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0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8FBF3-8A2F-7347-7B0D-BE294B1AA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992CB5-FF41-2443-721B-FB4F983C3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6E40EA-2B35-B120-BF30-8028838B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9FFCB-4206-883B-36A7-E16DEF75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D85F6-D991-BBCB-A244-0318279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D657A-3BD5-8647-1101-2300C34A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A1E7DC-21CF-EFE3-213B-98D1904C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CECC3-B858-7B5E-FFCF-0340838A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56742-B376-D924-0D58-C37B2937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E3DDD-B6E4-1572-7875-81D8F6B9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1EE72F-4368-B984-1C7C-44D4B0F5F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651B0A-A4FE-CAE2-BD8D-58A22E68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E88CD-B216-B396-B832-254F3040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256D5-4C9E-2EE8-E144-280235AB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81758-BE73-F946-0868-A02ADD15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6ACDF-4846-8C50-C2B3-59D8A782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C4DBA-5133-9745-C3C3-50AC9307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E10C6-6E43-5589-57CF-81E416F0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C3C67-F1DE-D43C-BE17-11599F4E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76C20-2F51-0E53-68F3-471063C1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10AE1-E1D6-720E-D9B9-C94C2A8C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1E48A-9402-322E-FAD3-608BB8BA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F6BE7-1351-E780-91B3-689D665B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F1D6DB-9636-04E3-B4D5-83712ECD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47151E-5003-B09D-305D-AAF847F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59E0C-5D9F-B2ED-66F1-B0D8A906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2C1BD-793E-04C8-1A30-007B71346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B5A40B-315A-F9EB-3DD5-127F6973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6F452-ADFE-6A5C-DFDB-0AE72D18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BEDB65-0D01-0FAC-CAF3-874E2613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379E9-5E4C-29E9-1A80-D008C0FC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6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7312D-4D7A-79FC-0FDA-1A7E1EE0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5EF03-FD6C-0E94-067C-DFCC79FB9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F8BD8C-8780-CA23-F61C-BAA66F4B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B90353-4DE2-5AAD-E28D-118A0F699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95AB60-A615-5625-9E2D-F5197B285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9009DA-76AD-53A2-A55D-9246CCAF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AEA575-F15B-C285-4FB2-5E35C475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6A443-C0A9-B06D-5188-ABCF1A82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5CB2E-951F-5B41-8C09-3E49B97C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690F5-1556-7C7B-003B-1E3AD89F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1F77D5-2A98-611C-D313-6BF0ABD0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408EB3-6B74-8624-223D-4825D6B5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2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B83E6E-2FF3-0BD9-AB81-D936E3E4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445F50-9C51-F783-9BD6-ED113AE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566650-715C-033E-2EDB-F39A98AB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D9BB4-07BE-42D6-9E8E-49B51ED7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69997A-815A-4453-5CF3-4FCF1F88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22D66-65C2-D646-397A-8C0DC03D9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127828-8FF9-515F-2F03-0391A13D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2ABCB7-376C-6369-4636-3E4CC4B1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A0CEF-CF8E-5652-0C32-3716C706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9E319-B459-522D-AA54-E51C701B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60EEA0-27C0-F5C0-A1AB-ED87994E4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36E0A9-0FF2-1CE0-D7B1-ED7E59415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4D08A-58EB-5C6B-68F5-DAE2B5A7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189ABB-F26B-4E62-8A3E-5EBBCE04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EFFD84-259E-8117-3DEF-AB1EE44E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808AA1-96D0-8E80-9B2B-22DEC59C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73A04B-2E6C-8D22-E516-4D5E09DB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394E9-F508-661C-7EEB-BBCF86D8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CEC2-8D56-44D4-A07D-D28DD774743D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E7454-32C9-4E0C-1B86-FED2C6A08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16E3E-3A9F-076D-D55D-DE0020D94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3D61-02AD-409E-BD91-CE8C18883E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ECC4DD9B-92FD-02BD-47F6-575030005807}"/>
              </a:ext>
            </a:extLst>
          </p:cNvPr>
          <p:cNvGrpSpPr/>
          <p:nvPr/>
        </p:nvGrpSpPr>
        <p:grpSpPr>
          <a:xfrm>
            <a:off x="7880350" y="2270125"/>
            <a:ext cx="3168650" cy="2466976"/>
            <a:chOff x="3784600" y="1552575"/>
            <a:chExt cx="3168650" cy="2466976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659AE74D-E16D-1D3A-7467-C9B43FB80F45}"/>
                </a:ext>
              </a:extLst>
            </p:cNvPr>
            <p:cNvSpPr/>
            <p:nvPr/>
          </p:nvSpPr>
          <p:spPr>
            <a:xfrm>
              <a:off x="3784600" y="1552575"/>
              <a:ext cx="3168650" cy="2466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346B39B-B121-DD55-F1F2-1466950C6BAD}"/>
                </a:ext>
              </a:extLst>
            </p:cNvPr>
            <p:cNvSpPr txBox="1"/>
            <p:nvPr/>
          </p:nvSpPr>
          <p:spPr>
            <a:xfrm>
              <a:off x="5367809" y="1580211"/>
              <a:ext cx="1557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Measurement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C86F98F-AF0F-18EE-E8CD-0DE4B75A6CBA}"/>
                </a:ext>
              </a:extLst>
            </p:cNvPr>
            <p:cNvSpPr txBox="1"/>
            <p:nvPr/>
          </p:nvSpPr>
          <p:spPr>
            <a:xfrm>
              <a:off x="3810000" y="1580211"/>
              <a:ext cx="1557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PDG Simulation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98849B0-110B-386F-772A-B5B6D77F1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7810" y="1916438"/>
              <a:ext cx="1557812" cy="2076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CE4AB58-5397-2155-9B35-1711B3F42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1" r="18551"/>
            <a:stretch/>
          </p:blipFill>
          <p:spPr bwMode="auto">
            <a:xfrm>
              <a:off x="3810000" y="1916438"/>
              <a:ext cx="1557812" cy="2076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7367200-27BA-CE76-8858-09A2E60BA1F6}"/>
                </a:ext>
              </a:extLst>
            </p:cNvPr>
            <p:cNvSpPr/>
            <p:nvPr/>
          </p:nvSpPr>
          <p:spPr>
            <a:xfrm>
              <a:off x="3810000" y="1580210"/>
              <a:ext cx="1557811" cy="241266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31454EC-56CC-EBAF-5774-A0A14B970682}"/>
                </a:ext>
              </a:extLst>
            </p:cNvPr>
            <p:cNvSpPr/>
            <p:nvPr/>
          </p:nvSpPr>
          <p:spPr>
            <a:xfrm>
              <a:off x="5367811" y="1580210"/>
              <a:ext cx="1557811" cy="241266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C477347-7424-42DB-B2B0-2159FE8F98E3}"/>
              </a:ext>
            </a:extLst>
          </p:cNvPr>
          <p:cNvGrpSpPr/>
          <p:nvPr/>
        </p:nvGrpSpPr>
        <p:grpSpPr>
          <a:xfrm>
            <a:off x="5023010" y="3656374"/>
            <a:ext cx="2649857" cy="2161454"/>
            <a:chOff x="4228141" y="4185851"/>
            <a:chExt cx="2649857" cy="2161454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75BC01F-C347-539C-1916-111F78548C8D}"/>
                </a:ext>
              </a:extLst>
            </p:cNvPr>
            <p:cNvSpPr/>
            <p:nvPr/>
          </p:nvSpPr>
          <p:spPr>
            <a:xfrm>
              <a:off x="4228142" y="4185851"/>
              <a:ext cx="2649856" cy="216145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59C65243-11CF-ACE5-FA9E-91ED14C9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8143" y="4524406"/>
              <a:ext cx="2649855" cy="1822899"/>
            </a:xfrm>
            <a:prstGeom prst="rect">
              <a:avLst/>
            </a:prstGeom>
          </p:spPr>
        </p:pic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6C5F3860-B97E-6E5A-72EF-6208419DEF15}"/>
                </a:ext>
              </a:extLst>
            </p:cNvPr>
            <p:cNvSpPr txBox="1"/>
            <p:nvPr/>
          </p:nvSpPr>
          <p:spPr>
            <a:xfrm>
              <a:off x="4228141" y="4185852"/>
              <a:ext cx="26498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Signal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551D5157-849F-9965-604B-AD4910A6B8E8}"/>
              </a:ext>
            </a:extLst>
          </p:cNvPr>
          <p:cNvGrpSpPr/>
          <p:nvPr/>
        </p:nvGrpSpPr>
        <p:grpSpPr>
          <a:xfrm>
            <a:off x="5024853" y="1191883"/>
            <a:ext cx="2648014" cy="2156483"/>
            <a:chOff x="5805010" y="872784"/>
            <a:chExt cx="2648014" cy="2156483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5DFAF89-38BE-2769-FBD1-1BE43DAA7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250"/>
            <a:stretch/>
          </p:blipFill>
          <p:spPr>
            <a:xfrm>
              <a:off x="5805014" y="872785"/>
              <a:ext cx="2648010" cy="2156482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3E678AA-2FD6-6925-04D3-AF3DED1E239C}"/>
                </a:ext>
              </a:extLst>
            </p:cNvPr>
            <p:cNvSpPr/>
            <p:nvPr/>
          </p:nvSpPr>
          <p:spPr>
            <a:xfrm>
              <a:off x="5805010" y="872784"/>
              <a:ext cx="2648010" cy="657566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DD4C6E7-C9A4-68A3-2435-CCF7CAE91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714" y="911995"/>
              <a:ext cx="2292606" cy="573152"/>
            </a:xfrm>
            <a:prstGeom prst="rect">
              <a:avLst/>
            </a:prstGeom>
            <a:noFill/>
          </p:spPr>
        </p:pic>
      </p:grpSp>
      <p:sp>
        <p:nvSpPr>
          <p:cNvPr id="56" name="Pfeil: gebogen 55">
            <a:extLst>
              <a:ext uri="{FF2B5EF4-FFF2-40B4-BE49-F238E27FC236}">
                <a16:creationId xmlns:a16="http://schemas.microsoft.com/office/drawing/2014/main" id="{BEAE7948-2CC0-7C66-625E-7543594AFBEA}"/>
              </a:ext>
            </a:extLst>
          </p:cNvPr>
          <p:cNvSpPr/>
          <p:nvPr/>
        </p:nvSpPr>
        <p:spPr>
          <a:xfrm rot="5400000">
            <a:off x="8410257" y="938850"/>
            <a:ext cx="716280" cy="1776095"/>
          </a:xfrm>
          <a:prstGeom prst="bentArrow">
            <a:avLst>
              <a:gd name="adj1" fmla="val 25000"/>
              <a:gd name="adj2" fmla="val 27128"/>
              <a:gd name="adj3" fmla="val 37766"/>
              <a:gd name="adj4" fmla="val 565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Pfeil: gebogen 56">
            <a:extLst>
              <a:ext uri="{FF2B5EF4-FFF2-40B4-BE49-F238E27FC236}">
                <a16:creationId xmlns:a16="http://schemas.microsoft.com/office/drawing/2014/main" id="{850E05C7-DCF8-B6FA-342C-FA913168733F}"/>
              </a:ext>
            </a:extLst>
          </p:cNvPr>
          <p:cNvSpPr/>
          <p:nvPr/>
        </p:nvSpPr>
        <p:spPr>
          <a:xfrm rot="10800000">
            <a:off x="7878119" y="4822187"/>
            <a:ext cx="1679266" cy="716280"/>
          </a:xfrm>
          <a:prstGeom prst="bentArrow">
            <a:avLst>
              <a:gd name="adj1" fmla="val 25000"/>
              <a:gd name="adj2" fmla="val 25792"/>
              <a:gd name="adj3" fmla="val 37766"/>
              <a:gd name="adj4" fmla="val 490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27" name="Gruppieren 1026">
            <a:extLst>
              <a:ext uri="{FF2B5EF4-FFF2-40B4-BE49-F238E27FC236}">
                <a16:creationId xmlns:a16="http://schemas.microsoft.com/office/drawing/2014/main" id="{D964FA03-BDB6-A1B2-DFD7-6FC62D3D0F9C}"/>
              </a:ext>
            </a:extLst>
          </p:cNvPr>
          <p:cNvGrpSpPr/>
          <p:nvPr/>
        </p:nvGrpSpPr>
        <p:grpSpPr>
          <a:xfrm>
            <a:off x="1580542" y="810326"/>
            <a:ext cx="2649855" cy="2538040"/>
            <a:chOff x="2108523" y="1334201"/>
            <a:chExt cx="2649855" cy="2538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02D32DC-1950-E11F-8D86-5A643316F795}"/>
                </a:ext>
              </a:extLst>
            </p:cNvPr>
            <p:cNvSpPr/>
            <p:nvPr/>
          </p:nvSpPr>
          <p:spPr>
            <a:xfrm>
              <a:off x="2108524" y="1334201"/>
              <a:ext cx="2649853" cy="2538040"/>
            </a:xfrm>
            <a:prstGeom prst="rect">
              <a:avLst/>
            </a:prstGeom>
            <a:ln w="38100" cmpd="dbl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389003E-D806-AD38-B33A-FDD65C7C3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523" y="1334201"/>
              <a:ext cx="2648009" cy="78371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708E2999-44D6-3339-D8AE-704BF1C7F08C}"/>
                </a:ext>
              </a:extLst>
            </p:cNvPr>
            <p:cNvSpPr txBox="1"/>
            <p:nvPr/>
          </p:nvSpPr>
          <p:spPr>
            <a:xfrm>
              <a:off x="2110369" y="2117915"/>
              <a:ext cx="2648009" cy="17543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# Define a pulseq sequence</a:t>
              </a:r>
            </a:p>
            <a:p>
              <a:r>
                <a:rPr lang="de-DE" sz="1200" b="0" dirty="0" err="1">
                  <a:solidFill>
                    <a:srgbClr val="001080"/>
                  </a:solidFill>
                  <a:effectLst/>
                  <a:latin typeface="Fira Code" panose="020B0809050000020004" pitchFamily="49" charset="0"/>
                </a:rPr>
                <a:t>seq</a:t>
              </a:r>
              <a:r>
                <a:rPr lang="de-DE" sz="1200" b="0" dirty="0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= </a:t>
              </a:r>
              <a:r>
                <a:rPr lang="de-DE" sz="1200" b="0" dirty="0" err="1">
                  <a:solidFill>
                    <a:srgbClr val="267F99"/>
                  </a:solidFill>
                  <a:effectLst/>
                  <a:latin typeface="Fira Code" panose="020B0809050000020004" pitchFamily="49" charset="0"/>
                </a:rPr>
                <a:t>Sequence</a:t>
              </a:r>
              <a:r>
                <a:rPr lang="de-DE" sz="1200" b="0" dirty="0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()</a:t>
              </a:r>
              <a:endPara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en-US" sz="1200" b="0" dirty="0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...</a:t>
              </a:r>
            </a:p>
            <a:p>
              <a:endPara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en-US" sz="1200" b="0" dirty="0" err="1">
                  <a:solidFill>
                    <a:srgbClr val="001080"/>
                  </a:solidFill>
                  <a:effectLst/>
                  <a:latin typeface="Fira Code" panose="020B0809050000020004" pitchFamily="49" charset="0"/>
                </a:rPr>
                <a:t>seq</a:t>
              </a:r>
              <a:r>
                <a:rPr lang="en-US" sz="1200" b="0" dirty="0" err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.</a:t>
              </a:r>
              <a:r>
                <a:rPr lang="en-US" sz="1200" b="0" dirty="0" err="1">
                  <a:solidFill>
                    <a:srgbClr val="795E26"/>
                  </a:solidFill>
                  <a:effectLst/>
                  <a:latin typeface="Fira Code" panose="020B0809050000020004" pitchFamily="49" charset="0"/>
                </a:rPr>
                <a:t>write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Fira Code" panose="020B0809050000020004" pitchFamily="49" charset="0"/>
                </a:rPr>
                <a:t>'</a:t>
              </a:r>
              <a:r>
                <a:rPr lang="en-US" sz="1200" b="0" dirty="0" err="1">
                  <a:solidFill>
                    <a:srgbClr val="A31515"/>
                  </a:solidFill>
                  <a:effectLst/>
                  <a:latin typeface="Fira Code" panose="020B0809050000020004" pitchFamily="49" charset="0"/>
                </a:rPr>
                <a:t>bSSFP.seq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Fira Code" panose="020B0809050000020004" pitchFamily="49" charset="0"/>
                </a:rPr>
                <a:t>'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)</a:t>
              </a:r>
            </a:p>
            <a:p>
              <a:r>
                <a:rPr lang="pt-BR" sz="1200" b="0" dirty="0">
                  <a:solidFill>
                    <a:srgbClr val="001080"/>
                  </a:solidFill>
                  <a:effectLst/>
                  <a:latin typeface="Fira Code" panose="020B0809050000020004" pitchFamily="49" charset="0"/>
                </a:rPr>
                <a:t>signal</a:t>
              </a:r>
              <a:r>
                <a:rPr lang="pt-BR" sz="1200" b="0" dirty="0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= sim_or_measure()</a:t>
              </a:r>
            </a:p>
            <a:p>
              <a:endParaRPr lang="pt-B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en-US" sz="1200" b="0" dirty="0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# Self-written </a:t>
              </a:r>
              <a:r>
                <a:rPr lang="en-US" sz="1200" b="0" dirty="0" err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reco</a:t>
              </a:r>
              <a:endPara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en-US" sz="1200" b="0" dirty="0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...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00D34B2-EB79-6F7E-C685-F33E2EBA264C}"/>
              </a:ext>
            </a:extLst>
          </p:cNvPr>
          <p:cNvGrpSpPr/>
          <p:nvPr/>
        </p:nvGrpSpPr>
        <p:grpSpPr>
          <a:xfrm>
            <a:off x="1580542" y="3656374"/>
            <a:ext cx="2649855" cy="2487314"/>
            <a:chOff x="576900" y="4665961"/>
            <a:chExt cx="2649855" cy="2487314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FB8A907-4BBE-E4C8-68F8-BC1ABC7F62D6}"/>
                </a:ext>
              </a:extLst>
            </p:cNvPr>
            <p:cNvSpPr/>
            <p:nvPr/>
          </p:nvSpPr>
          <p:spPr>
            <a:xfrm>
              <a:off x="576903" y="4665961"/>
              <a:ext cx="2649852" cy="24873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EC7DE371-01C6-153C-D200-17513DB0F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901" y="5004515"/>
              <a:ext cx="2649853" cy="2148760"/>
            </a:xfrm>
            <a:prstGeom prst="rect">
              <a:avLst/>
            </a:prstGeom>
          </p:spPr>
        </p:pic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F7CD8F9-054B-B09C-5EF7-33EAD18BEA54}"/>
                </a:ext>
              </a:extLst>
            </p:cNvPr>
            <p:cNvSpPr txBox="1"/>
            <p:nvPr/>
          </p:nvSpPr>
          <p:spPr>
            <a:xfrm>
              <a:off x="576900" y="4665961"/>
              <a:ext cx="2649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Reconstruction</a:t>
              </a:r>
            </a:p>
          </p:txBody>
        </p:sp>
      </p:grp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B59DBF16-4ECA-408C-1E7B-6F1873EAAA38}"/>
              </a:ext>
            </a:extLst>
          </p:cNvPr>
          <p:cNvSpPr/>
          <p:nvPr/>
        </p:nvSpPr>
        <p:spPr>
          <a:xfrm rot="5400000">
            <a:off x="2641310" y="3239331"/>
            <a:ext cx="526472" cy="368706"/>
          </a:xfrm>
          <a:prstGeom prst="rightArrow">
            <a:avLst>
              <a:gd name="adj1" fmla="val 50000"/>
              <a:gd name="adj2" fmla="val 675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Pfeil: gebogen 1023">
            <a:extLst>
              <a:ext uri="{FF2B5EF4-FFF2-40B4-BE49-F238E27FC236}">
                <a16:creationId xmlns:a16="http://schemas.microsoft.com/office/drawing/2014/main" id="{63F900D7-C462-805E-1A44-1F8458A23D51}"/>
              </a:ext>
            </a:extLst>
          </p:cNvPr>
          <p:cNvSpPr/>
          <p:nvPr/>
        </p:nvSpPr>
        <p:spPr>
          <a:xfrm flipH="1">
            <a:off x="4293393" y="2550319"/>
            <a:ext cx="535782" cy="1626394"/>
          </a:xfrm>
          <a:prstGeom prst="bentArrow">
            <a:avLst>
              <a:gd name="adj1" fmla="val 33677"/>
              <a:gd name="adj2" fmla="val 25000"/>
              <a:gd name="adj3" fmla="val 33030"/>
              <a:gd name="adj4" fmla="val 6105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5" name="Halbbogen 1024">
            <a:extLst>
              <a:ext uri="{FF2B5EF4-FFF2-40B4-BE49-F238E27FC236}">
                <a16:creationId xmlns:a16="http://schemas.microsoft.com/office/drawing/2014/main" id="{032FEA7F-29EA-6B2A-9675-84DF6FAE1747}"/>
              </a:ext>
            </a:extLst>
          </p:cNvPr>
          <p:cNvSpPr/>
          <p:nvPr/>
        </p:nvSpPr>
        <p:spPr>
          <a:xfrm rot="16200000">
            <a:off x="4696711" y="3858985"/>
            <a:ext cx="535709" cy="629865"/>
          </a:xfrm>
          <a:prstGeom prst="blockArc">
            <a:avLst>
              <a:gd name="adj1" fmla="val 10800000"/>
              <a:gd name="adj2" fmla="val 16234216"/>
              <a:gd name="adj3" fmla="val 335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9" name="Pfeil: nach rechts 1028">
            <a:extLst>
              <a:ext uri="{FF2B5EF4-FFF2-40B4-BE49-F238E27FC236}">
                <a16:creationId xmlns:a16="http://schemas.microsoft.com/office/drawing/2014/main" id="{069D6E0E-AAE8-B061-ED2F-98A9CD4619ED}"/>
              </a:ext>
            </a:extLst>
          </p:cNvPr>
          <p:cNvSpPr/>
          <p:nvPr/>
        </p:nvSpPr>
        <p:spPr>
          <a:xfrm>
            <a:off x="4290670" y="2241470"/>
            <a:ext cx="673895" cy="368706"/>
          </a:xfrm>
          <a:prstGeom prst="rightArrow">
            <a:avLst>
              <a:gd name="adj1" fmla="val 50000"/>
              <a:gd name="adj2" fmla="val 675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84F6AF5-6901-8FCA-70EB-9B4F6B528232}"/>
              </a:ext>
            </a:extLst>
          </p:cNvPr>
          <p:cNvSpPr txBox="1"/>
          <p:nvPr/>
        </p:nvSpPr>
        <p:spPr>
          <a:xfrm>
            <a:off x="6696344" y="5682023"/>
            <a:ext cx="4352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https://mriquestions.com/projectiles.html</a:t>
            </a:r>
          </a:p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https://de.wikipedia.org/wiki/Datei:Old_computer_2.jpg</a:t>
            </a:r>
          </a:p>
        </p:txBody>
      </p:sp>
    </p:spTree>
    <p:extLst>
      <p:ext uri="{BB962C8B-B14F-4D97-AF65-F5344CB8AC3E}">
        <p14:creationId xmlns:p14="http://schemas.microsoft.com/office/powerpoint/2010/main" val="101615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vy01zone</dc:creator>
  <cp:lastModifiedBy>vy01zone</cp:lastModifiedBy>
  <cp:revision>6</cp:revision>
  <dcterms:created xsi:type="dcterms:W3CDTF">2022-09-27T14:46:32Z</dcterms:created>
  <dcterms:modified xsi:type="dcterms:W3CDTF">2022-09-29T13:33:25Z</dcterms:modified>
</cp:coreProperties>
</file>