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77" r:id="rId7"/>
    <p:sldId id="260" r:id="rId8"/>
    <p:sldId id="278" r:id="rId9"/>
    <p:sldId id="279" r:id="rId10"/>
    <p:sldId id="261" r:id="rId11"/>
    <p:sldId id="262" r:id="rId12"/>
    <p:sldId id="263" r:id="rId13"/>
    <p:sldId id="264" r:id="rId14"/>
    <p:sldId id="265" r:id="rId15"/>
    <p:sldId id="268" r:id="rId16"/>
    <p:sldId id="266" r:id="rId17"/>
    <p:sldId id="267" r:id="rId18"/>
    <p:sldId id="269" r:id="rId19"/>
    <p:sldId id="274" r:id="rId20"/>
    <p:sldId id="280" r:id="rId21"/>
    <p:sldId id="275" r:id="rId22"/>
    <p:sldId id="281" r:id="rId23"/>
    <p:sldId id="282" r:id="rId24"/>
    <p:sldId id="270" r:id="rId25"/>
    <p:sldId id="271" r:id="rId26"/>
    <p:sldId id="272" r:id="rId27"/>
    <p:sldId id="273" r:id="rId28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93.4\Prodazhi\&#1057;&#1077;&#1074;&#1077;&#1088;&#1080;&#1085;%20&#1040;&#1085;&#1076;&#1088;&#1077;&#1081;\&#1056;&#1072;&#1073;&#1086;&#1095;&#1072;&#1103;\&#1089;%20F\&#1057;&#1077;&#1074;&#1077;&#1088;&#1080;&#1085;%20&#1040;&#1085;&#1076;&#1088;&#1077;&#1081;\&#1052;&#1086;&#1103;%20&#1088;&#1072;&#1073;&#1086;&#1095;&#1072;&#1103;\&#1071;&#1041;&#1083;&#1086;&#1082;&#1080;\&#1054;&#1073;&#1091;&#1095;&#1077;&#1085;&#1080;&#1077;\&#1054;&#1073;&#1091;&#1095;&#1077;&#1085;&#1080;&#1077;\&#1058;&#1088;&#1077;&#1090;&#1080;&#1081;%20&#1087;&#1088;&#1086;&#1077;&#1082;&#1090;\visi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93.4\Prodazhi\&#1057;&#1077;&#1074;&#1077;&#1088;&#1080;&#1085;%20&#1040;&#1085;&#1076;&#1088;&#1077;&#1081;\&#1056;&#1072;&#1073;&#1086;&#1095;&#1072;&#1103;\&#1089;%20F\&#1057;&#1077;&#1074;&#1077;&#1088;&#1080;&#1085;%20&#1040;&#1085;&#1076;&#1088;&#1077;&#1081;\&#1052;&#1086;&#1103;%20&#1088;&#1072;&#1073;&#1086;&#1095;&#1072;&#1103;\&#1071;&#1041;&#1083;&#1086;&#1082;&#1080;\&#1054;&#1073;&#1091;&#1095;&#1077;&#1085;&#1080;&#1077;\&#1054;&#1073;&#1091;&#1095;&#1077;&#1085;&#1080;&#1077;\&#1058;&#1088;&#1077;&#1090;&#1080;&#1081;%20&#1087;&#1088;&#1086;&#1077;&#1082;&#1090;\visi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Посещения</a:t>
            </a:r>
            <a:r>
              <a:rPr lang="ru-RU" baseline="0"/>
              <a:t> в разрезе устройств</a:t>
            </a:r>
            <a:r>
              <a:rPr lang="en-US" baseline="0"/>
              <a:t> (</a:t>
            </a:r>
            <a:r>
              <a:rPr lang="ru-RU" baseline="0"/>
              <a:t>платформа </a:t>
            </a:r>
            <a:r>
              <a:rPr lang="en-US" baseline="0"/>
              <a:t>web)</a:t>
            </a:r>
            <a:endParaRPr lang="ru-RU" baseline="0"/>
          </a:p>
        </c:rich>
      </c:tx>
      <c:layout>
        <c:manualLayout>
          <c:xMode val="edge"/>
          <c:yMode val="edge"/>
          <c:x val="0.38853051725992788"/>
          <c:y val="1.2522639765889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8134263240270629"/>
          <c:y val="7.9258778050014647E-2"/>
          <c:w val="0.55469759162873111"/>
          <c:h val="0.8481922451992027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93-4D9E-9CBF-13507EFACB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93-4D9E-9CBF-13507EFACB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93-4D9E-9CBF-13507EFACB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93-4D9E-9CBF-13507EFACB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Лист1!$G$2:$G$7</c15:sqref>
                  </c15:fullRef>
                </c:ext>
              </c:extLst>
              <c:f>Лист1!$G$4:$G$7</c:f>
              <c:strCache>
                <c:ptCount val="3"/>
                <c:pt idx="0">
                  <c:v>Windows</c:v>
                </c:pt>
                <c:pt idx="1">
                  <c:v>CrOS (ноутбук или планшет)</c:v>
                </c:pt>
                <c:pt idx="2">
                  <c:v>MAC OS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Лист1!$H$2:$H$7</c15:sqref>
                  </c15:fullRef>
                </c:ext>
              </c:extLst>
              <c:f>Лист1!$H$4:$H$7</c:f>
              <c:numCache>
                <c:formatCode>General</c:formatCode>
                <c:ptCount val="4"/>
                <c:pt idx="0">
                  <c:v>72498</c:v>
                </c:pt>
                <c:pt idx="1">
                  <c:v>6427</c:v>
                </c:pt>
                <c:pt idx="2">
                  <c:v>19852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8-2193-4D9E-9CBF-13507EFAC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Посещения</a:t>
            </a:r>
            <a:r>
              <a:rPr lang="ru-RU" baseline="0"/>
              <a:t> в рамках </a:t>
            </a:r>
            <a:r>
              <a:rPr lang="en-US" baseline="0"/>
              <a:t>android </a:t>
            </a:r>
            <a:r>
              <a:rPr lang="ru-RU" baseline="0"/>
              <a:t>и </a:t>
            </a:r>
            <a:r>
              <a:rPr lang="en-US" baseline="0"/>
              <a:t>ios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0D-41F9-869D-901DD082E4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0D-41F9-869D-901DD082E4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B0D-41F9-869D-901DD082E4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0D-41F9-869D-901DD082E4E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0D-41F9-869D-901DD082E4E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B0D-41F9-869D-901DD082E4E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B0D-41F9-869D-901DD082E4E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B0D-41F9-869D-901DD082E4E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B0D-41F9-869D-901DD082E4E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B0D-41F9-869D-901DD082E4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Лист1!$B$2:$B$11</c:f>
              <c:strCache>
                <c:ptCount val="10"/>
                <c:pt idx="0">
                  <c:v>Mozilla/5.0 (Linux; Android 10; K) AppleWebKit/537.36 (KHTML, like Gecko) Chrome/115.0.0.0 Mobile Safari/537.3</c:v>
                </c:pt>
                <c:pt idx="1">
                  <c:v>Mozilla/5.0 (Linux; Android 10; K) AppleWebKit/537.36 (KHTML, like Gecko) Chrome/119.0.0.0 Mobile Safari/537.3</c:v>
                </c:pt>
                <c:pt idx="2">
                  <c:v>Mozilla/5.0 (Android 13; Mobile; rv:109.0) Gecko/119.0 Firefox/119.</c:v>
                </c:pt>
                <c:pt idx="3">
                  <c:v>Mozilla/5.0 (iPhone; CPU iPhone OS 16_6_1 like Mac OS X) AppleWebKit/605.1.15 (KHTML, like Gecko) Version/16.6 Mobile/15E148 Safari/604.</c:v>
                </c:pt>
                <c:pt idx="4">
                  <c:v>Mozilla/5.0 (Linux; Android 10; K) AppleWebKit/537.36 (KHTML, like Gecko) Chrome/118.0.0.0 Mobile Safari/537.3</c:v>
                </c:pt>
                <c:pt idx="5">
                  <c:v>Mozilla/5.0 (Linux; Android 10; K) AppleWebKit/537.36 (KHTML, like Gecko) Chrome/119.0.0.0 Mobile Safari/537.36</c:v>
                </c:pt>
                <c:pt idx="6">
                  <c:v>Mozilla/5.0 (iPhone; CPU iPhone OS 15_8 like Mac OS X) AppleWebKit/605.1.15 (KHTML, like Gecko) CriOS/119.0.6045.109 Mobile/15E148 Safari/604.</c:v>
                </c:pt>
                <c:pt idx="7">
                  <c:v>Mozilla/5.0 (Linux; Android 13; SAMSUNG SM-A546B) AppleWebKit/537.36 (KHTML, like Gecko) SamsungBrowser/23.0 Chrome/115.0.0.0 Mobile Safari/537.3</c:v>
                </c:pt>
                <c:pt idx="8">
                  <c:v>Mozilla/5.0 (iPhone; CPU iPhone OS 16_1_1 like Mac OS X) AppleWebKit/605.1.15 (KHTML, like Gecko) Version/16.1 Mobile/15E148 Safari/604.</c:v>
                </c:pt>
                <c:pt idx="9">
                  <c:v>Mozilla/5.0 (iPhone; CPU iPhone OS 17_0_3 like Mac OS X) AppleWebKit/605.1.15 (KHTML, like Gecko) Version/17.0.1 Mobile/15E148 Safari/604.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2298</c:v>
                </c:pt>
                <c:pt idx="1">
                  <c:v>2315</c:v>
                </c:pt>
                <c:pt idx="2">
                  <c:v>2338</c:v>
                </c:pt>
                <c:pt idx="3">
                  <c:v>1435</c:v>
                </c:pt>
                <c:pt idx="4">
                  <c:v>2331</c:v>
                </c:pt>
                <c:pt idx="5">
                  <c:v>2321</c:v>
                </c:pt>
                <c:pt idx="6">
                  <c:v>1460</c:v>
                </c:pt>
                <c:pt idx="7">
                  <c:v>2369</c:v>
                </c:pt>
                <c:pt idx="8">
                  <c:v>1470</c:v>
                </c:pt>
                <c:pt idx="9">
                  <c:v>1439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B0D-41F9-869D-901DD082E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C0C4F-65FF-E87D-8664-ABDF45BD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9E87C5-3C1E-CF3C-71C7-2EBE39B7B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9C3980-065A-5A19-88F5-ED420E3D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1BC22-D1AD-B64E-1D10-2BF08D3A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8CE89-6BBB-744F-050D-C2B77EDD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8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A44C8-752B-48F8-8747-AF5059F6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53AB16-D9E9-3D51-08CB-02C7F2BA6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B7106-2BFB-8734-1FEA-A5844597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E8141-8748-4AF0-BDD9-88C0A037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B6492B-A56A-3A0B-3D05-12949CBC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49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27B13C-50D5-873E-8FAA-D09BCF04F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2703F8-0774-645B-CDA0-D4D95EF27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8C7F03-83E8-F0BC-B991-10F64F52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91755-BFA7-1F57-5DB5-E908B91B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D82D9-0089-827F-5951-6ECF3EB0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51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112DC-3C09-7E96-FD01-02410549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758D9-8615-FB72-44A1-88CD22D40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792849-CB97-F722-A829-4DF1B8C9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EAF54C-462B-E3FB-ED43-BC0618BE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9E4A18-2C62-0A1C-6E0C-FFB6DBE5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57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9CDC8-C579-43B6-803E-1633C937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A5DB8F-00B6-0397-B1DE-79E006000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F7D6EC-447A-CC77-DF84-D845ABCA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495B39-53C4-4534-5C4F-712BC263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E7D8CE-94C5-C50B-CCE2-95DAE89B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07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8F1E0-D845-5FC7-D7C2-551D9C4E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A66D02-445B-AEE0-67E5-97B70F16B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7EE82B-A6DC-9CC7-20E5-7E38C2030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1D5DD-B176-8CEB-329D-54591D87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C19381-7CA0-59E1-7D57-4F58EA0E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B41003-F0AD-AB8D-0689-D3AB7F20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75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1723A-B4C3-19B1-601F-86AB579D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49840E-2B10-0ACB-3054-A4D8FD30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3EE001-527F-31DC-53C4-914E57B6B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61B6C7-1FA8-B7A2-966E-90F8C70DD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98C8C4-2DF2-3741-645D-E624C9BD4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3AA918-02E7-6BD8-8EC3-9751C1F5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7DFF5F-9BFE-D95D-9F02-6454747E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9EF973-C92B-E591-F4E3-1E2448EA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16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9C629-127B-F57B-CE90-94DC81E2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8666BC-43E2-3FB2-CF03-8C5843D8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211C78-FB2D-580B-4CAB-A26DEE3D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64E6E0-D82A-E78E-1F3C-FD8E4B10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67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055AE6-EA62-BF25-3BB9-4079A2C0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B35AC7-3CDA-CDF8-72EA-EF69A273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885212-8608-0794-2DB9-F09E50F1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9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91F63-B2C0-BF2F-F802-90E0154C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583AD-9B11-6311-1853-E26ADD1AF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087E08-0CA4-506E-7FBC-55FAF14D1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25ED82-6D06-5015-AD45-280649B7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B481B4-3342-84CD-77C5-5D65AFD6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28420D-FB8C-F287-B670-78CC09D6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12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18CE4-F35F-5CED-4D23-A7183E03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214E04-7CEC-54EA-4107-6A04CC36F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5149D8-C61B-0E06-9574-875D3B6BC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FE3458-223D-00CA-8116-5AF2CBCE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C6528E-299D-30F4-9AB8-49C706B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CC7E3F-970B-5C7D-8649-4C4D012A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17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37A88-15B7-4B82-ADC3-ABAF8547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CFD12-D585-8103-9E8C-834B2A74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0033F8-272B-2976-B37B-8845A239F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8D2B-44DD-4622-9532-49CBCBC0DC61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F68F8-6E07-145B-2786-F9750C745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B7B711-B1F7-B6D0-3CC0-177A4DA87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8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442BD-10DF-D9EF-D6AE-481DD4789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рекламной кампании </a:t>
            </a:r>
            <a:r>
              <a:rPr lang="en-US" dirty="0" err="1"/>
              <a:t>Hexlet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EA7D2A-71E7-529B-1708-A9A99E243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17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7C04B-3005-B80C-DC31-FBCCD846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Регистрации демонстрируют радикально иную картину –наибольший прирост демонстрирует </a:t>
            </a:r>
            <a:r>
              <a:rPr lang="en-US" dirty="0"/>
              <a:t>android</a:t>
            </a:r>
            <a:r>
              <a:rPr lang="ru-RU" dirty="0"/>
              <a:t>, на втором месте </a:t>
            </a:r>
            <a:r>
              <a:rPr lang="en-US" dirty="0"/>
              <a:t>web </a:t>
            </a:r>
            <a:r>
              <a:rPr lang="ru-RU" dirty="0"/>
              <a:t>и наконец </a:t>
            </a:r>
            <a:r>
              <a:rPr lang="en-US" dirty="0" err="1"/>
              <a:t>ios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0E270C0-28BD-43B7-BAA1-84A67200B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7769"/>
            <a:ext cx="9441202" cy="4720602"/>
          </a:xfrm>
        </p:spPr>
      </p:pic>
    </p:spTree>
    <p:extLst>
      <p:ext uri="{BB962C8B-B14F-4D97-AF65-F5344CB8AC3E}">
        <p14:creationId xmlns:p14="http://schemas.microsoft.com/office/powerpoint/2010/main" val="69879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C061C-2D73-C43B-7FA9-95A3C109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66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Наибольшую конверсию демонстрирует </a:t>
            </a:r>
            <a:r>
              <a:rPr lang="en-US" sz="3600" dirty="0" err="1"/>
              <a:t>ios</a:t>
            </a:r>
            <a:r>
              <a:rPr lang="en-US" sz="3600" dirty="0"/>
              <a:t> </a:t>
            </a:r>
            <a:r>
              <a:rPr lang="ru-RU" sz="3600" dirty="0"/>
              <a:t>и </a:t>
            </a:r>
            <a:r>
              <a:rPr lang="en-US" sz="3600" dirty="0"/>
              <a:t>android, </a:t>
            </a:r>
            <a:r>
              <a:rPr lang="ru-RU" sz="3600" dirty="0"/>
              <a:t>в то время как </a:t>
            </a:r>
            <a:r>
              <a:rPr lang="en-US" sz="3600" dirty="0"/>
              <a:t>web</a:t>
            </a:r>
            <a:r>
              <a:rPr lang="ru-RU" sz="3600" dirty="0"/>
              <a:t>, как площадка дает наименьший процент регистраций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A1BB3F2-B8F7-49A5-8D38-D2F39BDB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8" y="1635069"/>
            <a:ext cx="10151416" cy="5075709"/>
          </a:xfrm>
        </p:spPr>
      </p:pic>
    </p:spTree>
    <p:extLst>
      <p:ext uri="{BB962C8B-B14F-4D97-AF65-F5344CB8AC3E}">
        <p14:creationId xmlns:p14="http://schemas.microsoft.com/office/powerpoint/2010/main" val="260495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9BB9B-D3B7-42B1-93A8-EC6A87BC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изменения причин изменения посещений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54E2C-C08F-4E42-9A84-9ADA9D79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Предварительный анализ демонстрирует следующие аномалии:</a:t>
            </a:r>
          </a:p>
          <a:p>
            <a:pPr marL="514350" indent="-514350">
              <a:buAutoNum type="arabicPeriod"/>
            </a:pPr>
            <a:r>
              <a:rPr lang="ru-RU" dirty="0"/>
              <a:t>Просадки в посещениях и регистрациях с мая по июнь включительно, при этом процент конверсий не менял.</a:t>
            </a:r>
          </a:p>
          <a:p>
            <a:pPr marL="514350" indent="-514350">
              <a:buAutoNum type="arabicPeriod"/>
            </a:pPr>
            <a:r>
              <a:rPr lang="ru-RU" dirty="0"/>
              <a:t>Падение конверсии в июле до 65-69  % на площадках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android, </a:t>
            </a:r>
            <a:r>
              <a:rPr lang="ru-RU" dirty="0"/>
              <a:t>при средних показателях 75-80 %. </a:t>
            </a:r>
          </a:p>
          <a:p>
            <a:pPr marL="514350" indent="-514350">
              <a:buAutoNum type="arabicPeriod"/>
            </a:pPr>
            <a:r>
              <a:rPr lang="ru-RU" dirty="0"/>
              <a:t>Наивысшие показатели посещений, регистраций и конверсии отмечены в апреле</a:t>
            </a:r>
          </a:p>
          <a:p>
            <a:pPr marL="0" indent="0">
              <a:buNone/>
            </a:pPr>
            <a:r>
              <a:rPr lang="ru-RU" dirty="0"/>
              <a:t>Для улучшения показателей будут проанализированы три указанных месяца</a:t>
            </a:r>
          </a:p>
        </p:txBody>
      </p:sp>
    </p:spTree>
    <p:extLst>
      <p:ext uri="{BB962C8B-B14F-4D97-AF65-F5344CB8AC3E}">
        <p14:creationId xmlns:p14="http://schemas.microsoft.com/office/powerpoint/2010/main" val="85764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7AD7E-BDE5-4CF1-8A50-D5F7A539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визитов и регистраций по рекламным кампаниям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15917785-8722-4304-A00D-D996D950D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0" y="1914402"/>
            <a:ext cx="5801784" cy="4351338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552E543-22E1-4D1B-A1EC-E160D6B0D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84" y="191440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9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8BD11-6AC2-48F8-AA9A-4CF9F070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причин просадки визитов и регистраций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22E2F-3BA6-47D6-BBA5-E7A0CE5F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Судя по активности рекламных кампаний, просадка посещений и регистраций в мае-июня связана с запуском кампаний </a:t>
            </a:r>
            <a:r>
              <a:rPr lang="en-US" dirty="0" err="1"/>
              <a:t>ui_ux_design_drive</a:t>
            </a:r>
            <a:r>
              <a:rPr lang="ru-RU" dirty="0"/>
              <a:t>, одновременно со снижением доли </a:t>
            </a:r>
            <a:r>
              <a:rPr lang="en-US" dirty="0" err="1"/>
              <a:t>virtual_reality_workshop</a:t>
            </a:r>
            <a:r>
              <a:rPr lang="ru-RU" dirty="0"/>
              <a:t>, которая занимала 100 % в апреле.</a:t>
            </a:r>
          </a:p>
          <a:p>
            <a:r>
              <a:rPr lang="ru-RU" dirty="0"/>
              <a:t>Доля рекламной кампании </a:t>
            </a:r>
            <a:r>
              <a:rPr lang="en-US" dirty="0" err="1"/>
              <a:t>virtual_reality_workshop</a:t>
            </a:r>
            <a:r>
              <a:rPr lang="ru-RU" dirty="0"/>
              <a:t> была снижена в пользу </a:t>
            </a:r>
            <a:r>
              <a:rPr lang="en-US" dirty="0" err="1"/>
              <a:t>women_in_tech_symposium</a:t>
            </a:r>
            <a:r>
              <a:rPr lang="ru-RU" dirty="0"/>
              <a:t>, однако, этот шаг привел к обратным результатам и в июле, когда она показала наименьшую конверсию среди всех месяцев.</a:t>
            </a:r>
          </a:p>
          <a:p>
            <a:r>
              <a:rPr lang="ru-RU" dirty="0"/>
              <a:t>Таким образом, динамика регистраций связана с рекламными кампаниями. Рекламная кампания </a:t>
            </a:r>
            <a:r>
              <a:rPr lang="en-US" dirty="0" err="1"/>
              <a:t>women_in_tech_symposium</a:t>
            </a:r>
            <a:r>
              <a:rPr lang="ru-RU" dirty="0"/>
              <a:t>, вероятно связанная с конференцией «Женщины в сфере технологий» в Калифорнийском университете показала наихудшие показатели регистраций. В то время как рекламная кампания </a:t>
            </a:r>
            <a:r>
              <a:rPr lang="en-US" dirty="0" err="1"/>
              <a:t>virtual_reality_workshop</a:t>
            </a:r>
            <a:r>
              <a:rPr lang="ru-RU" dirty="0"/>
              <a:t> наоборот показала наивысшие показатели конверсий в апреле, а просадка в мае и июне связана со снижением доли данной рекламы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06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704DA-2809-4BAF-B44A-AD9B992E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дневной динамики показателей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C202A-B3BD-4346-AC38-3AD981BE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Падение процента конверсии в апреле может быть связан с доступностью сайта или иными работами, которые опустили бы средний показатель за счет провалов. Однако динамика визитов, регистраций и конверсий мало чем отличается от тех же показателей в другие месяца (для сравнения представлен слайд с самым успешным июльским месяцем). Таким образом причиной снижения конверсии является качество трафика, обусловленное работой рекламной кампании </a:t>
            </a:r>
            <a:r>
              <a:rPr lang="en-US" dirty="0" err="1"/>
              <a:t>women_in_tech_symposium</a:t>
            </a:r>
            <a:r>
              <a:rPr lang="ru-RU" dirty="0"/>
              <a:t>, однако, учитывая, что просадка в абсолютных значениях невелика, говорить о низком качестве трафика нельзя. </a:t>
            </a:r>
          </a:p>
        </p:txBody>
      </p:sp>
    </p:spTree>
    <p:extLst>
      <p:ext uri="{BB962C8B-B14F-4D97-AF65-F5344CB8AC3E}">
        <p14:creationId xmlns:p14="http://schemas.microsoft.com/office/powerpoint/2010/main" val="9245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21496-F0D3-4799-8921-6ACA2EA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-219031"/>
            <a:ext cx="10515600" cy="1325563"/>
          </a:xfrm>
        </p:spPr>
        <p:txBody>
          <a:bodyPr/>
          <a:lstStyle/>
          <a:p>
            <a:r>
              <a:rPr lang="ru-RU" dirty="0"/>
              <a:t>Сводные показатели в июле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B1DFD0-B563-423F-B132-794742070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7" y="866834"/>
            <a:ext cx="8500696" cy="5667131"/>
          </a:xfrm>
        </p:spPr>
      </p:pic>
    </p:spTree>
    <p:extLst>
      <p:ext uri="{BB962C8B-B14F-4D97-AF65-F5344CB8AC3E}">
        <p14:creationId xmlns:p14="http://schemas.microsoft.com/office/powerpoint/2010/main" val="547691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21496-F0D3-4799-8921-6ACA2EA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-219031"/>
            <a:ext cx="10515600" cy="1325563"/>
          </a:xfrm>
        </p:spPr>
        <p:txBody>
          <a:bodyPr/>
          <a:lstStyle/>
          <a:p>
            <a:r>
              <a:rPr lang="ru-RU" dirty="0"/>
              <a:t>Сводные показатели в апреле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0771A9A-BF6C-44E6-9047-E7C603C0D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47" y="857958"/>
            <a:ext cx="8424389" cy="5616259"/>
          </a:xfrm>
        </p:spPr>
      </p:pic>
    </p:spTree>
    <p:extLst>
      <p:ext uri="{BB962C8B-B14F-4D97-AF65-F5344CB8AC3E}">
        <p14:creationId xmlns:p14="http://schemas.microsoft.com/office/powerpoint/2010/main" val="193830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F295D-9A7E-490C-AA88-0B4641CD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Затраты на рекламные кампании по месяцам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F3642-1D47-49A2-9DB1-148E7FF00BEC}"/>
              </a:ext>
            </a:extLst>
          </p:cNvPr>
          <p:cNvSpPr txBox="1"/>
          <p:nvPr/>
        </p:nvSpPr>
        <p:spPr>
          <a:xfrm>
            <a:off x="6312023" y="2166150"/>
            <a:ext cx="5175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можно видеть, расходы в целом следуют тенденциям указанным выше, однако, обращает на себя внимание уменьшение рекламных бюджетов в мае и июне, таким образом, второй причиной просадок в эти месяцы также стало снижение рекламных бюджетов.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CB6F510-C04B-44D3-8224-FB3B240DC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744807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428317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AD172-CFE2-496C-9754-1F00B6D2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Визиты в разрезе рекламных кампаний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689193-3EB3-4A2B-8B2E-25B9690A5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0" y="1958790"/>
            <a:ext cx="8386871" cy="41934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5363CB-3765-437B-A0A0-1AC29537DB44}"/>
              </a:ext>
            </a:extLst>
          </p:cNvPr>
          <p:cNvSpPr txBox="1"/>
          <p:nvPr/>
        </p:nvSpPr>
        <p:spPr>
          <a:xfrm>
            <a:off x="8771138" y="1305341"/>
            <a:ext cx="31942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Наложив график посещаемости на рекламные кампании, можно увидеть, что в дни, когда реклама отключена наблюдаются падения посещения. Однако, стоит также обратить внимание на тот факт,  что включенная рекламная кампания не дает автоматического прироста к средним посещениям и отдельные показатели дней без рекламы дают количество визитов, как и в дни работы рекламных кампаний. Это говорит о сильной зависимости посещений от качества рекламной кампании</a:t>
            </a:r>
          </a:p>
        </p:txBody>
      </p:sp>
    </p:spTree>
    <p:extLst>
      <p:ext uri="{BB962C8B-B14F-4D97-AF65-F5344CB8AC3E}">
        <p14:creationId xmlns:p14="http://schemas.microsoft.com/office/powerpoint/2010/main" val="57850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C5A2C-149E-F175-4913-D8EE2E54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rgbClr val="212121"/>
                </a:solidFill>
                <a:effectLst/>
                <a:latin typeface="Manrope"/>
              </a:rPr>
              <a:t>Общий анализ исходных дан</a:t>
            </a:r>
            <a:r>
              <a:rPr lang="ru-RU" dirty="0">
                <a:solidFill>
                  <a:srgbClr val="212121"/>
                </a:solidFill>
                <a:latin typeface="Manrope"/>
              </a:rPr>
              <a:t>ных</a:t>
            </a:r>
            <a:br>
              <a:rPr lang="ru-RU" b="0" i="0" dirty="0">
                <a:solidFill>
                  <a:srgbClr val="212121"/>
                </a:solidFill>
                <a:effectLst/>
                <a:latin typeface="Manrope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636F8F-4355-DDF2-E634-CAD024B1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8775"/>
          </a:xfrm>
        </p:spPr>
        <p:txBody>
          <a:bodyPr/>
          <a:lstStyle/>
          <a:p>
            <a:r>
              <a:rPr lang="ru-RU" dirty="0"/>
              <a:t>На анализ представлены данные с марта по август включительно.</a:t>
            </a:r>
          </a:p>
          <a:p>
            <a:r>
              <a:rPr lang="ru-RU" dirty="0"/>
              <a:t>Представленные данные включают – данные о визитах, регистрациях и затратах на рекламные кампании.</a:t>
            </a:r>
          </a:p>
          <a:p>
            <a:r>
              <a:rPr lang="ru-RU" dirty="0"/>
              <a:t>Учитывая не информативность данных по дням, было принято решение сгруппировать их по месяцам и делать по дневные обращаясь только к аномалиям </a:t>
            </a:r>
          </a:p>
        </p:txBody>
      </p:sp>
    </p:spTree>
    <p:extLst>
      <p:ext uri="{BB962C8B-B14F-4D97-AF65-F5344CB8AC3E}">
        <p14:creationId xmlns:p14="http://schemas.microsoft.com/office/powerpoint/2010/main" val="2326536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BF67A-8E90-49B6-A746-EF721AC3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Визиты в разрезе рекламных кампаний по неделям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FF38F24-569E-4084-BB04-99FF5B8B1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5051"/>
            <a:ext cx="8702675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77DC5A-AE44-44A2-9F7B-43D6ACEBE2B5}"/>
              </a:ext>
            </a:extLst>
          </p:cNvPr>
          <p:cNvSpPr txBox="1"/>
          <p:nvPr/>
        </p:nvSpPr>
        <p:spPr>
          <a:xfrm>
            <a:off x="8829983" y="1690688"/>
            <a:ext cx="28763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сгруппировать визиты по неделям, разница становится более наглядной. И в отличие от </a:t>
            </a:r>
            <a:r>
              <a:rPr lang="ru-RU" dirty="0" err="1"/>
              <a:t>подневного</a:t>
            </a:r>
            <a:r>
              <a:rPr lang="ru-RU" dirty="0"/>
              <a:t> графика явно выделяет периоды «падений» в моменты отключения рекламных кампаний. Однако, стоит обратить внимание на июнь, несмотря на очевидный рост после включения </a:t>
            </a:r>
            <a:r>
              <a:rPr lang="en-US" dirty="0" err="1"/>
              <a:t>ui_ux_design_drive</a:t>
            </a:r>
            <a:r>
              <a:rPr lang="en-US" dirty="0"/>
              <a:t>, </a:t>
            </a:r>
            <a:r>
              <a:rPr lang="ru-RU" dirty="0"/>
              <a:t>в абсолютных значениях это наихудшая кампания, уступающая всем остальным.</a:t>
            </a:r>
          </a:p>
        </p:txBody>
      </p:sp>
    </p:spTree>
    <p:extLst>
      <p:ext uri="{BB962C8B-B14F-4D97-AF65-F5344CB8AC3E}">
        <p14:creationId xmlns:p14="http://schemas.microsoft.com/office/powerpoint/2010/main" val="72720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BFB62-3656-4C41-8DFE-C6A0132E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Регистрации в разрезе рекламных кампаний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37E912-50D4-457A-BF2D-8A57B2FC4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" y="1957018"/>
            <a:ext cx="870267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EEF5A2-997A-46E8-9584-BC66E3CD61D4}"/>
              </a:ext>
            </a:extLst>
          </p:cNvPr>
          <p:cNvSpPr txBox="1"/>
          <p:nvPr/>
        </p:nvSpPr>
        <p:spPr>
          <a:xfrm>
            <a:off x="8895426" y="1500325"/>
            <a:ext cx="31160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Регистрации в целом имеют ту же динамику, что и визиты. Но также обращает на себя внимание то, что всплеск регистраций мы фиксируем по «пикам», однако средние и минимальные показатели дней «без рекламы» накладываются на аналогичные периоды с включенными рекламными кампаниями. Однако для выводов необходимо посмотреть на посещения в укрупненном формате по неделям</a:t>
            </a:r>
          </a:p>
        </p:txBody>
      </p:sp>
    </p:spTree>
    <p:extLst>
      <p:ext uri="{BB962C8B-B14F-4D97-AF65-F5344CB8AC3E}">
        <p14:creationId xmlns:p14="http://schemas.microsoft.com/office/powerpoint/2010/main" val="121715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E79CA-3D69-4392-B2FC-FB9FD544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Регистрации по неделям в разрезе рекламных кампаний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762777-9840-4D64-A4CC-0DA16FECF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6" y="1861136"/>
            <a:ext cx="870267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08DCA-DEEB-4499-B155-A8BA75E9D701}"/>
              </a:ext>
            </a:extLst>
          </p:cNvPr>
          <p:cNvSpPr txBox="1"/>
          <p:nvPr/>
        </p:nvSpPr>
        <p:spPr>
          <a:xfrm>
            <a:off x="9072979" y="1991449"/>
            <a:ext cx="27698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целом динамика регистраций повторяет тенденции визитов с пиками и просадками в те же месяцы, поэтому выводы необходимо будет сделать по показателям конверсий в тех же срезах.</a:t>
            </a:r>
          </a:p>
        </p:txBody>
      </p:sp>
    </p:spTree>
    <p:extLst>
      <p:ext uri="{BB962C8B-B14F-4D97-AF65-F5344CB8AC3E}">
        <p14:creationId xmlns:p14="http://schemas.microsoft.com/office/powerpoint/2010/main" val="2257397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77EF1-73E7-44B6-9408-86F1A53C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Конверсии по неделям в разрезе рекламных кампаний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953FD0-77A2-4C0F-9CB6-73FACEE73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9" y="1887769"/>
            <a:ext cx="870267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F0DF3-71B6-46C7-A6AF-9F3FE279ADEE}"/>
              </a:ext>
            </a:extLst>
          </p:cNvPr>
          <p:cNvSpPr txBox="1"/>
          <p:nvPr/>
        </p:nvSpPr>
        <p:spPr>
          <a:xfrm>
            <a:off x="9009154" y="2015231"/>
            <a:ext cx="30644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было ранее установлено, причина в падения процента конверсий в рекламной кампании </a:t>
            </a:r>
            <a:r>
              <a:rPr lang="en-US" dirty="0" err="1"/>
              <a:t>women_in_tech_symposium</a:t>
            </a:r>
            <a:r>
              <a:rPr lang="ru-RU" dirty="0"/>
              <a:t>. В динамике это наглядно видно – показатели конверсий падают на 30 % даже относительно периодов, когда реклама не работала. Причина вероятно в нецелевом трафике с запросов данной рекламной кампании. </a:t>
            </a:r>
          </a:p>
        </p:txBody>
      </p:sp>
    </p:spTree>
    <p:extLst>
      <p:ext uri="{BB962C8B-B14F-4D97-AF65-F5344CB8AC3E}">
        <p14:creationId xmlns:p14="http://schemas.microsoft.com/office/powerpoint/2010/main" val="298010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CCC73-2B9D-44AC-BB2F-D5BBDEC2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Увеличиваются ли заходы и регистрации с запуском рекламы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B46453-1FD0-4A12-9B60-CA5DCF4C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Да, судя по представленным данным, основной приток пользователей и регистраций обеспечивают работающие рекламные кампании и наоборот снижение рекламных бюджетов сразу отражается на количестве регистраций. В частности так произошло в мае и июне.</a:t>
            </a:r>
          </a:p>
          <a:p>
            <a:r>
              <a:rPr lang="ru-RU" dirty="0"/>
              <a:t>Наихудшие показатели конверсий показала рекламная кампания </a:t>
            </a:r>
            <a:r>
              <a:rPr lang="en-US" dirty="0" err="1"/>
              <a:t>women_in_tech_symposium</a:t>
            </a:r>
            <a:r>
              <a:rPr lang="ru-RU" dirty="0"/>
              <a:t>, которые меньше на 30-40 % относительно прочих, что рекомендуется учитывать при выборе приоритетных каналов продвижения. </a:t>
            </a:r>
          </a:p>
        </p:txBody>
      </p:sp>
    </p:spTree>
    <p:extLst>
      <p:ext uri="{BB962C8B-B14F-4D97-AF65-F5344CB8AC3E}">
        <p14:creationId xmlns:p14="http://schemas.microsoft.com/office/powerpoint/2010/main" val="970906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F7812-700E-448A-BFB9-0693F727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Есть ли периоды, где случались просадки в заходах? Есть ли период, где случались просадки в регистрациях?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327A7-F26F-49F3-B541-354A89C1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Просадка посещений произошла в мае и июне, что было связано с двумя факторами:</a:t>
            </a:r>
          </a:p>
          <a:p>
            <a:r>
              <a:rPr lang="ru-RU" dirty="0"/>
              <a:t>1. Смена типов рекламных кампаний с </a:t>
            </a:r>
            <a:r>
              <a:rPr lang="en-US" dirty="0" err="1"/>
              <a:t>virtual_reality_workshop</a:t>
            </a:r>
            <a:r>
              <a:rPr lang="ru-RU" dirty="0"/>
              <a:t>, дававшей наибольшую конверсию и количество регистраций в пользу </a:t>
            </a:r>
            <a:r>
              <a:rPr lang="en-US" dirty="0" err="1"/>
              <a:t>ui_ux_design_drive</a:t>
            </a:r>
            <a:r>
              <a:rPr lang="ru-RU" dirty="0"/>
              <a:t> и </a:t>
            </a:r>
            <a:r>
              <a:rPr lang="en-US" dirty="0" err="1"/>
              <a:t>women_in_tech_symposium</a:t>
            </a:r>
            <a:r>
              <a:rPr lang="ru-RU" dirty="0"/>
              <a:t>. Причем </a:t>
            </a:r>
            <a:r>
              <a:rPr lang="en-US" dirty="0" err="1"/>
              <a:t>women_in_tech_symposium</a:t>
            </a:r>
            <a:r>
              <a:rPr lang="ru-RU" dirty="0"/>
              <a:t> продемонстрировала наихудшие результаты</a:t>
            </a:r>
            <a:endParaRPr lang="en-US" dirty="0"/>
          </a:p>
          <a:p>
            <a:r>
              <a:rPr lang="en-US" dirty="0"/>
              <a:t>2. </a:t>
            </a:r>
            <a:r>
              <a:rPr lang="ru-RU" dirty="0"/>
              <a:t>Пересмотр рекламных бюджетов в пользу снижения в мае-июне также повлиял на падение количества регистраций</a:t>
            </a:r>
          </a:p>
        </p:txBody>
      </p:sp>
    </p:spTree>
    <p:extLst>
      <p:ext uri="{BB962C8B-B14F-4D97-AF65-F5344CB8AC3E}">
        <p14:creationId xmlns:p14="http://schemas.microsoft.com/office/powerpoint/2010/main" val="4264138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89D09-9B28-41FA-B837-4653E178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55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Связаны ли просадки с увеличением/уменьшением рекламы / рекламного бюджета / сменой креатива?</a:t>
            </a:r>
            <a:br>
              <a:rPr lang="ru-RU" dirty="0"/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1F725-B8F8-47E9-B227-E5E93CA2DD1B}"/>
              </a:ext>
            </a:extLst>
          </p:cNvPr>
          <p:cNvSpPr txBox="1"/>
          <p:nvPr/>
        </p:nvSpPr>
        <p:spPr>
          <a:xfrm>
            <a:off x="243397" y="1790114"/>
            <a:ext cx="52607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Просадки имеют комплексную причину  - в  виде снижения рекламных бюджетов и самими рекламными кампаниями. Основная причина все же в качестве самих рекламных кампаний, поскольку несмотря на общее снижения затрат на рекламу в мае-июне, стоимость регистраций (</a:t>
            </a:r>
            <a:r>
              <a:rPr lang="en-US" dirty="0"/>
              <a:t>CPA</a:t>
            </a:r>
            <a:r>
              <a:rPr lang="ru-RU" dirty="0"/>
              <a:t>) наоборот выросла</a:t>
            </a:r>
            <a:r>
              <a:rPr lang="en-US" dirty="0"/>
              <a:t>. </a:t>
            </a:r>
            <a:r>
              <a:rPr lang="ru-RU" dirty="0"/>
              <a:t>С другой стороны, несмотря на наибольшие затраты в апреле, он же продемонстрировал наименьшую величину </a:t>
            </a:r>
            <a:r>
              <a:rPr lang="en-US" dirty="0"/>
              <a:t>CPA. </a:t>
            </a:r>
            <a:r>
              <a:rPr lang="ru-RU" dirty="0"/>
              <a:t>Стоит отметить также рекламную кампанию </a:t>
            </a:r>
            <a:r>
              <a:rPr lang="en-US" dirty="0" err="1"/>
              <a:t>intro_to_python_course</a:t>
            </a:r>
            <a:r>
              <a:rPr lang="ru-RU" dirty="0"/>
              <a:t>, несмотря на то, что он продемонстрировал третий результат по регистрациям, но в части затрат на одну регистрацию кампания не уступает </a:t>
            </a:r>
            <a:r>
              <a:rPr lang="en-US" dirty="0" err="1"/>
              <a:t>virtual_reality_workshop</a:t>
            </a:r>
            <a:r>
              <a:rPr lang="ru-RU" dirty="0"/>
              <a:t>. Стоит также отметить, что несмотря на низкие показатели конверсии </a:t>
            </a:r>
            <a:r>
              <a:rPr lang="en-US" dirty="0" err="1"/>
              <a:t>women_in_tech_symposium</a:t>
            </a:r>
            <a:r>
              <a:rPr lang="ru-RU" dirty="0"/>
              <a:t> , трафик они дали относительно недорогой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1B5397D2-8F0F-44F9-B670-784EDCF05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67" y="204211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781110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C75B2-D38A-477E-90E6-4D532AE8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Если просели регистрации, связано ли это с рекламным трафиком, или у нас сломался какой-то из способов регистраций?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ABE18-D6B1-460C-A8AD-B5EDCE13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Проблемы с сайтов или способом регистрации не обнаружено, поскольку динамика посетителей в разрезе дней, что в лучшие, что в худшие месяца соизмерима. Снижение количества регистраций происходит равномерно, но при этом напрямую зависит от конкретной рекламной кампании и бюджета.</a:t>
            </a:r>
          </a:p>
          <a:p>
            <a:r>
              <a:rPr lang="ru-RU" dirty="0"/>
              <a:t>В качестве рекомендаций, имеет смысл делать акцент на рекламные кампании </a:t>
            </a:r>
            <a:r>
              <a:rPr lang="en-US" dirty="0" err="1"/>
              <a:t>intro_to_python_course</a:t>
            </a:r>
            <a:r>
              <a:rPr lang="ru-RU" dirty="0"/>
              <a:t> и </a:t>
            </a:r>
            <a:r>
              <a:rPr lang="en-US" dirty="0" err="1"/>
              <a:t>virtual_reality_workshop</a:t>
            </a:r>
            <a:r>
              <a:rPr lang="ru-RU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5DE01-FB29-91E9-7FA6-314167AA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212121"/>
                </a:solidFill>
                <a:latin typeface="Manrope"/>
              </a:rPr>
              <a:t>Посещения колеблются в диапазоне 19 000 – 26000 визитов в месяц, видны явные просадки в мае и июне</a:t>
            </a:r>
            <a:br>
              <a:rPr lang="ru-RU" b="0" i="0" dirty="0">
                <a:solidFill>
                  <a:srgbClr val="212121"/>
                </a:solidFill>
                <a:effectLst/>
                <a:latin typeface="Manrope"/>
              </a:rPr>
            </a:b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BF47699-6F32-40BD-9D9D-08C269BB0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6" y="1600200"/>
            <a:ext cx="10515600" cy="5257800"/>
          </a:xfrm>
        </p:spPr>
      </p:pic>
    </p:spTree>
    <p:extLst>
      <p:ext uri="{BB962C8B-B14F-4D97-AF65-F5344CB8AC3E}">
        <p14:creationId xmlns:p14="http://schemas.microsoft.com/office/powerpoint/2010/main" val="217452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11F38-D253-4877-8589-0B72C515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Краткие выводы по посещениям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AC4D74-6C52-4B31-BBC5-9D1FA8AD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Явно видны две просадки посещений – на 21 % в мае относительно апреля и на 14 % в июне относительно июля.</a:t>
            </a:r>
          </a:p>
          <a:p>
            <a:r>
              <a:rPr lang="ru-RU" dirty="0"/>
              <a:t>Показатели крайне нетипичны, поскольку отклонение между максимальным и минимальными значениями среди «типичных» месяцев не превышают 8 % (март к августу).</a:t>
            </a:r>
          </a:p>
        </p:txBody>
      </p:sp>
    </p:spTree>
    <p:extLst>
      <p:ext uri="{BB962C8B-B14F-4D97-AF65-F5344CB8AC3E}">
        <p14:creationId xmlns:p14="http://schemas.microsoft.com/office/powerpoint/2010/main" val="156479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859A0-8460-61C3-5E6D-850A4566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Регистрации повторяют динамику посещений и имеют также просадки в мае-июне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2B225ED-CF7F-419E-957E-05F61562C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2" y="1600200"/>
            <a:ext cx="10515599" cy="5257800"/>
          </a:xfrm>
        </p:spPr>
      </p:pic>
    </p:spTree>
    <p:extLst>
      <p:ext uri="{BB962C8B-B14F-4D97-AF65-F5344CB8AC3E}">
        <p14:creationId xmlns:p14="http://schemas.microsoft.com/office/powerpoint/2010/main" val="55514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A01C4-28DD-4260-8F05-09C12753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Краткие выводы по регистрациям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BB8EC-7727-40FE-B1AC-7EDC4A24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Падение количества регистраций – 26 % в мае по отношению к апрелю и 12 % в июне по отношению к июле. </a:t>
            </a:r>
          </a:p>
          <a:p>
            <a:r>
              <a:rPr lang="ru-RU" dirty="0"/>
              <a:t>Учитывая близость показателей, можно сказать, что тенденции идентичны показателям посещений.</a:t>
            </a:r>
          </a:p>
        </p:txBody>
      </p:sp>
    </p:spTree>
    <p:extLst>
      <p:ext uri="{BB962C8B-B14F-4D97-AF65-F5344CB8AC3E}">
        <p14:creationId xmlns:p14="http://schemas.microsoft.com/office/powerpoint/2010/main" val="107940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DD94F-9B8C-432F-0539-E5C853D9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5" y="235113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Основу визитов составляют посещения со стационарных машин, в то время как </a:t>
            </a:r>
            <a:r>
              <a:rPr lang="en-US" sz="2800" dirty="0"/>
              <a:t>android </a:t>
            </a:r>
            <a:r>
              <a:rPr lang="ru-RU" sz="2800" dirty="0"/>
              <a:t>и </a:t>
            </a:r>
            <a:r>
              <a:rPr lang="en-US" sz="2800" dirty="0" err="1"/>
              <a:t>ios</a:t>
            </a:r>
            <a:r>
              <a:rPr lang="en-US" sz="2800" dirty="0"/>
              <a:t> </a:t>
            </a:r>
            <a:r>
              <a:rPr lang="ru-RU" sz="2800" dirty="0"/>
              <a:t>занимают относительно небольшую долю (5-10 %) от месячных посещений.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CCA9212-29DE-424D-96F9-841C6DA89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4" y="1498532"/>
            <a:ext cx="10076805" cy="5038403"/>
          </a:xfrm>
        </p:spPr>
      </p:pic>
    </p:spTree>
    <p:extLst>
      <p:ext uri="{BB962C8B-B14F-4D97-AF65-F5344CB8AC3E}">
        <p14:creationId xmlns:p14="http://schemas.microsoft.com/office/powerpoint/2010/main" val="262761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6F614-12B7-4779-B579-18F894E5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web-</a:t>
            </a:r>
            <a:r>
              <a:rPr lang="ru-RU" dirty="0"/>
              <a:t>платформы 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8470884-9155-407A-8032-5B06C3056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57630"/>
              </p:ext>
            </p:extLst>
          </p:nvPr>
        </p:nvGraphicFramePr>
        <p:xfrm>
          <a:off x="-914400" y="1486202"/>
          <a:ext cx="7596720" cy="5006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5B98CB-22F7-4DEE-B128-52F5B94A3429}"/>
              </a:ext>
            </a:extLst>
          </p:cNvPr>
          <p:cNvSpPr txBox="1"/>
          <p:nvPr/>
        </p:nvSpPr>
        <p:spPr>
          <a:xfrm>
            <a:off x="6924583" y="1757779"/>
            <a:ext cx="5175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судить по браузерам, то платформа </a:t>
            </a:r>
            <a:r>
              <a:rPr lang="en-US" dirty="0"/>
              <a:t>web </a:t>
            </a:r>
            <a:r>
              <a:rPr lang="ru-RU" dirty="0"/>
              <a:t>состоит из трех основных стационарных:</a:t>
            </a:r>
          </a:p>
          <a:p>
            <a:r>
              <a:rPr lang="en-US" dirty="0"/>
              <a:t>Windows</a:t>
            </a:r>
            <a:r>
              <a:rPr lang="ru-RU" dirty="0"/>
              <a:t>, устройства </a:t>
            </a:r>
            <a:r>
              <a:rPr lang="en-US" dirty="0"/>
              <a:t>MAC</a:t>
            </a:r>
            <a:r>
              <a:rPr lang="ru-RU" dirty="0"/>
              <a:t> и </a:t>
            </a:r>
            <a:r>
              <a:rPr lang="en-US" dirty="0" err="1"/>
              <a:t>CrOs</a:t>
            </a:r>
            <a:r>
              <a:rPr lang="en-US" dirty="0"/>
              <a:t> – </a:t>
            </a:r>
            <a:r>
              <a:rPr lang="ru-RU" dirty="0"/>
              <a:t>так называемые хромбуки, которые относятся к подтипам ноутбуков.</a:t>
            </a:r>
          </a:p>
        </p:txBody>
      </p:sp>
    </p:spTree>
    <p:extLst>
      <p:ext uri="{BB962C8B-B14F-4D97-AF65-F5344CB8AC3E}">
        <p14:creationId xmlns:p14="http://schemas.microsoft.com/office/powerpoint/2010/main" val="8807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8F3E7E6-80E4-495B-B154-6963203928F1}"/>
              </a:ext>
            </a:extLst>
          </p:cNvPr>
          <p:cNvGraphicFramePr>
            <a:graphicFrameLocks noGrp="1"/>
          </p:cNvGraphicFramePr>
          <p:nvPr/>
        </p:nvGraphicFramePr>
        <p:xfrm>
          <a:off x="1443706" y="386510"/>
          <a:ext cx="9304587" cy="6084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3E569C-2268-4A25-B65F-A25B35AFD704}"/>
              </a:ext>
            </a:extLst>
          </p:cNvPr>
          <p:cNvSpPr txBox="1"/>
          <p:nvPr/>
        </p:nvSpPr>
        <p:spPr>
          <a:xfrm>
            <a:off x="266330" y="1389687"/>
            <a:ext cx="3773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судить по браузерам в разрезе мобильных платформ, то они демонстрируют примерно равное распределение </a:t>
            </a:r>
          </a:p>
        </p:txBody>
      </p:sp>
    </p:spTree>
    <p:extLst>
      <p:ext uri="{BB962C8B-B14F-4D97-AF65-F5344CB8AC3E}">
        <p14:creationId xmlns:p14="http://schemas.microsoft.com/office/powerpoint/2010/main" val="307562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1393</Words>
  <Application>Microsoft Office PowerPoint</Application>
  <PresentationFormat>Широкоэкранный</PresentationFormat>
  <Paragraphs>61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Manrope</vt:lpstr>
      <vt:lpstr>Тема Office</vt:lpstr>
      <vt:lpstr>Анализ рекламной кампании Hexlet</vt:lpstr>
      <vt:lpstr>Общий анализ исходных данных </vt:lpstr>
      <vt:lpstr>Посещения колеблются в диапазоне 19 000 – 26000 визитов в месяц, видны явные просадки в мае и июне </vt:lpstr>
      <vt:lpstr>Краткие выводы по посещениям</vt:lpstr>
      <vt:lpstr>Регистрации повторяют динамику посещений и имеют также просадки в мае-июне</vt:lpstr>
      <vt:lpstr>Краткие выводы по регистрациям</vt:lpstr>
      <vt:lpstr>Основу визитов составляют посещения со стационарных машин, в то время как android и ios занимают относительно небольшую долю (5-10 %) от месячных посещений.</vt:lpstr>
      <vt:lpstr>Структура web-платформы </vt:lpstr>
      <vt:lpstr>Презентация PowerPoint</vt:lpstr>
      <vt:lpstr>Регистрации демонстрируют радикально иную картину –наибольший прирост демонстрирует android, на втором месте web и наконец ios</vt:lpstr>
      <vt:lpstr>Наибольшую конверсию демонстрирует ios и android, в то время как web, как площадка дает наименьший процент регистраций</vt:lpstr>
      <vt:lpstr>Анализ изменения причин изменения посещений</vt:lpstr>
      <vt:lpstr>График визитов и регистраций по рекламным кампаниям</vt:lpstr>
      <vt:lpstr>Анализ причин просадки визитов и регистраций</vt:lpstr>
      <vt:lpstr>Анализ дневной динамики показателей</vt:lpstr>
      <vt:lpstr>Сводные показатели в июле</vt:lpstr>
      <vt:lpstr>Сводные показатели в апреле</vt:lpstr>
      <vt:lpstr>Затраты на рекламные кампании по месяцам</vt:lpstr>
      <vt:lpstr>Визиты в разрезе рекламных кампаний</vt:lpstr>
      <vt:lpstr>Визиты в разрезе рекламных кампаний по неделям</vt:lpstr>
      <vt:lpstr>Регистрации в разрезе рекламных кампаний</vt:lpstr>
      <vt:lpstr>Регистрации по неделям в разрезе рекламных кампаний</vt:lpstr>
      <vt:lpstr>Конверсии по неделям в разрезе рекламных кампаний</vt:lpstr>
      <vt:lpstr>Увеличиваются ли заходы и регистрации с запуском рекламы</vt:lpstr>
      <vt:lpstr>Есть ли периоды, где случались просадки в заходах? Есть ли период, где случались просадки в регистрациях? </vt:lpstr>
      <vt:lpstr>Связаны ли просадки с увеличением/уменьшением рекламы / рекламного бюджета / сменой креатива? </vt:lpstr>
      <vt:lpstr>Если просели регистрации, связано ли это с рекламным трафиком, или у нас сломался какой-то из способов регистраций?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рекламной кампании хекслет</dc:title>
  <dc:creator>Андрей северин</dc:creator>
  <cp:lastModifiedBy>severin</cp:lastModifiedBy>
  <cp:revision>32</cp:revision>
  <cp:lastPrinted>2025-06-17T15:04:48Z</cp:lastPrinted>
  <dcterms:created xsi:type="dcterms:W3CDTF">2025-06-01T14:21:08Z</dcterms:created>
  <dcterms:modified xsi:type="dcterms:W3CDTF">2025-06-18T08:58:39Z</dcterms:modified>
</cp:coreProperties>
</file>