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sldIdLst>
    <p:sldId id="256" r:id="rId5"/>
    <p:sldId id="257" r:id="rId6"/>
    <p:sldId id="259" r:id="rId7"/>
    <p:sldId id="264" r:id="rId8"/>
    <p:sldId id="261" r:id="rId9"/>
    <p:sldId id="262" r:id="rId10"/>
    <p:sldId id="263" r:id="rId11"/>
    <p:sldId id="266" r:id="rId12"/>
    <p:sldId id="268" r:id="rId13"/>
    <p:sldId id="269" r:id="rId14"/>
    <p:sldId id="270" r:id="rId15"/>
    <p:sldId id="271" r:id="rId16"/>
    <p:sldId id="272" r:id="rId17"/>
    <p:sldId id="273" r:id="rId18"/>
    <p:sldId id="274" r:id="rId19"/>
    <p:sldId id="275" r:id="rId20"/>
    <p:sldId id="279" r:id="rId21"/>
    <p:sldId id="277" r:id="rId22"/>
    <p:sldId id="280" r:id="rId23"/>
    <p:sldId id="281" r:id="rId24"/>
    <p:sldId id="282" r:id="rId25"/>
    <p:sldId id="283" r:id="rId26"/>
    <p:sldId id="28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00"/>
    <a:srgbClr val="5EEC3C"/>
    <a:srgbClr val="990099"/>
    <a:srgbClr val="CC0099"/>
    <a:srgbClr val="FE9202"/>
    <a:srgbClr val="007033"/>
    <a:srgbClr val="6C1A00"/>
    <a:srgbClr val="00AACC"/>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Interpreting these findings can provide valuable insights into the distribution and central tendencies of each variable. For instance:</a:t>
            </a:r>
          </a:p>
          <a:p>
            <a:pPr algn="l">
              <a:buFont typeface="Arial" panose="020B0604020202020204" pitchFamily="34" charset="0"/>
              <a:buChar char="•"/>
            </a:pPr>
            <a:r>
              <a:rPr lang="en-US" b="0" i="0" dirty="0">
                <a:solidFill>
                  <a:srgbClr val="ECECEC"/>
                </a:solidFill>
                <a:effectLst/>
                <a:latin typeface="Söhne"/>
              </a:rPr>
              <a:t>Understanding the concentration of carat values can help in identifying the most common weight ranges of diamonds.</a:t>
            </a:r>
          </a:p>
          <a:p>
            <a:pPr algn="l">
              <a:buFont typeface="Arial" panose="020B0604020202020204" pitchFamily="34" charset="0"/>
              <a:buChar char="•"/>
            </a:pPr>
            <a:r>
              <a:rPr lang="en-US" b="0" i="0" dirty="0">
                <a:solidFill>
                  <a:srgbClr val="ECECEC"/>
                </a:solidFill>
                <a:effectLst/>
                <a:latin typeface="Söhne"/>
              </a:rPr>
              <a:t>Depth and table measurements provide insights into the proportions of diamonds, which are crucial factors affecting their appearance and value.</a:t>
            </a:r>
          </a:p>
          <a:p>
            <a:pPr algn="l">
              <a:buFont typeface="Arial" panose="020B0604020202020204" pitchFamily="34" charset="0"/>
              <a:buChar char="•"/>
            </a:pPr>
            <a:r>
              <a:rPr lang="en-US" b="0" i="0" dirty="0">
                <a:solidFill>
                  <a:srgbClr val="ECECEC"/>
                </a:solidFill>
                <a:effectLst/>
                <a:latin typeface="Söhne"/>
              </a:rPr>
              <a:t>Price concentration indicates the most common price range for diamonds within the dataset.</a:t>
            </a:r>
          </a:p>
          <a:p>
            <a:pPr algn="l">
              <a:buFont typeface="Arial" panose="020B0604020202020204" pitchFamily="34" charset="0"/>
              <a:buChar char="•"/>
            </a:pPr>
            <a:r>
              <a:rPr lang="en-US" b="0" i="0" dirty="0">
                <a:solidFill>
                  <a:srgbClr val="ECECEC"/>
                </a:solidFill>
                <a:effectLst/>
                <a:latin typeface="Söhne"/>
              </a:rPr>
              <a:t>Volume distribution gives an idea of the spatial dimensions of diamonds, which can be useful in assessing their quality and value.</a:t>
            </a:r>
          </a:p>
          <a:p>
            <a:pPr algn="l">
              <a:buFont typeface="Arial" panose="020B0604020202020204" pitchFamily="34" charset="0"/>
              <a:buChar char="•"/>
            </a:pPr>
            <a:r>
              <a:rPr lang="en-US" b="0" i="0" dirty="0" err="1">
                <a:solidFill>
                  <a:srgbClr val="ECECEC"/>
                </a:solidFill>
                <a:effectLst/>
                <a:latin typeface="Söhne"/>
              </a:rPr>
              <a:t>Mean_xyz</a:t>
            </a:r>
            <a:r>
              <a:rPr lang="en-US" b="0" i="0" dirty="0">
                <a:solidFill>
                  <a:srgbClr val="ECECEC"/>
                </a:solidFill>
                <a:effectLst/>
                <a:latin typeface="Söhne"/>
              </a:rPr>
              <a:t> provides information about the average size of the diamonds in terms of their dimensions.</a:t>
            </a:r>
          </a:p>
          <a:p>
            <a:endParaRPr lang="ar-JO" dirty="0"/>
          </a:p>
          <a:p>
            <a:r>
              <a:rPr lang="en-US" b="0" i="0" dirty="0">
                <a:solidFill>
                  <a:srgbClr val="ECECEC"/>
                </a:solidFill>
                <a:effectLst/>
                <a:latin typeface="Söhne"/>
              </a:rPr>
              <a:t>These insights can aid in various aspects of diamond analysis, such as pricing, quality assessment, and market trends. Additionally, they can guide decision-making processes related to diamond trading, manufacturing, and retail.</a:t>
            </a: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50239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This insight can be utilized in various analyses, such as understanding market trends, guiding marketing strategies, or identifying production and supply needs.</a:t>
            </a: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00518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If the density is high within a specific price range, this indicates a strong concentration or clustering of prices in that area. Additionally, density can be used to identify time periods or standard ranges where price fluctuations occur. This can help analyze market trends and understand fluctuations in demand and supply.</a:t>
            </a:r>
          </a:p>
          <a:p>
            <a:pPr algn="l"/>
            <a:r>
              <a:rPr lang="en-US" b="0" i="0" dirty="0">
                <a:solidFill>
                  <a:srgbClr val="ECECEC"/>
                </a:solidFill>
                <a:effectLst/>
                <a:latin typeface="Söhne"/>
              </a:rPr>
              <a:t>In general, understanding the relationship between price and density can aid in making informed decisions regarding pricing, marketing, and inventory management in the diamond industry.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01534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Analyzing this plot could help in understanding the relationship between the carat weight of diamonds and their prices across different colors. It also highlights any potential outliers or patterns in the data distribution that could be further explored or analyzed.</a:t>
            </a: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416103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6" y="3182570"/>
            <a:ext cx="8246070" cy="91623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0870" y="4098800"/>
            <a:ext cx="8231372" cy="610821"/>
          </a:xfrm>
        </p:spPr>
        <p:txBody>
          <a:bodyPr>
            <a:normAutofit/>
          </a:bodyPr>
          <a:lstStyle>
            <a:lvl1pPr marL="0" indent="0" algn="ctr">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610821"/>
          </a:xfrm>
        </p:spPr>
        <p:txBody>
          <a:bodyPr>
            <a:normAutofit/>
          </a:bodyPr>
          <a:lstStyle>
            <a:lvl1pPr algn="ct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ctr">
              <a:defRPr sz="2800">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39" y="433880"/>
            <a:ext cx="5955495" cy="572644"/>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39" y="1044700"/>
            <a:ext cx="595549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891995"/>
            <a:ext cx="8093365" cy="610820"/>
          </a:xfrm>
        </p:spPr>
        <p:txBody>
          <a:bodyPr>
            <a:normAutofit/>
          </a:bodyPr>
          <a:lstStyle>
            <a:lvl1pPr algn="ct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Diamonds Prediction</a:t>
            </a:r>
          </a:p>
        </p:txBody>
      </p:sp>
      <p:sp>
        <p:nvSpPr>
          <p:cNvPr id="3" name="Subtitle 2"/>
          <p:cNvSpPr>
            <a:spLocks noGrp="1"/>
          </p:cNvSpPr>
          <p:nvPr>
            <p:ph type="subTitle" idx="1"/>
          </p:nvPr>
        </p:nvSpPr>
        <p:spPr>
          <a:xfrm flipH="1">
            <a:off x="-1230790" y="3946095"/>
            <a:ext cx="45719" cy="610821"/>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4902BB-D291-4C20-9698-CA844E6457A5}"/>
              </a:ext>
            </a:extLst>
          </p:cNvPr>
          <p:cNvSpPr>
            <a:spLocks noGrp="1"/>
          </p:cNvSpPr>
          <p:nvPr>
            <p:ph type="title"/>
          </p:nvPr>
        </p:nvSpPr>
        <p:spPr>
          <a:xfrm>
            <a:off x="628650" y="457200"/>
            <a:ext cx="2804505" cy="621892"/>
          </a:xfrm>
        </p:spPr>
        <p:txBody>
          <a:bodyPr>
            <a:normAutofit fontScale="90000"/>
          </a:bodyPr>
          <a:lstStyle/>
          <a:p>
            <a:r>
              <a:rPr lang="en-US" sz="3600" b="1" dirty="0"/>
              <a:t>Visualization</a:t>
            </a:r>
            <a:endParaRPr lang="en-US" dirty="0"/>
          </a:p>
        </p:txBody>
      </p:sp>
      <p:sp>
        <p:nvSpPr>
          <p:cNvPr id="3" name="Content Placeholder 2">
            <a:extLst>
              <a:ext uri="{FF2B5EF4-FFF2-40B4-BE49-F238E27FC236}">
                <a16:creationId xmlns:a16="http://schemas.microsoft.com/office/drawing/2014/main" id="{57A21DCB-3826-4B8B-9C91-917DBC5338BD}"/>
              </a:ext>
            </a:extLst>
          </p:cNvPr>
          <p:cNvSpPr>
            <a:spLocks noGrp="1"/>
          </p:cNvSpPr>
          <p:nvPr>
            <p:ph idx="1"/>
          </p:nvPr>
        </p:nvSpPr>
        <p:spPr>
          <a:xfrm>
            <a:off x="646774" y="1645576"/>
            <a:ext cx="2570251" cy="2300519"/>
          </a:xfrm>
        </p:spPr>
        <p:txBody>
          <a:bodyPr>
            <a:normAutofit/>
          </a:bodyPr>
          <a:lstStyle/>
          <a:p>
            <a:r>
              <a:rPr lang="en-US" sz="1600" dirty="0"/>
              <a:t>This plot contains different cut types: Ideal, Premium, Very Good, Good, and Fair. The majority of the data points appear to belong to the 'Ideal' category."</a:t>
            </a:r>
          </a:p>
          <a:p>
            <a:endParaRPr lang="en-US" sz="1500" dirty="0"/>
          </a:p>
        </p:txBody>
      </p:sp>
      <p:pic>
        <p:nvPicPr>
          <p:cNvPr id="4" name="Content Placeholder 6" descr="A graph of different cut types&#10;&#10;Description automatically generated">
            <a:extLst>
              <a:ext uri="{FF2B5EF4-FFF2-40B4-BE49-F238E27FC236}">
                <a16:creationId xmlns:a16="http://schemas.microsoft.com/office/drawing/2014/main" id="{10530863-0818-4F3D-A601-EB1EC8E986B3}"/>
              </a:ext>
            </a:extLst>
          </p:cNvPr>
          <p:cNvPicPr>
            <a:picLocks noChangeAspect="1"/>
          </p:cNvPicPr>
          <p:nvPr/>
        </p:nvPicPr>
        <p:blipFill rotWithShape="1">
          <a:blip r:embed="rId3">
            <a:extLst>
              <a:ext uri="{28A0092B-C50C-407E-A947-70E740481C1C}">
                <a14:useLocalDpi xmlns:a14="http://schemas.microsoft.com/office/drawing/2010/main" val="0"/>
              </a:ext>
            </a:extLst>
          </a:blip>
          <a:srcRect l="10435" r="-2" b="-2"/>
          <a:stretch/>
        </p:blipFill>
        <p:spPr>
          <a:xfrm>
            <a:off x="4084092" y="763803"/>
            <a:ext cx="4616356" cy="3633699"/>
          </a:xfrm>
          <a:prstGeom prst="rect">
            <a:avLst/>
          </a:prstGeom>
        </p:spPr>
      </p:pic>
    </p:spTree>
    <p:extLst>
      <p:ext uri="{BB962C8B-B14F-4D97-AF65-F5344CB8AC3E}">
        <p14:creationId xmlns:p14="http://schemas.microsoft.com/office/powerpoint/2010/main" val="110065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AFE245-7D7F-4554-B2BE-BE040485CC04}"/>
              </a:ext>
            </a:extLst>
          </p:cNvPr>
          <p:cNvSpPr>
            <a:spLocks noGrp="1"/>
          </p:cNvSpPr>
          <p:nvPr>
            <p:ph type="title"/>
          </p:nvPr>
        </p:nvSpPr>
        <p:spPr>
          <a:xfrm>
            <a:off x="639794" y="255538"/>
            <a:ext cx="2804505" cy="621892"/>
          </a:xfrm>
        </p:spPr>
        <p:txBody>
          <a:bodyPr>
            <a:normAutofit fontScale="90000"/>
          </a:bodyPr>
          <a:lstStyle/>
          <a:p>
            <a:pPr algn="ctr"/>
            <a:r>
              <a:rPr lang="en-US" sz="3600" b="1" kern="1200" dirty="0">
                <a:effectLst/>
                <a:latin typeface="Calibri Light" panose="020F0302020204030204" pitchFamily="34" charset="0"/>
                <a:ea typeface="+mj-ea"/>
                <a:cs typeface="+mj-cs"/>
              </a:rPr>
              <a:t>Visualization</a:t>
            </a:r>
            <a:endParaRPr lang="en-US" dirty="0"/>
          </a:p>
        </p:txBody>
      </p:sp>
      <p:sp>
        <p:nvSpPr>
          <p:cNvPr id="8" name="Content Placeholder 7">
            <a:extLst>
              <a:ext uri="{FF2B5EF4-FFF2-40B4-BE49-F238E27FC236}">
                <a16:creationId xmlns:a16="http://schemas.microsoft.com/office/drawing/2014/main" id="{861CDA0E-120D-0D03-CBC6-E6E3F87B25C9}"/>
              </a:ext>
            </a:extLst>
          </p:cNvPr>
          <p:cNvSpPr>
            <a:spLocks noGrp="1"/>
          </p:cNvSpPr>
          <p:nvPr>
            <p:ph idx="1"/>
          </p:nvPr>
        </p:nvSpPr>
        <p:spPr>
          <a:xfrm>
            <a:off x="646774" y="1645576"/>
            <a:ext cx="2570251" cy="2931440"/>
          </a:xfrm>
        </p:spPr>
        <p:txBody>
          <a:bodyPr>
            <a:normAutofit/>
          </a:bodyPr>
          <a:lstStyle/>
          <a:p>
            <a:r>
              <a:rPr lang="en-US" sz="1600" dirty="0"/>
              <a:t>Based on this plot, it appears that the concentration of diamond prices is primarily between 1000 and 2000, with a smaller peak occurring around 15000 to 20000.</a:t>
            </a:r>
          </a:p>
          <a:p>
            <a:endParaRPr lang="en-US" sz="1500" dirty="0"/>
          </a:p>
        </p:txBody>
      </p:sp>
      <p:pic>
        <p:nvPicPr>
          <p:cNvPr id="4" name="Content Placeholder 4" descr="A diagram of a distribution of diamonds&#10;&#10;Description automatically generated">
            <a:extLst>
              <a:ext uri="{FF2B5EF4-FFF2-40B4-BE49-F238E27FC236}">
                <a16:creationId xmlns:a16="http://schemas.microsoft.com/office/drawing/2014/main" id="{EA6664B3-E3A4-436A-AADA-5A0848ABCA76}"/>
              </a:ext>
            </a:extLst>
          </p:cNvPr>
          <p:cNvPicPr>
            <a:picLocks noChangeAspect="1"/>
          </p:cNvPicPr>
          <p:nvPr/>
        </p:nvPicPr>
        <p:blipFill rotWithShape="1">
          <a:blip r:embed="rId3">
            <a:extLst>
              <a:ext uri="{28A0092B-C50C-407E-A947-70E740481C1C}">
                <a14:useLocalDpi xmlns:a14="http://schemas.microsoft.com/office/drawing/2010/main" val="0"/>
              </a:ext>
            </a:extLst>
          </a:blip>
          <a:srcRect r="12340"/>
          <a:stretch/>
        </p:blipFill>
        <p:spPr>
          <a:xfrm>
            <a:off x="4084092" y="763811"/>
            <a:ext cx="4616356" cy="3633682"/>
          </a:xfrm>
          <a:prstGeom prst="rect">
            <a:avLst/>
          </a:prstGeom>
        </p:spPr>
      </p:pic>
    </p:spTree>
    <p:extLst>
      <p:ext uri="{BB962C8B-B14F-4D97-AF65-F5344CB8AC3E}">
        <p14:creationId xmlns:p14="http://schemas.microsoft.com/office/powerpoint/2010/main" val="105927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DC9063-8E50-4D4D-BE37-0843FEA6C49E}"/>
              </a:ext>
            </a:extLst>
          </p:cNvPr>
          <p:cNvSpPr>
            <a:spLocks noGrp="1"/>
          </p:cNvSpPr>
          <p:nvPr>
            <p:ph type="title"/>
          </p:nvPr>
        </p:nvSpPr>
        <p:spPr>
          <a:xfrm>
            <a:off x="590179" y="200896"/>
            <a:ext cx="2804505" cy="621892"/>
          </a:xfrm>
        </p:spPr>
        <p:txBody>
          <a:bodyPr>
            <a:normAutofit fontScale="90000"/>
          </a:bodyPr>
          <a:lstStyle/>
          <a:p>
            <a:pPr algn="ctr"/>
            <a:r>
              <a:rPr lang="en-US" sz="3600" b="1" kern="1200" dirty="0">
                <a:effectLst/>
                <a:latin typeface="Calibri Light" panose="020F0302020204030204" pitchFamily="34" charset="0"/>
                <a:ea typeface="+mj-ea"/>
                <a:cs typeface="+mj-cs"/>
              </a:rPr>
              <a:t>Visualization</a:t>
            </a:r>
            <a:endParaRPr lang="en-US" dirty="0"/>
          </a:p>
        </p:txBody>
      </p:sp>
      <p:sp>
        <p:nvSpPr>
          <p:cNvPr id="3" name="Content Placeholder 2">
            <a:extLst>
              <a:ext uri="{FF2B5EF4-FFF2-40B4-BE49-F238E27FC236}">
                <a16:creationId xmlns:a16="http://schemas.microsoft.com/office/drawing/2014/main" id="{3E4428DC-3051-4822-9AF4-6B4F23754568}"/>
              </a:ext>
            </a:extLst>
          </p:cNvPr>
          <p:cNvSpPr>
            <a:spLocks noGrp="1"/>
          </p:cNvSpPr>
          <p:nvPr>
            <p:ph idx="1"/>
          </p:nvPr>
        </p:nvSpPr>
        <p:spPr>
          <a:xfrm>
            <a:off x="646774" y="1023684"/>
            <a:ext cx="2570251" cy="3685936"/>
          </a:xfrm>
        </p:spPr>
        <p:txBody>
          <a:bodyPr>
            <a:normAutofit fontScale="85000" lnSpcReduction="20000"/>
          </a:bodyPr>
          <a:lstStyle/>
          <a:p>
            <a:r>
              <a:rPr lang="en-US" sz="1600" dirty="0"/>
              <a:t>Based on the results, the plot illustrates outliers between the 'price' and 'carat' variables. The concentration of values around 6 is between approximately 0.5 and 1.5, with a low proportion of values at 5 and a higher proportion at 4, which are concentrated between approximately 1 and 1.5. The value 2 is scattered without a specific concentration point, ranging between approximately 1 and 3.8. The value 1 is concentrated between 2 and 2.5, while 0 is concentrated between approximately 1.2 and 2.6.</a:t>
            </a:r>
          </a:p>
          <a:p>
            <a:endParaRPr lang="en-US" sz="1500" dirty="0"/>
          </a:p>
        </p:txBody>
      </p:sp>
      <p:pic>
        <p:nvPicPr>
          <p:cNvPr id="4" name="Content Placeholder 4" descr="A diagram of a graph&#10;&#10;Description automatically generated with medium confidence">
            <a:extLst>
              <a:ext uri="{FF2B5EF4-FFF2-40B4-BE49-F238E27FC236}">
                <a16:creationId xmlns:a16="http://schemas.microsoft.com/office/drawing/2014/main" id="{95F47F3C-CCE5-4330-A859-ACEF2439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092" y="832208"/>
            <a:ext cx="4616356" cy="3496889"/>
          </a:xfrm>
          <a:prstGeom prst="rect">
            <a:avLst/>
          </a:prstGeom>
        </p:spPr>
      </p:pic>
    </p:spTree>
    <p:extLst>
      <p:ext uri="{BB962C8B-B14F-4D97-AF65-F5344CB8AC3E}">
        <p14:creationId xmlns:p14="http://schemas.microsoft.com/office/powerpoint/2010/main" val="279739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D965-20D5-4581-BE95-22771BC4C465}"/>
              </a:ext>
            </a:extLst>
          </p:cNvPr>
          <p:cNvSpPr>
            <a:spLocks noGrp="1"/>
          </p:cNvSpPr>
          <p:nvPr>
            <p:ph type="title"/>
          </p:nvPr>
        </p:nvSpPr>
        <p:spPr/>
        <p:txBody>
          <a:bodyPr>
            <a:normAutofit fontScale="90000"/>
          </a:bodyPr>
          <a:lstStyle/>
          <a:p>
            <a:pPr algn="ctr"/>
            <a:r>
              <a:rPr lang="en-US" b="0" i="0" dirty="0">
                <a:effectLst/>
                <a:latin typeface="Roboto" panose="02000000000000000000" pitchFamily="2" charset="0"/>
              </a:rPr>
              <a:t>Training and Evaluation</a:t>
            </a:r>
            <a:endParaRPr lang="en-US" dirty="0"/>
          </a:p>
        </p:txBody>
      </p:sp>
      <p:sp>
        <p:nvSpPr>
          <p:cNvPr id="3" name="Content Placeholder 2">
            <a:extLst>
              <a:ext uri="{FF2B5EF4-FFF2-40B4-BE49-F238E27FC236}">
                <a16:creationId xmlns:a16="http://schemas.microsoft.com/office/drawing/2014/main" id="{197E3CA2-BBFF-430E-96B6-1C1705210F04}"/>
              </a:ext>
            </a:extLst>
          </p:cNvPr>
          <p:cNvSpPr>
            <a:spLocks noGrp="1"/>
          </p:cNvSpPr>
          <p:nvPr>
            <p:ph idx="1"/>
          </p:nvPr>
        </p:nvSpPr>
        <p:spPr>
          <a:xfrm>
            <a:off x="2739539" y="1044700"/>
            <a:ext cx="5955495" cy="3817625"/>
          </a:xfrm>
        </p:spPr>
        <p:txBody>
          <a:bodyPr>
            <a:normAutofit fontScale="77500" lnSpcReduction="20000"/>
          </a:bodyPr>
          <a:lstStyle/>
          <a:p>
            <a:r>
              <a:rPr lang="en-US" dirty="0"/>
              <a:t>Data Preparation and Model Evaluation:</a:t>
            </a:r>
          </a:p>
          <a:p>
            <a:pPr marL="0" indent="0">
              <a:buNone/>
            </a:pPr>
            <a:endParaRPr lang="en-US" dirty="0"/>
          </a:p>
          <a:p>
            <a:pPr lvl="1"/>
            <a:r>
              <a:rPr lang="en-US" sz="2800" dirty="0"/>
              <a:t>Defines a function “</a:t>
            </a:r>
            <a:r>
              <a:rPr lang="en-US" sz="2800" dirty="0" err="1"/>
              <a:t>evaluate_model</a:t>
            </a:r>
            <a:r>
              <a:rPr lang="en-US" sz="2800" dirty="0"/>
              <a:t>” that takes a machine learning model as input, fits it to the training data, and then </a:t>
            </a:r>
            <a:r>
              <a:rPr lang="en-US" sz="2800" b="1" dirty="0"/>
              <a:t>predicts</a:t>
            </a:r>
            <a:r>
              <a:rPr lang="en-US" sz="2800" dirty="0"/>
              <a:t> on both the </a:t>
            </a:r>
            <a:r>
              <a:rPr lang="en-US" sz="2800" b="1" dirty="0"/>
              <a:t>training</a:t>
            </a:r>
            <a:r>
              <a:rPr lang="en-US" sz="2800" dirty="0"/>
              <a:t> and </a:t>
            </a:r>
            <a:r>
              <a:rPr lang="en-US" sz="2800" b="1" dirty="0"/>
              <a:t>testing</a:t>
            </a:r>
            <a:r>
              <a:rPr lang="en-US" sz="2800" dirty="0"/>
              <a:t> sets then print the </a:t>
            </a:r>
            <a:r>
              <a:rPr lang="en-US" sz="2800" b="1" dirty="0"/>
              <a:t>model name</a:t>
            </a:r>
            <a:r>
              <a:rPr lang="en-US" sz="2800" dirty="0"/>
              <a:t> and the RMSE.</a:t>
            </a:r>
          </a:p>
          <a:p>
            <a:pPr lvl="1"/>
            <a:r>
              <a:rPr lang="en-US" sz="2800" dirty="0"/>
              <a:t>List the models evaluated: Linear Regression, Decision Tree Regressor, Random Forest Regressor, and Support Vector Regressor and compare them using the previous method.</a:t>
            </a:r>
          </a:p>
          <a:p>
            <a:endParaRPr lang="en-US" dirty="0"/>
          </a:p>
        </p:txBody>
      </p:sp>
    </p:spTree>
    <p:extLst>
      <p:ext uri="{BB962C8B-B14F-4D97-AF65-F5344CB8AC3E}">
        <p14:creationId xmlns:p14="http://schemas.microsoft.com/office/powerpoint/2010/main" val="399275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0C5B-33EE-43EC-9D3F-0B53C0278D98}"/>
              </a:ext>
            </a:extLst>
          </p:cNvPr>
          <p:cNvSpPr>
            <a:spLocks noGrp="1"/>
          </p:cNvSpPr>
          <p:nvPr>
            <p:ph type="title"/>
          </p:nvPr>
        </p:nvSpPr>
        <p:spPr/>
        <p:txBody>
          <a:bodyPr>
            <a:normAutofit fontScale="90000"/>
          </a:bodyPr>
          <a:lstStyle/>
          <a:p>
            <a:pPr algn="ctr"/>
            <a:r>
              <a:rPr lang="en-US" b="0" i="0" dirty="0">
                <a:effectLst/>
                <a:latin typeface="Roboto" panose="02000000000000000000" pitchFamily="2" charset="0"/>
              </a:rPr>
              <a:t>Training and Evaluation</a:t>
            </a:r>
            <a:endParaRPr lang="en-US" dirty="0"/>
          </a:p>
        </p:txBody>
      </p:sp>
      <p:sp>
        <p:nvSpPr>
          <p:cNvPr id="3" name="Content Placeholder 2">
            <a:extLst>
              <a:ext uri="{FF2B5EF4-FFF2-40B4-BE49-F238E27FC236}">
                <a16:creationId xmlns:a16="http://schemas.microsoft.com/office/drawing/2014/main" id="{3F2D9026-0156-4EC4-8738-5FE411F8BE0F}"/>
              </a:ext>
            </a:extLst>
          </p:cNvPr>
          <p:cNvSpPr>
            <a:spLocks noGrp="1"/>
          </p:cNvSpPr>
          <p:nvPr>
            <p:ph idx="1"/>
          </p:nvPr>
        </p:nvSpPr>
        <p:spPr>
          <a:xfrm>
            <a:off x="2739539" y="1044700"/>
            <a:ext cx="5955495" cy="3664920"/>
          </a:xfrm>
        </p:spPr>
        <p:txBody>
          <a:bodyPr>
            <a:normAutofit fontScale="70000" lnSpcReduction="20000"/>
          </a:bodyPr>
          <a:lstStyle/>
          <a:p>
            <a:r>
              <a:rPr lang="en-US" dirty="0"/>
              <a:t>Model Performance Results:</a:t>
            </a:r>
          </a:p>
          <a:p>
            <a:pPr lvl="1"/>
            <a:r>
              <a:rPr lang="en-US" sz="2800" dirty="0"/>
              <a:t>Present the RMSE results for each model.</a:t>
            </a:r>
          </a:p>
          <a:p>
            <a:pPr lvl="1"/>
            <a:r>
              <a:rPr lang="en-US" sz="2800" dirty="0"/>
              <a:t>Highlight the key findings:</a:t>
            </a:r>
          </a:p>
          <a:p>
            <a:pPr lvl="2"/>
            <a:r>
              <a:rPr lang="en-US" sz="2800" dirty="0"/>
              <a:t>Linear Regression has balanced performance but may not capture all complexities.</a:t>
            </a:r>
          </a:p>
          <a:p>
            <a:pPr lvl="2"/>
            <a:r>
              <a:rPr lang="en-US" sz="2800" dirty="0"/>
              <a:t>Decision Tree Regressor overfits the training data.</a:t>
            </a:r>
          </a:p>
          <a:p>
            <a:pPr lvl="2"/>
            <a:r>
              <a:rPr lang="en-US" sz="2800" dirty="0"/>
              <a:t>Random Forest Regressor provides a better balance between training and testing performance.</a:t>
            </a:r>
          </a:p>
          <a:p>
            <a:pPr lvl="2"/>
            <a:r>
              <a:rPr lang="en-US" sz="2800" dirty="0"/>
              <a:t>SVR has high RMSE values, indicating it may not be suitable for this dataset.</a:t>
            </a:r>
          </a:p>
          <a:p>
            <a:endParaRPr lang="en-US" dirty="0"/>
          </a:p>
        </p:txBody>
      </p:sp>
    </p:spTree>
    <p:extLst>
      <p:ext uri="{BB962C8B-B14F-4D97-AF65-F5344CB8AC3E}">
        <p14:creationId xmlns:p14="http://schemas.microsoft.com/office/powerpoint/2010/main" val="76605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F2D6-0671-414D-BB9A-F5D31123F291}"/>
              </a:ext>
            </a:extLst>
          </p:cNvPr>
          <p:cNvSpPr>
            <a:spLocks noGrp="1"/>
          </p:cNvSpPr>
          <p:nvPr>
            <p:ph type="title"/>
          </p:nvPr>
        </p:nvSpPr>
        <p:spPr>
          <a:xfrm>
            <a:off x="2281425" y="128470"/>
            <a:ext cx="6862576" cy="878054"/>
          </a:xfrm>
        </p:spPr>
        <p:txBody>
          <a:bodyPr>
            <a:noAutofit/>
          </a:bodyPr>
          <a:lstStyle/>
          <a:p>
            <a:pPr algn="ctr"/>
            <a:r>
              <a:rPr lang="en-US" sz="2800" dirty="0"/>
              <a:t>Tuning and Evaluating a </a:t>
            </a:r>
            <a:r>
              <a:rPr lang="en-US" sz="2800" dirty="0" err="1"/>
              <a:t>RandomForestRegressor</a:t>
            </a:r>
            <a:r>
              <a:rPr lang="en-US" sz="2800" dirty="0"/>
              <a:t> Model using </a:t>
            </a:r>
            <a:r>
              <a:rPr lang="en-US" sz="2800" dirty="0" err="1"/>
              <a:t>GridSearchCV</a:t>
            </a:r>
            <a:endParaRPr lang="en-US" sz="2800" dirty="0"/>
          </a:p>
        </p:txBody>
      </p:sp>
      <p:sp>
        <p:nvSpPr>
          <p:cNvPr id="3" name="Content Placeholder 2">
            <a:extLst>
              <a:ext uri="{FF2B5EF4-FFF2-40B4-BE49-F238E27FC236}">
                <a16:creationId xmlns:a16="http://schemas.microsoft.com/office/drawing/2014/main" id="{A57FFEE3-7921-4123-B255-6C84C94E1337}"/>
              </a:ext>
            </a:extLst>
          </p:cNvPr>
          <p:cNvSpPr>
            <a:spLocks noGrp="1"/>
          </p:cNvSpPr>
          <p:nvPr>
            <p:ph idx="1"/>
          </p:nvPr>
        </p:nvSpPr>
        <p:spPr>
          <a:xfrm>
            <a:off x="2739539" y="1350110"/>
            <a:ext cx="6404461" cy="3206806"/>
          </a:xfrm>
        </p:spPr>
        <p:txBody>
          <a:bodyPr>
            <a:normAutofit fontScale="85000" lnSpcReduction="10000"/>
          </a:bodyPr>
          <a:lstStyle/>
          <a:p>
            <a:r>
              <a:rPr lang="en-US" dirty="0"/>
              <a:t>define the RMSE (Root Mean Squared Error) metric as the scorer to be used for model evaluation. Setting “</a:t>
            </a:r>
            <a:r>
              <a:rPr lang="en-US" dirty="0" err="1"/>
              <a:t>greater_is_better</a:t>
            </a:r>
            <a:r>
              <a:rPr lang="en-US" dirty="0"/>
              <a:t>=False” indicates that lower RMSE values represent better performance.</a:t>
            </a:r>
          </a:p>
          <a:p>
            <a:endParaRPr lang="en-US" dirty="0"/>
          </a:p>
          <a:p>
            <a:r>
              <a:rPr lang="en-US" dirty="0"/>
              <a:t>define the range of values for different hyperparameters that will be tested during the tuning process</a:t>
            </a:r>
          </a:p>
        </p:txBody>
      </p:sp>
    </p:spTree>
    <p:extLst>
      <p:ext uri="{BB962C8B-B14F-4D97-AF65-F5344CB8AC3E}">
        <p14:creationId xmlns:p14="http://schemas.microsoft.com/office/powerpoint/2010/main" val="251176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938D-1769-4132-B422-7DDE0703CE0E}"/>
              </a:ext>
            </a:extLst>
          </p:cNvPr>
          <p:cNvSpPr>
            <a:spLocks noGrp="1"/>
          </p:cNvSpPr>
          <p:nvPr>
            <p:ph type="title"/>
          </p:nvPr>
        </p:nvSpPr>
        <p:spPr>
          <a:xfrm>
            <a:off x="2739539" y="72595"/>
            <a:ext cx="6404461" cy="933929"/>
          </a:xfrm>
        </p:spPr>
        <p:txBody>
          <a:bodyPr>
            <a:noAutofit/>
          </a:bodyPr>
          <a:lstStyle/>
          <a:p>
            <a:pPr algn="ctr"/>
            <a:r>
              <a:rPr lang="en-US" sz="2800" dirty="0"/>
              <a:t>Tuning and Evaluating a </a:t>
            </a:r>
            <a:r>
              <a:rPr lang="en-US" sz="2800" dirty="0" err="1"/>
              <a:t>RandomForestRegressor</a:t>
            </a:r>
            <a:r>
              <a:rPr lang="en-US" sz="2800" dirty="0"/>
              <a:t> Model using </a:t>
            </a:r>
            <a:r>
              <a:rPr lang="en-US" sz="2800" dirty="0" err="1"/>
              <a:t>GridSearchCV</a:t>
            </a:r>
            <a:endParaRPr lang="en-US" sz="2800" dirty="0"/>
          </a:p>
        </p:txBody>
      </p:sp>
      <p:sp>
        <p:nvSpPr>
          <p:cNvPr id="3" name="Content Placeholder 2">
            <a:extLst>
              <a:ext uri="{FF2B5EF4-FFF2-40B4-BE49-F238E27FC236}">
                <a16:creationId xmlns:a16="http://schemas.microsoft.com/office/drawing/2014/main" id="{15CA93D7-61E3-4A3B-A79B-A134301527B7}"/>
              </a:ext>
            </a:extLst>
          </p:cNvPr>
          <p:cNvSpPr>
            <a:spLocks noGrp="1"/>
          </p:cNvSpPr>
          <p:nvPr>
            <p:ph idx="1"/>
          </p:nvPr>
        </p:nvSpPr>
        <p:spPr>
          <a:xfrm>
            <a:off x="2434130" y="1277516"/>
            <a:ext cx="6709870" cy="3793389"/>
          </a:xfrm>
        </p:spPr>
        <p:txBody>
          <a:bodyPr>
            <a:noAutofit/>
          </a:bodyPr>
          <a:lstStyle/>
          <a:p>
            <a:r>
              <a:rPr lang="en-US" sz="2000" dirty="0"/>
              <a:t>we set up and train the </a:t>
            </a:r>
            <a:r>
              <a:rPr lang="en-US" sz="2000" dirty="0" err="1"/>
              <a:t>GridSearchCV</a:t>
            </a:r>
            <a:r>
              <a:rPr lang="en-US" sz="2000" dirty="0"/>
              <a:t> object, which will test all possible combinations of the specified hyperparameters using 5-fold cross-validation and evaluate the models using the RMSE metric.</a:t>
            </a:r>
          </a:p>
          <a:p>
            <a:pPr marL="0" indent="0">
              <a:buNone/>
            </a:pPr>
            <a:endParaRPr lang="en-US" sz="2000" dirty="0"/>
          </a:p>
          <a:p>
            <a:r>
              <a:rPr lang="en-US" sz="2000" dirty="0"/>
              <a:t>Then we print the best combination of hyperparameters found by </a:t>
            </a:r>
            <a:r>
              <a:rPr lang="en-US" sz="2000" dirty="0" err="1"/>
              <a:t>GridSearchCV</a:t>
            </a:r>
            <a:r>
              <a:rPr lang="en-US" sz="2000" dirty="0"/>
              <a:t> and the best RMSE score achieved.</a:t>
            </a:r>
          </a:p>
          <a:p>
            <a:endParaRPr lang="en-US" sz="2000" dirty="0"/>
          </a:p>
          <a:p>
            <a:r>
              <a:rPr lang="en-US" sz="2000" dirty="0"/>
              <a:t>The final result obtained from </a:t>
            </a:r>
            <a:r>
              <a:rPr lang="en-US" sz="2000" dirty="0" err="1"/>
              <a:t>GridSearchCV</a:t>
            </a:r>
            <a:r>
              <a:rPr lang="en-US" sz="2000" dirty="0"/>
              <a:t> is -570.4410744505499, indicating that the best model found has an RMSE equal to this value</a:t>
            </a:r>
          </a:p>
        </p:txBody>
      </p:sp>
    </p:spTree>
    <p:extLst>
      <p:ext uri="{BB962C8B-B14F-4D97-AF65-F5344CB8AC3E}">
        <p14:creationId xmlns:p14="http://schemas.microsoft.com/office/powerpoint/2010/main" val="311493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6E3-57F2-4AF7-AC15-61414C442B56}"/>
              </a:ext>
            </a:extLst>
          </p:cNvPr>
          <p:cNvSpPr>
            <a:spLocks noGrp="1"/>
          </p:cNvSpPr>
          <p:nvPr>
            <p:ph type="title"/>
          </p:nvPr>
        </p:nvSpPr>
        <p:spPr>
          <a:xfrm>
            <a:off x="2739539" y="0"/>
            <a:ext cx="6404461" cy="739290"/>
          </a:xfrm>
        </p:spPr>
        <p:txBody>
          <a:bodyPr>
            <a:noAutofit/>
          </a:bodyPr>
          <a:lstStyle/>
          <a:p>
            <a:pPr algn="ctr"/>
            <a:r>
              <a:rPr lang="en-US" sz="2800" dirty="0"/>
              <a:t>Optimizing </a:t>
            </a:r>
            <a:r>
              <a:rPr lang="en-US" sz="2800" dirty="0" err="1"/>
              <a:t>RandomForest</a:t>
            </a:r>
            <a:r>
              <a:rPr lang="en-US" sz="2800" dirty="0"/>
              <a:t> Model Using Grid Search</a:t>
            </a:r>
          </a:p>
        </p:txBody>
      </p:sp>
      <p:sp>
        <p:nvSpPr>
          <p:cNvPr id="3" name="Content Placeholder 2">
            <a:extLst>
              <a:ext uri="{FF2B5EF4-FFF2-40B4-BE49-F238E27FC236}">
                <a16:creationId xmlns:a16="http://schemas.microsoft.com/office/drawing/2014/main" id="{4131C862-CA8F-4463-9530-73211522EC9F}"/>
              </a:ext>
            </a:extLst>
          </p:cNvPr>
          <p:cNvSpPr>
            <a:spLocks noGrp="1"/>
          </p:cNvSpPr>
          <p:nvPr>
            <p:ph idx="1"/>
          </p:nvPr>
        </p:nvSpPr>
        <p:spPr>
          <a:xfrm>
            <a:off x="2434131" y="739290"/>
            <a:ext cx="6709870" cy="4404210"/>
          </a:xfrm>
        </p:spPr>
        <p:txBody>
          <a:bodyPr>
            <a:normAutofit fontScale="62500" lnSpcReduction="20000"/>
          </a:bodyPr>
          <a:lstStyle/>
          <a:p>
            <a:r>
              <a:rPr lang="en-US" dirty="0"/>
              <a:t>Finding the Best Model Using Grid Search.</a:t>
            </a:r>
          </a:p>
          <a:p>
            <a:pPr marL="0" indent="0">
              <a:buNone/>
            </a:pPr>
            <a:endParaRPr lang="en-US" dirty="0"/>
          </a:p>
          <a:p>
            <a:r>
              <a:rPr lang="en-US" dirty="0"/>
              <a:t>Combined hyperparameters and mean test scores, sorted to find the top 5 models.</a:t>
            </a:r>
          </a:p>
          <a:p>
            <a:endParaRPr lang="en-US" dirty="0"/>
          </a:p>
          <a:p>
            <a:r>
              <a:rPr lang="en-US" dirty="0"/>
              <a:t>Evaluating the Top 5 Models:</a:t>
            </a:r>
          </a:p>
          <a:p>
            <a:pPr lvl="1"/>
            <a:r>
              <a:rPr lang="en-US" dirty="0"/>
              <a:t>Listed the top 5 models with their parameters and mean test scores.</a:t>
            </a:r>
          </a:p>
          <a:p>
            <a:pPr lvl="1"/>
            <a:r>
              <a:rPr lang="en-US" dirty="0"/>
              <a:t>Displayed evaluation results for each model (Train RMSE and Test RMSE).</a:t>
            </a:r>
          </a:p>
          <a:p>
            <a:pPr lvl="1"/>
            <a:endParaRPr lang="en-US" dirty="0"/>
          </a:p>
          <a:p>
            <a:r>
              <a:rPr lang="en-US" dirty="0"/>
              <a:t>Feature Importance and Removal:</a:t>
            </a:r>
          </a:p>
          <a:p>
            <a:pPr lvl="1"/>
            <a:r>
              <a:rPr lang="en-US" dirty="0"/>
              <a:t>Identified features in the training data.</a:t>
            </a:r>
          </a:p>
          <a:p>
            <a:pPr lvl="1"/>
            <a:r>
              <a:rPr lang="en-US" dirty="0"/>
              <a:t>Removed the '</a:t>
            </a:r>
            <a:r>
              <a:rPr lang="en-US" dirty="0" err="1"/>
              <a:t>Mean_xyz</a:t>
            </a:r>
            <a:r>
              <a:rPr lang="en-US" dirty="0"/>
              <a:t>' feature and re-evaluated the top 5 models without this feature.</a:t>
            </a:r>
          </a:p>
          <a:p>
            <a:pPr lvl="1"/>
            <a:r>
              <a:rPr lang="en-US" dirty="0"/>
              <a:t>Displayed the evaluation results after feature removal.</a:t>
            </a:r>
          </a:p>
        </p:txBody>
      </p:sp>
    </p:spTree>
    <p:extLst>
      <p:ext uri="{BB962C8B-B14F-4D97-AF65-F5344CB8AC3E}">
        <p14:creationId xmlns:p14="http://schemas.microsoft.com/office/powerpoint/2010/main" val="367823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2281-E049-419C-9A78-EF1F19EB73B4}"/>
              </a:ext>
            </a:extLst>
          </p:cNvPr>
          <p:cNvSpPr>
            <a:spLocks noGrp="1"/>
          </p:cNvSpPr>
          <p:nvPr>
            <p:ph type="title"/>
          </p:nvPr>
        </p:nvSpPr>
        <p:spPr>
          <a:xfrm>
            <a:off x="2739539" y="0"/>
            <a:ext cx="6404461" cy="739290"/>
          </a:xfrm>
        </p:spPr>
        <p:txBody>
          <a:bodyPr>
            <a:normAutofit/>
          </a:bodyPr>
          <a:lstStyle/>
          <a:p>
            <a:pPr algn="ctr"/>
            <a:r>
              <a:rPr lang="en-US" dirty="0"/>
              <a:t>Data Preparation and Splitting</a:t>
            </a:r>
          </a:p>
        </p:txBody>
      </p:sp>
      <p:sp>
        <p:nvSpPr>
          <p:cNvPr id="3" name="Content Placeholder 2">
            <a:extLst>
              <a:ext uri="{FF2B5EF4-FFF2-40B4-BE49-F238E27FC236}">
                <a16:creationId xmlns:a16="http://schemas.microsoft.com/office/drawing/2014/main" id="{4E53A436-27A0-4397-8526-61758CB0DCDE}"/>
              </a:ext>
            </a:extLst>
          </p:cNvPr>
          <p:cNvSpPr>
            <a:spLocks noGrp="1"/>
          </p:cNvSpPr>
          <p:nvPr>
            <p:ph idx="1"/>
          </p:nvPr>
        </p:nvSpPr>
        <p:spPr>
          <a:xfrm>
            <a:off x="2586835" y="739290"/>
            <a:ext cx="6557165" cy="4404210"/>
          </a:xfrm>
        </p:spPr>
        <p:txBody>
          <a:bodyPr>
            <a:normAutofit fontScale="62500" lnSpcReduction="20000"/>
          </a:bodyPr>
          <a:lstStyle/>
          <a:p>
            <a:r>
              <a:rPr lang="en-US" sz="3300" dirty="0"/>
              <a:t>Data Preparation:</a:t>
            </a:r>
          </a:p>
          <a:p>
            <a:pPr lvl="1"/>
            <a:r>
              <a:rPr lang="en-US" sz="3400" dirty="0"/>
              <a:t> preprocessed training data into </a:t>
            </a:r>
            <a:r>
              <a:rPr lang="en-US" sz="3400" dirty="0" err="1"/>
              <a:t>DataFrame</a:t>
            </a:r>
            <a:r>
              <a:rPr lang="en-US" sz="3400" dirty="0"/>
              <a:t>  “data”.</a:t>
            </a:r>
          </a:p>
          <a:p>
            <a:pPr marL="457200" lvl="1" indent="0">
              <a:buNone/>
            </a:pPr>
            <a:endParaRPr lang="en-US" dirty="0"/>
          </a:p>
          <a:p>
            <a:pPr marL="457200" lvl="1" indent="0">
              <a:buNone/>
            </a:pPr>
            <a:endParaRPr lang="en-US" dirty="0"/>
          </a:p>
          <a:p>
            <a:r>
              <a:rPr lang="en-US" sz="3300" dirty="0"/>
              <a:t>Feature Engineering:</a:t>
            </a:r>
          </a:p>
          <a:p>
            <a:pPr lvl="1"/>
            <a:r>
              <a:rPr lang="en-US" sz="3400" dirty="0"/>
              <a:t>Created a new feature “volume” by multiplying “</a:t>
            </a:r>
            <a:r>
              <a:rPr lang="en-US" sz="3400" dirty="0" err="1"/>
              <a:t>x”,”y”,”z</a:t>
            </a:r>
            <a:r>
              <a:rPr lang="en-US" sz="3400" dirty="0"/>
              <a:t>”.</a:t>
            </a:r>
          </a:p>
          <a:p>
            <a:pPr lvl="1"/>
            <a:r>
              <a:rPr lang="en-US" sz="3400" dirty="0"/>
              <a:t>Dropped original “</a:t>
            </a:r>
            <a:r>
              <a:rPr lang="en-US" sz="3400" dirty="0" err="1"/>
              <a:t>x”,”y</a:t>
            </a:r>
            <a:r>
              <a:rPr lang="en-US" sz="3400" dirty="0"/>
              <a:t>” and ”z” columns.</a:t>
            </a:r>
          </a:p>
          <a:p>
            <a:pPr marL="457200" lvl="1" indent="0">
              <a:buNone/>
            </a:pPr>
            <a:endParaRPr lang="en-US" altLang="en-US" dirty="0"/>
          </a:p>
          <a:p>
            <a:pPr marL="457200" lvl="1" indent="0">
              <a:buNone/>
            </a:pPr>
            <a:endParaRPr kumimoji="0" lang="en-US" altLang="en-US" sz="2000" b="0" i="0" u="none" strike="noStrike" cap="none" normalizeH="0" baseline="0" dirty="0">
              <a:ln>
                <a:noFill/>
              </a:ln>
              <a:solidFill>
                <a:schemeClr val="tx1"/>
              </a:solidFill>
              <a:effectLst/>
            </a:endParaRPr>
          </a:p>
          <a:p>
            <a:r>
              <a:rPr kumimoji="0" lang="en-US" altLang="en-US" sz="3300" b="0" i="0" u="none" strike="noStrike" cap="none" normalizeH="0" baseline="0" dirty="0">
                <a:ln>
                  <a:noFill/>
                </a:ln>
                <a:solidFill>
                  <a:schemeClr val="tx1"/>
                </a:solidFill>
                <a:effectLst/>
                <a:latin typeface="Arial" panose="020B0604020202020204" pitchFamily="34" charset="0"/>
              </a:rPr>
              <a:t>Dataset Splitting:</a:t>
            </a:r>
          </a:p>
          <a:p>
            <a:pPr lvl="1"/>
            <a:r>
              <a:rPr kumimoji="0" lang="en-US" altLang="en-US" sz="2900" b="0" i="0" u="none" strike="noStrike" cap="none" normalizeH="0" baseline="0" dirty="0">
                <a:ln>
                  <a:noFill/>
                </a:ln>
                <a:solidFill>
                  <a:schemeClr val="tx1"/>
                </a:solidFill>
                <a:effectLst/>
                <a:latin typeface="Arial" panose="020B0604020202020204" pitchFamily="34" charset="0"/>
              </a:rPr>
              <a:t>Split data into training (80%) and testing (20%) sets.</a:t>
            </a:r>
          </a:p>
          <a:p>
            <a:pPr lvl="1"/>
            <a:r>
              <a:rPr kumimoji="0" lang="en-US" altLang="en-US" sz="2900" b="0" i="0" u="none" strike="noStrike" cap="none" normalizeH="0" baseline="0" dirty="0">
                <a:ln>
                  <a:noFill/>
                </a:ln>
                <a:solidFill>
                  <a:schemeClr val="tx1"/>
                </a:solidFill>
                <a:effectLst/>
                <a:latin typeface="Arial" panose="020B0604020202020204" pitchFamily="34" charset="0"/>
              </a:rPr>
              <a:t>Ensured reproducibility with “</a:t>
            </a:r>
            <a:r>
              <a:rPr lang="en-US" sz="3300" b="0" dirty="0" err="1">
                <a:solidFill>
                  <a:srgbClr val="000000"/>
                </a:solidFill>
                <a:effectLst/>
                <a:latin typeface="Courier New" panose="02070309020205020404" pitchFamily="49" charset="0"/>
              </a:rPr>
              <a:t>random_state</a:t>
            </a:r>
            <a:r>
              <a:rPr lang="en-US" sz="3300" b="0" dirty="0">
                <a:solidFill>
                  <a:srgbClr val="000000"/>
                </a:solidFill>
                <a:effectLst/>
                <a:latin typeface="Courier New" panose="02070309020205020404" pitchFamily="49" charset="0"/>
              </a:rPr>
              <a:t>=</a:t>
            </a:r>
            <a:r>
              <a:rPr lang="en-US" sz="3300" b="0" dirty="0">
                <a:solidFill>
                  <a:srgbClr val="116644"/>
                </a:solidFill>
                <a:effectLst/>
                <a:latin typeface="Courier New" panose="02070309020205020404" pitchFamily="49" charset="0"/>
              </a:rPr>
              <a:t>42</a:t>
            </a:r>
            <a:r>
              <a:rPr lang="en-US" sz="3300" dirty="0">
                <a:solidFill>
                  <a:srgbClr val="000000"/>
                </a:solidFill>
                <a:latin typeface="Courier New" panose="02070309020205020404" pitchFamily="49" charset="0"/>
              </a:rPr>
              <a:t>”</a:t>
            </a:r>
            <a:endParaRPr kumimoji="0" lang="en-US" altLang="en-US" sz="2900" b="0" i="0" u="none" strike="noStrike" cap="none" normalizeH="0" baseline="0" dirty="0">
              <a:ln>
                <a:noFill/>
              </a:ln>
              <a:solidFill>
                <a:schemeClr val="tx1"/>
              </a:solidFill>
              <a:effectLst/>
              <a:latin typeface="Arial" panose="020B0604020202020204" pitchFamily="34" charset="0"/>
            </a:endParaRPr>
          </a:p>
          <a:p>
            <a:endParaRPr lang="en-US" dirty="0"/>
          </a:p>
          <a:p>
            <a:pPr lvl="1"/>
            <a:endParaRPr lang="en-US" dirty="0"/>
          </a:p>
          <a:p>
            <a:pPr lvl="1"/>
            <a:endParaRPr lang="en-US" dirty="0"/>
          </a:p>
          <a:p>
            <a:endParaRPr lang="en-US" dirty="0"/>
          </a:p>
        </p:txBody>
      </p:sp>
      <p:sp>
        <p:nvSpPr>
          <p:cNvPr id="5" name="Rectangle 2">
            <a:extLst>
              <a:ext uri="{FF2B5EF4-FFF2-40B4-BE49-F238E27FC236}">
                <a16:creationId xmlns:a16="http://schemas.microsoft.com/office/drawing/2014/main" id="{3373D1F9-7B48-4C2E-8CB2-42C7CB8AFB57}"/>
              </a:ext>
            </a:extLst>
          </p:cNvPr>
          <p:cNvSpPr>
            <a:spLocks noChangeArrowheads="1"/>
          </p:cNvSpPr>
          <p:nvPr/>
        </p:nvSpPr>
        <p:spPr bwMode="auto">
          <a:xfrm>
            <a:off x="0" y="151656"/>
            <a:ext cx="24878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var(--colab-code-font-family)"/>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58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A12-476B-4C31-85B5-45C4AA9CCBD5}"/>
              </a:ext>
            </a:extLst>
          </p:cNvPr>
          <p:cNvSpPr>
            <a:spLocks noGrp="1"/>
          </p:cNvSpPr>
          <p:nvPr>
            <p:ph type="title"/>
          </p:nvPr>
        </p:nvSpPr>
        <p:spPr>
          <a:xfrm>
            <a:off x="2739539" y="0"/>
            <a:ext cx="5955495" cy="587739"/>
          </a:xfrm>
        </p:spPr>
        <p:txBody>
          <a:bodyPr>
            <a:normAutofit fontScale="90000"/>
          </a:bodyPr>
          <a:lstStyle/>
          <a:p>
            <a:pPr algn="ctr"/>
            <a:r>
              <a:rPr lang="en-US" dirty="0"/>
              <a:t>Model Training and Evaluation</a:t>
            </a:r>
          </a:p>
        </p:txBody>
      </p:sp>
      <p:sp>
        <p:nvSpPr>
          <p:cNvPr id="3" name="Content Placeholder 2">
            <a:extLst>
              <a:ext uri="{FF2B5EF4-FFF2-40B4-BE49-F238E27FC236}">
                <a16:creationId xmlns:a16="http://schemas.microsoft.com/office/drawing/2014/main" id="{707EBA81-98C5-499B-89C6-4307042476E7}"/>
              </a:ext>
            </a:extLst>
          </p:cNvPr>
          <p:cNvSpPr>
            <a:spLocks noGrp="1"/>
          </p:cNvSpPr>
          <p:nvPr>
            <p:ph idx="1"/>
          </p:nvPr>
        </p:nvSpPr>
        <p:spPr>
          <a:xfrm>
            <a:off x="2434131" y="739290"/>
            <a:ext cx="6709870" cy="4275740"/>
          </a:xfrm>
        </p:spPr>
        <p:txBody>
          <a:bodyPr>
            <a:normAutofit/>
          </a:bodyPr>
          <a:lstStyle/>
          <a:p>
            <a:r>
              <a:rPr lang="en-US" dirty="0"/>
              <a:t>Preprocessing Pipeline:</a:t>
            </a:r>
          </a:p>
          <a:p>
            <a:pPr lvl="1"/>
            <a:r>
              <a:rPr lang="en-US" dirty="0"/>
              <a:t>Created a “</a:t>
            </a:r>
            <a:r>
              <a:rPr lang="en-US" dirty="0" err="1"/>
              <a:t>ColumnTransformer</a:t>
            </a:r>
            <a:r>
              <a:rPr lang="en-US" dirty="0"/>
              <a:t>”:</a:t>
            </a:r>
          </a:p>
          <a:p>
            <a:pPr lvl="2"/>
            <a:r>
              <a:rPr lang="en-US" dirty="0"/>
              <a:t>“</a:t>
            </a:r>
            <a:r>
              <a:rPr lang="en-US" dirty="0" err="1"/>
              <a:t>MinMaxScaler</a:t>
            </a:r>
            <a:r>
              <a:rPr lang="en-US" dirty="0"/>
              <a:t> “for numerical features.</a:t>
            </a:r>
          </a:p>
          <a:p>
            <a:pPr lvl="2"/>
            <a:r>
              <a:rPr lang="en-US" dirty="0"/>
              <a:t>“</a:t>
            </a:r>
            <a:r>
              <a:rPr lang="en-US" dirty="0" err="1"/>
              <a:t>OrdinalEncoder</a:t>
            </a:r>
            <a:r>
              <a:rPr lang="en-US" dirty="0"/>
              <a:t>” for categorical features with predefined categories.</a:t>
            </a:r>
          </a:p>
          <a:p>
            <a:pPr lvl="1"/>
            <a:r>
              <a:rPr lang="en-US" dirty="0"/>
              <a:t>Constructed “</a:t>
            </a:r>
            <a:r>
              <a:rPr lang="en-US" dirty="0" err="1"/>
              <a:t>base_pipline</a:t>
            </a:r>
            <a:r>
              <a:rPr lang="en-US" dirty="0"/>
              <a:t>” with the preprocessing steps</a:t>
            </a:r>
          </a:p>
        </p:txBody>
      </p:sp>
    </p:spTree>
    <p:extLst>
      <p:ext uri="{BB962C8B-B14F-4D97-AF65-F5344CB8AC3E}">
        <p14:creationId xmlns:p14="http://schemas.microsoft.com/office/powerpoint/2010/main" val="142951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effectLst/>
                <a:latin typeface="Roboto" panose="02000000000000000000" pitchFamily="2" charset="0"/>
              </a:rPr>
              <a:t>Preprocessing</a:t>
            </a:r>
            <a:endParaRPr lang="en-US" dirty="0"/>
          </a:p>
        </p:txBody>
      </p:sp>
      <p:sp>
        <p:nvSpPr>
          <p:cNvPr id="3" name="Content Placeholder 2"/>
          <p:cNvSpPr>
            <a:spLocks noGrp="1"/>
          </p:cNvSpPr>
          <p:nvPr>
            <p:ph idx="1"/>
          </p:nvPr>
        </p:nvSpPr>
        <p:spPr/>
        <p:txBody>
          <a:bodyPr>
            <a:normAutofit fontScale="92500"/>
          </a:bodyPr>
          <a:lstStyle/>
          <a:p>
            <a:pPr marL="285750" indent="-285750"/>
            <a:r>
              <a:rPr lang="en-US" i="0" dirty="0">
                <a:effectLst/>
                <a:latin typeface="Söhne"/>
              </a:rPr>
              <a:t>Reading Data.</a:t>
            </a:r>
          </a:p>
          <a:p>
            <a:r>
              <a:rPr lang="en-US" dirty="0"/>
              <a:t>Dropping "Id" Column.</a:t>
            </a:r>
          </a:p>
          <a:p>
            <a:r>
              <a:rPr lang="en-US" dirty="0"/>
              <a:t>Display information about the train and test data , such as the number of non-null values and data types.</a:t>
            </a:r>
          </a:p>
          <a:p>
            <a:r>
              <a:rPr lang="en-US" dirty="0"/>
              <a:t>Display descriptive statistics of the preprocessed training data.</a:t>
            </a:r>
            <a:br>
              <a:rPr lang="en-US" dirty="0"/>
            </a:b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99B2-900D-4A03-9917-E44FA451C8C2}"/>
              </a:ext>
            </a:extLst>
          </p:cNvPr>
          <p:cNvSpPr>
            <a:spLocks noGrp="1"/>
          </p:cNvSpPr>
          <p:nvPr>
            <p:ph type="title"/>
          </p:nvPr>
        </p:nvSpPr>
        <p:spPr>
          <a:xfrm>
            <a:off x="2739539" y="0"/>
            <a:ext cx="6260906" cy="739290"/>
          </a:xfrm>
        </p:spPr>
        <p:txBody>
          <a:bodyPr>
            <a:normAutofit/>
          </a:bodyPr>
          <a:lstStyle/>
          <a:p>
            <a:pPr algn="ctr"/>
            <a:r>
              <a:rPr lang="en-US" dirty="0"/>
              <a:t>Model Training and Evaluation</a:t>
            </a:r>
          </a:p>
        </p:txBody>
      </p:sp>
      <p:sp>
        <p:nvSpPr>
          <p:cNvPr id="3" name="Content Placeholder 2">
            <a:extLst>
              <a:ext uri="{FF2B5EF4-FFF2-40B4-BE49-F238E27FC236}">
                <a16:creationId xmlns:a16="http://schemas.microsoft.com/office/drawing/2014/main" id="{2532CB06-3F35-426E-8899-E311E45DCCB2}"/>
              </a:ext>
            </a:extLst>
          </p:cNvPr>
          <p:cNvSpPr>
            <a:spLocks noGrp="1"/>
          </p:cNvSpPr>
          <p:nvPr>
            <p:ph idx="1"/>
          </p:nvPr>
        </p:nvSpPr>
        <p:spPr>
          <a:xfrm>
            <a:off x="2434129" y="739290"/>
            <a:ext cx="6566316" cy="4275740"/>
          </a:xfrm>
        </p:spPr>
        <p:txBody>
          <a:bodyPr>
            <a:normAutofit fontScale="92500" lnSpcReduction="20000"/>
          </a:bodyPr>
          <a:lstStyle/>
          <a:p>
            <a:r>
              <a:rPr lang="en-US" dirty="0"/>
              <a:t>Data Transformation:</a:t>
            </a:r>
          </a:p>
          <a:p>
            <a:pPr lvl="1"/>
            <a:r>
              <a:rPr lang="en-US" dirty="0"/>
              <a:t>Transformed “</a:t>
            </a:r>
            <a:r>
              <a:rPr lang="en-US" dirty="0" err="1"/>
              <a:t>X_train</a:t>
            </a:r>
            <a:r>
              <a:rPr lang="en-US" dirty="0"/>
              <a:t>” and “</a:t>
            </a:r>
            <a:r>
              <a:rPr lang="en-US" dirty="0" err="1"/>
              <a:t>X_test</a:t>
            </a:r>
            <a:r>
              <a:rPr lang="en-US" dirty="0"/>
              <a:t>” using the pipeline.</a:t>
            </a:r>
          </a:p>
          <a:p>
            <a:pPr marL="457200" lvl="1" indent="0">
              <a:buNone/>
            </a:pPr>
            <a:endParaRPr lang="en-US" dirty="0"/>
          </a:p>
          <a:p>
            <a:r>
              <a:rPr lang="en-US" dirty="0" err="1"/>
              <a:t>RandomForest</a:t>
            </a:r>
            <a:r>
              <a:rPr lang="en-US" dirty="0"/>
              <a:t> Model Training and Evaluation:</a:t>
            </a:r>
          </a:p>
          <a:p>
            <a:pPr lvl="1"/>
            <a:r>
              <a:rPr lang="en-US" dirty="0"/>
              <a:t>Model: “</a:t>
            </a:r>
            <a:r>
              <a:rPr lang="en-US" dirty="0" err="1"/>
              <a:t>RandomForestRegressor</a:t>
            </a:r>
            <a:r>
              <a:rPr lang="en-US" dirty="0"/>
              <a:t>” with specified hyperparameters.</a:t>
            </a:r>
          </a:p>
          <a:p>
            <a:pPr lvl="1"/>
            <a:r>
              <a:rPr lang="en-US" dirty="0"/>
              <a:t>Results: </a:t>
            </a:r>
          </a:p>
          <a:p>
            <a:pPr lvl="2"/>
            <a:r>
              <a:rPr lang="en-US" b="0" i="0" dirty="0" err="1">
                <a:solidFill>
                  <a:srgbClr val="212121"/>
                </a:solidFill>
                <a:effectLst/>
                <a:latin typeface="Courier New" panose="02070309020205020404" pitchFamily="49" charset="0"/>
              </a:rPr>
              <a:t>train_rmse</a:t>
            </a:r>
            <a:r>
              <a:rPr lang="en-US" b="0" i="0" dirty="0">
                <a:solidFill>
                  <a:srgbClr val="212121"/>
                </a:solidFill>
                <a:effectLst/>
                <a:latin typeface="Courier New" panose="02070309020205020404" pitchFamily="49" charset="0"/>
              </a:rPr>
              <a:t>=461.34</a:t>
            </a:r>
          </a:p>
          <a:p>
            <a:pPr lvl="2"/>
            <a:r>
              <a:rPr lang="en-US" b="0" i="0" dirty="0" err="1">
                <a:solidFill>
                  <a:srgbClr val="212121"/>
                </a:solidFill>
                <a:effectLst/>
                <a:latin typeface="Courier New" panose="02070309020205020404" pitchFamily="49" charset="0"/>
              </a:rPr>
              <a:t>test_rmse</a:t>
            </a:r>
            <a:r>
              <a:rPr lang="en-US" b="0" i="0" dirty="0">
                <a:solidFill>
                  <a:srgbClr val="212121"/>
                </a:solidFill>
                <a:effectLst/>
                <a:latin typeface="Courier New" panose="02070309020205020404" pitchFamily="49" charset="0"/>
              </a:rPr>
              <a:t>=539.48</a:t>
            </a:r>
          </a:p>
          <a:p>
            <a:pPr marL="914400" lvl="2" indent="0">
              <a:buNone/>
            </a:pPr>
            <a:endParaRPr lang="en-US" dirty="0"/>
          </a:p>
        </p:txBody>
      </p:sp>
    </p:spTree>
    <p:extLst>
      <p:ext uri="{BB962C8B-B14F-4D97-AF65-F5344CB8AC3E}">
        <p14:creationId xmlns:p14="http://schemas.microsoft.com/office/powerpoint/2010/main" val="198859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2B0B-C3C4-42DA-B92A-51CA77A5D92C}"/>
              </a:ext>
            </a:extLst>
          </p:cNvPr>
          <p:cNvSpPr>
            <a:spLocks noGrp="1"/>
          </p:cNvSpPr>
          <p:nvPr>
            <p:ph type="title"/>
          </p:nvPr>
        </p:nvSpPr>
        <p:spPr>
          <a:xfrm>
            <a:off x="2739539" y="0"/>
            <a:ext cx="5955495" cy="739290"/>
          </a:xfrm>
        </p:spPr>
        <p:txBody>
          <a:bodyPr>
            <a:normAutofit/>
          </a:bodyPr>
          <a:lstStyle/>
          <a:p>
            <a:pPr algn="ctr"/>
            <a:r>
              <a:rPr lang="en-US" dirty="0"/>
              <a:t>Model Training and Evaluation</a:t>
            </a:r>
          </a:p>
        </p:txBody>
      </p:sp>
      <p:sp>
        <p:nvSpPr>
          <p:cNvPr id="3" name="Content Placeholder 2">
            <a:extLst>
              <a:ext uri="{FF2B5EF4-FFF2-40B4-BE49-F238E27FC236}">
                <a16:creationId xmlns:a16="http://schemas.microsoft.com/office/drawing/2014/main" id="{13FF13A9-E75A-4084-BBD6-E711F9622E61}"/>
              </a:ext>
            </a:extLst>
          </p:cNvPr>
          <p:cNvSpPr>
            <a:spLocks noGrp="1"/>
          </p:cNvSpPr>
          <p:nvPr>
            <p:ph idx="1"/>
          </p:nvPr>
        </p:nvSpPr>
        <p:spPr>
          <a:xfrm>
            <a:off x="2434131" y="891995"/>
            <a:ext cx="6709870" cy="4251505"/>
          </a:xfrm>
        </p:spPr>
        <p:txBody>
          <a:bodyPr>
            <a:normAutofit fontScale="92500" lnSpcReduction="20000"/>
          </a:bodyPr>
          <a:lstStyle/>
          <a:p>
            <a:r>
              <a:rPr lang="en-US" dirty="0" err="1"/>
              <a:t>XGBoost</a:t>
            </a:r>
            <a:r>
              <a:rPr lang="en-US" dirty="0"/>
              <a:t> Model Training and Evaluation:</a:t>
            </a:r>
          </a:p>
          <a:p>
            <a:pPr marL="0" indent="0">
              <a:buNone/>
            </a:pPr>
            <a:endParaRPr lang="en-US" dirty="0"/>
          </a:p>
          <a:p>
            <a:pPr lvl="1"/>
            <a:r>
              <a:rPr lang="en-US" dirty="0"/>
              <a:t>Model: “</a:t>
            </a:r>
            <a:r>
              <a:rPr lang="en-US" dirty="0" err="1"/>
              <a:t>XGBRegressor</a:t>
            </a:r>
            <a:r>
              <a:rPr lang="en-US" dirty="0"/>
              <a:t>” with specified hyperparameters.</a:t>
            </a:r>
          </a:p>
          <a:p>
            <a:pPr marL="457200" lvl="1" indent="0">
              <a:buNone/>
            </a:pPr>
            <a:endParaRPr lang="en-US" dirty="0"/>
          </a:p>
          <a:p>
            <a:pPr lvl="1"/>
            <a:r>
              <a:rPr lang="en-US" dirty="0"/>
              <a:t>Results:</a:t>
            </a:r>
          </a:p>
          <a:p>
            <a:pPr lvl="2"/>
            <a:r>
              <a:rPr lang="en-US" b="0" i="0" dirty="0" err="1">
                <a:solidFill>
                  <a:srgbClr val="212121"/>
                </a:solidFill>
                <a:effectLst/>
                <a:latin typeface="Courier New" panose="02070309020205020404" pitchFamily="49" charset="0"/>
              </a:rPr>
              <a:t>train_rmse</a:t>
            </a:r>
            <a:r>
              <a:rPr lang="en-US" b="0" i="0" dirty="0">
                <a:solidFill>
                  <a:srgbClr val="212121"/>
                </a:solidFill>
                <a:effectLst/>
                <a:latin typeface="Courier New" panose="02070309020205020404" pitchFamily="49" charset="0"/>
              </a:rPr>
              <a:t>=467.68</a:t>
            </a:r>
          </a:p>
          <a:p>
            <a:pPr lvl="2"/>
            <a:r>
              <a:rPr lang="en-US" b="0" i="0" dirty="0" err="1">
                <a:solidFill>
                  <a:srgbClr val="212121"/>
                </a:solidFill>
                <a:effectLst/>
                <a:latin typeface="Courier New" panose="02070309020205020404" pitchFamily="49" charset="0"/>
              </a:rPr>
              <a:t>test_rmse</a:t>
            </a:r>
            <a:r>
              <a:rPr lang="en-US" b="0" i="0" dirty="0">
                <a:solidFill>
                  <a:srgbClr val="212121"/>
                </a:solidFill>
                <a:effectLst/>
                <a:latin typeface="Courier New" panose="02070309020205020404" pitchFamily="49" charset="0"/>
              </a:rPr>
              <a:t>=524.00</a:t>
            </a:r>
          </a:p>
          <a:p>
            <a:pPr marL="914400" lvl="2" indent="0">
              <a:buNone/>
            </a:pPr>
            <a:endParaRPr lang="en-US" b="0" i="0" dirty="0">
              <a:solidFill>
                <a:srgbClr val="212121"/>
              </a:solidFill>
              <a:effectLst/>
              <a:latin typeface="Courier New" panose="02070309020205020404" pitchFamily="49" charset="0"/>
            </a:endParaRPr>
          </a:p>
          <a:p>
            <a:pPr lvl="1"/>
            <a:r>
              <a:rPr lang="en-US" dirty="0"/>
              <a:t>Results on Full Dataset:</a:t>
            </a:r>
          </a:p>
          <a:p>
            <a:pPr lvl="2"/>
            <a:r>
              <a:rPr lang="en-US" b="0" i="0" dirty="0" err="1">
                <a:solidFill>
                  <a:srgbClr val="212121"/>
                </a:solidFill>
                <a:effectLst/>
                <a:latin typeface="Courier New" panose="02070309020205020404" pitchFamily="49" charset="0"/>
              </a:rPr>
              <a:t>train_rmse</a:t>
            </a:r>
            <a:r>
              <a:rPr lang="en-US" b="0" i="0" dirty="0">
                <a:solidFill>
                  <a:srgbClr val="212121"/>
                </a:solidFill>
                <a:effectLst/>
                <a:latin typeface="Courier New" panose="02070309020205020404" pitchFamily="49" charset="0"/>
              </a:rPr>
              <a:t>=470.61</a:t>
            </a:r>
          </a:p>
        </p:txBody>
      </p:sp>
    </p:spTree>
    <p:extLst>
      <p:ext uri="{BB962C8B-B14F-4D97-AF65-F5344CB8AC3E}">
        <p14:creationId xmlns:p14="http://schemas.microsoft.com/office/powerpoint/2010/main" val="33683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0E33-6449-44E9-AEB4-4E0A91B06394}"/>
              </a:ext>
            </a:extLst>
          </p:cNvPr>
          <p:cNvSpPr>
            <a:spLocks noGrp="1"/>
          </p:cNvSpPr>
          <p:nvPr>
            <p:ph type="title"/>
          </p:nvPr>
        </p:nvSpPr>
        <p:spPr>
          <a:xfrm>
            <a:off x="2739539" y="128470"/>
            <a:ext cx="6260906" cy="878054"/>
          </a:xfrm>
        </p:spPr>
        <p:txBody>
          <a:bodyPr>
            <a:normAutofit fontScale="90000"/>
          </a:bodyPr>
          <a:lstStyle/>
          <a:p>
            <a:pPr algn="ctr"/>
            <a:r>
              <a:rPr lang="en-US" dirty="0"/>
              <a:t>Generating Predictions for Test Data</a:t>
            </a:r>
          </a:p>
        </p:txBody>
      </p:sp>
      <p:sp>
        <p:nvSpPr>
          <p:cNvPr id="3" name="Content Placeholder 2">
            <a:extLst>
              <a:ext uri="{FF2B5EF4-FFF2-40B4-BE49-F238E27FC236}">
                <a16:creationId xmlns:a16="http://schemas.microsoft.com/office/drawing/2014/main" id="{152BAC60-DE35-4069-AD6A-F10208F3691E}"/>
              </a:ext>
            </a:extLst>
          </p:cNvPr>
          <p:cNvSpPr>
            <a:spLocks noGrp="1"/>
          </p:cNvSpPr>
          <p:nvPr>
            <p:ph idx="1"/>
          </p:nvPr>
        </p:nvSpPr>
        <p:spPr/>
        <p:txBody>
          <a:bodyPr>
            <a:normAutofit fontScale="85000" lnSpcReduction="10000"/>
          </a:bodyPr>
          <a:lstStyle/>
          <a:p>
            <a:r>
              <a:rPr lang="en-US" dirty="0"/>
              <a:t>The test data was preprocessed by creating a new feature (volume) and dropping the original dimensions (x, y, z).</a:t>
            </a:r>
            <a:endParaRPr lang="ar-JO" dirty="0"/>
          </a:p>
          <a:p>
            <a:endParaRPr lang="ar-JO" dirty="0"/>
          </a:p>
          <a:p>
            <a:r>
              <a:rPr lang="en-US" dirty="0"/>
              <a:t>Predictions were generated using the trained pipeline.</a:t>
            </a:r>
            <a:endParaRPr lang="ar-JO" dirty="0"/>
          </a:p>
          <a:p>
            <a:pPr marL="0" indent="0">
              <a:buNone/>
            </a:pPr>
            <a:endParaRPr lang="en-US" dirty="0"/>
          </a:p>
          <a:p>
            <a:r>
              <a:rPr lang="en-US" dirty="0"/>
              <a:t>Results were mapped to IDs and saved into a CSV file for submission.</a:t>
            </a:r>
          </a:p>
        </p:txBody>
      </p:sp>
    </p:spTree>
    <p:extLst>
      <p:ext uri="{BB962C8B-B14F-4D97-AF65-F5344CB8AC3E}">
        <p14:creationId xmlns:p14="http://schemas.microsoft.com/office/powerpoint/2010/main" val="276713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7DB-3FB3-4B1C-B231-FB0104F57803}"/>
              </a:ext>
            </a:extLst>
          </p:cNvPr>
          <p:cNvSpPr>
            <a:spLocks noGrp="1"/>
          </p:cNvSpPr>
          <p:nvPr>
            <p:ph type="title"/>
          </p:nvPr>
        </p:nvSpPr>
        <p:spPr>
          <a:xfrm>
            <a:off x="722313" y="2419045"/>
            <a:ext cx="7772400" cy="2595985"/>
          </a:xfrm>
        </p:spPr>
        <p:txBody>
          <a:bodyPr>
            <a:normAutofit/>
          </a:bodyPr>
          <a:lstStyle/>
          <a:p>
            <a:pPr algn="ctr"/>
            <a:r>
              <a:rPr lang="en-US" sz="2400" b="0" dirty="0">
                <a:latin typeface="+mn-lt"/>
                <a:cs typeface="Aharoni" panose="02010803020104030203" pitchFamily="2" charset="-79"/>
              </a:rPr>
              <a:t>Leen </a:t>
            </a:r>
            <a:r>
              <a:rPr lang="en-US" sz="2400" b="0" dirty="0" err="1">
                <a:latin typeface="+mn-lt"/>
                <a:cs typeface="Aharoni" panose="02010803020104030203" pitchFamily="2" charset="-79"/>
              </a:rPr>
              <a:t>emad</a:t>
            </a:r>
            <a:r>
              <a:rPr lang="en-US" sz="2400" b="0" dirty="0">
                <a:latin typeface="+mn-lt"/>
                <a:cs typeface="Aharoni" panose="02010803020104030203" pitchFamily="2" charset="-79"/>
              </a:rPr>
              <a:t> </a:t>
            </a:r>
            <a:r>
              <a:rPr lang="en-US" sz="2400" b="0" dirty="0" err="1">
                <a:latin typeface="+mn-lt"/>
                <a:cs typeface="Aharoni" panose="02010803020104030203" pitchFamily="2" charset="-79"/>
              </a:rPr>
              <a:t>addin</a:t>
            </a:r>
            <a:br>
              <a:rPr lang="en-US" sz="2400" b="0" dirty="0">
                <a:latin typeface="+mn-lt"/>
                <a:cs typeface="Aharoni" panose="02010803020104030203" pitchFamily="2" charset="-79"/>
              </a:rPr>
            </a:br>
            <a:r>
              <a:rPr lang="en-US" sz="2400" b="0" dirty="0" err="1">
                <a:latin typeface="+mn-lt"/>
                <a:cs typeface="Aharoni" panose="02010803020104030203" pitchFamily="2" charset="-79"/>
              </a:rPr>
              <a:t>abdulaleem</a:t>
            </a:r>
            <a:r>
              <a:rPr lang="en-US" sz="2400" b="0" dirty="0">
                <a:latin typeface="+mn-lt"/>
                <a:cs typeface="Aharoni" panose="02010803020104030203" pitchFamily="2" charset="-79"/>
              </a:rPr>
              <a:t> </a:t>
            </a:r>
            <a:r>
              <a:rPr lang="en-US" sz="2400" b="0" dirty="0" err="1">
                <a:latin typeface="+mn-lt"/>
                <a:cs typeface="Aharoni" panose="02010803020104030203" pitchFamily="2" charset="-79"/>
              </a:rPr>
              <a:t>alsayed</a:t>
            </a:r>
            <a:br>
              <a:rPr lang="en-US" sz="2400" b="0" dirty="0">
                <a:latin typeface="+mn-lt"/>
                <a:cs typeface="Aharoni" panose="02010803020104030203" pitchFamily="2" charset="-79"/>
              </a:rPr>
            </a:br>
            <a:r>
              <a:rPr lang="en-US" sz="2400" b="0" dirty="0" err="1">
                <a:latin typeface="+mn-lt"/>
                <a:cs typeface="Aharoni" panose="02010803020104030203" pitchFamily="2" charset="-79"/>
              </a:rPr>
              <a:t>hatem</a:t>
            </a:r>
            <a:r>
              <a:rPr lang="en-US" sz="2400" b="0" dirty="0">
                <a:latin typeface="+mn-lt"/>
                <a:cs typeface="Aharoni" panose="02010803020104030203" pitchFamily="2" charset="-79"/>
              </a:rPr>
              <a:t> </a:t>
            </a:r>
            <a:r>
              <a:rPr lang="en-US" sz="2400" b="0" dirty="0" err="1">
                <a:latin typeface="+mn-lt"/>
                <a:cs typeface="Aharoni" panose="02010803020104030203" pitchFamily="2" charset="-79"/>
              </a:rPr>
              <a:t>yousef</a:t>
            </a:r>
            <a:br>
              <a:rPr lang="en-US" sz="2400" b="0" dirty="0">
                <a:latin typeface="+mn-lt"/>
                <a:cs typeface="Aharoni" panose="02010803020104030203" pitchFamily="2" charset="-79"/>
              </a:rPr>
            </a:br>
            <a:r>
              <a:rPr lang="en-US" sz="2400" b="0" dirty="0" err="1">
                <a:latin typeface="+mn-lt"/>
                <a:cs typeface="Aharoni" panose="02010803020104030203" pitchFamily="2" charset="-79"/>
              </a:rPr>
              <a:t>aziz</a:t>
            </a:r>
            <a:r>
              <a:rPr lang="en-US" sz="2400" b="0" dirty="0">
                <a:latin typeface="+mn-lt"/>
                <a:cs typeface="Aharoni" panose="02010803020104030203" pitchFamily="2" charset="-79"/>
              </a:rPr>
              <a:t> </a:t>
            </a:r>
            <a:r>
              <a:rPr lang="en-US" sz="2400" b="0" dirty="0" err="1">
                <a:latin typeface="+mn-lt"/>
                <a:cs typeface="Aharoni" panose="02010803020104030203" pitchFamily="2" charset="-79"/>
              </a:rPr>
              <a:t>ayadi</a:t>
            </a:r>
            <a:br>
              <a:rPr lang="en-US" sz="2400" b="0" dirty="0">
                <a:latin typeface="+mn-lt"/>
                <a:cs typeface="Aharoni" panose="02010803020104030203" pitchFamily="2" charset="-79"/>
              </a:rPr>
            </a:br>
            <a:r>
              <a:rPr lang="en-US" sz="2400" b="0" dirty="0" err="1">
                <a:latin typeface="+mn-lt"/>
                <a:cs typeface="Aharoni" panose="02010803020104030203" pitchFamily="2" charset="-79"/>
              </a:rPr>
              <a:t>safa’a</a:t>
            </a:r>
            <a:r>
              <a:rPr lang="en-US" sz="2400" b="0" dirty="0">
                <a:latin typeface="+mn-lt"/>
                <a:cs typeface="Aharoni" panose="02010803020104030203" pitchFamily="2" charset="-79"/>
              </a:rPr>
              <a:t> </a:t>
            </a:r>
            <a:r>
              <a:rPr lang="en-US" sz="2400" b="0" dirty="0" err="1">
                <a:latin typeface="+mn-lt"/>
                <a:cs typeface="Aharoni" panose="02010803020104030203" pitchFamily="2" charset="-79"/>
              </a:rPr>
              <a:t>ghnaneem</a:t>
            </a:r>
            <a:endParaRPr lang="en-US" sz="2400" b="0" dirty="0">
              <a:latin typeface="+mn-lt"/>
              <a:cs typeface="Aharoni" panose="02010803020104030203" pitchFamily="2" charset="-79"/>
            </a:endParaRPr>
          </a:p>
        </p:txBody>
      </p:sp>
      <p:sp>
        <p:nvSpPr>
          <p:cNvPr id="3" name="Text Placeholder 2">
            <a:extLst>
              <a:ext uri="{FF2B5EF4-FFF2-40B4-BE49-F238E27FC236}">
                <a16:creationId xmlns:a16="http://schemas.microsoft.com/office/drawing/2014/main" id="{B9CEC4FB-4D4C-4819-AB4B-103946C04490}"/>
              </a:ext>
            </a:extLst>
          </p:cNvPr>
          <p:cNvSpPr>
            <a:spLocks noGrp="1"/>
          </p:cNvSpPr>
          <p:nvPr>
            <p:ph type="body" idx="1"/>
          </p:nvPr>
        </p:nvSpPr>
        <p:spPr>
          <a:xfrm>
            <a:off x="722313" y="1655521"/>
            <a:ext cx="7772400" cy="610820"/>
          </a:xfrm>
        </p:spPr>
        <p:txBody>
          <a:bodyPr>
            <a:normAutofit/>
          </a:bodyPr>
          <a:lstStyle/>
          <a:p>
            <a:pPr algn="ctr"/>
            <a:r>
              <a:rPr lang="en-US" sz="3200" b="1" dirty="0">
                <a:solidFill>
                  <a:srgbClr val="002060"/>
                </a:solidFill>
              </a:rPr>
              <a:t>Work with:</a:t>
            </a:r>
          </a:p>
        </p:txBody>
      </p:sp>
    </p:spTree>
    <p:extLst>
      <p:ext uri="{BB962C8B-B14F-4D97-AF65-F5344CB8AC3E}">
        <p14:creationId xmlns:p14="http://schemas.microsoft.com/office/powerpoint/2010/main" val="252257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Key Points for Describe:</a:t>
            </a:r>
          </a:p>
        </p:txBody>
      </p:sp>
      <p:sp>
        <p:nvSpPr>
          <p:cNvPr id="5" name="Content Placeholder 4"/>
          <p:cNvSpPr>
            <a:spLocks noGrp="1"/>
          </p:cNvSpPr>
          <p:nvPr>
            <p:ph idx="1"/>
          </p:nvPr>
        </p:nvSpPr>
        <p:spPr>
          <a:xfrm>
            <a:off x="2739539" y="1044701"/>
            <a:ext cx="5955495" cy="3817624"/>
          </a:xfrm>
        </p:spPr>
        <p:txBody>
          <a:bodyPr>
            <a:normAutofit fontScale="70000" lnSpcReduction="20000"/>
          </a:bodyPr>
          <a:lstStyle/>
          <a:p>
            <a:pPr lvl="1"/>
            <a:r>
              <a:rPr lang="en-US" sz="2800" dirty="0"/>
              <a:t>Carat: The average weight of diamonds is 0.798 carats, with a range from 0.2 to 5.01 carats.</a:t>
            </a:r>
          </a:p>
          <a:p>
            <a:pPr lvl="1"/>
            <a:r>
              <a:rPr lang="en-US" sz="2800" dirty="0"/>
              <a:t>Depth: The average depth percentage is 61.75%, with most diamonds ranging between 43% and 79%.</a:t>
            </a:r>
          </a:p>
          <a:p>
            <a:pPr lvl="1"/>
            <a:r>
              <a:rPr lang="en-US" sz="2800" dirty="0"/>
              <a:t>Table: The average table percentage is 57.46%, with values ranging from 43% to 95%.</a:t>
            </a:r>
          </a:p>
          <a:p>
            <a:pPr lvl="1"/>
            <a:r>
              <a:rPr lang="en-US" sz="2800" dirty="0"/>
              <a:t>Price: The average price of diamonds is $3,929.49, ranging from $326 to $18,823.</a:t>
            </a:r>
          </a:p>
          <a:p>
            <a:pPr lvl="1"/>
            <a:r>
              <a:rPr lang="en-US" sz="2800" dirty="0"/>
              <a:t>Dimensions: The average dimensions of diamonds (x, y, z) are approximately 5.73 mm, 5.74 mm, and 3.54 mm, respectively. Notably, there are some diamonds with zero dimensions indicating potential errors or missing values.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2854-06C5-4F18-9B3A-DE886F831D3D}"/>
              </a:ext>
            </a:extLst>
          </p:cNvPr>
          <p:cNvSpPr>
            <a:spLocks noGrp="1"/>
          </p:cNvSpPr>
          <p:nvPr>
            <p:ph type="title"/>
          </p:nvPr>
        </p:nvSpPr>
        <p:spPr/>
        <p:txBody>
          <a:bodyPr>
            <a:normAutofit fontScale="90000"/>
          </a:bodyPr>
          <a:lstStyle/>
          <a:p>
            <a:pPr algn="ctr"/>
            <a:r>
              <a:rPr lang="en-US" dirty="0"/>
              <a:t>Feature Extraction:</a:t>
            </a:r>
            <a:br>
              <a:rPr lang="en-US" dirty="0"/>
            </a:br>
            <a:endParaRPr lang="en-US" dirty="0"/>
          </a:p>
        </p:txBody>
      </p:sp>
      <p:sp>
        <p:nvSpPr>
          <p:cNvPr id="3" name="Content Placeholder 2">
            <a:extLst>
              <a:ext uri="{FF2B5EF4-FFF2-40B4-BE49-F238E27FC236}">
                <a16:creationId xmlns:a16="http://schemas.microsoft.com/office/drawing/2014/main" id="{AB6BC91F-15F7-4544-AD24-3E905CCBC3B5}"/>
              </a:ext>
            </a:extLst>
          </p:cNvPr>
          <p:cNvSpPr>
            <a:spLocks noGrp="1"/>
          </p:cNvSpPr>
          <p:nvPr>
            <p:ph idx="1"/>
          </p:nvPr>
        </p:nvSpPr>
        <p:spPr>
          <a:xfrm>
            <a:off x="2739539" y="1044700"/>
            <a:ext cx="5955495" cy="3817625"/>
          </a:xfrm>
        </p:spPr>
        <p:txBody>
          <a:bodyPr>
            <a:normAutofit fontScale="85000" lnSpcReduction="10000"/>
          </a:bodyPr>
          <a:lstStyle/>
          <a:p>
            <a:pPr lvl="1"/>
            <a:r>
              <a:rPr lang="en-US" sz="2600" dirty="0"/>
              <a:t>Dropping any raw with ‘x’ </a:t>
            </a:r>
            <a:r>
              <a:rPr lang="en-US" sz="2600" dirty="0" err="1"/>
              <a:t>or’y</a:t>
            </a:r>
            <a:r>
              <a:rPr lang="en-US" sz="2600" dirty="0"/>
              <a:t>’ or ‘z’</a:t>
            </a:r>
          </a:p>
          <a:p>
            <a:pPr marL="457200" lvl="1" indent="0">
              <a:buNone/>
            </a:pPr>
            <a:r>
              <a:rPr lang="en-US" sz="2600" dirty="0"/>
              <a:t>     that contains a 0 because these values are            </a:t>
            </a:r>
            <a:r>
              <a:rPr lang="en-US" sz="2600" dirty="0">
                <a:solidFill>
                  <a:schemeClr val="bg1"/>
                </a:solidFill>
              </a:rPr>
              <a:t>n</a:t>
            </a:r>
            <a:r>
              <a:rPr lang="en-US" sz="2600" dirty="0"/>
              <a:t>   noise</a:t>
            </a:r>
          </a:p>
          <a:p>
            <a:pPr lvl="1"/>
            <a:r>
              <a:rPr lang="en-US" sz="2600" dirty="0" err="1"/>
              <a:t>Valume</a:t>
            </a:r>
            <a:r>
              <a:rPr lang="en-US" sz="2600" dirty="0"/>
              <a:t> : Created a new feature by multiplying dimensions “x” ,”</a:t>
            </a:r>
            <a:r>
              <a:rPr lang="en-US" sz="2600" dirty="0" err="1"/>
              <a:t>y”,”z</a:t>
            </a:r>
            <a:r>
              <a:rPr lang="en-US" sz="2600" dirty="0"/>
              <a:t>”.</a:t>
            </a:r>
          </a:p>
          <a:p>
            <a:pPr lvl="1"/>
            <a:r>
              <a:rPr lang="en-US" sz="2600" dirty="0"/>
              <a:t>Mean of Dimensions: Created a feature  as the average of “x” ,”</a:t>
            </a:r>
            <a:r>
              <a:rPr lang="en-US" sz="2600" dirty="0" err="1"/>
              <a:t>y”,”z</a:t>
            </a:r>
            <a:r>
              <a:rPr lang="en-US" sz="2600" dirty="0"/>
              <a:t>”.</a:t>
            </a:r>
          </a:p>
          <a:p>
            <a:pPr lvl="1"/>
            <a:r>
              <a:rPr lang="en-US" sz="2600" dirty="0"/>
              <a:t>Density: Created a feature representing the density of the diamond.</a:t>
            </a:r>
          </a:p>
          <a:p>
            <a:pPr lvl="1"/>
            <a:r>
              <a:rPr lang="en-US" sz="2600" dirty="0"/>
              <a:t>Dropped original dimensions (“x” ,”</a:t>
            </a:r>
            <a:r>
              <a:rPr lang="en-US" sz="2600" dirty="0" err="1"/>
              <a:t>y”,”z</a:t>
            </a:r>
            <a:r>
              <a:rPr lang="en-US" sz="2600" dirty="0"/>
              <a:t>”) as they are now represented by new features.</a:t>
            </a:r>
          </a:p>
          <a:p>
            <a:pPr marL="457200" lvl="1" indent="0">
              <a:buNone/>
            </a:pPr>
            <a:endParaRPr lang="en-US" sz="2600" dirty="0"/>
          </a:p>
          <a:p>
            <a:endParaRPr lang="en-US" dirty="0"/>
          </a:p>
        </p:txBody>
      </p:sp>
    </p:spTree>
    <p:extLst>
      <p:ext uri="{BB962C8B-B14F-4D97-AF65-F5344CB8AC3E}">
        <p14:creationId xmlns:p14="http://schemas.microsoft.com/office/powerpoint/2010/main" val="235400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A9E6-54B6-4CD9-AF9A-8BF04606F3D8}"/>
              </a:ext>
            </a:extLst>
          </p:cNvPr>
          <p:cNvSpPr>
            <a:spLocks noGrp="1"/>
          </p:cNvSpPr>
          <p:nvPr>
            <p:ph type="title"/>
          </p:nvPr>
        </p:nvSpPr>
        <p:spPr/>
        <p:txBody>
          <a:bodyPr>
            <a:normAutofit fontScale="90000"/>
          </a:bodyPr>
          <a:lstStyle/>
          <a:p>
            <a:pPr algn="ctr"/>
            <a:r>
              <a:rPr lang="en-US" sz="3600" dirty="0"/>
              <a:t>Displaying Value Counts:</a:t>
            </a:r>
            <a:br>
              <a:rPr lang="en-US" sz="3600" dirty="0"/>
            </a:br>
            <a:endParaRPr lang="en-US" dirty="0"/>
          </a:p>
        </p:txBody>
      </p:sp>
      <p:sp>
        <p:nvSpPr>
          <p:cNvPr id="3" name="Content Placeholder 2">
            <a:extLst>
              <a:ext uri="{FF2B5EF4-FFF2-40B4-BE49-F238E27FC236}">
                <a16:creationId xmlns:a16="http://schemas.microsoft.com/office/drawing/2014/main" id="{F0BEA6F3-B600-4CB8-AE69-88FCD5E705B3}"/>
              </a:ext>
            </a:extLst>
          </p:cNvPr>
          <p:cNvSpPr>
            <a:spLocks noGrp="1"/>
          </p:cNvSpPr>
          <p:nvPr>
            <p:ph idx="1"/>
          </p:nvPr>
        </p:nvSpPr>
        <p:spPr/>
        <p:txBody>
          <a:bodyPr>
            <a:normAutofit/>
          </a:bodyPr>
          <a:lstStyle/>
          <a:p>
            <a:pPr lvl="2"/>
            <a:r>
              <a:rPr lang="en-US" sz="2900" dirty="0"/>
              <a:t>Display the count of each unique value in the categorical features(“</a:t>
            </a:r>
            <a:r>
              <a:rPr lang="en-US" sz="2900" dirty="0" err="1"/>
              <a:t>cut”,”color”,”clarity</a:t>
            </a:r>
            <a:r>
              <a:rPr lang="en-US" sz="2900" dirty="0"/>
              <a:t>”) in the preprocessed training data to understand the distribution of these categories.</a:t>
            </a:r>
          </a:p>
          <a:p>
            <a:endParaRPr lang="en-US" dirty="0"/>
          </a:p>
        </p:txBody>
      </p:sp>
    </p:spTree>
    <p:extLst>
      <p:ext uri="{BB962C8B-B14F-4D97-AF65-F5344CB8AC3E}">
        <p14:creationId xmlns:p14="http://schemas.microsoft.com/office/powerpoint/2010/main" val="179837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204B-63FB-4C1D-A712-DDFCC3C31F48}"/>
              </a:ext>
            </a:extLst>
          </p:cNvPr>
          <p:cNvSpPr>
            <a:spLocks noGrp="1"/>
          </p:cNvSpPr>
          <p:nvPr>
            <p:ph type="title"/>
          </p:nvPr>
        </p:nvSpPr>
        <p:spPr/>
        <p:txBody>
          <a:bodyPr>
            <a:normAutofit fontScale="90000"/>
          </a:bodyPr>
          <a:lstStyle/>
          <a:p>
            <a:pPr algn="ctr"/>
            <a:r>
              <a:rPr lang="en-US" sz="3600" dirty="0"/>
              <a:t>Encoding Categorical Features:</a:t>
            </a:r>
            <a:br>
              <a:rPr lang="en-US" sz="3600" dirty="0"/>
            </a:br>
            <a:endParaRPr lang="en-US" dirty="0"/>
          </a:p>
        </p:txBody>
      </p:sp>
      <p:sp>
        <p:nvSpPr>
          <p:cNvPr id="3" name="Content Placeholder 2">
            <a:extLst>
              <a:ext uri="{FF2B5EF4-FFF2-40B4-BE49-F238E27FC236}">
                <a16:creationId xmlns:a16="http://schemas.microsoft.com/office/drawing/2014/main" id="{72E2615D-9D8B-4941-B56D-BA7527604D87}"/>
              </a:ext>
            </a:extLst>
          </p:cNvPr>
          <p:cNvSpPr>
            <a:spLocks noGrp="1"/>
          </p:cNvSpPr>
          <p:nvPr>
            <p:ph idx="1"/>
          </p:nvPr>
        </p:nvSpPr>
        <p:spPr>
          <a:xfrm>
            <a:off x="2739539" y="1044699"/>
            <a:ext cx="5955495" cy="3817625"/>
          </a:xfrm>
        </p:spPr>
        <p:txBody>
          <a:bodyPr>
            <a:normAutofit fontScale="47500" lnSpcReduction="20000"/>
          </a:bodyPr>
          <a:lstStyle/>
          <a:p>
            <a:r>
              <a:rPr lang="en-US" sz="3600" dirty="0"/>
              <a:t>Cut: </a:t>
            </a:r>
          </a:p>
          <a:p>
            <a:pPr lvl="1"/>
            <a:r>
              <a:rPr lang="en-US" sz="3600" dirty="0"/>
              <a:t>Defined the order: Fair, Good, Very Good, Premium, Ideal.</a:t>
            </a:r>
          </a:p>
          <a:p>
            <a:pPr lvl="1"/>
            <a:r>
              <a:rPr lang="en-US" sz="3600" dirty="0"/>
              <a:t>Encoded the “cut” feature into numerical values based on this order.</a:t>
            </a:r>
          </a:p>
          <a:p>
            <a:r>
              <a:rPr lang="en-US" sz="3600" dirty="0"/>
              <a:t>Color:</a:t>
            </a:r>
          </a:p>
          <a:p>
            <a:pPr lvl="1"/>
            <a:r>
              <a:rPr lang="en-US" sz="3600" dirty="0"/>
              <a:t>Defined the order: J, I, H, G, F, E, D (J being the lowest and D being the highest quality).</a:t>
            </a:r>
          </a:p>
          <a:p>
            <a:pPr lvl="1"/>
            <a:r>
              <a:rPr lang="en-US" sz="3600" dirty="0"/>
              <a:t>Encoded the “color” feature into numerical values based on this order.</a:t>
            </a:r>
          </a:p>
          <a:p>
            <a:r>
              <a:rPr lang="en-US" sz="3600" dirty="0"/>
              <a:t>Clarity:</a:t>
            </a:r>
          </a:p>
          <a:p>
            <a:pPr lvl="1"/>
            <a:r>
              <a:rPr lang="en-US" sz="3600" dirty="0"/>
              <a:t>Defined the order: I1, SI2, SI1, VS2, VS1, VVS2, VVS1, IF (I1 being the lowest and IF being the highest quality).</a:t>
            </a:r>
          </a:p>
          <a:p>
            <a:pPr lvl="1"/>
            <a:r>
              <a:rPr lang="en-US" sz="3600" dirty="0"/>
              <a:t>Encoded the “clarity” feature into numerical values based on this order.</a:t>
            </a:r>
          </a:p>
          <a:p>
            <a:endParaRPr lang="en-US" dirty="0"/>
          </a:p>
        </p:txBody>
      </p:sp>
    </p:spTree>
    <p:extLst>
      <p:ext uri="{BB962C8B-B14F-4D97-AF65-F5344CB8AC3E}">
        <p14:creationId xmlns:p14="http://schemas.microsoft.com/office/powerpoint/2010/main" val="116142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2A99-45DF-458F-98A7-B862726C8609}"/>
              </a:ext>
            </a:extLst>
          </p:cNvPr>
          <p:cNvSpPr>
            <a:spLocks noGrp="1"/>
          </p:cNvSpPr>
          <p:nvPr>
            <p:ph type="title"/>
          </p:nvPr>
        </p:nvSpPr>
        <p:spPr>
          <a:xfrm>
            <a:off x="2739539" y="128470"/>
            <a:ext cx="5955495" cy="572644"/>
          </a:xfrm>
        </p:spPr>
        <p:txBody>
          <a:bodyPr>
            <a:normAutofit fontScale="90000"/>
          </a:bodyPr>
          <a:lstStyle/>
          <a:p>
            <a:pPr algn="ctr"/>
            <a:r>
              <a:rPr lang="en-US" b="1" dirty="0"/>
              <a:t>Visualization</a:t>
            </a:r>
            <a:endParaRPr lang="en-US" dirty="0"/>
          </a:p>
        </p:txBody>
      </p:sp>
      <p:sp>
        <p:nvSpPr>
          <p:cNvPr id="3" name="Content Placeholder 2">
            <a:extLst>
              <a:ext uri="{FF2B5EF4-FFF2-40B4-BE49-F238E27FC236}">
                <a16:creationId xmlns:a16="http://schemas.microsoft.com/office/drawing/2014/main" id="{59F8396D-7F6B-469D-845E-595C5E3E93D0}"/>
              </a:ext>
            </a:extLst>
          </p:cNvPr>
          <p:cNvSpPr>
            <a:spLocks noGrp="1"/>
          </p:cNvSpPr>
          <p:nvPr>
            <p:ph idx="1"/>
          </p:nvPr>
        </p:nvSpPr>
        <p:spPr>
          <a:xfrm>
            <a:off x="2739539" y="701114"/>
            <a:ext cx="5955495" cy="4313916"/>
          </a:xfrm>
        </p:spPr>
        <p:txBody>
          <a:bodyPr>
            <a:normAutofit fontScale="62500" lnSpcReduction="20000"/>
          </a:bodyPr>
          <a:lstStyle/>
          <a:p>
            <a:r>
              <a:rPr lang="en-US" dirty="0"/>
              <a:t>Pair Plot Visualization: Visualized relationships between features using pair plot.</a:t>
            </a:r>
          </a:p>
          <a:p>
            <a:pPr marL="0" indent="0">
              <a:buNone/>
            </a:pPr>
            <a:endParaRPr lang="en-US" dirty="0"/>
          </a:p>
          <a:p>
            <a:r>
              <a:rPr lang="en-US" dirty="0"/>
              <a:t>Correlation Matrix: Calculated and visualized the correlation matrix to understand relationships between numerical features.</a:t>
            </a:r>
          </a:p>
          <a:p>
            <a:pPr lvl="1"/>
            <a:r>
              <a:rPr lang="en-US" dirty="0"/>
              <a:t>There is a strong positive correlation between "carat" and "price" (0.92), as well as between "carat" and "z" (0.96), and "y" (0.95), and "x" (0.98).</a:t>
            </a:r>
          </a:p>
          <a:p>
            <a:pPr lvl="1"/>
            <a:r>
              <a:rPr lang="en-US" dirty="0"/>
              <a:t>There is a notable correlation between "price" and "x" (0.89), "y" (0.86), and "z" (0.86).</a:t>
            </a:r>
          </a:p>
          <a:p>
            <a:pPr lvl="1"/>
            <a:r>
              <a:rPr lang="en-US" dirty="0"/>
              <a:t>Strong correlations were observed between "x" and "z" (0.97), "y" (0.97), and "price" (0.89).</a:t>
            </a:r>
          </a:p>
          <a:p>
            <a:pPr lvl="1"/>
            <a:r>
              <a:rPr lang="en-US" dirty="0"/>
              <a:t>Additionally, there is a strong correlation between "y" and "z" (0.95).</a:t>
            </a:r>
          </a:p>
          <a:p>
            <a:endParaRPr lang="en-US" dirty="0"/>
          </a:p>
        </p:txBody>
      </p:sp>
    </p:spTree>
    <p:extLst>
      <p:ext uri="{BB962C8B-B14F-4D97-AF65-F5344CB8AC3E}">
        <p14:creationId xmlns:p14="http://schemas.microsoft.com/office/powerpoint/2010/main" val="150933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B74D-747D-48FA-A890-E07DA60AD47E}"/>
              </a:ext>
            </a:extLst>
          </p:cNvPr>
          <p:cNvSpPr>
            <a:spLocks noGrp="1"/>
          </p:cNvSpPr>
          <p:nvPr>
            <p:ph type="title"/>
          </p:nvPr>
        </p:nvSpPr>
        <p:spPr/>
        <p:txBody>
          <a:bodyPr>
            <a:normAutofit fontScale="90000"/>
          </a:bodyPr>
          <a:lstStyle/>
          <a:p>
            <a:pPr algn="ctr"/>
            <a:r>
              <a:rPr lang="en-US" b="1" dirty="0"/>
              <a:t>Visualization</a:t>
            </a:r>
            <a:endParaRPr lang="en-US" dirty="0"/>
          </a:p>
        </p:txBody>
      </p:sp>
      <p:sp>
        <p:nvSpPr>
          <p:cNvPr id="3" name="Content Placeholder 2">
            <a:extLst>
              <a:ext uri="{FF2B5EF4-FFF2-40B4-BE49-F238E27FC236}">
                <a16:creationId xmlns:a16="http://schemas.microsoft.com/office/drawing/2014/main" id="{5970E475-C7B8-4E4C-B954-1873A183C87C}"/>
              </a:ext>
            </a:extLst>
          </p:cNvPr>
          <p:cNvSpPr>
            <a:spLocks noGrp="1"/>
          </p:cNvSpPr>
          <p:nvPr>
            <p:ph idx="1"/>
          </p:nvPr>
        </p:nvSpPr>
        <p:spPr/>
        <p:txBody>
          <a:bodyPr>
            <a:normAutofit fontScale="85000" lnSpcReduction="10000"/>
          </a:bodyPr>
          <a:lstStyle/>
          <a:p>
            <a:r>
              <a:rPr lang="en-US" dirty="0"/>
              <a:t>Re-calculated and visualized the correlation matrix including new features.</a:t>
            </a:r>
          </a:p>
          <a:p>
            <a:pPr lvl="1"/>
            <a:r>
              <a:rPr lang="en-US" dirty="0"/>
              <a:t>There is a strong positive correlation between "carat" and "price" (0.92), as well as between "carat" and “</a:t>
            </a:r>
            <a:r>
              <a:rPr lang="en-US" dirty="0" err="1"/>
              <a:t>Mean_xyz</a:t>
            </a:r>
            <a:r>
              <a:rPr lang="en-US" dirty="0"/>
              <a:t>" (0.97), and “</a:t>
            </a:r>
            <a:r>
              <a:rPr lang="en-US" dirty="0" err="1"/>
              <a:t>valume</a:t>
            </a:r>
            <a:r>
              <a:rPr lang="en-US" dirty="0"/>
              <a:t>" (0.97)</a:t>
            </a:r>
          </a:p>
          <a:p>
            <a:pPr lvl="1"/>
            <a:r>
              <a:rPr lang="en-US" dirty="0"/>
              <a:t>There is a notable correlation between "price" and " </a:t>
            </a:r>
            <a:r>
              <a:rPr lang="en-US" dirty="0" err="1"/>
              <a:t>Mean_xyz</a:t>
            </a:r>
            <a:r>
              <a:rPr lang="en-US" dirty="0"/>
              <a:t> " (0.88), " </a:t>
            </a:r>
            <a:r>
              <a:rPr lang="en-US" dirty="0" err="1"/>
              <a:t>valume</a:t>
            </a:r>
            <a:r>
              <a:rPr lang="en-US" dirty="0"/>
              <a:t> " (0.90).</a:t>
            </a:r>
          </a:p>
          <a:p>
            <a:endParaRPr lang="en-US" dirty="0"/>
          </a:p>
        </p:txBody>
      </p:sp>
    </p:spTree>
    <p:extLst>
      <p:ext uri="{BB962C8B-B14F-4D97-AF65-F5344CB8AC3E}">
        <p14:creationId xmlns:p14="http://schemas.microsoft.com/office/powerpoint/2010/main" val="300196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9220AF-3819-4278-8BE2-035750BF92A3}"/>
              </a:ext>
            </a:extLst>
          </p:cNvPr>
          <p:cNvSpPr>
            <a:spLocks noGrp="1"/>
          </p:cNvSpPr>
          <p:nvPr>
            <p:ph type="title"/>
          </p:nvPr>
        </p:nvSpPr>
        <p:spPr>
          <a:xfrm>
            <a:off x="363451" y="255538"/>
            <a:ext cx="3136895" cy="621892"/>
          </a:xfrm>
        </p:spPr>
        <p:txBody>
          <a:bodyPr>
            <a:normAutofit fontScale="90000"/>
          </a:bodyPr>
          <a:lstStyle/>
          <a:p>
            <a:r>
              <a:rPr lang="en-US" sz="3600" b="1" dirty="0"/>
              <a:t>Visualization</a:t>
            </a:r>
            <a:endParaRPr lang="en-US" dirty="0"/>
          </a:p>
        </p:txBody>
      </p:sp>
      <p:sp>
        <p:nvSpPr>
          <p:cNvPr id="3" name="Content Placeholder 2">
            <a:extLst>
              <a:ext uri="{FF2B5EF4-FFF2-40B4-BE49-F238E27FC236}">
                <a16:creationId xmlns:a16="http://schemas.microsoft.com/office/drawing/2014/main" id="{9B1B5747-7694-413E-A691-A1195E3AD2E6}"/>
              </a:ext>
            </a:extLst>
          </p:cNvPr>
          <p:cNvSpPr>
            <a:spLocks noGrp="1"/>
          </p:cNvSpPr>
          <p:nvPr>
            <p:ph idx="1"/>
          </p:nvPr>
        </p:nvSpPr>
        <p:spPr>
          <a:xfrm>
            <a:off x="296260" y="1132968"/>
            <a:ext cx="2920766" cy="3576652"/>
          </a:xfrm>
        </p:spPr>
        <p:txBody>
          <a:bodyPr>
            <a:normAutofit fontScale="55000" lnSpcReduction="20000"/>
          </a:bodyPr>
          <a:lstStyle/>
          <a:p>
            <a:r>
              <a:rPr lang="en-US" sz="2600" dirty="0"/>
              <a:t>Based on the results of the histograms:</a:t>
            </a:r>
          </a:p>
          <a:p>
            <a:endParaRPr lang="en-US" sz="2000" dirty="0"/>
          </a:p>
          <a:p>
            <a:pPr lvl="1"/>
            <a:r>
              <a:rPr lang="en-US" sz="1900" dirty="0"/>
              <a:t>Carat: The data indicates that the concentration is highest between 0.5 and 1.</a:t>
            </a:r>
          </a:p>
          <a:p>
            <a:pPr lvl="1"/>
            <a:endParaRPr lang="en-US" sz="1900" dirty="0"/>
          </a:p>
          <a:p>
            <a:pPr lvl="1"/>
            <a:r>
              <a:rPr lang="en-US" sz="1900" dirty="0"/>
              <a:t>Depth: The concentration appears to be highest approximately between 60 and 65.</a:t>
            </a:r>
          </a:p>
          <a:p>
            <a:pPr lvl="1"/>
            <a:endParaRPr lang="en-US" sz="1900" dirty="0"/>
          </a:p>
          <a:p>
            <a:pPr lvl="1"/>
            <a:r>
              <a:rPr lang="en-US" sz="1900" dirty="0"/>
              <a:t>Table: The concentration is most prominent between 50 and 60.</a:t>
            </a:r>
          </a:p>
          <a:p>
            <a:pPr lvl="1"/>
            <a:endParaRPr lang="en-US" sz="1900" dirty="0"/>
          </a:p>
          <a:p>
            <a:pPr lvl="1"/>
            <a:r>
              <a:rPr lang="en-US" sz="1900" dirty="0"/>
              <a:t>Price: The concentration is highest between 1000 and 2000.</a:t>
            </a:r>
          </a:p>
          <a:p>
            <a:pPr lvl="1"/>
            <a:endParaRPr lang="en-US" sz="1900" dirty="0"/>
          </a:p>
          <a:p>
            <a:pPr lvl="1"/>
            <a:r>
              <a:rPr lang="en-US" sz="1900" dirty="0"/>
              <a:t>Volume: The concentration seems to be highest between 0 and 400.</a:t>
            </a:r>
          </a:p>
          <a:p>
            <a:pPr lvl="1"/>
            <a:endParaRPr lang="en-US" sz="1900" dirty="0"/>
          </a:p>
          <a:p>
            <a:pPr lvl="1"/>
            <a:r>
              <a:rPr lang="en-US" sz="1900" dirty="0" err="1"/>
              <a:t>Mean_xyz</a:t>
            </a:r>
            <a:r>
              <a:rPr lang="en-US" sz="1900" dirty="0"/>
              <a:t>: The concentration is most prominent around 3 or 4 to 5</a:t>
            </a:r>
            <a:r>
              <a:rPr lang="en-US" sz="1700" dirty="0"/>
              <a:t>.</a:t>
            </a:r>
          </a:p>
          <a:p>
            <a:endParaRPr lang="en-US" sz="1500" dirty="0"/>
          </a:p>
        </p:txBody>
      </p:sp>
      <p:pic>
        <p:nvPicPr>
          <p:cNvPr id="4" name="Content Placeholder 4" descr="A group of graphs showing different sizes and colors&#10;&#10;Description automatically generated with medium confidence">
            <a:extLst>
              <a:ext uri="{FF2B5EF4-FFF2-40B4-BE49-F238E27FC236}">
                <a16:creationId xmlns:a16="http://schemas.microsoft.com/office/drawing/2014/main" id="{86D2B339-4888-4715-AAC1-65A3AFC4D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092" y="1570824"/>
            <a:ext cx="4616356" cy="2019656"/>
          </a:xfrm>
          <a:prstGeom prst="rect">
            <a:avLst/>
          </a:prstGeom>
        </p:spPr>
      </p:pic>
    </p:spTree>
    <p:extLst>
      <p:ext uri="{BB962C8B-B14F-4D97-AF65-F5344CB8AC3E}">
        <p14:creationId xmlns:p14="http://schemas.microsoft.com/office/powerpoint/2010/main" val="238552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d88b2c4-6046-46a2-8e77-28bdd7c6028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491DBDCCFA414DABAC938ECBDCEC48" ma:contentTypeVersion="17" ma:contentTypeDescription="Create a new document." ma:contentTypeScope="" ma:versionID="88cfe0d926e941be8c1e146f4f48395c">
  <xsd:schema xmlns:xsd="http://www.w3.org/2001/XMLSchema" xmlns:xs="http://www.w3.org/2001/XMLSchema" xmlns:p="http://schemas.microsoft.com/office/2006/metadata/properties" xmlns:ns3="4d88b2c4-6046-46a2-8e77-28bdd7c60280" xmlns:ns4="05f9a05c-c237-43ad-9166-924bd47172cd" targetNamespace="http://schemas.microsoft.com/office/2006/metadata/properties" ma:root="true" ma:fieldsID="d5bc2885ec88a4bfd35df76297aadc0f" ns3:_="" ns4:_="">
    <xsd:import namespace="4d88b2c4-6046-46a2-8e77-28bdd7c60280"/>
    <xsd:import namespace="05f9a05c-c237-43ad-9166-924bd47172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88b2c4-6046-46a2-8e77-28bdd7c60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DateTaken" ma:index="23" nillable="true" ma:displayName="MediaServiceDateTaken" ma:hidden="true" ma:indexed="true" ma:internalName="MediaServiceDateTake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f9a05c-c237-43ad-9166-924bd47172c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E6E5-68C6-4FF2-BBAF-69A59106664D}">
  <ds:schemaRefs>
    <ds:schemaRef ds:uri="http://schemas.microsoft.com/sharepoint/v3/contenttype/forms"/>
  </ds:schemaRefs>
</ds:datastoreItem>
</file>

<file path=customXml/itemProps2.xml><?xml version="1.0" encoding="utf-8"?>
<ds:datastoreItem xmlns:ds="http://schemas.openxmlformats.org/officeDocument/2006/customXml" ds:itemID="{830C7450-47BA-42C7-A0D6-88C22CFB4401}">
  <ds:schemaRefs>
    <ds:schemaRef ds:uri="http://purl.org/dc/dcmitype/"/>
    <ds:schemaRef ds:uri="4d88b2c4-6046-46a2-8e77-28bdd7c60280"/>
    <ds:schemaRef ds:uri="http://purl.org/dc/elements/1.1/"/>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www.w3.org/XML/1998/namespace"/>
    <ds:schemaRef ds:uri="05f9a05c-c237-43ad-9166-924bd47172cd"/>
    <ds:schemaRef ds:uri="http://schemas.microsoft.com/office/2006/metadata/properties"/>
  </ds:schemaRefs>
</ds:datastoreItem>
</file>

<file path=customXml/itemProps3.xml><?xml version="1.0" encoding="utf-8"?>
<ds:datastoreItem xmlns:ds="http://schemas.openxmlformats.org/officeDocument/2006/customXml" ds:itemID="{3BC7E554-78FF-4F10-A843-7C5DC938F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88b2c4-6046-46a2-8e77-28bdd7c60280"/>
    <ds:schemaRef ds:uri="05f9a05c-c237-43ad-9166-924bd47172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1878</Words>
  <Application>Microsoft Office PowerPoint</Application>
  <PresentationFormat>On-screen Show (16:9)</PresentationFormat>
  <Paragraphs>165</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Roboto</vt:lpstr>
      <vt:lpstr>Söhne</vt:lpstr>
      <vt:lpstr>var(--colab-code-font-family)</vt:lpstr>
      <vt:lpstr>Office Theme</vt:lpstr>
      <vt:lpstr>Diamonds Prediction</vt:lpstr>
      <vt:lpstr>Preprocessing</vt:lpstr>
      <vt:lpstr>Key Points for Describe:</vt:lpstr>
      <vt:lpstr>Feature Extraction: </vt:lpstr>
      <vt:lpstr>Displaying Value Counts: </vt:lpstr>
      <vt:lpstr>Encoding Categorical Features: </vt:lpstr>
      <vt:lpstr>Visualization</vt:lpstr>
      <vt:lpstr>Visualization</vt:lpstr>
      <vt:lpstr>Visualization</vt:lpstr>
      <vt:lpstr>Visualization</vt:lpstr>
      <vt:lpstr>Visualization</vt:lpstr>
      <vt:lpstr>Visualization</vt:lpstr>
      <vt:lpstr>Training and Evaluation</vt:lpstr>
      <vt:lpstr>Training and Evaluation</vt:lpstr>
      <vt:lpstr>Tuning and Evaluating a RandomForestRegressor Model using GridSearchCV</vt:lpstr>
      <vt:lpstr>Tuning and Evaluating a RandomForestRegressor Model using GridSearchCV</vt:lpstr>
      <vt:lpstr>Optimizing RandomForest Model Using Grid Search</vt:lpstr>
      <vt:lpstr>Data Preparation and Splitting</vt:lpstr>
      <vt:lpstr>Model Training and Evaluation</vt:lpstr>
      <vt:lpstr>Model Training and Evaluation</vt:lpstr>
      <vt:lpstr>Model Training and Evaluation</vt:lpstr>
      <vt:lpstr>Generating Predictions for Test Data</vt:lpstr>
      <vt:lpstr>Leen emad addin abdulaleem alsayed hatem yousef aziz ayadi safa’a ghnaneem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2024-05-19T18:59:31Z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0x01010099491DBDCCFA414DABAC938ECBDCEC48</vt:lpwstr>
  </property>
</Properties>
</file>