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66"/>
  </p:notesMasterIdLst>
  <p:sldIdLst>
    <p:sldId id="35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27" r:id="rId21"/>
    <p:sldId id="328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4" r:id="rId36"/>
    <p:sldId id="289" r:id="rId37"/>
    <p:sldId id="295" r:id="rId38"/>
    <p:sldId id="296" r:id="rId39"/>
    <p:sldId id="320" r:id="rId40"/>
    <p:sldId id="321" r:id="rId41"/>
    <p:sldId id="351" r:id="rId42"/>
    <p:sldId id="350" r:id="rId43"/>
    <p:sldId id="349" r:id="rId44"/>
    <p:sldId id="325" r:id="rId45"/>
    <p:sldId id="324" r:id="rId46"/>
    <p:sldId id="290" r:id="rId47"/>
    <p:sldId id="335" r:id="rId48"/>
    <p:sldId id="336" r:id="rId49"/>
    <p:sldId id="337" r:id="rId50"/>
    <p:sldId id="338" r:id="rId51"/>
    <p:sldId id="333" r:id="rId52"/>
    <p:sldId id="334" r:id="rId53"/>
    <p:sldId id="340" r:id="rId54"/>
    <p:sldId id="341" r:id="rId55"/>
    <p:sldId id="343" r:id="rId56"/>
    <p:sldId id="344" r:id="rId57"/>
    <p:sldId id="345" r:id="rId58"/>
    <p:sldId id="346" r:id="rId59"/>
    <p:sldId id="348" r:id="rId60"/>
    <p:sldId id="347" r:id="rId61"/>
    <p:sldId id="330" r:id="rId62"/>
    <p:sldId id="291" r:id="rId63"/>
    <p:sldId id="292" r:id="rId64"/>
    <p:sldId id="353" r:id="rId65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49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3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4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01: 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Mahboob Qaosar &amp;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Shamim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714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68B3-5EE5-4A1C-B6B2-3B1FE56F689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543800" cy="838200"/>
          </a:xfrm>
        </p:spPr>
        <p:txBody>
          <a:bodyPr/>
          <a:lstStyle/>
          <a:p>
            <a:r>
              <a:rPr lang="en-US" sz="3100"/>
              <a:t>Conversion from Base R to Decimal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6553200" cy="3352800"/>
          </a:xfrm>
        </p:spPr>
        <p:txBody>
          <a:bodyPr/>
          <a:lstStyle/>
          <a:p>
            <a:r>
              <a:rPr lang="en-US"/>
              <a:t>Use Positional Notation</a:t>
            </a:r>
          </a:p>
          <a:p>
            <a:endParaRPr lang="en-US"/>
          </a:p>
          <a:p>
            <a:r>
              <a:rPr lang="en-US"/>
              <a:t>%11011011 = ?</a:t>
            </a:r>
            <a:r>
              <a:rPr lang="en-US" baseline="-25000"/>
              <a:t>10</a:t>
            </a:r>
          </a:p>
          <a:p>
            <a:endParaRPr lang="en-US"/>
          </a:p>
          <a:p>
            <a:r>
              <a:rPr lang="en-US"/>
              <a:t>$3A94 = ?</a:t>
            </a:r>
            <a:r>
              <a:rPr lang="en-US" baseline="-250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DF9-9525-4B6F-9A01-FB60D05193D8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808038"/>
          </a:xfrm>
        </p:spPr>
        <p:txBody>
          <a:bodyPr/>
          <a:lstStyle/>
          <a:p>
            <a:r>
              <a:rPr lang="en-US" sz="3100"/>
              <a:t>Conversion from Binary to Decimal</a:t>
            </a:r>
            <a:r>
              <a:rPr lang="en-US" sz="3500"/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Positional Notation</a:t>
            </a:r>
          </a:p>
          <a:p>
            <a:r>
              <a:rPr lang="en-US"/>
              <a:t>%11011011 = ?</a:t>
            </a:r>
            <a:r>
              <a:rPr lang="en-US" baseline="-25000"/>
              <a:t>10</a:t>
            </a:r>
            <a:br>
              <a:rPr lang="en-US" baseline="-25000"/>
            </a:br>
            <a:r>
              <a:rPr lang="en-US"/>
              <a:t>%11011011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		= </a:t>
            </a:r>
            <a:r>
              <a:rPr lang="en-US" sz="2100"/>
              <a:t>1x2</a:t>
            </a:r>
            <a:r>
              <a:rPr lang="en-US" sz="2100" baseline="30000"/>
              <a:t>7</a:t>
            </a:r>
            <a:r>
              <a:rPr lang="en-US" sz="2100"/>
              <a:t> + 1x2</a:t>
            </a:r>
            <a:r>
              <a:rPr lang="en-US" sz="2100" baseline="30000"/>
              <a:t>6</a:t>
            </a:r>
            <a:r>
              <a:rPr lang="en-US" sz="2100"/>
              <a:t> + 1x2</a:t>
            </a:r>
            <a:r>
              <a:rPr lang="en-US" sz="2100" baseline="30000"/>
              <a:t>4</a:t>
            </a:r>
            <a:r>
              <a:rPr lang="en-US" sz="2100"/>
              <a:t> + 1x2</a:t>
            </a:r>
            <a:r>
              <a:rPr lang="en-US" sz="2100" baseline="30000"/>
              <a:t>3</a:t>
            </a:r>
            <a:r>
              <a:rPr lang="en-US" sz="2100"/>
              <a:t> + 1x2</a:t>
            </a:r>
            <a:r>
              <a:rPr lang="en-US" sz="2100" baseline="30000"/>
              <a:t>1</a:t>
            </a:r>
            <a:r>
              <a:rPr lang="en-US" sz="2100"/>
              <a:t> + 1x2</a:t>
            </a:r>
            <a:r>
              <a:rPr lang="en-US" sz="2100" baseline="30000"/>
              <a:t>0</a:t>
            </a:r>
            <a:br>
              <a:rPr lang="en-US" sz="2100" baseline="30000"/>
            </a:br>
            <a:r>
              <a:rPr lang="en-US"/>
              <a:t>	= </a:t>
            </a:r>
            <a:r>
              <a:rPr lang="en-US" sz="2600"/>
              <a:t>128 +  64 +  16  +   8   +  2   +   1</a:t>
            </a:r>
            <a:br>
              <a:rPr lang="en-US" sz="2600"/>
            </a:br>
            <a:r>
              <a:rPr lang="en-US"/>
              <a:t>	= </a:t>
            </a:r>
            <a:r>
              <a:rPr lang="en-US" sz="2600"/>
              <a:t>219</a:t>
            </a:r>
            <a:r>
              <a:rPr lang="en-US" sz="2600" baseline="-2500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4D4C-2F08-42B1-93B1-45E7DAAEA8E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r>
              <a:rPr lang="en-US" sz="2700">
                <a:solidFill>
                  <a:srgbClr val="000066"/>
                </a:solidFill>
              </a:rPr>
              <a:t>Conversion from Hexadecimal to Decimal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3663"/>
            <a:ext cx="8229600" cy="2547937"/>
          </a:xfrm>
        </p:spPr>
        <p:txBody>
          <a:bodyPr/>
          <a:lstStyle/>
          <a:p>
            <a:r>
              <a:rPr lang="en-US" dirty="0"/>
              <a:t>3A94</a:t>
            </a:r>
            <a:r>
              <a:rPr lang="en-US" baseline="-25000" dirty="0"/>
              <a:t>16</a:t>
            </a:r>
            <a:r>
              <a:rPr lang="en-US" dirty="0"/>
              <a:t> = ?</a:t>
            </a:r>
            <a:r>
              <a:rPr lang="en-US" baseline="-25000" dirty="0"/>
              <a:t>10</a:t>
            </a:r>
          </a:p>
          <a:p>
            <a:r>
              <a:rPr lang="en-US" dirty="0"/>
              <a:t>3A94</a:t>
            </a:r>
            <a:r>
              <a:rPr lang="en-US" baseline="-25000" dirty="0"/>
              <a:t>16</a:t>
            </a:r>
            <a:r>
              <a:rPr lang="en-US" dirty="0"/>
              <a:t> = 3x16</a:t>
            </a:r>
            <a:r>
              <a:rPr lang="en-US" baseline="30000" dirty="0"/>
              <a:t>3</a:t>
            </a:r>
            <a:r>
              <a:rPr lang="en-US" dirty="0"/>
              <a:t> + Ax16</a:t>
            </a:r>
            <a:r>
              <a:rPr lang="en-US" baseline="30000" dirty="0"/>
              <a:t>2</a:t>
            </a:r>
            <a:r>
              <a:rPr lang="en-US" dirty="0"/>
              <a:t> + 9x16</a:t>
            </a:r>
            <a:r>
              <a:rPr lang="en-US" baseline="30000" dirty="0"/>
              <a:t>1</a:t>
            </a:r>
            <a:r>
              <a:rPr lang="en-US" dirty="0"/>
              <a:t> + 4x16</a:t>
            </a:r>
            <a:r>
              <a:rPr lang="en-US" baseline="30000" dirty="0"/>
              <a:t>0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		      =12288  + 2560   +  144    +   4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		      =15996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9C68-9891-413B-AD43-E2A93325625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239000" cy="838200"/>
          </a:xfrm>
        </p:spPr>
        <p:txBody>
          <a:bodyPr/>
          <a:lstStyle/>
          <a:p>
            <a:r>
              <a:rPr lang="en-US" sz="3100">
                <a:solidFill>
                  <a:srgbClr val="000066"/>
                </a:solidFill>
              </a:rPr>
              <a:t>Conversion from Decimal to Base R</a:t>
            </a:r>
            <a:r>
              <a:rPr lang="en-US"/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Use Successive Division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Repeatedly divide by the desired base until 0 is reached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Save the remainders as the final answer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 first remainder is the LSB (least significant bit); the last remainder is the MSB (Most significant bit)</a:t>
            </a:r>
          </a:p>
          <a:p>
            <a:pPr>
              <a:lnSpc>
                <a:spcPct val="90000"/>
              </a:lnSpc>
            </a:pPr>
            <a:r>
              <a:rPr lang="en-US" sz="2600"/>
              <a:t>437</a:t>
            </a:r>
            <a:r>
              <a:rPr lang="en-US" sz="2600" baseline="-25000"/>
              <a:t>10</a:t>
            </a:r>
            <a:r>
              <a:rPr lang="en-US" sz="2600"/>
              <a:t> = ?</a:t>
            </a:r>
            <a:r>
              <a:rPr lang="en-US" sz="2600" baseline="-25000"/>
              <a:t>2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/>
              <a:t>		   =  110110101</a:t>
            </a:r>
            <a:r>
              <a:rPr lang="en-US" sz="2600" baseline="-25000"/>
              <a:t>2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600"/>
              <a:t>437</a:t>
            </a:r>
            <a:r>
              <a:rPr lang="en-US" sz="2600" baseline="-25000"/>
              <a:t>10</a:t>
            </a:r>
            <a:r>
              <a:rPr lang="en-US" sz="2600"/>
              <a:t> = ?</a:t>
            </a:r>
            <a:r>
              <a:rPr lang="en-US" sz="2600" baseline="-25000"/>
              <a:t>16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/>
              <a:t>		   =  1B5</a:t>
            </a:r>
            <a:r>
              <a:rPr lang="en-US" sz="2600" baseline="-25000"/>
              <a:t>16</a:t>
            </a:r>
            <a:endParaRPr lang="en-US" sz="2600"/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26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B2-01AD-4662-8F6A-1F53980848F0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100">
                <a:solidFill>
                  <a:srgbClr val="000066"/>
                </a:solidFill>
              </a:rPr>
              <a:t>Conversion from Decimal to Binary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900" b="1">
                <a:solidFill>
                  <a:schemeClr val="tx2"/>
                </a:solidFill>
              </a:rPr>
              <a:t>Use Successive Division 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2"/>
                </a:solidFill>
              </a:rPr>
              <a:t>Repeatedly divide by the desired base until 0 is reached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2"/>
                </a:solidFill>
              </a:rPr>
              <a:t>Save the remainders as the final answer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2"/>
                </a:solidFill>
              </a:rPr>
              <a:t>The first remainder is the LSB (least significant bit); the last remainder is the MSB (Most significant bit)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990033"/>
                </a:solidFill>
              </a:rPr>
              <a:t>437</a:t>
            </a:r>
            <a:r>
              <a:rPr lang="en-US" sz="1900" baseline="-25000">
                <a:solidFill>
                  <a:srgbClr val="990033"/>
                </a:solidFill>
              </a:rPr>
              <a:t>10</a:t>
            </a:r>
            <a:r>
              <a:rPr lang="en-US" sz="1900">
                <a:solidFill>
                  <a:srgbClr val="990033"/>
                </a:solidFill>
              </a:rPr>
              <a:t> = ?</a:t>
            </a:r>
            <a:r>
              <a:rPr lang="en-US" sz="1900" baseline="-25000">
                <a:solidFill>
                  <a:srgbClr val="990033"/>
                </a:solidFill>
              </a:rPr>
              <a:t>2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437 / 2 = 218 remainder 1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218 / 2 = 109 remainder 0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109 / 2 =  54 remainder 1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 54  / 2 =  27 remainder 0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 27 /  2 =  13 remainder 1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 13 /  2 =    6 remainder 1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   6 /  2 =    3 remainder 0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   3 /  2 =    1 remainder 1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         1 /  2 =    0 remainder 1 </a:t>
            </a:r>
          </a:p>
          <a:p>
            <a:pPr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</a:pPr>
            <a:endParaRPr lang="en-US" sz="1900">
              <a:solidFill>
                <a:srgbClr val="990033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>
                <a:solidFill>
                  <a:srgbClr val="990033"/>
                </a:solidFill>
              </a:rPr>
              <a:t>		=  110110101</a:t>
            </a:r>
            <a:r>
              <a:rPr lang="en-US" sz="1900" baseline="-25000">
                <a:solidFill>
                  <a:srgbClr val="990033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endParaRPr lang="en-US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A926-8BA0-44D9-B8EE-8D5D7FCE972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2700">
                <a:solidFill>
                  <a:srgbClr val="000066"/>
                </a:solidFill>
              </a:rPr>
              <a:t>Conversion from Decimal to Hexadecimal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600"/>
              <a:t>437</a:t>
            </a:r>
            <a:r>
              <a:rPr lang="en-US" sz="2600" baseline="-25000"/>
              <a:t>10</a:t>
            </a:r>
            <a:r>
              <a:rPr lang="en-US" sz="2600"/>
              <a:t> = ?</a:t>
            </a:r>
            <a:r>
              <a:rPr lang="en-US" sz="2600" baseline="-25000"/>
              <a:t>16</a:t>
            </a:r>
            <a:endParaRPr lang="en-US" sz="2600"/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       437 / 16 =  27 remainder 5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        27 / 16  =   1 remainder 11  (11=B)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baseline="-2500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baseline="-25000"/>
              <a:t>               </a:t>
            </a:r>
            <a:r>
              <a:rPr lang="en-US"/>
              <a:t>1 / 16  =   0 remainder 1</a:t>
            </a:r>
            <a:endParaRPr lang="en-US" baseline="-25000"/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260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600"/>
              <a:t>427</a:t>
            </a:r>
            <a:r>
              <a:rPr lang="en-US" sz="2600" baseline="-25000"/>
              <a:t>10</a:t>
            </a:r>
            <a:r>
              <a:rPr lang="en-US" sz="2600"/>
              <a:t>  =  1B5</a:t>
            </a:r>
            <a:r>
              <a:rPr lang="en-US" sz="2600" baseline="-25000"/>
              <a:t>16</a:t>
            </a:r>
            <a:endParaRPr lang="en-US" sz="2600"/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DDD0-3E2B-4893-B6F1-AF68F615AACE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46063"/>
            <a:ext cx="7112000" cy="901700"/>
          </a:xfrm>
        </p:spPr>
        <p:txBody>
          <a:bodyPr/>
          <a:lstStyle/>
          <a:p>
            <a:r>
              <a:rPr lang="en-US" sz="3100">
                <a:solidFill>
                  <a:srgbClr val="000066"/>
                </a:solidFill>
              </a:rPr>
              <a:t>Conversion from Binary to Hex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772400" cy="3886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600"/>
              <a:t>Starting at the LSB working left, group the bits by 4s.  Padding of 0s can occur on the most significant group.</a:t>
            </a:r>
          </a:p>
          <a:p>
            <a:pPr>
              <a:buClr>
                <a:schemeClr val="tx1"/>
              </a:buClr>
            </a:pPr>
            <a:r>
              <a:rPr lang="en-US" sz="2600"/>
              <a:t>Convert each group of 4 into the equivalent HEX value.</a:t>
            </a:r>
          </a:p>
          <a:p>
            <a:pPr>
              <a:buClr>
                <a:schemeClr val="tx1"/>
              </a:buClr>
            </a:pPr>
            <a:r>
              <a:rPr lang="en-US"/>
              <a:t>%1101110101100 = $?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                                  = $1BAC</a:t>
            </a:r>
          </a:p>
          <a:p>
            <a:pPr>
              <a:buClr>
                <a:schemeClr val="tx1"/>
              </a:buClr>
            </a:pPr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3528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5146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6764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2240-8B63-4139-8E79-DA78ACCD3DC9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100"/>
              <a:t>Conversion from Hex to Binary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57463"/>
            <a:ext cx="8229600" cy="2471737"/>
          </a:xfrm>
        </p:spPr>
        <p:txBody>
          <a:bodyPr/>
          <a:lstStyle/>
          <a:p>
            <a:r>
              <a:rPr lang="en-US"/>
              <a:t>Convert each HEX digit to the equivalent  4-bit binary grouping.</a:t>
            </a:r>
          </a:p>
          <a:p>
            <a:r>
              <a:rPr lang="en-US"/>
              <a:t>$A73 = %?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       = %101001110011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DB23-49B6-4F60-8834-F48B15676B5D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>
                <a:solidFill>
                  <a:schemeClr val="tx1"/>
                </a:solidFill>
              </a:rPr>
              <a:t>Conversion of Fractions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55888"/>
            <a:ext cx="8229600" cy="2449512"/>
          </a:xfrm>
        </p:spPr>
        <p:txBody>
          <a:bodyPr/>
          <a:lstStyle/>
          <a:p>
            <a:r>
              <a:rPr lang="en-US"/>
              <a:t>Conversion from decimal to binary requires multiplying by the desired base (2)</a:t>
            </a:r>
          </a:p>
          <a:p>
            <a:r>
              <a:rPr lang="en-US"/>
              <a:t>0.625</a:t>
            </a:r>
            <a:r>
              <a:rPr lang="en-US" baseline="-25000"/>
              <a:t>10</a:t>
            </a:r>
            <a:r>
              <a:rPr lang="en-US"/>
              <a:t> = ?</a:t>
            </a:r>
            <a:r>
              <a:rPr lang="en-US" baseline="-25000"/>
              <a:t>2</a:t>
            </a:r>
          </a:p>
          <a:p>
            <a:r>
              <a:rPr lang="en-US"/>
              <a:t>             = 0.101</a:t>
            </a:r>
            <a:r>
              <a:rPr lang="en-US" baseline="-2500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E1-144D-4ABA-BE92-BF4ADA34E673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7696200" cy="544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21B3-9D44-4A56-A2D8-FE7DBB66973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Number Systems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075113"/>
          </a:xfrm>
        </p:spPr>
        <p:txBody>
          <a:bodyPr/>
          <a:lstStyle/>
          <a:p>
            <a:r>
              <a:rPr lang="en-US"/>
              <a:t>Decimal (Base 10)</a:t>
            </a:r>
          </a:p>
          <a:p>
            <a:pPr lvl="1"/>
            <a:r>
              <a:rPr lang="en-US"/>
              <a:t>10 digits (0,1,2,3,4,5,6,7,8,9)</a:t>
            </a:r>
          </a:p>
          <a:p>
            <a:r>
              <a:rPr lang="en-US"/>
              <a:t>Binary (Base 2)</a:t>
            </a:r>
          </a:p>
          <a:p>
            <a:pPr lvl="1"/>
            <a:r>
              <a:rPr lang="en-US"/>
              <a:t>2 digits (0,1) </a:t>
            </a:r>
          </a:p>
          <a:p>
            <a:pPr lvl="2"/>
            <a:r>
              <a:rPr lang="en-US"/>
              <a:t>Digits are often called bits (</a:t>
            </a:r>
            <a:r>
              <a:rPr lang="en-US" u="sng">
                <a:solidFill>
                  <a:srgbClr val="FF6600"/>
                </a:solidFill>
              </a:rPr>
              <a:t>bi</a:t>
            </a:r>
            <a:r>
              <a:rPr lang="en-US"/>
              <a:t>nary digi</a:t>
            </a:r>
            <a:r>
              <a:rPr lang="en-US" u="sng">
                <a:solidFill>
                  <a:srgbClr val="FF6600"/>
                </a:solidFill>
              </a:rPr>
              <a:t>ts</a:t>
            </a:r>
            <a:r>
              <a:rPr lang="en-US"/>
              <a:t>)</a:t>
            </a:r>
          </a:p>
          <a:p>
            <a:r>
              <a:rPr lang="en-US"/>
              <a:t>Hexadecimal (Base 16)</a:t>
            </a:r>
          </a:p>
          <a:p>
            <a:pPr lvl="1"/>
            <a:r>
              <a:rPr lang="en-US"/>
              <a:t>16 digits (0-9,A,B,C,D,E,F)</a:t>
            </a:r>
          </a:p>
          <a:p>
            <a:pPr lvl="2"/>
            <a:r>
              <a:rPr lang="en-US"/>
              <a:t>Often referred to as Hex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1EE4-8A49-446D-84D9-9195D6986CA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6300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89CC-4683-44F5-8A0E-3BB0388DEAC2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7112000" cy="611188"/>
          </a:xfrm>
        </p:spPr>
        <p:txBody>
          <a:bodyPr/>
          <a:lstStyle/>
          <a:p>
            <a:r>
              <a:rPr lang="en-US" sz="2700">
                <a:solidFill>
                  <a:schemeClr val="tx1"/>
                </a:solidFill>
              </a:rPr>
              <a:t>Addition/Subtraction of Binary Numbers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	 	 101011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		</a:t>
            </a:r>
            <a:r>
              <a:rPr lang="en-US" u="sng"/>
              <a:t>+         1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     	 101100 	</a:t>
            </a:r>
            <a:r>
              <a:rPr lang="en-US">
                <a:solidFill>
                  <a:srgbClr val="008000"/>
                </a:solidFill>
              </a:rPr>
              <a:t>			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>
                <a:solidFill>
                  <a:srgbClr val="008000"/>
                </a:solidFill>
              </a:rPr>
              <a:t>						   101011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>
                <a:solidFill>
                  <a:srgbClr val="008000"/>
                </a:solidFill>
              </a:rPr>
              <a:t>						</a:t>
            </a:r>
            <a:r>
              <a:rPr lang="en-US" u="sng">
                <a:solidFill>
                  <a:srgbClr val="008000"/>
                </a:solidFill>
              </a:rPr>
              <a:t>+ 001011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>
                <a:solidFill>
                  <a:srgbClr val="008000"/>
                </a:solidFill>
              </a:rPr>
              <a:t>            				   110110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>
                <a:solidFill>
                  <a:srgbClr val="008000"/>
                </a:solidFill>
              </a:rPr>
              <a:t>	</a:t>
            </a:r>
            <a:r>
              <a:rPr lang="en-US"/>
              <a:t>The carry out has a weight equal to the base (in this case 16).  The digit that left is the excess (Base – sum).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33400" y="5867400"/>
            <a:ext cx="695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</a:rPr>
              <a:t>		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2281-86EC-4584-8AE3-351B94DEED49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808038"/>
          </a:xfrm>
        </p:spPr>
        <p:txBody>
          <a:bodyPr/>
          <a:lstStyle/>
          <a:p>
            <a:r>
              <a:rPr lang="en-US" sz="3100">
                <a:solidFill>
                  <a:srgbClr val="000066"/>
                </a:solidFill>
              </a:rPr>
              <a:t>Addition/Subtraction of Hex Numbers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$3A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u="sng" dirty="0"/>
              <a:t>+$28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     $62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carry out has a weight equal to the base (in this case 16).  The digit that left is the excess (Base – sum).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B912-9287-4909-A655-AB5D22230A5E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579438"/>
          </a:xfrm>
        </p:spPr>
        <p:txBody>
          <a:bodyPr/>
          <a:lstStyle/>
          <a:p>
            <a:r>
              <a:rPr lang="en-US" sz="3100">
                <a:solidFill>
                  <a:srgbClr val="000066"/>
                </a:solidFill>
              </a:rPr>
              <a:t>Signed Number Representation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62263"/>
            <a:ext cx="8229600" cy="2471737"/>
          </a:xfrm>
        </p:spPr>
        <p:txBody>
          <a:bodyPr/>
          <a:lstStyle/>
          <a:p>
            <a:r>
              <a:rPr lang="en-US"/>
              <a:t>Three ways to represent signed numbers</a:t>
            </a:r>
          </a:p>
          <a:p>
            <a:pPr lvl="1"/>
            <a:r>
              <a:rPr lang="en-US"/>
              <a:t>Sign-Magnitude</a:t>
            </a:r>
          </a:p>
          <a:p>
            <a:pPr lvl="1"/>
            <a:r>
              <a:rPr lang="en-US"/>
              <a:t>1s Complement</a:t>
            </a:r>
          </a:p>
          <a:p>
            <a:pPr lvl="1"/>
            <a:r>
              <a:rPr lang="en-US"/>
              <a:t>2s Complement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9C6-B4BC-4740-9A39-506E0AD7BC0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>
                <a:solidFill>
                  <a:srgbClr val="000066"/>
                </a:solidFill>
              </a:rPr>
              <a:t>Sign-Magnitude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For an N-bit word, the most significant bit is the sign bit; the remaining bits represent the magnitude</a:t>
            </a:r>
            <a:endParaRPr lang="en-US" sz="2600" baseline="30000"/>
          </a:p>
          <a:p>
            <a:pPr>
              <a:lnSpc>
                <a:spcPct val="90000"/>
              </a:lnSpc>
            </a:pPr>
            <a:r>
              <a:rPr lang="en-US" sz="2600"/>
              <a:t>0110 = +6</a:t>
            </a:r>
          </a:p>
          <a:p>
            <a:pPr>
              <a:lnSpc>
                <a:spcPct val="90000"/>
              </a:lnSpc>
            </a:pPr>
            <a:r>
              <a:rPr lang="en-US" sz="2600"/>
              <a:t>1110 =  -6</a:t>
            </a:r>
          </a:p>
          <a:p>
            <a:pPr>
              <a:lnSpc>
                <a:spcPct val="90000"/>
              </a:lnSpc>
            </a:pPr>
            <a:r>
              <a:rPr lang="en-US" sz="2600"/>
              <a:t>Addition/subtraction of numbers can result in overflow (errors) – (Due to fixed number of bits); two values for zero</a:t>
            </a:r>
          </a:p>
          <a:p>
            <a:pPr>
              <a:lnSpc>
                <a:spcPct val="90000"/>
              </a:lnSpc>
            </a:pPr>
            <a:r>
              <a:rPr lang="en-US" sz="2600"/>
              <a:t>Range for n bits: -(2</a:t>
            </a:r>
            <a:r>
              <a:rPr lang="en-US" sz="2600" baseline="30000"/>
              <a:t>n-1</a:t>
            </a:r>
            <a:r>
              <a:rPr lang="en-US" sz="2600"/>
              <a:t>–1) through (2</a:t>
            </a:r>
            <a:r>
              <a:rPr lang="en-US" sz="2600" baseline="30000"/>
              <a:t>n-1</a:t>
            </a:r>
            <a:r>
              <a:rPr lang="en-US" sz="2600"/>
              <a:t>–1)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661-0AEC-42AD-827A-09783A9968C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r>
              <a:rPr lang="en-US" sz="3500" dirty="0">
                <a:solidFill>
                  <a:srgbClr val="000099"/>
                </a:solidFill>
              </a:rPr>
              <a:t>1’s Complement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Negative numbers = N</a:t>
            </a:r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 = (2</a:t>
            </a:r>
            <a:r>
              <a:rPr lang="en-US" baseline="30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–1) –P (where P is the magnitude of the number)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a 5-bit system, -7 = 11111                                     				     </a:t>
            </a:r>
            <a:r>
              <a:rPr lang="en-US" u="sng" dirty="0"/>
              <a:t>-00111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                                          11000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>
                <a:solidFill>
                  <a:srgbClr val="000066"/>
                </a:solidFill>
              </a:rPr>
              <a:t>Range for n bits:-(2</a:t>
            </a:r>
            <a:r>
              <a:rPr lang="en-US" baseline="30000" dirty="0">
                <a:solidFill>
                  <a:srgbClr val="000066"/>
                </a:solidFill>
              </a:rPr>
              <a:t>n-1</a:t>
            </a:r>
            <a:r>
              <a:rPr lang="en-US" dirty="0">
                <a:solidFill>
                  <a:srgbClr val="000066"/>
                </a:solidFill>
              </a:rPr>
              <a:t>–1) through (2</a:t>
            </a:r>
            <a:r>
              <a:rPr lang="en-US" baseline="30000" dirty="0">
                <a:solidFill>
                  <a:srgbClr val="000066"/>
                </a:solidFill>
              </a:rPr>
              <a:t>n-1</a:t>
            </a:r>
            <a:r>
              <a:rPr lang="en-US" dirty="0">
                <a:solidFill>
                  <a:srgbClr val="000066"/>
                </a:solidFill>
              </a:rPr>
              <a:t>–1)</a:t>
            </a:r>
            <a:r>
              <a:rPr lang="en-US" dirty="0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C72-8F4E-4C40-8F40-A94D08C54B61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20675"/>
            <a:ext cx="7112000" cy="752475"/>
          </a:xfrm>
        </p:spPr>
        <p:txBody>
          <a:bodyPr/>
          <a:lstStyle/>
          <a:p>
            <a:r>
              <a:rPr lang="en-US" sz="3500" dirty="0">
                <a:solidFill>
                  <a:srgbClr val="000066"/>
                </a:solidFill>
              </a:rPr>
              <a:t>2’s Complement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3886200"/>
          </a:xfrm>
        </p:spPr>
        <p:txBody>
          <a:bodyPr/>
          <a:lstStyle/>
          <a:p>
            <a:r>
              <a:rPr lang="en-US" sz="2600" dirty="0"/>
              <a:t>Negative Numbers = N* = 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6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P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(where P is the magnitude of the number)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a 5-bit system, -7 = 100000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</a:t>
            </a:r>
            <a:r>
              <a:rPr lang="en-US" sz="2200" u="sng" dirty="0"/>
              <a:t>-00111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200" dirty="0"/>
              <a:t>                                           11001</a:t>
            </a:r>
          </a:p>
          <a:p>
            <a:r>
              <a:rPr lang="en-US" sz="2600" dirty="0"/>
              <a:t>Another way to form 2’s complement representation is to complement P and add 1</a:t>
            </a:r>
          </a:p>
          <a:p>
            <a:r>
              <a:rPr lang="en-US" sz="2600" dirty="0"/>
              <a:t>Range for n bits: -(2</a:t>
            </a:r>
            <a:r>
              <a:rPr lang="en-US" sz="2600" baseline="30000" dirty="0"/>
              <a:t>n-1</a:t>
            </a:r>
            <a:r>
              <a:rPr lang="en-US" sz="2600" dirty="0"/>
              <a:t>) through (2</a:t>
            </a:r>
            <a:r>
              <a:rPr lang="en-US" sz="2600" baseline="30000" dirty="0"/>
              <a:t>n-1</a:t>
            </a:r>
            <a:r>
              <a:rPr lang="en-US" sz="2600" dirty="0"/>
              <a:t>–1)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85FC-981F-4B59-89C0-E7E29E87D026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Numbers Represented with 4-bit Fixed Digit Representation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143000" y="1981200"/>
          <a:ext cx="70866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Worksheet" r:id="rId3" imgW="4353306" imgH="4353357" progId="Excel.Sheet.8">
                  <p:embed/>
                </p:oleObj>
              </mc:Choice>
              <mc:Fallback>
                <p:oleObj name="Worksheet" r:id="rId3" imgW="4353306" imgH="435335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70866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08D-4209-4928-A2EA-84AD9DB194B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Summary of Signed Number Representations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6463"/>
            <a:ext cx="8229600" cy="3614737"/>
          </a:xfrm>
        </p:spPr>
        <p:txBody>
          <a:bodyPr/>
          <a:lstStyle/>
          <a:p>
            <a:r>
              <a:rPr lang="en-US" sz="2600"/>
              <a:t>Sign Magnitude – has two values for 0</a:t>
            </a:r>
          </a:p>
          <a:p>
            <a:r>
              <a:rPr lang="en-US" sz="2600"/>
              <a:t>  - errors in addition of negative and positive numbers </a:t>
            </a:r>
          </a:p>
          <a:p>
            <a:r>
              <a:rPr lang="en-US" sz="2600"/>
              <a:t>1s complement – two values for 0</a:t>
            </a:r>
          </a:p>
          <a:p>
            <a:r>
              <a:rPr lang="en-US" sz="2600"/>
              <a:t>    - additional hardware needed to compensate for this</a:t>
            </a:r>
          </a:p>
          <a:p>
            <a:r>
              <a:rPr lang="en-US" sz="2600"/>
              <a:t>2s Complement – representation of choice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411D-C4EA-4A32-84E6-B4485A2DFCB2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r>
              <a:rPr lang="en-US" sz="3100"/>
              <a:t>Unsigned/Signed Overflow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28863"/>
            <a:ext cx="8229600" cy="3233737"/>
          </a:xfrm>
        </p:spPr>
        <p:txBody>
          <a:bodyPr/>
          <a:lstStyle/>
          <a:p>
            <a:pPr algn="just"/>
            <a:r>
              <a:rPr lang="en-US" sz="2600"/>
              <a:t>You can detect unsigned overflow if there is a carryout of the MSB.</a:t>
            </a:r>
          </a:p>
          <a:p>
            <a:pPr algn="just"/>
            <a:r>
              <a:rPr lang="en-US" sz="2600"/>
              <a:t>You can detect signed overflow if the sum of two positive numbers is a negative number or if the sum of two negative numbers is a positive number.  An overflow never occurs in an addition of a negative and a positive number.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7E1-E117-4C59-9921-451B103DDB2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112000" cy="746125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Number Systems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7818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CF1-9495-4AD6-8479-353B69F42D1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46063"/>
            <a:ext cx="7112000" cy="674687"/>
          </a:xfrm>
        </p:spPr>
        <p:txBody>
          <a:bodyPr/>
          <a:lstStyle/>
          <a:p>
            <a:r>
              <a:rPr lang="en-US"/>
              <a:t>Codes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876800"/>
          </a:xfrm>
        </p:spPr>
        <p:txBody>
          <a:bodyPr/>
          <a:lstStyle/>
          <a:p>
            <a:r>
              <a:rPr lang="en-US" sz="2200" b="1"/>
              <a:t>Decimal Codes</a:t>
            </a:r>
          </a:p>
          <a:p>
            <a:pPr lvl="1"/>
            <a:r>
              <a:rPr lang="en-US" sz="2000"/>
              <a:t>BCD (Binary Coded Decimal)</a:t>
            </a:r>
          </a:p>
          <a:p>
            <a:pPr lvl="2"/>
            <a:r>
              <a:rPr lang="en-US" sz="2900"/>
              <a:t>Weighted Codes (8421, 2421, etc…)</a:t>
            </a:r>
          </a:p>
          <a:p>
            <a:r>
              <a:rPr lang="en-US" sz="2200" b="1"/>
              <a:t>ASCII Codes</a:t>
            </a:r>
          </a:p>
          <a:p>
            <a:pPr lvl="1"/>
            <a:r>
              <a:rPr lang="en-US" sz="2000"/>
              <a:t>ASCII (</a:t>
            </a:r>
            <a:r>
              <a:rPr lang="en-US" sz="1500"/>
              <a:t>American Standard Code for Information Interchange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Unicode Standard</a:t>
            </a:r>
          </a:p>
          <a:p>
            <a:r>
              <a:rPr lang="en-US" sz="2200" b="1"/>
              <a:t>Unit Distance Codes</a:t>
            </a:r>
          </a:p>
          <a:p>
            <a:pPr lvl="1"/>
            <a:r>
              <a:rPr lang="en-US" sz="2000"/>
              <a:t>Gray</a:t>
            </a:r>
          </a:p>
          <a:p>
            <a:r>
              <a:rPr lang="en-US" sz="2200" b="1"/>
              <a:t>Error Detection Codes</a:t>
            </a:r>
          </a:p>
          <a:p>
            <a:pPr lvl="1"/>
            <a:r>
              <a:rPr lang="en-US" sz="2000"/>
              <a:t>Parity Bit</a:t>
            </a:r>
          </a:p>
          <a:p>
            <a:r>
              <a:rPr lang="en-US" sz="2200" b="1"/>
              <a:t>Error Correction Codes</a:t>
            </a:r>
          </a:p>
          <a:p>
            <a:pPr lvl="1"/>
            <a:r>
              <a:rPr lang="en-US" sz="2000"/>
              <a:t>Hamming Code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31-880F-452F-871C-1719358711C6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543800" cy="884238"/>
          </a:xfrm>
        </p:spPr>
        <p:txBody>
          <a:bodyPr/>
          <a:lstStyle/>
          <a:p>
            <a:r>
              <a:rPr lang="en-US" sz="3100"/>
              <a:t>BCD Codes (Decimal Codes</a:t>
            </a:r>
            <a:r>
              <a:rPr lang="en-US"/>
              <a:t>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0263"/>
            <a:ext cx="8229600" cy="3614737"/>
          </a:xfrm>
        </p:spPr>
        <p:txBody>
          <a:bodyPr/>
          <a:lstStyle/>
          <a:p>
            <a:r>
              <a:rPr lang="en-US" dirty="0"/>
              <a:t>Coded Representations for the 10 decimal digits</a:t>
            </a:r>
          </a:p>
          <a:p>
            <a:r>
              <a:rPr lang="en-US" dirty="0"/>
              <a:t>Requires 4 bits (2</a:t>
            </a:r>
            <a:r>
              <a:rPr lang="en-US" baseline="30000" dirty="0"/>
              <a:t>3</a:t>
            </a:r>
            <a:r>
              <a:rPr lang="en-US" dirty="0"/>
              <a:t> &lt; 10 &lt;2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Only use 10 combinations of 16 possible combinations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4868-D02E-41C6-8545-0AB8C295694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7112000" cy="538163"/>
          </a:xfrm>
        </p:spPr>
        <p:txBody>
          <a:bodyPr/>
          <a:lstStyle/>
          <a:p>
            <a:r>
              <a:rPr lang="en-US" sz="3500"/>
              <a:t>BCD Codes (Decimal Codes)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dirty="0"/>
              <a:t>Weighted Code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8421 code  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Most common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Default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The corresponding decimal digit is determined by adding the weights associated with the 1s in the code group.</a:t>
            </a:r>
          </a:p>
          <a:p>
            <a:pPr lvl="2">
              <a:lnSpc>
                <a:spcPct val="90000"/>
              </a:lnSpc>
            </a:pPr>
            <a:r>
              <a:rPr lang="en-US" sz="2100" b="1" dirty="0"/>
              <a:t>The BCD representation is NOT the binary equivalent of the decimal number</a:t>
            </a:r>
            <a:r>
              <a:rPr lang="en-US" sz="2100" dirty="0"/>
              <a:t>  </a:t>
            </a:r>
          </a:p>
          <a:p>
            <a:pPr lvl="3">
              <a:lnSpc>
                <a:spcPct val="90000"/>
              </a:lnSpc>
            </a:pPr>
            <a:r>
              <a:rPr lang="en-US" b="1" dirty="0"/>
              <a:t>623</a:t>
            </a:r>
            <a:r>
              <a:rPr lang="en-US" b="1" baseline="-25000" dirty="0"/>
              <a:t>10</a:t>
            </a:r>
            <a:r>
              <a:rPr lang="en-US" b="1" dirty="0"/>
              <a:t> = 0110 0010 0011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2421, 5421, </a:t>
            </a:r>
            <a:r>
              <a:rPr lang="en-US" sz="2200" b="1" dirty="0" err="1"/>
              <a:t>etc</a:t>
            </a:r>
            <a:r>
              <a:rPr lang="en-US" sz="2200" b="1" dirty="0"/>
              <a:t>… codes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The weights associated with the bits in each code group are given by the name of the code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2CC1-D7FC-4CAB-973C-93B55FE73F4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r>
              <a:rPr lang="en-US" sz="3100"/>
              <a:t>BCD Codes (Decimal Codes)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5063"/>
            <a:ext cx="8229600" cy="2928937"/>
          </a:xfrm>
        </p:spPr>
        <p:txBody>
          <a:bodyPr/>
          <a:lstStyle/>
          <a:p>
            <a:r>
              <a:rPr lang="en-US" sz="2600" b="1"/>
              <a:t>Nonweighted Codes</a:t>
            </a:r>
          </a:p>
          <a:p>
            <a:pPr lvl="1"/>
            <a:r>
              <a:rPr lang="en-US" b="1"/>
              <a:t>2-out-of-5</a:t>
            </a:r>
          </a:p>
          <a:p>
            <a:pPr lvl="2"/>
            <a:r>
              <a:rPr lang="en-US"/>
              <a:t>Actually weighted 74210 except for the digit 0</a:t>
            </a:r>
          </a:p>
          <a:p>
            <a:pPr lvl="2"/>
            <a:r>
              <a:rPr lang="en-US"/>
              <a:t>Used by the post office for scanning bar codes for zip codes</a:t>
            </a:r>
          </a:p>
          <a:p>
            <a:pPr lvl="2"/>
            <a:r>
              <a:rPr lang="en-US"/>
              <a:t>Has error detection properties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944-EC37-41D4-998D-1664676321F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r>
              <a:rPr lang="en-US" sz="3100"/>
              <a:t>BCD Codes (Decimal Codes)</a:t>
            </a:r>
          </a:p>
        </p:txBody>
      </p:sp>
      <p:pic>
        <p:nvPicPr>
          <p:cNvPr id="97284" name="Picture 4" descr="giv52503_02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133600"/>
            <a:ext cx="5486400" cy="274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8305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/>
              <a:t>U.S. Postal Service bar code corresponding </a:t>
            </a:r>
            <a:br>
              <a:rPr lang="en-US" altLang="en-US" sz="2400" b="1"/>
            </a:br>
            <a:r>
              <a:rPr lang="en-US" altLang="en-US" sz="2400" b="1"/>
              <a:t>to the ZIP code 14263-1045.</a:t>
            </a:r>
            <a:endParaRPr lang="en-US" altLang="en-US" sz="2400" b="1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E29F-56E9-4269-B73E-EEA39CC10481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7543800" cy="655637"/>
          </a:xfrm>
        </p:spPr>
        <p:txBody>
          <a:bodyPr/>
          <a:lstStyle/>
          <a:p>
            <a:r>
              <a:rPr lang="en-US" sz="3500"/>
              <a:t>Unit Distance Codes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6463"/>
            <a:ext cx="8229600" cy="3157537"/>
          </a:xfrm>
        </p:spPr>
        <p:txBody>
          <a:bodyPr/>
          <a:lstStyle/>
          <a:p>
            <a:r>
              <a:rPr lang="en-US"/>
              <a:t>Important when converting analog to digital</a:t>
            </a:r>
          </a:p>
          <a:p>
            <a:r>
              <a:rPr lang="en-US"/>
              <a:t>Only one bit changes between successive integers</a:t>
            </a:r>
          </a:p>
          <a:p>
            <a:r>
              <a:rPr lang="en-US" b="1">
                <a:solidFill>
                  <a:schemeClr val="tx2"/>
                </a:solidFill>
              </a:rPr>
              <a:t>Gray Code</a:t>
            </a:r>
            <a:r>
              <a:rPr lang="en-US"/>
              <a:t> is most popular example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D3AC-1DE8-4122-9B5D-8189B0C03EAD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655638"/>
          </a:xfrm>
        </p:spPr>
        <p:txBody>
          <a:bodyPr/>
          <a:lstStyle/>
          <a:p>
            <a:r>
              <a:rPr lang="en-US" sz="3500"/>
              <a:t>Unit Distance Codes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04800" y="5240338"/>
            <a:ext cx="83058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/>
              <a:t>Angular position encoders.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AutoNum type="alphaLcParenR"/>
            </a:pPr>
            <a:r>
              <a:rPr lang="en-US" altLang="en-US" sz="2400" b="1"/>
              <a:t>Conventional binary encoder. (</a:t>
            </a:r>
            <a:r>
              <a:rPr lang="en-US" altLang="en-US" sz="2400" b="1" i="1"/>
              <a:t>b</a:t>
            </a:r>
            <a:r>
              <a:rPr lang="en-US" altLang="en-US" sz="2400" b="1"/>
              <a:t>) Gray code encoder.</a:t>
            </a:r>
            <a:endParaRPr lang="en-US" altLang="en-US" sz="2400" b="1">
              <a:latin typeface="Times" pitchFamily="18" charset="0"/>
            </a:endParaRPr>
          </a:p>
        </p:txBody>
      </p:sp>
      <p:pic>
        <p:nvPicPr>
          <p:cNvPr id="100358" name="Picture 6" descr="giv52503_020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82000" cy="41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ED2-0351-4A59-811E-D0BB4F2066F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85800"/>
          </a:xfrm>
        </p:spPr>
        <p:txBody>
          <a:bodyPr/>
          <a:lstStyle/>
          <a:p>
            <a:r>
              <a:rPr lang="en-US" sz="3100"/>
              <a:t>Unit Distance Codes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04800" y="522605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Angular position encoders with misaligned photosensing devices.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 (</a:t>
            </a:r>
            <a:r>
              <a:rPr lang="en-US" altLang="en-US" sz="2000" b="1" i="1"/>
              <a:t>a</a:t>
            </a:r>
            <a:r>
              <a:rPr lang="en-US" altLang="en-US" sz="2000" b="1"/>
              <a:t>) Conventional binary encoder. (</a:t>
            </a:r>
            <a:r>
              <a:rPr lang="en-US" altLang="en-US" sz="2000" b="1" i="1"/>
              <a:t>b</a:t>
            </a:r>
            <a:r>
              <a:rPr lang="en-US" altLang="en-US" sz="2000" b="1"/>
              <a:t>) Gray code encoder.</a:t>
            </a:r>
            <a:endParaRPr lang="en-US" altLang="en-US" sz="2000" b="1">
              <a:latin typeface="Times" pitchFamily="18" charset="0"/>
            </a:endParaRPr>
          </a:p>
        </p:txBody>
      </p:sp>
      <p:pic>
        <p:nvPicPr>
          <p:cNvPr id="101382" name="Picture 6" descr="giv52503_0205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371600"/>
            <a:ext cx="7773987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613F-1E84-4A2E-A672-3D57EC261C7C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43800" cy="655638"/>
          </a:xfrm>
        </p:spPr>
        <p:txBody>
          <a:bodyPr/>
          <a:lstStyle/>
          <a:p>
            <a:r>
              <a:rPr lang="en-US" sz="3500">
                <a:solidFill>
                  <a:srgbClr val="000066"/>
                </a:solidFill>
              </a:rPr>
              <a:t>Mirror Image Conversion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676400" y="1143000"/>
          <a:ext cx="5867400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1" name="Photo Editor Photo" r:id="rId3" imgW="3552381" imgH="2857899" progId="MSPhotoEd.3">
                  <p:embed/>
                </p:oleObj>
              </mc:Choice>
              <mc:Fallback>
                <p:oleObj name="Photo Editor Photo" r:id="rId3" imgW="3552381" imgH="2857899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5867400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1DC0-1C16-4F42-8882-F699D91CF42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43800" cy="914400"/>
          </a:xfrm>
        </p:spPr>
        <p:txBody>
          <a:bodyPr/>
          <a:lstStyle/>
          <a:p>
            <a:r>
              <a:rPr lang="en-US"/>
              <a:t>From Binary to a Gray-code    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2663"/>
            <a:ext cx="8229600" cy="3690937"/>
          </a:xfrm>
        </p:spPr>
        <p:txBody>
          <a:bodyPr/>
          <a:lstStyle/>
          <a:p>
            <a:pPr>
              <a:buFont typeface="Wingdings" pitchFamily="2" charset="2"/>
              <a:buAutoNum type="arabicPeriod"/>
            </a:pPr>
            <a:r>
              <a:rPr lang="en-US"/>
              <a:t>Copy MSB</a:t>
            </a:r>
          </a:p>
          <a:p>
            <a:pPr>
              <a:buFont typeface="Wingdings" pitchFamily="2" charset="2"/>
              <a:buAutoNum type="arabicPeriod"/>
            </a:pPr>
            <a:r>
              <a:rPr lang="en-US"/>
              <a:t>Add this bit to the next position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Record Sum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Ignore Carry (if any)</a:t>
            </a:r>
          </a:p>
          <a:p>
            <a:pPr>
              <a:buFont typeface="Wingdings" pitchFamily="2" charset="2"/>
              <a:buAutoNum type="arabicPeriod"/>
            </a:pPr>
            <a:r>
              <a:rPr lang="en-US"/>
              <a:t>Record successive sum until completed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7B9D-CF7B-4BDA-A806-7A6A56DA8BA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Positional Notation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2200"/>
              <a:t>Each digit is weighted by the base(r) to the positional power</a:t>
            </a:r>
          </a:p>
          <a:p>
            <a:r>
              <a:rPr lang="en-US" sz="2200"/>
              <a:t>N = d</a:t>
            </a:r>
            <a:r>
              <a:rPr lang="en-US" sz="2200" baseline="-25000"/>
              <a:t>n-1</a:t>
            </a:r>
            <a:r>
              <a:rPr lang="en-US" sz="2200"/>
              <a:t>d</a:t>
            </a:r>
            <a:r>
              <a:rPr lang="en-US" sz="2200" baseline="-25000"/>
              <a:t>n-2</a:t>
            </a:r>
            <a:r>
              <a:rPr lang="en-US" sz="2200"/>
              <a:t> …d</a:t>
            </a:r>
            <a:r>
              <a:rPr lang="en-US" sz="2200" baseline="-25000"/>
              <a:t>0</a:t>
            </a:r>
            <a:r>
              <a:rPr lang="en-US" sz="2200"/>
              <a:t>.d</a:t>
            </a:r>
            <a:r>
              <a:rPr lang="en-US" sz="2200" baseline="-25000"/>
              <a:t>1</a:t>
            </a:r>
            <a:r>
              <a:rPr lang="en-US" sz="2200"/>
              <a:t>d</a:t>
            </a:r>
            <a:r>
              <a:rPr lang="en-US" sz="2200" baseline="-25000"/>
              <a:t>2</a:t>
            </a:r>
            <a:r>
              <a:rPr lang="en-US" sz="2200"/>
              <a:t>…d</a:t>
            </a:r>
            <a:r>
              <a:rPr lang="en-US" sz="2200" baseline="-25000"/>
              <a:t>m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   = (d</a:t>
            </a:r>
            <a:r>
              <a:rPr lang="en-US" sz="2000" baseline="-25000"/>
              <a:t>n-1</a:t>
            </a:r>
            <a:r>
              <a:rPr lang="en-US" sz="2000"/>
              <a:t>x r</a:t>
            </a:r>
            <a:r>
              <a:rPr lang="en-US" sz="2000" baseline="-25000"/>
              <a:t> </a:t>
            </a:r>
            <a:r>
              <a:rPr lang="en-US" sz="2000" baseline="30000"/>
              <a:t>n-1 </a:t>
            </a:r>
            <a:r>
              <a:rPr lang="en-US" sz="2000"/>
              <a:t>) +</a:t>
            </a:r>
            <a:r>
              <a:rPr lang="en-US" sz="2000" baseline="-25000"/>
              <a:t> </a:t>
            </a:r>
            <a:r>
              <a:rPr lang="en-US" sz="2000"/>
              <a:t>(d</a:t>
            </a:r>
            <a:r>
              <a:rPr lang="en-US" sz="2000" baseline="-25000"/>
              <a:t>n-2</a:t>
            </a:r>
            <a:r>
              <a:rPr lang="en-US" sz="2000"/>
              <a:t>x r</a:t>
            </a:r>
            <a:r>
              <a:rPr lang="en-US" sz="2000" baseline="-25000"/>
              <a:t> </a:t>
            </a:r>
            <a:r>
              <a:rPr lang="en-US" sz="2000" baseline="30000"/>
              <a:t>n-1 </a:t>
            </a:r>
            <a:r>
              <a:rPr lang="en-US" sz="2000"/>
              <a:t>) + … + (d</a:t>
            </a:r>
            <a:r>
              <a:rPr lang="en-US" sz="2000" baseline="-25000"/>
              <a:t>0 1</a:t>
            </a:r>
            <a:r>
              <a:rPr lang="en-US" sz="2000"/>
              <a:t>x r</a:t>
            </a:r>
            <a:r>
              <a:rPr lang="en-US" sz="2000" baseline="30000"/>
              <a:t>0</a:t>
            </a:r>
            <a:r>
              <a:rPr lang="en-US" sz="2000"/>
              <a:t> ) +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aseline="-25000"/>
              <a:t>         </a:t>
            </a:r>
            <a:r>
              <a:rPr lang="en-US" sz="2000"/>
              <a:t>(d</a:t>
            </a:r>
            <a:r>
              <a:rPr lang="en-US" sz="2000" baseline="-25000"/>
              <a:t>1</a:t>
            </a:r>
            <a:r>
              <a:rPr lang="en-US" sz="2000"/>
              <a:t>x r</a:t>
            </a:r>
            <a:r>
              <a:rPr lang="en-US" sz="2000" baseline="30000"/>
              <a:t>1</a:t>
            </a:r>
            <a:r>
              <a:rPr lang="en-US" sz="2000"/>
              <a:t>) +</a:t>
            </a:r>
            <a:r>
              <a:rPr lang="en-US" sz="2000" baseline="-25000"/>
              <a:t>  </a:t>
            </a:r>
            <a:r>
              <a:rPr lang="en-US" sz="2000"/>
              <a:t>(d</a:t>
            </a:r>
            <a:r>
              <a:rPr lang="en-US" sz="2000" baseline="-25000"/>
              <a:t>2 </a:t>
            </a:r>
            <a:r>
              <a:rPr lang="en-US" sz="2000"/>
              <a:t>x r</a:t>
            </a:r>
            <a:r>
              <a:rPr lang="en-US" sz="2000" baseline="30000"/>
              <a:t>2</a:t>
            </a:r>
            <a:r>
              <a:rPr lang="en-US" sz="2000"/>
              <a:t>)  +</a:t>
            </a:r>
            <a:r>
              <a:rPr lang="en-US" sz="2000" baseline="-25000"/>
              <a:t> </a:t>
            </a:r>
            <a:r>
              <a:rPr lang="en-US" sz="2000"/>
              <a:t>… (d</a:t>
            </a:r>
            <a:r>
              <a:rPr lang="en-US" sz="2000" baseline="-25000"/>
              <a:t>m </a:t>
            </a:r>
            <a:r>
              <a:rPr lang="en-US" sz="2000"/>
              <a:t>x r</a:t>
            </a:r>
            <a:r>
              <a:rPr lang="en-US" sz="2000" baseline="-25000"/>
              <a:t> </a:t>
            </a:r>
            <a:r>
              <a:rPr lang="en-US" sz="2000" baseline="30000"/>
              <a:t>m </a:t>
            </a:r>
            <a:r>
              <a:rPr lang="en-US" sz="2000"/>
              <a:t>)</a:t>
            </a:r>
            <a:r>
              <a:rPr lang="en-US" sz="2000" baseline="-25000"/>
              <a:t> 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sz="2000" baseline="-25000"/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sz="2200"/>
              <a:t>Example : 872.64</a:t>
            </a:r>
            <a:r>
              <a:rPr lang="en-US" sz="2200" baseline="-25000"/>
              <a:t>10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200" baseline="-25000"/>
              <a:t>	</a:t>
            </a:r>
            <a:r>
              <a:rPr lang="en-US" sz="2200"/>
              <a:t>(8 x 10</a:t>
            </a:r>
            <a:r>
              <a:rPr lang="en-US" sz="2200" baseline="30000"/>
              <a:t>2</a:t>
            </a:r>
            <a:r>
              <a:rPr lang="en-US" sz="2200"/>
              <a:t>) + (7 x 10</a:t>
            </a:r>
            <a:r>
              <a:rPr lang="en-US" sz="2200" baseline="30000"/>
              <a:t>1</a:t>
            </a:r>
            <a:r>
              <a:rPr lang="en-US" sz="2200"/>
              <a:t>) + (2 x 10</a:t>
            </a:r>
            <a:r>
              <a:rPr lang="en-US" sz="2200" baseline="30000"/>
              <a:t>0</a:t>
            </a:r>
            <a:r>
              <a:rPr lang="en-US" sz="2200"/>
              <a:t>)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200"/>
              <a:t>       + (6 x 10</a:t>
            </a:r>
            <a:r>
              <a:rPr lang="en-US" sz="2200" baseline="30000"/>
              <a:t>-1</a:t>
            </a:r>
            <a:r>
              <a:rPr lang="en-US" sz="2200"/>
              <a:t>) + (4 x 10</a:t>
            </a:r>
            <a:r>
              <a:rPr lang="en-US" sz="2200" baseline="30000"/>
              <a:t>-2</a:t>
            </a:r>
            <a:r>
              <a:rPr lang="en-US" sz="2200"/>
              <a:t>)</a:t>
            </a:r>
            <a:r>
              <a:rPr lang="en-US" sz="2200" baseline="-25000"/>
              <a:t>			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sz="2200"/>
              <a:t>Example: 1011.1</a:t>
            </a:r>
            <a:r>
              <a:rPr lang="en-US" sz="2200" baseline="-25000"/>
              <a:t>2 </a:t>
            </a:r>
            <a:r>
              <a:rPr lang="en-US" sz="2200"/>
              <a:t> = ?	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sz="2200"/>
              <a:t>Example :12A</a:t>
            </a:r>
            <a:r>
              <a:rPr lang="en-US" sz="2200" baseline="-25000"/>
              <a:t>16</a:t>
            </a:r>
            <a:r>
              <a:rPr lang="en-US" sz="2200"/>
              <a:t>  =  ?</a:t>
            </a:r>
            <a:endParaRPr lang="en-US" sz="2200" baseline="-25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11B-0F1B-4DF3-B55F-E0D779C9DDC2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43800" cy="914400"/>
          </a:xfrm>
        </p:spPr>
        <p:txBody>
          <a:bodyPr/>
          <a:lstStyle/>
          <a:p>
            <a:r>
              <a:rPr lang="en-US"/>
              <a:t>From Binary to Gray code    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2590800"/>
            <a:ext cx="3200400" cy="2395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1      0      1      1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1      1      1     0</a:t>
            </a:r>
          </a:p>
        </p:txBody>
      </p:sp>
      <p:grpSp>
        <p:nvGrpSpPr>
          <p:cNvPr id="161797" name="Group 5"/>
          <p:cNvGrpSpPr>
            <a:grpSpLocks/>
          </p:cNvGrpSpPr>
          <p:nvPr/>
        </p:nvGrpSpPr>
        <p:grpSpPr bwMode="auto">
          <a:xfrm>
            <a:off x="3124200" y="3352800"/>
            <a:ext cx="2514600" cy="685800"/>
            <a:chOff x="1968" y="2112"/>
            <a:chExt cx="1584" cy="432"/>
          </a:xfrm>
        </p:grpSpPr>
        <p:sp>
          <p:nvSpPr>
            <p:cNvPr id="161798" name="Line 6"/>
            <p:cNvSpPr>
              <a:spLocks noChangeShapeType="1"/>
            </p:cNvSpPr>
            <p:nvPr/>
          </p:nvSpPr>
          <p:spPr bwMode="auto">
            <a:xfrm>
              <a:off x="1968" y="2112"/>
              <a:ext cx="0" cy="43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>
              <a:off x="2496" y="2112"/>
              <a:ext cx="0" cy="43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00" name="Line 8"/>
            <p:cNvSpPr>
              <a:spLocks noChangeShapeType="1"/>
            </p:cNvSpPr>
            <p:nvPr/>
          </p:nvSpPr>
          <p:spPr bwMode="auto">
            <a:xfrm>
              <a:off x="3024" y="2112"/>
              <a:ext cx="0" cy="43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3552" y="2112"/>
              <a:ext cx="0" cy="43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810" name="Group 18"/>
          <p:cNvGrpSpPr>
            <a:grpSpLocks/>
          </p:cNvGrpSpPr>
          <p:nvPr/>
        </p:nvGrpSpPr>
        <p:grpSpPr bwMode="auto">
          <a:xfrm>
            <a:off x="3009900" y="2133600"/>
            <a:ext cx="2667000" cy="457200"/>
            <a:chOff x="1896" y="1344"/>
            <a:chExt cx="1680" cy="288"/>
          </a:xfrm>
        </p:grpSpPr>
        <p:sp>
          <p:nvSpPr>
            <p:cNvPr id="161807" name="Freeform 15"/>
            <p:cNvSpPr>
              <a:spLocks/>
            </p:cNvSpPr>
            <p:nvPr/>
          </p:nvSpPr>
          <p:spPr bwMode="auto">
            <a:xfrm>
              <a:off x="1896" y="1344"/>
              <a:ext cx="552" cy="288"/>
            </a:xfrm>
            <a:custGeom>
              <a:avLst/>
              <a:gdLst>
                <a:gd name="T0" fmla="*/ 0 w 624"/>
                <a:gd name="T1" fmla="*/ 384 h 384"/>
                <a:gd name="T2" fmla="*/ 336 w 624"/>
                <a:gd name="T3" fmla="*/ 0 h 384"/>
                <a:gd name="T4" fmla="*/ 624 w 624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84">
                  <a:moveTo>
                    <a:pt x="0" y="384"/>
                  </a:moveTo>
                  <a:cubicBezTo>
                    <a:pt x="116" y="192"/>
                    <a:pt x="232" y="0"/>
                    <a:pt x="336" y="0"/>
                  </a:cubicBezTo>
                  <a:cubicBezTo>
                    <a:pt x="440" y="0"/>
                    <a:pt x="576" y="328"/>
                    <a:pt x="624" y="384"/>
                  </a:cubicBezTo>
                </a:path>
              </a:pathLst>
            </a:cu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08" name="Freeform 16"/>
            <p:cNvSpPr>
              <a:spLocks/>
            </p:cNvSpPr>
            <p:nvPr/>
          </p:nvSpPr>
          <p:spPr bwMode="auto">
            <a:xfrm>
              <a:off x="2448" y="1344"/>
              <a:ext cx="552" cy="288"/>
            </a:xfrm>
            <a:custGeom>
              <a:avLst/>
              <a:gdLst>
                <a:gd name="T0" fmla="*/ 0 w 624"/>
                <a:gd name="T1" fmla="*/ 384 h 384"/>
                <a:gd name="T2" fmla="*/ 336 w 624"/>
                <a:gd name="T3" fmla="*/ 0 h 384"/>
                <a:gd name="T4" fmla="*/ 624 w 624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84">
                  <a:moveTo>
                    <a:pt x="0" y="384"/>
                  </a:moveTo>
                  <a:cubicBezTo>
                    <a:pt x="116" y="192"/>
                    <a:pt x="232" y="0"/>
                    <a:pt x="336" y="0"/>
                  </a:cubicBezTo>
                  <a:cubicBezTo>
                    <a:pt x="440" y="0"/>
                    <a:pt x="576" y="328"/>
                    <a:pt x="624" y="384"/>
                  </a:cubicBezTo>
                </a:path>
              </a:pathLst>
            </a:cu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09" name="Freeform 17"/>
            <p:cNvSpPr>
              <a:spLocks/>
            </p:cNvSpPr>
            <p:nvPr/>
          </p:nvSpPr>
          <p:spPr bwMode="auto">
            <a:xfrm>
              <a:off x="3024" y="1344"/>
              <a:ext cx="552" cy="288"/>
            </a:xfrm>
            <a:custGeom>
              <a:avLst/>
              <a:gdLst>
                <a:gd name="T0" fmla="*/ 0 w 624"/>
                <a:gd name="T1" fmla="*/ 384 h 384"/>
                <a:gd name="T2" fmla="*/ 336 w 624"/>
                <a:gd name="T3" fmla="*/ 0 h 384"/>
                <a:gd name="T4" fmla="*/ 624 w 624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84">
                  <a:moveTo>
                    <a:pt x="0" y="384"/>
                  </a:moveTo>
                  <a:cubicBezTo>
                    <a:pt x="116" y="192"/>
                    <a:pt x="232" y="0"/>
                    <a:pt x="336" y="0"/>
                  </a:cubicBezTo>
                  <a:cubicBezTo>
                    <a:pt x="440" y="0"/>
                    <a:pt x="576" y="328"/>
                    <a:pt x="624" y="384"/>
                  </a:cubicBezTo>
                </a:path>
              </a:pathLst>
            </a:cu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6891-31B7-4CC7-8D6A-9D266AB8B340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43800" cy="914400"/>
          </a:xfrm>
        </p:spPr>
        <p:txBody>
          <a:bodyPr/>
          <a:lstStyle/>
          <a:p>
            <a:r>
              <a:rPr lang="en-US"/>
              <a:t>From a Gray-code to Binary    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2663"/>
            <a:ext cx="8229600" cy="3690937"/>
          </a:xfrm>
        </p:spPr>
        <p:txBody>
          <a:bodyPr/>
          <a:lstStyle/>
          <a:p>
            <a:pPr>
              <a:buFont typeface="Wingdings" pitchFamily="2" charset="2"/>
              <a:buAutoNum type="arabicPeriod"/>
            </a:pPr>
            <a:r>
              <a:rPr lang="en-US"/>
              <a:t>Copy MSB</a:t>
            </a:r>
          </a:p>
          <a:p>
            <a:pPr>
              <a:buFont typeface="Wingdings" pitchFamily="2" charset="2"/>
              <a:buAutoNum type="arabicPeriod"/>
            </a:pPr>
            <a:r>
              <a:rPr lang="en-US"/>
              <a:t>Add the Binary MSB to next Significant bit of Gray code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Record Sum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/>
              <a:t>Ignore Carry (if any)</a:t>
            </a:r>
          </a:p>
          <a:p>
            <a:pPr>
              <a:buFont typeface="Wingdings" pitchFamily="2" charset="2"/>
              <a:buAutoNum type="arabicPeriod"/>
            </a:pPr>
            <a:r>
              <a:rPr lang="en-US"/>
              <a:t>Continue process until LSB is reached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055-7A78-4180-81E5-FCD997F3BA40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43800" cy="914400"/>
          </a:xfrm>
        </p:spPr>
        <p:txBody>
          <a:bodyPr/>
          <a:lstStyle/>
          <a:p>
            <a:r>
              <a:rPr lang="en-US"/>
              <a:t>From a Gray-code to Binary    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2590800"/>
            <a:ext cx="3200400" cy="2395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1      0      1      1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1      1      0      1</a:t>
            </a:r>
          </a:p>
        </p:txBody>
      </p:sp>
      <p:grpSp>
        <p:nvGrpSpPr>
          <p:cNvPr id="159756" name="Group 12"/>
          <p:cNvGrpSpPr>
            <a:grpSpLocks/>
          </p:cNvGrpSpPr>
          <p:nvPr/>
        </p:nvGrpSpPr>
        <p:grpSpPr bwMode="auto">
          <a:xfrm>
            <a:off x="3124200" y="3352800"/>
            <a:ext cx="2514600" cy="685800"/>
            <a:chOff x="1968" y="2112"/>
            <a:chExt cx="1584" cy="432"/>
          </a:xfrm>
        </p:grpSpPr>
        <p:grpSp>
          <p:nvGrpSpPr>
            <p:cNvPr id="159752" name="Group 8"/>
            <p:cNvGrpSpPr>
              <a:grpSpLocks/>
            </p:cNvGrpSpPr>
            <p:nvPr/>
          </p:nvGrpSpPr>
          <p:grpSpPr bwMode="auto">
            <a:xfrm>
              <a:off x="1968" y="2112"/>
              <a:ext cx="1584" cy="432"/>
              <a:chOff x="1968" y="2112"/>
              <a:chExt cx="1584" cy="432"/>
            </a:xfrm>
          </p:grpSpPr>
          <p:sp>
            <p:nvSpPr>
              <p:cNvPr id="159748" name="Line 4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49" name="Line 5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0" name="Line 6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1" name="Line 7"/>
              <p:cNvSpPr>
                <a:spLocks noChangeShapeType="1"/>
              </p:cNvSpPr>
              <p:nvPr/>
            </p:nvSpPr>
            <p:spPr bwMode="auto">
              <a:xfrm>
                <a:off x="3552" y="2112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 flipV="1">
              <a:off x="2064" y="2112"/>
              <a:ext cx="336" cy="336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 flipV="1">
              <a:off x="2640" y="2112"/>
              <a:ext cx="336" cy="336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55" name="Line 11"/>
            <p:cNvSpPr>
              <a:spLocks noChangeShapeType="1"/>
            </p:cNvSpPr>
            <p:nvPr/>
          </p:nvSpPr>
          <p:spPr bwMode="auto">
            <a:xfrm flipV="1">
              <a:off x="3120" y="2112"/>
              <a:ext cx="336" cy="336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4172-3E3B-4786-815C-C972B0D64371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543800" cy="655638"/>
          </a:xfrm>
        </p:spPr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Digital Circuit</a:t>
            </a: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609600" y="2057400"/>
          <a:ext cx="28273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1" name="Photo Editor Photo" r:id="rId3" imgW="1905266" imgH="2362530" progId="MSPhotoEd.3">
                  <p:embed/>
                </p:oleObj>
              </mc:Choice>
              <mc:Fallback>
                <p:oleObj name="Photo Editor Photo" r:id="rId3" imgW="1905266" imgH="236253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827338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657600" y="2514600"/>
          <a:ext cx="5257800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2" name="Photo Editor Photo" r:id="rId5" imgW="3172268" imgH="1467055" progId="MSPhotoEd.3">
                  <p:embed/>
                </p:oleObj>
              </mc:Choice>
              <mc:Fallback>
                <p:oleObj name="Photo Editor Photo" r:id="rId5" imgW="3172268" imgH="146705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5257800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C4EB-681C-443B-B93C-6F28E26FBA9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r>
              <a:rPr lang="en-US"/>
              <a:t>Excess-3 code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57150" y="2386013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58700" rIns="158700" bIns="158700">
            <a:spAutoFit/>
          </a:bodyPr>
          <a:lstStyle/>
          <a:p>
            <a:endParaRPr lang="en-US"/>
          </a:p>
        </p:txBody>
      </p:sp>
      <p:grpSp>
        <p:nvGrpSpPr>
          <p:cNvPr id="131117" name="Group 45"/>
          <p:cNvGrpSpPr>
            <a:grpSpLocks/>
          </p:cNvGrpSpPr>
          <p:nvPr/>
        </p:nvGrpSpPr>
        <p:grpSpPr bwMode="auto">
          <a:xfrm>
            <a:off x="685800" y="2438400"/>
            <a:ext cx="8013700" cy="1849438"/>
            <a:chOff x="100" y="20"/>
            <a:chExt cx="5488" cy="1275"/>
          </a:xfrm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100" y="20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Decimal</a:t>
              </a:r>
              <a:endParaRPr lang="en-US"/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768" y="20"/>
              <a:ext cx="564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Binary</a:t>
              </a:r>
              <a:endParaRPr lang="en-US"/>
            </a:p>
          </p:txBody>
        </p:sp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1332" y="20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Decimal</a:t>
              </a:r>
              <a:endParaRPr lang="en-US"/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2000" y="20"/>
              <a:ext cx="564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Binary</a:t>
              </a:r>
              <a:endParaRPr lang="en-US"/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2564" y="20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Decimal</a:t>
              </a:r>
              <a:endParaRPr lang="en-US"/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3232" y="20"/>
              <a:ext cx="564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Binary</a:t>
              </a:r>
              <a:endParaRPr lang="en-US"/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3796" y="20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Decimal</a:t>
              </a:r>
              <a:endParaRPr lang="en-US"/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4464" y="20"/>
              <a:ext cx="564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Binary</a:t>
              </a:r>
              <a:endParaRPr lang="en-US"/>
            </a:p>
          </p:txBody>
        </p:sp>
        <p:sp>
          <p:nvSpPr>
            <p:cNvPr id="131085" name="Rectangle 13"/>
            <p:cNvSpPr>
              <a:spLocks noChangeArrowheads="1"/>
            </p:cNvSpPr>
            <p:nvPr/>
          </p:nvSpPr>
          <p:spPr bwMode="auto">
            <a:xfrm>
              <a:off x="100" y="291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−3</a:t>
              </a:r>
              <a:endParaRPr lang="en-US"/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auto">
            <a:xfrm>
              <a:off x="688" y="291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0000</a:t>
              </a:r>
            </a:p>
          </p:txBody>
        </p:sp>
        <p:sp>
          <p:nvSpPr>
            <p:cNvPr id="131087" name="Rectangle 15"/>
            <p:cNvSpPr>
              <a:spLocks noChangeArrowheads="1"/>
            </p:cNvSpPr>
            <p:nvPr/>
          </p:nvSpPr>
          <p:spPr bwMode="auto">
            <a:xfrm>
              <a:off x="1492" y="291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1</a:t>
              </a:r>
              <a:endParaRPr lang="en-US"/>
            </a:p>
          </p:txBody>
        </p:sp>
        <p:sp>
          <p:nvSpPr>
            <p:cNvPr id="131088" name="Rectangle 16"/>
            <p:cNvSpPr>
              <a:spLocks noChangeArrowheads="1"/>
            </p:cNvSpPr>
            <p:nvPr/>
          </p:nvSpPr>
          <p:spPr bwMode="auto">
            <a:xfrm>
              <a:off x="2080" y="291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0100</a:t>
              </a:r>
            </a:p>
          </p:txBody>
        </p:sp>
        <p:sp>
          <p:nvSpPr>
            <p:cNvPr id="131089" name="Rectangle 17"/>
            <p:cNvSpPr>
              <a:spLocks noChangeArrowheads="1"/>
            </p:cNvSpPr>
            <p:nvPr/>
          </p:nvSpPr>
          <p:spPr bwMode="auto">
            <a:xfrm>
              <a:off x="2884" y="291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5</a:t>
              </a:r>
              <a:endParaRPr lang="en-US"/>
            </a:p>
          </p:txBody>
        </p:sp>
        <p:sp>
          <p:nvSpPr>
            <p:cNvPr id="131090" name="Rectangle 18"/>
            <p:cNvSpPr>
              <a:spLocks noChangeArrowheads="1"/>
            </p:cNvSpPr>
            <p:nvPr/>
          </p:nvSpPr>
          <p:spPr bwMode="auto">
            <a:xfrm>
              <a:off x="3472" y="291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1000</a:t>
              </a:r>
            </a:p>
          </p:txBody>
        </p:sp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4276" y="291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9</a:t>
              </a:r>
              <a:endParaRPr lang="en-US"/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4864" y="291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1100</a:t>
              </a: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100" y="562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−2</a:t>
              </a:r>
              <a:endParaRPr lang="en-US"/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688" y="562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0001</a:t>
              </a:r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1492" y="562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2</a:t>
              </a:r>
              <a:endParaRPr lang="en-US"/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2080" y="562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0101</a:t>
              </a:r>
            </a:p>
          </p:txBody>
        </p:sp>
        <p:sp>
          <p:nvSpPr>
            <p:cNvPr id="131097" name="Rectangle 25"/>
            <p:cNvSpPr>
              <a:spLocks noChangeArrowheads="1"/>
            </p:cNvSpPr>
            <p:nvPr/>
          </p:nvSpPr>
          <p:spPr bwMode="auto">
            <a:xfrm>
              <a:off x="2884" y="562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6</a:t>
              </a:r>
              <a:endParaRPr lang="en-US"/>
            </a:p>
          </p:txBody>
        </p:sp>
        <p:sp>
          <p:nvSpPr>
            <p:cNvPr id="131098" name="Rectangle 26"/>
            <p:cNvSpPr>
              <a:spLocks noChangeArrowheads="1"/>
            </p:cNvSpPr>
            <p:nvPr/>
          </p:nvSpPr>
          <p:spPr bwMode="auto">
            <a:xfrm>
              <a:off x="3472" y="562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1001</a:t>
              </a:r>
            </a:p>
          </p:txBody>
        </p:sp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4276" y="562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10</a:t>
              </a:r>
              <a:endParaRPr lang="en-US"/>
            </a:p>
          </p:txBody>
        </p:sp>
        <p:sp>
          <p:nvSpPr>
            <p:cNvPr id="131100" name="Rectangle 28"/>
            <p:cNvSpPr>
              <a:spLocks noChangeArrowheads="1"/>
            </p:cNvSpPr>
            <p:nvPr/>
          </p:nvSpPr>
          <p:spPr bwMode="auto">
            <a:xfrm>
              <a:off x="4864" y="562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1101</a:t>
              </a:r>
            </a:p>
          </p:txBody>
        </p:sp>
        <p:sp>
          <p:nvSpPr>
            <p:cNvPr id="131101" name="Rectangle 29"/>
            <p:cNvSpPr>
              <a:spLocks noChangeArrowheads="1"/>
            </p:cNvSpPr>
            <p:nvPr/>
          </p:nvSpPr>
          <p:spPr bwMode="auto">
            <a:xfrm>
              <a:off x="100" y="833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−1</a:t>
              </a:r>
              <a:endParaRPr lang="en-US"/>
            </a:p>
          </p:txBody>
        </p:sp>
        <p:sp>
          <p:nvSpPr>
            <p:cNvPr id="131102" name="Rectangle 30"/>
            <p:cNvSpPr>
              <a:spLocks noChangeArrowheads="1"/>
            </p:cNvSpPr>
            <p:nvPr/>
          </p:nvSpPr>
          <p:spPr bwMode="auto">
            <a:xfrm>
              <a:off x="688" y="833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0010</a:t>
              </a:r>
            </a:p>
          </p:txBody>
        </p:sp>
        <p:sp>
          <p:nvSpPr>
            <p:cNvPr id="131103" name="Rectangle 31"/>
            <p:cNvSpPr>
              <a:spLocks noChangeArrowheads="1"/>
            </p:cNvSpPr>
            <p:nvPr/>
          </p:nvSpPr>
          <p:spPr bwMode="auto">
            <a:xfrm>
              <a:off x="1492" y="833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3</a:t>
              </a:r>
              <a:endParaRPr lang="en-US"/>
            </a:p>
          </p:txBody>
        </p:sp>
        <p:sp>
          <p:nvSpPr>
            <p:cNvPr id="131104" name="Rectangle 32"/>
            <p:cNvSpPr>
              <a:spLocks noChangeArrowheads="1"/>
            </p:cNvSpPr>
            <p:nvPr/>
          </p:nvSpPr>
          <p:spPr bwMode="auto">
            <a:xfrm>
              <a:off x="2080" y="833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0110</a:t>
              </a:r>
            </a:p>
          </p:txBody>
        </p:sp>
        <p:sp>
          <p:nvSpPr>
            <p:cNvPr id="131105" name="Rectangle 33"/>
            <p:cNvSpPr>
              <a:spLocks noChangeArrowheads="1"/>
            </p:cNvSpPr>
            <p:nvPr/>
          </p:nvSpPr>
          <p:spPr bwMode="auto">
            <a:xfrm>
              <a:off x="2884" y="833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7</a:t>
              </a:r>
              <a:endParaRPr lang="en-US"/>
            </a:p>
          </p:txBody>
        </p:sp>
        <p:sp>
          <p:nvSpPr>
            <p:cNvPr id="131106" name="Rectangle 34"/>
            <p:cNvSpPr>
              <a:spLocks noChangeArrowheads="1"/>
            </p:cNvSpPr>
            <p:nvPr/>
          </p:nvSpPr>
          <p:spPr bwMode="auto">
            <a:xfrm>
              <a:off x="3472" y="833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1010</a:t>
              </a:r>
            </a:p>
          </p:txBody>
        </p:sp>
        <p:sp>
          <p:nvSpPr>
            <p:cNvPr id="131107" name="Rectangle 35"/>
            <p:cNvSpPr>
              <a:spLocks noChangeArrowheads="1"/>
            </p:cNvSpPr>
            <p:nvPr/>
          </p:nvSpPr>
          <p:spPr bwMode="auto">
            <a:xfrm>
              <a:off x="4276" y="833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11</a:t>
              </a:r>
              <a:endParaRPr lang="en-US"/>
            </a:p>
          </p:txBody>
        </p:sp>
        <p:sp>
          <p:nvSpPr>
            <p:cNvPr id="131108" name="Rectangle 36"/>
            <p:cNvSpPr>
              <a:spLocks noChangeArrowheads="1"/>
            </p:cNvSpPr>
            <p:nvPr/>
          </p:nvSpPr>
          <p:spPr bwMode="auto">
            <a:xfrm>
              <a:off x="4864" y="833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1110</a:t>
              </a:r>
            </a:p>
          </p:txBody>
        </p:sp>
        <p:sp>
          <p:nvSpPr>
            <p:cNvPr id="131109" name="Rectangle 37"/>
            <p:cNvSpPr>
              <a:spLocks noChangeArrowheads="1"/>
            </p:cNvSpPr>
            <p:nvPr/>
          </p:nvSpPr>
          <p:spPr bwMode="auto">
            <a:xfrm>
              <a:off x="100" y="1104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0</a:t>
              </a:r>
              <a:endParaRPr lang="en-US"/>
            </a:p>
          </p:txBody>
        </p:sp>
        <p:sp>
          <p:nvSpPr>
            <p:cNvPr id="131110" name="Rectangle 38"/>
            <p:cNvSpPr>
              <a:spLocks noChangeArrowheads="1"/>
            </p:cNvSpPr>
            <p:nvPr/>
          </p:nvSpPr>
          <p:spPr bwMode="auto">
            <a:xfrm>
              <a:off x="688" y="1104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0011</a:t>
              </a:r>
            </a:p>
          </p:txBody>
        </p:sp>
        <p:sp>
          <p:nvSpPr>
            <p:cNvPr id="131111" name="Rectangle 39"/>
            <p:cNvSpPr>
              <a:spLocks noChangeArrowheads="1"/>
            </p:cNvSpPr>
            <p:nvPr/>
          </p:nvSpPr>
          <p:spPr bwMode="auto">
            <a:xfrm>
              <a:off x="1492" y="1104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4</a:t>
              </a:r>
              <a:endParaRPr lang="en-US"/>
            </a:p>
          </p:txBody>
        </p:sp>
        <p:sp>
          <p:nvSpPr>
            <p:cNvPr id="131112" name="Rectangle 40"/>
            <p:cNvSpPr>
              <a:spLocks noChangeArrowheads="1"/>
            </p:cNvSpPr>
            <p:nvPr/>
          </p:nvSpPr>
          <p:spPr bwMode="auto">
            <a:xfrm>
              <a:off x="2080" y="1104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0111</a:t>
              </a:r>
            </a:p>
          </p:txBody>
        </p:sp>
        <p:sp>
          <p:nvSpPr>
            <p:cNvPr id="131113" name="Rectangle 41"/>
            <p:cNvSpPr>
              <a:spLocks noChangeArrowheads="1"/>
            </p:cNvSpPr>
            <p:nvPr/>
          </p:nvSpPr>
          <p:spPr bwMode="auto">
            <a:xfrm>
              <a:off x="2884" y="1104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8</a:t>
              </a:r>
              <a:endParaRPr lang="en-US"/>
            </a:p>
          </p:txBody>
        </p:sp>
        <p:sp>
          <p:nvSpPr>
            <p:cNvPr id="131114" name="Rectangle 42"/>
            <p:cNvSpPr>
              <a:spLocks noChangeArrowheads="1"/>
            </p:cNvSpPr>
            <p:nvPr/>
          </p:nvSpPr>
          <p:spPr bwMode="auto">
            <a:xfrm>
              <a:off x="3472" y="1104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1011</a:t>
              </a:r>
            </a:p>
          </p:txBody>
        </p:sp>
        <p:sp>
          <p:nvSpPr>
            <p:cNvPr id="131115" name="Rectangle 43"/>
            <p:cNvSpPr>
              <a:spLocks noChangeArrowheads="1"/>
            </p:cNvSpPr>
            <p:nvPr/>
          </p:nvSpPr>
          <p:spPr bwMode="auto">
            <a:xfrm>
              <a:off x="4276" y="1104"/>
              <a:ext cx="668" cy="1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 b="1"/>
                <a:t>12</a:t>
              </a:r>
              <a:endParaRPr lang="en-US"/>
            </a:p>
          </p:txBody>
        </p:sp>
        <p:sp>
          <p:nvSpPr>
            <p:cNvPr id="131116" name="Rectangle 44"/>
            <p:cNvSpPr>
              <a:spLocks noChangeArrowheads="1"/>
            </p:cNvSpPr>
            <p:nvPr/>
          </p:nvSpPr>
          <p:spPr bwMode="auto">
            <a:xfrm>
              <a:off x="4864" y="1104"/>
              <a:ext cx="724" cy="19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t"/>
              <a:r>
                <a:rPr lang="en-US"/>
                <a:t>1111</a:t>
              </a:r>
            </a:p>
          </p:txBody>
        </p:sp>
      </p:grp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762000" y="5029200"/>
            <a:ext cx="725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Within the range when 1’s complemented, apart from BCD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6FF-CBA6-4D98-A6D1-17F6CC362A5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7696200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152B-7D0E-467F-8503-2A9B0B1571E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ASCII Codes</a:t>
            </a:r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7912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E89F-4E77-4D74-8086-2666CB8B795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0010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D615-C4AB-4C4E-8EE6-D9BF3C236FF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Unicode (Arabic)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52400" y="2133600"/>
          <a:ext cx="8763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Photo Editor Photo" r:id="rId3" imgW="7228571" imgH="2333333" progId="MSPhotoEd.3">
                  <p:embed/>
                </p:oleObj>
              </mc:Choice>
              <mc:Fallback>
                <p:oleObj name="Photo Editor Photo" r:id="rId3" imgW="7228571" imgH="233333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763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9CFC-62B1-455C-8ECD-4FAB3ED00E13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43800" cy="808038"/>
          </a:xfrm>
        </p:spPr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Unicode (Bengali)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990600" y="1524000"/>
          <a:ext cx="72390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9" name="Photo Editor Photo" r:id="rId3" imgW="5668166" imgH="3400900" progId="MSPhotoEd.3">
                  <p:embed/>
                </p:oleObj>
              </mc:Choice>
              <mc:Fallback>
                <p:oleObj name="Photo Editor Photo" r:id="rId3" imgW="5668166" imgH="340090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2390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7394-5C2F-4025-A3D9-F4D93FC3B593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96875"/>
            <a:ext cx="7112000" cy="976313"/>
          </a:xfrm>
        </p:spPr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Positional Notation </a:t>
            </a:r>
            <a:br>
              <a:rPr lang="en-US">
                <a:solidFill>
                  <a:srgbClr val="000066"/>
                </a:solidFill>
              </a:rPr>
            </a:br>
            <a:r>
              <a:rPr lang="en-US" sz="3000">
                <a:solidFill>
                  <a:srgbClr val="000066"/>
                </a:solidFill>
              </a:rPr>
              <a:t>(Solutions to Example Problems)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382000" cy="1524000"/>
          </a:xfrm>
        </p:spPr>
        <p:txBody>
          <a:bodyPr/>
          <a:lstStyle/>
          <a:p>
            <a:r>
              <a:rPr lang="en-US" sz="2600"/>
              <a:t>872.64</a:t>
            </a:r>
            <a:r>
              <a:rPr lang="en-US" sz="2600" baseline="-25000"/>
              <a:t>10</a:t>
            </a:r>
            <a:r>
              <a:rPr lang="en-US" sz="2600"/>
              <a:t> = 8x10</a:t>
            </a:r>
            <a:r>
              <a:rPr lang="en-US" sz="2600" baseline="30000"/>
              <a:t>2</a:t>
            </a:r>
            <a:r>
              <a:rPr lang="en-US" sz="2600"/>
              <a:t> + 7x10</a:t>
            </a:r>
            <a:r>
              <a:rPr lang="en-US" sz="2600" baseline="30000"/>
              <a:t>1</a:t>
            </a:r>
            <a:r>
              <a:rPr lang="en-US" sz="2600"/>
              <a:t> + 2x10</a:t>
            </a:r>
            <a:r>
              <a:rPr lang="en-US" sz="2600" baseline="30000"/>
              <a:t>0</a:t>
            </a:r>
            <a:r>
              <a:rPr lang="en-US" sz="2600"/>
              <a:t> + 6x10</a:t>
            </a:r>
            <a:r>
              <a:rPr lang="en-US" sz="2600" baseline="30000"/>
              <a:t>-1</a:t>
            </a:r>
            <a:r>
              <a:rPr lang="en-US" sz="2600"/>
              <a:t> + 4 x10</a:t>
            </a:r>
            <a:r>
              <a:rPr lang="en-US" sz="2600" baseline="30000"/>
              <a:t>-2</a:t>
            </a:r>
          </a:p>
          <a:p>
            <a:pPr lvl="4"/>
            <a:r>
              <a:rPr lang="en-US" sz="1800"/>
              <a:t>     </a:t>
            </a:r>
            <a:r>
              <a:rPr lang="en-US" sz="2800"/>
              <a:t>800  +  70	+    2	    +	 .6	 +    .04</a:t>
            </a:r>
          </a:p>
          <a:p>
            <a:pPr lvl="4"/>
            <a:endParaRPr 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829F-A69E-4137-A6B4-8F6EADFC92AB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39140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2856-5CCE-4F39-B102-2357C67EFD23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838"/>
            <a:ext cx="8001000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C95B-3B26-4B33-81BC-6D126FAF0906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Hamming Code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pPr marL="571500" indent="-5715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Number the bits starting from 1: bit 1, 2, 3, 4, 5, etc. </a:t>
            </a: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Write the bit numbers in binary. 1, 10, 11, 100, 101, etc. </a:t>
            </a: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All bit positions that are powers of two (have only one 1 bit in the binary form of their position) are parity bits. </a:t>
            </a: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All other bit positions, with two or more 1 bits in the binary form of their position, are data bits. </a:t>
            </a: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Each data bit is included in a unique set of 2 or more parity bits, as determined by the binary form of its bit position. </a:t>
            </a:r>
          </a:p>
          <a:p>
            <a:pPr marL="571500" indent="-571500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In general each parity bit covers all bits where the binary AND of the parity position and the bit position is non-zero.</a:t>
            </a:r>
            <a:r>
              <a:rPr lang="en-US" sz="260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B5E-72A3-4810-AE9B-4725EEB37E61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Hamming Code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/>
              <a:t>Parity bit 1</a:t>
            </a:r>
            <a:r>
              <a:rPr lang="en-US" sz="2400"/>
              <a:t> covers all bit positions which have the </a:t>
            </a:r>
            <a:r>
              <a:rPr lang="en-US" sz="2400" b="1"/>
              <a:t>least significant bit</a:t>
            </a:r>
            <a:r>
              <a:rPr lang="en-US" sz="2400"/>
              <a:t> set: bit 1 (the parity bit itself), 3, 5, 7, 9, etc.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/>
              <a:t>Parity bit 2</a:t>
            </a:r>
            <a:r>
              <a:rPr lang="en-US" sz="2400"/>
              <a:t> covers all bit positions which have the </a:t>
            </a:r>
            <a:r>
              <a:rPr lang="en-US" sz="2400" b="1"/>
              <a:t>second least significant bit</a:t>
            </a:r>
            <a:r>
              <a:rPr lang="en-US" sz="2400"/>
              <a:t> set: bit 2 (the parity bit itself), 3, 6, 7, 10, 11, etc.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/>
              <a:t>Parity bit 4</a:t>
            </a:r>
            <a:r>
              <a:rPr lang="en-US" sz="2400"/>
              <a:t> covers all bit positions which have the </a:t>
            </a:r>
            <a:r>
              <a:rPr lang="en-US" sz="2400" b="1"/>
              <a:t>third</a:t>
            </a:r>
            <a:r>
              <a:rPr lang="en-US" sz="2400"/>
              <a:t> </a:t>
            </a:r>
            <a:r>
              <a:rPr lang="en-US" sz="2400" b="1"/>
              <a:t>least significant bit</a:t>
            </a:r>
            <a:r>
              <a:rPr lang="en-US" sz="2400"/>
              <a:t> set: bits 4–7, 12–15, 20–23, etc.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/>
              <a:t>Parity bit 8</a:t>
            </a:r>
            <a:r>
              <a:rPr lang="en-US" sz="2400"/>
              <a:t> covers all bit positions which have the </a:t>
            </a:r>
            <a:r>
              <a:rPr lang="en-US" sz="2400" b="1"/>
              <a:t>fourth least significant bit</a:t>
            </a:r>
            <a:r>
              <a:rPr lang="en-US" sz="2400"/>
              <a:t> set: bits 8–15, 24–31, 40–47, etc.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AD3A-FF9D-4777-9AB0-DACAF5197AF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304800" y="1447800"/>
          <a:ext cx="8305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3" name="Photo Editor Photo" r:id="rId3" imgW="2619048" imgH="1914286" progId="MSPhotoEd.3">
                  <p:embed/>
                </p:oleObj>
              </mc:Choice>
              <mc:Fallback>
                <p:oleObj name="Photo Editor Photo" r:id="rId3" imgW="2619048" imgH="1914286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3058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3900" b="1">
                <a:solidFill>
                  <a:schemeClr val="tx2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31FD-FF06-4E80-A017-2E19C2BE38EE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3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655638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52665" name="Group 89"/>
          <p:cNvGrpSpPr>
            <a:grpSpLocks/>
          </p:cNvGrpSpPr>
          <p:nvPr/>
        </p:nvGrpSpPr>
        <p:grpSpPr bwMode="auto">
          <a:xfrm>
            <a:off x="158750" y="996950"/>
            <a:ext cx="2695575" cy="673100"/>
            <a:chOff x="0" y="0"/>
            <a:chExt cx="1346" cy="346"/>
          </a:xfrm>
        </p:grpSpPr>
        <p:sp>
          <p:nvSpPr>
            <p:cNvPr id="152579" name="Rectangle 3"/>
            <p:cNvSpPr>
              <a:spLocks noChangeArrowheads="1"/>
            </p:cNvSpPr>
            <p:nvPr/>
          </p:nvSpPr>
          <p:spPr bwMode="auto">
            <a:xfrm>
              <a:off x="6" y="6"/>
              <a:ext cx="133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>
                  <a:cs typeface="Times New Roman" pitchFamily="18" charset="0"/>
                </a:rPr>
                <a:t> </a:t>
              </a:r>
            </a:p>
            <a:p>
              <a:pPr algn="ctr" eaLnBrk="0" hangingPunct="0"/>
              <a:endParaRPr lang="en-US"/>
            </a:p>
          </p:txBody>
        </p:sp>
        <p:sp>
          <p:nvSpPr>
            <p:cNvPr id="152664" name="Rectangle 88"/>
            <p:cNvSpPr>
              <a:spLocks noChangeArrowheads="1"/>
            </p:cNvSpPr>
            <p:nvPr/>
          </p:nvSpPr>
          <p:spPr bwMode="auto">
            <a:xfrm>
              <a:off x="0" y="0"/>
              <a:ext cx="1346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69" name="Group 93"/>
          <p:cNvGrpSpPr>
            <a:grpSpLocks/>
          </p:cNvGrpSpPr>
          <p:nvPr/>
        </p:nvGrpSpPr>
        <p:grpSpPr bwMode="auto">
          <a:xfrm>
            <a:off x="3300413" y="996950"/>
            <a:ext cx="446087" cy="673100"/>
            <a:chOff x="1569" y="0"/>
            <a:chExt cx="223" cy="346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1575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2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68" name="Rectangle 92"/>
            <p:cNvSpPr>
              <a:spLocks noChangeArrowheads="1"/>
            </p:cNvSpPr>
            <p:nvPr/>
          </p:nvSpPr>
          <p:spPr bwMode="auto">
            <a:xfrm>
              <a:off x="1569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71" name="Group 95"/>
          <p:cNvGrpSpPr>
            <a:grpSpLocks/>
          </p:cNvGrpSpPr>
          <p:nvPr/>
        </p:nvGrpSpPr>
        <p:grpSpPr bwMode="auto">
          <a:xfrm>
            <a:off x="3746500" y="996950"/>
            <a:ext cx="447675" cy="673100"/>
            <a:chOff x="1792" y="0"/>
            <a:chExt cx="223" cy="346"/>
          </a:xfrm>
        </p:grpSpPr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1798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1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70" name="Rectangle 94"/>
            <p:cNvSpPr>
              <a:spLocks noChangeArrowheads="1"/>
            </p:cNvSpPr>
            <p:nvPr/>
          </p:nvSpPr>
          <p:spPr bwMode="auto">
            <a:xfrm>
              <a:off x="1792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73" name="Group 97"/>
          <p:cNvGrpSpPr>
            <a:grpSpLocks/>
          </p:cNvGrpSpPr>
          <p:nvPr/>
        </p:nvGrpSpPr>
        <p:grpSpPr bwMode="auto">
          <a:xfrm>
            <a:off x="4194175" y="996950"/>
            <a:ext cx="446088" cy="673100"/>
            <a:chOff x="2015" y="0"/>
            <a:chExt cx="223" cy="346"/>
          </a:xfrm>
        </p:grpSpPr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2021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3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72" name="Rectangle 96"/>
            <p:cNvSpPr>
              <a:spLocks noChangeArrowheads="1"/>
            </p:cNvSpPr>
            <p:nvPr/>
          </p:nvSpPr>
          <p:spPr bwMode="auto">
            <a:xfrm>
              <a:off x="2015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75" name="Group 99"/>
          <p:cNvGrpSpPr>
            <a:grpSpLocks/>
          </p:cNvGrpSpPr>
          <p:nvPr/>
        </p:nvGrpSpPr>
        <p:grpSpPr bwMode="auto">
          <a:xfrm>
            <a:off x="4640263" y="996950"/>
            <a:ext cx="446087" cy="673100"/>
            <a:chOff x="2238" y="0"/>
            <a:chExt cx="223" cy="346"/>
          </a:xfrm>
        </p:grpSpPr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2244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2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74" name="Rectangle 98"/>
            <p:cNvSpPr>
              <a:spLocks noChangeArrowheads="1"/>
            </p:cNvSpPr>
            <p:nvPr/>
          </p:nvSpPr>
          <p:spPr bwMode="auto">
            <a:xfrm>
              <a:off x="2238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77" name="Group 101"/>
          <p:cNvGrpSpPr>
            <a:grpSpLocks/>
          </p:cNvGrpSpPr>
          <p:nvPr/>
        </p:nvGrpSpPr>
        <p:grpSpPr bwMode="auto">
          <a:xfrm>
            <a:off x="5086350" y="996950"/>
            <a:ext cx="447675" cy="673100"/>
            <a:chOff x="2461" y="0"/>
            <a:chExt cx="223" cy="346"/>
          </a:xfrm>
        </p:grpSpPr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2467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3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76" name="Rectangle 100"/>
            <p:cNvSpPr>
              <a:spLocks noChangeArrowheads="1"/>
            </p:cNvSpPr>
            <p:nvPr/>
          </p:nvSpPr>
          <p:spPr bwMode="auto">
            <a:xfrm>
              <a:off x="2461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79" name="Group 103"/>
          <p:cNvGrpSpPr>
            <a:grpSpLocks/>
          </p:cNvGrpSpPr>
          <p:nvPr/>
        </p:nvGrpSpPr>
        <p:grpSpPr bwMode="auto">
          <a:xfrm>
            <a:off x="5534025" y="996950"/>
            <a:ext cx="446088" cy="673100"/>
            <a:chOff x="2684" y="0"/>
            <a:chExt cx="223" cy="346"/>
          </a:xfrm>
        </p:grpSpPr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2690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4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78" name="Rectangle 102"/>
            <p:cNvSpPr>
              <a:spLocks noChangeArrowheads="1"/>
            </p:cNvSpPr>
            <p:nvPr/>
          </p:nvSpPr>
          <p:spPr bwMode="auto">
            <a:xfrm>
              <a:off x="2684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81" name="Group 105"/>
          <p:cNvGrpSpPr>
            <a:grpSpLocks/>
          </p:cNvGrpSpPr>
          <p:nvPr/>
        </p:nvGrpSpPr>
        <p:grpSpPr bwMode="auto">
          <a:xfrm>
            <a:off x="5980113" y="996950"/>
            <a:ext cx="446087" cy="673100"/>
            <a:chOff x="2907" y="0"/>
            <a:chExt cx="223" cy="346"/>
          </a:xfrm>
        </p:grpSpPr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2913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4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80" name="Rectangle 104"/>
            <p:cNvSpPr>
              <a:spLocks noChangeArrowheads="1"/>
            </p:cNvSpPr>
            <p:nvPr/>
          </p:nvSpPr>
          <p:spPr bwMode="auto">
            <a:xfrm>
              <a:off x="2907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83" name="Group 107"/>
          <p:cNvGrpSpPr>
            <a:grpSpLocks/>
          </p:cNvGrpSpPr>
          <p:nvPr/>
        </p:nvGrpSpPr>
        <p:grpSpPr bwMode="auto">
          <a:xfrm>
            <a:off x="6426200" y="996950"/>
            <a:ext cx="446088" cy="673100"/>
            <a:chOff x="3130" y="0"/>
            <a:chExt cx="223" cy="346"/>
          </a:xfrm>
        </p:grpSpPr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3136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5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82" name="Rectangle 106"/>
            <p:cNvSpPr>
              <a:spLocks noChangeArrowheads="1"/>
            </p:cNvSpPr>
            <p:nvPr/>
          </p:nvSpPr>
          <p:spPr bwMode="auto">
            <a:xfrm>
              <a:off x="3130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85" name="Group 109"/>
          <p:cNvGrpSpPr>
            <a:grpSpLocks/>
          </p:cNvGrpSpPr>
          <p:nvPr/>
        </p:nvGrpSpPr>
        <p:grpSpPr bwMode="auto">
          <a:xfrm>
            <a:off x="6872288" y="996950"/>
            <a:ext cx="447675" cy="673100"/>
            <a:chOff x="3353" y="0"/>
            <a:chExt cx="223" cy="346"/>
          </a:xfrm>
        </p:grpSpPr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3359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6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84" name="Rectangle 108"/>
            <p:cNvSpPr>
              <a:spLocks noChangeArrowheads="1"/>
            </p:cNvSpPr>
            <p:nvPr/>
          </p:nvSpPr>
          <p:spPr bwMode="auto">
            <a:xfrm>
              <a:off x="3353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87" name="Group 111"/>
          <p:cNvGrpSpPr>
            <a:grpSpLocks/>
          </p:cNvGrpSpPr>
          <p:nvPr/>
        </p:nvGrpSpPr>
        <p:grpSpPr bwMode="auto">
          <a:xfrm>
            <a:off x="7319963" y="996950"/>
            <a:ext cx="446087" cy="673100"/>
            <a:chOff x="3576" y="0"/>
            <a:chExt cx="223" cy="346"/>
          </a:xfrm>
        </p:grpSpPr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3582" y="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d</a:t>
              </a:r>
              <a:r>
                <a:rPr lang="en-US" b="1" baseline="-30000">
                  <a:cs typeface="Times New Roman" pitchFamily="18" charset="0"/>
                </a:rPr>
                <a:t>7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686" name="Rectangle 110"/>
            <p:cNvSpPr>
              <a:spLocks noChangeArrowheads="1"/>
            </p:cNvSpPr>
            <p:nvPr/>
          </p:nvSpPr>
          <p:spPr bwMode="auto">
            <a:xfrm>
              <a:off x="3576" y="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91" name="Group 115"/>
          <p:cNvGrpSpPr>
            <a:grpSpLocks/>
          </p:cNvGrpSpPr>
          <p:nvPr/>
        </p:nvGrpSpPr>
        <p:grpSpPr bwMode="auto">
          <a:xfrm>
            <a:off x="158750" y="1693863"/>
            <a:ext cx="2695575" cy="719137"/>
            <a:chOff x="0" y="358"/>
            <a:chExt cx="1346" cy="370"/>
          </a:xfrm>
        </p:grpSpPr>
        <p:sp>
          <p:nvSpPr>
            <p:cNvPr id="152690" name="Rectangle 114"/>
            <p:cNvSpPr>
              <a:spLocks noChangeArrowheads="1"/>
            </p:cNvSpPr>
            <p:nvPr/>
          </p:nvSpPr>
          <p:spPr bwMode="auto">
            <a:xfrm>
              <a:off x="0" y="358"/>
              <a:ext cx="1346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689" name="Group 113"/>
            <p:cNvGrpSpPr>
              <a:grpSpLocks/>
            </p:cNvGrpSpPr>
            <p:nvPr/>
          </p:nvGrpSpPr>
          <p:grpSpPr bwMode="auto">
            <a:xfrm>
              <a:off x="0" y="358"/>
              <a:ext cx="1346" cy="346"/>
              <a:chOff x="0" y="358"/>
              <a:chExt cx="1346" cy="346"/>
            </a:xfrm>
          </p:grpSpPr>
          <p:sp>
            <p:nvSpPr>
              <p:cNvPr id="152591" name="Rectangle 15"/>
              <p:cNvSpPr>
                <a:spLocks noChangeArrowheads="1"/>
              </p:cNvSpPr>
              <p:nvPr/>
            </p:nvSpPr>
            <p:spPr bwMode="auto">
              <a:xfrm>
                <a:off x="6" y="364"/>
                <a:ext cx="1334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1600" b="1">
                    <a:cs typeface="Times New Roman" pitchFamily="18" charset="0"/>
                  </a:rPr>
                  <a:t>Data word (without parity):</a:t>
                </a:r>
                <a:endParaRPr lang="en-US" sz="1600">
                  <a:cs typeface="Times New Roman" pitchFamily="18" charset="0"/>
                </a:endParaRPr>
              </a:p>
              <a:p>
                <a:pPr algn="ctr" eaLnBrk="0" hangingPunct="0"/>
                <a:endParaRPr lang="en-US" sz="1600"/>
              </a:p>
            </p:txBody>
          </p:sp>
          <p:sp>
            <p:nvSpPr>
              <p:cNvPr id="152688" name="Rectangle 112"/>
              <p:cNvSpPr>
                <a:spLocks noChangeArrowheads="1"/>
              </p:cNvSpPr>
              <p:nvPr/>
            </p:nvSpPr>
            <p:spPr bwMode="auto">
              <a:xfrm>
                <a:off x="0" y="358"/>
                <a:ext cx="1346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699" name="Group 123"/>
          <p:cNvGrpSpPr>
            <a:grpSpLocks/>
          </p:cNvGrpSpPr>
          <p:nvPr/>
        </p:nvGrpSpPr>
        <p:grpSpPr bwMode="auto">
          <a:xfrm>
            <a:off x="3300413" y="1693863"/>
            <a:ext cx="446087" cy="719137"/>
            <a:chOff x="1569" y="358"/>
            <a:chExt cx="223" cy="370"/>
          </a:xfrm>
        </p:grpSpPr>
        <p:sp>
          <p:nvSpPr>
            <p:cNvPr id="152698" name="Rectangle 122"/>
            <p:cNvSpPr>
              <a:spLocks noChangeArrowheads="1"/>
            </p:cNvSpPr>
            <p:nvPr/>
          </p:nvSpPr>
          <p:spPr bwMode="auto">
            <a:xfrm>
              <a:off x="1569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697" name="Group 121"/>
            <p:cNvGrpSpPr>
              <a:grpSpLocks/>
            </p:cNvGrpSpPr>
            <p:nvPr/>
          </p:nvGrpSpPr>
          <p:grpSpPr bwMode="auto">
            <a:xfrm>
              <a:off x="1569" y="358"/>
              <a:ext cx="223" cy="346"/>
              <a:chOff x="1569" y="358"/>
              <a:chExt cx="223" cy="346"/>
            </a:xfrm>
          </p:grpSpPr>
          <p:sp>
            <p:nvSpPr>
              <p:cNvPr id="152593" name="Rectangle 17"/>
              <p:cNvSpPr>
                <a:spLocks noChangeArrowheads="1"/>
              </p:cNvSpPr>
              <p:nvPr/>
            </p:nvSpPr>
            <p:spPr bwMode="auto">
              <a:xfrm>
                <a:off x="1575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>
                    <a:cs typeface="Times New Roman" pitchFamily="18" charset="0"/>
                  </a:rPr>
                  <a:t> </a:t>
                </a: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696" name="Rectangle 120"/>
              <p:cNvSpPr>
                <a:spLocks noChangeArrowheads="1"/>
              </p:cNvSpPr>
              <p:nvPr/>
            </p:nvSpPr>
            <p:spPr bwMode="auto">
              <a:xfrm>
                <a:off x="1569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03" name="Group 127"/>
          <p:cNvGrpSpPr>
            <a:grpSpLocks/>
          </p:cNvGrpSpPr>
          <p:nvPr/>
        </p:nvGrpSpPr>
        <p:grpSpPr bwMode="auto">
          <a:xfrm>
            <a:off x="3746500" y="1693863"/>
            <a:ext cx="447675" cy="719137"/>
            <a:chOff x="1792" y="358"/>
            <a:chExt cx="223" cy="370"/>
          </a:xfrm>
        </p:grpSpPr>
        <p:sp>
          <p:nvSpPr>
            <p:cNvPr id="152702" name="Rectangle 126"/>
            <p:cNvSpPr>
              <a:spLocks noChangeArrowheads="1"/>
            </p:cNvSpPr>
            <p:nvPr/>
          </p:nvSpPr>
          <p:spPr bwMode="auto">
            <a:xfrm>
              <a:off x="1792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01" name="Group 125"/>
            <p:cNvGrpSpPr>
              <a:grpSpLocks/>
            </p:cNvGrpSpPr>
            <p:nvPr/>
          </p:nvGrpSpPr>
          <p:grpSpPr bwMode="auto">
            <a:xfrm>
              <a:off x="1792" y="358"/>
              <a:ext cx="223" cy="346"/>
              <a:chOff x="1792" y="358"/>
              <a:chExt cx="223" cy="346"/>
            </a:xfrm>
          </p:grpSpPr>
          <p:sp>
            <p:nvSpPr>
              <p:cNvPr id="152594" name="Rectangle 18"/>
              <p:cNvSpPr>
                <a:spLocks noChangeArrowheads="1"/>
              </p:cNvSpPr>
              <p:nvPr/>
            </p:nvSpPr>
            <p:spPr bwMode="auto">
              <a:xfrm>
                <a:off x="1798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0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00" name="Rectangle 124"/>
              <p:cNvSpPr>
                <a:spLocks noChangeArrowheads="1"/>
              </p:cNvSpPr>
              <p:nvPr/>
            </p:nvSpPr>
            <p:spPr bwMode="auto">
              <a:xfrm>
                <a:off x="1792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07" name="Group 131"/>
          <p:cNvGrpSpPr>
            <a:grpSpLocks/>
          </p:cNvGrpSpPr>
          <p:nvPr/>
        </p:nvGrpSpPr>
        <p:grpSpPr bwMode="auto">
          <a:xfrm>
            <a:off x="4194175" y="1693863"/>
            <a:ext cx="446088" cy="719137"/>
            <a:chOff x="2015" y="358"/>
            <a:chExt cx="223" cy="370"/>
          </a:xfrm>
        </p:grpSpPr>
        <p:sp>
          <p:nvSpPr>
            <p:cNvPr id="152706" name="Rectangle 130"/>
            <p:cNvSpPr>
              <a:spLocks noChangeArrowheads="1"/>
            </p:cNvSpPr>
            <p:nvPr/>
          </p:nvSpPr>
          <p:spPr bwMode="auto">
            <a:xfrm>
              <a:off x="2015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05" name="Group 129"/>
            <p:cNvGrpSpPr>
              <a:grpSpLocks/>
            </p:cNvGrpSpPr>
            <p:nvPr/>
          </p:nvGrpSpPr>
          <p:grpSpPr bwMode="auto">
            <a:xfrm>
              <a:off x="2015" y="358"/>
              <a:ext cx="223" cy="346"/>
              <a:chOff x="2015" y="358"/>
              <a:chExt cx="223" cy="346"/>
            </a:xfrm>
          </p:grpSpPr>
          <p:sp>
            <p:nvSpPr>
              <p:cNvPr id="152595" name="Rectangle 19"/>
              <p:cNvSpPr>
                <a:spLocks noChangeArrowheads="1"/>
              </p:cNvSpPr>
              <p:nvPr/>
            </p:nvSpPr>
            <p:spPr bwMode="auto">
              <a:xfrm>
                <a:off x="2021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>
                    <a:cs typeface="Times New Roman" pitchFamily="18" charset="0"/>
                  </a:rPr>
                  <a:t> </a:t>
                </a: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04" name="Rectangle 128"/>
              <p:cNvSpPr>
                <a:spLocks noChangeArrowheads="1"/>
              </p:cNvSpPr>
              <p:nvPr/>
            </p:nvSpPr>
            <p:spPr bwMode="auto">
              <a:xfrm>
                <a:off x="2015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11" name="Group 135"/>
          <p:cNvGrpSpPr>
            <a:grpSpLocks/>
          </p:cNvGrpSpPr>
          <p:nvPr/>
        </p:nvGrpSpPr>
        <p:grpSpPr bwMode="auto">
          <a:xfrm>
            <a:off x="4640263" y="1693863"/>
            <a:ext cx="446087" cy="719137"/>
            <a:chOff x="2238" y="358"/>
            <a:chExt cx="223" cy="370"/>
          </a:xfrm>
        </p:grpSpPr>
        <p:sp>
          <p:nvSpPr>
            <p:cNvPr id="152710" name="Rectangle 134"/>
            <p:cNvSpPr>
              <a:spLocks noChangeArrowheads="1"/>
            </p:cNvSpPr>
            <p:nvPr/>
          </p:nvSpPr>
          <p:spPr bwMode="auto">
            <a:xfrm>
              <a:off x="2238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09" name="Group 133"/>
            <p:cNvGrpSpPr>
              <a:grpSpLocks/>
            </p:cNvGrpSpPr>
            <p:nvPr/>
          </p:nvGrpSpPr>
          <p:grpSpPr bwMode="auto">
            <a:xfrm>
              <a:off x="2238" y="358"/>
              <a:ext cx="223" cy="346"/>
              <a:chOff x="2238" y="358"/>
              <a:chExt cx="223" cy="346"/>
            </a:xfrm>
          </p:grpSpPr>
          <p:sp>
            <p:nvSpPr>
              <p:cNvPr id="152596" name="Rectangle 20"/>
              <p:cNvSpPr>
                <a:spLocks noChangeArrowheads="1"/>
              </p:cNvSpPr>
              <p:nvPr/>
            </p:nvSpPr>
            <p:spPr bwMode="auto">
              <a:xfrm>
                <a:off x="2244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1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08" name="Rectangle 132"/>
              <p:cNvSpPr>
                <a:spLocks noChangeArrowheads="1"/>
              </p:cNvSpPr>
              <p:nvPr/>
            </p:nvSpPr>
            <p:spPr bwMode="auto">
              <a:xfrm>
                <a:off x="2238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15" name="Group 139"/>
          <p:cNvGrpSpPr>
            <a:grpSpLocks/>
          </p:cNvGrpSpPr>
          <p:nvPr/>
        </p:nvGrpSpPr>
        <p:grpSpPr bwMode="auto">
          <a:xfrm>
            <a:off x="5086350" y="1693863"/>
            <a:ext cx="447675" cy="719137"/>
            <a:chOff x="2461" y="358"/>
            <a:chExt cx="223" cy="370"/>
          </a:xfrm>
        </p:grpSpPr>
        <p:sp>
          <p:nvSpPr>
            <p:cNvPr id="152714" name="Rectangle 138"/>
            <p:cNvSpPr>
              <a:spLocks noChangeArrowheads="1"/>
            </p:cNvSpPr>
            <p:nvPr/>
          </p:nvSpPr>
          <p:spPr bwMode="auto">
            <a:xfrm>
              <a:off x="2461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13" name="Group 137"/>
            <p:cNvGrpSpPr>
              <a:grpSpLocks/>
            </p:cNvGrpSpPr>
            <p:nvPr/>
          </p:nvGrpSpPr>
          <p:grpSpPr bwMode="auto">
            <a:xfrm>
              <a:off x="2461" y="358"/>
              <a:ext cx="223" cy="346"/>
              <a:chOff x="2461" y="358"/>
              <a:chExt cx="223" cy="346"/>
            </a:xfrm>
          </p:grpSpPr>
          <p:sp>
            <p:nvSpPr>
              <p:cNvPr id="152597" name="Rectangle 21"/>
              <p:cNvSpPr>
                <a:spLocks noChangeArrowheads="1"/>
              </p:cNvSpPr>
              <p:nvPr/>
            </p:nvSpPr>
            <p:spPr bwMode="auto">
              <a:xfrm>
                <a:off x="2467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1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12" name="Rectangle 136"/>
              <p:cNvSpPr>
                <a:spLocks noChangeArrowheads="1"/>
              </p:cNvSpPr>
              <p:nvPr/>
            </p:nvSpPr>
            <p:spPr bwMode="auto">
              <a:xfrm>
                <a:off x="2461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19" name="Group 143"/>
          <p:cNvGrpSpPr>
            <a:grpSpLocks/>
          </p:cNvGrpSpPr>
          <p:nvPr/>
        </p:nvGrpSpPr>
        <p:grpSpPr bwMode="auto">
          <a:xfrm>
            <a:off x="5534025" y="1693863"/>
            <a:ext cx="446088" cy="719137"/>
            <a:chOff x="2684" y="358"/>
            <a:chExt cx="223" cy="370"/>
          </a:xfrm>
        </p:grpSpPr>
        <p:sp>
          <p:nvSpPr>
            <p:cNvPr id="152718" name="Rectangle 142"/>
            <p:cNvSpPr>
              <a:spLocks noChangeArrowheads="1"/>
            </p:cNvSpPr>
            <p:nvPr/>
          </p:nvSpPr>
          <p:spPr bwMode="auto">
            <a:xfrm>
              <a:off x="2684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17" name="Group 141"/>
            <p:cNvGrpSpPr>
              <a:grpSpLocks/>
            </p:cNvGrpSpPr>
            <p:nvPr/>
          </p:nvGrpSpPr>
          <p:grpSpPr bwMode="auto">
            <a:xfrm>
              <a:off x="2684" y="358"/>
              <a:ext cx="223" cy="346"/>
              <a:chOff x="2684" y="358"/>
              <a:chExt cx="223" cy="346"/>
            </a:xfrm>
          </p:grpSpPr>
          <p:sp>
            <p:nvSpPr>
              <p:cNvPr id="152598" name="Rectangle 22"/>
              <p:cNvSpPr>
                <a:spLocks noChangeArrowheads="1"/>
              </p:cNvSpPr>
              <p:nvPr/>
            </p:nvSpPr>
            <p:spPr bwMode="auto">
              <a:xfrm>
                <a:off x="2690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0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16" name="Rectangle 140"/>
              <p:cNvSpPr>
                <a:spLocks noChangeArrowheads="1"/>
              </p:cNvSpPr>
              <p:nvPr/>
            </p:nvSpPr>
            <p:spPr bwMode="auto">
              <a:xfrm>
                <a:off x="2684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23" name="Group 147"/>
          <p:cNvGrpSpPr>
            <a:grpSpLocks/>
          </p:cNvGrpSpPr>
          <p:nvPr/>
        </p:nvGrpSpPr>
        <p:grpSpPr bwMode="auto">
          <a:xfrm>
            <a:off x="5980113" y="1693863"/>
            <a:ext cx="446087" cy="719137"/>
            <a:chOff x="2907" y="358"/>
            <a:chExt cx="223" cy="370"/>
          </a:xfrm>
        </p:grpSpPr>
        <p:sp>
          <p:nvSpPr>
            <p:cNvPr id="152722" name="Rectangle 146"/>
            <p:cNvSpPr>
              <a:spLocks noChangeArrowheads="1"/>
            </p:cNvSpPr>
            <p:nvPr/>
          </p:nvSpPr>
          <p:spPr bwMode="auto">
            <a:xfrm>
              <a:off x="2907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21" name="Group 145"/>
            <p:cNvGrpSpPr>
              <a:grpSpLocks/>
            </p:cNvGrpSpPr>
            <p:nvPr/>
          </p:nvGrpSpPr>
          <p:grpSpPr bwMode="auto">
            <a:xfrm>
              <a:off x="2907" y="358"/>
              <a:ext cx="223" cy="346"/>
              <a:chOff x="2907" y="358"/>
              <a:chExt cx="223" cy="346"/>
            </a:xfrm>
          </p:grpSpPr>
          <p:sp>
            <p:nvSpPr>
              <p:cNvPr id="152599" name="Rectangle 23"/>
              <p:cNvSpPr>
                <a:spLocks noChangeArrowheads="1"/>
              </p:cNvSpPr>
              <p:nvPr/>
            </p:nvSpPr>
            <p:spPr bwMode="auto">
              <a:xfrm>
                <a:off x="2913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>
                    <a:cs typeface="Times New Roman" pitchFamily="18" charset="0"/>
                  </a:rPr>
                  <a:t> </a:t>
                </a: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20" name="Rectangle 144"/>
              <p:cNvSpPr>
                <a:spLocks noChangeArrowheads="1"/>
              </p:cNvSpPr>
              <p:nvPr/>
            </p:nvSpPr>
            <p:spPr bwMode="auto">
              <a:xfrm>
                <a:off x="2907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27" name="Group 151"/>
          <p:cNvGrpSpPr>
            <a:grpSpLocks/>
          </p:cNvGrpSpPr>
          <p:nvPr/>
        </p:nvGrpSpPr>
        <p:grpSpPr bwMode="auto">
          <a:xfrm>
            <a:off x="6426200" y="1693863"/>
            <a:ext cx="446088" cy="719137"/>
            <a:chOff x="3130" y="358"/>
            <a:chExt cx="223" cy="370"/>
          </a:xfrm>
        </p:grpSpPr>
        <p:sp>
          <p:nvSpPr>
            <p:cNvPr id="152726" name="Rectangle 150"/>
            <p:cNvSpPr>
              <a:spLocks noChangeArrowheads="1"/>
            </p:cNvSpPr>
            <p:nvPr/>
          </p:nvSpPr>
          <p:spPr bwMode="auto">
            <a:xfrm>
              <a:off x="3130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25" name="Group 149"/>
            <p:cNvGrpSpPr>
              <a:grpSpLocks/>
            </p:cNvGrpSpPr>
            <p:nvPr/>
          </p:nvGrpSpPr>
          <p:grpSpPr bwMode="auto">
            <a:xfrm>
              <a:off x="3130" y="358"/>
              <a:ext cx="223" cy="346"/>
              <a:chOff x="3130" y="358"/>
              <a:chExt cx="223" cy="346"/>
            </a:xfrm>
          </p:grpSpPr>
          <p:sp>
            <p:nvSpPr>
              <p:cNvPr id="152600" name="Rectangle 24"/>
              <p:cNvSpPr>
                <a:spLocks noChangeArrowheads="1"/>
              </p:cNvSpPr>
              <p:nvPr/>
            </p:nvSpPr>
            <p:spPr bwMode="auto">
              <a:xfrm>
                <a:off x="3136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1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24" name="Rectangle 148"/>
              <p:cNvSpPr>
                <a:spLocks noChangeArrowheads="1"/>
              </p:cNvSpPr>
              <p:nvPr/>
            </p:nvSpPr>
            <p:spPr bwMode="auto">
              <a:xfrm>
                <a:off x="3130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31" name="Group 155"/>
          <p:cNvGrpSpPr>
            <a:grpSpLocks/>
          </p:cNvGrpSpPr>
          <p:nvPr/>
        </p:nvGrpSpPr>
        <p:grpSpPr bwMode="auto">
          <a:xfrm>
            <a:off x="6872288" y="1693863"/>
            <a:ext cx="447675" cy="719137"/>
            <a:chOff x="3353" y="358"/>
            <a:chExt cx="223" cy="370"/>
          </a:xfrm>
        </p:grpSpPr>
        <p:sp>
          <p:nvSpPr>
            <p:cNvPr id="152730" name="Rectangle 154"/>
            <p:cNvSpPr>
              <a:spLocks noChangeArrowheads="1"/>
            </p:cNvSpPr>
            <p:nvPr/>
          </p:nvSpPr>
          <p:spPr bwMode="auto">
            <a:xfrm>
              <a:off x="3353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29" name="Group 153"/>
            <p:cNvGrpSpPr>
              <a:grpSpLocks/>
            </p:cNvGrpSpPr>
            <p:nvPr/>
          </p:nvGrpSpPr>
          <p:grpSpPr bwMode="auto">
            <a:xfrm>
              <a:off x="3353" y="358"/>
              <a:ext cx="223" cy="346"/>
              <a:chOff x="3353" y="358"/>
              <a:chExt cx="223" cy="346"/>
            </a:xfrm>
          </p:grpSpPr>
          <p:sp>
            <p:nvSpPr>
              <p:cNvPr id="152601" name="Rectangle 25"/>
              <p:cNvSpPr>
                <a:spLocks noChangeArrowheads="1"/>
              </p:cNvSpPr>
              <p:nvPr/>
            </p:nvSpPr>
            <p:spPr bwMode="auto">
              <a:xfrm>
                <a:off x="3359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0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28" name="Rectangle 152"/>
              <p:cNvSpPr>
                <a:spLocks noChangeArrowheads="1"/>
              </p:cNvSpPr>
              <p:nvPr/>
            </p:nvSpPr>
            <p:spPr bwMode="auto">
              <a:xfrm>
                <a:off x="3353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35" name="Group 159"/>
          <p:cNvGrpSpPr>
            <a:grpSpLocks/>
          </p:cNvGrpSpPr>
          <p:nvPr/>
        </p:nvGrpSpPr>
        <p:grpSpPr bwMode="auto">
          <a:xfrm>
            <a:off x="7319963" y="1693863"/>
            <a:ext cx="446087" cy="719137"/>
            <a:chOff x="3576" y="358"/>
            <a:chExt cx="223" cy="370"/>
          </a:xfrm>
        </p:grpSpPr>
        <p:sp>
          <p:nvSpPr>
            <p:cNvPr id="152734" name="Rectangle 158"/>
            <p:cNvSpPr>
              <a:spLocks noChangeArrowheads="1"/>
            </p:cNvSpPr>
            <p:nvPr/>
          </p:nvSpPr>
          <p:spPr bwMode="auto">
            <a:xfrm>
              <a:off x="3576" y="35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733" name="Group 157"/>
            <p:cNvGrpSpPr>
              <a:grpSpLocks/>
            </p:cNvGrpSpPr>
            <p:nvPr/>
          </p:nvGrpSpPr>
          <p:grpSpPr bwMode="auto">
            <a:xfrm>
              <a:off x="3576" y="358"/>
              <a:ext cx="223" cy="346"/>
              <a:chOff x="3576" y="358"/>
              <a:chExt cx="223" cy="346"/>
            </a:xfrm>
          </p:grpSpPr>
          <p:sp>
            <p:nvSpPr>
              <p:cNvPr id="152602" name="Rectangle 26"/>
              <p:cNvSpPr>
                <a:spLocks noChangeArrowheads="1"/>
              </p:cNvSpPr>
              <p:nvPr/>
            </p:nvSpPr>
            <p:spPr bwMode="auto">
              <a:xfrm>
                <a:off x="3582" y="36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1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732" name="Rectangle 156"/>
              <p:cNvSpPr>
                <a:spLocks noChangeArrowheads="1"/>
              </p:cNvSpPr>
              <p:nvPr/>
            </p:nvSpPr>
            <p:spPr bwMode="auto">
              <a:xfrm>
                <a:off x="3576" y="35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737" name="Group 161"/>
          <p:cNvGrpSpPr>
            <a:grpSpLocks/>
          </p:cNvGrpSpPr>
          <p:nvPr/>
        </p:nvGrpSpPr>
        <p:grpSpPr bwMode="auto">
          <a:xfrm>
            <a:off x="158750" y="2390775"/>
            <a:ext cx="2695575" cy="673100"/>
            <a:chOff x="0" y="716"/>
            <a:chExt cx="1346" cy="346"/>
          </a:xfrm>
        </p:grpSpPr>
        <p:sp>
          <p:nvSpPr>
            <p:cNvPr id="152603" name="Rectangle 27"/>
            <p:cNvSpPr>
              <a:spLocks noChangeArrowheads="1"/>
            </p:cNvSpPr>
            <p:nvPr/>
          </p:nvSpPr>
          <p:spPr bwMode="auto">
            <a:xfrm>
              <a:off x="6" y="722"/>
              <a:ext cx="133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1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736" name="Rectangle 160"/>
            <p:cNvSpPr>
              <a:spLocks noChangeArrowheads="1"/>
            </p:cNvSpPr>
            <p:nvPr/>
          </p:nvSpPr>
          <p:spPr bwMode="auto">
            <a:xfrm>
              <a:off x="0" y="716"/>
              <a:ext cx="1346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41" name="Group 165"/>
          <p:cNvGrpSpPr>
            <a:grpSpLocks/>
          </p:cNvGrpSpPr>
          <p:nvPr/>
        </p:nvGrpSpPr>
        <p:grpSpPr bwMode="auto">
          <a:xfrm>
            <a:off x="3300413" y="2390775"/>
            <a:ext cx="446087" cy="673100"/>
            <a:chOff x="1569" y="716"/>
            <a:chExt cx="223" cy="346"/>
          </a:xfrm>
        </p:grpSpPr>
        <p:sp>
          <p:nvSpPr>
            <p:cNvPr id="152605" name="Rectangle 29"/>
            <p:cNvSpPr>
              <a:spLocks noChangeArrowheads="1"/>
            </p:cNvSpPr>
            <p:nvPr/>
          </p:nvSpPr>
          <p:spPr bwMode="auto">
            <a:xfrm>
              <a:off x="1575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40" name="Rectangle 164"/>
            <p:cNvSpPr>
              <a:spLocks noChangeArrowheads="1"/>
            </p:cNvSpPr>
            <p:nvPr/>
          </p:nvSpPr>
          <p:spPr bwMode="auto">
            <a:xfrm>
              <a:off x="1569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43" name="Group 167"/>
          <p:cNvGrpSpPr>
            <a:grpSpLocks/>
          </p:cNvGrpSpPr>
          <p:nvPr/>
        </p:nvGrpSpPr>
        <p:grpSpPr bwMode="auto">
          <a:xfrm>
            <a:off x="3746500" y="2390775"/>
            <a:ext cx="447675" cy="673100"/>
            <a:chOff x="1792" y="716"/>
            <a:chExt cx="223" cy="346"/>
          </a:xfrm>
        </p:grpSpPr>
        <p:sp>
          <p:nvSpPr>
            <p:cNvPr id="152606" name="Rectangle 30"/>
            <p:cNvSpPr>
              <a:spLocks noChangeArrowheads="1"/>
            </p:cNvSpPr>
            <p:nvPr/>
          </p:nvSpPr>
          <p:spPr bwMode="auto">
            <a:xfrm>
              <a:off x="1798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42" name="Rectangle 166"/>
            <p:cNvSpPr>
              <a:spLocks noChangeArrowheads="1"/>
            </p:cNvSpPr>
            <p:nvPr/>
          </p:nvSpPr>
          <p:spPr bwMode="auto">
            <a:xfrm>
              <a:off x="1792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45" name="Group 169"/>
          <p:cNvGrpSpPr>
            <a:grpSpLocks/>
          </p:cNvGrpSpPr>
          <p:nvPr/>
        </p:nvGrpSpPr>
        <p:grpSpPr bwMode="auto">
          <a:xfrm>
            <a:off x="4194175" y="2390775"/>
            <a:ext cx="446088" cy="673100"/>
            <a:chOff x="2015" y="716"/>
            <a:chExt cx="223" cy="346"/>
          </a:xfrm>
        </p:grpSpPr>
        <p:sp>
          <p:nvSpPr>
            <p:cNvPr id="152607" name="Rectangle 31"/>
            <p:cNvSpPr>
              <a:spLocks noChangeArrowheads="1"/>
            </p:cNvSpPr>
            <p:nvPr/>
          </p:nvSpPr>
          <p:spPr bwMode="auto">
            <a:xfrm>
              <a:off x="2021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44" name="Rectangle 168"/>
            <p:cNvSpPr>
              <a:spLocks noChangeArrowheads="1"/>
            </p:cNvSpPr>
            <p:nvPr/>
          </p:nvSpPr>
          <p:spPr bwMode="auto">
            <a:xfrm>
              <a:off x="2015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47" name="Group 171"/>
          <p:cNvGrpSpPr>
            <a:grpSpLocks/>
          </p:cNvGrpSpPr>
          <p:nvPr/>
        </p:nvGrpSpPr>
        <p:grpSpPr bwMode="auto">
          <a:xfrm>
            <a:off x="4640263" y="2390775"/>
            <a:ext cx="446087" cy="673100"/>
            <a:chOff x="2238" y="716"/>
            <a:chExt cx="223" cy="346"/>
          </a:xfrm>
        </p:grpSpPr>
        <p:sp>
          <p:nvSpPr>
            <p:cNvPr id="152608" name="Rectangle 32"/>
            <p:cNvSpPr>
              <a:spLocks noChangeArrowheads="1"/>
            </p:cNvSpPr>
            <p:nvPr/>
          </p:nvSpPr>
          <p:spPr bwMode="auto">
            <a:xfrm>
              <a:off x="2244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46" name="Rectangle 170"/>
            <p:cNvSpPr>
              <a:spLocks noChangeArrowheads="1"/>
            </p:cNvSpPr>
            <p:nvPr/>
          </p:nvSpPr>
          <p:spPr bwMode="auto">
            <a:xfrm>
              <a:off x="2238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49" name="Group 173"/>
          <p:cNvGrpSpPr>
            <a:grpSpLocks/>
          </p:cNvGrpSpPr>
          <p:nvPr/>
        </p:nvGrpSpPr>
        <p:grpSpPr bwMode="auto">
          <a:xfrm>
            <a:off x="5086350" y="2390775"/>
            <a:ext cx="447675" cy="673100"/>
            <a:chOff x="2461" y="716"/>
            <a:chExt cx="223" cy="346"/>
          </a:xfrm>
        </p:grpSpPr>
        <p:sp>
          <p:nvSpPr>
            <p:cNvPr id="152609" name="Rectangle 33"/>
            <p:cNvSpPr>
              <a:spLocks noChangeArrowheads="1"/>
            </p:cNvSpPr>
            <p:nvPr/>
          </p:nvSpPr>
          <p:spPr bwMode="auto">
            <a:xfrm>
              <a:off x="2467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48" name="Rectangle 172"/>
            <p:cNvSpPr>
              <a:spLocks noChangeArrowheads="1"/>
            </p:cNvSpPr>
            <p:nvPr/>
          </p:nvSpPr>
          <p:spPr bwMode="auto">
            <a:xfrm>
              <a:off x="2461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51" name="Group 175"/>
          <p:cNvGrpSpPr>
            <a:grpSpLocks/>
          </p:cNvGrpSpPr>
          <p:nvPr/>
        </p:nvGrpSpPr>
        <p:grpSpPr bwMode="auto">
          <a:xfrm>
            <a:off x="5534025" y="2390775"/>
            <a:ext cx="446088" cy="673100"/>
            <a:chOff x="2684" y="716"/>
            <a:chExt cx="223" cy="346"/>
          </a:xfrm>
        </p:grpSpPr>
        <p:sp>
          <p:nvSpPr>
            <p:cNvPr id="152610" name="Rectangle 34"/>
            <p:cNvSpPr>
              <a:spLocks noChangeArrowheads="1"/>
            </p:cNvSpPr>
            <p:nvPr/>
          </p:nvSpPr>
          <p:spPr bwMode="auto">
            <a:xfrm>
              <a:off x="2690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50" name="Rectangle 174"/>
            <p:cNvSpPr>
              <a:spLocks noChangeArrowheads="1"/>
            </p:cNvSpPr>
            <p:nvPr/>
          </p:nvSpPr>
          <p:spPr bwMode="auto">
            <a:xfrm>
              <a:off x="2684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53" name="Group 177"/>
          <p:cNvGrpSpPr>
            <a:grpSpLocks/>
          </p:cNvGrpSpPr>
          <p:nvPr/>
        </p:nvGrpSpPr>
        <p:grpSpPr bwMode="auto">
          <a:xfrm>
            <a:off x="5980113" y="2390775"/>
            <a:ext cx="446087" cy="673100"/>
            <a:chOff x="2907" y="716"/>
            <a:chExt cx="223" cy="346"/>
          </a:xfrm>
        </p:grpSpPr>
        <p:sp>
          <p:nvSpPr>
            <p:cNvPr id="152611" name="Rectangle 35"/>
            <p:cNvSpPr>
              <a:spLocks noChangeArrowheads="1"/>
            </p:cNvSpPr>
            <p:nvPr/>
          </p:nvSpPr>
          <p:spPr bwMode="auto">
            <a:xfrm>
              <a:off x="2913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52" name="Rectangle 176"/>
            <p:cNvSpPr>
              <a:spLocks noChangeArrowheads="1"/>
            </p:cNvSpPr>
            <p:nvPr/>
          </p:nvSpPr>
          <p:spPr bwMode="auto">
            <a:xfrm>
              <a:off x="2907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55" name="Group 179"/>
          <p:cNvGrpSpPr>
            <a:grpSpLocks/>
          </p:cNvGrpSpPr>
          <p:nvPr/>
        </p:nvGrpSpPr>
        <p:grpSpPr bwMode="auto">
          <a:xfrm>
            <a:off x="6426200" y="2390775"/>
            <a:ext cx="446088" cy="673100"/>
            <a:chOff x="3130" y="716"/>
            <a:chExt cx="223" cy="346"/>
          </a:xfrm>
        </p:grpSpPr>
        <p:sp>
          <p:nvSpPr>
            <p:cNvPr id="152612" name="Rectangle 36"/>
            <p:cNvSpPr>
              <a:spLocks noChangeArrowheads="1"/>
            </p:cNvSpPr>
            <p:nvPr/>
          </p:nvSpPr>
          <p:spPr bwMode="auto">
            <a:xfrm>
              <a:off x="3136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54" name="Rectangle 178"/>
            <p:cNvSpPr>
              <a:spLocks noChangeArrowheads="1"/>
            </p:cNvSpPr>
            <p:nvPr/>
          </p:nvSpPr>
          <p:spPr bwMode="auto">
            <a:xfrm>
              <a:off x="3130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57" name="Group 181"/>
          <p:cNvGrpSpPr>
            <a:grpSpLocks/>
          </p:cNvGrpSpPr>
          <p:nvPr/>
        </p:nvGrpSpPr>
        <p:grpSpPr bwMode="auto">
          <a:xfrm>
            <a:off x="6872288" y="2390775"/>
            <a:ext cx="447675" cy="673100"/>
            <a:chOff x="3353" y="716"/>
            <a:chExt cx="223" cy="346"/>
          </a:xfrm>
        </p:grpSpPr>
        <p:sp>
          <p:nvSpPr>
            <p:cNvPr id="152613" name="Rectangle 37"/>
            <p:cNvSpPr>
              <a:spLocks noChangeArrowheads="1"/>
            </p:cNvSpPr>
            <p:nvPr/>
          </p:nvSpPr>
          <p:spPr bwMode="auto">
            <a:xfrm>
              <a:off x="3359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56" name="Rectangle 180"/>
            <p:cNvSpPr>
              <a:spLocks noChangeArrowheads="1"/>
            </p:cNvSpPr>
            <p:nvPr/>
          </p:nvSpPr>
          <p:spPr bwMode="auto">
            <a:xfrm>
              <a:off x="3353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59" name="Group 183"/>
          <p:cNvGrpSpPr>
            <a:grpSpLocks/>
          </p:cNvGrpSpPr>
          <p:nvPr/>
        </p:nvGrpSpPr>
        <p:grpSpPr bwMode="auto">
          <a:xfrm>
            <a:off x="7319963" y="2390775"/>
            <a:ext cx="446087" cy="673100"/>
            <a:chOff x="3576" y="716"/>
            <a:chExt cx="223" cy="346"/>
          </a:xfrm>
        </p:grpSpPr>
        <p:sp>
          <p:nvSpPr>
            <p:cNvPr id="152614" name="Rectangle 38"/>
            <p:cNvSpPr>
              <a:spLocks noChangeArrowheads="1"/>
            </p:cNvSpPr>
            <p:nvPr/>
          </p:nvSpPr>
          <p:spPr bwMode="auto">
            <a:xfrm>
              <a:off x="3582" y="722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58" name="Rectangle 182"/>
            <p:cNvSpPr>
              <a:spLocks noChangeArrowheads="1"/>
            </p:cNvSpPr>
            <p:nvPr/>
          </p:nvSpPr>
          <p:spPr bwMode="auto">
            <a:xfrm>
              <a:off x="3576" y="716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61" name="Group 185"/>
          <p:cNvGrpSpPr>
            <a:grpSpLocks/>
          </p:cNvGrpSpPr>
          <p:nvPr/>
        </p:nvGrpSpPr>
        <p:grpSpPr bwMode="auto">
          <a:xfrm>
            <a:off x="158750" y="3087688"/>
            <a:ext cx="2695575" cy="673100"/>
            <a:chOff x="0" y="1074"/>
            <a:chExt cx="1346" cy="346"/>
          </a:xfrm>
        </p:grpSpPr>
        <p:sp>
          <p:nvSpPr>
            <p:cNvPr id="152615" name="Rectangle 39"/>
            <p:cNvSpPr>
              <a:spLocks noChangeArrowheads="1"/>
            </p:cNvSpPr>
            <p:nvPr/>
          </p:nvSpPr>
          <p:spPr bwMode="auto">
            <a:xfrm>
              <a:off x="6" y="1080"/>
              <a:ext cx="133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2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760" name="Rectangle 184"/>
            <p:cNvSpPr>
              <a:spLocks noChangeArrowheads="1"/>
            </p:cNvSpPr>
            <p:nvPr/>
          </p:nvSpPr>
          <p:spPr bwMode="auto">
            <a:xfrm>
              <a:off x="0" y="1074"/>
              <a:ext cx="1346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65" name="Group 189"/>
          <p:cNvGrpSpPr>
            <a:grpSpLocks/>
          </p:cNvGrpSpPr>
          <p:nvPr/>
        </p:nvGrpSpPr>
        <p:grpSpPr bwMode="auto">
          <a:xfrm>
            <a:off x="3300413" y="3087688"/>
            <a:ext cx="446087" cy="673100"/>
            <a:chOff x="1569" y="1074"/>
            <a:chExt cx="223" cy="346"/>
          </a:xfrm>
        </p:grpSpPr>
        <p:sp>
          <p:nvSpPr>
            <p:cNvPr id="152617" name="Rectangle 41"/>
            <p:cNvSpPr>
              <a:spLocks noChangeArrowheads="1"/>
            </p:cNvSpPr>
            <p:nvPr/>
          </p:nvSpPr>
          <p:spPr bwMode="auto">
            <a:xfrm>
              <a:off x="1575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b="1">
                  <a:cs typeface="Times New Roman" pitchFamily="18" charset="0"/>
                </a:rPr>
                <a:t>0</a:t>
              </a:r>
              <a:endParaRPr lang="en-US">
                <a:cs typeface="Times New Roman" pitchFamily="18" charset="0"/>
              </a:endParaRPr>
            </a:p>
            <a:p>
              <a:pPr eaLnBrk="0" hangingPunct="0"/>
              <a:endParaRPr lang="en-US"/>
            </a:p>
          </p:txBody>
        </p:sp>
        <p:sp>
          <p:nvSpPr>
            <p:cNvPr id="152764" name="Rectangle 188"/>
            <p:cNvSpPr>
              <a:spLocks noChangeArrowheads="1"/>
            </p:cNvSpPr>
            <p:nvPr/>
          </p:nvSpPr>
          <p:spPr bwMode="auto">
            <a:xfrm>
              <a:off x="1569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67" name="Group 191"/>
          <p:cNvGrpSpPr>
            <a:grpSpLocks/>
          </p:cNvGrpSpPr>
          <p:nvPr/>
        </p:nvGrpSpPr>
        <p:grpSpPr bwMode="auto">
          <a:xfrm>
            <a:off x="3746500" y="3087688"/>
            <a:ext cx="447675" cy="673100"/>
            <a:chOff x="1792" y="1074"/>
            <a:chExt cx="223" cy="346"/>
          </a:xfrm>
        </p:grpSpPr>
        <p:sp>
          <p:nvSpPr>
            <p:cNvPr id="152618" name="Rectangle 42"/>
            <p:cNvSpPr>
              <a:spLocks noChangeArrowheads="1"/>
            </p:cNvSpPr>
            <p:nvPr/>
          </p:nvSpPr>
          <p:spPr bwMode="auto">
            <a:xfrm>
              <a:off x="1798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66" name="Rectangle 190"/>
            <p:cNvSpPr>
              <a:spLocks noChangeArrowheads="1"/>
            </p:cNvSpPr>
            <p:nvPr/>
          </p:nvSpPr>
          <p:spPr bwMode="auto">
            <a:xfrm>
              <a:off x="1792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69" name="Group 193"/>
          <p:cNvGrpSpPr>
            <a:grpSpLocks/>
          </p:cNvGrpSpPr>
          <p:nvPr/>
        </p:nvGrpSpPr>
        <p:grpSpPr bwMode="auto">
          <a:xfrm>
            <a:off x="4194175" y="3087688"/>
            <a:ext cx="446088" cy="673100"/>
            <a:chOff x="2015" y="1074"/>
            <a:chExt cx="223" cy="346"/>
          </a:xfrm>
        </p:grpSpPr>
        <p:sp>
          <p:nvSpPr>
            <p:cNvPr id="152619" name="Rectangle 43"/>
            <p:cNvSpPr>
              <a:spLocks noChangeArrowheads="1"/>
            </p:cNvSpPr>
            <p:nvPr/>
          </p:nvSpPr>
          <p:spPr bwMode="auto">
            <a:xfrm>
              <a:off x="2021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68" name="Rectangle 192"/>
            <p:cNvSpPr>
              <a:spLocks noChangeArrowheads="1"/>
            </p:cNvSpPr>
            <p:nvPr/>
          </p:nvSpPr>
          <p:spPr bwMode="auto">
            <a:xfrm>
              <a:off x="2015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71" name="Group 195"/>
          <p:cNvGrpSpPr>
            <a:grpSpLocks/>
          </p:cNvGrpSpPr>
          <p:nvPr/>
        </p:nvGrpSpPr>
        <p:grpSpPr bwMode="auto">
          <a:xfrm>
            <a:off x="4640263" y="3087688"/>
            <a:ext cx="446087" cy="673100"/>
            <a:chOff x="2238" y="1074"/>
            <a:chExt cx="223" cy="346"/>
          </a:xfrm>
        </p:grpSpPr>
        <p:sp>
          <p:nvSpPr>
            <p:cNvPr id="152620" name="Rectangle 44"/>
            <p:cNvSpPr>
              <a:spLocks noChangeArrowheads="1"/>
            </p:cNvSpPr>
            <p:nvPr/>
          </p:nvSpPr>
          <p:spPr bwMode="auto">
            <a:xfrm>
              <a:off x="2244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70" name="Rectangle 194"/>
            <p:cNvSpPr>
              <a:spLocks noChangeArrowheads="1"/>
            </p:cNvSpPr>
            <p:nvPr/>
          </p:nvSpPr>
          <p:spPr bwMode="auto">
            <a:xfrm>
              <a:off x="2238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73" name="Group 197"/>
          <p:cNvGrpSpPr>
            <a:grpSpLocks/>
          </p:cNvGrpSpPr>
          <p:nvPr/>
        </p:nvGrpSpPr>
        <p:grpSpPr bwMode="auto">
          <a:xfrm>
            <a:off x="5086350" y="3087688"/>
            <a:ext cx="447675" cy="673100"/>
            <a:chOff x="2461" y="1074"/>
            <a:chExt cx="223" cy="346"/>
          </a:xfrm>
        </p:grpSpPr>
        <p:sp>
          <p:nvSpPr>
            <p:cNvPr id="152621" name="Rectangle 45"/>
            <p:cNvSpPr>
              <a:spLocks noChangeArrowheads="1"/>
            </p:cNvSpPr>
            <p:nvPr/>
          </p:nvSpPr>
          <p:spPr bwMode="auto">
            <a:xfrm>
              <a:off x="2467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72" name="Rectangle 196"/>
            <p:cNvSpPr>
              <a:spLocks noChangeArrowheads="1"/>
            </p:cNvSpPr>
            <p:nvPr/>
          </p:nvSpPr>
          <p:spPr bwMode="auto">
            <a:xfrm>
              <a:off x="2461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75" name="Group 199"/>
          <p:cNvGrpSpPr>
            <a:grpSpLocks/>
          </p:cNvGrpSpPr>
          <p:nvPr/>
        </p:nvGrpSpPr>
        <p:grpSpPr bwMode="auto">
          <a:xfrm>
            <a:off x="5534025" y="3087688"/>
            <a:ext cx="446088" cy="673100"/>
            <a:chOff x="2684" y="1074"/>
            <a:chExt cx="223" cy="346"/>
          </a:xfrm>
        </p:grpSpPr>
        <p:sp>
          <p:nvSpPr>
            <p:cNvPr id="152622" name="Rectangle 46"/>
            <p:cNvSpPr>
              <a:spLocks noChangeArrowheads="1"/>
            </p:cNvSpPr>
            <p:nvPr/>
          </p:nvSpPr>
          <p:spPr bwMode="auto">
            <a:xfrm>
              <a:off x="2690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74" name="Rectangle 198"/>
            <p:cNvSpPr>
              <a:spLocks noChangeArrowheads="1"/>
            </p:cNvSpPr>
            <p:nvPr/>
          </p:nvSpPr>
          <p:spPr bwMode="auto">
            <a:xfrm>
              <a:off x="2684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77" name="Group 201"/>
          <p:cNvGrpSpPr>
            <a:grpSpLocks/>
          </p:cNvGrpSpPr>
          <p:nvPr/>
        </p:nvGrpSpPr>
        <p:grpSpPr bwMode="auto">
          <a:xfrm>
            <a:off x="5980113" y="3087688"/>
            <a:ext cx="446087" cy="673100"/>
            <a:chOff x="2907" y="1074"/>
            <a:chExt cx="223" cy="346"/>
          </a:xfrm>
        </p:grpSpPr>
        <p:sp>
          <p:nvSpPr>
            <p:cNvPr id="152623" name="Rectangle 47"/>
            <p:cNvSpPr>
              <a:spLocks noChangeArrowheads="1"/>
            </p:cNvSpPr>
            <p:nvPr/>
          </p:nvSpPr>
          <p:spPr bwMode="auto">
            <a:xfrm>
              <a:off x="2913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76" name="Rectangle 200"/>
            <p:cNvSpPr>
              <a:spLocks noChangeArrowheads="1"/>
            </p:cNvSpPr>
            <p:nvPr/>
          </p:nvSpPr>
          <p:spPr bwMode="auto">
            <a:xfrm>
              <a:off x="2907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79" name="Group 203"/>
          <p:cNvGrpSpPr>
            <a:grpSpLocks/>
          </p:cNvGrpSpPr>
          <p:nvPr/>
        </p:nvGrpSpPr>
        <p:grpSpPr bwMode="auto">
          <a:xfrm>
            <a:off x="6426200" y="3087688"/>
            <a:ext cx="446088" cy="673100"/>
            <a:chOff x="3130" y="1074"/>
            <a:chExt cx="223" cy="346"/>
          </a:xfrm>
        </p:grpSpPr>
        <p:sp>
          <p:nvSpPr>
            <p:cNvPr id="152624" name="Rectangle 48"/>
            <p:cNvSpPr>
              <a:spLocks noChangeArrowheads="1"/>
            </p:cNvSpPr>
            <p:nvPr/>
          </p:nvSpPr>
          <p:spPr bwMode="auto">
            <a:xfrm>
              <a:off x="3136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78" name="Rectangle 202"/>
            <p:cNvSpPr>
              <a:spLocks noChangeArrowheads="1"/>
            </p:cNvSpPr>
            <p:nvPr/>
          </p:nvSpPr>
          <p:spPr bwMode="auto">
            <a:xfrm>
              <a:off x="3130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81" name="Group 205"/>
          <p:cNvGrpSpPr>
            <a:grpSpLocks/>
          </p:cNvGrpSpPr>
          <p:nvPr/>
        </p:nvGrpSpPr>
        <p:grpSpPr bwMode="auto">
          <a:xfrm>
            <a:off x="6872288" y="3087688"/>
            <a:ext cx="447675" cy="673100"/>
            <a:chOff x="3353" y="1074"/>
            <a:chExt cx="223" cy="346"/>
          </a:xfrm>
        </p:grpSpPr>
        <p:sp>
          <p:nvSpPr>
            <p:cNvPr id="152625" name="Rectangle 49"/>
            <p:cNvSpPr>
              <a:spLocks noChangeArrowheads="1"/>
            </p:cNvSpPr>
            <p:nvPr/>
          </p:nvSpPr>
          <p:spPr bwMode="auto">
            <a:xfrm>
              <a:off x="3359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80" name="Rectangle 204"/>
            <p:cNvSpPr>
              <a:spLocks noChangeArrowheads="1"/>
            </p:cNvSpPr>
            <p:nvPr/>
          </p:nvSpPr>
          <p:spPr bwMode="auto">
            <a:xfrm>
              <a:off x="3353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83" name="Group 207"/>
          <p:cNvGrpSpPr>
            <a:grpSpLocks/>
          </p:cNvGrpSpPr>
          <p:nvPr/>
        </p:nvGrpSpPr>
        <p:grpSpPr bwMode="auto">
          <a:xfrm>
            <a:off x="7319963" y="3087688"/>
            <a:ext cx="446087" cy="673100"/>
            <a:chOff x="3576" y="1074"/>
            <a:chExt cx="223" cy="346"/>
          </a:xfrm>
        </p:grpSpPr>
        <p:sp>
          <p:nvSpPr>
            <p:cNvPr id="152626" name="Rectangle 50"/>
            <p:cNvSpPr>
              <a:spLocks noChangeArrowheads="1"/>
            </p:cNvSpPr>
            <p:nvPr/>
          </p:nvSpPr>
          <p:spPr bwMode="auto">
            <a:xfrm>
              <a:off x="3582" y="1080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82" name="Rectangle 206"/>
            <p:cNvSpPr>
              <a:spLocks noChangeArrowheads="1"/>
            </p:cNvSpPr>
            <p:nvPr/>
          </p:nvSpPr>
          <p:spPr bwMode="auto">
            <a:xfrm>
              <a:off x="3576" y="1074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85" name="Group 209"/>
          <p:cNvGrpSpPr>
            <a:grpSpLocks/>
          </p:cNvGrpSpPr>
          <p:nvPr/>
        </p:nvGrpSpPr>
        <p:grpSpPr bwMode="auto">
          <a:xfrm>
            <a:off x="158750" y="3783013"/>
            <a:ext cx="2695575" cy="673100"/>
            <a:chOff x="0" y="1432"/>
            <a:chExt cx="1346" cy="346"/>
          </a:xfrm>
        </p:grpSpPr>
        <p:sp>
          <p:nvSpPr>
            <p:cNvPr id="152627" name="Rectangle 51"/>
            <p:cNvSpPr>
              <a:spLocks noChangeArrowheads="1"/>
            </p:cNvSpPr>
            <p:nvPr/>
          </p:nvSpPr>
          <p:spPr bwMode="auto">
            <a:xfrm>
              <a:off x="6" y="1438"/>
              <a:ext cx="133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3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784" name="Rectangle 208"/>
            <p:cNvSpPr>
              <a:spLocks noChangeArrowheads="1"/>
            </p:cNvSpPr>
            <p:nvPr/>
          </p:nvSpPr>
          <p:spPr bwMode="auto">
            <a:xfrm>
              <a:off x="0" y="1432"/>
              <a:ext cx="1346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89" name="Group 213"/>
          <p:cNvGrpSpPr>
            <a:grpSpLocks/>
          </p:cNvGrpSpPr>
          <p:nvPr/>
        </p:nvGrpSpPr>
        <p:grpSpPr bwMode="auto">
          <a:xfrm>
            <a:off x="3300413" y="3783013"/>
            <a:ext cx="446087" cy="673100"/>
            <a:chOff x="1569" y="1432"/>
            <a:chExt cx="223" cy="346"/>
          </a:xfrm>
        </p:grpSpPr>
        <p:sp>
          <p:nvSpPr>
            <p:cNvPr id="152629" name="Rectangle 53"/>
            <p:cNvSpPr>
              <a:spLocks noChangeArrowheads="1"/>
            </p:cNvSpPr>
            <p:nvPr/>
          </p:nvSpPr>
          <p:spPr bwMode="auto">
            <a:xfrm>
              <a:off x="1575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88" name="Rectangle 212"/>
            <p:cNvSpPr>
              <a:spLocks noChangeArrowheads="1"/>
            </p:cNvSpPr>
            <p:nvPr/>
          </p:nvSpPr>
          <p:spPr bwMode="auto">
            <a:xfrm>
              <a:off x="1569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91" name="Group 215"/>
          <p:cNvGrpSpPr>
            <a:grpSpLocks/>
          </p:cNvGrpSpPr>
          <p:nvPr/>
        </p:nvGrpSpPr>
        <p:grpSpPr bwMode="auto">
          <a:xfrm>
            <a:off x="3746500" y="3783013"/>
            <a:ext cx="447675" cy="673100"/>
            <a:chOff x="1792" y="1432"/>
            <a:chExt cx="223" cy="346"/>
          </a:xfrm>
        </p:grpSpPr>
        <p:sp>
          <p:nvSpPr>
            <p:cNvPr id="152630" name="Rectangle 54"/>
            <p:cNvSpPr>
              <a:spLocks noChangeArrowheads="1"/>
            </p:cNvSpPr>
            <p:nvPr/>
          </p:nvSpPr>
          <p:spPr bwMode="auto">
            <a:xfrm>
              <a:off x="1798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90" name="Rectangle 214"/>
            <p:cNvSpPr>
              <a:spLocks noChangeArrowheads="1"/>
            </p:cNvSpPr>
            <p:nvPr/>
          </p:nvSpPr>
          <p:spPr bwMode="auto">
            <a:xfrm>
              <a:off x="1792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93" name="Group 217"/>
          <p:cNvGrpSpPr>
            <a:grpSpLocks/>
          </p:cNvGrpSpPr>
          <p:nvPr/>
        </p:nvGrpSpPr>
        <p:grpSpPr bwMode="auto">
          <a:xfrm>
            <a:off x="4194175" y="3783013"/>
            <a:ext cx="446088" cy="673100"/>
            <a:chOff x="2015" y="1432"/>
            <a:chExt cx="223" cy="346"/>
          </a:xfrm>
        </p:grpSpPr>
        <p:sp>
          <p:nvSpPr>
            <p:cNvPr id="152631" name="Rectangle 55"/>
            <p:cNvSpPr>
              <a:spLocks noChangeArrowheads="1"/>
            </p:cNvSpPr>
            <p:nvPr/>
          </p:nvSpPr>
          <p:spPr bwMode="auto">
            <a:xfrm>
              <a:off x="2021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b="1">
                  <a:cs typeface="Times New Roman" pitchFamily="18" charset="0"/>
                </a:rPr>
                <a:t>0</a:t>
              </a:r>
              <a:endParaRPr lang="en-US">
                <a:cs typeface="Times New Roman" pitchFamily="18" charset="0"/>
              </a:endParaRPr>
            </a:p>
            <a:p>
              <a:pPr eaLnBrk="0" hangingPunct="0"/>
              <a:endParaRPr lang="en-US"/>
            </a:p>
          </p:txBody>
        </p:sp>
        <p:sp>
          <p:nvSpPr>
            <p:cNvPr id="152792" name="Rectangle 216"/>
            <p:cNvSpPr>
              <a:spLocks noChangeArrowheads="1"/>
            </p:cNvSpPr>
            <p:nvPr/>
          </p:nvSpPr>
          <p:spPr bwMode="auto">
            <a:xfrm>
              <a:off x="2015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95" name="Group 219"/>
          <p:cNvGrpSpPr>
            <a:grpSpLocks/>
          </p:cNvGrpSpPr>
          <p:nvPr/>
        </p:nvGrpSpPr>
        <p:grpSpPr bwMode="auto">
          <a:xfrm>
            <a:off x="4640263" y="3783013"/>
            <a:ext cx="446087" cy="673100"/>
            <a:chOff x="2238" y="1432"/>
            <a:chExt cx="223" cy="346"/>
          </a:xfrm>
        </p:grpSpPr>
        <p:sp>
          <p:nvSpPr>
            <p:cNvPr id="152632" name="Rectangle 56"/>
            <p:cNvSpPr>
              <a:spLocks noChangeArrowheads="1"/>
            </p:cNvSpPr>
            <p:nvPr/>
          </p:nvSpPr>
          <p:spPr bwMode="auto">
            <a:xfrm>
              <a:off x="2244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94" name="Rectangle 218"/>
            <p:cNvSpPr>
              <a:spLocks noChangeArrowheads="1"/>
            </p:cNvSpPr>
            <p:nvPr/>
          </p:nvSpPr>
          <p:spPr bwMode="auto">
            <a:xfrm>
              <a:off x="2238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97" name="Group 221"/>
          <p:cNvGrpSpPr>
            <a:grpSpLocks/>
          </p:cNvGrpSpPr>
          <p:nvPr/>
        </p:nvGrpSpPr>
        <p:grpSpPr bwMode="auto">
          <a:xfrm>
            <a:off x="5086350" y="3783013"/>
            <a:ext cx="447675" cy="673100"/>
            <a:chOff x="2461" y="1432"/>
            <a:chExt cx="223" cy="346"/>
          </a:xfrm>
        </p:grpSpPr>
        <p:sp>
          <p:nvSpPr>
            <p:cNvPr id="152633" name="Rectangle 57"/>
            <p:cNvSpPr>
              <a:spLocks noChangeArrowheads="1"/>
            </p:cNvSpPr>
            <p:nvPr/>
          </p:nvSpPr>
          <p:spPr bwMode="auto">
            <a:xfrm>
              <a:off x="2467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96" name="Rectangle 220"/>
            <p:cNvSpPr>
              <a:spLocks noChangeArrowheads="1"/>
            </p:cNvSpPr>
            <p:nvPr/>
          </p:nvSpPr>
          <p:spPr bwMode="auto">
            <a:xfrm>
              <a:off x="2461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799" name="Group 223"/>
          <p:cNvGrpSpPr>
            <a:grpSpLocks/>
          </p:cNvGrpSpPr>
          <p:nvPr/>
        </p:nvGrpSpPr>
        <p:grpSpPr bwMode="auto">
          <a:xfrm>
            <a:off x="5534025" y="3783013"/>
            <a:ext cx="446088" cy="673100"/>
            <a:chOff x="2684" y="1432"/>
            <a:chExt cx="223" cy="346"/>
          </a:xfrm>
        </p:grpSpPr>
        <p:sp>
          <p:nvSpPr>
            <p:cNvPr id="152634" name="Rectangle 58"/>
            <p:cNvSpPr>
              <a:spLocks noChangeArrowheads="1"/>
            </p:cNvSpPr>
            <p:nvPr/>
          </p:nvSpPr>
          <p:spPr bwMode="auto">
            <a:xfrm>
              <a:off x="2690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798" name="Rectangle 222"/>
            <p:cNvSpPr>
              <a:spLocks noChangeArrowheads="1"/>
            </p:cNvSpPr>
            <p:nvPr/>
          </p:nvSpPr>
          <p:spPr bwMode="auto">
            <a:xfrm>
              <a:off x="2684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01" name="Group 225"/>
          <p:cNvGrpSpPr>
            <a:grpSpLocks/>
          </p:cNvGrpSpPr>
          <p:nvPr/>
        </p:nvGrpSpPr>
        <p:grpSpPr bwMode="auto">
          <a:xfrm>
            <a:off x="5980113" y="3783013"/>
            <a:ext cx="446087" cy="673100"/>
            <a:chOff x="2907" y="1432"/>
            <a:chExt cx="223" cy="346"/>
          </a:xfrm>
        </p:grpSpPr>
        <p:sp>
          <p:nvSpPr>
            <p:cNvPr id="152635" name="Rectangle 59"/>
            <p:cNvSpPr>
              <a:spLocks noChangeArrowheads="1"/>
            </p:cNvSpPr>
            <p:nvPr/>
          </p:nvSpPr>
          <p:spPr bwMode="auto">
            <a:xfrm>
              <a:off x="2913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00" name="Rectangle 224"/>
            <p:cNvSpPr>
              <a:spLocks noChangeArrowheads="1"/>
            </p:cNvSpPr>
            <p:nvPr/>
          </p:nvSpPr>
          <p:spPr bwMode="auto">
            <a:xfrm>
              <a:off x="2907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03" name="Group 227"/>
          <p:cNvGrpSpPr>
            <a:grpSpLocks/>
          </p:cNvGrpSpPr>
          <p:nvPr/>
        </p:nvGrpSpPr>
        <p:grpSpPr bwMode="auto">
          <a:xfrm>
            <a:off x="6426200" y="3783013"/>
            <a:ext cx="446088" cy="673100"/>
            <a:chOff x="3130" y="1432"/>
            <a:chExt cx="223" cy="346"/>
          </a:xfrm>
        </p:grpSpPr>
        <p:sp>
          <p:nvSpPr>
            <p:cNvPr id="152636" name="Rectangle 60"/>
            <p:cNvSpPr>
              <a:spLocks noChangeArrowheads="1"/>
            </p:cNvSpPr>
            <p:nvPr/>
          </p:nvSpPr>
          <p:spPr bwMode="auto">
            <a:xfrm>
              <a:off x="3136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02" name="Rectangle 226"/>
            <p:cNvSpPr>
              <a:spLocks noChangeArrowheads="1"/>
            </p:cNvSpPr>
            <p:nvPr/>
          </p:nvSpPr>
          <p:spPr bwMode="auto">
            <a:xfrm>
              <a:off x="3130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05" name="Group 229"/>
          <p:cNvGrpSpPr>
            <a:grpSpLocks/>
          </p:cNvGrpSpPr>
          <p:nvPr/>
        </p:nvGrpSpPr>
        <p:grpSpPr bwMode="auto">
          <a:xfrm>
            <a:off x="6872288" y="3783013"/>
            <a:ext cx="447675" cy="673100"/>
            <a:chOff x="3353" y="1432"/>
            <a:chExt cx="223" cy="346"/>
          </a:xfrm>
        </p:grpSpPr>
        <p:sp>
          <p:nvSpPr>
            <p:cNvPr id="152637" name="Rectangle 61"/>
            <p:cNvSpPr>
              <a:spLocks noChangeArrowheads="1"/>
            </p:cNvSpPr>
            <p:nvPr/>
          </p:nvSpPr>
          <p:spPr bwMode="auto">
            <a:xfrm>
              <a:off x="3359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04" name="Rectangle 228"/>
            <p:cNvSpPr>
              <a:spLocks noChangeArrowheads="1"/>
            </p:cNvSpPr>
            <p:nvPr/>
          </p:nvSpPr>
          <p:spPr bwMode="auto">
            <a:xfrm>
              <a:off x="3353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07" name="Group 231"/>
          <p:cNvGrpSpPr>
            <a:grpSpLocks/>
          </p:cNvGrpSpPr>
          <p:nvPr/>
        </p:nvGrpSpPr>
        <p:grpSpPr bwMode="auto">
          <a:xfrm>
            <a:off x="7319963" y="3783013"/>
            <a:ext cx="446087" cy="673100"/>
            <a:chOff x="3576" y="1432"/>
            <a:chExt cx="223" cy="346"/>
          </a:xfrm>
        </p:grpSpPr>
        <p:sp>
          <p:nvSpPr>
            <p:cNvPr id="152638" name="Rectangle 62"/>
            <p:cNvSpPr>
              <a:spLocks noChangeArrowheads="1"/>
            </p:cNvSpPr>
            <p:nvPr/>
          </p:nvSpPr>
          <p:spPr bwMode="auto">
            <a:xfrm>
              <a:off x="3582" y="1438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06" name="Rectangle 230"/>
            <p:cNvSpPr>
              <a:spLocks noChangeArrowheads="1"/>
            </p:cNvSpPr>
            <p:nvPr/>
          </p:nvSpPr>
          <p:spPr bwMode="auto">
            <a:xfrm>
              <a:off x="3576" y="1432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09" name="Group 233"/>
          <p:cNvGrpSpPr>
            <a:grpSpLocks/>
          </p:cNvGrpSpPr>
          <p:nvPr/>
        </p:nvGrpSpPr>
        <p:grpSpPr bwMode="auto">
          <a:xfrm>
            <a:off x="158750" y="4479925"/>
            <a:ext cx="2695575" cy="673100"/>
            <a:chOff x="0" y="1790"/>
            <a:chExt cx="1346" cy="346"/>
          </a:xfrm>
        </p:grpSpPr>
        <p:sp>
          <p:nvSpPr>
            <p:cNvPr id="152639" name="Rectangle 63"/>
            <p:cNvSpPr>
              <a:spLocks noChangeArrowheads="1"/>
            </p:cNvSpPr>
            <p:nvPr/>
          </p:nvSpPr>
          <p:spPr bwMode="auto">
            <a:xfrm>
              <a:off x="6" y="1796"/>
              <a:ext cx="133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b="1">
                  <a:cs typeface="Times New Roman" pitchFamily="18" charset="0"/>
                </a:rPr>
                <a:t>p</a:t>
              </a:r>
              <a:r>
                <a:rPr lang="en-US" b="1" baseline="-30000">
                  <a:cs typeface="Times New Roman" pitchFamily="18" charset="0"/>
                </a:rPr>
                <a:t>4</a:t>
              </a:r>
              <a:endParaRPr lang="en-US">
                <a:cs typeface="Times New Roman" pitchFamily="18" charset="0"/>
              </a:endParaRPr>
            </a:p>
            <a:p>
              <a:pPr algn="ctr" eaLnBrk="0" hangingPunct="0"/>
              <a:endParaRPr lang="en-US"/>
            </a:p>
          </p:txBody>
        </p:sp>
        <p:sp>
          <p:nvSpPr>
            <p:cNvPr id="152808" name="Rectangle 232"/>
            <p:cNvSpPr>
              <a:spLocks noChangeArrowheads="1"/>
            </p:cNvSpPr>
            <p:nvPr/>
          </p:nvSpPr>
          <p:spPr bwMode="auto">
            <a:xfrm>
              <a:off x="0" y="1790"/>
              <a:ext cx="1346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13" name="Group 237"/>
          <p:cNvGrpSpPr>
            <a:grpSpLocks/>
          </p:cNvGrpSpPr>
          <p:nvPr/>
        </p:nvGrpSpPr>
        <p:grpSpPr bwMode="auto">
          <a:xfrm>
            <a:off x="3300413" y="4479925"/>
            <a:ext cx="446087" cy="673100"/>
            <a:chOff x="1569" y="1790"/>
            <a:chExt cx="223" cy="346"/>
          </a:xfrm>
        </p:grpSpPr>
        <p:sp>
          <p:nvSpPr>
            <p:cNvPr id="152641" name="Rectangle 65"/>
            <p:cNvSpPr>
              <a:spLocks noChangeArrowheads="1"/>
            </p:cNvSpPr>
            <p:nvPr/>
          </p:nvSpPr>
          <p:spPr bwMode="auto">
            <a:xfrm>
              <a:off x="1575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12" name="Rectangle 236"/>
            <p:cNvSpPr>
              <a:spLocks noChangeArrowheads="1"/>
            </p:cNvSpPr>
            <p:nvPr/>
          </p:nvSpPr>
          <p:spPr bwMode="auto">
            <a:xfrm>
              <a:off x="1569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15" name="Group 239"/>
          <p:cNvGrpSpPr>
            <a:grpSpLocks/>
          </p:cNvGrpSpPr>
          <p:nvPr/>
        </p:nvGrpSpPr>
        <p:grpSpPr bwMode="auto">
          <a:xfrm>
            <a:off x="3746500" y="4479925"/>
            <a:ext cx="447675" cy="673100"/>
            <a:chOff x="1792" y="1790"/>
            <a:chExt cx="223" cy="346"/>
          </a:xfrm>
        </p:grpSpPr>
        <p:sp>
          <p:nvSpPr>
            <p:cNvPr id="152642" name="Rectangle 66"/>
            <p:cNvSpPr>
              <a:spLocks noChangeArrowheads="1"/>
            </p:cNvSpPr>
            <p:nvPr/>
          </p:nvSpPr>
          <p:spPr bwMode="auto">
            <a:xfrm>
              <a:off x="1798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14" name="Rectangle 238"/>
            <p:cNvSpPr>
              <a:spLocks noChangeArrowheads="1"/>
            </p:cNvSpPr>
            <p:nvPr/>
          </p:nvSpPr>
          <p:spPr bwMode="auto">
            <a:xfrm>
              <a:off x="1792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17" name="Group 241"/>
          <p:cNvGrpSpPr>
            <a:grpSpLocks/>
          </p:cNvGrpSpPr>
          <p:nvPr/>
        </p:nvGrpSpPr>
        <p:grpSpPr bwMode="auto">
          <a:xfrm>
            <a:off x="4194175" y="4479925"/>
            <a:ext cx="446088" cy="673100"/>
            <a:chOff x="2015" y="1790"/>
            <a:chExt cx="223" cy="346"/>
          </a:xfrm>
        </p:grpSpPr>
        <p:sp>
          <p:nvSpPr>
            <p:cNvPr id="152643" name="Rectangle 67"/>
            <p:cNvSpPr>
              <a:spLocks noChangeArrowheads="1"/>
            </p:cNvSpPr>
            <p:nvPr/>
          </p:nvSpPr>
          <p:spPr bwMode="auto">
            <a:xfrm>
              <a:off x="2021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16" name="Rectangle 240"/>
            <p:cNvSpPr>
              <a:spLocks noChangeArrowheads="1"/>
            </p:cNvSpPr>
            <p:nvPr/>
          </p:nvSpPr>
          <p:spPr bwMode="auto">
            <a:xfrm>
              <a:off x="2015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19" name="Group 243"/>
          <p:cNvGrpSpPr>
            <a:grpSpLocks/>
          </p:cNvGrpSpPr>
          <p:nvPr/>
        </p:nvGrpSpPr>
        <p:grpSpPr bwMode="auto">
          <a:xfrm>
            <a:off x="4640263" y="4479925"/>
            <a:ext cx="446087" cy="673100"/>
            <a:chOff x="2238" y="1790"/>
            <a:chExt cx="223" cy="346"/>
          </a:xfrm>
        </p:grpSpPr>
        <p:sp>
          <p:nvSpPr>
            <p:cNvPr id="152644" name="Rectangle 68"/>
            <p:cNvSpPr>
              <a:spLocks noChangeArrowheads="1"/>
            </p:cNvSpPr>
            <p:nvPr/>
          </p:nvSpPr>
          <p:spPr bwMode="auto">
            <a:xfrm>
              <a:off x="2244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18" name="Rectangle 242"/>
            <p:cNvSpPr>
              <a:spLocks noChangeArrowheads="1"/>
            </p:cNvSpPr>
            <p:nvPr/>
          </p:nvSpPr>
          <p:spPr bwMode="auto">
            <a:xfrm>
              <a:off x="2238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21" name="Group 245"/>
          <p:cNvGrpSpPr>
            <a:grpSpLocks/>
          </p:cNvGrpSpPr>
          <p:nvPr/>
        </p:nvGrpSpPr>
        <p:grpSpPr bwMode="auto">
          <a:xfrm>
            <a:off x="5086350" y="4479925"/>
            <a:ext cx="447675" cy="673100"/>
            <a:chOff x="2461" y="1790"/>
            <a:chExt cx="223" cy="346"/>
          </a:xfrm>
        </p:grpSpPr>
        <p:sp>
          <p:nvSpPr>
            <p:cNvPr id="152645" name="Rectangle 69"/>
            <p:cNvSpPr>
              <a:spLocks noChangeArrowheads="1"/>
            </p:cNvSpPr>
            <p:nvPr/>
          </p:nvSpPr>
          <p:spPr bwMode="auto">
            <a:xfrm>
              <a:off x="2467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20" name="Rectangle 244"/>
            <p:cNvSpPr>
              <a:spLocks noChangeArrowheads="1"/>
            </p:cNvSpPr>
            <p:nvPr/>
          </p:nvSpPr>
          <p:spPr bwMode="auto">
            <a:xfrm>
              <a:off x="2461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23" name="Group 247"/>
          <p:cNvGrpSpPr>
            <a:grpSpLocks/>
          </p:cNvGrpSpPr>
          <p:nvPr/>
        </p:nvGrpSpPr>
        <p:grpSpPr bwMode="auto">
          <a:xfrm>
            <a:off x="5534025" y="4479925"/>
            <a:ext cx="446088" cy="673100"/>
            <a:chOff x="2684" y="1790"/>
            <a:chExt cx="223" cy="346"/>
          </a:xfrm>
        </p:grpSpPr>
        <p:sp>
          <p:nvSpPr>
            <p:cNvPr id="152646" name="Rectangle 70"/>
            <p:cNvSpPr>
              <a:spLocks noChangeArrowheads="1"/>
            </p:cNvSpPr>
            <p:nvPr/>
          </p:nvSpPr>
          <p:spPr bwMode="auto">
            <a:xfrm>
              <a:off x="2690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22" name="Rectangle 246"/>
            <p:cNvSpPr>
              <a:spLocks noChangeArrowheads="1"/>
            </p:cNvSpPr>
            <p:nvPr/>
          </p:nvSpPr>
          <p:spPr bwMode="auto">
            <a:xfrm>
              <a:off x="2684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25" name="Group 249"/>
          <p:cNvGrpSpPr>
            <a:grpSpLocks/>
          </p:cNvGrpSpPr>
          <p:nvPr/>
        </p:nvGrpSpPr>
        <p:grpSpPr bwMode="auto">
          <a:xfrm>
            <a:off x="5980113" y="4479925"/>
            <a:ext cx="446087" cy="673100"/>
            <a:chOff x="2907" y="1790"/>
            <a:chExt cx="223" cy="346"/>
          </a:xfrm>
        </p:grpSpPr>
        <p:sp>
          <p:nvSpPr>
            <p:cNvPr id="152647" name="Rectangle 71"/>
            <p:cNvSpPr>
              <a:spLocks noChangeArrowheads="1"/>
            </p:cNvSpPr>
            <p:nvPr/>
          </p:nvSpPr>
          <p:spPr bwMode="auto">
            <a:xfrm>
              <a:off x="2913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b="1">
                  <a:cs typeface="Times New Roman" pitchFamily="18" charset="0"/>
                </a:rPr>
                <a:t>0</a:t>
              </a:r>
              <a:endParaRPr lang="en-US">
                <a:cs typeface="Times New Roman" pitchFamily="18" charset="0"/>
              </a:endParaRPr>
            </a:p>
            <a:p>
              <a:pPr eaLnBrk="0" hangingPunct="0"/>
              <a:endParaRPr lang="en-US"/>
            </a:p>
          </p:txBody>
        </p:sp>
        <p:sp>
          <p:nvSpPr>
            <p:cNvPr id="152824" name="Rectangle 248"/>
            <p:cNvSpPr>
              <a:spLocks noChangeArrowheads="1"/>
            </p:cNvSpPr>
            <p:nvPr/>
          </p:nvSpPr>
          <p:spPr bwMode="auto">
            <a:xfrm>
              <a:off x="2907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27" name="Group 251"/>
          <p:cNvGrpSpPr>
            <a:grpSpLocks/>
          </p:cNvGrpSpPr>
          <p:nvPr/>
        </p:nvGrpSpPr>
        <p:grpSpPr bwMode="auto">
          <a:xfrm>
            <a:off x="6426200" y="4479925"/>
            <a:ext cx="446088" cy="673100"/>
            <a:chOff x="3130" y="1790"/>
            <a:chExt cx="223" cy="346"/>
          </a:xfrm>
        </p:grpSpPr>
        <p:sp>
          <p:nvSpPr>
            <p:cNvPr id="152648" name="Rectangle 72"/>
            <p:cNvSpPr>
              <a:spLocks noChangeArrowheads="1"/>
            </p:cNvSpPr>
            <p:nvPr/>
          </p:nvSpPr>
          <p:spPr bwMode="auto">
            <a:xfrm>
              <a:off x="3136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26" name="Rectangle 250"/>
            <p:cNvSpPr>
              <a:spLocks noChangeArrowheads="1"/>
            </p:cNvSpPr>
            <p:nvPr/>
          </p:nvSpPr>
          <p:spPr bwMode="auto">
            <a:xfrm>
              <a:off x="3130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29" name="Group 253"/>
          <p:cNvGrpSpPr>
            <a:grpSpLocks/>
          </p:cNvGrpSpPr>
          <p:nvPr/>
        </p:nvGrpSpPr>
        <p:grpSpPr bwMode="auto">
          <a:xfrm>
            <a:off x="6872288" y="4479925"/>
            <a:ext cx="447675" cy="673100"/>
            <a:chOff x="3353" y="1790"/>
            <a:chExt cx="223" cy="346"/>
          </a:xfrm>
        </p:grpSpPr>
        <p:sp>
          <p:nvSpPr>
            <p:cNvPr id="152649" name="Rectangle 73"/>
            <p:cNvSpPr>
              <a:spLocks noChangeArrowheads="1"/>
            </p:cNvSpPr>
            <p:nvPr/>
          </p:nvSpPr>
          <p:spPr bwMode="auto">
            <a:xfrm>
              <a:off x="3359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0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28" name="Rectangle 252"/>
            <p:cNvSpPr>
              <a:spLocks noChangeArrowheads="1"/>
            </p:cNvSpPr>
            <p:nvPr/>
          </p:nvSpPr>
          <p:spPr bwMode="auto">
            <a:xfrm>
              <a:off x="3353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31" name="Group 255"/>
          <p:cNvGrpSpPr>
            <a:grpSpLocks/>
          </p:cNvGrpSpPr>
          <p:nvPr/>
        </p:nvGrpSpPr>
        <p:grpSpPr bwMode="auto">
          <a:xfrm>
            <a:off x="7319963" y="4479925"/>
            <a:ext cx="446087" cy="673100"/>
            <a:chOff x="3576" y="1790"/>
            <a:chExt cx="223" cy="346"/>
          </a:xfrm>
        </p:grpSpPr>
        <p:sp>
          <p:nvSpPr>
            <p:cNvPr id="152650" name="Rectangle 74"/>
            <p:cNvSpPr>
              <a:spLocks noChangeArrowheads="1"/>
            </p:cNvSpPr>
            <p:nvPr/>
          </p:nvSpPr>
          <p:spPr bwMode="auto">
            <a:xfrm>
              <a:off x="3582" y="1796"/>
              <a:ext cx="2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>
                  <a:cs typeface="Times New Roman" pitchFamily="18" charset="0"/>
                </a:rPr>
                <a:t>1</a:t>
              </a:r>
            </a:p>
            <a:p>
              <a:pPr eaLnBrk="0" hangingPunct="0"/>
              <a:endParaRPr lang="en-US"/>
            </a:p>
          </p:txBody>
        </p:sp>
        <p:sp>
          <p:nvSpPr>
            <p:cNvPr id="152830" name="Rectangle 254"/>
            <p:cNvSpPr>
              <a:spLocks noChangeArrowheads="1"/>
            </p:cNvSpPr>
            <p:nvPr/>
          </p:nvSpPr>
          <p:spPr bwMode="auto">
            <a:xfrm>
              <a:off x="3576" y="1790"/>
              <a:ext cx="223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835" name="Group 259"/>
          <p:cNvGrpSpPr>
            <a:grpSpLocks/>
          </p:cNvGrpSpPr>
          <p:nvPr/>
        </p:nvGrpSpPr>
        <p:grpSpPr bwMode="auto">
          <a:xfrm>
            <a:off x="158750" y="5176838"/>
            <a:ext cx="2695575" cy="720725"/>
            <a:chOff x="0" y="2148"/>
            <a:chExt cx="1346" cy="370"/>
          </a:xfrm>
        </p:grpSpPr>
        <p:sp>
          <p:nvSpPr>
            <p:cNvPr id="152834" name="Rectangle 258"/>
            <p:cNvSpPr>
              <a:spLocks noChangeArrowheads="1"/>
            </p:cNvSpPr>
            <p:nvPr/>
          </p:nvSpPr>
          <p:spPr bwMode="auto">
            <a:xfrm>
              <a:off x="0" y="2148"/>
              <a:ext cx="1346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33" name="Group 257"/>
            <p:cNvGrpSpPr>
              <a:grpSpLocks/>
            </p:cNvGrpSpPr>
            <p:nvPr/>
          </p:nvGrpSpPr>
          <p:grpSpPr bwMode="auto">
            <a:xfrm>
              <a:off x="0" y="2148"/>
              <a:ext cx="1346" cy="346"/>
              <a:chOff x="0" y="2148"/>
              <a:chExt cx="1346" cy="346"/>
            </a:xfrm>
          </p:grpSpPr>
          <p:sp>
            <p:nvSpPr>
              <p:cNvPr id="152651" name="Rectangle 75"/>
              <p:cNvSpPr>
                <a:spLocks noChangeArrowheads="1"/>
              </p:cNvSpPr>
              <p:nvPr/>
            </p:nvSpPr>
            <p:spPr bwMode="auto">
              <a:xfrm>
                <a:off x="6" y="2154"/>
                <a:ext cx="1334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1600" b="1">
                    <a:cs typeface="Times New Roman" pitchFamily="18" charset="0"/>
                  </a:rPr>
                  <a:t>Data word (with parity):</a:t>
                </a:r>
                <a:endParaRPr lang="en-US" sz="1600">
                  <a:cs typeface="Times New Roman" pitchFamily="18" charset="0"/>
                </a:endParaRPr>
              </a:p>
              <a:p>
                <a:pPr algn="ctr" eaLnBrk="0" hangingPunct="0"/>
                <a:endParaRPr lang="en-US" sz="1600"/>
              </a:p>
            </p:txBody>
          </p:sp>
          <p:sp>
            <p:nvSpPr>
              <p:cNvPr id="152832" name="Rectangle 256"/>
              <p:cNvSpPr>
                <a:spLocks noChangeArrowheads="1"/>
              </p:cNvSpPr>
              <p:nvPr/>
            </p:nvSpPr>
            <p:spPr bwMode="auto">
              <a:xfrm>
                <a:off x="0" y="2148"/>
                <a:ext cx="1346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85" name="Group 309"/>
          <p:cNvGrpSpPr>
            <a:grpSpLocks/>
          </p:cNvGrpSpPr>
          <p:nvPr/>
        </p:nvGrpSpPr>
        <p:grpSpPr bwMode="auto">
          <a:xfrm>
            <a:off x="2854325" y="996950"/>
            <a:ext cx="446088" cy="4900613"/>
            <a:chOff x="1798" y="628"/>
            <a:chExt cx="281" cy="3087"/>
          </a:xfrm>
        </p:grpSpPr>
        <p:grpSp>
          <p:nvGrpSpPr>
            <p:cNvPr id="152667" name="Group 91"/>
            <p:cNvGrpSpPr>
              <a:grpSpLocks/>
            </p:cNvGrpSpPr>
            <p:nvPr/>
          </p:nvGrpSpPr>
          <p:grpSpPr bwMode="auto">
            <a:xfrm>
              <a:off x="1798" y="628"/>
              <a:ext cx="281" cy="424"/>
              <a:chOff x="1346" y="0"/>
              <a:chExt cx="223" cy="346"/>
            </a:xfrm>
          </p:grpSpPr>
          <p:sp>
            <p:nvSpPr>
              <p:cNvPr id="152580" name="Rectangle 4"/>
              <p:cNvSpPr>
                <a:spLocks noChangeArrowheads="1"/>
              </p:cNvSpPr>
              <p:nvPr/>
            </p:nvSpPr>
            <p:spPr bwMode="auto">
              <a:xfrm>
                <a:off x="1352" y="6"/>
                <a:ext cx="211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b="1">
                    <a:cs typeface="Times New Roman" pitchFamily="18" charset="0"/>
                  </a:rPr>
                  <a:t>p</a:t>
                </a:r>
                <a:r>
                  <a:rPr lang="en-US" b="1" baseline="-30000">
                    <a:cs typeface="Times New Roman" pitchFamily="18" charset="0"/>
                  </a:rPr>
                  <a:t>1</a:t>
                </a:r>
                <a:endParaRPr lang="en-US">
                  <a:cs typeface="Times New Roman" pitchFamily="18" charset="0"/>
                </a:endParaRPr>
              </a:p>
              <a:p>
                <a:pPr algn="ctr" eaLnBrk="0" hangingPunct="0"/>
                <a:endParaRPr lang="en-US"/>
              </a:p>
            </p:txBody>
          </p:sp>
          <p:sp>
            <p:nvSpPr>
              <p:cNvPr id="152666" name="Rectangle 90"/>
              <p:cNvSpPr>
                <a:spLocks noChangeArrowheads="1"/>
              </p:cNvSpPr>
              <p:nvPr/>
            </p:nvSpPr>
            <p:spPr bwMode="auto">
              <a:xfrm>
                <a:off x="1346" y="0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695" name="Group 119"/>
            <p:cNvGrpSpPr>
              <a:grpSpLocks/>
            </p:cNvGrpSpPr>
            <p:nvPr/>
          </p:nvGrpSpPr>
          <p:grpSpPr bwMode="auto">
            <a:xfrm>
              <a:off x="1798" y="1067"/>
              <a:ext cx="281" cy="453"/>
              <a:chOff x="1346" y="358"/>
              <a:chExt cx="223" cy="370"/>
            </a:xfrm>
          </p:grpSpPr>
          <p:sp>
            <p:nvSpPr>
              <p:cNvPr id="152694" name="Rectangle 118"/>
              <p:cNvSpPr>
                <a:spLocks noChangeArrowheads="1"/>
              </p:cNvSpPr>
              <p:nvPr/>
            </p:nvSpPr>
            <p:spPr bwMode="auto">
              <a:xfrm>
                <a:off x="1346" y="358"/>
                <a:ext cx="223" cy="37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2693" name="Group 117"/>
              <p:cNvGrpSpPr>
                <a:grpSpLocks/>
              </p:cNvGrpSpPr>
              <p:nvPr/>
            </p:nvGrpSpPr>
            <p:grpSpPr bwMode="auto">
              <a:xfrm>
                <a:off x="1346" y="358"/>
                <a:ext cx="223" cy="346"/>
                <a:chOff x="1346" y="358"/>
                <a:chExt cx="223" cy="346"/>
              </a:xfrm>
            </p:grpSpPr>
            <p:sp>
              <p:nvSpPr>
                <p:cNvPr id="1525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52" y="364"/>
                  <a:ext cx="211" cy="334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526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1346" y="358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2739" name="Group 163"/>
            <p:cNvGrpSpPr>
              <a:grpSpLocks/>
            </p:cNvGrpSpPr>
            <p:nvPr/>
          </p:nvGrpSpPr>
          <p:grpSpPr bwMode="auto">
            <a:xfrm>
              <a:off x="1798" y="1506"/>
              <a:ext cx="281" cy="424"/>
              <a:chOff x="1346" y="716"/>
              <a:chExt cx="223" cy="346"/>
            </a:xfrm>
          </p:grpSpPr>
          <p:sp>
            <p:nvSpPr>
              <p:cNvPr id="152604" name="Rectangle 28"/>
              <p:cNvSpPr>
                <a:spLocks noChangeArrowheads="1"/>
              </p:cNvSpPr>
              <p:nvPr/>
            </p:nvSpPr>
            <p:spPr bwMode="auto">
              <a:xfrm>
                <a:off x="1352" y="722"/>
                <a:ext cx="211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b="1">
                    <a:cs typeface="Times New Roman" pitchFamily="18" charset="0"/>
                  </a:rPr>
                  <a:t>1</a:t>
                </a:r>
                <a:endParaRPr lang="en-US">
                  <a:cs typeface="Times New Roman" pitchFamily="18" charset="0"/>
                </a:endParaRPr>
              </a:p>
              <a:p>
                <a:pPr eaLnBrk="0" hangingPunct="0"/>
                <a:endParaRPr lang="en-US"/>
              </a:p>
            </p:txBody>
          </p:sp>
          <p:sp>
            <p:nvSpPr>
              <p:cNvPr id="152738" name="Rectangle 162"/>
              <p:cNvSpPr>
                <a:spLocks noChangeArrowheads="1"/>
              </p:cNvSpPr>
              <p:nvPr/>
            </p:nvSpPr>
            <p:spPr bwMode="auto">
              <a:xfrm>
                <a:off x="1346" y="716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763" name="Group 187"/>
            <p:cNvGrpSpPr>
              <a:grpSpLocks/>
            </p:cNvGrpSpPr>
            <p:nvPr/>
          </p:nvGrpSpPr>
          <p:grpSpPr bwMode="auto">
            <a:xfrm>
              <a:off x="1798" y="1945"/>
              <a:ext cx="281" cy="424"/>
              <a:chOff x="1346" y="1074"/>
              <a:chExt cx="223" cy="346"/>
            </a:xfrm>
          </p:grpSpPr>
          <p:sp>
            <p:nvSpPr>
              <p:cNvPr id="152616" name="Rectangle 40"/>
              <p:cNvSpPr>
                <a:spLocks noChangeArrowheads="1"/>
              </p:cNvSpPr>
              <p:nvPr/>
            </p:nvSpPr>
            <p:spPr bwMode="auto">
              <a:xfrm>
                <a:off x="1352" y="1080"/>
                <a:ext cx="211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 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762" name="Rectangle 186"/>
              <p:cNvSpPr>
                <a:spLocks noChangeArrowheads="1"/>
              </p:cNvSpPr>
              <p:nvPr/>
            </p:nvSpPr>
            <p:spPr bwMode="auto">
              <a:xfrm>
                <a:off x="1346" y="1074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787" name="Group 211"/>
            <p:cNvGrpSpPr>
              <a:grpSpLocks/>
            </p:cNvGrpSpPr>
            <p:nvPr/>
          </p:nvGrpSpPr>
          <p:grpSpPr bwMode="auto">
            <a:xfrm>
              <a:off x="1798" y="2383"/>
              <a:ext cx="281" cy="424"/>
              <a:chOff x="1346" y="1432"/>
              <a:chExt cx="223" cy="346"/>
            </a:xfrm>
          </p:grpSpPr>
          <p:sp>
            <p:nvSpPr>
              <p:cNvPr id="152628" name="Rectangle 52"/>
              <p:cNvSpPr>
                <a:spLocks noChangeArrowheads="1"/>
              </p:cNvSpPr>
              <p:nvPr/>
            </p:nvSpPr>
            <p:spPr bwMode="auto">
              <a:xfrm>
                <a:off x="1352" y="1438"/>
                <a:ext cx="211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 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786" name="Rectangle 210"/>
              <p:cNvSpPr>
                <a:spLocks noChangeArrowheads="1"/>
              </p:cNvSpPr>
              <p:nvPr/>
            </p:nvSpPr>
            <p:spPr bwMode="auto">
              <a:xfrm>
                <a:off x="1346" y="1432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811" name="Group 235"/>
            <p:cNvGrpSpPr>
              <a:grpSpLocks/>
            </p:cNvGrpSpPr>
            <p:nvPr/>
          </p:nvGrpSpPr>
          <p:grpSpPr bwMode="auto">
            <a:xfrm>
              <a:off x="1798" y="2822"/>
              <a:ext cx="281" cy="424"/>
              <a:chOff x="1346" y="1790"/>
              <a:chExt cx="223" cy="346"/>
            </a:xfrm>
          </p:grpSpPr>
          <p:sp>
            <p:nvSpPr>
              <p:cNvPr id="152640" name="Rectangle 64"/>
              <p:cNvSpPr>
                <a:spLocks noChangeArrowheads="1"/>
              </p:cNvSpPr>
              <p:nvPr/>
            </p:nvSpPr>
            <p:spPr bwMode="auto">
              <a:xfrm>
                <a:off x="1352" y="1796"/>
                <a:ext cx="211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 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10" name="Rectangle 234"/>
              <p:cNvSpPr>
                <a:spLocks noChangeArrowheads="1"/>
              </p:cNvSpPr>
              <p:nvPr/>
            </p:nvSpPr>
            <p:spPr bwMode="auto">
              <a:xfrm>
                <a:off x="1346" y="1790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839" name="Group 263"/>
            <p:cNvGrpSpPr>
              <a:grpSpLocks/>
            </p:cNvGrpSpPr>
            <p:nvPr/>
          </p:nvGrpSpPr>
          <p:grpSpPr bwMode="auto">
            <a:xfrm>
              <a:off x="1798" y="3261"/>
              <a:ext cx="281" cy="454"/>
              <a:chOff x="1346" y="2148"/>
              <a:chExt cx="223" cy="370"/>
            </a:xfrm>
          </p:grpSpPr>
          <p:sp>
            <p:nvSpPr>
              <p:cNvPr id="152838" name="Rectangle 262"/>
              <p:cNvSpPr>
                <a:spLocks noChangeArrowheads="1"/>
              </p:cNvSpPr>
              <p:nvPr/>
            </p:nvSpPr>
            <p:spPr bwMode="auto">
              <a:xfrm>
                <a:off x="1346" y="2148"/>
                <a:ext cx="223" cy="37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2837" name="Group 261"/>
              <p:cNvGrpSpPr>
                <a:grpSpLocks/>
              </p:cNvGrpSpPr>
              <p:nvPr/>
            </p:nvGrpSpPr>
            <p:grpSpPr bwMode="auto">
              <a:xfrm>
                <a:off x="1346" y="2148"/>
                <a:ext cx="223" cy="346"/>
                <a:chOff x="1346" y="2148"/>
                <a:chExt cx="223" cy="346"/>
              </a:xfrm>
            </p:grpSpPr>
            <p:sp>
              <p:nvSpPr>
                <p:cNvPr id="152652" name="Rectangle 76"/>
                <p:cNvSpPr>
                  <a:spLocks noChangeArrowheads="1"/>
                </p:cNvSpPr>
                <p:nvPr/>
              </p:nvSpPr>
              <p:spPr bwMode="auto">
                <a:xfrm>
                  <a:off x="1352" y="2154"/>
                  <a:ext cx="211" cy="334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b="1">
                      <a:cs typeface="Times New Roman" pitchFamily="18" charset="0"/>
                    </a:rPr>
                    <a:t>1</a:t>
                  </a:r>
                  <a:endParaRPr lang="en-US">
                    <a:cs typeface="Times New Roman" pitchFamily="18" charset="0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52836" name="Rectangle 260"/>
                <p:cNvSpPr>
                  <a:spLocks noChangeArrowheads="1"/>
                </p:cNvSpPr>
                <p:nvPr/>
              </p:nvSpPr>
              <p:spPr bwMode="auto">
                <a:xfrm>
                  <a:off x="1346" y="2148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2843" name="Group 267"/>
          <p:cNvGrpSpPr>
            <a:grpSpLocks/>
          </p:cNvGrpSpPr>
          <p:nvPr/>
        </p:nvGrpSpPr>
        <p:grpSpPr bwMode="auto">
          <a:xfrm>
            <a:off x="3300413" y="5176838"/>
            <a:ext cx="446087" cy="720725"/>
            <a:chOff x="1569" y="2148"/>
            <a:chExt cx="223" cy="370"/>
          </a:xfrm>
        </p:grpSpPr>
        <p:sp>
          <p:nvSpPr>
            <p:cNvPr id="152842" name="Rectangle 266"/>
            <p:cNvSpPr>
              <a:spLocks noChangeArrowheads="1"/>
            </p:cNvSpPr>
            <p:nvPr/>
          </p:nvSpPr>
          <p:spPr bwMode="auto">
            <a:xfrm>
              <a:off x="1569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41" name="Group 265"/>
            <p:cNvGrpSpPr>
              <a:grpSpLocks/>
            </p:cNvGrpSpPr>
            <p:nvPr/>
          </p:nvGrpSpPr>
          <p:grpSpPr bwMode="auto">
            <a:xfrm>
              <a:off x="1569" y="2148"/>
              <a:ext cx="223" cy="346"/>
              <a:chOff x="1569" y="2148"/>
              <a:chExt cx="223" cy="346"/>
            </a:xfrm>
          </p:grpSpPr>
          <p:sp>
            <p:nvSpPr>
              <p:cNvPr id="152653" name="Rectangle 77"/>
              <p:cNvSpPr>
                <a:spLocks noChangeArrowheads="1"/>
              </p:cNvSpPr>
              <p:nvPr/>
            </p:nvSpPr>
            <p:spPr bwMode="auto">
              <a:xfrm>
                <a:off x="1575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b="1">
                    <a:cs typeface="Times New Roman" pitchFamily="18" charset="0"/>
                  </a:rPr>
                  <a:t>0</a:t>
                </a:r>
                <a:endParaRPr lang="en-US">
                  <a:cs typeface="Times New Roman" pitchFamily="18" charset="0"/>
                </a:endParaRPr>
              </a:p>
              <a:p>
                <a:pPr eaLnBrk="0" hangingPunct="0"/>
                <a:endParaRPr lang="en-US"/>
              </a:p>
            </p:txBody>
          </p:sp>
          <p:sp>
            <p:nvSpPr>
              <p:cNvPr id="152840" name="Rectangle 264"/>
              <p:cNvSpPr>
                <a:spLocks noChangeArrowheads="1"/>
              </p:cNvSpPr>
              <p:nvPr/>
            </p:nvSpPr>
            <p:spPr bwMode="auto">
              <a:xfrm>
                <a:off x="1569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47" name="Group 271"/>
          <p:cNvGrpSpPr>
            <a:grpSpLocks/>
          </p:cNvGrpSpPr>
          <p:nvPr/>
        </p:nvGrpSpPr>
        <p:grpSpPr bwMode="auto">
          <a:xfrm>
            <a:off x="3746500" y="5176838"/>
            <a:ext cx="447675" cy="720725"/>
            <a:chOff x="1792" y="2148"/>
            <a:chExt cx="223" cy="370"/>
          </a:xfrm>
        </p:grpSpPr>
        <p:sp>
          <p:nvSpPr>
            <p:cNvPr id="152846" name="Rectangle 270"/>
            <p:cNvSpPr>
              <a:spLocks noChangeArrowheads="1"/>
            </p:cNvSpPr>
            <p:nvPr/>
          </p:nvSpPr>
          <p:spPr bwMode="auto">
            <a:xfrm>
              <a:off x="1792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45" name="Group 269"/>
            <p:cNvGrpSpPr>
              <a:grpSpLocks/>
            </p:cNvGrpSpPr>
            <p:nvPr/>
          </p:nvGrpSpPr>
          <p:grpSpPr bwMode="auto">
            <a:xfrm>
              <a:off x="1792" y="2148"/>
              <a:ext cx="223" cy="346"/>
              <a:chOff x="1792" y="2148"/>
              <a:chExt cx="223" cy="346"/>
            </a:xfrm>
          </p:grpSpPr>
          <p:sp>
            <p:nvSpPr>
              <p:cNvPr id="152654" name="Rectangle 78"/>
              <p:cNvSpPr>
                <a:spLocks noChangeArrowheads="1"/>
              </p:cNvSpPr>
              <p:nvPr/>
            </p:nvSpPr>
            <p:spPr bwMode="auto">
              <a:xfrm>
                <a:off x="1798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0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44" name="Rectangle 268"/>
              <p:cNvSpPr>
                <a:spLocks noChangeArrowheads="1"/>
              </p:cNvSpPr>
              <p:nvPr/>
            </p:nvSpPr>
            <p:spPr bwMode="auto">
              <a:xfrm>
                <a:off x="1792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51" name="Group 275"/>
          <p:cNvGrpSpPr>
            <a:grpSpLocks/>
          </p:cNvGrpSpPr>
          <p:nvPr/>
        </p:nvGrpSpPr>
        <p:grpSpPr bwMode="auto">
          <a:xfrm>
            <a:off x="4194175" y="5176838"/>
            <a:ext cx="446088" cy="720725"/>
            <a:chOff x="2015" y="2148"/>
            <a:chExt cx="223" cy="370"/>
          </a:xfrm>
        </p:grpSpPr>
        <p:sp>
          <p:nvSpPr>
            <p:cNvPr id="152850" name="Rectangle 274"/>
            <p:cNvSpPr>
              <a:spLocks noChangeArrowheads="1"/>
            </p:cNvSpPr>
            <p:nvPr/>
          </p:nvSpPr>
          <p:spPr bwMode="auto">
            <a:xfrm>
              <a:off x="2015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49" name="Group 273"/>
            <p:cNvGrpSpPr>
              <a:grpSpLocks/>
            </p:cNvGrpSpPr>
            <p:nvPr/>
          </p:nvGrpSpPr>
          <p:grpSpPr bwMode="auto">
            <a:xfrm>
              <a:off x="2015" y="2148"/>
              <a:ext cx="223" cy="346"/>
              <a:chOff x="2015" y="2148"/>
              <a:chExt cx="223" cy="346"/>
            </a:xfrm>
          </p:grpSpPr>
          <p:sp>
            <p:nvSpPr>
              <p:cNvPr id="152655" name="Rectangle 79"/>
              <p:cNvSpPr>
                <a:spLocks noChangeArrowheads="1"/>
              </p:cNvSpPr>
              <p:nvPr/>
            </p:nvSpPr>
            <p:spPr bwMode="auto">
              <a:xfrm>
                <a:off x="2021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b="1">
                    <a:cs typeface="Times New Roman" pitchFamily="18" charset="0"/>
                  </a:rPr>
                  <a:t>0</a:t>
                </a:r>
                <a:endParaRPr lang="en-US">
                  <a:cs typeface="Times New Roman" pitchFamily="18" charset="0"/>
                </a:endParaRPr>
              </a:p>
              <a:p>
                <a:pPr eaLnBrk="0" hangingPunct="0"/>
                <a:endParaRPr lang="en-US"/>
              </a:p>
            </p:txBody>
          </p:sp>
          <p:sp>
            <p:nvSpPr>
              <p:cNvPr id="152848" name="Rectangle 272"/>
              <p:cNvSpPr>
                <a:spLocks noChangeArrowheads="1"/>
              </p:cNvSpPr>
              <p:nvPr/>
            </p:nvSpPr>
            <p:spPr bwMode="auto">
              <a:xfrm>
                <a:off x="2015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55" name="Group 279"/>
          <p:cNvGrpSpPr>
            <a:grpSpLocks/>
          </p:cNvGrpSpPr>
          <p:nvPr/>
        </p:nvGrpSpPr>
        <p:grpSpPr bwMode="auto">
          <a:xfrm>
            <a:off x="4640263" y="5176838"/>
            <a:ext cx="446087" cy="720725"/>
            <a:chOff x="2238" y="2148"/>
            <a:chExt cx="223" cy="370"/>
          </a:xfrm>
        </p:grpSpPr>
        <p:sp>
          <p:nvSpPr>
            <p:cNvPr id="152854" name="Rectangle 278"/>
            <p:cNvSpPr>
              <a:spLocks noChangeArrowheads="1"/>
            </p:cNvSpPr>
            <p:nvPr/>
          </p:nvSpPr>
          <p:spPr bwMode="auto">
            <a:xfrm>
              <a:off x="2238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53" name="Group 277"/>
            <p:cNvGrpSpPr>
              <a:grpSpLocks/>
            </p:cNvGrpSpPr>
            <p:nvPr/>
          </p:nvGrpSpPr>
          <p:grpSpPr bwMode="auto">
            <a:xfrm>
              <a:off x="2238" y="2148"/>
              <a:ext cx="223" cy="346"/>
              <a:chOff x="2238" y="2148"/>
              <a:chExt cx="223" cy="346"/>
            </a:xfrm>
          </p:grpSpPr>
          <p:sp>
            <p:nvSpPr>
              <p:cNvPr id="152656" name="Rectangle 80"/>
              <p:cNvSpPr>
                <a:spLocks noChangeArrowheads="1"/>
              </p:cNvSpPr>
              <p:nvPr/>
            </p:nvSpPr>
            <p:spPr bwMode="auto">
              <a:xfrm>
                <a:off x="2244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1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52" name="Rectangle 276"/>
              <p:cNvSpPr>
                <a:spLocks noChangeArrowheads="1"/>
              </p:cNvSpPr>
              <p:nvPr/>
            </p:nvSpPr>
            <p:spPr bwMode="auto">
              <a:xfrm>
                <a:off x="2238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59" name="Group 283"/>
          <p:cNvGrpSpPr>
            <a:grpSpLocks/>
          </p:cNvGrpSpPr>
          <p:nvPr/>
        </p:nvGrpSpPr>
        <p:grpSpPr bwMode="auto">
          <a:xfrm>
            <a:off x="5086350" y="5176838"/>
            <a:ext cx="447675" cy="720725"/>
            <a:chOff x="2461" y="2148"/>
            <a:chExt cx="223" cy="370"/>
          </a:xfrm>
        </p:grpSpPr>
        <p:sp>
          <p:nvSpPr>
            <p:cNvPr id="152858" name="Rectangle 282"/>
            <p:cNvSpPr>
              <a:spLocks noChangeArrowheads="1"/>
            </p:cNvSpPr>
            <p:nvPr/>
          </p:nvSpPr>
          <p:spPr bwMode="auto">
            <a:xfrm>
              <a:off x="2461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57" name="Group 281"/>
            <p:cNvGrpSpPr>
              <a:grpSpLocks/>
            </p:cNvGrpSpPr>
            <p:nvPr/>
          </p:nvGrpSpPr>
          <p:grpSpPr bwMode="auto">
            <a:xfrm>
              <a:off x="2461" y="2148"/>
              <a:ext cx="223" cy="346"/>
              <a:chOff x="2461" y="2148"/>
              <a:chExt cx="223" cy="346"/>
            </a:xfrm>
          </p:grpSpPr>
          <p:sp>
            <p:nvSpPr>
              <p:cNvPr id="152657" name="Rectangle 81"/>
              <p:cNvSpPr>
                <a:spLocks noChangeArrowheads="1"/>
              </p:cNvSpPr>
              <p:nvPr/>
            </p:nvSpPr>
            <p:spPr bwMode="auto">
              <a:xfrm>
                <a:off x="2467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1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56" name="Rectangle 280"/>
              <p:cNvSpPr>
                <a:spLocks noChangeArrowheads="1"/>
              </p:cNvSpPr>
              <p:nvPr/>
            </p:nvSpPr>
            <p:spPr bwMode="auto">
              <a:xfrm>
                <a:off x="2461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63" name="Group 287"/>
          <p:cNvGrpSpPr>
            <a:grpSpLocks/>
          </p:cNvGrpSpPr>
          <p:nvPr/>
        </p:nvGrpSpPr>
        <p:grpSpPr bwMode="auto">
          <a:xfrm>
            <a:off x="5534025" y="5176838"/>
            <a:ext cx="446088" cy="720725"/>
            <a:chOff x="2684" y="2148"/>
            <a:chExt cx="223" cy="370"/>
          </a:xfrm>
        </p:grpSpPr>
        <p:sp>
          <p:nvSpPr>
            <p:cNvPr id="152862" name="Rectangle 286"/>
            <p:cNvSpPr>
              <a:spLocks noChangeArrowheads="1"/>
            </p:cNvSpPr>
            <p:nvPr/>
          </p:nvSpPr>
          <p:spPr bwMode="auto">
            <a:xfrm>
              <a:off x="2684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61" name="Group 285"/>
            <p:cNvGrpSpPr>
              <a:grpSpLocks/>
            </p:cNvGrpSpPr>
            <p:nvPr/>
          </p:nvGrpSpPr>
          <p:grpSpPr bwMode="auto">
            <a:xfrm>
              <a:off x="2684" y="2148"/>
              <a:ext cx="223" cy="346"/>
              <a:chOff x="2684" y="2148"/>
              <a:chExt cx="223" cy="346"/>
            </a:xfrm>
          </p:grpSpPr>
          <p:sp>
            <p:nvSpPr>
              <p:cNvPr id="152658" name="Rectangle 82"/>
              <p:cNvSpPr>
                <a:spLocks noChangeArrowheads="1"/>
              </p:cNvSpPr>
              <p:nvPr/>
            </p:nvSpPr>
            <p:spPr bwMode="auto">
              <a:xfrm>
                <a:off x="2690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0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60" name="Rectangle 284"/>
              <p:cNvSpPr>
                <a:spLocks noChangeArrowheads="1"/>
              </p:cNvSpPr>
              <p:nvPr/>
            </p:nvSpPr>
            <p:spPr bwMode="auto">
              <a:xfrm>
                <a:off x="2684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67" name="Group 291"/>
          <p:cNvGrpSpPr>
            <a:grpSpLocks/>
          </p:cNvGrpSpPr>
          <p:nvPr/>
        </p:nvGrpSpPr>
        <p:grpSpPr bwMode="auto">
          <a:xfrm>
            <a:off x="5980113" y="5176838"/>
            <a:ext cx="446087" cy="720725"/>
            <a:chOff x="2907" y="2148"/>
            <a:chExt cx="223" cy="370"/>
          </a:xfrm>
        </p:grpSpPr>
        <p:sp>
          <p:nvSpPr>
            <p:cNvPr id="152866" name="Rectangle 290"/>
            <p:cNvSpPr>
              <a:spLocks noChangeArrowheads="1"/>
            </p:cNvSpPr>
            <p:nvPr/>
          </p:nvSpPr>
          <p:spPr bwMode="auto">
            <a:xfrm>
              <a:off x="2907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65" name="Group 289"/>
            <p:cNvGrpSpPr>
              <a:grpSpLocks/>
            </p:cNvGrpSpPr>
            <p:nvPr/>
          </p:nvGrpSpPr>
          <p:grpSpPr bwMode="auto">
            <a:xfrm>
              <a:off x="2907" y="2148"/>
              <a:ext cx="223" cy="346"/>
              <a:chOff x="2907" y="2148"/>
              <a:chExt cx="223" cy="346"/>
            </a:xfrm>
          </p:grpSpPr>
          <p:sp>
            <p:nvSpPr>
              <p:cNvPr id="152659" name="Rectangle 83"/>
              <p:cNvSpPr>
                <a:spLocks noChangeArrowheads="1"/>
              </p:cNvSpPr>
              <p:nvPr/>
            </p:nvSpPr>
            <p:spPr bwMode="auto">
              <a:xfrm>
                <a:off x="2913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b="1">
                    <a:cs typeface="Times New Roman" pitchFamily="18" charset="0"/>
                  </a:rPr>
                  <a:t>0</a:t>
                </a:r>
                <a:endParaRPr lang="en-US">
                  <a:cs typeface="Times New Roman" pitchFamily="18" charset="0"/>
                </a:endParaRPr>
              </a:p>
              <a:p>
                <a:pPr eaLnBrk="0" hangingPunct="0"/>
                <a:endParaRPr lang="en-US"/>
              </a:p>
            </p:txBody>
          </p:sp>
          <p:sp>
            <p:nvSpPr>
              <p:cNvPr id="152864" name="Rectangle 288"/>
              <p:cNvSpPr>
                <a:spLocks noChangeArrowheads="1"/>
              </p:cNvSpPr>
              <p:nvPr/>
            </p:nvSpPr>
            <p:spPr bwMode="auto">
              <a:xfrm>
                <a:off x="2907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71" name="Group 295"/>
          <p:cNvGrpSpPr>
            <a:grpSpLocks/>
          </p:cNvGrpSpPr>
          <p:nvPr/>
        </p:nvGrpSpPr>
        <p:grpSpPr bwMode="auto">
          <a:xfrm>
            <a:off x="6426200" y="5176838"/>
            <a:ext cx="446088" cy="720725"/>
            <a:chOff x="3130" y="2148"/>
            <a:chExt cx="223" cy="370"/>
          </a:xfrm>
        </p:grpSpPr>
        <p:sp>
          <p:nvSpPr>
            <p:cNvPr id="152870" name="Rectangle 294"/>
            <p:cNvSpPr>
              <a:spLocks noChangeArrowheads="1"/>
            </p:cNvSpPr>
            <p:nvPr/>
          </p:nvSpPr>
          <p:spPr bwMode="auto">
            <a:xfrm>
              <a:off x="3130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69" name="Group 293"/>
            <p:cNvGrpSpPr>
              <a:grpSpLocks/>
            </p:cNvGrpSpPr>
            <p:nvPr/>
          </p:nvGrpSpPr>
          <p:grpSpPr bwMode="auto">
            <a:xfrm>
              <a:off x="3130" y="2148"/>
              <a:ext cx="223" cy="346"/>
              <a:chOff x="3130" y="2148"/>
              <a:chExt cx="223" cy="346"/>
            </a:xfrm>
          </p:grpSpPr>
          <p:sp>
            <p:nvSpPr>
              <p:cNvPr id="152660" name="Rectangle 84"/>
              <p:cNvSpPr>
                <a:spLocks noChangeArrowheads="1"/>
              </p:cNvSpPr>
              <p:nvPr/>
            </p:nvSpPr>
            <p:spPr bwMode="auto">
              <a:xfrm>
                <a:off x="3136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1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68" name="Rectangle 292"/>
              <p:cNvSpPr>
                <a:spLocks noChangeArrowheads="1"/>
              </p:cNvSpPr>
              <p:nvPr/>
            </p:nvSpPr>
            <p:spPr bwMode="auto">
              <a:xfrm>
                <a:off x="3130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75" name="Group 299"/>
          <p:cNvGrpSpPr>
            <a:grpSpLocks/>
          </p:cNvGrpSpPr>
          <p:nvPr/>
        </p:nvGrpSpPr>
        <p:grpSpPr bwMode="auto">
          <a:xfrm>
            <a:off x="6872288" y="5176838"/>
            <a:ext cx="447675" cy="720725"/>
            <a:chOff x="3353" y="2148"/>
            <a:chExt cx="223" cy="370"/>
          </a:xfrm>
        </p:grpSpPr>
        <p:sp>
          <p:nvSpPr>
            <p:cNvPr id="152874" name="Rectangle 298"/>
            <p:cNvSpPr>
              <a:spLocks noChangeArrowheads="1"/>
            </p:cNvSpPr>
            <p:nvPr/>
          </p:nvSpPr>
          <p:spPr bwMode="auto">
            <a:xfrm>
              <a:off x="3353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73" name="Group 297"/>
            <p:cNvGrpSpPr>
              <a:grpSpLocks/>
            </p:cNvGrpSpPr>
            <p:nvPr/>
          </p:nvGrpSpPr>
          <p:grpSpPr bwMode="auto">
            <a:xfrm>
              <a:off x="3353" y="2148"/>
              <a:ext cx="223" cy="346"/>
              <a:chOff x="3353" y="2148"/>
              <a:chExt cx="223" cy="346"/>
            </a:xfrm>
          </p:grpSpPr>
          <p:sp>
            <p:nvSpPr>
              <p:cNvPr id="152661" name="Rectangle 85"/>
              <p:cNvSpPr>
                <a:spLocks noChangeArrowheads="1"/>
              </p:cNvSpPr>
              <p:nvPr/>
            </p:nvSpPr>
            <p:spPr bwMode="auto">
              <a:xfrm>
                <a:off x="3359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0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72" name="Rectangle 296"/>
              <p:cNvSpPr>
                <a:spLocks noChangeArrowheads="1"/>
              </p:cNvSpPr>
              <p:nvPr/>
            </p:nvSpPr>
            <p:spPr bwMode="auto">
              <a:xfrm>
                <a:off x="3353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79" name="Group 303"/>
          <p:cNvGrpSpPr>
            <a:grpSpLocks/>
          </p:cNvGrpSpPr>
          <p:nvPr/>
        </p:nvGrpSpPr>
        <p:grpSpPr bwMode="auto">
          <a:xfrm>
            <a:off x="7319963" y="5176838"/>
            <a:ext cx="446087" cy="720725"/>
            <a:chOff x="3576" y="2148"/>
            <a:chExt cx="223" cy="370"/>
          </a:xfrm>
        </p:grpSpPr>
        <p:sp>
          <p:nvSpPr>
            <p:cNvPr id="152878" name="Rectangle 302"/>
            <p:cNvSpPr>
              <a:spLocks noChangeArrowheads="1"/>
            </p:cNvSpPr>
            <p:nvPr/>
          </p:nvSpPr>
          <p:spPr bwMode="auto">
            <a:xfrm>
              <a:off x="3576" y="2148"/>
              <a:ext cx="223" cy="37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877" name="Group 301"/>
            <p:cNvGrpSpPr>
              <a:grpSpLocks/>
            </p:cNvGrpSpPr>
            <p:nvPr/>
          </p:nvGrpSpPr>
          <p:grpSpPr bwMode="auto">
            <a:xfrm>
              <a:off x="3576" y="2148"/>
              <a:ext cx="223" cy="346"/>
              <a:chOff x="3576" y="2148"/>
              <a:chExt cx="223" cy="346"/>
            </a:xfrm>
          </p:grpSpPr>
          <p:sp>
            <p:nvSpPr>
              <p:cNvPr id="152662" name="Rectangle 86"/>
              <p:cNvSpPr>
                <a:spLocks noChangeArrowheads="1"/>
              </p:cNvSpPr>
              <p:nvPr/>
            </p:nvSpPr>
            <p:spPr bwMode="auto">
              <a:xfrm>
                <a:off x="3582" y="2154"/>
                <a:ext cx="211" cy="334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>
                    <a:cs typeface="Times New Roman" pitchFamily="18" charset="0"/>
                  </a:rPr>
                  <a:t>1</a:t>
                </a:r>
              </a:p>
              <a:p>
                <a:pPr eaLnBrk="0" hangingPunct="0"/>
                <a:endParaRPr lang="en-US"/>
              </a:p>
            </p:txBody>
          </p:sp>
          <p:sp>
            <p:nvSpPr>
              <p:cNvPr id="152876" name="Rectangle 300"/>
              <p:cNvSpPr>
                <a:spLocks noChangeArrowheads="1"/>
              </p:cNvSpPr>
              <p:nvPr/>
            </p:nvSpPr>
            <p:spPr bwMode="auto">
              <a:xfrm>
                <a:off x="3576" y="2148"/>
                <a:ext cx="223" cy="34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881" name="Group 305"/>
          <p:cNvGrpSpPr>
            <a:grpSpLocks/>
          </p:cNvGrpSpPr>
          <p:nvPr/>
        </p:nvGrpSpPr>
        <p:grpSpPr bwMode="auto">
          <a:xfrm>
            <a:off x="158750" y="5873750"/>
            <a:ext cx="7607300" cy="673100"/>
            <a:chOff x="0" y="2506"/>
            <a:chExt cx="3799" cy="346"/>
          </a:xfrm>
        </p:grpSpPr>
        <p:sp>
          <p:nvSpPr>
            <p:cNvPr id="152663" name="Rectangle 87"/>
            <p:cNvSpPr>
              <a:spLocks noChangeArrowheads="1"/>
            </p:cNvSpPr>
            <p:nvPr/>
          </p:nvSpPr>
          <p:spPr bwMode="auto">
            <a:xfrm>
              <a:off x="6" y="2512"/>
              <a:ext cx="378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>
                  <a:cs typeface="Times New Roman" pitchFamily="18" charset="0"/>
                </a:rPr>
                <a:t>Calculation of Hamming code parity bits</a:t>
              </a:r>
            </a:p>
            <a:p>
              <a:pPr algn="ctr" eaLnBrk="0" hangingPunct="0"/>
              <a:endParaRPr lang="en-US"/>
            </a:p>
          </p:txBody>
        </p:sp>
        <p:sp>
          <p:nvSpPr>
            <p:cNvPr id="152880" name="Rectangle 304"/>
            <p:cNvSpPr>
              <a:spLocks noChangeArrowheads="1"/>
            </p:cNvSpPr>
            <p:nvPr/>
          </p:nvSpPr>
          <p:spPr bwMode="auto">
            <a:xfrm>
              <a:off x="0" y="2506"/>
              <a:ext cx="3799" cy="34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883" name="Rectangle 307"/>
          <p:cNvSpPr>
            <a:spLocks noChangeArrowheads="1"/>
          </p:cNvSpPr>
          <p:nvPr/>
        </p:nvSpPr>
        <p:spPr bwMode="auto">
          <a:xfrm>
            <a:off x="152400" y="990600"/>
            <a:ext cx="7620000" cy="55626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01C2-44A8-47C9-AE29-193D0528ABD7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Example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990600" y="1905000"/>
            <a:ext cx="73914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300">
                <a:cs typeface="Times New Roman" pitchFamily="18" charset="0"/>
              </a:rPr>
              <a:t>The new data word (with parity bits) is now "</a:t>
            </a:r>
            <a:r>
              <a:rPr lang="en-US" sz="2300" b="1">
                <a:cs typeface="Times New Roman" pitchFamily="18" charset="0"/>
              </a:rPr>
              <a:t>10001100101". </a:t>
            </a:r>
          </a:p>
          <a:p>
            <a:pPr algn="just">
              <a:buFont typeface="Wingdings" pitchFamily="2" charset="2"/>
              <a:buChar char="q"/>
            </a:pPr>
            <a:endParaRPr lang="en-US" sz="2300" b="1"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>
                <a:cs typeface="Times New Roman" pitchFamily="18" charset="0"/>
              </a:rPr>
              <a:t>We now assume the </a:t>
            </a:r>
            <a:r>
              <a:rPr lang="en-US" sz="2300" b="1">
                <a:cs typeface="Times New Roman" pitchFamily="18" charset="0"/>
              </a:rPr>
              <a:t>final bit gets corrupted</a:t>
            </a:r>
            <a:r>
              <a:rPr lang="en-US" sz="2300">
                <a:cs typeface="Times New Roman" pitchFamily="18" charset="0"/>
              </a:rPr>
              <a:t> and turned from </a:t>
            </a:r>
            <a:r>
              <a:rPr lang="en-US" sz="2300" b="1">
                <a:cs typeface="Times New Roman" pitchFamily="18" charset="0"/>
              </a:rPr>
              <a:t>1 to 0. </a:t>
            </a:r>
          </a:p>
          <a:p>
            <a:pPr algn="just">
              <a:buFont typeface="Wingdings" pitchFamily="2" charset="2"/>
              <a:buChar char="q"/>
            </a:pPr>
            <a:endParaRPr lang="en-US" sz="2300" b="1"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>
                <a:cs typeface="Times New Roman" pitchFamily="18" charset="0"/>
              </a:rPr>
              <a:t>Our new data word is "</a:t>
            </a:r>
            <a:r>
              <a:rPr lang="en-US" sz="2300" b="1">
                <a:cs typeface="Times New Roman" pitchFamily="18" charset="0"/>
              </a:rPr>
              <a:t>10001100100";</a:t>
            </a:r>
            <a:r>
              <a:rPr lang="en-US" sz="2300"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endParaRPr lang="en-US" sz="230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>
                <a:cs typeface="Times New Roman" pitchFamily="18" charset="0"/>
              </a:rPr>
              <a:t>How the Hamming codes were created we flag each parity bit as 1 when the even parity check fails.</a:t>
            </a:r>
          </a:p>
          <a:p>
            <a:pPr eaLnBrk="0" hangingPunct="0"/>
            <a:endParaRPr lang="en-US" sz="23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4743-51E9-4323-A36B-4C2C37C6B2F6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3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Example</a:t>
            </a:r>
          </a:p>
        </p:txBody>
      </p:sp>
      <p:grpSp>
        <p:nvGrpSpPr>
          <p:cNvPr id="155951" name="Group 303"/>
          <p:cNvGrpSpPr>
            <a:grpSpLocks/>
          </p:cNvGrpSpPr>
          <p:nvPr/>
        </p:nvGrpSpPr>
        <p:grpSpPr bwMode="auto">
          <a:xfrm>
            <a:off x="304800" y="1905000"/>
            <a:ext cx="8534400" cy="3968750"/>
            <a:chOff x="-3" y="-3"/>
            <a:chExt cx="4751" cy="2500"/>
          </a:xfrm>
        </p:grpSpPr>
        <p:grpSp>
          <p:nvGrpSpPr>
            <p:cNvPr id="155949" name="Group 301"/>
            <p:cNvGrpSpPr>
              <a:grpSpLocks/>
            </p:cNvGrpSpPr>
            <p:nvPr/>
          </p:nvGrpSpPr>
          <p:grpSpPr bwMode="auto">
            <a:xfrm>
              <a:off x="0" y="0"/>
              <a:ext cx="4745" cy="2494"/>
              <a:chOff x="0" y="0"/>
              <a:chExt cx="4745" cy="2494"/>
            </a:xfrm>
          </p:grpSpPr>
          <p:grpSp>
            <p:nvGrpSpPr>
              <p:cNvPr id="155738" name="Group 90"/>
              <p:cNvGrpSpPr>
                <a:grpSpLocks/>
              </p:cNvGrpSpPr>
              <p:nvPr/>
            </p:nvGrpSpPr>
            <p:grpSpPr bwMode="auto">
              <a:xfrm>
                <a:off x="0" y="0"/>
                <a:ext cx="1061" cy="346"/>
                <a:chOff x="0" y="0"/>
                <a:chExt cx="1061" cy="346"/>
              </a:xfrm>
            </p:grpSpPr>
            <p:sp>
              <p:nvSpPr>
                <p:cNvPr id="155652" name="Rectangle 4"/>
                <p:cNvSpPr>
                  <a:spLocks noChangeArrowheads="1"/>
                </p:cNvSpPr>
                <p:nvPr/>
              </p:nvSpPr>
              <p:spPr bwMode="auto">
                <a:xfrm>
                  <a:off x="6" y="6"/>
                  <a:ext cx="1049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37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1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40" name="Group 92"/>
              <p:cNvGrpSpPr>
                <a:grpSpLocks/>
              </p:cNvGrpSpPr>
              <p:nvPr/>
            </p:nvGrpSpPr>
            <p:grpSpPr bwMode="auto">
              <a:xfrm>
                <a:off x="1061" y="0"/>
                <a:ext cx="223" cy="346"/>
                <a:chOff x="1061" y="0"/>
                <a:chExt cx="223" cy="346"/>
              </a:xfrm>
            </p:grpSpPr>
            <p:sp>
              <p:nvSpPr>
                <p:cNvPr id="155653" name="Rectangle 5"/>
                <p:cNvSpPr>
                  <a:spLocks noChangeArrowheads="1"/>
                </p:cNvSpPr>
                <p:nvPr/>
              </p:nvSpPr>
              <p:spPr bwMode="auto">
                <a:xfrm>
                  <a:off x="1067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39" name="Rectangle 91"/>
                <p:cNvSpPr>
                  <a:spLocks noChangeArrowheads="1"/>
                </p:cNvSpPr>
                <p:nvPr/>
              </p:nvSpPr>
              <p:spPr bwMode="auto">
                <a:xfrm>
                  <a:off x="1061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42" name="Group 94"/>
              <p:cNvGrpSpPr>
                <a:grpSpLocks/>
              </p:cNvGrpSpPr>
              <p:nvPr/>
            </p:nvGrpSpPr>
            <p:grpSpPr bwMode="auto">
              <a:xfrm>
                <a:off x="1284" y="0"/>
                <a:ext cx="223" cy="346"/>
                <a:chOff x="1284" y="0"/>
                <a:chExt cx="223" cy="346"/>
              </a:xfrm>
            </p:grpSpPr>
            <p:sp>
              <p:nvSpPr>
                <p:cNvPr id="155654" name="Rectangle 6"/>
                <p:cNvSpPr>
                  <a:spLocks noChangeArrowheads="1"/>
                </p:cNvSpPr>
                <p:nvPr/>
              </p:nvSpPr>
              <p:spPr bwMode="auto">
                <a:xfrm>
                  <a:off x="1290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2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41" name="Rectangle 93"/>
                <p:cNvSpPr>
                  <a:spLocks noChangeArrowheads="1"/>
                </p:cNvSpPr>
                <p:nvPr/>
              </p:nvSpPr>
              <p:spPr bwMode="auto">
                <a:xfrm>
                  <a:off x="1284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44" name="Group 96"/>
              <p:cNvGrpSpPr>
                <a:grpSpLocks/>
              </p:cNvGrpSpPr>
              <p:nvPr/>
            </p:nvGrpSpPr>
            <p:grpSpPr bwMode="auto">
              <a:xfrm>
                <a:off x="1507" y="0"/>
                <a:ext cx="223" cy="346"/>
                <a:chOff x="1507" y="0"/>
                <a:chExt cx="223" cy="346"/>
              </a:xfrm>
            </p:grpSpPr>
            <p:sp>
              <p:nvSpPr>
                <p:cNvPr id="155655" name="Rectangle 7"/>
                <p:cNvSpPr>
                  <a:spLocks noChangeArrowheads="1"/>
                </p:cNvSpPr>
                <p:nvPr/>
              </p:nvSpPr>
              <p:spPr bwMode="auto">
                <a:xfrm>
                  <a:off x="1513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43" name="Rectangle 95"/>
                <p:cNvSpPr>
                  <a:spLocks noChangeArrowheads="1"/>
                </p:cNvSpPr>
                <p:nvPr/>
              </p:nvSpPr>
              <p:spPr bwMode="auto">
                <a:xfrm>
                  <a:off x="1507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46" name="Group 98"/>
              <p:cNvGrpSpPr>
                <a:grpSpLocks/>
              </p:cNvGrpSpPr>
              <p:nvPr/>
            </p:nvGrpSpPr>
            <p:grpSpPr bwMode="auto">
              <a:xfrm>
                <a:off x="1730" y="0"/>
                <a:ext cx="223" cy="346"/>
                <a:chOff x="1730" y="0"/>
                <a:chExt cx="223" cy="346"/>
              </a:xfrm>
            </p:grpSpPr>
            <p:sp>
              <p:nvSpPr>
                <p:cNvPr id="155656" name="Rectangle 8"/>
                <p:cNvSpPr>
                  <a:spLocks noChangeArrowheads="1"/>
                </p:cNvSpPr>
                <p:nvPr/>
              </p:nvSpPr>
              <p:spPr bwMode="auto">
                <a:xfrm>
                  <a:off x="1736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3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45" name="Rectangle 97"/>
                <p:cNvSpPr>
                  <a:spLocks noChangeArrowheads="1"/>
                </p:cNvSpPr>
                <p:nvPr/>
              </p:nvSpPr>
              <p:spPr bwMode="auto">
                <a:xfrm>
                  <a:off x="1730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48" name="Group 100"/>
              <p:cNvGrpSpPr>
                <a:grpSpLocks/>
              </p:cNvGrpSpPr>
              <p:nvPr/>
            </p:nvGrpSpPr>
            <p:grpSpPr bwMode="auto">
              <a:xfrm>
                <a:off x="1953" y="0"/>
                <a:ext cx="223" cy="346"/>
                <a:chOff x="1953" y="0"/>
                <a:chExt cx="223" cy="346"/>
              </a:xfrm>
            </p:grpSpPr>
            <p:sp>
              <p:nvSpPr>
                <p:cNvPr id="155657" name="Rectangle 9"/>
                <p:cNvSpPr>
                  <a:spLocks noChangeArrowheads="1"/>
                </p:cNvSpPr>
                <p:nvPr/>
              </p:nvSpPr>
              <p:spPr bwMode="auto">
                <a:xfrm>
                  <a:off x="1959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2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47" name="Rectangle 99"/>
                <p:cNvSpPr>
                  <a:spLocks noChangeArrowheads="1"/>
                </p:cNvSpPr>
                <p:nvPr/>
              </p:nvSpPr>
              <p:spPr bwMode="auto">
                <a:xfrm>
                  <a:off x="1953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50" name="Group 102"/>
              <p:cNvGrpSpPr>
                <a:grpSpLocks/>
              </p:cNvGrpSpPr>
              <p:nvPr/>
            </p:nvGrpSpPr>
            <p:grpSpPr bwMode="auto">
              <a:xfrm>
                <a:off x="2176" y="0"/>
                <a:ext cx="223" cy="346"/>
                <a:chOff x="2176" y="0"/>
                <a:chExt cx="223" cy="346"/>
              </a:xfrm>
            </p:grpSpPr>
            <p:sp>
              <p:nvSpPr>
                <p:cNvPr id="1556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2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3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2176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52" name="Group 104"/>
              <p:cNvGrpSpPr>
                <a:grpSpLocks/>
              </p:cNvGrpSpPr>
              <p:nvPr/>
            </p:nvGrpSpPr>
            <p:grpSpPr bwMode="auto">
              <a:xfrm>
                <a:off x="2399" y="0"/>
                <a:ext cx="223" cy="346"/>
                <a:chOff x="2399" y="0"/>
                <a:chExt cx="223" cy="346"/>
              </a:xfrm>
            </p:grpSpPr>
            <p:sp>
              <p:nvSpPr>
                <p:cNvPr id="1556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405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4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51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99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54" name="Group 106"/>
              <p:cNvGrpSpPr>
                <a:grpSpLocks/>
              </p:cNvGrpSpPr>
              <p:nvPr/>
            </p:nvGrpSpPr>
            <p:grpSpPr bwMode="auto">
              <a:xfrm>
                <a:off x="2622" y="0"/>
                <a:ext cx="223" cy="346"/>
                <a:chOff x="2622" y="0"/>
                <a:chExt cx="223" cy="346"/>
              </a:xfrm>
            </p:grpSpPr>
            <p:sp>
              <p:nvSpPr>
                <p:cNvPr id="155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628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4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622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56" name="Group 108"/>
              <p:cNvGrpSpPr>
                <a:grpSpLocks/>
              </p:cNvGrpSpPr>
              <p:nvPr/>
            </p:nvGrpSpPr>
            <p:grpSpPr bwMode="auto">
              <a:xfrm>
                <a:off x="2845" y="0"/>
                <a:ext cx="223" cy="346"/>
                <a:chOff x="2845" y="0"/>
                <a:chExt cx="223" cy="346"/>
              </a:xfrm>
            </p:grpSpPr>
            <p:sp>
              <p:nvSpPr>
                <p:cNvPr id="155661" name="Rectangle 13"/>
                <p:cNvSpPr>
                  <a:spLocks noChangeArrowheads="1"/>
                </p:cNvSpPr>
                <p:nvPr/>
              </p:nvSpPr>
              <p:spPr bwMode="auto">
                <a:xfrm>
                  <a:off x="2851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5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55" name="Rectangle 107"/>
                <p:cNvSpPr>
                  <a:spLocks noChangeArrowheads="1"/>
                </p:cNvSpPr>
                <p:nvPr/>
              </p:nvSpPr>
              <p:spPr bwMode="auto">
                <a:xfrm>
                  <a:off x="2845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58" name="Group 110"/>
              <p:cNvGrpSpPr>
                <a:grpSpLocks/>
              </p:cNvGrpSpPr>
              <p:nvPr/>
            </p:nvGrpSpPr>
            <p:grpSpPr bwMode="auto">
              <a:xfrm>
                <a:off x="3068" y="0"/>
                <a:ext cx="223" cy="346"/>
                <a:chOff x="3068" y="0"/>
                <a:chExt cx="223" cy="346"/>
              </a:xfrm>
            </p:grpSpPr>
            <p:sp>
              <p:nvSpPr>
                <p:cNvPr id="155662" name="Rectangle 14"/>
                <p:cNvSpPr>
                  <a:spLocks noChangeArrowheads="1"/>
                </p:cNvSpPr>
                <p:nvPr/>
              </p:nvSpPr>
              <p:spPr bwMode="auto">
                <a:xfrm>
                  <a:off x="3074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6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68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60" name="Group 112"/>
              <p:cNvGrpSpPr>
                <a:grpSpLocks/>
              </p:cNvGrpSpPr>
              <p:nvPr/>
            </p:nvGrpSpPr>
            <p:grpSpPr bwMode="auto">
              <a:xfrm>
                <a:off x="3291" y="0"/>
                <a:ext cx="223" cy="346"/>
                <a:chOff x="3291" y="0"/>
                <a:chExt cx="223" cy="346"/>
              </a:xfrm>
            </p:grpSpPr>
            <p:sp>
              <p:nvSpPr>
                <p:cNvPr id="1556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297" y="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d</a:t>
                  </a:r>
                  <a:r>
                    <a:rPr lang="en-US" sz="1500" b="1" baseline="-30000">
                      <a:cs typeface="Times New Roman" pitchFamily="18" charset="0"/>
                    </a:rPr>
                    <a:t>7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91" y="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62" name="Group 114"/>
              <p:cNvGrpSpPr>
                <a:grpSpLocks/>
              </p:cNvGrpSpPr>
              <p:nvPr/>
            </p:nvGrpSpPr>
            <p:grpSpPr bwMode="auto">
              <a:xfrm>
                <a:off x="3514" y="0"/>
                <a:ext cx="692" cy="346"/>
                <a:chOff x="3514" y="0"/>
                <a:chExt cx="692" cy="346"/>
              </a:xfrm>
            </p:grpSpPr>
            <p:sp>
              <p:nvSpPr>
                <p:cNvPr id="1556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520" y="6"/>
                  <a:ext cx="680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Parity check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61" name="Rectangle 113"/>
                <p:cNvSpPr>
                  <a:spLocks noChangeArrowheads="1"/>
                </p:cNvSpPr>
                <p:nvPr/>
              </p:nvSpPr>
              <p:spPr bwMode="auto">
                <a:xfrm>
                  <a:off x="3514" y="0"/>
                  <a:ext cx="69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64" name="Group 116"/>
              <p:cNvGrpSpPr>
                <a:grpSpLocks/>
              </p:cNvGrpSpPr>
              <p:nvPr/>
            </p:nvGrpSpPr>
            <p:grpSpPr bwMode="auto">
              <a:xfrm>
                <a:off x="4206" y="0"/>
                <a:ext cx="539" cy="346"/>
                <a:chOff x="4206" y="0"/>
                <a:chExt cx="539" cy="346"/>
              </a:xfrm>
            </p:grpSpPr>
            <p:sp>
              <p:nvSpPr>
                <p:cNvPr id="155665" name="Rectangle 17"/>
                <p:cNvSpPr>
                  <a:spLocks noChangeArrowheads="1"/>
                </p:cNvSpPr>
                <p:nvPr/>
              </p:nvSpPr>
              <p:spPr bwMode="auto">
                <a:xfrm>
                  <a:off x="4212" y="6"/>
                  <a:ext cx="527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Parity bit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7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4206" y="0"/>
                  <a:ext cx="539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68" name="Group 120"/>
              <p:cNvGrpSpPr>
                <a:grpSpLocks/>
              </p:cNvGrpSpPr>
              <p:nvPr/>
            </p:nvGrpSpPr>
            <p:grpSpPr bwMode="auto">
              <a:xfrm>
                <a:off x="0" y="358"/>
                <a:ext cx="1061" cy="370"/>
                <a:chOff x="0" y="358"/>
                <a:chExt cx="1061" cy="370"/>
              </a:xfrm>
            </p:grpSpPr>
            <p:sp>
              <p:nvSpPr>
                <p:cNvPr id="155767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358"/>
                  <a:ext cx="1061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66" name="Group 118"/>
                <p:cNvGrpSpPr>
                  <a:grpSpLocks/>
                </p:cNvGrpSpPr>
                <p:nvPr/>
              </p:nvGrpSpPr>
              <p:grpSpPr bwMode="auto">
                <a:xfrm>
                  <a:off x="0" y="358"/>
                  <a:ext cx="1061" cy="346"/>
                  <a:chOff x="0" y="358"/>
                  <a:chExt cx="1061" cy="346"/>
                </a:xfrm>
              </p:grpSpPr>
              <p:sp>
                <p:nvSpPr>
                  <p:cNvPr id="1556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" y="364"/>
                    <a:ext cx="1049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Received data word: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6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58"/>
                    <a:ext cx="1061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72" name="Group 124"/>
              <p:cNvGrpSpPr>
                <a:grpSpLocks/>
              </p:cNvGrpSpPr>
              <p:nvPr/>
            </p:nvGrpSpPr>
            <p:grpSpPr bwMode="auto">
              <a:xfrm>
                <a:off x="1061" y="358"/>
                <a:ext cx="223" cy="370"/>
                <a:chOff x="1061" y="358"/>
                <a:chExt cx="223" cy="370"/>
              </a:xfrm>
            </p:grpSpPr>
            <p:sp>
              <p:nvSpPr>
                <p:cNvPr id="1557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061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70" name="Group 122"/>
                <p:cNvGrpSpPr>
                  <a:grpSpLocks/>
                </p:cNvGrpSpPr>
                <p:nvPr/>
              </p:nvGrpSpPr>
              <p:grpSpPr bwMode="auto">
                <a:xfrm>
                  <a:off x="1061" y="358"/>
                  <a:ext cx="223" cy="346"/>
                  <a:chOff x="1061" y="358"/>
                  <a:chExt cx="223" cy="346"/>
                </a:xfrm>
              </p:grpSpPr>
              <p:sp>
                <p:nvSpPr>
                  <p:cNvPr id="1556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67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1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6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061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76" name="Group 128"/>
              <p:cNvGrpSpPr>
                <a:grpSpLocks/>
              </p:cNvGrpSpPr>
              <p:nvPr/>
            </p:nvGrpSpPr>
            <p:grpSpPr bwMode="auto">
              <a:xfrm>
                <a:off x="1284" y="358"/>
                <a:ext cx="223" cy="370"/>
                <a:chOff x="1284" y="358"/>
                <a:chExt cx="223" cy="370"/>
              </a:xfrm>
            </p:grpSpPr>
            <p:sp>
              <p:nvSpPr>
                <p:cNvPr id="155775" name="Rectangle 127"/>
                <p:cNvSpPr>
                  <a:spLocks noChangeArrowheads="1"/>
                </p:cNvSpPr>
                <p:nvPr/>
              </p:nvSpPr>
              <p:spPr bwMode="auto">
                <a:xfrm>
                  <a:off x="1284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74" name="Group 126"/>
                <p:cNvGrpSpPr>
                  <a:grpSpLocks/>
                </p:cNvGrpSpPr>
                <p:nvPr/>
              </p:nvGrpSpPr>
              <p:grpSpPr bwMode="auto">
                <a:xfrm>
                  <a:off x="1284" y="358"/>
                  <a:ext cx="223" cy="346"/>
                  <a:chOff x="1284" y="358"/>
                  <a:chExt cx="223" cy="346"/>
                </a:xfrm>
              </p:grpSpPr>
              <p:sp>
                <p:nvSpPr>
                  <p:cNvPr id="15566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73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80" name="Group 132"/>
              <p:cNvGrpSpPr>
                <a:grpSpLocks/>
              </p:cNvGrpSpPr>
              <p:nvPr/>
            </p:nvGrpSpPr>
            <p:grpSpPr bwMode="auto">
              <a:xfrm>
                <a:off x="1507" y="358"/>
                <a:ext cx="223" cy="370"/>
                <a:chOff x="1507" y="358"/>
                <a:chExt cx="223" cy="370"/>
              </a:xfrm>
            </p:grpSpPr>
            <p:sp>
              <p:nvSpPr>
                <p:cNvPr id="1557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07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78" name="Group 130"/>
                <p:cNvGrpSpPr>
                  <a:grpSpLocks/>
                </p:cNvGrpSpPr>
                <p:nvPr/>
              </p:nvGrpSpPr>
              <p:grpSpPr bwMode="auto">
                <a:xfrm>
                  <a:off x="1507" y="358"/>
                  <a:ext cx="223" cy="346"/>
                  <a:chOff x="1507" y="358"/>
                  <a:chExt cx="223" cy="346"/>
                </a:xfrm>
              </p:grpSpPr>
              <p:sp>
                <p:nvSpPr>
                  <p:cNvPr id="15566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13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77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507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84" name="Group 136"/>
              <p:cNvGrpSpPr>
                <a:grpSpLocks/>
              </p:cNvGrpSpPr>
              <p:nvPr/>
            </p:nvGrpSpPr>
            <p:grpSpPr bwMode="auto">
              <a:xfrm>
                <a:off x="1730" y="358"/>
                <a:ext cx="223" cy="370"/>
                <a:chOff x="1730" y="358"/>
                <a:chExt cx="223" cy="370"/>
              </a:xfrm>
            </p:grpSpPr>
            <p:sp>
              <p:nvSpPr>
                <p:cNvPr id="15578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730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82" name="Group 134"/>
                <p:cNvGrpSpPr>
                  <a:grpSpLocks/>
                </p:cNvGrpSpPr>
                <p:nvPr/>
              </p:nvGrpSpPr>
              <p:grpSpPr bwMode="auto">
                <a:xfrm>
                  <a:off x="1730" y="358"/>
                  <a:ext cx="223" cy="346"/>
                  <a:chOff x="1730" y="358"/>
                  <a:chExt cx="223" cy="346"/>
                </a:xfrm>
              </p:grpSpPr>
              <p:sp>
                <p:nvSpPr>
                  <p:cNvPr id="15567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736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8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730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88" name="Group 140"/>
              <p:cNvGrpSpPr>
                <a:grpSpLocks/>
              </p:cNvGrpSpPr>
              <p:nvPr/>
            </p:nvGrpSpPr>
            <p:grpSpPr bwMode="auto">
              <a:xfrm>
                <a:off x="1953" y="358"/>
                <a:ext cx="223" cy="370"/>
                <a:chOff x="1953" y="358"/>
                <a:chExt cx="223" cy="370"/>
              </a:xfrm>
            </p:grpSpPr>
            <p:sp>
              <p:nvSpPr>
                <p:cNvPr id="155787" name="Rectangle 139"/>
                <p:cNvSpPr>
                  <a:spLocks noChangeArrowheads="1"/>
                </p:cNvSpPr>
                <p:nvPr/>
              </p:nvSpPr>
              <p:spPr bwMode="auto">
                <a:xfrm>
                  <a:off x="1953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86" name="Group 138"/>
                <p:cNvGrpSpPr>
                  <a:grpSpLocks/>
                </p:cNvGrpSpPr>
                <p:nvPr/>
              </p:nvGrpSpPr>
              <p:grpSpPr bwMode="auto">
                <a:xfrm>
                  <a:off x="1953" y="358"/>
                  <a:ext cx="223" cy="346"/>
                  <a:chOff x="1953" y="358"/>
                  <a:chExt cx="223" cy="346"/>
                </a:xfrm>
              </p:grpSpPr>
              <p:sp>
                <p:nvSpPr>
                  <p:cNvPr id="1556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1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85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92" name="Group 144"/>
              <p:cNvGrpSpPr>
                <a:grpSpLocks/>
              </p:cNvGrpSpPr>
              <p:nvPr/>
            </p:nvGrpSpPr>
            <p:grpSpPr bwMode="auto">
              <a:xfrm>
                <a:off x="2176" y="358"/>
                <a:ext cx="223" cy="370"/>
                <a:chOff x="2176" y="358"/>
                <a:chExt cx="223" cy="370"/>
              </a:xfrm>
            </p:grpSpPr>
            <p:sp>
              <p:nvSpPr>
                <p:cNvPr id="155791" name="Rectangle 143"/>
                <p:cNvSpPr>
                  <a:spLocks noChangeArrowheads="1"/>
                </p:cNvSpPr>
                <p:nvPr/>
              </p:nvSpPr>
              <p:spPr bwMode="auto">
                <a:xfrm>
                  <a:off x="2176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90" name="Group 142"/>
                <p:cNvGrpSpPr>
                  <a:grpSpLocks/>
                </p:cNvGrpSpPr>
                <p:nvPr/>
              </p:nvGrpSpPr>
              <p:grpSpPr bwMode="auto">
                <a:xfrm>
                  <a:off x="2176" y="358"/>
                  <a:ext cx="223" cy="346"/>
                  <a:chOff x="2176" y="358"/>
                  <a:chExt cx="223" cy="346"/>
                </a:xfrm>
              </p:grpSpPr>
              <p:sp>
                <p:nvSpPr>
                  <p:cNvPr id="1556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182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1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8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2176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796" name="Group 148"/>
              <p:cNvGrpSpPr>
                <a:grpSpLocks/>
              </p:cNvGrpSpPr>
              <p:nvPr/>
            </p:nvGrpSpPr>
            <p:grpSpPr bwMode="auto">
              <a:xfrm>
                <a:off x="2399" y="358"/>
                <a:ext cx="223" cy="370"/>
                <a:chOff x="2399" y="358"/>
                <a:chExt cx="223" cy="370"/>
              </a:xfrm>
            </p:grpSpPr>
            <p:sp>
              <p:nvSpPr>
                <p:cNvPr id="155795" name="Rectangle 147"/>
                <p:cNvSpPr>
                  <a:spLocks noChangeArrowheads="1"/>
                </p:cNvSpPr>
                <p:nvPr/>
              </p:nvSpPr>
              <p:spPr bwMode="auto">
                <a:xfrm>
                  <a:off x="2399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94" name="Group 146"/>
                <p:cNvGrpSpPr>
                  <a:grpSpLocks/>
                </p:cNvGrpSpPr>
                <p:nvPr/>
              </p:nvGrpSpPr>
              <p:grpSpPr bwMode="auto">
                <a:xfrm>
                  <a:off x="2399" y="358"/>
                  <a:ext cx="223" cy="346"/>
                  <a:chOff x="2399" y="358"/>
                  <a:chExt cx="223" cy="346"/>
                </a:xfrm>
              </p:grpSpPr>
              <p:sp>
                <p:nvSpPr>
                  <p:cNvPr id="15567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405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9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399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00" name="Group 152"/>
              <p:cNvGrpSpPr>
                <a:grpSpLocks/>
              </p:cNvGrpSpPr>
              <p:nvPr/>
            </p:nvGrpSpPr>
            <p:grpSpPr bwMode="auto">
              <a:xfrm>
                <a:off x="2622" y="358"/>
                <a:ext cx="223" cy="370"/>
                <a:chOff x="2622" y="358"/>
                <a:chExt cx="223" cy="370"/>
              </a:xfrm>
            </p:grpSpPr>
            <p:sp>
              <p:nvSpPr>
                <p:cNvPr id="155799" name="Rectangle 151"/>
                <p:cNvSpPr>
                  <a:spLocks noChangeArrowheads="1"/>
                </p:cNvSpPr>
                <p:nvPr/>
              </p:nvSpPr>
              <p:spPr bwMode="auto">
                <a:xfrm>
                  <a:off x="2622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798" name="Group 150"/>
                <p:cNvGrpSpPr>
                  <a:grpSpLocks/>
                </p:cNvGrpSpPr>
                <p:nvPr/>
              </p:nvGrpSpPr>
              <p:grpSpPr bwMode="auto">
                <a:xfrm>
                  <a:off x="2622" y="358"/>
                  <a:ext cx="223" cy="346"/>
                  <a:chOff x="2622" y="358"/>
                  <a:chExt cx="223" cy="346"/>
                </a:xfrm>
              </p:grpSpPr>
              <p:sp>
                <p:nvSpPr>
                  <p:cNvPr id="15567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79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622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04" name="Group 156"/>
              <p:cNvGrpSpPr>
                <a:grpSpLocks/>
              </p:cNvGrpSpPr>
              <p:nvPr/>
            </p:nvGrpSpPr>
            <p:grpSpPr bwMode="auto">
              <a:xfrm>
                <a:off x="2845" y="358"/>
                <a:ext cx="223" cy="370"/>
                <a:chOff x="2845" y="358"/>
                <a:chExt cx="223" cy="370"/>
              </a:xfrm>
            </p:grpSpPr>
            <p:sp>
              <p:nvSpPr>
                <p:cNvPr id="155803" name="Rectangle 155"/>
                <p:cNvSpPr>
                  <a:spLocks noChangeArrowheads="1"/>
                </p:cNvSpPr>
                <p:nvPr/>
              </p:nvSpPr>
              <p:spPr bwMode="auto">
                <a:xfrm>
                  <a:off x="2845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02" name="Group 154"/>
                <p:cNvGrpSpPr>
                  <a:grpSpLocks/>
                </p:cNvGrpSpPr>
                <p:nvPr/>
              </p:nvGrpSpPr>
              <p:grpSpPr bwMode="auto">
                <a:xfrm>
                  <a:off x="2845" y="358"/>
                  <a:ext cx="223" cy="346"/>
                  <a:chOff x="2845" y="358"/>
                  <a:chExt cx="223" cy="346"/>
                </a:xfrm>
              </p:grpSpPr>
              <p:sp>
                <p:nvSpPr>
                  <p:cNvPr id="15567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851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1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80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08" name="Group 160"/>
              <p:cNvGrpSpPr>
                <a:grpSpLocks/>
              </p:cNvGrpSpPr>
              <p:nvPr/>
            </p:nvGrpSpPr>
            <p:grpSpPr bwMode="auto">
              <a:xfrm>
                <a:off x="3068" y="358"/>
                <a:ext cx="223" cy="370"/>
                <a:chOff x="3068" y="358"/>
                <a:chExt cx="223" cy="370"/>
              </a:xfrm>
            </p:grpSpPr>
            <p:sp>
              <p:nvSpPr>
                <p:cNvPr id="155807" name="Rectangle 159"/>
                <p:cNvSpPr>
                  <a:spLocks noChangeArrowheads="1"/>
                </p:cNvSpPr>
                <p:nvPr/>
              </p:nvSpPr>
              <p:spPr bwMode="auto">
                <a:xfrm>
                  <a:off x="3068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06" name="Group 158"/>
                <p:cNvGrpSpPr>
                  <a:grpSpLocks/>
                </p:cNvGrpSpPr>
                <p:nvPr/>
              </p:nvGrpSpPr>
              <p:grpSpPr bwMode="auto">
                <a:xfrm>
                  <a:off x="3068" y="358"/>
                  <a:ext cx="223" cy="346"/>
                  <a:chOff x="3068" y="358"/>
                  <a:chExt cx="223" cy="346"/>
                </a:xfrm>
              </p:grpSpPr>
              <p:sp>
                <p:nvSpPr>
                  <p:cNvPr id="1556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4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805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12" name="Group 164"/>
              <p:cNvGrpSpPr>
                <a:grpSpLocks/>
              </p:cNvGrpSpPr>
              <p:nvPr/>
            </p:nvGrpSpPr>
            <p:grpSpPr bwMode="auto">
              <a:xfrm>
                <a:off x="3291" y="358"/>
                <a:ext cx="223" cy="370"/>
                <a:chOff x="3291" y="358"/>
                <a:chExt cx="223" cy="370"/>
              </a:xfrm>
            </p:grpSpPr>
            <p:sp>
              <p:nvSpPr>
                <p:cNvPr id="155811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91" y="358"/>
                  <a:ext cx="223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10" name="Group 162"/>
                <p:cNvGrpSpPr>
                  <a:grpSpLocks/>
                </p:cNvGrpSpPr>
                <p:nvPr/>
              </p:nvGrpSpPr>
              <p:grpSpPr bwMode="auto">
                <a:xfrm>
                  <a:off x="3291" y="358"/>
                  <a:ext cx="223" cy="346"/>
                  <a:chOff x="3291" y="358"/>
                  <a:chExt cx="223" cy="346"/>
                </a:xfrm>
              </p:grpSpPr>
              <p:sp>
                <p:nvSpPr>
                  <p:cNvPr id="1556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97" y="364"/>
                    <a:ext cx="211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 b="1">
                        <a:cs typeface="Times New Roman" pitchFamily="18" charset="0"/>
                      </a:rPr>
                      <a:t>0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809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3291" y="358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16" name="Group 168"/>
              <p:cNvGrpSpPr>
                <a:grpSpLocks/>
              </p:cNvGrpSpPr>
              <p:nvPr/>
            </p:nvGrpSpPr>
            <p:grpSpPr bwMode="auto">
              <a:xfrm>
                <a:off x="3514" y="358"/>
                <a:ext cx="692" cy="370"/>
                <a:chOff x="3514" y="358"/>
                <a:chExt cx="692" cy="370"/>
              </a:xfrm>
            </p:grpSpPr>
            <p:sp>
              <p:nvSpPr>
                <p:cNvPr id="155815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4" y="358"/>
                  <a:ext cx="692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14" name="Group 166"/>
                <p:cNvGrpSpPr>
                  <a:grpSpLocks/>
                </p:cNvGrpSpPr>
                <p:nvPr/>
              </p:nvGrpSpPr>
              <p:grpSpPr bwMode="auto">
                <a:xfrm>
                  <a:off x="3514" y="358"/>
                  <a:ext cx="692" cy="346"/>
                  <a:chOff x="3514" y="358"/>
                  <a:chExt cx="692" cy="346"/>
                </a:xfrm>
              </p:grpSpPr>
              <p:sp>
                <p:nvSpPr>
                  <p:cNvPr id="15567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520" y="364"/>
                    <a:ext cx="680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813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514" y="358"/>
                    <a:ext cx="692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20" name="Group 172"/>
              <p:cNvGrpSpPr>
                <a:grpSpLocks/>
              </p:cNvGrpSpPr>
              <p:nvPr/>
            </p:nvGrpSpPr>
            <p:grpSpPr bwMode="auto">
              <a:xfrm>
                <a:off x="4206" y="358"/>
                <a:ext cx="539" cy="370"/>
                <a:chOff x="4206" y="358"/>
                <a:chExt cx="539" cy="370"/>
              </a:xfrm>
            </p:grpSpPr>
            <p:sp>
              <p:nvSpPr>
                <p:cNvPr id="155819" name="Rectangle 171"/>
                <p:cNvSpPr>
                  <a:spLocks noChangeArrowheads="1"/>
                </p:cNvSpPr>
                <p:nvPr/>
              </p:nvSpPr>
              <p:spPr bwMode="auto">
                <a:xfrm>
                  <a:off x="4206" y="358"/>
                  <a:ext cx="539" cy="37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18" name="Group 170"/>
                <p:cNvGrpSpPr>
                  <a:grpSpLocks/>
                </p:cNvGrpSpPr>
                <p:nvPr/>
              </p:nvGrpSpPr>
              <p:grpSpPr bwMode="auto">
                <a:xfrm>
                  <a:off x="4206" y="358"/>
                  <a:ext cx="539" cy="346"/>
                  <a:chOff x="4206" y="358"/>
                  <a:chExt cx="539" cy="346"/>
                </a:xfrm>
              </p:grpSpPr>
              <p:sp>
                <p:nvSpPr>
                  <p:cNvPr id="15567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212" y="364"/>
                    <a:ext cx="527" cy="334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sz="1500"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1500"/>
                  </a:p>
                </p:txBody>
              </p:sp>
              <p:sp>
                <p:nvSpPr>
                  <p:cNvPr id="155817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4206" y="358"/>
                    <a:ext cx="539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22" name="Group 174"/>
              <p:cNvGrpSpPr>
                <a:grpSpLocks/>
              </p:cNvGrpSpPr>
              <p:nvPr/>
            </p:nvGrpSpPr>
            <p:grpSpPr bwMode="auto">
              <a:xfrm>
                <a:off x="0" y="716"/>
                <a:ext cx="1061" cy="346"/>
                <a:chOff x="0" y="716"/>
                <a:chExt cx="1061" cy="346"/>
              </a:xfrm>
            </p:grpSpPr>
            <p:sp>
              <p:nvSpPr>
                <p:cNvPr id="155680" name="Rectangle 32"/>
                <p:cNvSpPr>
                  <a:spLocks noChangeArrowheads="1"/>
                </p:cNvSpPr>
                <p:nvPr/>
              </p:nvSpPr>
              <p:spPr bwMode="auto">
                <a:xfrm>
                  <a:off x="6" y="722"/>
                  <a:ext cx="1049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8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0" y="716"/>
                  <a:ext cx="1061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24" name="Group 176"/>
              <p:cNvGrpSpPr>
                <a:grpSpLocks/>
              </p:cNvGrpSpPr>
              <p:nvPr/>
            </p:nvGrpSpPr>
            <p:grpSpPr bwMode="auto">
              <a:xfrm>
                <a:off x="1061" y="716"/>
                <a:ext cx="223" cy="346"/>
                <a:chOff x="1061" y="716"/>
                <a:chExt cx="223" cy="346"/>
              </a:xfrm>
            </p:grpSpPr>
            <p:sp>
              <p:nvSpPr>
                <p:cNvPr id="155681" name="Rectangle 33"/>
                <p:cNvSpPr>
                  <a:spLocks noChangeArrowheads="1"/>
                </p:cNvSpPr>
                <p:nvPr/>
              </p:nvSpPr>
              <p:spPr bwMode="auto">
                <a:xfrm>
                  <a:off x="1067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23" name="Rectangle 175"/>
                <p:cNvSpPr>
                  <a:spLocks noChangeArrowheads="1"/>
                </p:cNvSpPr>
                <p:nvPr/>
              </p:nvSpPr>
              <p:spPr bwMode="auto">
                <a:xfrm>
                  <a:off x="1061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26" name="Group 178"/>
              <p:cNvGrpSpPr>
                <a:grpSpLocks/>
              </p:cNvGrpSpPr>
              <p:nvPr/>
            </p:nvGrpSpPr>
            <p:grpSpPr bwMode="auto">
              <a:xfrm>
                <a:off x="1284" y="716"/>
                <a:ext cx="223" cy="346"/>
                <a:chOff x="1284" y="716"/>
                <a:chExt cx="223" cy="346"/>
              </a:xfrm>
            </p:grpSpPr>
            <p:sp>
              <p:nvSpPr>
                <p:cNvPr id="155682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0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25" name="Rectangle 177"/>
                <p:cNvSpPr>
                  <a:spLocks noChangeArrowheads="1"/>
                </p:cNvSpPr>
                <p:nvPr/>
              </p:nvSpPr>
              <p:spPr bwMode="auto">
                <a:xfrm>
                  <a:off x="1284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28" name="Group 180"/>
              <p:cNvGrpSpPr>
                <a:grpSpLocks/>
              </p:cNvGrpSpPr>
              <p:nvPr/>
            </p:nvGrpSpPr>
            <p:grpSpPr bwMode="auto">
              <a:xfrm>
                <a:off x="1507" y="716"/>
                <a:ext cx="223" cy="346"/>
                <a:chOff x="1507" y="716"/>
                <a:chExt cx="223" cy="346"/>
              </a:xfrm>
            </p:grpSpPr>
            <p:sp>
              <p:nvSpPr>
                <p:cNvPr id="155683" name="Rectangle 35"/>
                <p:cNvSpPr>
                  <a:spLocks noChangeArrowheads="1"/>
                </p:cNvSpPr>
                <p:nvPr/>
              </p:nvSpPr>
              <p:spPr bwMode="auto">
                <a:xfrm>
                  <a:off x="1513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27" name="Rectangle 179"/>
                <p:cNvSpPr>
                  <a:spLocks noChangeArrowheads="1"/>
                </p:cNvSpPr>
                <p:nvPr/>
              </p:nvSpPr>
              <p:spPr bwMode="auto">
                <a:xfrm>
                  <a:off x="1507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30" name="Group 182"/>
              <p:cNvGrpSpPr>
                <a:grpSpLocks/>
              </p:cNvGrpSpPr>
              <p:nvPr/>
            </p:nvGrpSpPr>
            <p:grpSpPr bwMode="auto">
              <a:xfrm>
                <a:off x="1730" y="716"/>
                <a:ext cx="223" cy="346"/>
                <a:chOff x="1730" y="716"/>
                <a:chExt cx="223" cy="346"/>
              </a:xfrm>
            </p:grpSpPr>
            <p:sp>
              <p:nvSpPr>
                <p:cNvPr id="155684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6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29" name="Rectangle 181"/>
                <p:cNvSpPr>
                  <a:spLocks noChangeArrowheads="1"/>
                </p:cNvSpPr>
                <p:nvPr/>
              </p:nvSpPr>
              <p:spPr bwMode="auto">
                <a:xfrm>
                  <a:off x="1730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32" name="Group 184"/>
              <p:cNvGrpSpPr>
                <a:grpSpLocks/>
              </p:cNvGrpSpPr>
              <p:nvPr/>
            </p:nvGrpSpPr>
            <p:grpSpPr bwMode="auto">
              <a:xfrm>
                <a:off x="1953" y="716"/>
                <a:ext cx="223" cy="346"/>
                <a:chOff x="1953" y="716"/>
                <a:chExt cx="223" cy="346"/>
              </a:xfrm>
            </p:grpSpPr>
            <p:sp>
              <p:nvSpPr>
                <p:cNvPr id="15568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59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31" name="Rectangle 183"/>
                <p:cNvSpPr>
                  <a:spLocks noChangeArrowheads="1"/>
                </p:cNvSpPr>
                <p:nvPr/>
              </p:nvSpPr>
              <p:spPr bwMode="auto">
                <a:xfrm>
                  <a:off x="1953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34" name="Group 186"/>
              <p:cNvGrpSpPr>
                <a:grpSpLocks/>
              </p:cNvGrpSpPr>
              <p:nvPr/>
            </p:nvGrpSpPr>
            <p:grpSpPr bwMode="auto">
              <a:xfrm>
                <a:off x="2176" y="716"/>
                <a:ext cx="223" cy="346"/>
                <a:chOff x="2176" y="716"/>
                <a:chExt cx="223" cy="346"/>
              </a:xfrm>
            </p:grpSpPr>
            <p:sp>
              <p:nvSpPr>
                <p:cNvPr id="155686" name="Rectangle 38"/>
                <p:cNvSpPr>
                  <a:spLocks noChangeArrowheads="1"/>
                </p:cNvSpPr>
                <p:nvPr/>
              </p:nvSpPr>
              <p:spPr bwMode="auto">
                <a:xfrm>
                  <a:off x="2182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33" name="Rectangle 185"/>
                <p:cNvSpPr>
                  <a:spLocks noChangeArrowheads="1"/>
                </p:cNvSpPr>
                <p:nvPr/>
              </p:nvSpPr>
              <p:spPr bwMode="auto">
                <a:xfrm>
                  <a:off x="2176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36" name="Group 188"/>
              <p:cNvGrpSpPr>
                <a:grpSpLocks/>
              </p:cNvGrpSpPr>
              <p:nvPr/>
            </p:nvGrpSpPr>
            <p:grpSpPr bwMode="auto">
              <a:xfrm>
                <a:off x="2399" y="716"/>
                <a:ext cx="223" cy="346"/>
                <a:chOff x="2399" y="716"/>
                <a:chExt cx="223" cy="346"/>
              </a:xfrm>
            </p:grpSpPr>
            <p:sp>
              <p:nvSpPr>
                <p:cNvPr id="15568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5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35" name="Rectangle 187"/>
                <p:cNvSpPr>
                  <a:spLocks noChangeArrowheads="1"/>
                </p:cNvSpPr>
                <p:nvPr/>
              </p:nvSpPr>
              <p:spPr bwMode="auto">
                <a:xfrm>
                  <a:off x="2399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38" name="Group 190"/>
              <p:cNvGrpSpPr>
                <a:grpSpLocks/>
              </p:cNvGrpSpPr>
              <p:nvPr/>
            </p:nvGrpSpPr>
            <p:grpSpPr bwMode="auto">
              <a:xfrm>
                <a:off x="2622" y="716"/>
                <a:ext cx="223" cy="346"/>
                <a:chOff x="2622" y="716"/>
                <a:chExt cx="223" cy="346"/>
              </a:xfrm>
            </p:grpSpPr>
            <p:sp>
              <p:nvSpPr>
                <p:cNvPr id="155688" name="Rectangle 40"/>
                <p:cNvSpPr>
                  <a:spLocks noChangeArrowheads="1"/>
                </p:cNvSpPr>
                <p:nvPr/>
              </p:nvSpPr>
              <p:spPr bwMode="auto">
                <a:xfrm>
                  <a:off x="2628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37" name="Rectangle 189"/>
                <p:cNvSpPr>
                  <a:spLocks noChangeArrowheads="1"/>
                </p:cNvSpPr>
                <p:nvPr/>
              </p:nvSpPr>
              <p:spPr bwMode="auto">
                <a:xfrm>
                  <a:off x="2622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40" name="Group 192"/>
              <p:cNvGrpSpPr>
                <a:grpSpLocks/>
              </p:cNvGrpSpPr>
              <p:nvPr/>
            </p:nvGrpSpPr>
            <p:grpSpPr bwMode="auto">
              <a:xfrm>
                <a:off x="2845" y="716"/>
                <a:ext cx="223" cy="346"/>
                <a:chOff x="2845" y="716"/>
                <a:chExt cx="223" cy="346"/>
              </a:xfrm>
            </p:grpSpPr>
            <p:sp>
              <p:nvSpPr>
                <p:cNvPr id="155689" name="Rectangle 41"/>
                <p:cNvSpPr>
                  <a:spLocks noChangeArrowheads="1"/>
                </p:cNvSpPr>
                <p:nvPr/>
              </p:nvSpPr>
              <p:spPr bwMode="auto">
                <a:xfrm>
                  <a:off x="2851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39" name="Rectangle 191"/>
                <p:cNvSpPr>
                  <a:spLocks noChangeArrowheads="1"/>
                </p:cNvSpPr>
                <p:nvPr/>
              </p:nvSpPr>
              <p:spPr bwMode="auto">
                <a:xfrm>
                  <a:off x="2845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42" name="Group 194"/>
              <p:cNvGrpSpPr>
                <a:grpSpLocks/>
              </p:cNvGrpSpPr>
              <p:nvPr/>
            </p:nvGrpSpPr>
            <p:grpSpPr bwMode="auto">
              <a:xfrm>
                <a:off x="3068" y="716"/>
                <a:ext cx="223" cy="346"/>
                <a:chOff x="3068" y="716"/>
                <a:chExt cx="223" cy="346"/>
              </a:xfrm>
            </p:grpSpPr>
            <p:sp>
              <p:nvSpPr>
                <p:cNvPr id="155690" name="Rectangle 42"/>
                <p:cNvSpPr>
                  <a:spLocks noChangeArrowheads="1"/>
                </p:cNvSpPr>
                <p:nvPr/>
              </p:nvSpPr>
              <p:spPr bwMode="auto">
                <a:xfrm>
                  <a:off x="3074" y="72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41" name="Rectangle 193"/>
                <p:cNvSpPr>
                  <a:spLocks noChangeArrowheads="1"/>
                </p:cNvSpPr>
                <p:nvPr/>
              </p:nvSpPr>
              <p:spPr bwMode="auto">
                <a:xfrm>
                  <a:off x="3068" y="71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46" name="Group 198"/>
              <p:cNvGrpSpPr>
                <a:grpSpLocks/>
              </p:cNvGrpSpPr>
              <p:nvPr/>
            </p:nvGrpSpPr>
            <p:grpSpPr bwMode="auto">
              <a:xfrm>
                <a:off x="3291" y="716"/>
                <a:ext cx="223" cy="370"/>
                <a:chOff x="3291" y="716"/>
                <a:chExt cx="223" cy="370"/>
              </a:xfrm>
            </p:grpSpPr>
            <p:sp>
              <p:nvSpPr>
                <p:cNvPr id="155845" name="Rectangle 197"/>
                <p:cNvSpPr>
                  <a:spLocks noChangeArrowheads="1"/>
                </p:cNvSpPr>
                <p:nvPr/>
              </p:nvSpPr>
              <p:spPr bwMode="auto">
                <a:xfrm>
                  <a:off x="3291" y="716"/>
                  <a:ext cx="223" cy="37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44" name="Group 196"/>
                <p:cNvGrpSpPr>
                  <a:grpSpLocks/>
                </p:cNvGrpSpPr>
                <p:nvPr/>
              </p:nvGrpSpPr>
              <p:grpSpPr bwMode="auto">
                <a:xfrm>
                  <a:off x="3291" y="716"/>
                  <a:ext cx="223" cy="346"/>
                  <a:chOff x="3291" y="716"/>
                  <a:chExt cx="223" cy="346"/>
                </a:xfrm>
              </p:grpSpPr>
              <p:sp>
                <p:nvSpPr>
                  <p:cNvPr id="1556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297" y="722"/>
                    <a:ext cx="211" cy="334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>
                        <a:cs typeface="Times New Roman" pitchFamily="18" charset="0"/>
                      </a:rPr>
                      <a:t>0</a:t>
                    </a: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84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291" y="716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50" name="Group 202"/>
              <p:cNvGrpSpPr>
                <a:grpSpLocks/>
              </p:cNvGrpSpPr>
              <p:nvPr/>
            </p:nvGrpSpPr>
            <p:grpSpPr bwMode="auto">
              <a:xfrm>
                <a:off x="3514" y="716"/>
                <a:ext cx="692" cy="370"/>
                <a:chOff x="3514" y="716"/>
                <a:chExt cx="692" cy="370"/>
              </a:xfrm>
            </p:grpSpPr>
            <p:sp>
              <p:nvSpPr>
                <p:cNvPr id="155849" name="Rectangle 201"/>
                <p:cNvSpPr>
                  <a:spLocks noChangeArrowheads="1"/>
                </p:cNvSpPr>
                <p:nvPr/>
              </p:nvSpPr>
              <p:spPr bwMode="auto">
                <a:xfrm>
                  <a:off x="3514" y="716"/>
                  <a:ext cx="692" cy="370"/>
                </a:xfrm>
                <a:prstGeom prst="rect">
                  <a:avLst/>
                </a:prstGeom>
                <a:solidFill>
                  <a:srgbClr val="FF90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48" name="Group 200"/>
                <p:cNvGrpSpPr>
                  <a:grpSpLocks/>
                </p:cNvGrpSpPr>
                <p:nvPr/>
              </p:nvGrpSpPr>
              <p:grpSpPr bwMode="auto">
                <a:xfrm>
                  <a:off x="3514" y="716"/>
                  <a:ext cx="692" cy="346"/>
                  <a:chOff x="3514" y="716"/>
                  <a:chExt cx="692" cy="346"/>
                </a:xfrm>
              </p:grpSpPr>
              <p:sp>
                <p:nvSpPr>
                  <p:cNvPr id="1556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520" y="722"/>
                    <a:ext cx="680" cy="334"/>
                  </a:xfrm>
                  <a:prstGeom prst="rect">
                    <a:avLst/>
                  </a:prstGeom>
                  <a:solidFill>
                    <a:srgbClr val="FF909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 b="1">
                        <a:cs typeface="Times New Roman" pitchFamily="18" charset="0"/>
                      </a:rPr>
                      <a:t>Fail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847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514" y="716"/>
                    <a:ext cx="692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52" name="Group 204"/>
              <p:cNvGrpSpPr>
                <a:grpSpLocks/>
              </p:cNvGrpSpPr>
              <p:nvPr/>
            </p:nvGrpSpPr>
            <p:grpSpPr bwMode="auto">
              <a:xfrm>
                <a:off x="4206" y="716"/>
                <a:ext cx="539" cy="346"/>
                <a:chOff x="4206" y="716"/>
                <a:chExt cx="539" cy="346"/>
              </a:xfrm>
            </p:grpSpPr>
            <p:sp>
              <p:nvSpPr>
                <p:cNvPr id="1556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12" y="722"/>
                  <a:ext cx="527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51" name="Rectangle 203"/>
                <p:cNvSpPr>
                  <a:spLocks noChangeArrowheads="1"/>
                </p:cNvSpPr>
                <p:nvPr/>
              </p:nvSpPr>
              <p:spPr bwMode="auto">
                <a:xfrm>
                  <a:off x="4206" y="716"/>
                  <a:ext cx="539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54" name="Group 206"/>
              <p:cNvGrpSpPr>
                <a:grpSpLocks/>
              </p:cNvGrpSpPr>
              <p:nvPr/>
            </p:nvGrpSpPr>
            <p:grpSpPr bwMode="auto">
              <a:xfrm>
                <a:off x="0" y="1074"/>
                <a:ext cx="1061" cy="346"/>
                <a:chOff x="0" y="1074"/>
                <a:chExt cx="1061" cy="346"/>
              </a:xfrm>
            </p:grpSpPr>
            <p:sp>
              <p:nvSpPr>
                <p:cNvPr id="155694" name="Rectangle 46"/>
                <p:cNvSpPr>
                  <a:spLocks noChangeArrowheads="1"/>
                </p:cNvSpPr>
                <p:nvPr/>
              </p:nvSpPr>
              <p:spPr bwMode="auto">
                <a:xfrm>
                  <a:off x="6" y="1080"/>
                  <a:ext cx="1049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2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853" name="Rectangle 205"/>
                <p:cNvSpPr>
                  <a:spLocks noChangeArrowheads="1"/>
                </p:cNvSpPr>
                <p:nvPr/>
              </p:nvSpPr>
              <p:spPr bwMode="auto">
                <a:xfrm>
                  <a:off x="0" y="1074"/>
                  <a:ext cx="1061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56" name="Group 208"/>
              <p:cNvGrpSpPr>
                <a:grpSpLocks/>
              </p:cNvGrpSpPr>
              <p:nvPr/>
            </p:nvGrpSpPr>
            <p:grpSpPr bwMode="auto">
              <a:xfrm>
                <a:off x="1061" y="1074"/>
                <a:ext cx="223" cy="346"/>
                <a:chOff x="1061" y="1074"/>
                <a:chExt cx="223" cy="346"/>
              </a:xfrm>
            </p:grpSpPr>
            <p:sp>
              <p:nvSpPr>
                <p:cNvPr id="1556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067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55" name="Rectangle 207"/>
                <p:cNvSpPr>
                  <a:spLocks noChangeArrowheads="1"/>
                </p:cNvSpPr>
                <p:nvPr/>
              </p:nvSpPr>
              <p:spPr bwMode="auto">
                <a:xfrm>
                  <a:off x="1061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58" name="Group 210"/>
              <p:cNvGrpSpPr>
                <a:grpSpLocks/>
              </p:cNvGrpSpPr>
              <p:nvPr/>
            </p:nvGrpSpPr>
            <p:grpSpPr bwMode="auto">
              <a:xfrm>
                <a:off x="1284" y="1074"/>
                <a:ext cx="223" cy="346"/>
                <a:chOff x="1284" y="1074"/>
                <a:chExt cx="223" cy="346"/>
              </a:xfrm>
            </p:grpSpPr>
            <p:sp>
              <p:nvSpPr>
                <p:cNvPr id="1556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290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0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57" name="Rectangle 209"/>
                <p:cNvSpPr>
                  <a:spLocks noChangeArrowheads="1"/>
                </p:cNvSpPr>
                <p:nvPr/>
              </p:nvSpPr>
              <p:spPr bwMode="auto">
                <a:xfrm>
                  <a:off x="1284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60" name="Group 212"/>
              <p:cNvGrpSpPr>
                <a:grpSpLocks/>
              </p:cNvGrpSpPr>
              <p:nvPr/>
            </p:nvGrpSpPr>
            <p:grpSpPr bwMode="auto">
              <a:xfrm>
                <a:off x="1507" y="1074"/>
                <a:ext cx="223" cy="346"/>
                <a:chOff x="1507" y="1074"/>
                <a:chExt cx="223" cy="346"/>
              </a:xfrm>
            </p:grpSpPr>
            <p:sp>
              <p:nvSpPr>
                <p:cNvPr id="155697" name="Rectangle 49"/>
                <p:cNvSpPr>
                  <a:spLocks noChangeArrowheads="1"/>
                </p:cNvSpPr>
                <p:nvPr/>
              </p:nvSpPr>
              <p:spPr bwMode="auto">
                <a:xfrm>
                  <a:off x="1513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59" name="Rectangle 211"/>
                <p:cNvSpPr>
                  <a:spLocks noChangeArrowheads="1"/>
                </p:cNvSpPr>
                <p:nvPr/>
              </p:nvSpPr>
              <p:spPr bwMode="auto">
                <a:xfrm>
                  <a:off x="1507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62" name="Group 214"/>
              <p:cNvGrpSpPr>
                <a:grpSpLocks/>
              </p:cNvGrpSpPr>
              <p:nvPr/>
            </p:nvGrpSpPr>
            <p:grpSpPr bwMode="auto">
              <a:xfrm>
                <a:off x="1730" y="1074"/>
                <a:ext cx="223" cy="346"/>
                <a:chOff x="1730" y="1074"/>
                <a:chExt cx="223" cy="346"/>
              </a:xfrm>
            </p:grpSpPr>
            <p:sp>
              <p:nvSpPr>
                <p:cNvPr id="155698" name="Rectangle 50"/>
                <p:cNvSpPr>
                  <a:spLocks noChangeArrowheads="1"/>
                </p:cNvSpPr>
                <p:nvPr/>
              </p:nvSpPr>
              <p:spPr bwMode="auto">
                <a:xfrm>
                  <a:off x="1736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6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730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64" name="Group 216"/>
              <p:cNvGrpSpPr>
                <a:grpSpLocks/>
              </p:cNvGrpSpPr>
              <p:nvPr/>
            </p:nvGrpSpPr>
            <p:grpSpPr bwMode="auto">
              <a:xfrm>
                <a:off x="1953" y="1074"/>
                <a:ext cx="223" cy="346"/>
                <a:chOff x="1953" y="1074"/>
                <a:chExt cx="223" cy="346"/>
              </a:xfrm>
            </p:grpSpPr>
            <p:sp>
              <p:nvSpPr>
                <p:cNvPr id="155699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9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63" name="Rectangle 215"/>
                <p:cNvSpPr>
                  <a:spLocks noChangeArrowheads="1"/>
                </p:cNvSpPr>
                <p:nvPr/>
              </p:nvSpPr>
              <p:spPr bwMode="auto">
                <a:xfrm>
                  <a:off x="1953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66" name="Group 218"/>
              <p:cNvGrpSpPr>
                <a:grpSpLocks/>
              </p:cNvGrpSpPr>
              <p:nvPr/>
            </p:nvGrpSpPr>
            <p:grpSpPr bwMode="auto">
              <a:xfrm>
                <a:off x="2176" y="1074"/>
                <a:ext cx="223" cy="346"/>
                <a:chOff x="2176" y="1074"/>
                <a:chExt cx="223" cy="346"/>
              </a:xfrm>
            </p:grpSpPr>
            <p:sp>
              <p:nvSpPr>
                <p:cNvPr id="155700" name="Rectangle 52"/>
                <p:cNvSpPr>
                  <a:spLocks noChangeArrowheads="1"/>
                </p:cNvSpPr>
                <p:nvPr/>
              </p:nvSpPr>
              <p:spPr bwMode="auto">
                <a:xfrm>
                  <a:off x="2182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65" name="Rectangle 217"/>
                <p:cNvSpPr>
                  <a:spLocks noChangeArrowheads="1"/>
                </p:cNvSpPr>
                <p:nvPr/>
              </p:nvSpPr>
              <p:spPr bwMode="auto">
                <a:xfrm>
                  <a:off x="2176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68" name="Group 220"/>
              <p:cNvGrpSpPr>
                <a:grpSpLocks/>
              </p:cNvGrpSpPr>
              <p:nvPr/>
            </p:nvGrpSpPr>
            <p:grpSpPr bwMode="auto">
              <a:xfrm>
                <a:off x="2399" y="1074"/>
                <a:ext cx="223" cy="346"/>
                <a:chOff x="2399" y="1074"/>
                <a:chExt cx="223" cy="346"/>
              </a:xfrm>
            </p:grpSpPr>
            <p:sp>
              <p:nvSpPr>
                <p:cNvPr id="15570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5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67" name="Rectangle 219"/>
                <p:cNvSpPr>
                  <a:spLocks noChangeArrowheads="1"/>
                </p:cNvSpPr>
                <p:nvPr/>
              </p:nvSpPr>
              <p:spPr bwMode="auto">
                <a:xfrm>
                  <a:off x="2399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70" name="Group 222"/>
              <p:cNvGrpSpPr>
                <a:grpSpLocks/>
              </p:cNvGrpSpPr>
              <p:nvPr/>
            </p:nvGrpSpPr>
            <p:grpSpPr bwMode="auto">
              <a:xfrm>
                <a:off x="2622" y="1074"/>
                <a:ext cx="223" cy="346"/>
                <a:chOff x="2622" y="1074"/>
                <a:chExt cx="223" cy="346"/>
              </a:xfrm>
            </p:grpSpPr>
            <p:sp>
              <p:nvSpPr>
                <p:cNvPr id="155702" name="Rectangle 54"/>
                <p:cNvSpPr>
                  <a:spLocks noChangeArrowheads="1"/>
                </p:cNvSpPr>
                <p:nvPr/>
              </p:nvSpPr>
              <p:spPr bwMode="auto">
                <a:xfrm>
                  <a:off x="2628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2622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72" name="Group 224"/>
              <p:cNvGrpSpPr>
                <a:grpSpLocks/>
              </p:cNvGrpSpPr>
              <p:nvPr/>
            </p:nvGrpSpPr>
            <p:grpSpPr bwMode="auto">
              <a:xfrm>
                <a:off x="2845" y="1074"/>
                <a:ext cx="223" cy="346"/>
                <a:chOff x="2845" y="1074"/>
                <a:chExt cx="223" cy="346"/>
              </a:xfrm>
            </p:grpSpPr>
            <p:sp>
              <p:nvSpPr>
                <p:cNvPr id="155703" name="Rectangle 55"/>
                <p:cNvSpPr>
                  <a:spLocks noChangeArrowheads="1"/>
                </p:cNvSpPr>
                <p:nvPr/>
              </p:nvSpPr>
              <p:spPr bwMode="auto">
                <a:xfrm>
                  <a:off x="2851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2845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74" name="Group 226"/>
              <p:cNvGrpSpPr>
                <a:grpSpLocks/>
              </p:cNvGrpSpPr>
              <p:nvPr/>
            </p:nvGrpSpPr>
            <p:grpSpPr bwMode="auto">
              <a:xfrm>
                <a:off x="3068" y="1074"/>
                <a:ext cx="223" cy="346"/>
                <a:chOff x="3068" y="1074"/>
                <a:chExt cx="223" cy="346"/>
              </a:xfrm>
            </p:grpSpPr>
            <p:sp>
              <p:nvSpPr>
                <p:cNvPr id="155704" name="Rectangle 56"/>
                <p:cNvSpPr>
                  <a:spLocks noChangeArrowheads="1"/>
                </p:cNvSpPr>
                <p:nvPr/>
              </p:nvSpPr>
              <p:spPr bwMode="auto">
                <a:xfrm>
                  <a:off x="3074" y="108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3068" y="107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78" name="Group 230"/>
              <p:cNvGrpSpPr>
                <a:grpSpLocks/>
              </p:cNvGrpSpPr>
              <p:nvPr/>
            </p:nvGrpSpPr>
            <p:grpSpPr bwMode="auto">
              <a:xfrm>
                <a:off x="3291" y="1074"/>
                <a:ext cx="223" cy="370"/>
                <a:chOff x="3291" y="1074"/>
                <a:chExt cx="223" cy="370"/>
              </a:xfrm>
            </p:grpSpPr>
            <p:sp>
              <p:nvSpPr>
                <p:cNvPr id="1558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291" y="1074"/>
                  <a:ext cx="223" cy="37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76" name="Group 228"/>
                <p:cNvGrpSpPr>
                  <a:grpSpLocks/>
                </p:cNvGrpSpPr>
                <p:nvPr/>
              </p:nvGrpSpPr>
              <p:grpSpPr bwMode="auto">
                <a:xfrm>
                  <a:off x="3291" y="1074"/>
                  <a:ext cx="223" cy="346"/>
                  <a:chOff x="3291" y="1074"/>
                  <a:chExt cx="223" cy="346"/>
                </a:xfrm>
              </p:grpSpPr>
              <p:sp>
                <p:nvSpPr>
                  <p:cNvPr id="15570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297" y="1080"/>
                    <a:ext cx="211" cy="334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>
                        <a:cs typeface="Times New Roman" pitchFamily="18" charset="0"/>
                      </a:rPr>
                      <a:t>0</a:t>
                    </a: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87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291" y="1074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82" name="Group 234"/>
              <p:cNvGrpSpPr>
                <a:grpSpLocks/>
              </p:cNvGrpSpPr>
              <p:nvPr/>
            </p:nvGrpSpPr>
            <p:grpSpPr bwMode="auto">
              <a:xfrm>
                <a:off x="3514" y="1074"/>
                <a:ext cx="692" cy="370"/>
                <a:chOff x="3514" y="1074"/>
                <a:chExt cx="692" cy="370"/>
              </a:xfrm>
            </p:grpSpPr>
            <p:sp>
              <p:nvSpPr>
                <p:cNvPr id="1558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3514" y="1074"/>
                  <a:ext cx="692" cy="370"/>
                </a:xfrm>
                <a:prstGeom prst="rect">
                  <a:avLst/>
                </a:prstGeom>
                <a:solidFill>
                  <a:srgbClr val="FF90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880" name="Group 232"/>
                <p:cNvGrpSpPr>
                  <a:grpSpLocks/>
                </p:cNvGrpSpPr>
                <p:nvPr/>
              </p:nvGrpSpPr>
              <p:grpSpPr bwMode="auto">
                <a:xfrm>
                  <a:off x="3514" y="1074"/>
                  <a:ext cx="692" cy="346"/>
                  <a:chOff x="3514" y="1074"/>
                  <a:chExt cx="692" cy="346"/>
                </a:xfrm>
              </p:grpSpPr>
              <p:sp>
                <p:nvSpPr>
                  <p:cNvPr id="15570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520" y="1080"/>
                    <a:ext cx="680" cy="334"/>
                  </a:xfrm>
                  <a:prstGeom prst="rect">
                    <a:avLst/>
                  </a:prstGeom>
                  <a:solidFill>
                    <a:srgbClr val="FF909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 b="1">
                        <a:cs typeface="Times New Roman" pitchFamily="18" charset="0"/>
                      </a:rPr>
                      <a:t>Fail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87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514" y="1074"/>
                    <a:ext cx="692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884" name="Group 236"/>
              <p:cNvGrpSpPr>
                <a:grpSpLocks/>
              </p:cNvGrpSpPr>
              <p:nvPr/>
            </p:nvGrpSpPr>
            <p:grpSpPr bwMode="auto">
              <a:xfrm>
                <a:off x="4206" y="1074"/>
                <a:ext cx="539" cy="346"/>
                <a:chOff x="4206" y="1074"/>
                <a:chExt cx="539" cy="346"/>
              </a:xfrm>
            </p:grpSpPr>
            <p:sp>
              <p:nvSpPr>
                <p:cNvPr id="155707" name="Rectangle 59"/>
                <p:cNvSpPr>
                  <a:spLocks noChangeArrowheads="1"/>
                </p:cNvSpPr>
                <p:nvPr/>
              </p:nvSpPr>
              <p:spPr bwMode="auto">
                <a:xfrm>
                  <a:off x="4212" y="1080"/>
                  <a:ext cx="527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83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6" y="1074"/>
                  <a:ext cx="539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86" name="Group 238"/>
              <p:cNvGrpSpPr>
                <a:grpSpLocks/>
              </p:cNvGrpSpPr>
              <p:nvPr/>
            </p:nvGrpSpPr>
            <p:grpSpPr bwMode="auto">
              <a:xfrm>
                <a:off x="0" y="1432"/>
                <a:ext cx="1061" cy="346"/>
                <a:chOff x="0" y="1432"/>
                <a:chExt cx="1061" cy="346"/>
              </a:xfrm>
            </p:grpSpPr>
            <p:sp>
              <p:nvSpPr>
                <p:cNvPr id="155708" name="Rectangle 60"/>
                <p:cNvSpPr>
                  <a:spLocks noChangeArrowheads="1"/>
                </p:cNvSpPr>
                <p:nvPr/>
              </p:nvSpPr>
              <p:spPr bwMode="auto">
                <a:xfrm>
                  <a:off x="6" y="1438"/>
                  <a:ext cx="1049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3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885" name="Rectangle 237"/>
                <p:cNvSpPr>
                  <a:spLocks noChangeArrowheads="1"/>
                </p:cNvSpPr>
                <p:nvPr/>
              </p:nvSpPr>
              <p:spPr bwMode="auto">
                <a:xfrm>
                  <a:off x="0" y="1432"/>
                  <a:ext cx="1061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88" name="Group 240"/>
              <p:cNvGrpSpPr>
                <a:grpSpLocks/>
              </p:cNvGrpSpPr>
              <p:nvPr/>
            </p:nvGrpSpPr>
            <p:grpSpPr bwMode="auto">
              <a:xfrm>
                <a:off x="1061" y="1432"/>
                <a:ext cx="223" cy="346"/>
                <a:chOff x="1061" y="1432"/>
                <a:chExt cx="223" cy="346"/>
              </a:xfrm>
            </p:grpSpPr>
            <p:sp>
              <p:nvSpPr>
                <p:cNvPr id="155709" name="Rectangle 61"/>
                <p:cNvSpPr>
                  <a:spLocks noChangeArrowheads="1"/>
                </p:cNvSpPr>
                <p:nvPr/>
              </p:nvSpPr>
              <p:spPr bwMode="auto">
                <a:xfrm>
                  <a:off x="1067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8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61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90" name="Group 242"/>
              <p:cNvGrpSpPr>
                <a:grpSpLocks/>
              </p:cNvGrpSpPr>
              <p:nvPr/>
            </p:nvGrpSpPr>
            <p:grpSpPr bwMode="auto">
              <a:xfrm>
                <a:off x="1284" y="1432"/>
                <a:ext cx="223" cy="346"/>
                <a:chOff x="1284" y="1432"/>
                <a:chExt cx="223" cy="346"/>
              </a:xfrm>
            </p:grpSpPr>
            <p:sp>
              <p:nvSpPr>
                <p:cNvPr id="155710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0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8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284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92" name="Group 244"/>
              <p:cNvGrpSpPr>
                <a:grpSpLocks/>
              </p:cNvGrpSpPr>
              <p:nvPr/>
            </p:nvGrpSpPr>
            <p:grpSpPr bwMode="auto">
              <a:xfrm>
                <a:off x="1507" y="1432"/>
                <a:ext cx="223" cy="346"/>
                <a:chOff x="1507" y="1432"/>
                <a:chExt cx="223" cy="346"/>
              </a:xfrm>
            </p:grpSpPr>
            <p:sp>
              <p:nvSpPr>
                <p:cNvPr id="155711" name="Rectangle 63"/>
                <p:cNvSpPr>
                  <a:spLocks noChangeArrowheads="1"/>
                </p:cNvSpPr>
                <p:nvPr/>
              </p:nvSpPr>
              <p:spPr bwMode="auto">
                <a:xfrm>
                  <a:off x="1513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91" name="Rectangle 243"/>
                <p:cNvSpPr>
                  <a:spLocks noChangeArrowheads="1"/>
                </p:cNvSpPr>
                <p:nvPr/>
              </p:nvSpPr>
              <p:spPr bwMode="auto">
                <a:xfrm>
                  <a:off x="1507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94" name="Group 246"/>
              <p:cNvGrpSpPr>
                <a:grpSpLocks/>
              </p:cNvGrpSpPr>
              <p:nvPr/>
            </p:nvGrpSpPr>
            <p:grpSpPr bwMode="auto">
              <a:xfrm>
                <a:off x="1730" y="1432"/>
                <a:ext cx="223" cy="346"/>
                <a:chOff x="1730" y="1432"/>
                <a:chExt cx="223" cy="346"/>
              </a:xfrm>
            </p:grpSpPr>
            <p:sp>
              <p:nvSpPr>
                <p:cNvPr id="155712" name="Rectangle 64"/>
                <p:cNvSpPr>
                  <a:spLocks noChangeArrowheads="1"/>
                </p:cNvSpPr>
                <p:nvPr/>
              </p:nvSpPr>
              <p:spPr bwMode="auto">
                <a:xfrm>
                  <a:off x="1736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0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93" name="Rectangle 245"/>
                <p:cNvSpPr>
                  <a:spLocks noChangeArrowheads="1"/>
                </p:cNvSpPr>
                <p:nvPr/>
              </p:nvSpPr>
              <p:spPr bwMode="auto">
                <a:xfrm>
                  <a:off x="1730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96" name="Group 248"/>
              <p:cNvGrpSpPr>
                <a:grpSpLocks/>
              </p:cNvGrpSpPr>
              <p:nvPr/>
            </p:nvGrpSpPr>
            <p:grpSpPr bwMode="auto">
              <a:xfrm>
                <a:off x="1953" y="1432"/>
                <a:ext cx="223" cy="346"/>
                <a:chOff x="1953" y="1432"/>
                <a:chExt cx="223" cy="346"/>
              </a:xfrm>
            </p:grpSpPr>
            <p:sp>
              <p:nvSpPr>
                <p:cNvPr id="155713" name="Rectangle 65"/>
                <p:cNvSpPr>
                  <a:spLocks noChangeArrowheads="1"/>
                </p:cNvSpPr>
                <p:nvPr/>
              </p:nvSpPr>
              <p:spPr bwMode="auto">
                <a:xfrm>
                  <a:off x="1959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1953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898" name="Group 250"/>
              <p:cNvGrpSpPr>
                <a:grpSpLocks/>
              </p:cNvGrpSpPr>
              <p:nvPr/>
            </p:nvGrpSpPr>
            <p:grpSpPr bwMode="auto">
              <a:xfrm>
                <a:off x="2176" y="1432"/>
                <a:ext cx="223" cy="346"/>
                <a:chOff x="2176" y="1432"/>
                <a:chExt cx="223" cy="346"/>
              </a:xfrm>
            </p:grpSpPr>
            <p:sp>
              <p:nvSpPr>
                <p:cNvPr id="155714" name="Rectangle 66"/>
                <p:cNvSpPr>
                  <a:spLocks noChangeArrowheads="1"/>
                </p:cNvSpPr>
                <p:nvPr/>
              </p:nvSpPr>
              <p:spPr bwMode="auto">
                <a:xfrm>
                  <a:off x="2182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97" name="Rectangle 249"/>
                <p:cNvSpPr>
                  <a:spLocks noChangeArrowheads="1"/>
                </p:cNvSpPr>
                <p:nvPr/>
              </p:nvSpPr>
              <p:spPr bwMode="auto">
                <a:xfrm>
                  <a:off x="2176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00" name="Group 252"/>
              <p:cNvGrpSpPr>
                <a:grpSpLocks/>
              </p:cNvGrpSpPr>
              <p:nvPr/>
            </p:nvGrpSpPr>
            <p:grpSpPr bwMode="auto">
              <a:xfrm>
                <a:off x="2399" y="1432"/>
                <a:ext cx="223" cy="346"/>
                <a:chOff x="2399" y="1432"/>
                <a:chExt cx="223" cy="346"/>
              </a:xfrm>
            </p:grpSpPr>
            <p:sp>
              <p:nvSpPr>
                <p:cNvPr id="155715" name="Rectangle 67"/>
                <p:cNvSpPr>
                  <a:spLocks noChangeArrowheads="1"/>
                </p:cNvSpPr>
                <p:nvPr/>
              </p:nvSpPr>
              <p:spPr bwMode="auto">
                <a:xfrm>
                  <a:off x="2405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8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2399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02" name="Group 254"/>
              <p:cNvGrpSpPr>
                <a:grpSpLocks/>
              </p:cNvGrpSpPr>
              <p:nvPr/>
            </p:nvGrpSpPr>
            <p:grpSpPr bwMode="auto">
              <a:xfrm>
                <a:off x="2622" y="1432"/>
                <a:ext cx="223" cy="346"/>
                <a:chOff x="2622" y="1432"/>
                <a:chExt cx="223" cy="346"/>
              </a:xfrm>
            </p:grpSpPr>
            <p:sp>
              <p:nvSpPr>
                <p:cNvPr id="155716" name="Rectangle 68"/>
                <p:cNvSpPr>
                  <a:spLocks noChangeArrowheads="1"/>
                </p:cNvSpPr>
                <p:nvPr/>
              </p:nvSpPr>
              <p:spPr bwMode="auto">
                <a:xfrm>
                  <a:off x="2628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01" name="Rectangle 253"/>
                <p:cNvSpPr>
                  <a:spLocks noChangeArrowheads="1"/>
                </p:cNvSpPr>
                <p:nvPr/>
              </p:nvSpPr>
              <p:spPr bwMode="auto">
                <a:xfrm>
                  <a:off x="2622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04" name="Group 256"/>
              <p:cNvGrpSpPr>
                <a:grpSpLocks/>
              </p:cNvGrpSpPr>
              <p:nvPr/>
            </p:nvGrpSpPr>
            <p:grpSpPr bwMode="auto">
              <a:xfrm>
                <a:off x="2845" y="1432"/>
                <a:ext cx="223" cy="346"/>
                <a:chOff x="2845" y="1432"/>
                <a:chExt cx="223" cy="346"/>
              </a:xfrm>
            </p:grpSpPr>
            <p:sp>
              <p:nvSpPr>
                <p:cNvPr id="155717" name="Rectangle 69"/>
                <p:cNvSpPr>
                  <a:spLocks noChangeArrowheads="1"/>
                </p:cNvSpPr>
                <p:nvPr/>
              </p:nvSpPr>
              <p:spPr bwMode="auto">
                <a:xfrm>
                  <a:off x="2851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03" name="Rectangle 255"/>
                <p:cNvSpPr>
                  <a:spLocks noChangeArrowheads="1"/>
                </p:cNvSpPr>
                <p:nvPr/>
              </p:nvSpPr>
              <p:spPr bwMode="auto">
                <a:xfrm>
                  <a:off x="2845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06" name="Group 258"/>
              <p:cNvGrpSpPr>
                <a:grpSpLocks/>
              </p:cNvGrpSpPr>
              <p:nvPr/>
            </p:nvGrpSpPr>
            <p:grpSpPr bwMode="auto">
              <a:xfrm>
                <a:off x="3068" y="1432"/>
                <a:ext cx="223" cy="346"/>
                <a:chOff x="3068" y="1432"/>
                <a:chExt cx="223" cy="346"/>
              </a:xfrm>
            </p:grpSpPr>
            <p:sp>
              <p:nvSpPr>
                <p:cNvPr id="155718" name="Rectangle 70"/>
                <p:cNvSpPr>
                  <a:spLocks noChangeArrowheads="1"/>
                </p:cNvSpPr>
                <p:nvPr/>
              </p:nvSpPr>
              <p:spPr bwMode="auto">
                <a:xfrm>
                  <a:off x="3074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05" name="Rectangle 257"/>
                <p:cNvSpPr>
                  <a:spLocks noChangeArrowheads="1"/>
                </p:cNvSpPr>
                <p:nvPr/>
              </p:nvSpPr>
              <p:spPr bwMode="auto">
                <a:xfrm>
                  <a:off x="3068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08" name="Group 260"/>
              <p:cNvGrpSpPr>
                <a:grpSpLocks/>
              </p:cNvGrpSpPr>
              <p:nvPr/>
            </p:nvGrpSpPr>
            <p:grpSpPr bwMode="auto">
              <a:xfrm>
                <a:off x="3291" y="1432"/>
                <a:ext cx="223" cy="346"/>
                <a:chOff x="3291" y="1432"/>
                <a:chExt cx="223" cy="346"/>
              </a:xfrm>
            </p:grpSpPr>
            <p:sp>
              <p:nvSpPr>
                <p:cNvPr id="155719" name="Rectangle 71"/>
                <p:cNvSpPr>
                  <a:spLocks noChangeArrowheads="1"/>
                </p:cNvSpPr>
                <p:nvPr/>
              </p:nvSpPr>
              <p:spPr bwMode="auto">
                <a:xfrm>
                  <a:off x="3297" y="143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07" name="Rectangle 259"/>
                <p:cNvSpPr>
                  <a:spLocks noChangeArrowheads="1"/>
                </p:cNvSpPr>
                <p:nvPr/>
              </p:nvSpPr>
              <p:spPr bwMode="auto">
                <a:xfrm>
                  <a:off x="3291" y="143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12" name="Group 264"/>
              <p:cNvGrpSpPr>
                <a:grpSpLocks/>
              </p:cNvGrpSpPr>
              <p:nvPr/>
            </p:nvGrpSpPr>
            <p:grpSpPr bwMode="auto">
              <a:xfrm>
                <a:off x="3514" y="1432"/>
                <a:ext cx="692" cy="370"/>
                <a:chOff x="3514" y="1432"/>
                <a:chExt cx="692" cy="370"/>
              </a:xfrm>
            </p:grpSpPr>
            <p:sp>
              <p:nvSpPr>
                <p:cNvPr id="155911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14" y="1432"/>
                  <a:ext cx="692" cy="370"/>
                </a:xfrm>
                <a:prstGeom prst="rect">
                  <a:avLst/>
                </a:prstGeom>
                <a:solidFill>
                  <a:srgbClr val="90FF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910" name="Group 262"/>
                <p:cNvGrpSpPr>
                  <a:grpSpLocks/>
                </p:cNvGrpSpPr>
                <p:nvPr/>
              </p:nvGrpSpPr>
              <p:grpSpPr bwMode="auto">
                <a:xfrm>
                  <a:off x="3514" y="1432"/>
                  <a:ext cx="692" cy="346"/>
                  <a:chOff x="3514" y="1432"/>
                  <a:chExt cx="692" cy="346"/>
                </a:xfrm>
              </p:grpSpPr>
              <p:sp>
                <p:nvSpPr>
                  <p:cNvPr id="15572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3520" y="1438"/>
                    <a:ext cx="680" cy="334"/>
                  </a:xfrm>
                  <a:prstGeom prst="rect">
                    <a:avLst/>
                  </a:prstGeom>
                  <a:solidFill>
                    <a:srgbClr val="90FF9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>
                        <a:cs typeface="Times New Roman" pitchFamily="18" charset="0"/>
                      </a:rPr>
                      <a:t>Pass</a:t>
                    </a: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909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3514" y="1432"/>
                    <a:ext cx="692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914" name="Group 266"/>
              <p:cNvGrpSpPr>
                <a:grpSpLocks/>
              </p:cNvGrpSpPr>
              <p:nvPr/>
            </p:nvGrpSpPr>
            <p:grpSpPr bwMode="auto">
              <a:xfrm>
                <a:off x="4206" y="1432"/>
                <a:ext cx="539" cy="346"/>
                <a:chOff x="4206" y="1432"/>
                <a:chExt cx="539" cy="346"/>
              </a:xfrm>
            </p:grpSpPr>
            <p:sp>
              <p:nvSpPr>
                <p:cNvPr id="155721" name="Rectangle 73"/>
                <p:cNvSpPr>
                  <a:spLocks noChangeArrowheads="1"/>
                </p:cNvSpPr>
                <p:nvPr/>
              </p:nvSpPr>
              <p:spPr bwMode="auto">
                <a:xfrm>
                  <a:off x="4212" y="1438"/>
                  <a:ext cx="527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13" name="Rectangle 265"/>
                <p:cNvSpPr>
                  <a:spLocks noChangeArrowheads="1"/>
                </p:cNvSpPr>
                <p:nvPr/>
              </p:nvSpPr>
              <p:spPr bwMode="auto">
                <a:xfrm>
                  <a:off x="4206" y="1432"/>
                  <a:ext cx="539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16" name="Group 268"/>
              <p:cNvGrpSpPr>
                <a:grpSpLocks/>
              </p:cNvGrpSpPr>
              <p:nvPr/>
            </p:nvGrpSpPr>
            <p:grpSpPr bwMode="auto">
              <a:xfrm>
                <a:off x="0" y="1790"/>
                <a:ext cx="1061" cy="346"/>
                <a:chOff x="0" y="1790"/>
                <a:chExt cx="1061" cy="346"/>
              </a:xfrm>
            </p:grpSpPr>
            <p:sp>
              <p:nvSpPr>
                <p:cNvPr id="155722" name="Rectangle 74"/>
                <p:cNvSpPr>
                  <a:spLocks noChangeArrowheads="1"/>
                </p:cNvSpPr>
                <p:nvPr/>
              </p:nvSpPr>
              <p:spPr bwMode="auto">
                <a:xfrm>
                  <a:off x="6" y="1796"/>
                  <a:ext cx="1049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 b="1">
                      <a:cs typeface="Times New Roman" pitchFamily="18" charset="0"/>
                    </a:rPr>
                    <a:t>p</a:t>
                  </a:r>
                  <a:r>
                    <a:rPr lang="en-US" sz="1500" b="1" baseline="-30000">
                      <a:cs typeface="Times New Roman" pitchFamily="18" charset="0"/>
                    </a:rPr>
                    <a:t>4</a:t>
                  </a:r>
                  <a:endParaRPr lang="en-US" sz="15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915" name="Rectangle 267"/>
                <p:cNvSpPr>
                  <a:spLocks noChangeArrowheads="1"/>
                </p:cNvSpPr>
                <p:nvPr/>
              </p:nvSpPr>
              <p:spPr bwMode="auto">
                <a:xfrm>
                  <a:off x="0" y="1790"/>
                  <a:ext cx="1061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18" name="Group 270"/>
              <p:cNvGrpSpPr>
                <a:grpSpLocks/>
              </p:cNvGrpSpPr>
              <p:nvPr/>
            </p:nvGrpSpPr>
            <p:grpSpPr bwMode="auto">
              <a:xfrm>
                <a:off x="1061" y="1790"/>
                <a:ext cx="223" cy="346"/>
                <a:chOff x="1061" y="1790"/>
                <a:chExt cx="223" cy="346"/>
              </a:xfrm>
            </p:grpSpPr>
            <p:sp>
              <p:nvSpPr>
                <p:cNvPr id="155723" name="Rectangle 75"/>
                <p:cNvSpPr>
                  <a:spLocks noChangeArrowheads="1"/>
                </p:cNvSpPr>
                <p:nvPr/>
              </p:nvSpPr>
              <p:spPr bwMode="auto">
                <a:xfrm>
                  <a:off x="1067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17" name="Rectangle 269"/>
                <p:cNvSpPr>
                  <a:spLocks noChangeArrowheads="1"/>
                </p:cNvSpPr>
                <p:nvPr/>
              </p:nvSpPr>
              <p:spPr bwMode="auto">
                <a:xfrm>
                  <a:off x="1061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20" name="Group 272"/>
              <p:cNvGrpSpPr>
                <a:grpSpLocks/>
              </p:cNvGrpSpPr>
              <p:nvPr/>
            </p:nvGrpSpPr>
            <p:grpSpPr bwMode="auto">
              <a:xfrm>
                <a:off x="1284" y="1790"/>
                <a:ext cx="223" cy="346"/>
                <a:chOff x="1284" y="1790"/>
                <a:chExt cx="223" cy="346"/>
              </a:xfrm>
            </p:grpSpPr>
            <p:sp>
              <p:nvSpPr>
                <p:cNvPr id="155724" name="Rectangle 76"/>
                <p:cNvSpPr>
                  <a:spLocks noChangeArrowheads="1"/>
                </p:cNvSpPr>
                <p:nvPr/>
              </p:nvSpPr>
              <p:spPr bwMode="auto">
                <a:xfrm>
                  <a:off x="1290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19" name="Rectangle 271"/>
                <p:cNvSpPr>
                  <a:spLocks noChangeArrowheads="1"/>
                </p:cNvSpPr>
                <p:nvPr/>
              </p:nvSpPr>
              <p:spPr bwMode="auto">
                <a:xfrm>
                  <a:off x="1284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22" name="Group 274"/>
              <p:cNvGrpSpPr>
                <a:grpSpLocks/>
              </p:cNvGrpSpPr>
              <p:nvPr/>
            </p:nvGrpSpPr>
            <p:grpSpPr bwMode="auto">
              <a:xfrm>
                <a:off x="1507" y="1790"/>
                <a:ext cx="223" cy="346"/>
                <a:chOff x="1507" y="1790"/>
                <a:chExt cx="223" cy="346"/>
              </a:xfrm>
            </p:grpSpPr>
            <p:sp>
              <p:nvSpPr>
                <p:cNvPr id="155725" name="Rectangle 77"/>
                <p:cNvSpPr>
                  <a:spLocks noChangeArrowheads="1"/>
                </p:cNvSpPr>
                <p:nvPr/>
              </p:nvSpPr>
              <p:spPr bwMode="auto">
                <a:xfrm>
                  <a:off x="1513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21" name="Rectangle 273"/>
                <p:cNvSpPr>
                  <a:spLocks noChangeArrowheads="1"/>
                </p:cNvSpPr>
                <p:nvPr/>
              </p:nvSpPr>
              <p:spPr bwMode="auto">
                <a:xfrm>
                  <a:off x="1507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24" name="Group 276"/>
              <p:cNvGrpSpPr>
                <a:grpSpLocks/>
              </p:cNvGrpSpPr>
              <p:nvPr/>
            </p:nvGrpSpPr>
            <p:grpSpPr bwMode="auto">
              <a:xfrm>
                <a:off x="1730" y="1790"/>
                <a:ext cx="223" cy="346"/>
                <a:chOff x="1730" y="1790"/>
                <a:chExt cx="223" cy="346"/>
              </a:xfrm>
            </p:grpSpPr>
            <p:sp>
              <p:nvSpPr>
                <p:cNvPr id="155726" name="Rectangle 78"/>
                <p:cNvSpPr>
                  <a:spLocks noChangeArrowheads="1"/>
                </p:cNvSpPr>
                <p:nvPr/>
              </p:nvSpPr>
              <p:spPr bwMode="auto">
                <a:xfrm>
                  <a:off x="1736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23" name="Rectangle 275"/>
                <p:cNvSpPr>
                  <a:spLocks noChangeArrowheads="1"/>
                </p:cNvSpPr>
                <p:nvPr/>
              </p:nvSpPr>
              <p:spPr bwMode="auto">
                <a:xfrm>
                  <a:off x="1730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26" name="Group 278"/>
              <p:cNvGrpSpPr>
                <a:grpSpLocks/>
              </p:cNvGrpSpPr>
              <p:nvPr/>
            </p:nvGrpSpPr>
            <p:grpSpPr bwMode="auto">
              <a:xfrm>
                <a:off x="1953" y="1790"/>
                <a:ext cx="223" cy="346"/>
                <a:chOff x="1953" y="1790"/>
                <a:chExt cx="223" cy="346"/>
              </a:xfrm>
            </p:grpSpPr>
            <p:sp>
              <p:nvSpPr>
                <p:cNvPr id="155727" name="Rectangle 79"/>
                <p:cNvSpPr>
                  <a:spLocks noChangeArrowheads="1"/>
                </p:cNvSpPr>
                <p:nvPr/>
              </p:nvSpPr>
              <p:spPr bwMode="auto">
                <a:xfrm>
                  <a:off x="1959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25" name="Rectangle 277"/>
                <p:cNvSpPr>
                  <a:spLocks noChangeArrowheads="1"/>
                </p:cNvSpPr>
                <p:nvPr/>
              </p:nvSpPr>
              <p:spPr bwMode="auto">
                <a:xfrm>
                  <a:off x="1953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28" name="Group 280"/>
              <p:cNvGrpSpPr>
                <a:grpSpLocks/>
              </p:cNvGrpSpPr>
              <p:nvPr/>
            </p:nvGrpSpPr>
            <p:grpSpPr bwMode="auto">
              <a:xfrm>
                <a:off x="2176" y="1790"/>
                <a:ext cx="223" cy="346"/>
                <a:chOff x="2176" y="1790"/>
                <a:chExt cx="223" cy="346"/>
              </a:xfrm>
            </p:grpSpPr>
            <p:sp>
              <p:nvSpPr>
                <p:cNvPr id="155728" name="Rectangle 80"/>
                <p:cNvSpPr>
                  <a:spLocks noChangeArrowheads="1"/>
                </p:cNvSpPr>
                <p:nvPr/>
              </p:nvSpPr>
              <p:spPr bwMode="auto">
                <a:xfrm>
                  <a:off x="2182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27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76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30" name="Group 282"/>
              <p:cNvGrpSpPr>
                <a:grpSpLocks/>
              </p:cNvGrpSpPr>
              <p:nvPr/>
            </p:nvGrpSpPr>
            <p:grpSpPr bwMode="auto">
              <a:xfrm>
                <a:off x="2399" y="1790"/>
                <a:ext cx="223" cy="346"/>
                <a:chOff x="2399" y="1790"/>
                <a:chExt cx="223" cy="346"/>
              </a:xfrm>
            </p:grpSpPr>
            <p:sp>
              <p:nvSpPr>
                <p:cNvPr id="155729" name="Rectangle 81"/>
                <p:cNvSpPr>
                  <a:spLocks noChangeArrowheads="1"/>
                </p:cNvSpPr>
                <p:nvPr/>
              </p:nvSpPr>
              <p:spPr bwMode="auto">
                <a:xfrm>
                  <a:off x="2405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29" name="Rectangle 281"/>
                <p:cNvSpPr>
                  <a:spLocks noChangeArrowheads="1"/>
                </p:cNvSpPr>
                <p:nvPr/>
              </p:nvSpPr>
              <p:spPr bwMode="auto">
                <a:xfrm>
                  <a:off x="2399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32" name="Group 284"/>
              <p:cNvGrpSpPr>
                <a:grpSpLocks/>
              </p:cNvGrpSpPr>
              <p:nvPr/>
            </p:nvGrpSpPr>
            <p:grpSpPr bwMode="auto">
              <a:xfrm>
                <a:off x="2622" y="1790"/>
                <a:ext cx="223" cy="346"/>
                <a:chOff x="2622" y="1790"/>
                <a:chExt cx="223" cy="346"/>
              </a:xfrm>
            </p:grpSpPr>
            <p:sp>
              <p:nvSpPr>
                <p:cNvPr id="155730" name="Rectangle 82"/>
                <p:cNvSpPr>
                  <a:spLocks noChangeArrowheads="1"/>
                </p:cNvSpPr>
                <p:nvPr/>
              </p:nvSpPr>
              <p:spPr bwMode="auto">
                <a:xfrm>
                  <a:off x="2628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0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31" name="Rectangle 283"/>
                <p:cNvSpPr>
                  <a:spLocks noChangeArrowheads="1"/>
                </p:cNvSpPr>
                <p:nvPr/>
              </p:nvSpPr>
              <p:spPr bwMode="auto">
                <a:xfrm>
                  <a:off x="2622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34" name="Group 286"/>
              <p:cNvGrpSpPr>
                <a:grpSpLocks/>
              </p:cNvGrpSpPr>
              <p:nvPr/>
            </p:nvGrpSpPr>
            <p:grpSpPr bwMode="auto">
              <a:xfrm>
                <a:off x="2845" y="1790"/>
                <a:ext cx="223" cy="346"/>
                <a:chOff x="2845" y="1790"/>
                <a:chExt cx="223" cy="346"/>
              </a:xfrm>
            </p:grpSpPr>
            <p:sp>
              <p:nvSpPr>
                <p:cNvPr id="155731" name="Rectangle 83"/>
                <p:cNvSpPr>
                  <a:spLocks noChangeArrowheads="1"/>
                </p:cNvSpPr>
                <p:nvPr/>
              </p:nvSpPr>
              <p:spPr bwMode="auto">
                <a:xfrm>
                  <a:off x="2851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33" name="Rectangle 285"/>
                <p:cNvSpPr>
                  <a:spLocks noChangeArrowheads="1"/>
                </p:cNvSpPr>
                <p:nvPr/>
              </p:nvSpPr>
              <p:spPr bwMode="auto">
                <a:xfrm>
                  <a:off x="2845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36" name="Group 288"/>
              <p:cNvGrpSpPr>
                <a:grpSpLocks/>
              </p:cNvGrpSpPr>
              <p:nvPr/>
            </p:nvGrpSpPr>
            <p:grpSpPr bwMode="auto">
              <a:xfrm>
                <a:off x="3068" y="1790"/>
                <a:ext cx="223" cy="346"/>
                <a:chOff x="3068" y="1790"/>
                <a:chExt cx="223" cy="346"/>
              </a:xfrm>
            </p:grpSpPr>
            <p:sp>
              <p:nvSpPr>
                <p:cNvPr id="155732" name="Rectangle 84"/>
                <p:cNvSpPr>
                  <a:spLocks noChangeArrowheads="1"/>
                </p:cNvSpPr>
                <p:nvPr/>
              </p:nvSpPr>
              <p:spPr bwMode="auto">
                <a:xfrm>
                  <a:off x="3074" y="1796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35" name="Rectangle 287"/>
                <p:cNvSpPr>
                  <a:spLocks noChangeArrowheads="1"/>
                </p:cNvSpPr>
                <p:nvPr/>
              </p:nvSpPr>
              <p:spPr bwMode="auto">
                <a:xfrm>
                  <a:off x="3068" y="1790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40" name="Group 292"/>
              <p:cNvGrpSpPr>
                <a:grpSpLocks/>
              </p:cNvGrpSpPr>
              <p:nvPr/>
            </p:nvGrpSpPr>
            <p:grpSpPr bwMode="auto">
              <a:xfrm>
                <a:off x="3291" y="1790"/>
                <a:ext cx="223" cy="370"/>
                <a:chOff x="3291" y="1790"/>
                <a:chExt cx="223" cy="370"/>
              </a:xfrm>
            </p:grpSpPr>
            <p:sp>
              <p:nvSpPr>
                <p:cNvPr id="155939" name="Rectangle 291"/>
                <p:cNvSpPr>
                  <a:spLocks noChangeArrowheads="1"/>
                </p:cNvSpPr>
                <p:nvPr/>
              </p:nvSpPr>
              <p:spPr bwMode="auto">
                <a:xfrm>
                  <a:off x="3291" y="1790"/>
                  <a:ext cx="223" cy="37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938" name="Group 290"/>
                <p:cNvGrpSpPr>
                  <a:grpSpLocks/>
                </p:cNvGrpSpPr>
                <p:nvPr/>
              </p:nvGrpSpPr>
              <p:grpSpPr bwMode="auto">
                <a:xfrm>
                  <a:off x="3291" y="1790"/>
                  <a:ext cx="223" cy="346"/>
                  <a:chOff x="3291" y="1790"/>
                  <a:chExt cx="223" cy="346"/>
                </a:xfrm>
              </p:grpSpPr>
              <p:sp>
                <p:nvSpPr>
                  <p:cNvPr id="1557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97" y="1796"/>
                    <a:ext cx="211" cy="334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>
                        <a:cs typeface="Times New Roman" pitchFamily="18" charset="0"/>
                      </a:rPr>
                      <a:t>0</a:t>
                    </a: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937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3291" y="1790"/>
                    <a:ext cx="22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944" name="Group 296"/>
              <p:cNvGrpSpPr>
                <a:grpSpLocks/>
              </p:cNvGrpSpPr>
              <p:nvPr/>
            </p:nvGrpSpPr>
            <p:grpSpPr bwMode="auto">
              <a:xfrm>
                <a:off x="3514" y="1790"/>
                <a:ext cx="692" cy="370"/>
                <a:chOff x="3514" y="1790"/>
                <a:chExt cx="692" cy="370"/>
              </a:xfrm>
            </p:grpSpPr>
            <p:sp>
              <p:nvSpPr>
                <p:cNvPr id="15594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514" y="1790"/>
                  <a:ext cx="692" cy="370"/>
                </a:xfrm>
                <a:prstGeom prst="rect">
                  <a:avLst/>
                </a:prstGeom>
                <a:solidFill>
                  <a:srgbClr val="FF90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5942" name="Group 294"/>
                <p:cNvGrpSpPr>
                  <a:grpSpLocks/>
                </p:cNvGrpSpPr>
                <p:nvPr/>
              </p:nvGrpSpPr>
              <p:grpSpPr bwMode="auto">
                <a:xfrm>
                  <a:off x="3514" y="1790"/>
                  <a:ext cx="692" cy="346"/>
                  <a:chOff x="3514" y="1790"/>
                  <a:chExt cx="692" cy="346"/>
                </a:xfrm>
              </p:grpSpPr>
              <p:sp>
                <p:nvSpPr>
                  <p:cNvPr id="1557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520" y="1796"/>
                    <a:ext cx="680" cy="334"/>
                  </a:xfrm>
                  <a:prstGeom prst="rect">
                    <a:avLst/>
                  </a:prstGeom>
                  <a:solidFill>
                    <a:srgbClr val="FF909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r>
                      <a:rPr lang="en-US" sz="1500" b="1">
                        <a:cs typeface="Times New Roman" pitchFamily="18" charset="0"/>
                      </a:rPr>
                      <a:t>Fail</a:t>
                    </a:r>
                    <a:endParaRPr lang="en-US" sz="1500">
                      <a:cs typeface="Times New Roman" pitchFamily="18" charset="0"/>
                    </a:endParaRPr>
                  </a:p>
                  <a:p>
                    <a:pPr eaLnBrk="0" hangingPunct="0"/>
                    <a:endParaRPr lang="en-US" sz="1500"/>
                  </a:p>
                </p:txBody>
              </p:sp>
              <p:sp>
                <p:nvSpPr>
                  <p:cNvPr id="155941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3514" y="1790"/>
                    <a:ext cx="692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946" name="Group 298"/>
              <p:cNvGrpSpPr>
                <a:grpSpLocks/>
              </p:cNvGrpSpPr>
              <p:nvPr/>
            </p:nvGrpSpPr>
            <p:grpSpPr bwMode="auto">
              <a:xfrm>
                <a:off x="4206" y="1790"/>
                <a:ext cx="539" cy="346"/>
                <a:chOff x="4206" y="1790"/>
                <a:chExt cx="539" cy="346"/>
              </a:xfrm>
            </p:grpSpPr>
            <p:sp>
              <p:nvSpPr>
                <p:cNvPr id="155735" name="Rectangle 87"/>
                <p:cNvSpPr>
                  <a:spLocks noChangeArrowheads="1"/>
                </p:cNvSpPr>
                <p:nvPr/>
              </p:nvSpPr>
              <p:spPr bwMode="auto">
                <a:xfrm>
                  <a:off x="4212" y="1796"/>
                  <a:ext cx="527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1500" b="1">
                      <a:cs typeface="Times New Roman" pitchFamily="18" charset="0"/>
                    </a:rPr>
                    <a:t>1</a:t>
                  </a:r>
                  <a:endParaRPr lang="en-US" sz="1500">
                    <a:cs typeface="Times New Roman" pitchFamily="18" charset="0"/>
                  </a:endParaRPr>
                </a:p>
                <a:p>
                  <a:pPr eaLnBrk="0" hangingPunct="0"/>
                  <a:endParaRPr lang="en-US" sz="1500"/>
                </a:p>
              </p:txBody>
            </p:sp>
            <p:sp>
              <p:nvSpPr>
                <p:cNvPr id="155945" name="Rectangle 297"/>
                <p:cNvSpPr>
                  <a:spLocks noChangeArrowheads="1"/>
                </p:cNvSpPr>
                <p:nvPr/>
              </p:nvSpPr>
              <p:spPr bwMode="auto">
                <a:xfrm>
                  <a:off x="4206" y="1790"/>
                  <a:ext cx="539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948" name="Group 300"/>
              <p:cNvGrpSpPr>
                <a:grpSpLocks/>
              </p:cNvGrpSpPr>
              <p:nvPr/>
            </p:nvGrpSpPr>
            <p:grpSpPr bwMode="auto">
              <a:xfrm>
                <a:off x="0" y="2148"/>
                <a:ext cx="4745" cy="346"/>
                <a:chOff x="0" y="2148"/>
                <a:chExt cx="4745" cy="346"/>
              </a:xfrm>
            </p:grpSpPr>
            <p:sp>
              <p:nvSpPr>
                <p:cNvPr id="155736" name="Rectangle 88"/>
                <p:cNvSpPr>
                  <a:spLocks noChangeArrowheads="1"/>
                </p:cNvSpPr>
                <p:nvPr/>
              </p:nvSpPr>
              <p:spPr bwMode="auto">
                <a:xfrm>
                  <a:off x="6" y="2154"/>
                  <a:ext cx="4733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500">
                      <a:cs typeface="Times New Roman" pitchFamily="18" charset="0"/>
                    </a:rPr>
                    <a:t>Checking of parity bits (switched bit highlighted)</a:t>
                  </a:r>
                </a:p>
                <a:p>
                  <a:pPr algn="ctr" eaLnBrk="0" hangingPunct="0"/>
                  <a:endParaRPr lang="en-US" sz="1500"/>
                </a:p>
              </p:txBody>
            </p:sp>
            <p:sp>
              <p:nvSpPr>
                <p:cNvPr id="155947" name="Rectangle 299"/>
                <p:cNvSpPr>
                  <a:spLocks noChangeArrowheads="1"/>
                </p:cNvSpPr>
                <p:nvPr/>
              </p:nvSpPr>
              <p:spPr bwMode="auto">
                <a:xfrm>
                  <a:off x="0" y="2148"/>
                  <a:ext cx="4745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950" name="Rectangle 302"/>
            <p:cNvSpPr>
              <a:spLocks noChangeArrowheads="1"/>
            </p:cNvSpPr>
            <p:nvPr/>
          </p:nvSpPr>
          <p:spPr bwMode="auto">
            <a:xfrm>
              <a:off x="-3" y="-3"/>
              <a:ext cx="4751" cy="250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8AE-BDEB-4EA9-AB19-B6AF7D6E26BC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43800" cy="731838"/>
          </a:xfrm>
        </p:spPr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Example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914400" y="2286000"/>
            <a:ext cx="74644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300">
                <a:cs typeface="Times New Roman" pitchFamily="18" charset="0"/>
              </a:rPr>
              <a:t>The final step is to evaluate the value of the parity bits </a:t>
            </a:r>
          </a:p>
          <a:p>
            <a:pPr algn="just">
              <a:buFont typeface="Wingdings" pitchFamily="2" charset="2"/>
              <a:buChar char="Ø"/>
            </a:pPr>
            <a:endParaRPr lang="en-US" sz="230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300">
                <a:cs typeface="Times New Roman" pitchFamily="18" charset="0"/>
              </a:rPr>
              <a:t>It goes furthest to the right</a:t>
            </a:r>
          </a:p>
          <a:p>
            <a:pPr algn="just">
              <a:buFont typeface="Wingdings" pitchFamily="2" charset="2"/>
              <a:buChar char="Ø"/>
            </a:pPr>
            <a:endParaRPr lang="en-US" sz="230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300">
                <a:cs typeface="Times New Roman" pitchFamily="18" charset="0"/>
              </a:rPr>
              <a:t>The integer value of the parity </a:t>
            </a:r>
            <a:r>
              <a:rPr lang="en-US" sz="2300" b="1">
                <a:cs typeface="Times New Roman" pitchFamily="18" charset="0"/>
              </a:rPr>
              <a:t>bits is 11,</a:t>
            </a:r>
            <a:r>
              <a:rPr lang="en-US" sz="2300">
                <a:cs typeface="Times New Roman" pitchFamily="18" charset="0"/>
              </a:rPr>
              <a:t> signifying that the </a:t>
            </a:r>
            <a:r>
              <a:rPr lang="en-US" sz="2300" b="1">
                <a:cs typeface="Times New Roman" pitchFamily="18" charset="0"/>
              </a:rPr>
              <a:t>11th bit</a:t>
            </a:r>
            <a:r>
              <a:rPr lang="en-US" sz="2300">
                <a:cs typeface="Times New Roman" pitchFamily="18" charset="0"/>
              </a:rPr>
              <a:t> in the data word (including parity bits) is </a:t>
            </a:r>
            <a:r>
              <a:rPr lang="en-US" sz="2300" b="1">
                <a:cs typeface="Times New Roman" pitchFamily="18" charset="0"/>
              </a:rPr>
              <a:t>wrong</a:t>
            </a:r>
            <a:r>
              <a:rPr lang="en-US" sz="2300">
                <a:cs typeface="Times New Roman" pitchFamily="18" charset="0"/>
              </a:rPr>
              <a:t> and needs to be </a:t>
            </a:r>
            <a:r>
              <a:rPr lang="en-US" sz="2300" b="1">
                <a:cs typeface="Times New Roman" pitchFamily="18" charset="0"/>
              </a:rPr>
              <a:t>flipped.</a:t>
            </a:r>
          </a:p>
          <a:p>
            <a:pPr eaLnBrk="0" hangingPunct="0">
              <a:buFont typeface="Wingdings" pitchFamily="2" charset="2"/>
              <a:buChar char="Ø"/>
            </a:pPr>
            <a:endParaRPr lang="en-US" sz="2300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82D8-41B9-4F45-97A8-85FC3C01DDC8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43800" cy="731838"/>
          </a:xfrm>
        </p:spPr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Example</a:t>
            </a:r>
          </a:p>
        </p:txBody>
      </p:sp>
      <p:grpSp>
        <p:nvGrpSpPr>
          <p:cNvPr id="156732" name="Group 60"/>
          <p:cNvGrpSpPr>
            <a:grpSpLocks/>
          </p:cNvGrpSpPr>
          <p:nvPr/>
        </p:nvGrpSpPr>
        <p:grpSpPr bwMode="auto">
          <a:xfrm>
            <a:off x="533400" y="1295400"/>
            <a:ext cx="4800600" cy="2667000"/>
            <a:chOff x="-3" y="573"/>
            <a:chExt cx="1800" cy="1068"/>
          </a:xfrm>
        </p:grpSpPr>
        <p:grpSp>
          <p:nvGrpSpPr>
            <p:cNvPr id="156730" name="Group 58"/>
            <p:cNvGrpSpPr>
              <a:grpSpLocks/>
            </p:cNvGrpSpPr>
            <p:nvPr/>
          </p:nvGrpSpPr>
          <p:grpSpPr bwMode="auto">
            <a:xfrm>
              <a:off x="0" y="576"/>
              <a:ext cx="1794" cy="1062"/>
              <a:chOff x="0" y="576"/>
              <a:chExt cx="1794" cy="1062"/>
            </a:xfrm>
          </p:grpSpPr>
          <p:grpSp>
            <p:nvGrpSpPr>
              <p:cNvPr id="156695" name="Group 23"/>
              <p:cNvGrpSpPr>
                <a:grpSpLocks/>
              </p:cNvGrpSpPr>
              <p:nvPr/>
            </p:nvGrpSpPr>
            <p:grpSpPr bwMode="auto">
              <a:xfrm>
                <a:off x="0" y="576"/>
                <a:ext cx="495" cy="346"/>
                <a:chOff x="0" y="576"/>
                <a:chExt cx="495" cy="346"/>
              </a:xfrm>
            </p:grpSpPr>
            <p:sp>
              <p:nvSpPr>
                <p:cNvPr id="156676" name="Rectangle 4"/>
                <p:cNvSpPr>
                  <a:spLocks noChangeArrowheads="1"/>
                </p:cNvSpPr>
                <p:nvPr/>
              </p:nvSpPr>
              <p:spPr bwMode="auto">
                <a:xfrm>
                  <a:off x="6" y="582"/>
                  <a:ext cx="483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>
                      <a:cs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69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495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697" name="Group 25"/>
              <p:cNvGrpSpPr>
                <a:grpSpLocks/>
              </p:cNvGrpSpPr>
              <p:nvPr/>
            </p:nvGrpSpPr>
            <p:grpSpPr bwMode="auto">
              <a:xfrm>
                <a:off x="495" y="576"/>
                <a:ext cx="223" cy="346"/>
                <a:chOff x="495" y="576"/>
                <a:chExt cx="223" cy="346"/>
              </a:xfrm>
            </p:grpSpPr>
            <p:sp>
              <p:nvSpPr>
                <p:cNvPr id="156677" name="Rectangle 5"/>
                <p:cNvSpPr>
                  <a:spLocks noChangeArrowheads="1"/>
                </p:cNvSpPr>
                <p:nvPr/>
              </p:nvSpPr>
              <p:spPr bwMode="auto">
                <a:xfrm>
                  <a:off x="501" y="58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p</a:t>
                  </a:r>
                  <a:r>
                    <a:rPr lang="en-US" sz="2000" b="1" baseline="-30000">
                      <a:cs typeface="Times New Roman" pitchFamily="18" charset="0"/>
                    </a:rPr>
                    <a:t>4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6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95" y="57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699" name="Group 27"/>
              <p:cNvGrpSpPr>
                <a:grpSpLocks/>
              </p:cNvGrpSpPr>
              <p:nvPr/>
            </p:nvGrpSpPr>
            <p:grpSpPr bwMode="auto">
              <a:xfrm>
                <a:off x="718" y="576"/>
                <a:ext cx="223" cy="346"/>
                <a:chOff x="718" y="576"/>
                <a:chExt cx="223" cy="346"/>
              </a:xfrm>
            </p:grpSpPr>
            <p:sp>
              <p:nvSpPr>
                <p:cNvPr id="156678" name="Rectangle 6"/>
                <p:cNvSpPr>
                  <a:spLocks noChangeArrowheads="1"/>
                </p:cNvSpPr>
                <p:nvPr/>
              </p:nvSpPr>
              <p:spPr bwMode="auto">
                <a:xfrm>
                  <a:off x="724" y="58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p</a:t>
                  </a:r>
                  <a:r>
                    <a:rPr lang="en-US" sz="2000" b="1" baseline="-30000">
                      <a:cs typeface="Times New Roman" pitchFamily="18" charset="0"/>
                    </a:rPr>
                    <a:t>3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698" name="Rectangle 26"/>
                <p:cNvSpPr>
                  <a:spLocks noChangeArrowheads="1"/>
                </p:cNvSpPr>
                <p:nvPr/>
              </p:nvSpPr>
              <p:spPr bwMode="auto">
                <a:xfrm>
                  <a:off x="718" y="57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01" name="Group 29"/>
              <p:cNvGrpSpPr>
                <a:grpSpLocks/>
              </p:cNvGrpSpPr>
              <p:nvPr/>
            </p:nvGrpSpPr>
            <p:grpSpPr bwMode="auto">
              <a:xfrm>
                <a:off x="941" y="576"/>
                <a:ext cx="223" cy="346"/>
                <a:chOff x="941" y="576"/>
                <a:chExt cx="223" cy="346"/>
              </a:xfrm>
            </p:grpSpPr>
            <p:sp>
              <p:nvSpPr>
                <p:cNvPr id="156679" name="Rectangle 7"/>
                <p:cNvSpPr>
                  <a:spLocks noChangeArrowheads="1"/>
                </p:cNvSpPr>
                <p:nvPr/>
              </p:nvSpPr>
              <p:spPr bwMode="auto">
                <a:xfrm>
                  <a:off x="947" y="58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p</a:t>
                  </a:r>
                  <a:r>
                    <a:rPr lang="en-US" sz="2000" b="1" baseline="-30000">
                      <a:cs typeface="Times New Roman" pitchFamily="18" charset="0"/>
                    </a:rPr>
                    <a:t>2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00" name="Rectangle 28"/>
                <p:cNvSpPr>
                  <a:spLocks noChangeArrowheads="1"/>
                </p:cNvSpPr>
                <p:nvPr/>
              </p:nvSpPr>
              <p:spPr bwMode="auto">
                <a:xfrm>
                  <a:off x="941" y="57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03" name="Group 31"/>
              <p:cNvGrpSpPr>
                <a:grpSpLocks/>
              </p:cNvGrpSpPr>
              <p:nvPr/>
            </p:nvGrpSpPr>
            <p:grpSpPr bwMode="auto">
              <a:xfrm>
                <a:off x="1164" y="576"/>
                <a:ext cx="223" cy="346"/>
                <a:chOff x="1164" y="576"/>
                <a:chExt cx="223" cy="346"/>
              </a:xfrm>
            </p:grpSpPr>
            <p:sp>
              <p:nvSpPr>
                <p:cNvPr id="156680" name="Rectangle 8"/>
                <p:cNvSpPr>
                  <a:spLocks noChangeArrowheads="1"/>
                </p:cNvSpPr>
                <p:nvPr/>
              </p:nvSpPr>
              <p:spPr bwMode="auto">
                <a:xfrm>
                  <a:off x="1170" y="582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p</a:t>
                  </a:r>
                  <a:r>
                    <a:rPr lang="en-US" sz="2000" b="1" baseline="-30000">
                      <a:cs typeface="Times New Roman" pitchFamily="18" charset="0"/>
                    </a:rPr>
                    <a:t>1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0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64" y="576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05" name="Group 33"/>
              <p:cNvGrpSpPr>
                <a:grpSpLocks/>
              </p:cNvGrpSpPr>
              <p:nvPr/>
            </p:nvGrpSpPr>
            <p:grpSpPr bwMode="auto">
              <a:xfrm>
                <a:off x="1387" y="576"/>
                <a:ext cx="407" cy="346"/>
                <a:chOff x="1387" y="576"/>
                <a:chExt cx="407" cy="346"/>
              </a:xfrm>
            </p:grpSpPr>
            <p:sp>
              <p:nvSpPr>
                <p:cNvPr id="15668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3" y="582"/>
                  <a:ext cx="395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>
                      <a:cs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04" name="Rectangle 32"/>
                <p:cNvSpPr>
                  <a:spLocks noChangeArrowheads="1"/>
                </p:cNvSpPr>
                <p:nvPr/>
              </p:nvSpPr>
              <p:spPr bwMode="auto">
                <a:xfrm>
                  <a:off x="1387" y="576"/>
                  <a:ext cx="407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07" name="Group 35"/>
              <p:cNvGrpSpPr>
                <a:grpSpLocks/>
              </p:cNvGrpSpPr>
              <p:nvPr/>
            </p:nvGrpSpPr>
            <p:grpSpPr bwMode="auto">
              <a:xfrm>
                <a:off x="0" y="934"/>
                <a:ext cx="495" cy="346"/>
                <a:chOff x="0" y="934"/>
                <a:chExt cx="495" cy="346"/>
              </a:xfrm>
            </p:grpSpPr>
            <p:sp>
              <p:nvSpPr>
                <p:cNvPr id="156682" name="Rectangle 10"/>
                <p:cNvSpPr>
                  <a:spLocks noChangeArrowheads="1"/>
                </p:cNvSpPr>
                <p:nvPr/>
              </p:nvSpPr>
              <p:spPr bwMode="auto">
                <a:xfrm>
                  <a:off x="6" y="940"/>
                  <a:ext cx="483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Binary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0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934"/>
                  <a:ext cx="495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09" name="Group 37"/>
              <p:cNvGrpSpPr>
                <a:grpSpLocks/>
              </p:cNvGrpSpPr>
              <p:nvPr/>
            </p:nvGrpSpPr>
            <p:grpSpPr bwMode="auto">
              <a:xfrm>
                <a:off x="495" y="934"/>
                <a:ext cx="223" cy="346"/>
                <a:chOff x="495" y="934"/>
                <a:chExt cx="223" cy="346"/>
              </a:xfrm>
            </p:grpSpPr>
            <p:sp>
              <p:nvSpPr>
                <p:cNvPr id="156683" name="Rectangle 11"/>
                <p:cNvSpPr>
                  <a:spLocks noChangeArrowheads="1"/>
                </p:cNvSpPr>
                <p:nvPr/>
              </p:nvSpPr>
              <p:spPr bwMode="auto">
                <a:xfrm>
                  <a:off x="501" y="94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20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156708" name="Rectangle 36"/>
                <p:cNvSpPr>
                  <a:spLocks noChangeArrowheads="1"/>
                </p:cNvSpPr>
                <p:nvPr/>
              </p:nvSpPr>
              <p:spPr bwMode="auto">
                <a:xfrm>
                  <a:off x="495" y="93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11" name="Group 39"/>
              <p:cNvGrpSpPr>
                <a:grpSpLocks/>
              </p:cNvGrpSpPr>
              <p:nvPr/>
            </p:nvGrpSpPr>
            <p:grpSpPr bwMode="auto">
              <a:xfrm>
                <a:off x="718" y="934"/>
                <a:ext cx="223" cy="346"/>
                <a:chOff x="718" y="934"/>
                <a:chExt cx="223" cy="346"/>
              </a:xfrm>
            </p:grpSpPr>
            <p:sp>
              <p:nvSpPr>
                <p:cNvPr id="15668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4" y="94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2000">
                      <a:cs typeface="Times New Roman" pitchFamily="18" charset="0"/>
                    </a:rPr>
                    <a:t>0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156710" name="Rectangle 38"/>
                <p:cNvSpPr>
                  <a:spLocks noChangeArrowheads="1"/>
                </p:cNvSpPr>
                <p:nvPr/>
              </p:nvSpPr>
              <p:spPr bwMode="auto">
                <a:xfrm>
                  <a:off x="718" y="93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13" name="Group 41"/>
              <p:cNvGrpSpPr>
                <a:grpSpLocks/>
              </p:cNvGrpSpPr>
              <p:nvPr/>
            </p:nvGrpSpPr>
            <p:grpSpPr bwMode="auto">
              <a:xfrm>
                <a:off x="941" y="934"/>
                <a:ext cx="223" cy="346"/>
                <a:chOff x="941" y="934"/>
                <a:chExt cx="223" cy="346"/>
              </a:xfrm>
            </p:grpSpPr>
            <p:sp>
              <p:nvSpPr>
                <p:cNvPr id="156685" name="Rectangle 13"/>
                <p:cNvSpPr>
                  <a:spLocks noChangeArrowheads="1"/>
                </p:cNvSpPr>
                <p:nvPr/>
              </p:nvSpPr>
              <p:spPr bwMode="auto">
                <a:xfrm>
                  <a:off x="947" y="94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20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156712" name="Rectangle 40"/>
                <p:cNvSpPr>
                  <a:spLocks noChangeArrowheads="1"/>
                </p:cNvSpPr>
                <p:nvPr/>
              </p:nvSpPr>
              <p:spPr bwMode="auto">
                <a:xfrm>
                  <a:off x="941" y="93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15" name="Group 43"/>
              <p:cNvGrpSpPr>
                <a:grpSpLocks/>
              </p:cNvGrpSpPr>
              <p:nvPr/>
            </p:nvGrpSpPr>
            <p:grpSpPr bwMode="auto">
              <a:xfrm>
                <a:off x="1164" y="934"/>
                <a:ext cx="223" cy="346"/>
                <a:chOff x="1164" y="934"/>
                <a:chExt cx="223" cy="346"/>
              </a:xfrm>
            </p:grpSpPr>
            <p:sp>
              <p:nvSpPr>
                <p:cNvPr id="1566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170" y="940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2000">
                      <a:cs typeface="Times New Roman" pitchFamily="18" charset="0"/>
                    </a:rPr>
                    <a:t>1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156714" name="Rectangle 42"/>
                <p:cNvSpPr>
                  <a:spLocks noChangeArrowheads="1"/>
                </p:cNvSpPr>
                <p:nvPr/>
              </p:nvSpPr>
              <p:spPr bwMode="auto">
                <a:xfrm>
                  <a:off x="1164" y="934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17" name="Group 45"/>
              <p:cNvGrpSpPr>
                <a:grpSpLocks/>
              </p:cNvGrpSpPr>
              <p:nvPr/>
            </p:nvGrpSpPr>
            <p:grpSpPr bwMode="auto">
              <a:xfrm>
                <a:off x="1387" y="934"/>
                <a:ext cx="407" cy="346"/>
                <a:chOff x="1387" y="934"/>
                <a:chExt cx="407" cy="346"/>
              </a:xfrm>
            </p:grpSpPr>
            <p:sp>
              <p:nvSpPr>
                <p:cNvPr id="156687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3" y="940"/>
                  <a:ext cx="395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US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1567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387" y="934"/>
                  <a:ext cx="407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19" name="Group 47"/>
              <p:cNvGrpSpPr>
                <a:grpSpLocks/>
              </p:cNvGrpSpPr>
              <p:nvPr/>
            </p:nvGrpSpPr>
            <p:grpSpPr bwMode="auto">
              <a:xfrm>
                <a:off x="0" y="1292"/>
                <a:ext cx="495" cy="346"/>
                <a:chOff x="0" y="1292"/>
                <a:chExt cx="495" cy="346"/>
              </a:xfrm>
            </p:grpSpPr>
            <p:sp>
              <p:nvSpPr>
                <p:cNvPr id="156688" name="Rectangle 16"/>
                <p:cNvSpPr>
                  <a:spLocks noChangeArrowheads="1"/>
                </p:cNvSpPr>
                <p:nvPr/>
              </p:nvSpPr>
              <p:spPr bwMode="auto">
                <a:xfrm>
                  <a:off x="6" y="1298"/>
                  <a:ext cx="483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Decimal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18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495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21" name="Group 49"/>
              <p:cNvGrpSpPr>
                <a:grpSpLocks/>
              </p:cNvGrpSpPr>
              <p:nvPr/>
            </p:nvGrpSpPr>
            <p:grpSpPr bwMode="auto">
              <a:xfrm>
                <a:off x="495" y="1292"/>
                <a:ext cx="223" cy="346"/>
                <a:chOff x="495" y="1292"/>
                <a:chExt cx="223" cy="346"/>
              </a:xfrm>
            </p:grpSpPr>
            <p:sp>
              <p:nvSpPr>
                <p:cNvPr id="156689" name="Rectangle 17"/>
                <p:cNvSpPr>
                  <a:spLocks noChangeArrowheads="1"/>
                </p:cNvSpPr>
                <p:nvPr/>
              </p:nvSpPr>
              <p:spPr bwMode="auto">
                <a:xfrm>
                  <a:off x="501" y="129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8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20" name="Rectangle 48"/>
                <p:cNvSpPr>
                  <a:spLocks noChangeArrowheads="1"/>
                </p:cNvSpPr>
                <p:nvPr/>
              </p:nvSpPr>
              <p:spPr bwMode="auto">
                <a:xfrm>
                  <a:off x="495" y="129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23" name="Group 51"/>
              <p:cNvGrpSpPr>
                <a:grpSpLocks/>
              </p:cNvGrpSpPr>
              <p:nvPr/>
            </p:nvGrpSpPr>
            <p:grpSpPr bwMode="auto">
              <a:xfrm>
                <a:off x="718" y="1292"/>
                <a:ext cx="223" cy="346"/>
                <a:chOff x="718" y="1292"/>
                <a:chExt cx="223" cy="346"/>
              </a:xfrm>
            </p:grpSpPr>
            <p:sp>
              <p:nvSpPr>
                <p:cNvPr id="156690" name="Rectangle 18"/>
                <p:cNvSpPr>
                  <a:spLocks noChangeArrowheads="1"/>
                </p:cNvSpPr>
                <p:nvPr/>
              </p:nvSpPr>
              <p:spPr bwMode="auto">
                <a:xfrm>
                  <a:off x="724" y="129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>
                      <a:cs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22" name="Rectangle 50"/>
                <p:cNvSpPr>
                  <a:spLocks noChangeArrowheads="1"/>
                </p:cNvSpPr>
                <p:nvPr/>
              </p:nvSpPr>
              <p:spPr bwMode="auto">
                <a:xfrm>
                  <a:off x="718" y="129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25" name="Group 53"/>
              <p:cNvGrpSpPr>
                <a:grpSpLocks/>
              </p:cNvGrpSpPr>
              <p:nvPr/>
            </p:nvGrpSpPr>
            <p:grpSpPr bwMode="auto">
              <a:xfrm>
                <a:off x="941" y="1292"/>
                <a:ext cx="223" cy="346"/>
                <a:chOff x="941" y="1292"/>
                <a:chExt cx="223" cy="346"/>
              </a:xfrm>
            </p:grpSpPr>
            <p:sp>
              <p:nvSpPr>
                <p:cNvPr id="156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947" y="129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2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24" name="Rectangle 52"/>
                <p:cNvSpPr>
                  <a:spLocks noChangeArrowheads="1"/>
                </p:cNvSpPr>
                <p:nvPr/>
              </p:nvSpPr>
              <p:spPr bwMode="auto">
                <a:xfrm>
                  <a:off x="941" y="129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27" name="Group 55"/>
              <p:cNvGrpSpPr>
                <a:grpSpLocks/>
              </p:cNvGrpSpPr>
              <p:nvPr/>
            </p:nvGrpSpPr>
            <p:grpSpPr bwMode="auto">
              <a:xfrm>
                <a:off x="1164" y="1292"/>
                <a:ext cx="223" cy="346"/>
                <a:chOff x="1164" y="1292"/>
                <a:chExt cx="223" cy="346"/>
              </a:xfrm>
            </p:grpSpPr>
            <p:sp>
              <p:nvSpPr>
                <p:cNvPr id="156692" name="Rectangle 20"/>
                <p:cNvSpPr>
                  <a:spLocks noChangeArrowheads="1"/>
                </p:cNvSpPr>
                <p:nvPr/>
              </p:nvSpPr>
              <p:spPr bwMode="auto">
                <a:xfrm>
                  <a:off x="1170" y="1298"/>
                  <a:ext cx="211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1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26" name="Rectangle 54"/>
                <p:cNvSpPr>
                  <a:spLocks noChangeArrowheads="1"/>
                </p:cNvSpPr>
                <p:nvPr/>
              </p:nvSpPr>
              <p:spPr bwMode="auto">
                <a:xfrm>
                  <a:off x="1164" y="1292"/>
                  <a:ext cx="223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729" name="Group 57"/>
              <p:cNvGrpSpPr>
                <a:grpSpLocks/>
              </p:cNvGrpSpPr>
              <p:nvPr/>
            </p:nvGrpSpPr>
            <p:grpSpPr bwMode="auto">
              <a:xfrm>
                <a:off x="1387" y="1292"/>
                <a:ext cx="407" cy="346"/>
                <a:chOff x="1387" y="1292"/>
                <a:chExt cx="407" cy="346"/>
              </a:xfrm>
            </p:grpSpPr>
            <p:sp>
              <p:nvSpPr>
                <p:cNvPr id="1566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3" y="1298"/>
                  <a:ext cx="395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2000" b="1">
                      <a:cs typeface="Times New Roman" pitchFamily="18" charset="0"/>
                    </a:rPr>
                    <a:t>Σ = 11</a:t>
                  </a:r>
                  <a:endParaRPr lang="en-US" sz="2000"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156728" name="Rectangle 56"/>
                <p:cNvSpPr>
                  <a:spLocks noChangeArrowheads="1"/>
                </p:cNvSpPr>
                <p:nvPr/>
              </p:nvSpPr>
              <p:spPr bwMode="auto">
                <a:xfrm>
                  <a:off x="1387" y="1292"/>
                  <a:ext cx="407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6731" name="Rectangle 59"/>
            <p:cNvSpPr>
              <a:spLocks noChangeArrowheads="1"/>
            </p:cNvSpPr>
            <p:nvPr/>
          </p:nvSpPr>
          <p:spPr bwMode="auto">
            <a:xfrm>
              <a:off x="-3" y="573"/>
              <a:ext cx="1800" cy="106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33" name="Rectangle 61"/>
          <p:cNvSpPr>
            <a:spLocks noChangeArrowheads="1"/>
          </p:cNvSpPr>
          <p:nvPr/>
        </p:nvSpPr>
        <p:spPr bwMode="auto">
          <a:xfrm>
            <a:off x="381000" y="4343400"/>
            <a:ext cx="8077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cs typeface="Times New Roman" pitchFamily="18" charset="0"/>
              </a:rPr>
              <a:t>Flipping the 11th bit changes 1000110010</a:t>
            </a:r>
            <a:r>
              <a:rPr lang="en-US" sz="2300" b="1">
                <a:cs typeface="Times New Roman" pitchFamily="18" charset="0"/>
              </a:rPr>
              <a:t>0</a:t>
            </a:r>
            <a:r>
              <a:rPr lang="en-US" sz="2300">
                <a:cs typeface="Times New Roman" pitchFamily="18" charset="0"/>
              </a:rPr>
              <a:t> back into 1000110010</a:t>
            </a:r>
            <a:r>
              <a:rPr lang="en-US" sz="2300" b="1">
                <a:cs typeface="Times New Roman" pitchFamily="18" charset="0"/>
              </a:rPr>
              <a:t>1</a:t>
            </a:r>
            <a:r>
              <a:rPr lang="en-US" sz="2300">
                <a:cs typeface="Times New Roman" pitchFamily="18" charset="0"/>
              </a:rPr>
              <a:t>. </a:t>
            </a:r>
          </a:p>
          <a:p>
            <a:r>
              <a:rPr lang="en-US" sz="2300">
                <a:cs typeface="Times New Roman" pitchFamily="18" charset="0"/>
              </a:rPr>
              <a:t>Removing the Hamming codes gives the original data word of 0110101.</a:t>
            </a:r>
            <a:r>
              <a:rPr lang="en-US" sz="1400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A745-2A0E-43AE-904C-383C2EE523A4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Positional Notation </a:t>
            </a:r>
            <a:br>
              <a:rPr lang="en-US">
                <a:solidFill>
                  <a:srgbClr val="000066"/>
                </a:solidFill>
              </a:rPr>
            </a:br>
            <a:r>
              <a:rPr lang="en-US" sz="3000">
                <a:solidFill>
                  <a:srgbClr val="000066"/>
                </a:solidFill>
              </a:rPr>
              <a:t>(Solutions to Example Problems)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28863"/>
            <a:ext cx="8229600" cy="2624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1011.1</a:t>
            </a:r>
            <a:r>
              <a:rPr lang="en-US" sz="2600" baseline="-25000"/>
              <a:t>2</a:t>
            </a:r>
            <a:r>
              <a:rPr lang="en-US" sz="260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/>
              <a:t>              = 1x2</a:t>
            </a:r>
            <a:r>
              <a:rPr lang="en-US" sz="2600" baseline="30000"/>
              <a:t>3</a:t>
            </a:r>
            <a:r>
              <a:rPr lang="en-US" sz="2600"/>
              <a:t> + 0x2</a:t>
            </a:r>
            <a:r>
              <a:rPr lang="en-US" sz="2600" baseline="30000"/>
              <a:t>2</a:t>
            </a:r>
            <a:r>
              <a:rPr lang="en-US" sz="2600"/>
              <a:t> + 1x2</a:t>
            </a:r>
            <a:r>
              <a:rPr lang="en-US" sz="2600" baseline="30000"/>
              <a:t>1</a:t>
            </a:r>
            <a:r>
              <a:rPr lang="en-US" sz="2600"/>
              <a:t>  + 1x2</a:t>
            </a:r>
            <a:r>
              <a:rPr lang="en-US" sz="2600" baseline="30000"/>
              <a:t>0</a:t>
            </a:r>
            <a:r>
              <a:rPr lang="en-US" sz="2600"/>
              <a:t> + 1x2</a:t>
            </a:r>
            <a:r>
              <a:rPr lang="en-US" sz="2600" baseline="30000"/>
              <a:t>-1</a:t>
            </a:r>
            <a:r>
              <a:rPr lang="en-US" sz="2600"/>
              <a:t>   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/>
              <a:t>=    8   +    0    +   2     +   1    +   .5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/>
              <a:t>=  11.5</a:t>
            </a:r>
            <a:r>
              <a:rPr lang="en-US" sz="2800" baseline="-25000"/>
              <a:t>10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3500" baseline="-25000"/>
              <a:t> </a:t>
            </a:r>
            <a:endParaRPr lang="en-US" sz="2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E3DB-8B67-457A-879B-14AA4465AA9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7924800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4F19-5A2C-4888-BAFF-6454E06D4379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r>
              <a:rPr lang="en-US" sz="3100">
                <a:solidFill>
                  <a:srgbClr val="FF6600"/>
                </a:solidFill>
              </a:rPr>
              <a:t>How Much Memory?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89200"/>
            <a:ext cx="8229600" cy="261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Memory is purchased in bits –</a:t>
            </a:r>
          </a:p>
          <a:p>
            <a:pPr lvl="1">
              <a:lnSpc>
                <a:spcPct val="90000"/>
              </a:lnSpc>
            </a:pPr>
            <a:r>
              <a:rPr lang="en-US"/>
              <a:t>How many bits do I need if I want to distinguish between 8 colors?</a:t>
            </a:r>
          </a:p>
          <a:p>
            <a:pPr lvl="1">
              <a:lnSpc>
                <a:spcPct val="90000"/>
              </a:lnSpc>
            </a:pPr>
            <a:r>
              <a:rPr lang="en-US"/>
              <a:t>How many bits do I need if I want to represent 16 million different colors?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9268-623C-4817-8F8C-F0104D3639E5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7543800" cy="808037"/>
          </a:xfrm>
        </p:spPr>
        <p:txBody>
          <a:bodyPr/>
          <a:lstStyle/>
          <a:p>
            <a:r>
              <a:rPr lang="en-US" sz="3500">
                <a:solidFill>
                  <a:srgbClr val="FF6600"/>
                </a:solidFill>
              </a:rPr>
              <a:t>How Much Memory?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7848600" cy="3733800"/>
          </a:xfrm>
        </p:spPr>
        <p:txBody>
          <a:bodyPr/>
          <a:lstStyle/>
          <a:p>
            <a:r>
              <a:rPr lang="en-US" sz="2200"/>
              <a:t>How many bits do I need if I want to distinguish between 8 colors?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sz="2200">
                <a:solidFill>
                  <a:srgbClr val="FF3300"/>
                </a:solidFill>
              </a:rPr>
              <a:t>			2</a:t>
            </a:r>
            <a:r>
              <a:rPr lang="en-US" sz="2200" baseline="30000">
                <a:solidFill>
                  <a:srgbClr val="FF3300"/>
                </a:solidFill>
              </a:rPr>
              <a:t>x-1</a:t>
            </a:r>
            <a:r>
              <a:rPr lang="en-US" sz="2200">
                <a:solidFill>
                  <a:srgbClr val="FF3300"/>
                </a:solidFill>
              </a:rPr>
              <a:t> &lt; 8 &lt;= 2</a:t>
            </a:r>
            <a:r>
              <a:rPr lang="en-US" sz="2200" baseline="30000">
                <a:solidFill>
                  <a:srgbClr val="FF3300"/>
                </a:solidFill>
              </a:rPr>
              <a:t>x</a:t>
            </a:r>
            <a:endParaRPr lang="en-US" sz="220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200"/>
              <a:t>			</a:t>
            </a:r>
            <a:r>
              <a:rPr lang="en-US" sz="2200">
                <a:solidFill>
                  <a:srgbClr val="FF3300"/>
                </a:solidFill>
              </a:rPr>
              <a:t>x = 3 (3 bits are needed)</a:t>
            </a:r>
            <a:r>
              <a:rPr lang="en-US" sz="2200" baseline="30000">
                <a:solidFill>
                  <a:srgbClr val="FF3300"/>
                </a:solidFill>
              </a:rPr>
              <a:t> </a:t>
            </a:r>
            <a:endParaRPr lang="en-US" sz="2200">
              <a:solidFill>
                <a:srgbClr val="FF3300"/>
              </a:solidFill>
            </a:endParaRPr>
          </a:p>
          <a:p>
            <a:r>
              <a:rPr lang="en-US" sz="2200"/>
              <a:t>How many bits do I need if I want to represent 16 million different colors?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sz="2200">
                <a:solidFill>
                  <a:srgbClr val="FF3300"/>
                </a:solidFill>
              </a:rPr>
              <a:t>			2</a:t>
            </a:r>
            <a:r>
              <a:rPr lang="en-US" sz="2200" baseline="30000">
                <a:solidFill>
                  <a:srgbClr val="FF3300"/>
                </a:solidFill>
              </a:rPr>
              <a:t>x-1</a:t>
            </a:r>
            <a:r>
              <a:rPr lang="en-US" sz="2200">
                <a:solidFill>
                  <a:srgbClr val="FF3300"/>
                </a:solidFill>
              </a:rPr>
              <a:t> &lt; 16 million &lt;= 2</a:t>
            </a:r>
            <a:r>
              <a:rPr lang="en-US" sz="2200" baseline="30000">
                <a:solidFill>
                  <a:srgbClr val="FF3300"/>
                </a:solidFill>
              </a:rPr>
              <a:t>x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200"/>
              <a:t>		       	</a:t>
            </a:r>
            <a:r>
              <a:rPr lang="en-US" sz="2200">
                <a:solidFill>
                  <a:srgbClr val="FF3300"/>
                </a:solidFill>
              </a:rPr>
              <a:t>16M = 1Mx16 = 2</a:t>
            </a:r>
            <a:r>
              <a:rPr lang="en-US" sz="2200" baseline="30000">
                <a:solidFill>
                  <a:srgbClr val="FF3300"/>
                </a:solidFill>
              </a:rPr>
              <a:t>20</a:t>
            </a:r>
            <a:r>
              <a:rPr lang="en-US" sz="2200">
                <a:solidFill>
                  <a:srgbClr val="FF3300"/>
                </a:solidFill>
              </a:rPr>
              <a:t>x2</a:t>
            </a:r>
            <a:r>
              <a:rPr lang="en-US" sz="2200" baseline="30000">
                <a:solidFill>
                  <a:srgbClr val="FF3300"/>
                </a:solidFill>
              </a:rPr>
              <a:t>4</a:t>
            </a:r>
            <a:r>
              <a:rPr lang="en-US" sz="2200">
                <a:solidFill>
                  <a:srgbClr val="FF3300"/>
                </a:solidFill>
              </a:rPr>
              <a:t> = 2</a:t>
            </a:r>
            <a:r>
              <a:rPr lang="en-US" sz="2200" baseline="30000">
                <a:solidFill>
                  <a:srgbClr val="FF3300"/>
                </a:solidFill>
              </a:rPr>
              <a:t>24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200" baseline="30000">
                <a:solidFill>
                  <a:srgbClr val="FF3300"/>
                </a:solidFill>
              </a:rPr>
              <a:t>			</a:t>
            </a:r>
            <a:r>
              <a:rPr lang="en-US" sz="2200">
                <a:solidFill>
                  <a:srgbClr val="FF3300"/>
                </a:solidFill>
              </a:rPr>
              <a:t>x = 24 (24 bits are needed)</a:t>
            </a:r>
            <a:r>
              <a:rPr lang="en-US" sz="2200" baseline="3000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C153-FA0E-D745-9DC3-08CF9525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D1E2-F37F-2B46-803F-0ACED402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AEE2-0E60-F44E-9B70-FE04764A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EE71-71C2-4CAE-8C30-36AE96B71520}" type="datetime1">
              <a:rPr lang="en-US" smtClean="0"/>
              <a:pPr/>
              <a:t>11/29/20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C63E-F4E3-DA45-91E0-70445D0D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</p:spTree>
    <p:extLst>
      <p:ext uri="{BB962C8B-B14F-4D97-AF65-F5344CB8AC3E}">
        <p14:creationId xmlns:p14="http://schemas.microsoft.com/office/powerpoint/2010/main" val="283526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D10-5413-4C58-AA67-9C1313FFB570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46063"/>
            <a:ext cx="7112000" cy="1127125"/>
          </a:xfrm>
        </p:spPr>
        <p:txBody>
          <a:bodyPr/>
          <a:lstStyle/>
          <a:p>
            <a:r>
              <a:rPr lang="en-US"/>
              <a:t>Positional Notation </a:t>
            </a:r>
            <a:br>
              <a:rPr lang="en-US"/>
            </a:br>
            <a:r>
              <a:rPr lang="en-US" sz="3000"/>
              <a:t>(Solutions to Example Problems)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55863"/>
            <a:ext cx="7772400" cy="1811337"/>
          </a:xfrm>
        </p:spPr>
        <p:txBody>
          <a:bodyPr/>
          <a:lstStyle/>
          <a:p>
            <a:r>
              <a:rPr lang="en-US"/>
              <a:t>12A</a:t>
            </a:r>
            <a:r>
              <a:rPr lang="en-US" baseline="-25000"/>
              <a:t>16</a:t>
            </a:r>
            <a:r>
              <a:rPr lang="en-US"/>
              <a:t> = 1x16</a:t>
            </a:r>
            <a:r>
              <a:rPr lang="en-US" baseline="30000"/>
              <a:t>2</a:t>
            </a:r>
            <a:r>
              <a:rPr lang="en-US"/>
              <a:t> + 2x16</a:t>
            </a:r>
            <a:r>
              <a:rPr lang="en-US" baseline="30000"/>
              <a:t>1</a:t>
            </a:r>
            <a:r>
              <a:rPr lang="en-US"/>
              <a:t> + Ax16</a:t>
            </a:r>
            <a:r>
              <a:rPr lang="en-US" baseline="30000"/>
              <a:t>0</a:t>
            </a:r>
          </a:p>
          <a:p>
            <a:pPr lvl="3">
              <a:buFont typeface="Wingdings" pitchFamily="2" charset="2"/>
              <a:buNone/>
            </a:pPr>
            <a:r>
              <a:rPr lang="en-US" baseline="30000"/>
              <a:t> </a:t>
            </a:r>
            <a:r>
              <a:rPr lang="en-US" sz="3200"/>
              <a:t>=   256  +   32     +    10</a:t>
            </a:r>
          </a:p>
          <a:p>
            <a:pPr lvl="3">
              <a:buFont typeface="Wingdings" pitchFamily="2" charset="2"/>
              <a:buNone/>
            </a:pPr>
            <a:r>
              <a:rPr lang="en-US" sz="3200"/>
              <a:t>=   298</a:t>
            </a:r>
            <a:r>
              <a:rPr lang="en-US" sz="3200" baseline="-25000"/>
              <a:t>10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B685-B2FE-4211-8D8C-A7A9F40C4EF9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46063"/>
            <a:ext cx="7112000" cy="674687"/>
          </a:xfrm>
        </p:spPr>
        <p:txBody>
          <a:bodyPr/>
          <a:lstStyle/>
          <a:p>
            <a:r>
              <a:rPr lang="en-US"/>
              <a:t>Powers of Bases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6400800" cy="5410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-3</a:t>
            </a:r>
            <a:r>
              <a:rPr lang="en-US" sz="1900"/>
              <a:t>= .125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-2</a:t>
            </a:r>
            <a:r>
              <a:rPr lang="en-US" sz="1900"/>
              <a:t>= .25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-1</a:t>
            </a:r>
            <a:r>
              <a:rPr lang="en-US" sz="1900"/>
              <a:t>= .5			16</a:t>
            </a:r>
            <a:r>
              <a:rPr lang="en-US" sz="1900" baseline="30000"/>
              <a:t>0</a:t>
            </a:r>
            <a:r>
              <a:rPr lang="en-US" sz="1900"/>
              <a:t> = 1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0 </a:t>
            </a:r>
            <a:r>
              <a:rPr lang="en-US" sz="1900"/>
              <a:t>= 1			16</a:t>
            </a:r>
            <a:r>
              <a:rPr lang="en-US" sz="1900" baseline="30000"/>
              <a:t>1</a:t>
            </a:r>
            <a:r>
              <a:rPr lang="en-US" sz="1900"/>
              <a:t> = 16 = 2</a:t>
            </a:r>
            <a:r>
              <a:rPr lang="en-US" sz="1900" baseline="30000"/>
              <a:t>4</a:t>
            </a:r>
            <a:endParaRPr lang="en-US" sz="190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1 </a:t>
            </a:r>
            <a:r>
              <a:rPr lang="en-US" sz="1900"/>
              <a:t>= 2			16</a:t>
            </a:r>
            <a:r>
              <a:rPr lang="en-US" sz="1900" baseline="30000"/>
              <a:t>2</a:t>
            </a:r>
            <a:r>
              <a:rPr lang="en-US" sz="1900"/>
              <a:t> = 256 = 2</a:t>
            </a:r>
            <a:r>
              <a:rPr lang="en-US" sz="1900" baseline="30000"/>
              <a:t>8</a:t>
            </a:r>
            <a:endParaRPr lang="en-US" sz="190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2 </a:t>
            </a:r>
            <a:r>
              <a:rPr lang="en-US" sz="1900"/>
              <a:t>= 4			16</a:t>
            </a:r>
            <a:r>
              <a:rPr lang="en-US" sz="1900" baseline="30000"/>
              <a:t>3  </a:t>
            </a:r>
            <a:r>
              <a:rPr lang="en-US" sz="1900"/>
              <a:t>= 4096 = 2</a:t>
            </a:r>
            <a:r>
              <a:rPr lang="en-US" sz="1900" baseline="30000"/>
              <a:t>12</a:t>
            </a:r>
            <a:endParaRPr lang="en-US" sz="190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3 </a:t>
            </a:r>
            <a:r>
              <a:rPr lang="en-US" sz="1900"/>
              <a:t>= 8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4 </a:t>
            </a:r>
            <a:r>
              <a:rPr lang="en-US" sz="1900"/>
              <a:t>= 16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5 </a:t>
            </a:r>
            <a:r>
              <a:rPr lang="en-US" sz="1900"/>
              <a:t>= 32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6 </a:t>
            </a:r>
            <a:r>
              <a:rPr lang="en-US" sz="1900"/>
              <a:t>= 64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7 </a:t>
            </a:r>
            <a:r>
              <a:rPr lang="en-US" sz="1900"/>
              <a:t>= 128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8 </a:t>
            </a:r>
            <a:r>
              <a:rPr lang="en-US" sz="1900"/>
              <a:t>= 256			 2</a:t>
            </a:r>
            <a:r>
              <a:rPr lang="en-US" sz="1900" baseline="30000"/>
              <a:t>10 </a:t>
            </a:r>
            <a:r>
              <a:rPr lang="en-US" sz="1900"/>
              <a:t>= 1024 = 1Kb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9 </a:t>
            </a:r>
            <a:r>
              <a:rPr lang="en-US" sz="1900"/>
              <a:t>= 512			 2</a:t>
            </a:r>
            <a:r>
              <a:rPr lang="en-US" sz="1900" baseline="30000"/>
              <a:t>20 </a:t>
            </a:r>
            <a:r>
              <a:rPr lang="en-US" sz="1900"/>
              <a:t>= 1,048,576 = 1Mb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10 </a:t>
            </a:r>
            <a:r>
              <a:rPr lang="en-US" sz="1900"/>
              <a:t>= 1024		 2</a:t>
            </a:r>
            <a:r>
              <a:rPr lang="en-US" sz="1900" baseline="30000"/>
              <a:t>30 </a:t>
            </a:r>
            <a:r>
              <a:rPr lang="en-US" sz="1900"/>
              <a:t>= 1,073,741,824 = 1Gb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11 </a:t>
            </a:r>
            <a:r>
              <a:rPr lang="en-US" sz="1900"/>
              <a:t>= 2048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2</a:t>
            </a:r>
            <a:r>
              <a:rPr lang="en-US" sz="1900" baseline="30000"/>
              <a:t>12 </a:t>
            </a:r>
            <a:r>
              <a:rPr lang="en-US" sz="1900"/>
              <a:t>= 4096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90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381000"/>
            <a:ext cx="13001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14B-5992-416F-9E52-E29D93E282FF}" type="datetime1">
              <a:rPr lang="en-US"/>
              <a:pPr/>
              <a:t>11/29/20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r>
              <a:rPr lang="en-US" sz="3100"/>
              <a:t>Determining What Base is being Used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Subscripts</a:t>
            </a:r>
          </a:p>
          <a:p>
            <a:pPr lvl="1"/>
            <a:r>
              <a:rPr lang="en-US" sz="2200" dirty="0"/>
              <a:t>874</a:t>
            </a:r>
            <a:r>
              <a:rPr lang="en-US" sz="2200" baseline="-25000" dirty="0"/>
              <a:t>10</a:t>
            </a:r>
            <a:r>
              <a:rPr lang="en-US" sz="2200" dirty="0"/>
              <a:t>		1011</a:t>
            </a:r>
            <a:r>
              <a:rPr lang="en-US" sz="2200" baseline="-25000" dirty="0"/>
              <a:t>2</a:t>
            </a:r>
            <a:r>
              <a:rPr lang="en-US" sz="2200" dirty="0"/>
              <a:t>		AB9</a:t>
            </a:r>
            <a:r>
              <a:rPr lang="en-US" sz="2200" baseline="-25000" dirty="0"/>
              <a:t>16</a:t>
            </a:r>
          </a:p>
          <a:p>
            <a:pPr lvl="1"/>
            <a:r>
              <a:rPr lang="en-US" dirty="0"/>
              <a:t>AB9</a:t>
            </a:r>
            <a:r>
              <a:rPr lang="en-US" baseline="-25000" dirty="0"/>
              <a:t>(16)</a:t>
            </a:r>
            <a:endParaRPr lang="en-US" dirty="0"/>
          </a:p>
          <a:p>
            <a:r>
              <a:rPr lang="en-US" sz="2600" dirty="0"/>
              <a:t>Prefix Symbols</a:t>
            </a:r>
          </a:p>
          <a:p>
            <a:pPr lvl="1"/>
            <a:r>
              <a:rPr lang="en-US" sz="2200" dirty="0"/>
              <a:t>(None)   874		</a:t>
            </a:r>
            <a:r>
              <a:rPr lang="en-US" sz="2200" dirty="0">
                <a:solidFill>
                  <a:srgbClr val="FF3300"/>
                </a:solidFill>
              </a:rPr>
              <a:t>%1011		$AB9</a:t>
            </a:r>
          </a:p>
          <a:p>
            <a:pPr>
              <a:buClr>
                <a:srgbClr val="FF3300"/>
              </a:buClr>
            </a:pPr>
            <a:r>
              <a:rPr lang="en-US" sz="2600" dirty="0"/>
              <a:t>Postfix Symbols</a:t>
            </a:r>
          </a:p>
          <a:p>
            <a:pPr lvl="1">
              <a:buClr>
                <a:srgbClr val="FF3300"/>
              </a:buClr>
            </a:pPr>
            <a:r>
              <a:rPr lang="en-US" sz="2200" dirty="0"/>
              <a:t> </a:t>
            </a:r>
            <a:r>
              <a:rPr lang="en-US" sz="3000" dirty="0">
                <a:solidFill>
                  <a:schemeClr val="accent2"/>
                </a:solidFill>
              </a:rPr>
              <a:t>AB9H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1518</TotalTime>
  <Words>2811</Words>
  <Application>Microsoft Macintosh PowerPoint</Application>
  <PresentationFormat>On-screen Show (4:3)</PresentationFormat>
  <Paragraphs>651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Times</vt:lpstr>
      <vt:lpstr>Times New Roman</vt:lpstr>
      <vt:lpstr>Wingdings</vt:lpstr>
      <vt:lpstr>Network</vt:lpstr>
      <vt:lpstr>Default Design</vt:lpstr>
      <vt:lpstr>Worksheet</vt:lpstr>
      <vt:lpstr>Photo Editor Photo</vt:lpstr>
      <vt:lpstr>PowerPoint Presentation</vt:lpstr>
      <vt:lpstr>Number Systems</vt:lpstr>
      <vt:lpstr>Number Systems</vt:lpstr>
      <vt:lpstr>Positional Notation</vt:lpstr>
      <vt:lpstr>Positional Notation  (Solutions to Example Problems)</vt:lpstr>
      <vt:lpstr>Positional Notation  (Solutions to Example Problems)</vt:lpstr>
      <vt:lpstr>Positional Notation  (Solutions to Example Problems)</vt:lpstr>
      <vt:lpstr>Powers of Bases</vt:lpstr>
      <vt:lpstr>Determining What Base is being Used</vt:lpstr>
      <vt:lpstr>Conversion from Base R to Decimal</vt:lpstr>
      <vt:lpstr>Conversion from Binary to Decimal </vt:lpstr>
      <vt:lpstr>Conversion from Hexadecimal to Decimal</vt:lpstr>
      <vt:lpstr>Conversion from Decimal to Base R </vt:lpstr>
      <vt:lpstr>Conversion from Decimal to Binary</vt:lpstr>
      <vt:lpstr>Conversion from Decimal to Hexadecimal</vt:lpstr>
      <vt:lpstr>Conversion from Binary to Hex</vt:lpstr>
      <vt:lpstr>Conversion from Hex to Binary</vt:lpstr>
      <vt:lpstr>Conversion of Fractions</vt:lpstr>
      <vt:lpstr>PowerPoint Presentation</vt:lpstr>
      <vt:lpstr>PowerPoint Presentation</vt:lpstr>
      <vt:lpstr>Addition/Subtraction of Binary Numbers</vt:lpstr>
      <vt:lpstr>Addition/Subtraction of Hex Numbers</vt:lpstr>
      <vt:lpstr>Signed Number Representation</vt:lpstr>
      <vt:lpstr>Sign-Magnitude</vt:lpstr>
      <vt:lpstr>1’s Complement</vt:lpstr>
      <vt:lpstr>2’s Complement</vt:lpstr>
      <vt:lpstr>Numbers Represented with 4-bit Fixed Digit Representation</vt:lpstr>
      <vt:lpstr>Summary of Signed Number Representations</vt:lpstr>
      <vt:lpstr>Unsigned/Signed Overflow</vt:lpstr>
      <vt:lpstr>Codes</vt:lpstr>
      <vt:lpstr>BCD Codes (Decimal Codes)</vt:lpstr>
      <vt:lpstr>BCD Codes (Decimal Codes)</vt:lpstr>
      <vt:lpstr>BCD Codes (Decimal Codes)</vt:lpstr>
      <vt:lpstr>BCD Codes (Decimal Codes)</vt:lpstr>
      <vt:lpstr>Unit Distance Codes</vt:lpstr>
      <vt:lpstr>Unit Distance Codes</vt:lpstr>
      <vt:lpstr>Unit Distance Codes</vt:lpstr>
      <vt:lpstr>Mirror Image Conversion</vt:lpstr>
      <vt:lpstr>From Binary to a Gray-code     </vt:lpstr>
      <vt:lpstr>From Binary to Gray code     </vt:lpstr>
      <vt:lpstr>From a Gray-code to Binary     </vt:lpstr>
      <vt:lpstr>From a Gray-code to Binary     </vt:lpstr>
      <vt:lpstr>Digital Circuit</vt:lpstr>
      <vt:lpstr>Excess-3 code</vt:lpstr>
      <vt:lpstr>PowerPoint Presentation</vt:lpstr>
      <vt:lpstr>ASCII Codes</vt:lpstr>
      <vt:lpstr>PowerPoint Presentation</vt:lpstr>
      <vt:lpstr>Unicode (Arabic)</vt:lpstr>
      <vt:lpstr>Unicode (Bengali)</vt:lpstr>
      <vt:lpstr>PowerPoint Presentation</vt:lpstr>
      <vt:lpstr>PowerPoint Presentation</vt:lpstr>
      <vt:lpstr>Hamming Code</vt:lpstr>
      <vt:lpstr>Hamming Code</vt:lpstr>
      <vt:lpstr>PowerPoint Presentation</vt:lpstr>
      <vt:lpstr>Example</vt:lpstr>
      <vt:lpstr>Example</vt:lpstr>
      <vt:lpstr>Example</vt:lpstr>
      <vt:lpstr>Example</vt:lpstr>
      <vt:lpstr>Example</vt:lpstr>
      <vt:lpstr>PowerPoint Presentation</vt:lpstr>
      <vt:lpstr>How Much Memory?</vt:lpstr>
      <vt:lpstr>How Much Memory?</vt:lpstr>
      <vt:lpstr>PowerPoint Presentation</vt:lpstr>
    </vt:vector>
  </TitlesOfParts>
  <Company>Universiti Malaya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QAOSAR MAHBOOB</cp:lastModifiedBy>
  <cp:revision>152</cp:revision>
  <dcterms:created xsi:type="dcterms:W3CDTF">2004-11-02T03:21:05Z</dcterms:created>
  <dcterms:modified xsi:type="dcterms:W3CDTF">2020-11-30T04:12:32Z</dcterms:modified>
</cp:coreProperties>
</file>