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55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48.xml.rels" ContentType="application/vnd.openxmlformats-package.relationships+xml"/>
  <Override PartName="/ppt/slides/_rels/slide9.xml.rels" ContentType="application/vnd.openxmlformats-package.relationships+xml"/>
  <Override PartName="/ppt/slides/_rels/slide56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46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59.xml.rels" ContentType="application/vnd.openxmlformats-package.relationships+xml"/>
  <Override PartName="/ppt/slides/_rels/slide21.xml.rels" ContentType="application/vnd.openxmlformats-package.relationships+xml"/>
  <Override PartName="/ppt/slides/_rels/slide58.xml.rels" ContentType="application/vnd.openxmlformats-package.relationships+xml"/>
  <Override PartName="/ppt/slides/_rels/slide6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43.xml.rels" ContentType="application/vnd.openxmlformats-package.relationships+xml"/>
  <Override PartName="/ppt/slides/_rels/slide2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52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0.xml.rels" ContentType="application/vnd.openxmlformats-package.relationships+xml"/>
  <Override PartName="/ppt/slides/_rels/slide23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57.xml.rels" ContentType="application/vnd.openxmlformats-package.relationships+xml"/>
  <Override PartName="/ppt/slides/slide31.xml" ContentType="application/vnd.openxmlformats-officedocument.presentationml.slide+xml"/>
  <Override PartName="/ppt/slides/slide37.xml" ContentType="application/vnd.openxmlformats-officedocument.presentationml.slide+xml"/>
  <Override PartName="/ppt/slides/slide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8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8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7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23.xml" ContentType="application/vnd.openxmlformats-officedocument.presentationml.slide+xml"/>
  <Override PartName="/ppt/slides/slide50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28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media/image9.png" ContentType="image/png"/>
  <Override PartName="/ppt/media/image2.wmf" ContentType="image/x-wmf"/>
  <Override PartName="/ppt/media/image13.wmf" ContentType="image/x-wmf"/>
  <Override PartName="/ppt/media/image8.wmf" ContentType="image/x-wmf"/>
  <Override PartName="/ppt/media/image16.png" ContentType="image/png"/>
  <Override PartName="/ppt/media/image24.png" ContentType="image/png"/>
  <Override PartName="/ppt/media/image12.png" ContentType="image/png"/>
  <Override PartName="/ppt/media/image7.png" ContentType="image/png"/>
  <Override PartName="/ppt/media/image11.wmf" ContentType="image/x-wmf"/>
  <Override PartName="/ppt/media/image18.png" ContentType="image/png"/>
  <Override PartName="/ppt/media/image6.wmf" ContentType="image/x-wmf"/>
  <Override PartName="/ppt/media/image23.png" ContentType="image/png"/>
  <Override PartName="/ppt/media/image21.png" ContentType="image/png"/>
  <Override PartName="/ppt/media/image20.wmf" ContentType="image/x-wmf"/>
  <Override PartName="/ppt/media/image15.wmf" ContentType="image/x-wmf"/>
  <Override PartName="/ppt/media/image19.wmf" ContentType="image/x-wmf"/>
  <Override PartName="/ppt/media/image1.png" ContentType="image/png"/>
  <Override PartName="/ppt/media/image17.wmf" ContentType="image/x-wmf"/>
  <Override PartName="/ppt/media/image22.wmf" ContentType="image/x-wmf"/>
  <Override PartName="/ppt/media/image14.wmf" ContentType="image/x-wmf"/>
  <Override PartName="/ppt/media/image3.wmf" ContentType="image/x-wmf"/>
  <Override PartName="/ppt/media/image4.png" ContentType="image/png"/>
  <Override PartName="/ppt/media/image5.png" ContentType="image/png"/>
  <Override PartName="/ppt/media/image10.wmf" ContentType="image/x-wmf"/>
  <Override PartName="/ppt/media/image25.png" ContentType="image/png"/>
  <Override PartName="/ppt/embeddings/oleObject1.doc" ContentType="application/msword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</p:sldIdLst>
  <p:sldSz cx="9144000" cy="6858000"/>
  <p:notesSz cx="6735763" cy="98663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dt" idx="1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ftr" idx="2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PlaceHolder 6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FF5A9B2-E9DF-4E2F-A1A9-AA93A79D3AC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64" name="PlaceHolder 2"/>
          <p:cNvSpPr>
            <a:spLocks noGrp="1"/>
          </p:cNvSpPr>
          <p:nvPr>
            <p:ph type="dt" idx="147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21C3F2-BA2E-4A1F-8997-625418739D2A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5" name="PlaceHolder 3"/>
          <p:cNvSpPr>
            <a:spLocks noGrp="1"/>
          </p:cNvSpPr>
          <p:nvPr>
            <p:ph type="ftr" idx="148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6" name="PlaceHolder 4"/>
          <p:cNvSpPr>
            <a:spLocks noGrp="1"/>
          </p:cNvSpPr>
          <p:nvPr>
            <p:ph type="sldNum" idx="149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DB09A5-2E59-4DA4-89E5-17493096FAA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6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70" name="PlaceHolder 2"/>
          <p:cNvSpPr>
            <a:spLocks noGrp="1"/>
          </p:cNvSpPr>
          <p:nvPr>
            <p:ph type="dt" idx="150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5A3BA0-6B19-4D0C-85B5-BE93918BEC05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1" name="PlaceHolder 3"/>
          <p:cNvSpPr>
            <a:spLocks noGrp="1"/>
          </p:cNvSpPr>
          <p:nvPr>
            <p:ph type="ftr" idx="151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2" name="PlaceHolder 4"/>
          <p:cNvSpPr>
            <a:spLocks noGrp="1"/>
          </p:cNvSpPr>
          <p:nvPr>
            <p:ph type="sldNum" idx="152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FDB03E-73E8-4FE8-B999-8D62306DB2A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3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74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76" name="PlaceHolder 2"/>
          <p:cNvSpPr>
            <a:spLocks noGrp="1"/>
          </p:cNvSpPr>
          <p:nvPr>
            <p:ph type="dt" idx="153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9D288E-47AA-4B90-B0E8-C8E4107DF2BB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7" name="PlaceHolder 3"/>
          <p:cNvSpPr>
            <a:spLocks noGrp="1"/>
          </p:cNvSpPr>
          <p:nvPr>
            <p:ph type="ftr" idx="154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8" name="PlaceHolder 4"/>
          <p:cNvSpPr>
            <a:spLocks noGrp="1"/>
          </p:cNvSpPr>
          <p:nvPr>
            <p:ph type="sldNum" idx="155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DC42A3-7235-481B-BF64-4BA099FE528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9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80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82" name="PlaceHolder 2"/>
          <p:cNvSpPr>
            <a:spLocks noGrp="1"/>
          </p:cNvSpPr>
          <p:nvPr>
            <p:ph type="dt" idx="156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622ADB6-C5D6-47E2-A33C-FD4206A78DEC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3" name="PlaceHolder 3"/>
          <p:cNvSpPr>
            <a:spLocks noGrp="1"/>
          </p:cNvSpPr>
          <p:nvPr>
            <p:ph type="ftr" idx="157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4" name="PlaceHolder 4"/>
          <p:cNvSpPr>
            <a:spLocks noGrp="1"/>
          </p:cNvSpPr>
          <p:nvPr>
            <p:ph type="sldNum" idx="158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38B03A-C9A0-499D-9020-46FFE7A68BF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5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86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88" name="PlaceHolder 2"/>
          <p:cNvSpPr>
            <a:spLocks noGrp="1"/>
          </p:cNvSpPr>
          <p:nvPr>
            <p:ph type="dt" idx="159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D12A6D-D25C-4646-A158-F34A1E0D93EE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9" name="PlaceHolder 3"/>
          <p:cNvSpPr>
            <a:spLocks noGrp="1"/>
          </p:cNvSpPr>
          <p:nvPr>
            <p:ph type="ftr" idx="160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0" name="PlaceHolder 4"/>
          <p:cNvSpPr>
            <a:spLocks noGrp="1"/>
          </p:cNvSpPr>
          <p:nvPr>
            <p:ph type="sldNum" idx="161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745614-357F-4FF6-A81E-D2582246642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1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92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94" name="PlaceHolder 2"/>
          <p:cNvSpPr>
            <a:spLocks noGrp="1"/>
          </p:cNvSpPr>
          <p:nvPr>
            <p:ph type="dt" idx="162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14F87A-0CE0-404E-ACAD-6916F08ABE5A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5" name="PlaceHolder 3"/>
          <p:cNvSpPr>
            <a:spLocks noGrp="1"/>
          </p:cNvSpPr>
          <p:nvPr>
            <p:ph type="ftr" idx="163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6" name="PlaceHolder 4"/>
          <p:cNvSpPr>
            <a:spLocks noGrp="1"/>
          </p:cNvSpPr>
          <p:nvPr>
            <p:ph type="sldNum" idx="164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966004-1FA6-4A76-B5C7-300BD9DB364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9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00" name="PlaceHolder 2"/>
          <p:cNvSpPr>
            <a:spLocks noGrp="1"/>
          </p:cNvSpPr>
          <p:nvPr>
            <p:ph type="dt" idx="165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B9A2E5-0149-4E05-8DE1-114383BEC90A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1" name="PlaceHolder 3"/>
          <p:cNvSpPr>
            <a:spLocks noGrp="1"/>
          </p:cNvSpPr>
          <p:nvPr>
            <p:ph type="ftr" idx="166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2" name="PlaceHolder 4"/>
          <p:cNvSpPr>
            <a:spLocks noGrp="1"/>
          </p:cNvSpPr>
          <p:nvPr>
            <p:ph type="sldNum" idx="167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4F6CC60-60B7-4ABC-909F-478C01A97D9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3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04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dt" idx="168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F8B83D-E44B-41C2-92A1-08A70C6C9C4A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ftr" idx="169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sldNum" idx="170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FC4B36-F2A3-4E50-81F0-89D2602020F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9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10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12" name="PlaceHolder 2"/>
          <p:cNvSpPr>
            <a:spLocks noGrp="1"/>
          </p:cNvSpPr>
          <p:nvPr>
            <p:ph type="dt" idx="171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7B84C5-553E-4EE7-921B-49EF99E7447D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3" name="PlaceHolder 3"/>
          <p:cNvSpPr>
            <a:spLocks noGrp="1"/>
          </p:cNvSpPr>
          <p:nvPr>
            <p:ph type="ftr" idx="172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4" name="PlaceHolder 4"/>
          <p:cNvSpPr>
            <a:spLocks noGrp="1"/>
          </p:cNvSpPr>
          <p:nvPr>
            <p:ph type="sldNum" idx="173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EA8C23-5FC6-4F1A-BAE8-65B181612B9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5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16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dt" idx="174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5FCFC8-5616-4C7D-BF3C-40E5A01DE768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ftr" idx="175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sldNum" idx="176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0FCFD8-3006-40D4-BA02-296BE89C2EC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16" name="PlaceHolder 2"/>
          <p:cNvSpPr>
            <a:spLocks noGrp="1"/>
          </p:cNvSpPr>
          <p:nvPr>
            <p:ph type="dt" idx="123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6BF298-205B-48EC-ACBC-25D833BB0CAF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7" name="PlaceHolder 3"/>
          <p:cNvSpPr>
            <a:spLocks noGrp="1"/>
          </p:cNvSpPr>
          <p:nvPr>
            <p:ph type="ftr" idx="124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8" name="PlaceHolder 4"/>
          <p:cNvSpPr>
            <a:spLocks noGrp="1"/>
          </p:cNvSpPr>
          <p:nvPr>
            <p:ph type="sldNum" idx="125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487279-9192-46D1-86F2-0AA4EB8007D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9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20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24" name="PlaceHolder 2"/>
          <p:cNvSpPr>
            <a:spLocks noGrp="1"/>
          </p:cNvSpPr>
          <p:nvPr>
            <p:ph type="dt" idx="177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E7B84B-5508-4D69-AB21-9683F949AB33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5" name="PlaceHolder 3"/>
          <p:cNvSpPr>
            <a:spLocks noGrp="1"/>
          </p:cNvSpPr>
          <p:nvPr>
            <p:ph type="ftr" idx="178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6" name="PlaceHolder 4"/>
          <p:cNvSpPr>
            <a:spLocks noGrp="1"/>
          </p:cNvSpPr>
          <p:nvPr>
            <p:ph type="sldNum" idx="179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7F7A9D-5D1B-4CDB-A536-F791F2FFE6B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2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30" name="PlaceHolder 2"/>
          <p:cNvSpPr>
            <a:spLocks noGrp="1"/>
          </p:cNvSpPr>
          <p:nvPr>
            <p:ph type="dt" idx="180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9F90659-128C-4440-BA12-BEB9965542C2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1" name="PlaceHolder 3"/>
          <p:cNvSpPr>
            <a:spLocks noGrp="1"/>
          </p:cNvSpPr>
          <p:nvPr>
            <p:ph type="ftr" idx="181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2" name="PlaceHolder 4"/>
          <p:cNvSpPr>
            <a:spLocks noGrp="1"/>
          </p:cNvSpPr>
          <p:nvPr>
            <p:ph type="sldNum" idx="182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8409A2-ADB6-4E22-9508-392E3325A27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3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34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36" name="PlaceHolder 2"/>
          <p:cNvSpPr>
            <a:spLocks noGrp="1"/>
          </p:cNvSpPr>
          <p:nvPr>
            <p:ph type="dt" idx="183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469C815-C680-43DA-8A33-FB4EEFD1BA0F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7" name="PlaceHolder 3"/>
          <p:cNvSpPr>
            <a:spLocks noGrp="1"/>
          </p:cNvSpPr>
          <p:nvPr>
            <p:ph type="ftr" idx="184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8" name="PlaceHolder 4"/>
          <p:cNvSpPr>
            <a:spLocks noGrp="1"/>
          </p:cNvSpPr>
          <p:nvPr>
            <p:ph type="sldNum" idx="185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91945F-E33F-4D78-993D-A4CC7C3DC8A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9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40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42" name="PlaceHolder 2"/>
          <p:cNvSpPr>
            <a:spLocks noGrp="1"/>
          </p:cNvSpPr>
          <p:nvPr>
            <p:ph type="dt" idx="186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BAAF76-71F9-45D1-B923-B78716380A07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3" name="PlaceHolder 3"/>
          <p:cNvSpPr>
            <a:spLocks noGrp="1"/>
          </p:cNvSpPr>
          <p:nvPr>
            <p:ph type="ftr" idx="187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4" name="PlaceHolder 4"/>
          <p:cNvSpPr>
            <a:spLocks noGrp="1"/>
          </p:cNvSpPr>
          <p:nvPr>
            <p:ph type="sldNum" idx="188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718CB5-2141-4672-A125-D20C775C004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5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46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48" name="PlaceHolder 2"/>
          <p:cNvSpPr>
            <a:spLocks noGrp="1"/>
          </p:cNvSpPr>
          <p:nvPr>
            <p:ph type="dt" idx="189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A4E3EB-4C13-41E8-B006-A05AC8BD98A0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9" name="PlaceHolder 3"/>
          <p:cNvSpPr>
            <a:spLocks noGrp="1"/>
          </p:cNvSpPr>
          <p:nvPr>
            <p:ph type="ftr" idx="190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0" name="PlaceHolder 4"/>
          <p:cNvSpPr>
            <a:spLocks noGrp="1"/>
          </p:cNvSpPr>
          <p:nvPr>
            <p:ph type="sldNum" idx="191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209ACE-48F9-4CB6-86C1-ACC1B1F5312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1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52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54" name="PlaceHolder 2"/>
          <p:cNvSpPr>
            <a:spLocks noGrp="1"/>
          </p:cNvSpPr>
          <p:nvPr>
            <p:ph type="dt" idx="192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1C530-EF79-43B2-9E90-C48759507DC1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5" name="PlaceHolder 3"/>
          <p:cNvSpPr>
            <a:spLocks noGrp="1"/>
          </p:cNvSpPr>
          <p:nvPr>
            <p:ph type="ftr" idx="193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6" name="PlaceHolder 4"/>
          <p:cNvSpPr>
            <a:spLocks noGrp="1"/>
          </p:cNvSpPr>
          <p:nvPr>
            <p:ph type="sldNum" idx="194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0AA009-057F-4FC7-BD8F-AF19606DBB8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5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60" name="PlaceHolder 2"/>
          <p:cNvSpPr>
            <a:spLocks noGrp="1"/>
          </p:cNvSpPr>
          <p:nvPr>
            <p:ph type="dt" idx="195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3B4663-915D-4E87-8A61-AA4155C6F48F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1" name="PlaceHolder 3"/>
          <p:cNvSpPr>
            <a:spLocks noGrp="1"/>
          </p:cNvSpPr>
          <p:nvPr>
            <p:ph type="ftr" idx="196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2" name="PlaceHolder 4"/>
          <p:cNvSpPr>
            <a:spLocks noGrp="1"/>
          </p:cNvSpPr>
          <p:nvPr>
            <p:ph type="sldNum" idx="197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9139C2-96C3-4DC3-8E55-03B2D7ADED8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3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64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66" name="PlaceHolder 2"/>
          <p:cNvSpPr>
            <a:spLocks noGrp="1"/>
          </p:cNvSpPr>
          <p:nvPr>
            <p:ph type="dt" idx="198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8B0970-3E35-415D-AAA1-740C0E365C82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7" name="PlaceHolder 3"/>
          <p:cNvSpPr>
            <a:spLocks noGrp="1"/>
          </p:cNvSpPr>
          <p:nvPr>
            <p:ph type="ftr" idx="199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8" name="PlaceHolder 4"/>
          <p:cNvSpPr>
            <a:spLocks noGrp="1"/>
          </p:cNvSpPr>
          <p:nvPr>
            <p:ph type="sldNum" idx="200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2E89E1F-6FEE-4F51-9D64-129F990CC6C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9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70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22" name="PlaceHolder 2"/>
          <p:cNvSpPr>
            <a:spLocks noGrp="1"/>
          </p:cNvSpPr>
          <p:nvPr>
            <p:ph type="dt" idx="126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D35CA56-C14B-4041-9222-73D02608E7BA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3" name="PlaceHolder 3"/>
          <p:cNvSpPr>
            <a:spLocks noGrp="1"/>
          </p:cNvSpPr>
          <p:nvPr>
            <p:ph type="ftr" idx="127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4" name="PlaceHolder 4"/>
          <p:cNvSpPr>
            <a:spLocks noGrp="1"/>
          </p:cNvSpPr>
          <p:nvPr>
            <p:ph type="sldNum" idx="128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88E3E23-35A6-420B-80BA-509C38DA131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5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26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72" name="PlaceHolder 2"/>
          <p:cNvSpPr>
            <a:spLocks noGrp="1"/>
          </p:cNvSpPr>
          <p:nvPr>
            <p:ph type="dt" idx="201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09D137-7871-4F99-B4C6-CA5412AC9F4A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3" name="PlaceHolder 3"/>
          <p:cNvSpPr>
            <a:spLocks noGrp="1"/>
          </p:cNvSpPr>
          <p:nvPr>
            <p:ph type="ftr" idx="202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4" name="PlaceHolder 4"/>
          <p:cNvSpPr>
            <a:spLocks noGrp="1"/>
          </p:cNvSpPr>
          <p:nvPr>
            <p:ph type="sldNum" idx="203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9845E6-2831-4577-A4CA-4C79037C8BC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5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76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78" name="PlaceHolder 2"/>
          <p:cNvSpPr>
            <a:spLocks noGrp="1"/>
          </p:cNvSpPr>
          <p:nvPr>
            <p:ph type="dt" idx="204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0B85C6-2AF0-4832-94FB-63C515DA0036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9" name="PlaceHolder 3"/>
          <p:cNvSpPr>
            <a:spLocks noGrp="1"/>
          </p:cNvSpPr>
          <p:nvPr>
            <p:ph type="ftr" idx="205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0" name="PlaceHolder 4"/>
          <p:cNvSpPr>
            <a:spLocks noGrp="1"/>
          </p:cNvSpPr>
          <p:nvPr>
            <p:ph type="sldNum" idx="206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476206-E5DF-4F6F-8060-68BBB038C09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1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82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84" name="PlaceHolder 2"/>
          <p:cNvSpPr>
            <a:spLocks noGrp="1"/>
          </p:cNvSpPr>
          <p:nvPr>
            <p:ph type="dt" idx="207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2968AA-8718-48EA-AF74-AF7409EC8323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5" name="PlaceHolder 3"/>
          <p:cNvSpPr>
            <a:spLocks noGrp="1"/>
          </p:cNvSpPr>
          <p:nvPr>
            <p:ph type="ftr" idx="208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6" name="PlaceHolder 4"/>
          <p:cNvSpPr>
            <a:spLocks noGrp="1"/>
          </p:cNvSpPr>
          <p:nvPr>
            <p:ph type="sldNum" idx="209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2FAE88-EC72-4162-A73B-B319EA4EC3C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8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590" name="PlaceHolder 2"/>
          <p:cNvSpPr>
            <a:spLocks noGrp="1"/>
          </p:cNvSpPr>
          <p:nvPr>
            <p:ph type="dt" idx="210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67AC304-8E37-4E35-923E-A22099B25ECD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1" name="PlaceHolder 3"/>
          <p:cNvSpPr>
            <a:spLocks noGrp="1"/>
          </p:cNvSpPr>
          <p:nvPr>
            <p:ph type="ftr" idx="211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2" name="PlaceHolder 4"/>
          <p:cNvSpPr>
            <a:spLocks noGrp="1"/>
          </p:cNvSpPr>
          <p:nvPr>
            <p:ph type="sldNum" idx="212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D055BE3-A9F9-4B7D-B5FE-1B7A322EBA1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3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94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596" name="PlaceHolder 2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you tie the inputs on a NAND gate together, the output will be the complement of the input.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Universal Gate - NAND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8" name="PlaceHolder 4"/>
          <p:cNvSpPr>
            <a:spLocks noGrp="1"/>
          </p:cNvSpPr>
          <p:nvPr>
            <p:ph type="dt" idx="213"/>
          </p:nvPr>
        </p:nvSpPr>
        <p:spPr>
          <a:xfrm>
            <a:off x="3957480" y="0"/>
            <a:ext cx="3026880" cy="463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Digital Electronics</a:t>
            </a:r>
            <a:r>
              <a:rPr b="0" lang="en-US" sz="1200" spc="-1" strike="noStrike">
                <a:solidFill>
                  <a:srgbClr val="000000"/>
                </a:solidFill>
                <a:latin typeface="Symbol"/>
              </a:rPr>
              <a:t>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2.2 Intro to NAND &amp; NOR Logic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9" name="PlaceHolder 5"/>
          <p:cNvSpPr>
            <a:spLocks noGrp="1"/>
          </p:cNvSpPr>
          <p:nvPr>
            <p:ph type="ftr" idx="214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Project Lead The Way, Inc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Copyright 2009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0" name="PlaceHolder 6"/>
          <p:cNvSpPr>
            <a:spLocks noGrp="1"/>
          </p:cNvSpPr>
          <p:nvPr>
            <p:ph type="sldNum" idx="215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0E8F15-E9D7-4651-99C5-0E43A0423F9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02" name="PlaceHolder 2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one is easy to see, a NAND gate is an AND gate with the output inverted. So if you invert the output again, you will get an AND gate. Note that we are using a NAND gate for the inverter.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Universal Gate - NAND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4" name="PlaceHolder 4"/>
          <p:cNvSpPr>
            <a:spLocks noGrp="1"/>
          </p:cNvSpPr>
          <p:nvPr>
            <p:ph type="dt" idx="216"/>
          </p:nvPr>
        </p:nvSpPr>
        <p:spPr>
          <a:xfrm>
            <a:off x="3957480" y="0"/>
            <a:ext cx="3026880" cy="463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Digital Electronics</a:t>
            </a:r>
            <a:r>
              <a:rPr b="0" lang="en-US" sz="1200" spc="-1" strike="noStrike">
                <a:solidFill>
                  <a:srgbClr val="000000"/>
                </a:solidFill>
                <a:latin typeface="Symbol"/>
              </a:rPr>
              <a:t>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2.2 Intro to NAND &amp; NOR Logic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5" name="PlaceHolder 5"/>
          <p:cNvSpPr>
            <a:spLocks noGrp="1"/>
          </p:cNvSpPr>
          <p:nvPr>
            <p:ph type="ftr" idx="217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Project Lead The Way, Inc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Copyright 2009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6" name="PlaceHolder 6"/>
          <p:cNvSpPr>
            <a:spLocks noGrp="1"/>
          </p:cNvSpPr>
          <p:nvPr>
            <p:ph type="sldNum" idx="218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E1E183F-FFFB-40B8-A0EE-32E7DEEF387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08" name="PlaceHolder 2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one is a bit harder to see. If you invert both of the inputs of a NAND gate, you will get an OR gate. Note that we’re using NAND gates as inverters.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Universal Gate - NAND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0" name="PlaceHolder 4"/>
          <p:cNvSpPr>
            <a:spLocks noGrp="1"/>
          </p:cNvSpPr>
          <p:nvPr>
            <p:ph type="dt" idx="219"/>
          </p:nvPr>
        </p:nvSpPr>
        <p:spPr>
          <a:xfrm>
            <a:off x="3957480" y="0"/>
            <a:ext cx="3026880" cy="463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Digital Electronics</a:t>
            </a:r>
            <a:r>
              <a:rPr b="0" lang="en-US" sz="1200" spc="-1" strike="noStrike">
                <a:solidFill>
                  <a:srgbClr val="000000"/>
                </a:solidFill>
                <a:latin typeface="Symbol"/>
              </a:rPr>
              <a:t>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2.2 Intro to NAND &amp; NOR Logic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1" name="PlaceHolder 5"/>
          <p:cNvSpPr>
            <a:spLocks noGrp="1"/>
          </p:cNvSpPr>
          <p:nvPr>
            <p:ph type="ftr" idx="220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Project Lead The Way, Inc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Copyright 2009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2" name="PlaceHolder 6"/>
          <p:cNvSpPr>
            <a:spLocks noGrp="1"/>
          </p:cNvSpPr>
          <p:nvPr>
            <p:ph type="sldNum" idx="221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0E2D69-A6E1-4676-9D9E-A230D62085F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dt" idx="222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7B8F02-69FD-476F-8902-BA086B434E59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ftr" idx="223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6" name="PlaceHolder 4"/>
          <p:cNvSpPr>
            <a:spLocks noGrp="1"/>
          </p:cNvSpPr>
          <p:nvPr>
            <p:ph type="sldNum" idx="224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A8963B-CDCE-4CF4-B351-1EE8BFC1A3E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1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20" name="PlaceHolder 2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you tie the inputs on a NOR gate together, the output will be the complement of the input.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Universal Gate - NOR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2" name="PlaceHolder 4"/>
          <p:cNvSpPr>
            <a:spLocks noGrp="1"/>
          </p:cNvSpPr>
          <p:nvPr>
            <p:ph type="dt" idx="225"/>
          </p:nvPr>
        </p:nvSpPr>
        <p:spPr>
          <a:xfrm>
            <a:off x="3957480" y="0"/>
            <a:ext cx="3026880" cy="463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Digital Electronics</a:t>
            </a:r>
            <a:r>
              <a:rPr b="0" lang="en-US" sz="1200" spc="-1" strike="noStrike">
                <a:solidFill>
                  <a:srgbClr val="000000"/>
                </a:solidFill>
                <a:latin typeface="Symbol"/>
              </a:rPr>
              <a:t>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2.2 Intro to NAND &amp; NOR Logic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3" name="PlaceHolder 5"/>
          <p:cNvSpPr>
            <a:spLocks noGrp="1"/>
          </p:cNvSpPr>
          <p:nvPr>
            <p:ph type="ftr" idx="226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Project Lead The Way, Inc.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Copyright 2009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4" name="PlaceHolder 6"/>
          <p:cNvSpPr>
            <a:spLocks noGrp="1"/>
          </p:cNvSpPr>
          <p:nvPr>
            <p:ph type="sldNum" idx="227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DAC56F1-9B1D-4D84-B31B-D4395EAB517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26" name="PlaceHolder 2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one is easy to see, a NOR gate is in NOR gate with the output inverted.  So if you invert the output again you will get an OR gate. Note we’re using a NOR gate for the inverter.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Universal Gate - NOR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8" name="PlaceHolder 4"/>
          <p:cNvSpPr>
            <a:spLocks noGrp="1"/>
          </p:cNvSpPr>
          <p:nvPr>
            <p:ph type="dt" idx="228"/>
          </p:nvPr>
        </p:nvSpPr>
        <p:spPr>
          <a:xfrm>
            <a:off x="3957480" y="0"/>
            <a:ext cx="3026880" cy="463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Digital Electronics</a:t>
            </a:r>
            <a:r>
              <a:rPr b="0" lang="en-US" sz="1200" spc="-1" strike="noStrike">
                <a:solidFill>
                  <a:srgbClr val="000000"/>
                </a:solidFill>
                <a:latin typeface="Symbol"/>
              </a:rPr>
              <a:t>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2.2 Intro to NAND &amp; NOR Logic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9" name="PlaceHolder 5"/>
          <p:cNvSpPr>
            <a:spLocks noGrp="1"/>
          </p:cNvSpPr>
          <p:nvPr>
            <p:ph type="ftr" idx="229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Project Lead The Way, Inc.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Copyright 2009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0" name="PlaceHolder 6"/>
          <p:cNvSpPr>
            <a:spLocks noGrp="1"/>
          </p:cNvSpPr>
          <p:nvPr>
            <p:ph type="sldNum" idx="230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C6BB1D-8657-4C84-BDDB-D5050F866F2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28" name="PlaceHolder 2"/>
          <p:cNvSpPr>
            <a:spLocks noGrp="1"/>
          </p:cNvSpPr>
          <p:nvPr>
            <p:ph type="dt" idx="129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900609A-129B-4521-91A0-DDA12ABD7440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9" name="PlaceHolder 3"/>
          <p:cNvSpPr>
            <a:spLocks noGrp="1"/>
          </p:cNvSpPr>
          <p:nvPr>
            <p:ph type="ftr" idx="130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0" name="PlaceHolder 4"/>
          <p:cNvSpPr>
            <a:spLocks noGrp="1"/>
          </p:cNvSpPr>
          <p:nvPr>
            <p:ph type="sldNum" idx="131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0251ADC-C902-46E3-BD59-E9ECFAB7A49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1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32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32" name="PlaceHolder 2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one is a bit harder to see.  If you invert both the inputs of a NOR gate you will get an AND gate.  Note we’re using NOR gates as inverters.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Universal Gate - NOR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4" name="PlaceHolder 4"/>
          <p:cNvSpPr>
            <a:spLocks noGrp="1"/>
          </p:cNvSpPr>
          <p:nvPr>
            <p:ph type="dt" idx="231"/>
          </p:nvPr>
        </p:nvSpPr>
        <p:spPr>
          <a:xfrm>
            <a:off x="3957480" y="0"/>
            <a:ext cx="3026880" cy="463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Digital Electronics</a:t>
            </a:r>
            <a:r>
              <a:rPr b="0" lang="en-US" sz="1200" spc="-1" strike="noStrike">
                <a:solidFill>
                  <a:srgbClr val="000000"/>
                </a:solidFill>
                <a:latin typeface="Symbol"/>
              </a:rPr>
              <a:t>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2.2 Intro to NAND &amp; NOR Logic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5" name="PlaceHolder 5"/>
          <p:cNvSpPr>
            <a:spLocks noGrp="1"/>
          </p:cNvSpPr>
          <p:nvPr>
            <p:ph type="ftr" idx="232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Project Lead The Way, Inc.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Copyright 2009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6" name="PlaceHolder 6"/>
          <p:cNvSpPr>
            <a:spLocks noGrp="1"/>
          </p:cNvSpPr>
          <p:nvPr>
            <p:ph type="sldNum" idx="233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266E68D-ACEC-4EB9-B123-9BB61BC7130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38" name="PlaceHolder 2"/>
          <p:cNvSpPr>
            <a:spLocks noGrp="1"/>
          </p:cNvSpPr>
          <p:nvPr>
            <p:ph type="dt" idx="234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E39466-3E8F-4A00-87FB-D0C9AF6014A2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9" name="PlaceHolder 3"/>
          <p:cNvSpPr>
            <a:spLocks noGrp="1"/>
          </p:cNvSpPr>
          <p:nvPr>
            <p:ph type="ftr" idx="235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0" name="PlaceHolder 4"/>
          <p:cNvSpPr>
            <a:spLocks noGrp="1"/>
          </p:cNvSpPr>
          <p:nvPr>
            <p:ph type="sldNum" idx="236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300C707-743B-4615-BB59-F0CA587FF10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1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42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44" name="PlaceHolder 2"/>
          <p:cNvSpPr>
            <a:spLocks noGrp="1"/>
          </p:cNvSpPr>
          <p:nvPr>
            <p:ph type="dt" idx="237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4C9D67-3909-4A95-8166-28C14127C97F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5" name="PlaceHolder 3"/>
          <p:cNvSpPr>
            <a:spLocks noGrp="1"/>
          </p:cNvSpPr>
          <p:nvPr>
            <p:ph type="ftr" idx="238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6" name="PlaceHolder 4"/>
          <p:cNvSpPr>
            <a:spLocks noGrp="1"/>
          </p:cNvSpPr>
          <p:nvPr>
            <p:ph type="sldNum" idx="239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7AECE4-0F13-400D-A805-50CEAB970C4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4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50" name="PlaceHolder 2"/>
          <p:cNvSpPr>
            <a:spLocks noGrp="1"/>
          </p:cNvSpPr>
          <p:nvPr>
            <p:ph type="dt" idx="240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44D7D5-9429-40B4-BECA-758437D45DD0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1" name="PlaceHolder 3"/>
          <p:cNvSpPr>
            <a:spLocks noGrp="1"/>
          </p:cNvSpPr>
          <p:nvPr>
            <p:ph type="ftr" idx="241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2" name="PlaceHolder 4"/>
          <p:cNvSpPr>
            <a:spLocks noGrp="1"/>
          </p:cNvSpPr>
          <p:nvPr>
            <p:ph type="sldNum" idx="242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66833D6-68B1-4492-B77C-57162B32082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3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54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56" name="PlaceHolder 2"/>
          <p:cNvSpPr>
            <a:spLocks noGrp="1"/>
          </p:cNvSpPr>
          <p:nvPr>
            <p:ph type="dt" idx="243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D159C2-5ACA-47A4-9B3D-A7FC3B2D59DB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7" name="PlaceHolder 3"/>
          <p:cNvSpPr>
            <a:spLocks noGrp="1"/>
          </p:cNvSpPr>
          <p:nvPr>
            <p:ph type="ftr" idx="244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8" name="PlaceHolder 4"/>
          <p:cNvSpPr>
            <a:spLocks noGrp="1"/>
          </p:cNvSpPr>
          <p:nvPr>
            <p:ph type="sldNum" idx="245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A95CFC-8930-4883-A473-D3C6A98C2BE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9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60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62" name="PlaceHolder 2"/>
          <p:cNvSpPr>
            <a:spLocks noGrp="1"/>
          </p:cNvSpPr>
          <p:nvPr>
            <p:ph type="dt" idx="246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948673-1098-4B16-B971-FB900F2EC7F2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3" name="PlaceHolder 3"/>
          <p:cNvSpPr>
            <a:spLocks noGrp="1"/>
          </p:cNvSpPr>
          <p:nvPr>
            <p:ph type="ftr" idx="247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4" name="PlaceHolder 4"/>
          <p:cNvSpPr>
            <a:spLocks noGrp="1"/>
          </p:cNvSpPr>
          <p:nvPr>
            <p:ph type="sldNum" idx="248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A7960A-5E1A-4BBA-8DC6-810ED618534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5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66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dt" idx="249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DDEC44-17D4-43AF-9BA9-6D7D99887188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ftr" idx="250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sldNum" idx="251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FC3BBB3-65D7-4AE3-B91A-D5076F44D06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1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72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74" name="PlaceHolder 2"/>
          <p:cNvSpPr>
            <a:spLocks noGrp="1"/>
          </p:cNvSpPr>
          <p:nvPr>
            <p:ph type="dt" idx="252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533F0C-BF56-4695-B807-E6734959A251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5" name="PlaceHolder 3"/>
          <p:cNvSpPr>
            <a:spLocks noGrp="1"/>
          </p:cNvSpPr>
          <p:nvPr>
            <p:ph type="ftr" idx="253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6" name="PlaceHolder 4"/>
          <p:cNvSpPr>
            <a:spLocks noGrp="1"/>
          </p:cNvSpPr>
          <p:nvPr>
            <p:ph type="sldNum" idx="254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4ACA4B-3F19-4356-B9B6-3B23314EE1A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7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80" name="PlaceHolder 2"/>
          <p:cNvSpPr>
            <a:spLocks noGrp="1"/>
          </p:cNvSpPr>
          <p:nvPr>
            <p:ph type="dt" idx="255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AF33DF-57E4-46BE-9DCB-08717DBDF8E7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1" name="PlaceHolder 3"/>
          <p:cNvSpPr>
            <a:spLocks noGrp="1"/>
          </p:cNvSpPr>
          <p:nvPr>
            <p:ph type="ftr" idx="256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2" name="PlaceHolder 4"/>
          <p:cNvSpPr>
            <a:spLocks noGrp="1"/>
          </p:cNvSpPr>
          <p:nvPr>
            <p:ph type="sldNum" idx="257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A446804-983F-4126-9478-5E706B82373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3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84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86" name="PlaceHolder 2"/>
          <p:cNvSpPr>
            <a:spLocks noGrp="1"/>
          </p:cNvSpPr>
          <p:nvPr>
            <p:ph type="dt" idx="258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72313C-011A-4CE7-BF90-54B72194927D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7" name="PlaceHolder 3"/>
          <p:cNvSpPr>
            <a:spLocks noGrp="1"/>
          </p:cNvSpPr>
          <p:nvPr>
            <p:ph type="ftr" idx="259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8" name="PlaceHolder 4"/>
          <p:cNvSpPr>
            <a:spLocks noGrp="1"/>
          </p:cNvSpPr>
          <p:nvPr>
            <p:ph type="sldNum" idx="260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64F969-C17E-461C-8F70-E9DD5131CF7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9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90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34" name="PlaceHolder 2"/>
          <p:cNvSpPr>
            <a:spLocks noGrp="1"/>
          </p:cNvSpPr>
          <p:nvPr>
            <p:ph type="dt" idx="132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3E9B73-B9FC-415B-B813-9880CA8C49A4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5" name="PlaceHolder 3"/>
          <p:cNvSpPr>
            <a:spLocks noGrp="1"/>
          </p:cNvSpPr>
          <p:nvPr>
            <p:ph type="ftr" idx="133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6" name="PlaceHolder 4"/>
          <p:cNvSpPr>
            <a:spLocks noGrp="1"/>
          </p:cNvSpPr>
          <p:nvPr>
            <p:ph type="sldNum" idx="134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AAB970-312D-4F12-A2D9-FDDA6FE4A16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3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92" name="PlaceHolder 2"/>
          <p:cNvSpPr>
            <a:spLocks noGrp="1"/>
          </p:cNvSpPr>
          <p:nvPr>
            <p:ph type="dt" idx="261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9927F7-A065-4706-8987-FBFF5800FA42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3" name="PlaceHolder 3"/>
          <p:cNvSpPr>
            <a:spLocks noGrp="1"/>
          </p:cNvSpPr>
          <p:nvPr>
            <p:ph type="ftr" idx="262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4" name="PlaceHolder 4"/>
          <p:cNvSpPr>
            <a:spLocks noGrp="1"/>
          </p:cNvSpPr>
          <p:nvPr>
            <p:ph type="sldNum" idx="263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17AB0E-2871-4BF8-A018-BE2B5D748BA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5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696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698" name="PlaceHolder 2"/>
          <p:cNvSpPr>
            <a:spLocks noGrp="1"/>
          </p:cNvSpPr>
          <p:nvPr>
            <p:ph type="dt" idx="264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2725C4-6698-4BBB-836F-21E44AE91585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9" name="PlaceHolder 3"/>
          <p:cNvSpPr>
            <a:spLocks noGrp="1"/>
          </p:cNvSpPr>
          <p:nvPr>
            <p:ph type="ftr" idx="265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0" name="PlaceHolder 4"/>
          <p:cNvSpPr>
            <a:spLocks noGrp="1"/>
          </p:cNvSpPr>
          <p:nvPr>
            <p:ph type="sldNum" idx="266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4A08A8-1018-48B4-BD3E-7864404E2A4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1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702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704" name="PlaceHolder 2"/>
          <p:cNvSpPr>
            <a:spLocks noGrp="1"/>
          </p:cNvSpPr>
          <p:nvPr>
            <p:ph type="dt" idx="267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18EEAC-B32C-45E7-B86D-B4722F657B54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5" name="PlaceHolder 3"/>
          <p:cNvSpPr>
            <a:spLocks noGrp="1"/>
          </p:cNvSpPr>
          <p:nvPr>
            <p:ph type="ftr" idx="268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6" name="PlaceHolder 4"/>
          <p:cNvSpPr>
            <a:spLocks noGrp="1"/>
          </p:cNvSpPr>
          <p:nvPr>
            <p:ph type="sldNum" idx="269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B052263-3990-4A4D-B951-C3B7356F844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70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710" name="PlaceHolder 2"/>
          <p:cNvSpPr>
            <a:spLocks noGrp="1"/>
          </p:cNvSpPr>
          <p:nvPr>
            <p:ph type="dt" idx="270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661BA0-C4C0-4574-85E9-924C7502A535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1" name="PlaceHolder 3"/>
          <p:cNvSpPr>
            <a:spLocks noGrp="1"/>
          </p:cNvSpPr>
          <p:nvPr>
            <p:ph type="ftr" idx="271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2" name="PlaceHolder 4"/>
          <p:cNvSpPr>
            <a:spLocks noGrp="1"/>
          </p:cNvSpPr>
          <p:nvPr>
            <p:ph type="sldNum" idx="272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9938834-FF8A-47D0-A11D-07D21447297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3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714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716" name="PlaceHolder 2"/>
          <p:cNvSpPr>
            <a:spLocks noGrp="1"/>
          </p:cNvSpPr>
          <p:nvPr>
            <p:ph type="dt" idx="273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A212B7-74ED-43B0-995D-7751CF62AE59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7" name="PlaceHolder 3"/>
          <p:cNvSpPr>
            <a:spLocks noGrp="1"/>
          </p:cNvSpPr>
          <p:nvPr>
            <p:ph type="ftr" idx="274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8" name="PlaceHolder 4"/>
          <p:cNvSpPr>
            <a:spLocks noGrp="1"/>
          </p:cNvSpPr>
          <p:nvPr>
            <p:ph type="sldNum" idx="275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0E6D5D-F21C-43C0-A1A2-571EDF421D7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9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720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 type="dt" idx="276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8F8287-22B1-4EA2-A5C6-125E50E2498C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3" name="PlaceHolder 3"/>
          <p:cNvSpPr>
            <a:spLocks noGrp="1"/>
          </p:cNvSpPr>
          <p:nvPr>
            <p:ph type="ftr" idx="277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4" name="PlaceHolder 4"/>
          <p:cNvSpPr>
            <a:spLocks noGrp="1"/>
          </p:cNvSpPr>
          <p:nvPr>
            <p:ph type="sldNum" idx="278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03FF3D-5230-4292-9BF2-15CE8821014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5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726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728" name="PlaceHolder 2"/>
          <p:cNvSpPr>
            <a:spLocks noGrp="1"/>
          </p:cNvSpPr>
          <p:nvPr>
            <p:ph type="dt" idx="279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8E2539-4D43-45B8-BC0D-CEFDEB54EF55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9" name="PlaceHolder 3"/>
          <p:cNvSpPr>
            <a:spLocks noGrp="1"/>
          </p:cNvSpPr>
          <p:nvPr>
            <p:ph type="ftr" idx="280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0" name="PlaceHolder 4"/>
          <p:cNvSpPr>
            <a:spLocks noGrp="1"/>
          </p:cNvSpPr>
          <p:nvPr>
            <p:ph type="sldNum" idx="281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A36737E-7CB0-4D43-8C09-A46B033C0A8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1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732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734" name="PlaceHolder 2"/>
          <p:cNvSpPr>
            <a:spLocks noGrp="1"/>
          </p:cNvSpPr>
          <p:nvPr>
            <p:ph type="dt" idx="282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343BF5-4C99-45D1-B1C4-CFEF1720FCF9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5" name="PlaceHolder 3"/>
          <p:cNvSpPr>
            <a:spLocks noGrp="1"/>
          </p:cNvSpPr>
          <p:nvPr>
            <p:ph type="ftr" idx="283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6" name="PlaceHolder 4"/>
          <p:cNvSpPr>
            <a:spLocks noGrp="1"/>
          </p:cNvSpPr>
          <p:nvPr>
            <p:ph type="sldNum" idx="284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F35A871-E019-4F0A-AED7-7CF9B6DE91A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7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738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740" name="PlaceHolder 2"/>
          <p:cNvSpPr>
            <a:spLocks noGrp="1"/>
          </p:cNvSpPr>
          <p:nvPr>
            <p:ph type="dt" idx="285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FC2A877-E01C-49BA-BB0C-A7C7727FA648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1" name="PlaceHolder 3"/>
          <p:cNvSpPr>
            <a:spLocks noGrp="1"/>
          </p:cNvSpPr>
          <p:nvPr>
            <p:ph type="ftr" idx="286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2" name="PlaceHolder 4"/>
          <p:cNvSpPr>
            <a:spLocks noGrp="1"/>
          </p:cNvSpPr>
          <p:nvPr>
            <p:ph type="sldNum" idx="287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BA6A209-382D-4303-A13D-A20A3AC0210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3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744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746" name="PlaceHolder 2"/>
          <p:cNvSpPr>
            <a:spLocks noGrp="1"/>
          </p:cNvSpPr>
          <p:nvPr>
            <p:ph type="dt" idx="288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0E65E5-8927-4A2D-90FE-9AE3F8AEBE44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7" name="PlaceHolder 3"/>
          <p:cNvSpPr>
            <a:spLocks noGrp="1"/>
          </p:cNvSpPr>
          <p:nvPr>
            <p:ph type="ftr" idx="289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8" name="PlaceHolder 4"/>
          <p:cNvSpPr>
            <a:spLocks noGrp="1"/>
          </p:cNvSpPr>
          <p:nvPr>
            <p:ph type="sldNum" idx="290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694EF3A-BE30-4097-8120-199ADB3226A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9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750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40" name="PlaceHolder 2"/>
          <p:cNvSpPr>
            <a:spLocks noGrp="1"/>
          </p:cNvSpPr>
          <p:nvPr>
            <p:ph type="dt" idx="135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8F4FF1-49C4-4360-B612-A42DB09C056B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1" name="PlaceHolder 3"/>
          <p:cNvSpPr>
            <a:spLocks noGrp="1"/>
          </p:cNvSpPr>
          <p:nvPr>
            <p:ph type="ftr" idx="136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2" name="PlaceHolder 4"/>
          <p:cNvSpPr>
            <a:spLocks noGrp="1"/>
          </p:cNvSpPr>
          <p:nvPr>
            <p:ph type="sldNum" idx="137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468515-3D56-4C5B-AAE7-15D653C17DE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3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44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46" name="PlaceHolder 2"/>
          <p:cNvSpPr>
            <a:spLocks noGrp="1"/>
          </p:cNvSpPr>
          <p:nvPr>
            <p:ph type="dt" idx="138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817EDD-D66E-4DD2-B37F-2571556B841D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7" name="PlaceHolder 3"/>
          <p:cNvSpPr>
            <a:spLocks noGrp="1"/>
          </p:cNvSpPr>
          <p:nvPr>
            <p:ph type="ftr" idx="139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8" name="PlaceHolder 4"/>
          <p:cNvSpPr>
            <a:spLocks noGrp="1"/>
          </p:cNvSpPr>
          <p:nvPr>
            <p:ph type="sldNum" idx="140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3498FC-43E0-4419-9E1D-F4401F6CED5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9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50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52" name="PlaceHolder 2"/>
          <p:cNvSpPr>
            <a:spLocks noGrp="1"/>
          </p:cNvSpPr>
          <p:nvPr>
            <p:ph type="dt" idx="141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2AB482B-7223-40CE-BE65-0D0BDE239342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3" name="PlaceHolder 3"/>
          <p:cNvSpPr>
            <a:spLocks noGrp="1"/>
          </p:cNvSpPr>
          <p:nvPr>
            <p:ph type="ftr" idx="142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4" name="PlaceHolder 4"/>
          <p:cNvSpPr>
            <a:spLocks noGrp="1"/>
          </p:cNvSpPr>
          <p:nvPr>
            <p:ph type="sldNum" idx="143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37827E-70E0-4E1B-9866-71B0502B98B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5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56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Comic Sans MS"/>
              <a:ea typeface="+mn-ea"/>
            </a:endParaRPr>
          </a:p>
        </p:txBody>
      </p:sp>
      <p:sp>
        <p:nvSpPr>
          <p:cNvPr id="1458" name="PlaceHolder 2"/>
          <p:cNvSpPr>
            <a:spLocks noGrp="1"/>
          </p:cNvSpPr>
          <p:nvPr>
            <p:ph type="dt" idx="144"/>
          </p:nvPr>
        </p:nvSpPr>
        <p:spPr>
          <a:xfrm>
            <a:off x="3817080" y="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C35C690-5EE2-45BB-A7C4-EAE70D2F122F}" type="datetime5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Sep 22, 2023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9" name="PlaceHolder 3"/>
          <p:cNvSpPr>
            <a:spLocks noGrp="1"/>
          </p:cNvSpPr>
          <p:nvPr>
            <p:ph type="ftr" idx="145"/>
          </p:nvPr>
        </p:nvSpPr>
        <p:spPr>
          <a:xfrm>
            <a:off x="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Boolean Algebra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0" name="PlaceHolder 4"/>
          <p:cNvSpPr>
            <a:spLocks noGrp="1"/>
          </p:cNvSpPr>
          <p:nvPr>
            <p:ph type="sldNum" idx="146"/>
          </p:nvPr>
        </p:nvSpPr>
        <p:spPr>
          <a:xfrm>
            <a:off x="3817080" y="9372960"/>
            <a:ext cx="2918520" cy="492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C5030AD-3A45-4C4C-A141-04F7BD1EA91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1" name="PlaceHolder 5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  <a:ln w="0">
            <a:noFill/>
          </a:ln>
        </p:spPr>
      </p:sp>
      <p:sp>
        <p:nvSpPr>
          <p:cNvPr id="1462" name="PlaceHolder 6"/>
          <p:cNvSpPr>
            <a:spLocks noGrp="1"/>
          </p:cNvSpPr>
          <p:nvPr>
            <p:ph type="body"/>
          </p:nvPr>
        </p:nvSpPr>
        <p:spPr>
          <a:xfrm>
            <a:off x="898200" y="4686480"/>
            <a:ext cx="4939200" cy="443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9E7BEB-40EB-43D3-A73E-F259AF1870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E4175B-95D1-4A36-B0FD-30A77047F7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417CA6-0A8F-4E01-8090-287EF42322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51C1CA-1C58-4B63-8414-9F4D31EE4A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BC2B03-602B-4552-96FE-4D88D0714D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3C7E94-11F9-4AE9-BC82-7DE6B7E997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9B5436-A716-4962-A6A1-97E84C2D56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97C4A2-AD62-40BD-B78A-F12AAB0682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DA5109-DD21-4A4A-937C-E207F709DF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CCE452-001C-49C9-A47E-E7A2A5D159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D004F6-0DEE-4F9F-8538-23C11E6D04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AB8744-1109-407F-A735-764099625D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798AC4-3822-482D-9B7A-775158D716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7A4D82-9153-46CE-A8A7-3B062271C7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F3E986-3724-46CB-AA4C-D508362172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F98060-0D18-40D6-839C-EA9E85698E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F13684-FCA0-4872-BA39-E7953B7584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03DF68-3736-4FFD-BB6B-80A206EED2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6AB9AF-B0B7-4B62-9D96-D6D2D83704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43B1B6-AFAE-4E5E-A831-482F72722B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8B0391-4676-45AA-B748-4AE9DB0B79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E078B3-528E-493E-8E2C-82ED319A69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C19D65-738C-461E-9F2A-EAE6EC9DD9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F8876C-36BE-4BA3-B3BD-48B15220D4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07727A-986E-429E-B41C-5798C728FF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3666E9-FCBE-4A21-89FB-1FDA5A02E9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868550-7CA4-4086-B703-EB54FCF618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9546AF-892D-400B-9DC2-33856CB848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E007ED-76B5-483D-B442-EC773A20C0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0B065D-927D-4CCB-91F3-FA12A20DC7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C4DC332-94FF-41BB-B54A-9EA6FD3A74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D98906-79E3-4EAC-8DB0-4F2858D7B2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1A0CA8-A8FC-42C1-8AF6-D9183A1187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D6D078-D2C5-4EC7-86F6-1F2117C9CB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0861F9-2FB7-481D-B887-600525ECB0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BF8C0C8-6D02-4BA7-96DF-B417720760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2C1772-5F15-4E41-9D0D-5508808059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019CDB-AA4D-4FC3-BF4F-B1D1276755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8081A1-624E-4F8E-9DA6-EA36CD1455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226A91F-0F34-485F-8E32-328223350D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434744-AF47-4579-ACC3-E480A21EBF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86D941-1143-4A39-B18A-3E751F1EBE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F6D5EF-585A-4707-849D-E7B352E2CA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C875DFC-37D6-4A46-B715-426E340F1D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503142-6719-49B7-81FB-A12B436B47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2056121-362D-44C8-9CE7-CA0D499069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1BFA75-B510-437E-AF03-7D1B4835E6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41277D0-AC6C-4367-A38A-D141212D71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01145BA-CD09-4D92-B64D-5EF9075522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9AE44AD-B4A3-474A-A888-E58BDD25FF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B388E1B-AEB8-4FC7-977D-EE622B5880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4039DCF-E469-46CE-A6B7-4CA63808A6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2902891-A29A-45A3-9E26-58B1A12E6F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5384FB9-1ADD-40A5-889D-0C71F5ABA5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387122B-ED4F-455C-A237-D6E6422F4C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67FAA5-421A-4B27-A34A-80C64F076A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7"/>
          <p:cNvSpPr>
            <a:spLocks noGrp="1"/>
          </p:cNvSpPr>
          <p:nvPr>
            <p:ph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E248252-0FDA-4B48-82BF-E409C2ABC7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0C68C3F-329E-4409-977C-08AF53D6F5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28C0F43-6F5D-4B66-9550-57AF299A53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3B0C2D6-AECB-4C15-B4C8-D6CB69E4AD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4C7CF92-BB64-435F-9509-02CC178696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B078ABE-934F-4552-B6DA-A732A21CAD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A02A6AC-8CC7-4659-8535-6A46C3BC67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3EF7D59-67FE-4080-901F-278C3323E3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2B42767-59F1-4D7E-B71A-EB768570DD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E7040CF-B7FB-4507-BFDD-89349ABA29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DBD626-90F5-47A4-BC64-138EA37A35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2292A6B-DDA5-436C-8598-6076E03855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D441724-83D0-469C-9ACA-6684CF57E1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7"/>
          <p:cNvSpPr>
            <a:spLocks noGrp="1"/>
          </p:cNvSpPr>
          <p:nvPr>
            <p:ph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9FBC533-1B17-46B7-93D4-1EF80D1152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50024A-71CD-41B8-9922-D8A328D0C5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47CB43-0390-480E-A74F-2F773F89A2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33E4DE3-7215-477B-9806-01996178183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59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2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" name="Group 8"/>
          <p:cNvGrpSpPr/>
          <p:nvPr/>
        </p:nvGrpSpPr>
        <p:grpSpPr>
          <a:xfrm>
            <a:off x="8153280" y="152280"/>
            <a:ext cx="791640" cy="1294920"/>
            <a:chOff x="8153280" y="152280"/>
            <a:chExt cx="791640" cy="1294920"/>
          </a:xfrm>
        </p:grpSpPr>
        <p:sp>
          <p:nvSpPr>
            <p:cNvPr id="43" name="Oval 9"/>
            <p:cNvSpPr/>
            <p:nvPr/>
          </p:nvSpPr>
          <p:spPr>
            <a:xfrm>
              <a:off x="815328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Oval 10"/>
            <p:cNvSpPr/>
            <p:nvPr/>
          </p:nvSpPr>
          <p:spPr>
            <a:xfrm>
              <a:off x="832140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Oval 11"/>
            <p:cNvSpPr/>
            <p:nvPr/>
          </p:nvSpPr>
          <p:spPr>
            <a:xfrm>
              <a:off x="848952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Oval 12"/>
            <p:cNvSpPr/>
            <p:nvPr/>
          </p:nvSpPr>
          <p:spPr>
            <a:xfrm>
              <a:off x="815328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Oval 13"/>
            <p:cNvSpPr/>
            <p:nvPr/>
          </p:nvSpPr>
          <p:spPr>
            <a:xfrm>
              <a:off x="832140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Oval 14"/>
            <p:cNvSpPr/>
            <p:nvPr/>
          </p:nvSpPr>
          <p:spPr>
            <a:xfrm>
              <a:off x="848952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Oval 15"/>
            <p:cNvSpPr/>
            <p:nvPr/>
          </p:nvSpPr>
          <p:spPr>
            <a:xfrm>
              <a:off x="8657640" y="32040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Oval 16"/>
            <p:cNvSpPr/>
            <p:nvPr/>
          </p:nvSpPr>
          <p:spPr>
            <a:xfrm>
              <a:off x="8153280" y="48816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Oval 17"/>
            <p:cNvSpPr/>
            <p:nvPr/>
          </p:nvSpPr>
          <p:spPr>
            <a:xfrm>
              <a:off x="8321400" y="48816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Oval 18"/>
            <p:cNvSpPr/>
            <p:nvPr/>
          </p:nvSpPr>
          <p:spPr>
            <a:xfrm>
              <a:off x="8489520" y="488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Oval 19"/>
            <p:cNvSpPr/>
            <p:nvPr/>
          </p:nvSpPr>
          <p:spPr>
            <a:xfrm>
              <a:off x="8657640" y="488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Oval 20"/>
            <p:cNvSpPr/>
            <p:nvPr/>
          </p:nvSpPr>
          <p:spPr>
            <a:xfrm>
              <a:off x="8825400" y="488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Oval 21"/>
            <p:cNvSpPr/>
            <p:nvPr/>
          </p:nvSpPr>
          <p:spPr>
            <a:xfrm>
              <a:off x="8153280" y="656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Oval 22"/>
            <p:cNvSpPr/>
            <p:nvPr/>
          </p:nvSpPr>
          <p:spPr>
            <a:xfrm>
              <a:off x="8321400" y="65628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Oval 23"/>
            <p:cNvSpPr/>
            <p:nvPr/>
          </p:nvSpPr>
          <p:spPr>
            <a:xfrm>
              <a:off x="8489520" y="65628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Oval 24"/>
            <p:cNvSpPr/>
            <p:nvPr/>
          </p:nvSpPr>
          <p:spPr>
            <a:xfrm>
              <a:off x="8657640" y="65628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Oval 25"/>
            <p:cNvSpPr/>
            <p:nvPr/>
          </p:nvSpPr>
          <p:spPr>
            <a:xfrm>
              <a:off x="815328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Oval 26"/>
            <p:cNvSpPr/>
            <p:nvPr/>
          </p:nvSpPr>
          <p:spPr>
            <a:xfrm>
              <a:off x="832140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Oval 27"/>
            <p:cNvSpPr/>
            <p:nvPr/>
          </p:nvSpPr>
          <p:spPr>
            <a:xfrm>
              <a:off x="8489520" y="82404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Oval 28"/>
            <p:cNvSpPr/>
            <p:nvPr/>
          </p:nvSpPr>
          <p:spPr>
            <a:xfrm>
              <a:off x="8657640" y="82404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Oval 29"/>
            <p:cNvSpPr/>
            <p:nvPr/>
          </p:nvSpPr>
          <p:spPr>
            <a:xfrm>
              <a:off x="8825400" y="82404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Oval 30"/>
            <p:cNvSpPr/>
            <p:nvPr/>
          </p:nvSpPr>
          <p:spPr>
            <a:xfrm>
              <a:off x="8153280" y="992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Oval 31"/>
            <p:cNvSpPr/>
            <p:nvPr/>
          </p:nvSpPr>
          <p:spPr>
            <a:xfrm>
              <a:off x="8321400" y="992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Oval 32"/>
            <p:cNvSpPr/>
            <p:nvPr/>
          </p:nvSpPr>
          <p:spPr>
            <a:xfrm>
              <a:off x="8489520" y="992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Oval 33"/>
            <p:cNvSpPr/>
            <p:nvPr/>
          </p:nvSpPr>
          <p:spPr>
            <a:xfrm>
              <a:off x="8657640" y="99216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Oval 34"/>
            <p:cNvSpPr/>
            <p:nvPr/>
          </p:nvSpPr>
          <p:spPr>
            <a:xfrm>
              <a:off x="8153280" y="115992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Oval 35"/>
            <p:cNvSpPr/>
            <p:nvPr/>
          </p:nvSpPr>
          <p:spPr>
            <a:xfrm>
              <a:off x="8321400" y="115992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Oval 36"/>
            <p:cNvSpPr/>
            <p:nvPr/>
          </p:nvSpPr>
          <p:spPr>
            <a:xfrm>
              <a:off x="8489520" y="115992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Oval 37"/>
            <p:cNvSpPr/>
            <p:nvPr/>
          </p:nvSpPr>
          <p:spPr>
            <a:xfrm>
              <a:off x="8657640" y="115992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Oval 38"/>
            <p:cNvSpPr/>
            <p:nvPr/>
          </p:nvSpPr>
          <p:spPr>
            <a:xfrm>
              <a:off x="8321400" y="132768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Oval 39"/>
            <p:cNvSpPr/>
            <p:nvPr/>
          </p:nvSpPr>
          <p:spPr>
            <a:xfrm>
              <a:off x="8657640" y="132768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Click to edit Master title style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100000"/>
              </a:lnSpc>
              <a:spcBef>
                <a:spcPts val="459"/>
              </a:spcBef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3" marL="1281240" indent="-29196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598760" indent="-316080">
              <a:lnSpc>
                <a:spcPct val="100000"/>
              </a:lnSpc>
              <a:spcBef>
                <a:spcPts val="400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D2FB6B-5718-409A-B607-B8322878237E}" type="slidenum">
              <a:rPr b="0" lang="en-US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2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" name="Group 8"/>
          <p:cNvGrpSpPr/>
          <p:nvPr/>
        </p:nvGrpSpPr>
        <p:grpSpPr>
          <a:xfrm>
            <a:off x="8153280" y="152280"/>
            <a:ext cx="791640" cy="1294920"/>
            <a:chOff x="8153280" y="152280"/>
            <a:chExt cx="791640" cy="1294920"/>
          </a:xfrm>
        </p:grpSpPr>
        <p:sp>
          <p:nvSpPr>
            <p:cNvPr id="117" name="Oval 9"/>
            <p:cNvSpPr/>
            <p:nvPr/>
          </p:nvSpPr>
          <p:spPr>
            <a:xfrm>
              <a:off x="815328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Oval 10"/>
            <p:cNvSpPr/>
            <p:nvPr/>
          </p:nvSpPr>
          <p:spPr>
            <a:xfrm>
              <a:off x="832140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Oval 11"/>
            <p:cNvSpPr/>
            <p:nvPr/>
          </p:nvSpPr>
          <p:spPr>
            <a:xfrm>
              <a:off x="848952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Oval 12"/>
            <p:cNvSpPr/>
            <p:nvPr/>
          </p:nvSpPr>
          <p:spPr>
            <a:xfrm>
              <a:off x="815328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Oval 13"/>
            <p:cNvSpPr/>
            <p:nvPr/>
          </p:nvSpPr>
          <p:spPr>
            <a:xfrm>
              <a:off x="832140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Oval 14"/>
            <p:cNvSpPr/>
            <p:nvPr/>
          </p:nvSpPr>
          <p:spPr>
            <a:xfrm>
              <a:off x="848952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Oval 15"/>
            <p:cNvSpPr/>
            <p:nvPr/>
          </p:nvSpPr>
          <p:spPr>
            <a:xfrm>
              <a:off x="8657640" y="32040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Oval 16"/>
            <p:cNvSpPr/>
            <p:nvPr/>
          </p:nvSpPr>
          <p:spPr>
            <a:xfrm>
              <a:off x="8153280" y="48816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Oval 17"/>
            <p:cNvSpPr/>
            <p:nvPr/>
          </p:nvSpPr>
          <p:spPr>
            <a:xfrm>
              <a:off x="8321400" y="48816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Oval 18"/>
            <p:cNvSpPr/>
            <p:nvPr/>
          </p:nvSpPr>
          <p:spPr>
            <a:xfrm>
              <a:off x="8489520" y="488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Oval 19"/>
            <p:cNvSpPr/>
            <p:nvPr/>
          </p:nvSpPr>
          <p:spPr>
            <a:xfrm>
              <a:off x="8657640" y="488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Oval 20"/>
            <p:cNvSpPr/>
            <p:nvPr/>
          </p:nvSpPr>
          <p:spPr>
            <a:xfrm>
              <a:off x="8825400" y="488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Oval 21"/>
            <p:cNvSpPr/>
            <p:nvPr/>
          </p:nvSpPr>
          <p:spPr>
            <a:xfrm>
              <a:off x="8153280" y="656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Oval 22"/>
            <p:cNvSpPr/>
            <p:nvPr/>
          </p:nvSpPr>
          <p:spPr>
            <a:xfrm>
              <a:off x="8321400" y="65628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Oval 23"/>
            <p:cNvSpPr/>
            <p:nvPr/>
          </p:nvSpPr>
          <p:spPr>
            <a:xfrm>
              <a:off x="8489520" y="65628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Oval 24"/>
            <p:cNvSpPr/>
            <p:nvPr/>
          </p:nvSpPr>
          <p:spPr>
            <a:xfrm>
              <a:off x="8657640" y="65628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Oval 25"/>
            <p:cNvSpPr/>
            <p:nvPr/>
          </p:nvSpPr>
          <p:spPr>
            <a:xfrm>
              <a:off x="815328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Oval 26"/>
            <p:cNvSpPr/>
            <p:nvPr/>
          </p:nvSpPr>
          <p:spPr>
            <a:xfrm>
              <a:off x="832140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Oval 27"/>
            <p:cNvSpPr/>
            <p:nvPr/>
          </p:nvSpPr>
          <p:spPr>
            <a:xfrm>
              <a:off x="8489520" y="82404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Oval 28"/>
            <p:cNvSpPr/>
            <p:nvPr/>
          </p:nvSpPr>
          <p:spPr>
            <a:xfrm>
              <a:off x="8657640" y="82404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Oval 29"/>
            <p:cNvSpPr/>
            <p:nvPr/>
          </p:nvSpPr>
          <p:spPr>
            <a:xfrm>
              <a:off x="8825400" y="82404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Oval 30"/>
            <p:cNvSpPr/>
            <p:nvPr/>
          </p:nvSpPr>
          <p:spPr>
            <a:xfrm>
              <a:off x="8153280" y="992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Oval 31"/>
            <p:cNvSpPr/>
            <p:nvPr/>
          </p:nvSpPr>
          <p:spPr>
            <a:xfrm>
              <a:off x="8321400" y="992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Oval 32"/>
            <p:cNvSpPr/>
            <p:nvPr/>
          </p:nvSpPr>
          <p:spPr>
            <a:xfrm>
              <a:off x="8489520" y="992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Oval 33"/>
            <p:cNvSpPr/>
            <p:nvPr/>
          </p:nvSpPr>
          <p:spPr>
            <a:xfrm>
              <a:off x="8657640" y="99216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Oval 34"/>
            <p:cNvSpPr/>
            <p:nvPr/>
          </p:nvSpPr>
          <p:spPr>
            <a:xfrm>
              <a:off x="8153280" y="115992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Oval 35"/>
            <p:cNvSpPr/>
            <p:nvPr/>
          </p:nvSpPr>
          <p:spPr>
            <a:xfrm>
              <a:off x="8321400" y="115992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Oval 36"/>
            <p:cNvSpPr/>
            <p:nvPr/>
          </p:nvSpPr>
          <p:spPr>
            <a:xfrm>
              <a:off x="8489520" y="115992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Oval 37"/>
            <p:cNvSpPr/>
            <p:nvPr/>
          </p:nvSpPr>
          <p:spPr>
            <a:xfrm>
              <a:off x="8657640" y="115992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Oval 38"/>
            <p:cNvSpPr/>
            <p:nvPr/>
          </p:nvSpPr>
          <p:spPr>
            <a:xfrm>
              <a:off x="8321400" y="132768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Oval 39"/>
            <p:cNvSpPr/>
            <p:nvPr/>
          </p:nvSpPr>
          <p:spPr>
            <a:xfrm>
              <a:off x="8657640" y="132768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Click to edit Master title style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100000"/>
              </a:lnSpc>
              <a:spcBef>
                <a:spcPts val="459"/>
              </a:spcBef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3" marL="1281240" indent="-29196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598760" indent="-316080">
              <a:lnSpc>
                <a:spcPct val="100000"/>
              </a:lnSpc>
              <a:spcBef>
                <a:spcPts val="400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100000"/>
              </a:lnSpc>
              <a:spcBef>
                <a:spcPts val="459"/>
              </a:spcBef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3" marL="1281240" indent="-29196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598760" indent="-316080">
              <a:lnSpc>
                <a:spcPct val="100000"/>
              </a:lnSpc>
              <a:spcBef>
                <a:spcPts val="400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dt" idx="7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sldNum" idx="8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PJF - </a:t>
            </a:r>
            <a:fld id="{516ED999-47C5-4CB3-9298-BB3F3192C2EA}" type="slidenum">
              <a:rPr b="0" lang="en-US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ftr" idx="9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 2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" name="Group 8"/>
          <p:cNvGrpSpPr/>
          <p:nvPr/>
        </p:nvGrpSpPr>
        <p:grpSpPr>
          <a:xfrm>
            <a:off x="8153280" y="152280"/>
            <a:ext cx="791640" cy="1294920"/>
            <a:chOff x="8153280" y="152280"/>
            <a:chExt cx="791640" cy="1294920"/>
          </a:xfrm>
        </p:grpSpPr>
        <p:sp>
          <p:nvSpPr>
            <p:cNvPr id="192" name="Oval 9"/>
            <p:cNvSpPr/>
            <p:nvPr/>
          </p:nvSpPr>
          <p:spPr>
            <a:xfrm>
              <a:off x="815328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Oval 10"/>
            <p:cNvSpPr/>
            <p:nvPr/>
          </p:nvSpPr>
          <p:spPr>
            <a:xfrm>
              <a:off x="832140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Oval 11"/>
            <p:cNvSpPr/>
            <p:nvPr/>
          </p:nvSpPr>
          <p:spPr>
            <a:xfrm>
              <a:off x="848952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Oval 12"/>
            <p:cNvSpPr/>
            <p:nvPr/>
          </p:nvSpPr>
          <p:spPr>
            <a:xfrm>
              <a:off x="815328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Oval 13"/>
            <p:cNvSpPr/>
            <p:nvPr/>
          </p:nvSpPr>
          <p:spPr>
            <a:xfrm>
              <a:off x="832140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7" name="Oval 14"/>
            <p:cNvSpPr/>
            <p:nvPr/>
          </p:nvSpPr>
          <p:spPr>
            <a:xfrm>
              <a:off x="848952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Oval 15"/>
            <p:cNvSpPr/>
            <p:nvPr/>
          </p:nvSpPr>
          <p:spPr>
            <a:xfrm>
              <a:off x="8657640" y="32040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Oval 16"/>
            <p:cNvSpPr/>
            <p:nvPr/>
          </p:nvSpPr>
          <p:spPr>
            <a:xfrm>
              <a:off x="8153280" y="48816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Oval 17"/>
            <p:cNvSpPr/>
            <p:nvPr/>
          </p:nvSpPr>
          <p:spPr>
            <a:xfrm>
              <a:off x="8321400" y="48816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Oval 18"/>
            <p:cNvSpPr/>
            <p:nvPr/>
          </p:nvSpPr>
          <p:spPr>
            <a:xfrm>
              <a:off x="8489520" y="488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Oval 19"/>
            <p:cNvSpPr/>
            <p:nvPr/>
          </p:nvSpPr>
          <p:spPr>
            <a:xfrm>
              <a:off x="8657640" y="488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Oval 20"/>
            <p:cNvSpPr/>
            <p:nvPr/>
          </p:nvSpPr>
          <p:spPr>
            <a:xfrm>
              <a:off x="8825400" y="488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Oval 21"/>
            <p:cNvSpPr/>
            <p:nvPr/>
          </p:nvSpPr>
          <p:spPr>
            <a:xfrm>
              <a:off x="8153280" y="656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Oval 22"/>
            <p:cNvSpPr/>
            <p:nvPr/>
          </p:nvSpPr>
          <p:spPr>
            <a:xfrm>
              <a:off x="8321400" y="65628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Oval 23"/>
            <p:cNvSpPr/>
            <p:nvPr/>
          </p:nvSpPr>
          <p:spPr>
            <a:xfrm>
              <a:off x="8489520" y="65628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Oval 24"/>
            <p:cNvSpPr/>
            <p:nvPr/>
          </p:nvSpPr>
          <p:spPr>
            <a:xfrm>
              <a:off x="8657640" y="65628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Oval 25"/>
            <p:cNvSpPr/>
            <p:nvPr/>
          </p:nvSpPr>
          <p:spPr>
            <a:xfrm>
              <a:off x="815328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Oval 26"/>
            <p:cNvSpPr/>
            <p:nvPr/>
          </p:nvSpPr>
          <p:spPr>
            <a:xfrm>
              <a:off x="832140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Oval 27"/>
            <p:cNvSpPr/>
            <p:nvPr/>
          </p:nvSpPr>
          <p:spPr>
            <a:xfrm>
              <a:off x="8489520" y="82404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Oval 28"/>
            <p:cNvSpPr/>
            <p:nvPr/>
          </p:nvSpPr>
          <p:spPr>
            <a:xfrm>
              <a:off x="8657640" y="82404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Oval 29"/>
            <p:cNvSpPr/>
            <p:nvPr/>
          </p:nvSpPr>
          <p:spPr>
            <a:xfrm>
              <a:off x="8825400" y="82404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Oval 30"/>
            <p:cNvSpPr/>
            <p:nvPr/>
          </p:nvSpPr>
          <p:spPr>
            <a:xfrm>
              <a:off x="8153280" y="992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Oval 31"/>
            <p:cNvSpPr/>
            <p:nvPr/>
          </p:nvSpPr>
          <p:spPr>
            <a:xfrm>
              <a:off x="8321400" y="992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Oval 32"/>
            <p:cNvSpPr/>
            <p:nvPr/>
          </p:nvSpPr>
          <p:spPr>
            <a:xfrm>
              <a:off x="8489520" y="992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Oval 33"/>
            <p:cNvSpPr/>
            <p:nvPr/>
          </p:nvSpPr>
          <p:spPr>
            <a:xfrm>
              <a:off x="8657640" y="99216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Oval 34"/>
            <p:cNvSpPr/>
            <p:nvPr/>
          </p:nvSpPr>
          <p:spPr>
            <a:xfrm>
              <a:off x="8153280" y="115992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Oval 35"/>
            <p:cNvSpPr/>
            <p:nvPr/>
          </p:nvSpPr>
          <p:spPr>
            <a:xfrm>
              <a:off x="8321400" y="115992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Oval 36"/>
            <p:cNvSpPr/>
            <p:nvPr/>
          </p:nvSpPr>
          <p:spPr>
            <a:xfrm>
              <a:off x="8489520" y="115992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Oval 37"/>
            <p:cNvSpPr/>
            <p:nvPr/>
          </p:nvSpPr>
          <p:spPr>
            <a:xfrm>
              <a:off x="8657640" y="115992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Oval 38"/>
            <p:cNvSpPr/>
            <p:nvPr/>
          </p:nvSpPr>
          <p:spPr>
            <a:xfrm>
              <a:off x="8321400" y="132768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Oval 39"/>
            <p:cNvSpPr/>
            <p:nvPr/>
          </p:nvSpPr>
          <p:spPr>
            <a:xfrm>
              <a:off x="8657640" y="132768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Click to edit Master title style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dt" idx="10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ftr" idx="11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sldNum" idx="12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6A7864F-58C4-4C93-9481-BED5FF600B53}" type="slidenum">
              <a:rPr b="0" lang="en-US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 2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5" name="Group 8"/>
          <p:cNvGrpSpPr/>
          <p:nvPr/>
        </p:nvGrpSpPr>
        <p:grpSpPr>
          <a:xfrm>
            <a:off x="8153280" y="152280"/>
            <a:ext cx="791640" cy="1294920"/>
            <a:chOff x="8153280" y="152280"/>
            <a:chExt cx="791640" cy="1294920"/>
          </a:xfrm>
        </p:grpSpPr>
        <p:sp>
          <p:nvSpPr>
            <p:cNvPr id="266" name="Oval 9"/>
            <p:cNvSpPr/>
            <p:nvPr/>
          </p:nvSpPr>
          <p:spPr>
            <a:xfrm>
              <a:off x="815328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Oval 10"/>
            <p:cNvSpPr/>
            <p:nvPr/>
          </p:nvSpPr>
          <p:spPr>
            <a:xfrm>
              <a:off x="832140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Oval 11"/>
            <p:cNvSpPr/>
            <p:nvPr/>
          </p:nvSpPr>
          <p:spPr>
            <a:xfrm>
              <a:off x="848952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Oval 12"/>
            <p:cNvSpPr/>
            <p:nvPr/>
          </p:nvSpPr>
          <p:spPr>
            <a:xfrm>
              <a:off x="815328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Oval 13"/>
            <p:cNvSpPr/>
            <p:nvPr/>
          </p:nvSpPr>
          <p:spPr>
            <a:xfrm>
              <a:off x="832140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Oval 14"/>
            <p:cNvSpPr/>
            <p:nvPr/>
          </p:nvSpPr>
          <p:spPr>
            <a:xfrm>
              <a:off x="848952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Oval 15"/>
            <p:cNvSpPr/>
            <p:nvPr/>
          </p:nvSpPr>
          <p:spPr>
            <a:xfrm>
              <a:off x="8657640" y="32040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Oval 16"/>
            <p:cNvSpPr/>
            <p:nvPr/>
          </p:nvSpPr>
          <p:spPr>
            <a:xfrm>
              <a:off x="8153280" y="48816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Oval 17"/>
            <p:cNvSpPr/>
            <p:nvPr/>
          </p:nvSpPr>
          <p:spPr>
            <a:xfrm>
              <a:off x="8321400" y="48816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Oval 18"/>
            <p:cNvSpPr/>
            <p:nvPr/>
          </p:nvSpPr>
          <p:spPr>
            <a:xfrm>
              <a:off x="8489520" y="488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Oval 19"/>
            <p:cNvSpPr/>
            <p:nvPr/>
          </p:nvSpPr>
          <p:spPr>
            <a:xfrm>
              <a:off x="8657640" y="488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Oval 20"/>
            <p:cNvSpPr/>
            <p:nvPr/>
          </p:nvSpPr>
          <p:spPr>
            <a:xfrm>
              <a:off x="8825400" y="488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Oval 21"/>
            <p:cNvSpPr/>
            <p:nvPr/>
          </p:nvSpPr>
          <p:spPr>
            <a:xfrm>
              <a:off x="8153280" y="656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9" name="Oval 22"/>
            <p:cNvSpPr/>
            <p:nvPr/>
          </p:nvSpPr>
          <p:spPr>
            <a:xfrm>
              <a:off x="8321400" y="65628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0" name="Oval 23"/>
            <p:cNvSpPr/>
            <p:nvPr/>
          </p:nvSpPr>
          <p:spPr>
            <a:xfrm>
              <a:off x="8489520" y="65628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Oval 24"/>
            <p:cNvSpPr/>
            <p:nvPr/>
          </p:nvSpPr>
          <p:spPr>
            <a:xfrm>
              <a:off x="8657640" y="65628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Oval 25"/>
            <p:cNvSpPr/>
            <p:nvPr/>
          </p:nvSpPr>
          <p:spPr>
            <a:xfrm>
              <a:off x="815328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Oval 26"/>
            <p:cNvSpPr/>
            <p:nvPr/>
          </p:nvSpPr>
          <p:spPr>
            <a:xfrm>
              <a:off x="832140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Oval 27"/>
            <p:cNvSpPr/>
            <p:nvPr/>
          </p:nvSpPr>
          <p:spPr>
            <a:xfrm>
              <a:off x="8489520" y="82404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Oval 28"/>
            <p:cNvSpPr/>
            <p:nvPr/>
          </p:nvSpPr>
          <p:spPr>
            <a:xfrm>
              <a:off x="8657640" y="82404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Oval 29"/>
            <p:cNvSpPr/>
            <p:nvPr/>
          </p:nvSpPr>
          <p:spPr>
            <a:xfrm>
              <a:off x="8825400" y="82404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Oval 30"/>
            <p:cNvSpPr/>
            <p:nvPr/>
          </p:nvSpPr>
          <p:spPr>
            <a:xfrm>
              <a:off x="8153280" y="992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Oval 31"/>
            <p:cNvSpPr/>
            <p:nvPr/>
          </p:nvSpPr>
          <p:spPr>
            <a:xfrm>
              <a:off x="8321400" y="992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Oval 32"/>
            <p:cNvSpPr/>
            <p:nvPr/>
          </p:nvSpPr>
          <p:spPr>
            <a:xfrm>
              <a:off x="8489520" y="992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Oval 33"/>
            <p:cNvSpPr/>
            <p:nvPr/>
          </p:nvSpPr>
          <p:spPr>
            <a:xfrm>
              <a:off x="8657640" y="99216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Oval 34"/>
            <p:cNvSpPr/>
            <p:nvPr/>
          </p:nvSpPr>
          <p:spPr>
            <a:xfrm>
              <a:off x="8153280" y="115992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Oval 35"/>
            <p:cNvSpPr/>
            <p:nvPr/>
          </p:nvSpPr>
          <p:spPr>
            <a:xfrm>
              <a:off x="8321400" y="115992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Oval 36"/>
            <p:cNvSpPr/>
            <p:nvPr/>
          </p:nvSpPr>
          <p:spPr>
            <a:xfrm>
              <a:off x="8489520" y="115992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Oval 37"/>
            <p:cNvSpPr/>
            <p:nvPr/>
          </p:nvSpPr>
          <p:spPr>
            <a:xfrm>
              <a:off x="8657640" y="115992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Oval 38"/>
            <p:cNvSpPr/>
            <p:nvPr/>
          </p:nvSpPr>
          <p:spPr>
            <a:xfrm>
              <a:off x="8321400" y="132768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Oval 39"/>
            <p:cNvSpPr/>
            <p:nvPr/>
          </p:nvSpPr>
          <p:spPr>
            <a:xfrm>
              <a:off x="8657640" y="132768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Click to edit Master title style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100000"/>
              </a:lnSpc>
              <a:spcBef>
                <a:spcPts val="459"/>
              </a:spcBef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3" marL="1281240" indent="-29196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598760" indent="-316080">
              <a:lnSpc>
                <a:spcPct val="100000"/>
              </a:lnSpc>
              <a:spcBef>
                <a:spcPts val="400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218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100000"/>
              </a:lnSpc>
              <a:spcBef>
                <a:spcPts val="459"/>
              </a:spcBef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3" marL="1281240" indent="-29196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598760" indent="-316080">
              <a:lnSpc>
                <a:spcPct val="100000"/>
              </a:lnSpc>
              <a:spcBef>
                <a:spcPts val="400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48320" y="3938760"/>
            <a:ext cx="4038120" cy="2187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100000"/>
              </a:lnSpc>
              <a:spcBef>
                <a:spcPts val="459"/>
              </a:spcBef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3" marL="1281240" indent="-29196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598760" indent="-316080">
              <a:lnSpc>
                <a:spcPct val="100000"/>
              </a:lnSpc>
              <a:spcBef>
                <a:spcPts val="400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dt" idx="13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sldNum" idx="14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PJF - </a:t>
            </a:r>
            <a:fld id="{66B7E87C-1BE5-4DAB-A8F9-A814852EE889}" type="slidenum">
              <a:rPr b="0" lang="en-US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ftr" idx="15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Line 2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1" name="Group 8"/>
          <p:cNvGrpSpPr/>
          <p:nvPr/>
        </p:nvGrpSpPr>
        <p:grpSpPr>
          <a:xfrm>
            <a:off x="8153280" y="152280"/>
            <a:ext cx="791640" cy="1294920"/>
            <a:chOff x="8153280" y="152280"/>
            <a:chExt cx="791640" cy="1294920"/>
          </a:xfrm>
        </p:grpSpPr>
        <p:sp>
          <p:nvSpPr>
            <p:cNvPr id="342" name="Oval 9"/>
            <p:cNvSpPr/>
            <p:nvPr/>
          </p:nvSpPr>
          <p:spPr>
            <a:xfrm>
              <a:off x="815328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Oval 10"/>
            <p:cNvSpPr/>
            <p:nvPr/>
          </p:nvSpPr>
          <p:spPr>
            <a:xfrm>
              <a:off x="832140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Oval 11"/>
            <p:cNvSpPr/>
            <p:nvPr/>
          </p:nvSpPr>
          <p:spPr>
            <a:xfrm>
              <a:off x="848952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Oval 12"/>
            <p:cNvSpPr/>
            <p:nvPr/>
          </p:nvSpPr>
          <p:spPr>
            <a:xfrm>
              <a:off x="815328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Oval 13"/>
            <p:cNvSpPr/>
            <p:nvPr/>
          </p:nvSpPr>
          <p:spPr>
            <a:xfrm>
              <a:off x="832140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Oval 14"/>
            <p:cNvSpPr/>
            <p:nvPr/>
          </p:nvSpPr>
          <p:spPr>
            <a:xfrm>
              <a:off x="8489520" y="32040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Oval 15"/>
            <p:cNvSpPr/>
            <p:nvPr/>
          </p:nvSpPr>
          <p:spPr>
            <a:xfrm>
              <a:off x="8657640" y="32040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Oval 16"/>
            <p:cNvSpPr/>
            <p:nvPr/>
          </p:nvSpPr>
          <p:spPr>
            <a:xfrm>
              <a:off x="8153280" y="48816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Oval 17"/>
            <p:cNvSpPr/>
            <p:nvPr/>
          </p:nvSpPr>
          <p:spPr>
            <a:xfrm>
              <a:off x="8321400" y="48816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1" name="Oval 18"/>
            <p:cNvSpPr/>
            <p:nvPr/>
          </p:nvSpPr>
          <p:spPr>
            <a:xfrm>
              <a:off x="8489520" y="488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Oval 19"/>
            <p:cNvSpPr/>
            <p:nvPr/>
          </p:nvSpPr>
          <p:spPr>
            <a:xfrm>
              <a:off x="8657640" y="488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Oval 20"/>
            <p:cNvSpPr/>
            <p:nvPr/>
          </p:nvSpPr>
          <p:spPr>
            <a:xfrm>
              <a:off x="8825400" y="488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Oval 21"/>
            <p:cNvSpPr/>
            <p:nvPr/>
          </p:nvSpPr>
          <p:spPr>
            <a:xfrm>
              <a:off x="8153280" y="656280"/>
              <a:ext cx="119520" cy="11952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Oval 22"/>
            <p:cNvSpPr/>
            <p:nvPr/>
          </p:nvSpPr>
          <p:spPr>
            <a:xfrm>
              <a:off x="8321400" y="65628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Oval 23"/>
            <p:cNvSpPr/>
            <p:nvPr/>
          </p:nvSpPr>
          <p:spPr>
            <a:xfrm>
              <a:off x="8489520" y="65628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Oval 24"/>
            <p:cNvSpPr/>
            <p:nvPr/>
          </p:nvSpPr>
          <p:spPr>
            <a:xfrm>
              <a:off x="8657640" y="65628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8" name="Oval 25"/>
            <p:cNvSpPr/>
            <p:nvPr/>
          </p:nvSpPr>
          <p:spPr>
            <a:xfrm>
              <a:off x="815328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Oval 26"/>
            <p:cNvSpPr/>
            <p:nvPr/>
          </p:nvSpPr>
          <p:spPr>
            <a:xfrm>
              <a:off x="832140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Oval 27"/>
            <p:cNvSpPr/>
            <p:nvPr/>
          </p:nvSpPr>
          <p:spPr>
            <a:xfrm>
              <a:off x="8489520" y="82404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Oval 28"/>
            <p:cNvSpPr/>
            <p:nvPr/>
          </p:nvSpPr>
          <p:spPr>
            <a:xfrm>
              <a:off x="8657640" y="82404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Oval 29"/>
            <p:cNvSpPr/>
            <p:nvPr/>
          </p:nvSpPr>
          <p:spPr>
            <a:xfrm>
              <a:off x="8825400" y="82404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3" name="Oval 30"/>
            <p:cNvSpPr/>
            <p:nvPr/>
          </p:nvSpPr>
          <p:spPr>
            <a:xfrm>
              <a:off x="8153280" y="99216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Oval 31"/>
            <p:cNvSpPr/>
            <p:nvPr/>
          </p:nvSpPr>
          <p:spPr>
            <a:xfrm>
              <a:off x="8321400" y="992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Oval 32"/>
            <p:cNvSpPr/>
            <p:nvPr/>
          </p:nvSpPr>
          <p:spPr>
            <a:xfrm>
              <a:off x="8489520" y="99216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Oval 33"/>
            <p:cNvSpPr/>
            <p:nvPr/>
          </p:nvSpPr>
          <p:spPr>
            <a:xfrm>
              <a:off x="8657640" y="99216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Oval 34"/>
            <p:cNvSpPr/>
            <p:nvPr/>
          </p:nvSpPr>
          <p:spPr>
            <a:xfrm>
              <a:off x="8153280" y="115992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8" name="Oval 35"/>
            <p:cNvSpPr/>
            <p:nvPr/>
          </p:nvSpPr>
          <p:spPr>
            <a:xfrm>
              <a:off x="8321400" y="1159920"/>
              <a:ext cx="119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" name="Oval 36"/>
            <p:cNvSpPr/>
            <p:nvPr/>
          </p:nvSpPr>
          <p:spPr>
            <a:xfrm>
              <a:off x="8489520" y="115992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0" name="Oval 37"/>
            <p:cNvSpPr/>
            <p:nvPr/>
          </p:nvSpPr>
          <p:spPr>
            <a:xfrm>
              <a:off x="8657640" y="115992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1" name="Oval 38"/>
            <p:cNvSpPr/>
            <p:nvPr/>
          </p:nvSpPr>
          <p:spPr>
            <a:xfrm>
              <a:off x="8321400" y="132768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2" name="Oval 39"/>
            <p:cNvSpPr/>
            <p:nvPr/>
          </p:nvSpPr>
          <p:spPr>
            <a:xfrm>
              <a:off x="8657640" y="132768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Click to edit Master title style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dt" idx="16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sldNum" idx="17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PJF - </a:t>
            </a:r>
            <a:fld id="{C792C930-A65D-4490-840A-118072675257}" type="slidenum">
              <a:rPr b="0" lang="en-US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ftr" idx="18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4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4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6" Type="http://schemas.openxmlformats.org/officeDocument/2006/relationships/slideLayout" Target="../slideLayouts/slideLayout41.xml"/><Relationship Id="rId7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6" Type="http://schemas.openxmlformats.org/officeDocument/2006/relationships/slideLayout" Target="../slideLayouts/slideLayout41.xml"/><Relationship Id="rId7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5.wmf"/><Relationship Id="rId8" Type="http://schemas.openxmlformats.org/officeDocument/2006/relationships/slideLayout" Target="../slideLayouts/slideLayout41.xml"/><Relationship Id="rId9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6" Type="http://schemas.openxmlformats.org/officeDocument/2006/relationships/slideLayout" Target="../slideLayouts/slideLayout41.xml"/><Relationship Id="rId7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9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6" Type="http://schemas.openxmlformats.org/officeDocument/2006/relationships/slideLayout" Target="../slideLayouts/slideLayout41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5.wmf"/><Relationship Id="rId8" Type="http://schemas.openxmlformats.org/officeDocument/2006/relationships/slideLayout" Target="../slideLayouts/slideLayout41.xml"/><Relationship Id="rId9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4" descr=""/>
          <p:cNvPicPr/>
          <p:nvPr/>
        </p:nvPicPr>
        <p:blipFill>
          <a:blip r:embed="rId1"/>
          <a:stretch/>
        </p:blipFill>
        <p:spPr>
          <a:xfrm>
            <a:off x="3733920" y="685800"/>
            <a:ext cx="1676160" cy="1676160"/>
          </a:xfrm>
          <a:prstGeom prst="rect">
            <a:avLst/>
          </a:prstGeom>
          <a:ln w="0">
            <a:noFill/>
          </a:ln>
        </p:spPr>
      </p:pic>
      <p:sp>
        <p:nvSpPr>
          <p:cNvPr id="421" name="Rectangle 5"/>
          <p:cNvSpPr/>
          <p:nvPr/>
        </p:nvSpPr>
        <p:spPr>
          <a:xfrm>
            <a:off x="1206360" y="2895480"/>
            <a:ext cx="6730920" cy="27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66"/>
                </a:solidFill>
                <a:latin typeface="Arial"/>
              </a:rPr>
              <a:t>Lecture 02: Digital System Design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66"/>
                </a:solidFill>
                <a:latin typeface="Arial"/>
              </a:rPr>
              <a:t>Dept. of Computer Sc. and Engg.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66"/>
                </a:solidFill>
                <a:latin typeface="Arial"/>
              </a:rPr>
              <a:t>University of Rajshahi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66"/>
                </a:solidFill>
                <a:latin typeface="Arial"/>
              </a:rPr>
              <a:t>www.ru.ac.bd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latin typeface="Arial"/>
              </a:rPr>
              <a:t>Dr. Mahboob Qaosar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 fontScale="89000"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330066"/>
                </a:solidFill>
                <a:latin typeface="Arial"/>
              </a:rPr>
              <a:t>Combinational Logic Circuit</a:t>
            </a:r>
            <a:br>
              <a:rPr sz="4000"/>
            </a:br>
            <a:r>
              <a:rPr b="1" lang="en-US" sz="4000" spc="-1" strike="noStrike">
                <a:solidFill>
                  <a:srgbClr val="330066"/>
                </a:solidFill>
                <a:latin typeface="Arial"/>
              </a:rPr>
              <a:t>from Logic Function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Consider function F = A’ + B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•C’ + A’•B’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combinational logic circuit can be constructed to implement F, by appropriately connecting input signals and logic gates: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360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Circuit input signals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from function variables (A, B, 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360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Circuit output signal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function output (F)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360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Logic gates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from logic operations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dt" idx="38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4D8F47E-554B-4582-BEA5-73EF5ED16FDC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ftr" idx="39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93" name="Group 157"/>
          <p:cNvGrpSpPr/>
          <p:nvPr/>
        </p:nvGrpSpPr>
        <p:grpSpPr>
          <a:xfrm>
            <a:off x="1981080" y="3733920"/>
            <a:ext cx="5257440" cy="2437920"/>
            <a:chOff x="1981080" y="3733920"/>
            <a:chExt cx="5257440" cy="2437920"/>
          </a:xfrm>
        </p:grpSpPr>
        <p:sp>
          <p:nvSpPr>
            <p:cNvPr id="594" name="Rectangle 46"/>
            <p:cNvSpPr/>
            <p:nvPr/>
          </p:nvSpPr>
          <p:spPr>
            <a:xfrm>
              <a:off x="1981080" y="3733920"/>
              <a:ext cx="5257440" cy="243792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595" name="Line 47"/>
            <p:cNvSpPr/>
            <p:nvPr/>
          </p:nvSpPr>
          <p:spPr>
            <a:xfrm>
              <a:off x="2393640" y="4190760"/>
              <a:ext cx="7304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6" name="Line 48"/>
            <p:cNvSpPr/>
            <p:nvPr/>
          </p:nvSpPr>
          <p:spPr>
            <a:xfrm>
              <a:off x="2393640" y="5029200"/>
              <a:ext cx="7304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97" name="Group 52"/>
            <p:cNvGrpSpPr/>
            <p:nvPr/>
          </p:nvGrpSpPr>
          <p:grpSpPr>
            <a:xfrm>
              <a:off x="3124800" y="3961800"/>
              <a:ext cx="379800" cy="456840"/>
              <a:chOff x="3124800" y="3961800"/>
              <a:chExt cx="379800" cy="456840"/>
            </a:xfrm>
          </p:grpSpPr>
          <p:sp>
            <p:nvSpPr>
              <p:cNvPr id="598" name="AutoShape 50"/>
              <p:cNvSpPr/>
              <p:nvPr/>
            </p:nvSpPr>
            <p:spPr>
              <a:xfrm rot="5400000">
                <a:off x="3052800" y="4033800"/>
                <a:ext cx="456840" cy="31284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  <p:sp>
            <p:nvSpPr>
              <p:cNvPr id="599" name="Oval 51"/>
              <p:cNvSpPr/>
              <p:nvPr/>
            </p:nvSpPr>
            <p:spPr>
              <a:xfrm>
                <a:off x="3420360" y="4145400"/>
                <a:ext cx="84240" cy="910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19440" bIns="19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</p:grpSp>
        <p:grpSp>
          <p:nvGrpSpPr>
            <p:cNvPr id="600" name="Group 53"/>
            <p:cNvGrpSpPr/>
            <p:nvPr/>
          </p:nvGrpSpPr>
          <p:grpSpPr>
            <a:xfrm>
              <a:off x="3124800" y="4800240"/>
              <a:ext cx="379800" cy="456840"/>
              <a:chOff x="3124800" y="4800240"/>
              <a:chExt cx="379800" cy="456840"/>
            </a:xfrm>
          </p:grpSpPr>
          <p:sp>
            <p:nvSpPr>
              <p:cNvPr id="601" name="AutoShape 54"/>
              <p:cNvSpPr/>
              <p:nvPr/>
            </p:nvSpPr>
            <p:spPr>
              <a:xfrm rot="5400000">
                <a:off x="3052800" y="4872240"/>
                <a:ext cx="456840" cy="31284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  <p:sp>
            <p:nvSpPr>
              <p:cNvPr id="602" name="Oval 55"/>
              <p:cNvSpPr/>
              <p:nvPr/>
            </p:nvSpPr>
            <p:spPr>
              <a:xfrm>
                <a:off x="3420360" y="4983480"/>
                <a:ext cx="84240" cy="910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19440" bIns="19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</p:grpSp>
        <p:sp>
          <p:nvSpPr>
            <p:cNvPr id="603" name="AutoShape 56"/>
            <p:cNvSpPr/>
            <p:nvPr/>
          </p:nvSpPr>
          <p:spPr>
            <a:xfrm>
              <a:off x="4191120" y="5105520"/>
              <a:ext cx="609120" cy="533160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04" name="Line 58"/>
            <p:cNvSpPr/>
            <p:nvPr/>
          </p:nvSpPr>
          <p:spPr>
            <a:xfrm>
              <a:off x="3504960" y="5029200"/>
              <a:ext cx="3812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5" name="Line 59"/>
            <p:cNvSpPr/>
            <p:nvPr/>
          </p:nvSpPr>
          <p:spPr>
            <a:xfrm flipV="1">
              <a:off x="3886200" y="5029200"/>
              <a:ext cx="360" cy="2286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6" name="Line 60"/>
            <p:cNvSpPr/>
            <p:nvPr/>
          </p:nvSpPr>
          <p:spPr>
            <a:xfrm>
              <a:off x="2361960" y="5715000"/>
              <a:ext cx="7304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07" name="Group 61"/>
            <p:cNvGrpSpPr/>
            <p:nvPr/>
          </p:nvGrpSpPr>
          <p:grpSpPr>
            <a:xfrm>
              <a:off x="3093120" y="5486040"/>
              <a:ext cx="379800" cy="456840"/>
              <a:chOff x="3093120" y="5486040"/>
              <a:chExt cx="379800" cy="456840"/>
            </a:xfrm>
          </p:grpSpPr>
          <p:sp>
            <p:nvSpPr>
              <p:cNvPr id="608" name="AutoShape 62"/>
              <p:cNvSpPr/>
              <p:nvPr/>
            </p:nvSpPr>
            <p:spPr>
              <a:xfrm rot="5400000">
                <a:off x="3021120" y="5558040"/>
                <a:ext cx="456840" cy="31284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  <p:sp>
            <p:nvSpPr>
              <p:cNvPr id="609" name="Oval 63"/>
              <p:cNvSpPr/>
              <p:nvPr/>
            </p:nvSpPr>
            <p:spPr>
              <a:xfrm>
                <a:off x="3388680" y="5669280"/>
                <a:ext cx="84240" cy="910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19440" bIns="19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</p:grpSp>
        <p:sp>
          <p:nvSpPr>
            <p:cNvPr id="610" name="Line 64"/>
            <p:cNvSpPr/>
            <p:nvPr/>
          </p:nvSpPr>
          <p:spPr>
            <a:xfrm>
              <a:off x="3886200" y="5257800"/>
              <a:ext cx="3045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1" name="Line 65"/>
            <p:cNvSpPr/>
            <p:nvPr/>
          </p:nvSpPr>
          <p:spPr>
            <a:xfrm>
              <a:off x="3886200" y="5486400"/>
              <a:ext cx="3045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2" name="Line 66"/>
            <p:cNvSpPr/>
            <p:nvPr/>
          </p:nvSpPr>
          <p:spPr>
            <a:xfrm>
              <a:off x="3504960" y="5715000"/>
              <a:ext cx="3812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" name="Line 67"/>
            <p:cNvSpPr/>
            <p:nvPr/>
          </p:nvSpPr>
          <p:spPr>
            <a:xfrm flipV="1">
              <a:off x="3886200" y="5486400"/>
              <a:ext cx="360" cy="2286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4" name="AutoShape 68"/>
            <p:cNvSpPr/>
            <p:nvPr/>
          </p:nvSpPr>
          <p:spPr>
            <a:xfrm>
              <a:off x="4191120" y="4267080"/>
              <a:ext cx="609120" cy="533160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15" name="Line 69"/>
            <p:cNvSpPr/>
            <p:nvPr/>
          </p:nvSpPr>
          <p:spPr>
            <a:xfrm>
              <a:off x="3504960" y="4190760"/>
              <a:ext cx="3812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6" name="Line 70"/>
            <p:cNvSpPr/>
            <p:nvPr/>
          </p:nvSpPr>
          <p:spPr>
            <a:xfrm flipV="1">
              <a:off x="2819160" y="4647960"/>
              <a:ext cx="360" cy="10670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7" name="Line 71"/>
            <p:cNvSpPr/>
            <p:nvPr/>
          </p:nvSpPr>
          <p:spPr>
            <a:xfrm>
              <a:off x="2819160" y="4647960"/>
              <a:ext cx="137160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8" name="Line 72"/>
            <p:cNvSpPr/>
            <p:nvPr/>
          </p:nvSpPr>
          <p:spPr>
            <a:xfrm flipV="1">
              <a:off x="3886200" y="4190760"/>
              <a:ext cx="360" cy="2286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9" name="Line 73"/>
            <p:cNvSpPr/>
            <p:nvPr/>
          </p:nvSpPr>
          <p:spPr>
            <a:xfrm>
              <a:off x="3886200" y="4419360"/>
              <a:ext cx="3045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0" name="Text Box 144"/>
            <p:cNvSpPr/>
            <p:nvPr/>
          </p:nvSpPr>
          <p:spPr>
            <a:xfrm>
              <a:off x="2362320" y="4708440"/>
              <a:ext cx="45684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</a:rPr>
                <a:t>A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1" name="Text Box 145"/>
            <p:cNvSpPr/>
            <p:nvPr/>
          </p:nvSpPr>
          <p:spPr>
            <a:xfrm>
              <a:off x="2362320" y="5394240"/>
              <a:ext cx="45684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</a:rPr>
                <a:t>B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2" name="Text Box 146"/>
            <p:cNvSpPr/>
            <p:nvPr/>
          </p:nvSpPr>
          <p:spPr>
            <a:xfrm>
              <a:off x="2438280" y="3870360"/>
              <a:ext cx="45684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</a:rPr>
                <a:t>C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3" name="AutoShape 147"/>
            <p:cNvSpPr/>
            <p:nvPr/>
          </p:nvSpPr>
          <p:spPr>
            <a:xfrm flipH="1">
              <a:off x="5486400" y="4648320"/>
              <a:ext cx="653760" cy="699840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24" name="Line 148"/>
            <p:cNvSpPr/>
            <p:nvPr/>
          </p:nvSpPr>
          <p:spPr>
            <a:xfrm>
              <a:off x="3886200" y="5029200"/>
              <a:ext cx="16761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5" name="Line 149"/>
            <p:cNvSpPr/>
            <p:nvPr/>
          </p:nvSpPr>
          <p:spPr>
            <a:xfrm>
              <a:off x="4800600" y="5333760"/>
              <a:ext cx="45720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6" name="Line 150"/>
            <p:cNvSpPr/>
            <p:nvPr/>
          </p:nvSpPr>
          <p:spPr>
            <a:xfrm>
              <a:off x="5257800" y="5181480"/>
              <a:ext cx="3045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7" name="Line 151"/>
            <p:cNvSpPr/>
            <p:nvPr/>
          </p:nvSpPr>
          <p:spPr>
            <a:xfrm>
              <a:off x="5257800" y="4876560"/>
              <a:ext cx="3045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8" name="Line 152"/>
            <p:cNvSpPr/>
            <p:nvPr/>
          </p:nvSpPr>
          <p:spPr>
            <a:xfrm>
              <a:off x="4800600" y="4495680"/>
              <a:ext cx="45720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9" name="Line 153"/>
            <p:cNvSpPr/>
            <p:nvPr/>
          </p:nvSpPr>
          <p:spPr>
            <a:xfrm flipV="1">
              <a:off x="5257800" y="4495680"/>
              <a:ext cx="360" cy="3808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0" name="Line 154"/>
            <p:cNvSpPr/>
            <p:nvPr/>
          </p:nvSpPr>
          <p:spPr>
            <a:xfrm flipV="1">
              <a:off x="5257800" y="5181480"/>
              <a:ext cx="360" cy="1522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1" name="Line 155"/>
            <p:cNvSpPr/>
            <p:nvPr/>
          </p:nvSpPr>
          <p:spPr>
            <a:xfrm>
              <a:off x="6172200" y="5029200"/>
              <a:ext cx="60948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2" name="Text Box 156"/>
            <p:cNvSpPr/>
            <p:nvPr/>
          </p:nvSpPr>
          <p:spPr>
            <a:xfrm>
              <a:off x="6248520" y="4648320"/>
              <a:ext cx="45684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</a:rPr>
                <a:t>F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 fontScale="89000"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330066"/>
                </a:solidFill>
                <a:latin typeface="Arial"/>
              </a:rPr>
              <a:t>Combinational Logic Circuit</a:t>
            </a:r>
            <a:br>
              <a:rPr sz="4000"/>
            </a:br>
            <a:r>
              <a:rPr b="1" lang="en-US" sz="4000" spc="-1" strike="noStrike">
                <a:solidFill>
                  <a:srgbClr val="330066"/>
                </a:solidFill>
                <a:latin typeface="Arial"/>
              </a:rPr>
              <a:t>from Logic Function (cont.)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304920" y="1600200"/>
            <a:ext cx="4800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In order to design a cost-effective and efficient circuit, we must minimize the circuit’s size (area) and propagation delay (time required for an input signal change to be observed at the output line)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Observe the truth table of F=A’ + B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•C’ + A’•B’  and G=A’ + B•C’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Truth tables for F and G are identical </a:t>
            </a:r>
            <a:r>
              <a:rPr b="0" lang="en-U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same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Use G to implement the logic circuit (less components)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35" name="Group 125"/>
          <p:cNvGraphicFramePr/>
          <p:nvPr/>
        </p:nvGraphicFramePr>
        <p:xfrm>
          <a:off x="5638680" y="1752480"/>
          <a:ext cx="2742840" cy="3565080"/>
        </p:xfrm>
        <a:graphic>
          <a:graphicData uri="http://schemas.openxmlformats.org/drawingml/2006/table">
            <a:tbl>
              <a:tblPr/>
              <a:tblGrid>
                <a:gridCol w="549000"/>
                <a:gridCol w="547560"/>
                <a:gridCol w="549000"/>
                <a:gridCol w="547560"/>
                <a:gridCol w="549000"/>
              </a:tblGrid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A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B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C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F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G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 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36" name="PlaceHolder 3"/>
          <p:cNvSpPr>
            <a:spLocks noGrp="1"/>
          </p:cNvSpPr>
          <p:nvPr>
            <p:ph type="dt" idx="40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97E89DE-5C78-4E3E-90BF-7AA0A386EC4A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ftr" idx="41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330066"/>
                </a:solidFill>
                <a:latin typeface="Arial"/>
              </a:rPr>
              <a:t>Combinational Logic Circuit</a:t>
            </a:r>
            <a:br>
              <a:rPr sz="4000"/>
            </a:br>
            <a:r>
              <a:rPr b="1" lang="en-US" sz="4000" spc="-1" strike="noStrike">
                <a:solidFill>
                  <a:srgbClr val="330066"/>
                </a:solidFill>
                <a:latin typeface="Arial"/>
              </a:rPr>
              <a:t>from Logic Function (cont.)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dt" idx="42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EDC2CD5-81EB-4356-9DEB-50A2B212C9A1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ftr" idx="43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Rectangle 125"/>
          <p:cNvSpPr/>
          <p:nvPr/>
        </p:nvSpPr>
        <p:spPr>
          <a:xfrm>
            <a:off x="2362320" y="4495680"/>
            <a:ext cx="4343040" cy="1599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Rectangle 5"/>
          <p:cNvSpPr/>
          <p:nvPr/>
        </p:nvSpPr>
        <p:spPr>
          <a:xfrm>
            <a:off x="2362320" y="1676520"/>
            <a:ext cx="4343040" cy="2133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Line 6"/>
          <p:cNvSpPr/>
          <p:nvPr/>
        </p:nvSpPr>
        <p:spPr>
          <a:xfrm>
            <a:off x="2703240" y="2076120"/>
            <a:ext cx="60336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Line 7"/>
          <p:cNvSpPr/>
          <p:nvPr/>
        </p:nvSpPr>
        <p:spPr>
          <a:xfrm>
            <a:off x="2703240" y="2809800"/>
            <a:ext cx="60336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5" name="Group 8"/>
          <p:cNvGrpSpPr/>
          <p:nvPr/>
        </p:nvGrpSpPr>
        <p:grpSpPr>
          <a:xfrm>
            <a:off x="3307680" y="1875960"/>
            <a:ext cx="313200" cy="399600"/>
            <a:chOff x="3307680" y="1875960"/>
            <a:chExt cx="313200" cy="399600"/>
          </a:xfrm>
        </p:grpSpPr>
        <p:sp>
          <p:nvSpPr>
            <p:cNvPr id="646" name="AutoShape 9"/>
            <p:cNvSpPr/>
            <p:nvPr/>
          </p:nvSpPr>
          <p:spPr>
            <a:xfrm rot="5400000">
              <a:off x="3236760" y="1946880"/>
              <a:ext cx="399600" cy="25776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7" name="Oval 10"/>
            <p:cNvSpPr/>
            <p:nvPr/>
          </p:nvSpPr>
          <p:spPr>
            <a:xfrm>
              <a:off x="3551400" y="2036520"/>
              <a:ext cx="69480" cy="7956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11520" bIns="11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48" name="Group 11"/>
          <p:cNvGrpSpPr/>
          <p:nvPr/>
        </p:nvGrpSpPr>
        <p:grpSpPr>
          <a:xfrm>
            <a:off x="3307680" y="2609280"/>
            <a:ext cx="313200" cy="399600"/>
            <a:chOff x="3307680" y="2609280"/>
            <a:chExt cx="313200" cy="399600"/>
          </a:xfrm>
        </p:grpSpPr>
        <p:sp>
          <p:nvSpPr>
            <p:cNvPr id="649" name="AutoShape 12"/>
            <p:cNvSpPr/>
            <p:nvPr/>
          </p:nvSpPr>
          <p:spPr>
            <a:xfrm rot="5400000">
              <a:off x="3236760" y="2680200"/>
              <a:ext cx="399600" cy="25776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0" name="Oval 13"/>
            <p:cNvSpPr/>
            <p:nvPr/>
          </p:nvSpPr>
          <p:spPr>
            <a:xfrm>
              <a:off x="3551400" y="2769840"/>
              <a:ext cx="69480" cy="7956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11520" bIns="11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51" name="AutoShape 14"/>
          <p:cNvSpPr/>
          <p:nvPr/>
        </p:nvSpPr>
        <p:spPr>
          <a:xfrm>
            <a:off x="4187880" y="2876400"/>
            <a:ext cx="502920" cy="466200"/>
          </a:xfrm>
          <a:prstGeom prst="flowChartDelay">
            <a:avLst/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Line 15"/>
          <p:cNvSpPr/>
          <p:nvPr/>
        </p:nvSpPr>
        <p:spPr>
          <a:xfrm>
            <a:off x="3620880" y="2809800"/>
            <a:ext cx="314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Line 16"/>
          <p:cNvSpPr/>
          <p:nvPr/>
        </p:nvSpPr>
        <p:spPr>
          <a:xfrm flipV="1">
            <a:off x="3935160" y="2809800"/>
            <a:ext cx="360" cy="1998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Line 17"/>
          <p:cNvSpPr/>
          <p:nvPr/>
        </p:nvSpPr>
        <p:spPr>
          <a:xfrm>
            <a:off x="2676240" y="3409920"/>
            <a:ext cx="60336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5" name="Group 18"/>
          <p:cNvGrpSpPr/>
          <p:nvPr/>
        </p:nvGrpSpPr>
        <p:grpSpPr>
          <a:xfrm>
            <a:off x="3280680" y="3209400"/>
            <a:ext cx="314640" cy="399600"/>
            <a:chOff x="3280680" y="3209400"/>
            <a:chExt cx="314640" cy="399600"/>
          </a:xfrm>
        </p:grpSpPr>
        <p:sp>
          <p:nvSpPr>
            <p:cNvPr id="656" name="AutoShape 19"/>
            <p:cNvSpPr/>
            <p:nvPr/>
          </p:nvSpPr>
          <p:spPr>
            <a:xfrm rot="5400000">
              <a:off x="3210480" y="3279600"/>
              <a:ext cx="399600" cy="2592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7" name="Oval 20"/>
            <p:cNvSpPr/>
            <p:nvPr/>
          </p:nvSpPr>
          <p:spPr>
            <a:xfrm>
              <a:off x="3525480" y="3369960"/>
              <a:ext cx="69840" cy="7956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11520" bIns="11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58" name="Line 21"/>
          <p:cNvSpPr/>
          <p:nvPr/>
        </p:nvSpPr>
        <p:spPr>
          <a:xfrm>
            <a:off x="3935160" y="3009600"/>
            <a:ext cx="25236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Line 22"/>
          <p:cNvSpPr/>
          <p:nvPr/>
        </p:nvSpPr>
        <p:spPr>
          <a:xfrm>
            <a:off x="3935160" y="3209760"/>
            <a:ext cx="25236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Line 23"/>
          <p:cNvSpPr/>
          <p:nvPr/>
        </p:nvSpPr>
        <p:spPr>
          <a:xfrm>
            <a:off x="3620880" y="3409920"/>
            <a:ext cx="314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Line 24"/>
          <p:cNvSpPr/>
          <p:nvPr/>
        </p:nvSpPr>
        <p:spPr>
          <a:xfrm flipV="1">
            <a:off x="3935160" y="3209760"/>
            <a:ext cx="360" cy="2001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AutoShape 25"/>
          <p:cNvSpPr/>
          <p:nvPr/>
        </p:nvSpPr>
        <p:spPr>
          <a:xfrm>
            <a:off x="4187880" y="2143080"/>
            <a:ext cx="502920" cy="466200"/>
          </a:xfrm>
          <a:prstGeom prst="flowChartDelay">
            <a:avLst/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Line 26"/>
          <p:cNvSpPr/>
          <p:nvPr/>
        </p:nvSpPr>
        <p:spPr>
          <a:xfrm>
            <a:off x="3620880" y="2076120"/>
            <a:ext cx="314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Line 27"/>
          <p:cNvSpPr/>
          <p:nvPr/>
        </p:nvSpPr>
        <p:spPr>
          <a:xfrm flipV="1">
            <a:off x="3054240" y="2476440"/>
            <a:ext cx="360" cy="93348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Line 28"/>
          <p:cNvSpPr/>
          <p:nvPr/>
        </p:nvSpPr>
        <p:spPr>
          <a:xfrm>
            <a:off x="3054240" y="2476440"/>
            <a:ext cx="1133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Line 29"/>
          <p:cNvSpPr/>
          <p:nvPr/>
        </p:nvSpPr>
        <p:spPr>
          <a:xfrm flipV="1">
            <a:off x="3935160" y="2076120"/>
            <a:ext cx="360" cy="2001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Line 30"/>
          <p:cNvSpPr/>
          <p:nvPr/>
        </p:nvSpPr>
        <p:spPr>
          <a:xfrm>
            <a:off x="3935160" y="2276280"/>
            <a:ext cx="25236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Text Box 31"/>
          <p:cNvSpPr/>
          <p:nvPr/>
        </p:nvSpPr>
        <p:spPr>
          <a:xfrm>
            <a:off x="2676600" y="2529000"/>
            <a:ext cx="37764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Text Box 32"/>
          <p:cNvSpPr/>
          <p:nvPr/>
        </p:nvSpPr>
        <p:spPr>
          <a:xfrm>
            <a:off x="2676600" y="3129120"/>
            <a:ext cx="37764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Text Box 33"/>
          <p:cNvSpPr/>
          <p:nvPr/>
        </p:nvSpPr>
        <p:spPr>
          <a:xfrm>
            <a:off x="2739960" y="1795320"/>
            <a:ext cx="37764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AutoShape 34"/>
          <p:cNvSpPr/>
          <p:nvPr/>
        </p:nvSpPr>
        <p:spPr>
          <a:xfrm flipH="1">
            <a:off x="5257800" y="2476440"/>
            <a:ext cx="539280" cy="612360"/>
          </a:xfrm>
          <a:prstGeom prst="moon">
            <a:avLst>
              <a:gd name="adj" fmla="val 83847"/>
            </a:avLst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Line 35"/>
          <p:cNvSpPr/>
          <p:nvPr/>
        </p:nvSpPr>
        <p:spPr>
          <a:xfrm>
            <a:off x="3935160" y="2809800"/>
            <a:ext cx="138600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Line 36"/>
          <p:cNvSpPr/>
          <p:nvPr/>
        </p:nvSpPr>
        <p:spPr>
          <a:xfrm>
            <a:off x="4690800" y="3076560"/>
            <a:ext cx="37800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Line 37"/>
          <p:cNvSpPr/>
          <p:nvPr/>
        </p:nvSpPr>
        <p:spPr>
          <a:xfrm>
            <a:off x="5068800" y="2943000"/>
            <a:ext cx="25236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Line 38"/>
          <p:cNvSpPr/>
          <p:nvPr/>
        </p:nvSpPr>
        <p:spPr>
          <a:xfrm>
            <a:off x="5068800" y="2676240"/>
            <a:ext cx="25236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Line 39"/>
          <p:cNvSpPr/>
          <p:nvPr/>
        </p:nvSpPr>
        <p:spPr>
          <a:xfrm>
            <a:off x="4690800" y="2342880"/>
            <a:ext cx="37800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Line 40"/>
          <p:cNvSpPr/>
          <p:nvPr/>
        </p:nvSpPr>
        <p:spPr>
          <a:xfrm flipV="1">
            <a:off x="5068800" y="2342880"/>
            <a:ext cx="360" cy="333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Line 41"/>
          <p:cNvSpPr/>
          <p:nvPr/>
        </p:nvSpPr>
        <p:spPr>
          <a:xfrm flipV="1">
            <a:off x="5068800" y="2943000"/>
            <a:ext cx="360" cy="1335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Line 42"/>
          <p:cNvSpPr/>
          <p:nvPr/>
        </p:nvSpPr>
        <p:spPr>
          <a:xfrm>
            <a:off x="5824440" y="2809800"/>
            <a:ext cx="503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Text Box 43"/>
          <p:cNvSpPr/>
          <p:nvPr/>
        </p:nvSpPr>
        <p:spPr>
          <a:xfrm>
            <a:off x="5888160" y="2476440"/>
            <a:ext cx="37584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1" name="Group 126"/>
          <p:cNvGrpSpPr/>
          <p:nvPr/>
        </p:nvGrpSpPr>
        <p:grpSpPr>
          <a:xfrm>
            <a:off x="2666880" y="4556160"/>
            <a:ext cx="3660840" cy="1387080"/>
            <a:chOff x="2666880" y="4556160"/>
            <a:chExt cx="3660840" cy="1387080"/>
          </a:xfrm>
        </p:grpSpPr>
        <p:sp>
          <p:nvSpPr>
            <p:cNvPr id="682" name="Line 46"/>
            <p:cNvSpPr/>
            <p:nvPr/>
          </p:nvSpPr>
          <p:spPr>
            <a:xfrm>
              <a:off x="2703240" y="4930560"/>
              <a:ext cx="6033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3" name="Line 47"/>
            <p:cNvSpPr/>
            <p:nvPr/>
          </p:nvSpPr>
          <p:spPr>
            <a:xfrm>
              <a:off x="2703240" y="5663880"/>
              <a:ext cx="6033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84" name="Group 48"/>
            <p:cNvGrpSpPr/>
            <p:nvPr/>
          </p:nvGrpSpPr>
          <p:grpSpPr>
            <a:xfrm>
              <a:off x="3307680" y="4730400"/>
              <a:ext cx="313200" cy="399600"/>
              <a:chOff x="3307680" y="4730400"/>
              <a:chExt cx="313200" cy="399600"/>
            </a:xfrm>
          </p:grpSpPr>
          <p:sp>
            <p:nvSpPr>
              <p:cNvPr id="685" name="AutoShape 49"/>
              <p:cNvSpPr/>
              <p:nvPr/>
            </p:nvSpPr>
            <p:spPr>
              <a:xfrm rot="5400000">
                <a:off x="3236760" y="4801320"/>
                <a:ext cx="399600" cy="2577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6" name="Oval 50"/>
              <p:cNvSpPr/>
              <p:nvPr/>
            </p:nvSpPr>
            <p:spPr>
              <a:xfrm>
                <a:off x="3551400" y="4890600"/>
                <a:ext cx="69480" cy="7956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11520" bIns="115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87" name="Group 51"/>
            <p:cNvGrpSpPr/>
            <p:nvPr/>
          </p:nvGrpSpPr>
          <p:grpSpPr>
            <a:xfrm>
              <a:off x="3307680" y="5463720"/>
              <a:ext cx="313200" cy="399600"/>
              <a:chOff x="3307680" y="5463720"/>
              <a:chExt cx="313200" cy="399600"/>
            </a:xfrm>
          </p:grpSpPr>
          <p:sp>
            <p:nvSpPr>
              <p:cNvPr id="688" name="AutoShape 52"/>
              <p:cNvSpPr/>
              <p:nvPr/>
            </p:nvSpPr>
            <p:spPr>
              <a:xfrm rot="5400000">
                <a:off x="3236760" y="5534640"/>
                <a:ext cx="399600" cy="2577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9" name="Oval 53"/>
              <p:cNvSpPr/>
              <p:nvPr/>
            </p:nvSpPr>
            <p:spPr>
              <a:xfrm>
                <a:off x="3551400" y="5624280"/>
                <a:ext cx="69480" cy="7956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11520" bIns="115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90" name="Line 55"/>
            <p:cNvSpPr/>
            <p:nvPr/>
          </p:nvSpPr>
          <p:spPr>
            <a:xfrm>
              <a:off x="3620880" y="5663880"/>
              <a:ext cx="31428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1" name="AutoShape 65"/>
            <p:cNvSpPr/>
            <p:nvPr/>
          </p:nvSpPr>
          <p:spPr>
            <a:xfrm>
              <a:off x="4187880" y="4997520"/>
              <a:ext cx="502920" cy="466200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2" name="Line 66"/>
            <p:cNvSpPr/>
            <p:nvPr/>
          </p:nvSpPr>
          <p:spPr>
            <a:xfrm>
              <a:off x="3620880" y="4930560"/>
              <a:ext cx="31428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3" name="Line 69"/>
            <p:cNvSpPr/>
            <p:nvPr/>
          </p:nvSpPr>
          <p:spPr>
            <a:xfrm flipV="1">
              <a:off x="3935160" y="4930560"/>
              <a:ext cx="360" cy="2001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4" name="Line 70"/>
            <p:cNvSpPr/>
            <p:nvPr/>
          </p:nvSpPr>
          <p:spPr>
            <a:xfrm>
              <a:off x="3935160" y="5130720"/>
              <a:ext cx="2523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5" name="Text Box 71"/>
            <p:cNvSpPr/>
            <p:nvPr/>
          </p:nvSpPr>
          <p:spPr>
            <a:xfrm>
              <a:off x="2676600" y="5383080"/>
              <a:ext cx="37764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A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6" name="Text Box 72"/>
            <p:cNvSpPr/>
            <p:nvPr/>
          </p:nvSpPr>
          <p:spPr>
            <a:xfrm>
              <a:off x="2670120" y="5048280"/>
              <a:ext cx="37764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B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" name="Text Box 73"/>
            <p:cNvSpPr/>
            <p:nvPr/>
          </p:nvSpPr>
          <p:spPr>
            <a:xfrm>
              <a:off x="2666880" y="4556160"/>
              <a:ext cx="37764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C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8" name="AutoShape 74"/>
            <p:cNvSpPr/>
            <p:nvPr/>
          </p:nvSpPr>
          <p:spPr>
            <a:xfrm flipH="1">
              <a:off x="5257800" y="5330880"/>
              <a:ext cx="539280" cy="612360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" name="Line 75"/>
            <p:cNvSpPr/>
            <p:nvPr/>
          </p:nvSpPr>
          <p:spPr>
            <a:xfrm>
              <a:off x="2743200" y="5368680"/>
              <a:ext cx="14475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0" name="Line 78"/>
            <p:cNvSpPr/>
            <p:nvPr/>
          </p:nvSpPr>
          <p:spPr>
            <a:xfrm>
              <a:off x="5068800" y="5530680"/>
              <a:ext cx="2523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1" name="Line 79"/>
            <p:cNvSpPr/>
            <p:nvPr/>
          </p:nvSpPr>
          <p:spPr>
            <a:xfrm>
              <a:off x="4690800" y="5197320"/>
              <a:ext cx="37800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2" name="Line 80"/>
            <p:cNvSpPr/>
            <p:nvPr/>
          </p:nvSpPr>
          <p:spPr>
            <a:xfrm flipV="1">
              <a:off x="5068800" y="5197320"/>
              <a:ext cx="360" cy="333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3" name="Line 82"/>
            <p:cNvSpPr/>
            <p:nvPr/>
          </p:nvSpPr>
          <p:spPr>
            <a:xfrm>
              <a:off x="5824440" y="5663880"/>
              <a:ext cx="50328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4" name="Text Box 83"/>
            <p:cNvSpPr/>
            <p:nvPr/>
          </p:nvSpPr>
          <p:spPr>
            <a:xfrm>
              <a:off x="5888160" y="5330880"/>
              <a:ext cx="37584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G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5" name="Line 84"/>
            <p:cNvSpPr/>
            <p:nvPr/>
          </p:nvSpPr>
          <p:spPr>
            <a:xfrm>
              <a:off x="3935160" y="5663880"/>
              <a:ext cx="138600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6" name="AutoShape 128"/>
          <p:cNvSpPr/>
          <p:nvPr/>
        </p:nvSpPr>
        <p:spPr>
          <a:xfrm>
            <a:off x="4267080" y="3886200"/>
            <a:ext cx="456840" cy="533160"/>
          </a:xfrm>
          <a:prstGeom prst="downArrow">
            <a:avLst>
              <a:gd name="adj1" fmla="val 50000"/>
              <a:gd name="adj2" fmla="val 29167"/>
            </a:avLst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eaVer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Boolean Algebra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VERY nice machinery used to manipulate (simplify) Boolean functions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George Boole (1815-1864): “An investigation of the laws of thought”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Terminology: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Literal: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A variable or its complement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Product term: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literals connected by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Sum term: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literals connected by +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dt" idx="44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6ACBABC-38BA-4A9E-9E59-D9077FED2433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ftr" idx="45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Boolean Algebra Properties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1066680" y="160020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60948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Let X: boolean variable,  0,1: constants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 + 0 = X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-- Zero Axiom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• 1  = X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-- Unit Axiom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 + 1  = 1 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-- Unit Property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 • 0  = 0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-- Zero Property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dt" idx="46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3D4C4AF-7700-4052-95B2-113E0254EA7A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PlaceHolder 4"/>
          <p:cNvSpPr>
            <a:spLocks noGrp="1"/>
          </p:cNvSpPr>
          <p:nvPr>
            <p:ph type="ftr" idx="47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330066"/>
                </a:solidFill>
                <a:latin typeface="Arial"/>
              </a:rPr>
              <a:t>Boolean Algebra Properties (cont.)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/>
          </p:nvPr>
        </p:nvSpPr>
        <p:spPr>
          <a:xfrm>
            <a:off x="990720" y="160020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60948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Let X: boolean variable,  0,1: constants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 startAt="5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 + X = X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-- Idepotence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 startAt="5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• X  = X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-- Idepotence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 startAt="5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 + X’ = 1 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-- Complement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 startAt="5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 • X’ = 0 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-- Complement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 startAt="5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(X’)’ = X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-- Involution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dt" idx="48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7977187-6F63-41E7-8D9C-671C1A3F4BD1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ftr" idx="49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Duality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/>
          </p:nvPr>
        </p:nvSpPr>
        <p:spPr>
          <a:xfrm>
            <a:off x="457200" y="14940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dual of an expression is obtained by exchanging (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• and +), and (1 and 0) in it, provided that the precedence of operations is not changed.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Cannot exchange x with x’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Example: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8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Find H(x,y,z), the dual of F(x,y,z) = x’yz’ + x’y’z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8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  = (x’+y+z’) (x’+y’+ z)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dt" idx="50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5DA34EB-3A31-47A0-B45F-7137E7E83029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ftr" idx="51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Duality (cont’d)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dt" idx="52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18EA5E0-CEFF-4D29-9209-1930B2CE34C9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ftr" idx="53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Rectangle 7"/>
          <p:cNvSpPr/>
          <p:nvPr/>
        </p:nvSpPr>
        <p:spPr>
          <a:xfrm>
            <a:off x="457200" y="1569960"/>
            <a:ext cx="8229240" cy="4525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With respect to duality, Identities 1 – 8 have the following relationship: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1.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 + 0 = X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2.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 • 1  = X    (dual of 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3.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 + 1  = 1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4.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 • 0  = 0    (dual of 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5.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 + X = X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6.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 • X  = X   (dual of 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7.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 + X’ = 1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8.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 • X’  = 0   (dual of </a:t>
            </a:r>
            <a:r>
              <a:rPr b="0" lang="en-US" sz="2000" spc="-1" strike="noStrike">
                <a:solidFill>
                  <a:schemeClr val="hlink"/>
                </a:solidFill>
                <a:latin typeface="Arial"/>
              </a:rPr>
              <a:t>8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More Boolean Algebra Properties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152280" y="1494000"/>
            <a:ext cx="8762760" cy="4982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609480" indent="0" algn="ctr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Let X,Y, and Z: boolean variables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 algn="ctr">
              <a:lnSpc>
                <a:spcPct val="8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hlink"/>
                </a:solidFill>
                <a:latin typeface="Arial"/>
              </a:rPr>
              <a:t>10.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X + Y = Y + 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-- Commutative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hlink"/>
                </a:solidFill>
                <a:latin typeface="Arial"/>
              </a:rPr>
              <a:t>11.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X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 Y = Y • 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-- 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hlink"/>
                </a:solidFill>
                <a:latin typeface="Arial"/>
              </a:rPr>
              <a:t>12.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X + (Y+Z) = (X+Y) + Z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-- Associative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hlink"/>
                </a:solidFill>
                <a:latin typeface="Arial"/>
              </a:rPr>
              <a:t>13.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X•(Y•Z) = (X•Y)•Z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-- Associative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hlink"/>
                </a:solidFill>
                <a:latin typeface="Arial"/>
              </a:rPr>
              <a:t>14.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X•(Y+Z) = X•Y + X•Z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-- Distributive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hlink"/>
                </a:solidFill>
                <a:latin typeface="Arial"/>
              </a:rPr>
              <a:t>15.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X+(Y•Z) = (X+Y) • (X+Z)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-- Distributive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hlink"/>
                </a:solidFill>
                <a:latin typeface="Arial"/>
              </a:rPr>
              <a:t>16.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(X + Y)’ = X’ • Y’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hlink"/>
                </a:solidFill>
                <a:latin typeface="Arial"/>
              </a:rPr>
              <a:t>17.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(X • Y)’ = X’ + Y’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-- DeMorgan’s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general,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… +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)’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=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’•X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 … •X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’,  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•… •X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)’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=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 +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 + … +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dt" idx="54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26F0DCC-CEF1-438D-A2D9-EDA5DD00BFAB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PlaceHolder 4"/>
          <p:cNvSpPr>
            <a:spLocks noGrp="1"/>
          </p:cNvSpPr>
          <p:nvPr>
            <p:ph type="ftr" idx="55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Absorption Property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 + x•y = x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x•(x+y) = x (dual)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Proof: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 + x•y = x•1 + x•y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= x•(1+y) 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= x•1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= x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dt" idx="56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DA89DC1-35D5-4937-8A9B-A46BFAD547C9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PlaceHolder 4"/>
          <p:cNvSpPr>
            <a:spLocks noGrp="1"/>
          </p:cNvSpPr>
          <p:nvPr>
            <p:ph type="ftr" idx="57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Binary Logic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Deals with binary variables that take 2 discrete values (0 and 1), and with logic operations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Three basic logic operations: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AND, OR, NOT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Binary/logic variables are typically represented as letters: A,B,C,…,X,Y,Z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dt" idx="22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5CA4D36-F85C-4A43-88E7-23E51B7B04DF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ftr" idx="23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Power of Duality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3815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609480" indent="-6094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 + x•y = x is true, so (x + x•y)’=x’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(x + x•y)’=x’•(x’+y’)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x’•(x’+y’) =x’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Let X=x’, Y=y’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X•(X+Y) =X, which is the dual of x + x•y = x.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above process can be applied to any formula. So if a formula is valid, then its dual must also be valid.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Proving one formula also proves its dual.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dt" idx="58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7A784F8-B56F-4058-932E-EC32686F8ABF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ftr" idx="59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Consensus Theorem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xy + x’z + yz = xy + x’z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(x+y)•(x’+z)•(y+z)</a:t>
            </a:r>
            <a:r>
              <a:rPr b="0" lang="en-US" sz="3000" spc="-1" strike="noStrike">
                <a:solidFill>
                  <a:srgbClr val="00ffff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(x+y)•(x’+z)  -- (dual)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Proof: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xy + x’z + yz = xy + x’z + (x+x’)yz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xy + x’z + xyz + x’yz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(xy + xyz) + (x’z + x’zy)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xy + x’z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dt" idx="60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EB2051D-E22D-49B7-A685-473C4495F1C9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ftr" idx="61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Truth Tables (revisited)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/>
          </p:nvPr>
        </p:nvSpPr>
        <p:spPr>
          <a:xfrm>
            <a:off x="152280" y="1641600"/>
            <a:ext cx="5486040" cy="4454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Enumerates all possible combinations of variable values and the corresponding function value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Truth tables for some arbitrary functions 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(x,y,z), 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(x,y,z), and 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(x,y,z) are shown to the right.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dt" idx="62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5356D8C9-15E3-4A71-8B6E-369309C73555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PlaceHolder 4"/>
          <p:cNvSpPr>
            <a:spLocks noGrp="1"/>
          </p:cNvSpPr>
          <p:nvPr>
            <p:ph type="ftr" idx="63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47" name="Group 95"/>
          <p:cNvGraphicFramePr/>
          <p:nvPr/>
        </p:nvGraphicFramePr>
        <p:xfrm>
          <a:off x="5638680" y="1523880"/>
          <a:ext cx="3149280" cy="4663800"/>
        </p:xfrm>
        <a:graphic>
          <a:graphicData uri="http://schemas.openxmlformats.org/drawingml/2006/table">
            <a:tbl>
              <a:tblPr/>
              <a:tblGrid>
                <a:gridCol w="411120"/>
                <a:gridCol w="411120"/>
                <a:gridCol w="426960"/>
                <a:gridCol w="208080"/>
                <a:gridCol w="541080"/>
                <a:gridCol w="574560"/>
                <a:gridCol w="576000"/>
              </a:tblGrid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y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z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F</a:t>
                      </a:r>
                      <a:r>
                        <a:rPr b="0" lang="en-US" sz="2800" spc="-1" strike="noStrike" baseline="-25000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F</a:t>
                      </a:r>
                      <a:r>
                        <a:rPr b="0" lang="en-US" sz="2800" spc="-1" strike="noStrike" baseline="-25000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2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F</a:t>
                      </a:r>
                      <a:r>
                        <a:rPr b="0" lang="en-US" sz="2800" spc="-1" strike="noStrike" baseline="-25000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3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Truth Tables (cont.)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Truth table: a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unique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representation of a Boolean function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If two functions have identical truth tables, the functions are equivalent (and vice-versa).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Truth tables can be used to prove equality theorems.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However, the size of a truth table grows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exponentially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with the number of variables involved, hence unwieldy. This motivates the use of Boolean Algebra.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dt" idx="64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AED7912-7982-483D-A9FE-32CF2811D604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 type="ftr" idx="65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Boolean expressions-NOT unique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5808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Unlike truth tables, expressions representing a Boolean function are NOT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F(x,y,z) = x’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•y’•z’ + x’•y•z’ + x•y•z’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G(x,y,z) = x’•y’•z’ + y•z’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corresponding truth tables for F() and G() are to the right. They are identical.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Thus, F() = G()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dt" idx="66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E8346EC-ED51-40E2-B868-8CB9C12245A8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 type="ftr" idx="67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56" name="Group 86"/>
          <p:cNvGraphicFramePr/>
          <p:nvPr/>
        </p:nvGraphicFramePr>
        <p:xfrm>
          <a:off x="6291360" y="1766160"/>
          <a:ext cx="2234880" cy="4663800"/>
        </p:xfrm>
        <a:graphic>
          <a:graphicData uri="http://schemas.openxmlformats.org/drawingml/2006/table">
            <a:tbl>
              <a:tblPr/>
              <a:tblGrid>
                <a:gridCol w="380880"/>
                <a:gridCol w="380880"/>
                <a:gridCol w="380880"/>
                <a:gridCol w="208080"/>
                <a:gridCol w="426960"/>
                <a:gridCol w="456840"/>
              </a:tblGrid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y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z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G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518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DeMorgan’s Theorem #1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58" name="Object 3"/>
          <p:cNvGraphicFramePr/>
          <p:nvPr/>
        </p:nvGraphicFramePr>
        <p:xfrm>
          <a:off x="1082160" y="2637000"/>
          <a:ext cx="7147080" cy="207288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759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82160" y="2637000"/>
                    <a:ext cx="7147080" cy="2072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760" name="Text Box 11"/>
          <p:cNvSpPr/>
          <p:nvPr/>
        </p:nvSpPr>
        <p:spPr>
          <a:xfrm>
            <a:off x="2297160" y="1585440"/>
            <a:ext cx="4225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(A  ·  B)’  =  A’  +  B’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1" name="Group 15"/>
          <p:cNvGrpSpPr/>
          <p:nvPr/>
        </p:nvGrpSpPr>
        <p:grpSpPr>
          <a:xfrm>
            <a:off x="3986280" y="4587480"/>
            <a:ext cx="3042720" cy="918360"/>
            <a:chOff x="3986280" y="4587480"/>
            <a:chExt cx="3042720" cy="918360"/>
          </a:xfrm>
        </p:grpSpPr>
        <p:sp>
          <p:nvSpPr>
            <p:cNvPr id="762" name="Text Box 16"/>
            <p:cNvSpPr/>
            <p:nvPr/>
          </p:nvSpPr>
          <p:spPr>
            <a:xfrm>
              <a:off x="5083560" y="5141880"/>
              <a:ext cx="955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</a:rPr>
                <a:t>EQUAL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3" name="Arc 17"/>
            <p:cNvSpPr/>
            <p:nvPr/>
          </p:nvSpPr>
          <p:spPr>
            <a:xfrm flipH="1" flipV="1">
              <a:off x="3986280" y="4587120"/>
              <a:ext cx="794880" cy="742680"/>
            </a:xfrm>
            <a:custGeom>
              <a:avLst/>
              <a:gdLst>
                <a:gd name="textAreaLeft" fmla="*/ 360 w 794880"/>
                <a:gd name="textAreaRight" fmla="*/ 795600 w 794880"/>
                <a:gd name="textAreaTop" fmla="*/ -360 h 742680"/>
                <a:gd name="textAreaBottom" fmla="*/ 742680 h 742680"/>
              </a:gdLst>
              <a:ahLst/>
              <a:rect l="textAreaLeft" t="textAreaTop" r="textAreaRight" b="textAreaBottom"/>
              <a:pathLst>
                <a:path fill="none"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stroke="0"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4" name="Arc 18"/>
            <p:cNvSpPr/>
            <p:nvPr/>
          </p:nvSpPr>
          <p:spPr>
            <a:xfrm flipV="1">
              <a:off x="6234120" y="4587120"/>
              <a:ext cx="794880" cy="742680"/>
            </a:xfrm>
            <a:custGeom>
              <a:avLst/>
              <a:gdLst>
                <a:gd name="textAreaLeft" fmla="*/ 0 w 794880"/>
                <a:gd name="textAreaRight" fmla="*/ 795240 w 794880"/>
                <a:gd name="textAreaTop" fmla="*/ -360 h 742680"/>
                <a:gd name="textAreaBottom" fmla="*/ 742680 h 742680"/>
              </a:gdLst>
              <a:ahLst/>
              <a:rect l="textAreaLeft" t="textAreaTop" r="textAreaRight" b="textAreaBottom"/>
              <a:pathLst>
                <a:path fill="none"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stroke="0"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DeMorgan’s Theorem #2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66" name="Object 1027"/>
          <p:cNvGraphicFramePr/>
          <p:nvPr/>
        </p:nvGraphicFramePr>
        <p:xfrm>
          <a:off x="990720" y="2666880"/>
          <a:ext cx="8013600" cy="212040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767" name="Object 1027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90720" y="2666880"/>
                    <a:ext cx="8013600" cy="2120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768" name="Text Box 1035"/>
          <p:cNvSpPr/>
          <p:nvPr/>
        </p:nvSpPr>
        <p:spPr>
          <a:xfrm>
            <a:off x="2314440" y="1596240"/>
            <a:ext cx="4225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(A  +  B)’  =  A’  ·  B’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9" name="Group 1039"/>
          <p:cNvGrpSpPr/>
          <p:nvPr/>
        </p:nvGrpSpPr>
        <p:grpSpPr>
          <a:xfrm>
            <a:off x="4280040" y="4630320"/>
            <a:ext cx="3043080" cy="918360"/>
            <a:chOff x="4280040" y="4630320"/>
            <a:chExt cx="3043080" cy="918360"/>
          </a:xfrm>
        </p:grpSpPr>
        <p:sp>
          <p:nvSpPr>
            <p:cNvPr id="770" name="Text Box 1040"/>
            <p:cNvSpPr/>
            <p:nvPr/>
          </p:nvSpPr>
          <p:spPr>
            <a:xfrm>
              <a:off x="5377680" y="5184720"/>
              <a:ext cx="955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</a:rPr>
                <a:t>EQUAL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1" name="Arc 1041"/>
            <p:cNvSpPr/>
            <p:nvPr/>
          </p:nvSpPr>
          <p:spPr>
            <a:xfrm flipH="1" flipV="1">
              <a:off x="4280040" y="4629960"/>
              <a:ext cx="794880" cy="742680"/>
            </a:xfrm>
            <a:custGeom>
              <a:avLst/>
              <a:gdLst>
                <a:gd name="textAreaLeft" fmla="*/ 360 w 794880"/>
                <a:gd name="textAreaRight" fmla="*/ 795600 w 794880"/>
                <a:gd name="textAreaTop" fmla="*/ -360 h 742680"/>
                <a:gd name="textAreaBottom" fmla="*/ 742680 h 742680"/>
              </a:gdLst>
              <a:ahLst/>
              <a:rect l="textAreaLeft" t="textAreaTop" r="textAreaRight" b="textAreaBottom"/>
              <a:pathLst>
                <a:path fill="none"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stroke="0"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2" name="Arc 1042"/>
            <p:cNvSpPr/>
            <p:nvPr/>
          </p:nvSpPr>
          <p:spPr>
            <a:xfrm flipV="1">
              <a:off x="6528240" y="4629960"/>
              <a:ext cx="794880" cy="742680"/>
            </a:xfrm>
            <a:custGeom>
              <a:avLst/>
              <a:gdLst>
                <a:gd name="textAreaLeft" fmla="*/ 0 w 794880"/>
                <a:gd name="textAreaRight" fmla="*/ 795240 w 794880"/>
                <a:gd name="textAreaTop" fmla="*/ -360 h 742680"/>
                <a:gd name="textAreaBottom" fmla="*/ 742680 h 742680"/>
              </a:gdLst>
              <a:ahLst/>
              <a:rect l="textAreaLeft" t="textAreaTop" r="textAreaRight" b="textAreaBottom"/>
              <a:pathLst>
                <a:path fill="none"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stroke="0"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Algebraic Manipulation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Boolean algebra is a useful tool for simplifying digital circuits.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Why do it? Simpler can mean cheaper,  smaller, faster.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Example: Simplify F = x’yz + x’yz’ + xz.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x’yz + x’yz’ + xz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x’y(z+z’) + xz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x’y•1 + xz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x’y + xz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dt" idx="68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848AF1B-79B9-4B9D-AFFB-BF9D4A75A9C8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ftr" idx="69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Algebraic Manipulation (cont.)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/>
          </p:nvPr>
        </p:nvSpPr>
        <p:spPr>
          <a:xfrm>
            <a:off x="44856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Example: Prove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x’y’z’ + x’yz’ + xyz’ = x’z’ + yz’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Proof: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x’y’z’+ </a:t>
            </a:r>
            <a:r>
              <a:rPr b="0" lang="en-US" sz="3000" spc="-1" strike="noStrike">
                <a:solidFill>
                  <a:srgbClr val="0070c0"/>
                </a:solidFill>
                <a:latin typeface="Arial"/>
              </a:rPr>
              <a:t>x’yz’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+ xyz’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x’y’z’ +</a:t>
            </a:r>
            <a:r>
              <a:rPr b="0" lang="en-US" sz="3000" spc="-1" strike="noStrike">
                <a:solidFill>
                  <a:srgbClr val="0070c0"/>
                </a:solidFill>
                <a:latin typeface="Arial"/>
              </a:rPr>
              <a:t> x’yz’</a:t>
            </a:r>
            <a:r>
              <a:rPr b="0" lang="en-US" sz="3000" spc="-1" strike="noStrike">
                <a:solidFill>
                  <a:schemeClr val="accent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70c0"/>
                </a:solidFill>
                <a:latin typeface="Arial"/>
              </a:rPr>
              <a:t>+ x’yz’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+ xyz’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x’z’(y’+y) + yz’(x’+x)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x’z’•1 + yz’•1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x’z’ + yz’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QED.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dt" idx="70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7A2C293-26A6-4045-A67D-05F6936C863C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ftr" idx="71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Oval 5"/>
          <p:cNvSpPr/>
          <p:nvPr/>
        </p:nvSpPr>
        <p:spPr>
          <a:xfrm>
            <a:off x="2666880" y="3505320"/>
            <a:ext cx="2285640" cy="456840"/>
          </a:xfrm>
          <a:prstGeom prst="ellipse">
            <a:avLst/>
          </a:prstGeom>
          <a:noFill/>
          <a:ln w="25400">
            <a:solidFill>
              <a:srgbClr val="7e9ce8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82" name="Oval 6"/>
          <p:cNvSpPr/>
          <p:nvPr/>
        </p:nvSpPr>
        <p:spPr>
          <a:xfrm>
            <a:off x="5257800" y="3505320"/>
            <a:ext cx="2285640" cy="456840"/>
          </a:xfrm>
          <a:prstGeom prst="ellipse">
            <a:avLst/>
          </a:prstGeom>
          <a:noFill/>
          <a:ln w="25400">
            <a:solidFill>
              <a:srgbClr val="7e9ce8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Complement of a Function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/>
          </p:nvPr>
        </p:nvSpPr>
        <p:spPr>
          <a:xfrm>
            <a:off x="457200" y="1722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 complement of a function is derived by interchanging (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• and +), and (1 and 0), and complementing each variable.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Otherwise, interchange 1s to 0s in the truth table column showing F.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complement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of a function IS NOT THE SAME as the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dual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of a function.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dt" idx="72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68D5979-D888-4283-8F20-66E98806E6A4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 type="ftr" idx="73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Binary Logic Function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F(vars) =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expression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Example: F(a,b) = a’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•b + b’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G(x,y,z) = x•(y+z’)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dt" idx="24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480269D-0561-4589-8713-C912A7C4728E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ftr" idx="25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Line 4"/>
          <p:cNvSpPr/>
          <p:nvPr/>
        </p:nvSpPr>
        <p:spPr>
          <a:xfrm>
            <a:off x="1371600" y="2209680"/>
            <a:ext cx="360" cy="91440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 Box 5"/>
          <p:cNvSpPr/>
          <p:nvPr/>
        </p:nvSpPr>
        <p:spPr>
          <a:xfrm>
            <a:off x="564840" y="3083040"/>
            <a:ext cx="2122560" cy="1014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set of binary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variables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Line 6"/>
          <p:cNvSpPr/>
          <p:nvPr/>
        </p:nvSpPr>
        <p:spPr>
          <a:xfrm>
            <a:off x="3733560" y="2209680"/>
            <a:ext cx="360" cy="9144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Line 7"/>
          <p:cNvSpPr/>
          <p:nvPr/>
        </p:nvSpPr>
        <p:spPr>
          <a:xfrm>
            <a:off x="3733560" y="3124080"/>
            <a:ext cx="45720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Text Box 8"/>
          <p:cNvSpPr/>
          <p:nvPr/>
        </p:nvSpPr>
        <p:spPr>
          <a:xfrm>
            <a:off x="4267080" y="2362320"/>
            <a:ext cx="4700160" cy="2568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7e9ce8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Operators ( +,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•, ‘ 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7e9ce8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Variables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7e9ce8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Constants ( 0, 1 )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7e9ce8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Groupings (parenthesis)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Complementation: Example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457200" y="1722600"/>
            <a:ext cx="83815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Find G(x,y,z), the complement of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F(x,y,z) = xy’z’ + x’yz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G = F’ = (xy’z’ + x’yz)’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   = (xy’z’)’ • (x’yz)’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i="1" lang="en-US" sz="2800" spc="-1" strike="noStrike">
                <a:solidFill>
                  <a:srgbClr val="0070c0"/>
                </a:solidFill>
                <a:latin typeface="Arial"/>
              </a:rPr>
              <a:t>DeMorgan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   = (x’+y+z) • (x+y’+z’)  </a:t>
            </a:r>
            <a:r>
              <a:rPr b="0" i="1" lang="en-US" sz="2800" spc="-1" strike="noStrike">
                <a:solidFill>
                  <a:srgbClr val="0070c0"/>
                </a:solidFill>
                <a:latin typeface="Arial"/>
              </a:rPr>
              <a:t>DeMorgan</a:t>
            </a:r>
            <a:r>
              <a:rPr b="0" i="1" lang="en-US" sz="2800" spc="-1" strike="noStrike">
                <a:solidFill>
                  <a:schemeClr val="hlink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again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Note: The complement of a function can also be derived by finding the function’s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dual,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and then complementing all of the literals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dt" idx="74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051D2EC-FFFB-4257-B74D-662AFADB8053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0" name="PlaceHolder 4"/>
          <p:cNvSpPr>
            <a:spLocks noGrp="1"/>
          </p:cNvSpPr>
          <p:nvPr>
            <p:ph type="ftr" idx="75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More Logic Gates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15292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can construct any combinational circuit with AND, OR, and NOT gates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Additional logic gates are used for practical reasons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3" name="Picture 4" descr="logelem"/>
          <p:cNvPicPr/>
          <p:nvPr/>
        </p:nvPicPr>
        <p:blipFill>
          <a:blip r:embed="rId1"/>
          <a:stretch/>
        </p:blipFill>
        <p:spPr>
          <a:xfrm>
            <a:off x="914400" y="2514600"/>
            <a:ext cx="7162560" cy="2361960"/>
          </a:xfrm>
          <a:prstGeom prst="rect">
            <a:avLst/>
          </a:prstGeom>
          <a:ln w="0">
            <a:noFill/>
          </a:ln>
        </p:spPr>
      </p:pic>
      <p:sp>
        <p:nvSpPr>
          <p:cNvPr id="794" name="PlaceHolder 3"/>
          <p:cNvSpPr>
            <a:spLocks noGrp="1"/>
          </p:cNvSpPr>
          <p:nvPr>
            <p:ph type="dt" idx="76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A6117DC-449B-4FC3-A2C2-B802E8BB7042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PlaceHolder 4"/>
          <p:cNvSpPr>
            <a:spLocks noGrp="1"/>
          </p:cNvSpPr>
          <p:nvPr>
            <p:ph type="ftr" idx="77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85341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NAND and NOR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 Gate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7" name="Picture 3" descr="invgates"/>
          <p:cNvPicPr/>
          <p:nvPr/>
        </p:nvPicPr>
        <p:blipFill>
          <a:blip r:embed="rId1"/>
          <a:stretch/>
        </p:blipFill>
        <p:spPr>
          <a:xfrm>
            <a:off x="173880" y="1905120"/>
            <a:ext cx="8249760" cy="3885840"/>
          </a:xfrm>
          <a:prstGeom prst="rect">
            <a:avLst/>
          </a:prstGeom>
          <a:ln w="0">
            <a:noFill/>
          </a:ln>
        </p:spPr>
      </p:pic>
      <p:sp>
        <p:nvSpPr>
          <p:cNvPr id="798" name="PlaceHolder 2"/>
          <p:cNvSpPr>
            <a:spLocks noGrp="1"/>
          </p:cNvSpPr>
          <p:nvPr>
            <p:ph type="dt" idx="78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C46058E-BB17-4082-BBC0-D13F97238D4F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ftr" idx="79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NAND Gate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Known as a “universal” gate because ANY digital circuit can be implemented with NAND gates alone.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To prove the above, it suffices to show that AND, OR, and NOT can be implemented using NAND gates only.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dt" idx="80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59E2015D-417A-4224-A114-34758F7E488A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ftr" idx="81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NAND Gate as an Inverter Gate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05" name="Table 5"/>
          <p:cNvGraphicFramePr/>
          <p:nvPr/>
        </p:nvGraphicFramePr>
        <p:xfrm>
          <a:off x="3657600" y="3733920"/>
          <a:ext cx="761760" cy="1096560"/>
        </p:xfrm>
        <a:graphic>
          <a:graphicData uri="http://schemas.openxmlformats.org/drawingml/2006/table">
            <a:tbl>
              <a:tblPr/>
              <a:tblGrid>
                <a:gridCol w="380880"/>
                <a:gridCol w="380880"/>
              </a:tblGrid>
              <a:tr h="365400"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400"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</a:tr>
              <a:tr h="365400"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6" name="TextBox 7"/>
          <p:cNvSpPr/>
          <p:nvPr/>
        </p:nvSpPr>
        <p:spPr>
          <a:xfrm>
            <a:off x="2353320" y="240984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07" name="Object 3"/>
          <p:cNvGraphicFramePr/>
          <p:nvPr/>
        </p:nvGraphicFramePr>
        <p:xfrm>
          <a:off x="5029200" y="2370240"/>
          <a:ext cx="641160" cy="3283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808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029200" y="2370240"/>
                    <a:ext cx="641160" cy="328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809" name="Picture 3" descr=""/>
          <p:cNvPicPr/>
          <p:nvPr/>
        </p:nvPicPr>
        <p:blipFill>
          <a:blip r:embed="rId3"/>
          <a:stretch/>
        </p:blipFill>
        <p:spPr>
          <a:xfrm>
            <a:off x="2666880" y="2286000"/>
            <a:ext cx="2257200" cy="580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10" name="Object 5"/>
          <p:cNvGraphicFramePr/>
          <p:nvPr/>
        </p:nvGraphicFramePr>
        <p:xfrm>
          <a:off x="4776840" y="1752480"/>
          <a:ext cx="1047240" cy="250560"/>
        </p:xfrm>
        <a:graphic>
          <a:graphicData uri="http://schemas.openxmlformats.org/presentationml/2006/ole">
            <p:oleObj progId="Equation.3" r:id="rId4" spid="">
              <p:embed/>
              <p:pic>
                <p:nvPicPr>
                  <p:cNvPr id="811" name="Object 5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4776840" y="1752480"/>
                    <a:ext cx="1047240" cy="250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812" name="Arc 12"/>
          <p:cNvSpPr/>
          <p:nvPr/>
        </p:nvSpPr>
        <p:spPr>
          <a:xfrm flipH="1">
            <a:off x="4314240" y="1905120"/>
            <a:ext cx="914040" cy="1118880"/>
          </a:xfrm>
          <a:prstGeom prst="arc">
            <a:avLst>
              <a:gd name="adj1" fmla="val 16200000"/>
              <a:gd name="adj2" fmla="val 21564734"/>
            </a:avLst>
          </a:prstGeom>
          <a:noFill/>
          <a:ln>
            <a:solidFill>
              <a:srgbClr val="ff170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TextBox 14"/>
          <p:cNvSpPr/>
          <p:nvPr/>
        </p:nvSpPr>
        <p:spPr>
          <a:xfrm>
            <a:off x="5794920" y="1704960"/>
            <a:ext cx="1430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(Before Bubble)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TextBox 16"/>
          <p:cNvSpPr/>
          <p:nvPr/>
        </p:nvSpPr>
        <p:spPr>
          <a:xfrm>
            <a:off x="4964760" y="4341960"/>
            <a:ext cx="1871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Equivalent to Inverter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Left Brace 17"/>
          <p:cNvSpPr/>
          <p:nvPr/>
        </p:nvSpPr>
        <p:spPr>
          <a:xfrm rot="10800000">
            <a:off x="4572360" y="4115160"/>
            <a:ext cx="304560" cy="7617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NAND Gate as an AND Gate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17" name="Table 5"/>
          <p:cNvGraphicFramePr/>
          <p:nvPr/>
        </p:nvGraphicFramePr>
        <p:xfrm>
          <a:off x="3505320" y="4267080"/>
          <a:ext cx="1142640" cy="1738800"/>
        </p:xfrm>
        <a:graphic>
          <a:graphicData uri="http://schemas.openxmlformats.org/drawingml/2006/table">
            <a:tbl>
              <a:tblPr/>
              <a:tblGrid>
                <a:gridCol w="380880"/>
                <a:gridCol w="380880"/>
                <a:gridCol w="380880"/>
              </a:tblGrid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18" name="Group 23"/>
          <p:cNvGrpSpPr/>
          <p:nvPr/>
        </p:nvGrpSpPr>
        <p:grpSpPr>
          <a:xfrm>
            <a:off x="1450080" y="1728720"/>
            <a:ext cx="5988600" cy="1774440"/>
            <a:chOff x="1450080" y="1728720"/>
            <a:chExt cx="5988600" cy="1774440"/>
          </a:xfrm>
        </p:grpSpPr>
        <p:sp>
          <p:nvSpPr>
            <p:cNvPr id="819" name="TextBox 7"/>
            <p:cNvSpPr/>
            <p:nvPr/>
          </p:nvSpPr>
          <p:spPr>
            <a:xfrm>
              <a:off x="1450080" y="2193840"/>
              <a:ext cx="333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0" name="TextBox 8"/>
            <p:cNvSpPr/>
            <p:nvPr/>
          </p:nvSpPr>
          <p:spPr>
            <a:xfrm>
              <a:off x="1450080" y="2526480"/>
              <a:ext cx="333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Y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21" name="Picture 3" descr=""/>
            <p:cNvPicPr/>
            <p:nvPr/>
          </p:nvPicPr>
          <p:blipFill>
            <a:blip r:embed="rId1"/>
            <a:stretch/>
          </p:blipFill>
          <p:spPr>
            <a:xfrm>
              <a:off x="1793160" y="2209680"/>
              <a:ext cx="3933360" cy="676080"/>
            </a:xfrm>
            <a:prstGeom prst="rect">
              <a:avLst/>
            </a:prstGeom>
            <a:ln w="0">
              <a:noFill/>
            </a:ln>
          </p:spPr>
        </p:pic>
        <p:graphicFrame>
          <p:nvGraphicFramePr>
            <p:cNvPr id="822" name="Object 3"/>
            <p:cNvGraphicFramePr/>
            <p:nvPr/>
          </p:nvGraphicFramePr>
          <p:xfrm>
            <a:off x="5889600" y="2292480"/>
            <a:ext cx="1549080" cy="374400"/>
          </p:xfrm>
          <a:graphic>
            <a:graphicData uri="http://schemas.openxmlformats.org/presentationml/2006/ole">
              <p:oleObj progId="Equation.3" r:id="rId2" spid="">
                <p:embed/>
                <p:pic>
                  <p:nvPicPr>
                    <p:cNvPr id="823" name="Object 3" descr=""/>
                    <p:cNvPicPr/>
                    <p:nvPr/>
                  </p:nvPicPr>
                  <p:blipFill>
                    <a:blip r:embed="rId3"/>
                    <a:stretch/>
                  </p:blipFill>
                  <p:spPr>
                    <a:xfrm>
                      <a:off x="5889600" y="2292480"/>
                      <a:ext cx="1549080" cy="3744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824" name="Object 5"/>
            <p:cNvGraphicFramePr/>
            <p:nvPr/>
          </p:nvGraphicFramePr>
          <p:xfrm>
            <a:off x="4278960" y="1728720"/>
            <a:ext cx="469440" cy="328320"/>
          </p:xfrm>
          <a:graphic>
            <a:graphicData uri="http://schemas.openxmlformats.org/presentationml/2006/ole">
              <p:oleObj progId="Equation.3" r:id="rId4" spid="">
                <p:embed/>
                <p:pic>
                  <p:nvPicPr>
                    <p:cNvPr id="825" name="Object 5" descr=""/>
                    <p:cNvPicPr/>
                    <p:nvPr/>
                  </p:nvPicPr>
                  <p:blipFill>
                    <a:blip r:embed="rId5"/>
                    <a:stretch/>
                  </p:blipFill>
                  <p:spPr>
                    <a:xfrm>
                      <a:off x="4278960" y="1728720"/>
                      <a:ext cx="469440" cy="3283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826" name="Arc 17"/>
            <p:cNvSpPr/>
            <p:nvPr/>
          </p:nvSpPr>
          <p:spPr>
            <a:xfrm flipH="1">
              <a:off x="3744360" y="1905120"/>
              <a:ext cx="914040" cy="1118880"/>
            </a:xfrm>
            <a:prstGeom prst="arc">
              <a:avLst>
                <a:gd name="adj1" fmla="val 16200000"/>
                <a:gd name="adj2" fmla="val 21564734"/>
              </a:avLst>
            </a:prstGeom>
            <a:noFill/>
            <a:ln>
              <a:solidFill>
                <a:srgbClr val="ff1701"/>
              </a:solidFill>
              <a:round/>
              <a:tailEnd len="lg" type="stealth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7" name="Left Brace 19"/>
            <p:cNvSpPr/>
            <p:nvPr/>
          </p:nvSpPr>
          <p:spPr>
            <a:xfrm rot="16200000">
              <a:off x="2830680" y="2438640"/>
              <a:ext cx="304560" cy="12189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8" name="Left Brace 20"/>
            <p:cNvSpPr/>
            <p:nvPr/>
          </p:nvSpPr>
          <p:spPr>
            <a:xfrm rot="16200000">
              <a:off x="4430880" y="2438640"/>
              <a:ext cx="304560" cy="12189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9" name="TextBox 21"/>
            <p:cNvSpPr/>
            <p:nvPr/>
          </p:nvSpPr>
          <p:spPr>
            <a:xfrm>
              <a:off x="2422800" y="3200400"/>
              <a:ext cx="11214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NAND Gate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0" name="TextBox 22"/>
            <p:cNvSpPr/>
            <p:nvPr/>
          </p:nvSpPr>
          <p:spPr>
            <a:xfrm>
              <a:off x="4188240" y="3200400"/>
              <a:ext cx="7862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Inverter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31" name="Group 25"/>
          <p:cNvGrpSpPr/>
          <p:nvPr/>
        </p:nvGrpSpPr>
        <p:grpSpPr>
          <a:xfrm>
            <a:off x="4800960" y="4648320"/>
            <a:ext cx="2457360" cy="1447560"/>
            <a:chOff x="4800960" y="4648320"/>
            <a:chExt cx="2457360" cy="1447560"/>
          </a:xfrm>
        </p:grpSpPr>
        <p:sp>
          <p:nvSpPr>
            <p:cNvPr id="832" name="TextBox 18"/>
            <p:cNvSpPr/>
            <p:nvPr/>
          </p:nvSpPr>
          <p:spPr>
            <a:xfrm>
              <a:off x="5191920" y="5231160"/>
              <a:ext cx="20664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Equivalent to AND Gate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3" name="Left Brace 24"/>
            <p:cNvSpPr/>
            <p:nvPr/>
          </p:nvSpPr>
          <p:spPr>
            <a:xfrm rot="10800000">
              <a:off x="4800960" y="4648320"/>
              <a:ext cx="304560" cy="14475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NAND Gate as an OR Gate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35" name="Table 5"/>
          <p:cNvGraphicFramePr/>
          <p:nvPr/>
        </p:nvGraphicFramePr>
        <p:xfrm>
          <a:off x="3505320" y="4267080"/>
          <a:ext cx="1142640" cy="1738800"/>
        </p:xfrm>
        <a:graphic>
          <a:graphicData uri="http://schemas.openxmlformats.org/drawingml/2006/table">
            <a:tbl>
              <a:tblPr/>
              <a:tblGrid>
                <a:gridCol w="380880"/>
                <a:gridCol w="380880"/>
                <a:gridCol w="380880"/>
              </a:tblGrid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36" name="Group 17"/>
          <p:cNvGrpSpPr/>
          <p:nvPr/>
        </p:nvGrpSpPr>
        <p:grpSpPr>
          <a:xfrm>
            <a:off x="4800960" y="4648320"/>
            <a:ext cx="2348640" cy="1447560"/>
            <a:chOff x="4800960" y="4648320"/>
            <a:chExt cx="2348640" cy="1447560"/>
          </a:xfrm>
        </p:grpSpPr>
        <p:sp>
          <p:nvSpPr>
            <p:cNvPr id="837" name="TextBox 18"/>
            <p:cNvSpPr/>
            <p:nvPr/>
          </p:nvSpPr>
          <p:spPr>
            <a:xfrm>
              <a:off x="5182200" y="5230800"/>
              <a:ext cx="19674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Equivalent to OR Gate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8" name="Left Brace 19"/>
            <p:cNvSpPr/>
            <p:nvPr/>
          </p:nvSpPr>
          <p:spPr>
            <a:xfrm rot="10800000">
              <a:off x="4800960" y="4648320"/>
              <a:ext cx="304560" cy="14475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39" name="Group 23"/>
          <p:cNvGrpSpPr/>
          <p:nvPr/>
        </p:nvGrpSpPr>
        <p:grpSpPr>
          <a:xfrm>
            <a:off x="992880" y="1521000"/>
            <a:ext cx="7015680" cy="2436120"/>
            <a:chOff x="992880" y="1521000"/>
            <a:chExt cx="7015680" cy="2436120"/>
          </a:xfrm>
        </p:grpSpPr>
        <p:pic>
          <p:nvPicPr>
            <p:cNvPr id="840" name="Picture 2" descr=""/>
            <p:cNvPicPr/>
            <p:nvPr/>
          </p:nvPicPr>
          <p:blipFill>
            <a:blip r:embed="rId1"/>
            <a:stretch/>
          </p:blipFill>
          <p:spPr>
            <a:xfrm>
              <a:off x="1371600" y="2054160"/>
              <a:ext cx="3904920" cy="1228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1" name="TextBox 7"/>
            <p:cNvSpPr/>
            <p:nvPr/>
          </p:nvSpPr>
          <p:spPr>
            <a:xfrm>
              <a:off x="992880" y="2142360"/>
              <a:ext cx="333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2" name="TextBox 8"/>
            <p:cNvSpPr/>
            <p:nvPr/>
          </p:nvSpPr>
          <p:spPr>
            <a:xfrm>
              <a:off x="992880" y="2828160"/>
              <a:ext cx="333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Y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aphicFrame>
          <p:nvGraphicFramePr>
            <p:cNvPr id="843" name="Object 3"/>
            <p:cNvGraphicFramePr/>
            <p:nvPr/>
          </p:nvGraphicFramePr>
          <p:xfrm>
            <a:off x="5410080" y="2435400"/>
            <a:ext cx="2598480" cy="374400"/>
          </p:xfrm>
          <a:graphic>
            <a:graphicData uri="http://schemas.openxmlformats.org/presentationml/2006/ole">
              <p:oleObj progId="Equation.3" r:id="rId2" spid="">
                <p:embed/>
                <p:pic>
                  <p:nvPicPr>
                    <p:cNvPr id="844" name="Object 3" descr=""/>
                    <p:cNvPicPr/>
                    <p:nvPr/>
                  </p:nvPicPr>
                  <p:blipFill>
                    <a:blip r:embed="rId3"/>
                    <a:stretch/>
                  </p:blipFill>
                  <p:spPr>
                    <a:xfrm>
                      <a:off x="5410080" y="2435400"/>
                      <a:ext cx="2598480" cy="3744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845" name="Object 4"/>
            <p:cNvGraphicFramePr/>
            <p:nvPr/>
          </p:nvGraphicFramePr>
          <p:xfrm>
            <a:off x="4114800" y="1521000"/>
            <a:ext cx="234720" cy="328320"/>
          </p:xfrm>
          <a:graphic>
            <a:graphicData uri="http://schemas.openxmlformats.org/presentationml/2006/ole">
              <p:oleObj progId="Equation.3" r:id="rId4" spid="">
                <p:embed/>
                <p:pic>
                  <p:nvPicPr>
                    <p:cNvPr id="846" name="Object 4" descr=""/>
                    <p:cNvPicPr/>
                    <p:nvPr/>
                  </p:nvPicPr>
                  <p:blipFill>
                    <a:blip r:embed="rId5"/>
                    <a:stretch/>
                  </p:blipFill>
                  <p:spPr>
                    <a:xfrm>
                      <a:off x="4114800" y="1521000"/>
                      <a:ext cx="234720" cy="3283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847" name="Arc 12"/>
            <p:cNvSpPr/>
            <p:nvPr/>
          </p:nvSpPr>
          <p:spPr>
            <a:xfrm flipH="1">
              <a:off x="3300480" y="1708200"/>
              <a:ext cx="1358640" cy="1118880"/>
            </a:xfrm>
            <a:prstGeom prst="arc">
              <a:avLst>
                <a:gd name="adj1" fmla="val 16200000"/>
                <a:gd name="adj2" fmla="val 21564734"/>
              </a:avLst>
            </a:prstGeom>
            <a:noFill/>
            <a:ln>
              <a:solidFill>
                <a:srgbClr val="ff1701"/>
              </a:solidFill>
              <a:round/>
              <a:tailEnd len="lg" type="stealth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8" name="Left Brace 13"/>
            <p:cNvSpPr/>
            <p:nvPr/>
          </p:nvSpPr>
          <p:spPr>
            <a:xfrm rot="16200000">
              <a:off x="4191120" y="2813400"/>
              <a:ext cx="304560" cy="12189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9" name="TextBox 15"/>
            <p:cNvSpPr/>
            <p:nvPr/>
          </p:nvSpPr>
          <p:spPr>
            <a:xfrm>
              <a:off x="3782520" y="3575520"/>
              <a:ext cx="11214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NAND Gate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50" name="Group 20"/>
            <p:cNvGrpSpPr/>
            <p:nvPr/>
          </p:nvGrpSpPr>
          <p:grpSpPr>
            <a:xfrm>
              <a:off x="1828800" y="3349800"/>
              <a:ext cx="1218960" cy="607320"/>
              <a:chOff x="1828800" y="3349800"/>
              <a:chExt cx="1218960" cy="607320"/>
            </a:xfrm>
          </p:grpSpPr>
          <p:sp>
            <p:nvSpPr>
              <p:cNvPr id="851" name="Left Brace 14"/>
              <p:cNvSpPr/>
              <p:nvPr/>
            </p:nvSpPr>
            <p:spPr>
              <a:xfrm rot="16200000">
                <a:off x="2286000" y="2892600"/>
                <a:ext cx="304560" cy="121896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2" name="TextBox 16"/>
              <p:cNvSpPr/>
              <p:nvPr/>
            </p:nvSpPr>
            <p:spPr>
              <a:xfrm>
                <a:off x="2023920" y="3654360"/>
                <a:ext cx="87624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</a:rPr>
                  <a:t>Inverters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53" name="Arc 21"/>
            <p:cNvSpPr/>
            <p:nvPr/>
          </p:nvSpPr>
          <p:spPr>
            <a:xfrm flipH="1">
              <a:off x="3580560" y="2227320"/>
              <a:ext cx="914040" cy="1198080"/>
            </a:xfrm>
            <a:prstGeom prst="arc">
              <a:avLst>
                <a:gd name="adj1" fmla="val 16200005"/>
                <a:gd name="adj2" fmla="val 21564734"/>
              </a:avLst>
            </a:prstGeom>
            <a:noFill/>
            <a:ln>
              <a:solidFill>
                <a:srgbClr val="ff1701"/>
              </a:solidFill>
              <a:round/>
              <a:tailEnd len="lg" type="stealth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aphicFrame>
          <p:nvGraphicFramePr>
            <p:cNvPr id="854" name="Object 5"/>
            <p:cNvGraphicFramePr/>
            <p:nvPr/>
          </p:nvGraphicFramePr>
          <p:xfrm>
            <a:off x="4114800" y="2030400"/>
            <a:ext cx="234720" cy="328320"/>
          </p:xfrm>
          <a:graphic>
            <a:graphicData uri="http://schemas.openxmlformats.org/presentationml/2006/ole">
              <p:oleObj progId="Equation.3" r:id="rId6" spid="">
                <p:embed/>
                <p:pic>
                  <p:nvPicPr>
                    <p:cNvPr id="855" name="Object 5" descr=""/>
                    <p:cNvPicPr/>
                    <p:nvPr/>
                  </p:nvPicPr>
                  <p:blipFill>
                    <a:blip r:embed="rId7"/>
                    <a:stretch/>
                  </p:blipFill>
                  <p:spPr>
                    <a:xfrm>
                      <a:off x="4114800" y="2030400"/>
                      <a:ext cx="234720" cy="3283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NOR Gate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Also a “universal” gate because ANY digital circuit can be implemented with NOR gates alone.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This can be similarly proven as with the NAND gate.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dt" idx="82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90B5AD6-E1B9-400E-A379-562E992F07E9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9" name="PlaceHolder 4"/>
          <p:cNvSpPr>
            <a:spLocks noGrp="1"/>
          </p:cNvSpPr>
          <p:nvPr>
            <p:ph type="ftr" idx="83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NOR Gate as an Inverter Gate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61" name="Table 5"/>
          <p:cNvGraphicFramePr/>
          <p:nvPr/>
        </p:nvGraphicFramePr>
        <p:xfrm>
          <a:off x="3657600" y="3733920"/>
          <a:ext cx="761760" cy="1096560"/>
        </p:xfrm>
        <a:graphic>
          <a:graphicData uri="http://schemas.openxmlformats.org/drawingml/2006/table">
            <a:tbl>
              <a:tblPr/>
              <a:tblGrid>
                <a:gridCol w="380880"/>
                <a:gridCol w="380880"/>
              </a:tblGrid>
              <a:tr h="365400"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400"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</a:tr>
              <a:tr h="365400"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62" name="Group 13"/>
          <p:cNvGrpSpPr/>
          <p:nvPr/>
        </p:nvGrpSpPr>
        <p:grpSpPr>
          <a:xfrm>
            <a:off x="2353320" y="1704960"/>
            <a:ext cx="4872240" cy="1319040"/>
            <a:chOff x="2353320" y="1704960"/>
            <a:chExt cx="4872240" cy="1319040"/>
          </a:xfrm>
        </p:grpSpPr>
        <p:pic>
          <p:nvPicPr>
            <p:cNvPr id="863" name="Picture 25" descr=""/>
            <p:cNvPicPr/>
            <p:nvPr/>
          </p:nvPicPr>
          <p:blipFill>
            <a:blip r:embed="rId1"/>
            <a:stretch/>
          </p:blipFill>
          <p:spPr>
            <a:xfrm>
              <a:off x="2666880" y="2286000"/>
              <a:ext cx="2314080" cy="60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64" name="TextBox 7"/>
            <p:cNvSpPr/>
            <p:nvPr/>
          </p:nvSpPr>
          <p:spPr>
            <a:xfrm>
              <a:off x="2353320" y="2409840"/>
              <a:ext cx="333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aphicFrame>
          <p:nvGraphicFramePr>
            <p:cNvPr id="865" name="Object 3"/>
            <p:cNvGraphicFramePr/>
            <p:nvPr/>
          </p:nvGraphicFramePr>
          <p:xfrm>
            <a:off x="5029200" y="2370240"/>
            <a:ext cx="641160" cy="328320"/>
          </p:xfrm>
          <a:graphic>
            <a:graphicData uri="http://schemas.openxmlformats.org/presentationml/2006/ole">
              <p:oleObj progId="Equation.3" r:id="rId2" spid="">
                <p:embed/>
                <p:pic>
                  <p:nvPicPr>
                    <p:cNvPr id="866" name="Object 3" descr=""/>
                    <p:cNvPicPr/>
                    <p:nvPr/>
                  </p:nvPicPr>
                  <p:blipFill>
                    <a:blip r:embed="rId3"/>
                    <a:stretch/>
                  </p:blipFill>
                  <p:spPr>
                    <a:xfrm>
                      <a:off x="5029200" y="2370240"/>
                      <a:ext cx="641160" cy="3283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867" name="Object 5"/>
            <p:cNvGraphicFramePr/>
            <p:nvPr/>
          </p:nvGraphicFramePr>
          <p:xfrm>
            <a:off x="4761000" y="1752480"/>
            <a:ext cx="1079280" cy="250560"/>
          </p:xfrm>
          <a:graphic>
            <a:graphicData uri="http://schemas.openxmlformats.org/presentationml/2006/ole">
              <p:oleObj progId="Equation.3" r:id="rId4" spid="">
                <p:embed/>
                <p:pic>
                  <p:nvPicPr>
                    <p:cNvPr id="868" name="Object 5" descr=""/>
                    <p:cNvPicPr/>
                    <p:nvPr/>
                  </p:nvPicPr>
                  <p:blipFill>
                    <a:blip r:embed="rId5"/>
                    <a:stretch/>
                  </p:blipFill>
                  <p:spPr>
                    <a:xfrm>
                      <a:off x="4761000" y="1752480"/>
                      <a:ext cx="1079280" cy="2505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869" name="Arc 12"/>
            <p:cNvSpPr/>
            <p:nvPr/>
          </p:nvSpPr>
          <p:spPr>
            <a:xfrm flipH="1">
              <a:off x="4314240" y="1905120"/>
              <a:ext cx="914040" cy="1118880"/>
            </a:xfrm>
            <a:prstGeom prst="arc">
              <a:avLst>
                <a:gd name="adj1" fmla="val 16200000"/>
                <a:gd name="adj2" fmla="val 21564734"/>
              </a:avLst>
            </a:prstGeom>
            <a:noFill/>
            <a:ln>
              <a:solidFill>
                <a:srgbClr val="ff1701"/>
              </a:solidFill>
              <a:round/>
              <a:tailEnd len="lg" type="stealth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0" name="TextBox 14"/>
            <p:cNvSpPr/>
            <p:nvPr/>
          </p:nvSpPr>
          <p:spPr>
            <a:xfrm>
              <a:off x="5794920" y="1704960"/>
              <a:ext cx="1430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(Before Bubble)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71" name="TextBox 16"/>
          <p:cNvSpPr/>
          <p:nvPr/>
        </p:nvSpPr>
        <p:spPr>
          <a:xfrm>
            <a:off x="4964760" y="4341960"/>
            <a:ext cx="1871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Equivalent to Inverter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Left Brace 17"/>
          <p:cNvSpPr/>
          <p:nvPr/>
        </p:nvSpPr>
        <p:spPr>
          <a:xfrm rot="10800000">
            <a:off x="4572360" y="4115160"/>
            <a:ext cx="304560" cy="7617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NOR Gate as an OR Gate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74" name="Table 5"/>
          <p:cNvGraphicFramePr/>
          <p:nvPr/>
        </p:nvGraphicFramePr>
        <p:xfrm>
          <a:off x="3505320" y="4267080"/>
          <a:ext cx="1142640" cy="1738800"/>
        </p:xfrm>
        <a:graphic>
          <a:graphicData uri="http://schemas.openxmlformats.org/drawingml/2006/table">
            <a:tbl>
              <a:tblPr/>
              <a:tblGrid>
                <a:gridCol w="380880"/>
                <a:gridCol w="380880"/>
                <a:gridCol w="380880"/>
              </a:tblGrid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75" name="Group 21"/>
          <p:cNvGrpSpPr/>
          <p:nvPr/>
        </p:nvGrpSpPr>
        <p:grpSpPr>
          <a:xfrm>
            <a:off x="1450080" y="1728720"/>
            <a:ext cx="6321960" cy="1774440"/>
            <a:chOff x="1450080" y="1728720"/>
            <a:chExt cx="6321960" cy="1774440"/>
          </a:xfrm>
        </p:grpSpPr>
        <p:pic>
          <p:nvPicPr>
            <p:cNvPr id="876" name="Picture 44" descr=""/>
            <p:cNvPicPr/>
            <p:nvPr/>
          </p:nvPicPr>
          <p:blipFill>
            <a:blip r:embed="rId1"/>
            <a:stretch/>
          </p:blipFill>
          <p:spPr>
            <a:xfrm>
              <a:off x="1828800" y="2209680"/>
              <a:ext cx="4028760" cy="637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77" name="TextBox 7"/>
            <p:cNvSpPr/>
            <p:nvPr/>
          </p:nvSpPr>
          <p:spPr>
            <a:xfrm>
              <a:off x="1450080" y="2193840"/>
              <a:ext cx="333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8" name="TextBox 8"/>
            <p:cNvSpPr/>
            <p:nvPr/>
          </p:nvSpPr>
          <p:spPr>
            <a:xfrm>
              <a:off x="1450080" y="2526480"/>
              <a:ext cx="333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Y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aphicFrame>
          <p:nvGraphicFramePr>
            <p:cNvPr id="879" name="Object 3"/>
            <p:cNvGraphicFramePr/>
            <p:nvPr/>
          </p:nvGraphicFramePr>
          <p:xfrm>
            <a:off x="5846760" y="2292480"/>
            <a:ext cx="1925280" cy="374400"/>
          </p:xfrm>
          <a:graphic>
            <a:graphicData uri="http://schemas.openxmlformats.org/presentationml/2006/ole">
              <p:oleObj progId="Equation.3" r:id="rId2" spid="">
                <p:embed/>
                <p:pic>
                  <p:nvPicPr>
                    <p:cNvPr id="880" name="Object 3" descr=""/>
                    <p:cNvPicPr/>
                    <p:nvPr/>
                  </p:nvPicPr>
                  <p:blipFill>
                    <a:blip r:embed="rId3"/>
                    <a:stretch/>
                  </p:blipFill>
                  <p:spPr>
                    <a:xfrm>
                      <a:off x="5846760" y="2292480"/>
                      <a:ext cx="1925280" cy="3744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881" name="Object 5"/>
            <p:cNvGraphicFramePr/>
            <p:nvPr/>
          </p:nvGraphicFramePr>
          <p:xfrm>
            <a:off x="4184640" y="1728720"/>
            <a:ext cx="657000" cy="328320"/>
          </p:xfrm>
          <a:graphic>
            <a:graphicData uri="http://schemas.openxmlformats.org/presentationml/2006/ole">
              <p:oleObj progId="Equation.3" r:id="rId4" spid="">
                <p:embed/>
                <p:pic>
                  <p:nvPicPr>
                    <p:cNvPr id="882" name="Object 5" descr=""/>
                    <p:cNvPicPr/>
                    <p:nvPr/>
                  </p:nvPicPr>
                  <p:blipFill>
                    <a:blip r:embed="rId5"/>
                    <a:stretch/>
                  </p:blipFill>
                  <p:spPr>
                    <a:xfrm>
                      <a:off x="4184640" y="1728720"/>
                      <a:ext cx="657000" cy="3283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883" name="Arc 17"/>
            <p:cNvSpPr/>
            <p:nvPr/>
          </p:nvSpPr>
          <p:spPr>
            <a:xfrm flipH="1">
              <a:off x="3744360" y="1905120"/>
              <a:ext cx="914040" cy="1118880"/>
            </a:xfrm>
            <a:prstGeom prst="arc">
              <a:avLst>
                <a:gd name="adj1" fmla="val 16200000"/>
                <a:gd name="adj2" fmla="val 21564734"/>
              </a:avLst>
            </a:prstGeom>
            <a:noFill/>
            <a:ln>
              <a:solidFill>
                <a:srgbClr val="ff1701"/>
              </a:solidFill>
              <a:round/>
              <a:tailEnd len="lg" type="stealth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4" name="Left Brace 19"/>
            <p:cNvSpPr/>
            <p:nvPr/>
          </p:nvSpPr>
          <p:spPr>
            <a:xfrm rot="16200000">
              <a:off x="2830680" y="2438640"/>
              <a:ext cx="304560" cy="12189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5" name="Left Brace 20"/>
            <p:cNvSpPr/>
            <p:nvPr/>
          </p:nvSpPr>
          <p:spPr>
            <a:xfrm rot="16200000">
              <a:off x="4430880" y="2438640"/>
              <a:ext cx="304560" cy="12189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6" name="TextBox 21"/>
            <p:cNvSpPr/>
            <p:nvPr/>
          </p:nvSpPr>
          <p:spPr>
            <a:xfrm>
              <a:off x="2421720" y="3200400"/>
              <a:ext cx="10130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NOR Gate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7" name="TextBox 22"/>
            <p:cNvSpPr/>
            <p:nvPr/>
          </p:nvSpPr>
          <p:spPr>
            <a:xfrm>
              <a:off x="4130280" y="3200400"/>
              <a:ext cx="9064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Inverter”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88" name="Group 25"/>
          <p:cNvGrpSpPr/>
          <p:nvPr/>
        </p:nvGrpSpPr>
        <p:grpSpPr>
          <a:xfrm>
            <a:off x="4800960" y="4648320"/>
            <a:ext cx="2358000" cy="1447560"/>
            <a:chOff x="4800960" y="4648320"/>
            <a:chExt cx="2358000" cy="1447560"/>
          </a:xfrm>
        </p:grpSpPr>
        <p:sp>
          <p:nvSpPr>
            <p:cNvPr id="889" name="TextBox 18"/>
            <p:cNvSpPr/>
            <p:nvPr/>
          </p:nvSpPr>
          <p:spPr>
            <a:xfrm>
              <a:off x="5190120" y="5231160"/>
              <a:ext cx="1968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Equivalent to OR Gate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0" name="Left Brace 24"/>
            <p:cNvSpPr/>
            <p:nvPr/>
          </p:nvSpPr>
          <p:spPr>
            <a:xfrm rot="10800000">
              <a:off x="4800960" y="4648320"/>
              <a:ext cx="304560" cy="14475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Basic Logic Operators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457200" y="144792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AND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OR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NOT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F(a,b) = a•b,   F is 1 </a:t>
            </a:r>
            <a:r>
              <a:rPr b="0" lang="en-US" sz="3000" spc="-1" strike="noStrike" u="sng">
                <a:solidFill>
                  <a:srgbClr val="000000"/>
                </a:solidFill>
                <a:uFillTx/>
                <a:latin typeface="Arial"/>
              </a:rPr>
              <a:t>if and only if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a=b=1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G(a,b) = a+b,  G is 1 if either a=1 or b=1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H(a) = a’,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H is 1 if a=0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dt" idx="26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2AD84E6-0F95-44FE-9A43-08A22E790C52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ftr" idx="27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Freeform 11"/>
          <p:cNvSpPr/>
          <p:nvPr/>
        </p:nvSpPr>
        <p:spPr>
          <a:xfrm>
            <a:off x="3276720" y="1676520"/>
            <a:ext cx="1422000" cy="609120"/>
          </a:xfrm>
          <a:custGeom>
            <a:avLst/>
            <a:gdLst>
              <a:gd name="textAreaLeft" fmla="*/ 0 w 1422000"/>
              <a:gd name="textAreaRight" fmla="*/ 1422360 w 1422000"/>
              <a:gd name="textAreaTop" fmla="*/ 0 h 609120"/>
              <a:gd name="textAreaBottom" fmla="*/ 609480 h 609120"/>
            </a:gdLst>
            <a:ahLst/>
            <a:rect l="textAreaLeft" t="textAreaTop" r="textAreaRight" b="textAreaBottom"/>
            <a:pathLst>
              <a:path w="896" h="384">
                <a:moveTo>
                  <a:pt x="192" y="0"/>
                </a:moveTo>
                <a:cubicBezTo>
                  <a:pt x="544" y="88"/>
                  <a:pt x="896" y="176"/>
                  <a:pt x="864" y="240"/>
                </a:cubicBezTo>
                <a:cubicBezTo>
                  <a:pt x="832" y="304"/>
                  <a:pt x="416" y="344"/>
                  <a:pt x="0" y="384"/>
                </a:cubicBezTo>
              </a:path>
            </a:pathLst>
          </a:custGeom>
          <a:noFill/>
          <a:ln w="31750">
            <a:solidFill>
              <a:srgbClr val="7e9ce8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Text Box 12"/>
          <p:cNvSpPr/>
          <p:nvPr/>
        </p:nvSpPr>
        <p:spPr>
          <a:xfrm>
            <a:off x="4726080" y="1752480"/>
            <a:ext cx="926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hlink"/>
                </a:solidFill>
                <a:latin typeface="Comic Sans MS"/>
              </a:rPr>
              <a:t>Binary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 Box 13"/>
          <p:cNvSpPr/>
          <p:nvPr/>
        </p:nvSpPr>
        <p:spPr>
          <a:xfrm>
            <a:off x="4487400" y="2514600"/>
            <a:ext cx="892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hlink"/>
                </a:solidFill>
                <a:latin typeface="Comic Sans MS"/>
              </a:rPr>
              <a:t>Unary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Line 15"/>
          <p:cNvSpPr/>
          <p:nvPr/>
        </p:nvSpPr>
        <p:spPr>
          <a:xfrm flipH="1">
            <a:off x="3429000" y="2743200"/>
            <a:ext cx="1066680" cy="360"/>
          </a:xfrm>
          <a:prstGeom prst="line">
            <a:avLst/>
          </a:prstGeom>
          <a:ln w="31750">
            <a:solidFill>
              <a:srgbClr val="7e9c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Picture 46" descr=""/>
          <p:cNvPicPr/>
          <p:nvPr/>
        </p:nvPicPr>
        <p:blipFill>
          <a:blip r:embed="rId1"/>
          <a:stretch/>
        </p:blipFill>
        <p:spPr>
          <a:xfrm>
            <a:off x="1371600" y="2028960"/>
            <a:ext cx="4047840" cy="1333080"/>
          </a:xfrm>
          <a:prstGeom prst="rect">
            <a:avLst/>
          </a:prstGeom>
          <a:ln w="0">
            <a:noFill/>
          </a:ln>
        </p:spPr>
      </p:pic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NOR Gate as an AND Gate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93" name="Table 5"/>
          <p:cNvGraphicFramePr/>
          <p:nvPr/>
        </p:nvGraphicFramePr>
        <p:xfrm>
          <a:off x="3505320" y="4267080"/>
          <a:ext cx="1142640" cy="1738800"/>
        </p:xfrm>
        <a:graphic>
          <a:graphicData uri="http://schemas.openxmlformats.org/drawingml/2006/table">
            <a:tbl>
              <a:tblPr/>
              <a:tblGrid>
                <a:gridCol w="380880"/>
                <a:gridCol w="380880"/>
                <a:gridCol w="380880"/>
              </a:tblGrid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ff"/>
                      </a:solidFill>
                      <a:prstDash val="solid"/>
                    </a:lnL>
                    <a:lnR w="12240">
                      <a:solidFill>
                        <a:srgbClr val="0000ff"/>
                      </a:solidFill>
                      <a:prstDash val="solid"/>
                    </a:lnR>
                    <a:lnT w="12240">
                      <a:solidFill>
                        <a:srgbClr val="0000ff"/>
                      </a:solidFill>
                      <a:prstDash val="solid"/>
                    </a:lnT>
                    <a:lnB w="1224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94" name="Group 17"/>
          <p:cNvGrpSpPr/>
          <p:nvPr/>
        </p:nvGrpSpPr>
        <p:grpSpPr>
          <a:xfrm>
            <a:off x="4800960" y="4648320"/>
            <a:ext cx="2457360" cy="1447560"/>
            <a:chOff x="4800960" y="4648320"/>
            <a:chExt cx="2457360" cy="1447560"/>
          </a:xfrm>
        </p:grpSpPr>
        <p:sp>
          <p:nvSpPr>
            <p:cNvPr id="895" name="TextBox 18"/>
            <p:cNvSpPr/>
            <p:nvPr/>
          </p:nvSpPr>
          <p:spPr>
            <a:xfrm>
              <a:off x="5191920" y="5231160"/>
              <a:ext cx="20664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Equivalent to AND Gate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6" name="Left Brace 19"/>
            <p:cNvSpPr/>
            <p:nvPr/>
          </p:nvSpPr>
          <p:spPr>
            <a:xfrm rot="10800000">
              <a:off x="4800960" y="4648320"/>
              <a:ext cx="304560" cy="14475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97" name="TextBox 7"/>
          <p:cNvSpPr/>
          <p:nvPr/>
        </p:nvSpPr>
        <p:spPr>
          <a:xfrm>
            <a:off x="992880" y="214308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TextBox 8"/>
          <p:cNvSpPr/>
          <p:nvPr/>
        </p:nvSpPr>
        <p:spPr>
          <a:xfrm>
            <a:off x="992880" y="282744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99" name="Object 3"/>
          <p:cNvGraphicFramePr/>
          <p:nvPr/>
        </p:nvGraphicFramePr>
        <p:xfrm>
          <a:off x="5614920" y="2467080"/>
          <a:ext cx="2409480" cy="374400"/>
        </p:xfrm>
        <a:graphic>
          <a:graphicData uri="http://schemas.openxmlformats.org/presentationml/2006/ole">
            <p:oleObj progId="Equation.3" r:id="rId2" spid="">
              <p:embed/>
              <p:pic>
                <p:nvPicPr>
                  <p:cNvPr id="900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5614920" y="2467080"/>
                    <a:ext cx="2409480" cy="374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901" name="Object 4"/>
          <p:cNvGraphicFramePr/>
          <p:nvPr/>
        </p:nvGraphicFramePr>
        <p:xfrm>
          <a:off x="4114800" y="1521000"/>
          <a:ext cx="234720" cy="328320"/>
        </p:xfrm>
        <a:graphic>
          <a:graphicData uri="http://schemas.openxmlformats.org/presentationml/2006/ole">
            <p:oleObj progId="Equation.3" r:id="rId4" spid="">
              <p:embed/>
              <p:pic>
                <p:nvPicPr>
                  <p:cNvPr id="902" name="Object 4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4114800" y="1521000"/>
                    <a:ext cx="234720" cy="328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903" name="Arc 12"/>
          <p:cNvSpPr/>
          <p:nvPr/>
        </p:nvSpPr>
        <p:spPr>
          <a:xfrm flipH="1">
            <a:off x="3300480" y="1708200"/>
            <a:ext cx="1358640" cy="1118880"/>
          </a:xfrm>
          <a:prstGeom prst="arc">
            <a:avLst>
              <a:gd name="adj1" fmla="val 16200000"/>
              <a:gd name="adj2" fmla="val 21564734"/>
            </a:avLst>
          </a:prstGeom>
          <a:noFill/>
          <a:ln>
            <a:solidFill>
              <a:srgbClr val="ff170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Left Brace 13"/>
          <p:cNvSpPr/>
          <p:nvPr/>
        </p:nvSpPr>
        <p:spPr>
          <a:xfrm rot="16200000">
            <a:off x="4191120" y="2813400"/>
            <a:ext cx="304560" cy="12189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TextBox 15"/>
          <p:cNvSpPr/>
          <p:nvPr/>
        </p:nvSpPr>
        <p:spPr>
          <a:xfrm>
            <a:off x="3781080" y="3575160"/>
            <a:ext cx="1013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NOR Gate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6" name="Group 20"/>
          <p:cNvGrpSpPr/>
          <p:nvPr/>
        </p:nvGrpSpPr>
        <p:grpSpPr>
          <a:xfrm>
            <a:off x="1828800" y="3349800"/>
            <a:ext cx="1218960" cy="607320"/>
            <a:chOff x="1828800" y="3349800"/>
            <a:chExt cx="1218960" cy="607320"/>
          </a:xfrm>
        </p:grpSpPr>
        <p:sp>
          <p:nvSpPr>
            <p:cNvPr id="907" name="Left Brace 14"/>
            <p:cNvSpPr/>
            <p:nvPr/>
          </p:nvSpPr>
          <p:spPr>
            <a:xfrm rot="16200000">
              <a:off x="2286000" y="2892600"/>
              <a:ext cx="304560" cy="12189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8" name="TextBox 16"/>
            <p:cNvSpPr/>
            <p:nvPr/>
          </p:nvSpPr>
          <p:spPr>
            <a:xfrm>
              <a:off x="1965600" y="3654360"/>
              <a:ext cx="9964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Inverters”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9" name="Arc 21"/>
          <p:cNvSpPr/>
          <p:nvPr/>
        </p:nvSpPr>
        <p:spPr>
          <a:xfrm flipH="1">
            <a:off x="3580560" y="2227320"/>
            <a:ext cx="914040" cy="1198080"/>
          </a:xfrm>
          <a:prstGeom prst="arc">
            <a:avLst>
              <a:gd name="adj1" fmla="val 16200005"/>
              <a:gd name="adj2" fmla="val 21564734"/>
            </a:avLst>
          </a:prstGeom>
          <a:noFill/>
          <a:ln>
            <a:solidFill>
              <a:srgbClr val="ff170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0" name="Object 5"/>
          <p:cNvGraphicFramePr/>
          <p:nvPr/>
        </p:nvGraphicFramePr>
        <p:xfrm>
          <a:off x="4114800" y="2030400"/>
          <a:ext cx="234720" cy="328320"/>
        </p:xfrm>
        <a:graphic>
          <a:graphicData uri="http://schemas.openxmlformats.org/presentationml/2006/ole">
            <p:oleObj progId="Equation.3" r:id="rId6" spid="">
              <p:embed/>
              <p:pic>
                <p:nvPicPr>
                  <p:cNvPr id="911" name="Object 5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4114800" y="2030400"/>
                    <a:ext cx="234720" cy="328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XOR and XNOR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3" name="Group 9"/>
          <p:cNvGraphicFramePr/>
          <p:nvPr/>
        </p:nvGraphicFramePr>
        <p:xfrm>
          <a:off x="5410080" y="1447920"/>
          <a:ext cx="2590560" cy="1757520"/>
        </p:xfrm>
        <a:graphic>
          <a:graphicData uri="http://schemas.openxmlformats.org/drawingml/2006/table">
            <a:tbl>
              <a:tblPr/>
              <a:tblGrid>
                <a:gridCol w="591840"/>
                <a:gridCol w="590400"/>
                <a:gridCol w="1407960"/>
              </a:tblGrid>
              <a:tr h="244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F = X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Symbol"/>
                          <a:ea typeface="宋体"/>
                        </a:rPr>
                        <a:t>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2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4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2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4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4" name="PlaceHolder 2"/>
          <p:cNvSpPr>
            <a:spLocks noGrp="1"/>
          </p:cNvSpPr>
          <p:nvPr>
            <p:ph type="dt" idx="84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C64B3DF-F120-42A2-9F48-EA69FFFD8D9F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ftr" idx="85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16" name="Group 3"/>
          <p:cNvGrpSpPr/>
          <p:nvPr/>
        </p:nvGrpSpPr>
        <p:grpSpPr>
          <a:xfrm>
            <a:off x="1676160" y="2438280"/>
            <a:ext cx="2819520" cy="990360"/>
            <a:chOff x="1676160" y="2438280"/>
            <a:chExt cx="2819520" cy="990360"/>
          </a:xfrm>
        </p:grpSpPr>
        <p:sp>
          <p:nvSpPr>
            <p:cNvPr id="917" name="AutoShape 4"/>
            <p:cNvSpPr/>
            <p:nvPr/>
          </p:nvSpPr>
          <p:spPr>
            <a:xfrm flipH="1">
              <a:off x="2594520" y="2438280"/>
              <a:ext cx="1054080" cy="990360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918" name="Freeform 5"/>
            <p:cNvSpPr/>
            <p:nvPr/>
          </p:nvSpPr>
          <p:spPr>
            <a:xfrm>
              <a:off x="2463120" y="2438280"/>
              <a:ext cx="130680" cy="96012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960120"/>
                <a:gd name="textAreaBottom" fmla="*/ 960480 h 960120"/>
              </a:gdLst>
              <a:ahLst/>
              <a:rect l="textAreaLeft" t="textAreaTop" r="textAreaRight" b="textAreaBottom"/>
              <a:pathLst>
                <a:path w="96" h="768">
                  <a:moveTo>
                    <a:pt x="0" y="0"/>
                  </a:moveTo>
                  <a:cubicBezTo>
                    <a:pt x="48" y="128"/>
                    <a:pt x="96" y="256"/>
                    <a:pt x="96" y="384"/>
                  </a:cubicBezTo>
                  <a:cubicBezTo>
                    <a:pt x="96" y="512"/>
                    <a:pt x="48" y="640"/>
                    <a:pt x="0" y="768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9" name="Line 6"/>
            <p:cNvSpPr/>
            <p:nvPr/>
          </p:nvSpPr>
          <p:spPr>
            <a:xfrm flipH="1">
              <a:off x="1676160" y="2678400"/>
              <a:ext cx="85248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0" name="Line 7"/>
            <p:cNvSpPr/>
            <p:nvPr/>
          </p:nvSpPr>
          <p:spPr>
            <a:xfrm flipH="1">
              <a:off x="1676160" y="3098520"/>
              <a:ext cx="85248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1" name="Line 8"/>
            <p:cNvSpPr/>
            <p:nvPr/>
          </p:nvSpPr>
          <p:spPr>
            <a:xfrm flipH="1">
              <a:off x="3643200" y="2918520"/>
              <a:ext cx="85248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22" name="Text Box 35"/>
          <p:cNvSpPr/>
          <p:nvPr/>
        </p:nvSpPr>
        <p:spPr>
          <a:xfrm>
            <a:off x="1308240" y="2895480"/>
            <a:ext cx="351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Text Box 36"/>
          <p:cNvSpPr/>
          <p:nvPr/>
        </p:nvSpPr>
        <p:spPr>
          <a:xfrm>
            <a:off x="3891960" y="2438280"/>
            <a:ext cx="357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Text Box 37"/>
          <p:cNvSpPr/>
          <p:nvPr/>
        </p:nvSpPr>
        <p:spPr>
          <a:xfrm>
            <a:off x="2741760" y="2666880"/>
            <a:ext cx="1839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25" name="Text Box 38"/>
          <p:cNvSpPr/>
          <p:nvPr/>
        </p:nvSpPr>
        <p:spPr>
          <a:xfrm>
            <a:off x="775440" y="1600200"/>
            <a:ext cx="4154040" cy="1064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XOR: “not-equal” gate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AutoShape 39"/>
          <p:cNvSpPr/>
          <p:nvPr/>
        </p:nvSpPr>
        <p:spPr>
          <a:xfrm flipH="1">
            <a:off x="2438280" y="5029200"/>
            <a:ext cx="1058400" cy="1066320"/>
          </a:xfrm>
          <a:prstGeom prst="moon">
            <a:avLst>
              <a:gd name="adj" fmla="val 83847"/>
            </a:avLst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27" name="Freeform 40"/>
          <p:cNvSpPr/>
          <p:nvPr/>
        </p:nvSpPr>
        <p:spPr>
          <a:xfrm>
            <a:off x="2286000" y="5029200"/>
            <a:ext cx="155160" cy="1066320"/>
          </a:xfrm>
          <a:custGeom>
            <a:avLst/>
            <a:gdLst>
              <a:gd name="textAreaLeft" fmla="*/ 0 w 155160"/>
              <a:gd name="textAreaRight" fmla="*/ 155520 w 155160"/>
              <a:gd name="textAreaTop" fmla="*/ 0 h 1066320"/>
              <a:gd name="textAreaBottom" fmla="*/ 1066680 h 1066320"/>
            </a:gdLst>
            <a:ahLst/>
            <a:rect l="textAreaLeft" t="textAreaTop" r="textAreaRight" b="textAreaBottom"/>
            <a:pathLst>
              <a:path w="96" h="768">
                <a:moveTo>
                  <a:pt x="0" y="0"/>
                </a:moveTo>
                <a:cubicBezTo>
                  <a:pt x="48" y="128"/>
                  <a:pt x="96" y="256"/>
                  <a:pt x="96" y="384"/>
                </a:cubicBezTo>
                <a:cubicBezTo>
                  <a:pt x="96" y="512"/>
                  <a:pt x="48" y="640"/>
                  <a:pt x="0" y="768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Line 41"/>
          <p:cNvSpPr/>
          <p:nvPr/>
        </p:nvSpPr>
        <p:spPr>
          <a:xfrm flipH="1">
            <a:off x="1523880" y="5268600"/>
            <a:ext cx="852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Line 42"/>
          <p:cNvSpPr/>
          <p:nvPr/>
        </p:nvSpPr>
        <p:spPr>
          <a:xfrm flipH="1">
            <a:off x="1523880" y="5715000"/>
            <a:ext cx="852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Line 43"/>
          <p:cNvSpPr/>
          <p:nvPr/>
        </p:nvSpPr>
        <p:spPr>
          <a:xfrm flipH="1">
            <a:off x="3657600" y="5562360"/>
            <a:ext cx="852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31" name="Group 44"/>
          <p:cNvGraphicFramePr/>
          <p:nvPr/>
        </p:nvGraphicFramePr>
        <p:xfrm>
          <a:off x="5410080" y="3962520"/>
          <a:ext cx="2590560" cy="2125800"/>
        </p:xfrm>
        <a:graphic>
          <a:graphicData uri="http://schemas.openxmlformats.org/drawingml/2006/table">
            <a:tbl>
              <a:tblPr/>
              <a:tblGrid>
                <a:gridCol w="591840"/>
                <a:gridCol w="590400"/>
                <a:gridCol w="1407960"/>
              </a:tblGrid>
              <a:tr h="320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"/>
                        </a:spcBef>
                        <a:tabLst>
                          <a:tab algn="l" pos="0"/>
                        </a:tabLst>
                      </a:pPr>
                      <a:endParaRPr b="0" lang="en-US" sz="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"/>
                        </a:spcBef>
                        <a:tabLst>
                          <a:tab algn="l" pos="0"/>
                        </a:tabLst>
                      </a:pPr>
                      <a:endParaRPr b="0" lang="en-US" sz="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"/>
                        </a:spcBef>
                        <a:tabLst>
                          <a:tab algn="l" pos="0"/>
                        </a:tabLst>
                      </a:pPr>
                      <a:endParaRPr b="0" lang="en-US" sz="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F = X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Symbol"/>
                          <a:ea typeface="宋体"/>
                        </a:rPr>
                        <a:t>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2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4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2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4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2" name="Text Box 70"/>
          <p:cNvSpPr/>
          <p:nvPr/>
        </p:nvSpPr>
        <p:spPr>
          <a:xfrm>
            <a:off x="1169280" y="5029200"/>
            <a:ext cx="351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Text Box 71"/>
          <p:cNvSpPr/>
          <p:nvPr/>
        </p:nvSpPr>
        <p:spPr>
          <a:xfrm>
            <a:off x="1155960" y="5562720"/>
            <a:ext cx="351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Text Box 72"/>
          <p:cNvSpPr/>
          <p:nvPr/>
        </p:nvSpPr>
        <p:spPr>
          <a:xfrm>
            <a:off x="3815640" y="5029200"/>
            <a:ext cx="357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Text Box 73"/>
          <p:cNvSpPr/>
          <p:nvPr/>
        </p:nvSpPr>
        <p:spPr>
          <a:xfrm>
            <a:off x="2589120" y="5257800"/>
            <a:ext cx="1839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36" name="Text Box 74"/>
          <p:cNvSpPr/>
          <p:nvPr/>
        </p:nvSpPr>
        <p:spPr>
          <a:xfrm>
            <a:off x="746280" y="4191120"/>
            <a:ext cx="3748680" cy="1064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XNOR: “equal” gate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Line 75"/>
          <p:cNvSpPr/>
          <p:nvPr/>
        </p:nvSpPr>
        <p:spPr>
          <a:xfrm>
            <a:off x="533160" y="3733560"/>
            <a:ext cx="8153640" cy="360"/>
          </a:xfrm>
          <a:prstGeom prst="line">
            <a:avLst/>
          </a:prstGeom>
          <a:ln w="25400">
            <a:solidFill>
              <a:srgbClr val="7e9ce8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Line 76"/>
          <p:cNvSpPr/>
          <p:nvPr/>
        </p:nvSpPr>
        <p:spPr>
          <a:xfrm>
            <a:off x="7238880" y="4114800"/>
            <a:ext cx="53352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Oval 77"/>
          <p:cNvSpPr/>
          <p:nvPr/>
        </p:nvSpPr>
        <p:spPr>
          <a:xfrm>
            <a:off x="3505320" y="5486400"/>
            <a:ext cx="151920" cy="15192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40" name="Text Box 78"/>
          <p:cNvSpPr/>
          <p:nvPr/>
        </p:nvSpPr>
        <p:spPr>
          <a:xfrm>
            <a:off x="1321560" y="2438280"/>
            <a:ext cx="351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Exclusive-OR (XOR) Function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/>
          </p:nvPr>
        </p:nvSpPr>
        <p:spPr>
          <a:xfrm>
            <a:off x="914400" y="167652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XOR (also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: the “not-equal” function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XOR(X,Y) = X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Y = X’Y + XY’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Identities: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9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0 = 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9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1 = X’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9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X =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9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X’ =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Properties: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9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Y = Y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X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9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Y)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 = 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 Y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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dt" idx="86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2E236EC-CBD5-4CDB-BF37-ACB8EE4D4D2A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PlaceHolder 4"/>
          <p:cNvSpPr>
            <a:spLocks noGrp="1"/>
          </p:cNvSpPr>
          <p:nvPr>
            <p:ph type="ftr" idx="87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XOR circuit with 4 NANDs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6" name="Picture 3" descr="ch02-f45"/>
          <p:cNvPicPr/>
          <p:nvPr/>
        </p:nvPicPr>
        <p:blipFill>
          <a:blip r:embed="rId1"/>
          <a:srcRect l="14068" t="52183" r="0" b="20864"/>
          <a:stretch/>
        </p:blipFill>
        <p:spPr>
          <a:xfrm>
            <a:off x="380880" y="1887480"/>
            <a:ext cx="8305560" cy="3369960"/>
          </a:xfrm>
          <a:prstGeom prst="rect">
            <a:avLst/>
          </a:prstGeom>
          <a:ln w="0">
            <a:noFill/>
          </a:ln>
        </p:spPr>
      </p:pic>
      <p:sp>
        <p:nvSpPr>
          <p:cNvPr id="947" name="PlaceHolder 2"/>
          <p:cNvSpPr>
            <a:spLocks noGrp="1"/>
          </p:cNvSpPr>
          <p:nvPr>
            <p:ph type="dt" idx="88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CB222B9-B0C0-49C0-98AC-27E9F327FC7D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ftr" idx="89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23868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Karnaugh Maps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Karnaugh maps (K-maps) are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graphical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representations of boolean functions.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One </a:t>
            </a:r>
            <a:r>
              <a:rPr b="1" i="1" lang="en-US" sz="3000" spc="-1" strike="noStrike">
                <a:solidFill>
                  <a:srgbClr val="000000"/>
                </a:solidFill>
                <a:latin typeface="Arial"/>
              </a:rPr>
              <a:t>map cell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corresponds to a row in the truth table.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Also, one map cell corresponds to a minterm or a maxterm in the boolean expression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Multiple-cell areas of the map correspond to standard terms.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dt" idx="90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C19ABC2-4C6E-4F33-AF3E-7649B4C07C0B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2" name="PlaceHolder 4"/>
          <p:cNvSpPr>
            <a:spLocks noGrp="1"/>
          </p:cNvSpPr>
          <p:nvPr>
            <p:ph type="ftr" idx="91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PlaceHolder 5"/>
          <p:cNvSpPr>
            <a:spLocks noGrp="1"/>
          </p:cNvSpPr>
          <p:nvPr>
            <p:ph type="sldNum" idx="92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omic Sans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omic Sans MS"/>
              </a:rPr>
              <a:t> </a:t>
            </a:r>
            <a:r>
              <a:rPr b="0" lang="en-US" sz="1200" spc="-1" strike="noStrike">
                <a:solidFill>
                  <a:srgbClr val="898989"/>
                </a:solidFill>
                <a:latin typeface="Comic Sans MS"/>
              </a:rPr>
              <a:t>PJF - </a:t>
            </a:r>
            <a:fld id="{9A552B50-BB5D-4B74-BF67-D35DC41F16A7}" type="slidenum">
              <a:rPr b="0" lang="en-US" sz="1200" spc="-1" strike="noStrike">
                <a:solidFill>
                  <a:srgbClr val="898989"/>
                </a:solidFill>
                <a:latin typeface="Comic Sans M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Two-Variable Map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dt" idx="93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E45A938-0AB0-4608-B9D5-4EF67A9C8F6A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ftr" idx="94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7" name="Line 12"/>
          <p:cNvSpPr/>
          <p:nvPr/>
        </p:nvSpPr>
        <p:spPr>
          <a:xfrm>
            <a:off x="5029200" y="1938240"/>
            <a:ext cx="91440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Line 13"/>
          <p:cNvSpPr/>
          <p:nvPr/>
        </p:nvSpPr>
        <p:spPr>
          <a:xfrm>
            <a:off x="5029200" y="5029200"/>
            <a:ext cx="91440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Line 14"/>
          <p:cNvSpPr/>
          <p:nvPr/>
        </p:nvSpPr>
        <p:spPr>
          <a:xfrm>
            <a:off x="5029200" y="1938240"/>
            <a:ext cx="360" cy="103032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Line 15"/>
          <p:cNvSpPr/>
          <p:nvPr/>
        </p:nvSpPr>
        <p:spPr>
          <a:xfrm>
            <a:off x="8381880" y="1938240"/>
            <a:ext cx="360" cy="103032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Line 16"/>
          <p:cNvSpPr/>
          <p:nvPr/>
        </p:nvSpPr>
        <p:spPr>
          <a:xfrm>
            <a:off x="5943600" y="1938240"/>
            <a:ext cx="143172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Line 18"/>
          <p:cNvSpPr/>
          <p:nvPr/>
        </p:nvSpPr>
        <p:spPr>
          <a:xfrm>
            <a:off x="5029200" y="2968560"/>
            <a:ext cx="360" cy="103032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Line 19"/>
          <p:cNvSpPr/>
          <p:nvPr/>
        </p:nvSpPr>
        <p:spPr>
          <a:xfrm>
            <a:off x="7375320" y="1938240"/>
            <a:ext cx="100656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Line 24"/>
          <p:cNvSpPr/>
          <p:nvPr/>
        </p:nvSpPr>
        <p:spPr>
          <a:xfrm>
            <a:off x="5029200" y="3998880"/>
            <a:ext cx="360" cy="103032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Rectangle 3"/>
          <p:cNvSpPr/>
          <p:nvPr/>
        </p:nvSpPr>
        <p:spPr>
          <a:xfrm>
            <a:off x="3062160" y="2627280"/>
            <a:ext cx="8236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Rectangle 4"/>
          <p:cNvSpPr/>
          <p:nvPr/>
        </p:nvSpPr>
        <p:spPr>
          <a:xfrm>
            <a:off x="1890720" y="2627280"/>
            <a:ext cx="11710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Rectangle 5"/>
          <p:cNvSpPr/>
          <p:nvPr/>
        </p:nvSpPr>
        <p:spPr>
          <a:xfrm>
            <a:off x="1143000" y="2608200"/>
            <a:ext cx="74736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Rectangle 6"/>
          <p:cNvSpPr/>
          <p:nvPr/>
        </p:nvSpPr>
        <p:spPr>
          <a:xfrm>
            <a:off x="3062160" y="1825560"/>
            <a:ext cx="8236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Rectangle 7"/>
          <p:cNvSpPr/>
          <p:nvPr/>
        </p:nvSpPr>
        <p:spPr>
          <a:xfrm>
            <a:off x="1890720" y="1825560"/>
            <a:ext cx="11710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Rectangle 8"/>
          <p:cNvSpPr/>
          <p:nvPr/>
        </p:nvSpPr>
        <p:spPr>
          <a:xfrm>
            <a:off x="1143000" y="1806480"/>
            <a:ext cx="74736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Rectangle 9"/>
          <p:cNvSpPr/>
          <p:nvPr/>
        </p:nvSpPr>
        <p:spPr>
          <a:xfrm>
            <a:off x="3062160" y="1128600"/>
            <a:ext cx="8236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Rectangle 10"/>
          <p:cNvSpPr/>
          <p:nvPr/>
        </p:nvSpPr>
        <p:spPr>
          <a:xfrm>
            <a:off x="1890720" y="1128600"/>
            <a:ext cx="11710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Rectangle 11"/>
          <p:cNvSpPr/>
          <p:nvPr/>
        </p:nvSpPr>
        <p:spPr>
          <a:xfrm>
            <a:off x="1330200" y="1066680"/>
            <a:ext cx="74736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4" name="Line 17"/>
          <p:cNvSpPr/>
          <p:nvPr/>
        </p:nvSpPr>
        <p:spPr>
          <a:xfrm>
            <a:off x="1447560" y="1404720"/>
            <a:ext cx="442800" cy="420840"/>
          </a:xfrm>
          <a:prstGeom prst="line">
            <a:avLst/>
          </a:prstGeom>
          <a:ln cap="rnd"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Line 20"/>
          <p:cNvSpPr/>
          <p:nvPr/>
        </p:nvSpPr>
        <p:spPr>
          <a:xfrm>
            <a:off x="3062160" y="1825560"/>
            <a:ext cx="360" cy="16034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Line 21"/>
          <p:cNvSpPr/>
          <p:nvPr/>
        </p:nvSpPr>
        <p:spPr>
          <a:xfrm>
            <a:off x="3886200" y="1825560"/>
            <a:ext cx="360" cy="1603440"/>
          </a:xfrm>
          <a:prstGeom prst="line">
            <a:avLst/>
          </a:prstGeom>
          <a:ln cap="sq"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Line 22"/>
          <p:cNvSpPr/>
          <p:nvPr/>
        </p:nvSpPr>
        <p:spPr>
          <a:xfrm>
            <a:off x="1890360" y="1825560"/>
            <a:ext cx="360" cy="16034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8" name="Line 23"/>
          <p:cNvSpPr/>
          <p:nvPr/>
        </p:nvSpPr>
        <p:spPr>
          <a:xfrm>
            <a:off x="1890360" y="1825560"/>
            <a:ext cx="19958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Line 25"/>
          <p:cNvSpPr/>
          <p:nvPr/>
        </p:nvSpPr>
        <p:spPr>
          <a:xfrm>
            <a:off x="1890360" y="2627280"/>
            <a:ext cx="19958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0" name="Line 26"/>
          <p:cNvSpPr/>
          <p:nvPr/>
        </p:nvSpPr>
        <p:spPr>
          <a:xfrm>
            <a:off x="1890360" y="3429000"/>
            <a:ext cx="1995840" cy="360"/>
          </a:xfrm>
          <a:prstGeom prst="line">
            <a:avLst/>
          </a:prstGeom>
          <a:ln cap="sq"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Text Box 27"/>
          <p:cNvSpPr/>
          <p:nvPr/>
        </p:nvSpPr>
        <p:spPr>
          <a:xfrm>
            <a:off x="1621080" y="1235160"/>
            <a:ext cx="353160" cy="4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Text Box 28"/>
          <p:cNvSpPr/>
          <p:nvPr/>
        </p:nvSpPr>
        <p:spPr>
          <a:xfrm>
            <a:off x="1955160" y="1901880"/>
            <a:ext cx="283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99cc"/>
                </a:solidFill>
                <a:latin typeface="Times New Roman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Text Box 29"/>
          <p:cNvSpPr/>
          <p:nvPr/>
        </p:nvSpPr>
        <p:spPr>
          <a:xfrm>
            <a:off x="3076200" y="1901880"/>
            <a:ext cx="283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99cc"/>
                </a:solidFill>
                <a:latin typeface="Times New Roman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Text Box 30"/>
          <p:cNvSpPr/>
          <p:nvPr/>
        </p:nvSpPr>
        <p:spPr>
          <a:xfrm>
            <a:off x="1955160" y="2646360"/>
            <a:ext cx="283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Times New Roman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Text Box 31"/>
          <p:cNvSpPr/>
          <p:nvPr/>
        </p:nvSpPr>
        <p:spPr>
          <a:xfrm>
            <a:off x="3076200" y="2671920"/>
            <a:ext cx="283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Times New Roman"/>
              </a:rPr>
              <a:t>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Text Box 32"/>
          <p:cNvSpPr/>
          <p:nvPr/>
        </p:nvSpPr>
        <p:spPr>
          <a:xfrm>
            <a:off x="762120" y="3505320"/>
            <a:ext cx="7619760" cy="25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NOTE: ordering of variables is IMPORTANT for f(x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,x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), 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is the row, 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is the column.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Cell </a:t>
            </a:r>
            <a:r>
              <a:rPr b="0" lang="en-US" sz="2800" spc="-1" strike="noStrike">
                <a:solidFill>
                  <a:schemeClr val="accent1"/>
                </a:solidFill>
                <a:latin typeface="Comic Sans MS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represents 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’x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’; Cell </a:t>
            </a:r>
            <a:r>
              <a:rPr b="0" lang="en-US" sz="2800" spc="-1" strike="noStrike">
                <a:solidFill>
                  <a:schemeClr val="accent1"/>
                </a:solidFill>
                <a:latin typeface="Comic Sans M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represents 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’x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; etc. If a minterm is present in the function, then a 1 is placed in the corresponding cell.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Rectangle 37"/>
          <p:cNvSpPr/>
          <p:nvPr/>
        </p:nvSpPr>
        <p:spPr>
          <a:xfrm>
            <a:off x="6948360" y="2670120"/>
            <a:ext cx="8236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Rectangle 38"/>
          <p:cNvSpPr/>
          <p:nvPr/>
        </p:nvSpPr>
        <p:spPr>
          <a:xfrm>
            <a:off x="5776920" y="2670120"/>
            <a:ext cx="11710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Rectangle 39"/>
          <p:cNvSpPr/>
          <p:nvPr/>
        </p:nvSpPr>
        <p:spPr>
          <a:xfrm>
            <a:off x="5029200" y="2670120"/>
            <a:ext cx="74736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Rectangle 40"/>
          <p:cNvSpPr/>
          <p:nvPr/>
        </p:nvSpPr>
        <p:spPr>
          <a:xfrm>
            <a:off x="6948360" y="1868400"/>
            <a:ext cx="8236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Rectangle 41"/>
          <p:cNvSpPr/>
          <p:nvPr/>
        </p:nvSpPr>
        <p:spPr>
          <a:xfrm>
            <a:off x="5776920" y="1868400"/>
            <a:ext cx="11710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Rectangle 42"/>
          <p:cNvSpPr/>
          <p:nvPr/>
        </p:nvSpPr>
        <p:spPr>
          <a:xfrm>
            <a:off x="5029200" y="1868400"/>
            <a:ext cx="74736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Rectangle 43"/>
          <p:cNvSpPr/>
          <p:nvPr/>
        </p:nvSpPr>
        <p:spPr>
          <a:xfrm>
            <a:off x="6948360" y="1066680"/>
            <a:ext cx="8236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Rectangle 44"/>
          <p:cNvSpPr/>
          <p:nvPr/>
        </p:nvSpPr>
        <p:spPr>
          <a:xfrm>
            <a:off x="5776920" y="1066680"/>
            <a:ext cx="117108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Rectangle 45"/>
          <p:cNvSpPr/>
          <p:nvPr/>
        </p:nvSpPr>
        <p:spPr>
          <a:xfrm>
            <a:off x="5216400" y="1128600"/>
            <a:ext cx="747360" cy="80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Line 46"/>
          <p:cNvSpPr/>
          <p:nvPr/>
        </p:nvSpPr>
        <p:spPr>
          <a:xfrm>
            <a:off x="5333760" y="1447560"/>
            <a:ext cx="442800" cy="420840"/>
          </a:xfrm>
          <a:prstGeom prst="line">
            <a:avLst/>
          </a:prstGeom>
          <a:ln cap="rnd"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Line 47"/>
          <p:cNvSpPr/>
          <p:nvPr/>
        </p:nvSpPr>
        <p:spPr>
          <a:xfrm>
            <a:off x="6948360" y="1868400"/>
            <a:ext cx="360" cy="16034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8" name="Line 48"/>
          <p:cNvSpPr/>
          <p:nvPr/>
        </p:nvSpPr>
        <p:spPr>
          <a:xfrm>
            <a:off x="7772400" y="1868400"/>
            <a:ext cx="360" cy="1603440"/>
          </a:xfrm>
          <a:prstGeom prst="line">
            <a:avLst/>
          </a:prstGeom>
          <a:ln cap="sq"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Line 49"/>
          <p:cNvSpPr/>
          <p:nvPr/>
        </p:nvSpPr>
        <p:spPr>
          <a:xfrm>
            <a:off x="5776560" y="1868400"/>
            <a:ext cx="360" cy="16034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Line 50"/>
          <p:cNvSpPr/>
          <p:nvPr/>
        </p:nvSpPr>
        <p:spPr>
          <a:xfrm>
            <a:off x="5776560" y="1868400"/>
            <a:ext cx="19958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Line 51"/>
          <p:cNvSpPr/>
          <p:nvPr/>
        </p:nvSpPr>
        <p:spPr>
          <a:xfrm>
            <a:off x="5776560" y="2670120"/>
            <a:ext cx="19958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Line 52"/>
          <p:cNvSpPr/>
          <p:nvPr/>
        </p:nvSpPr>
        <p:spPr>
          <a:xfrm>
            <a:off x="5776560" y="3471840"/>
            <a:ext cx="1995840" cy="360"/>
          </a:xfrm>
          <a:prstGeom prst="line">
            <a:avLst/>
          </a:prstGeom>
          <a:ln cap="sq"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Text Box 53"/>
          <p:cNvSpPr/>
          <p:nvPr/>
        </p:nvSpPr>
        <p:spPr>
          <a:xfrm>
            <a:off x="5494320" y="1278000"/>
            <a:ext cx="353160" cy="4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4" name="Text Box 54"/>
          <p:cNvSpPr/>
          <p:nvPr/>
        </p:nvSpPr>
        <p:spPr>
          <a:xfrm>
            <a:off x="5841360" y="1944720"/>
            <a:ext cx="283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99cc"/>
                </a:solidFill>
                <a:latin typeface="Times New Roman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Text Box 55"/>
          <p:cNvSpPr/>
          <p:nvPr/>
        </p:nvSpPr>
        <p:spPr>
          <a:xfrm>
            <a:off x="6962400" y="1944720"/>
            <a:ext cx="283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99cc"/>
                </a:solidFill>
                <a:latin typeface="Times New Roman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6" name="Text Box 56"/>
          <p:cNvSpPr/>
          <p:nvPr/>
        </p:nvSpPr>
        <p:spPr>
          <a:xfrm>
            <a:off x="5841360" y="2689200"/>
            <a:ext cx="283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Times New Roman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Text Box 57"/>
          <p:cNvSpPr/>
          <p:nvPr/>
        </p:nvSpPr>
        <p:spPr>
          <a:xfrm>
            <a:off x="6962400" y="2714760"/>
            <a:ext cx="283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Times New Roman"/>
              </a:rPr>
              <a:t>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Text Box 58"/>
          <p:cNvSpPr/>
          <p:nvPr/>
        </p:nvSpPr>
        <p:spPr>
          <a:xfrm>
            <a:off x="4304520" y="2152800"/>
            <a:ext cx="729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</a:rPr>
              <a:t>OR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Two-Variable Map (cont.)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0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Any two adjacent cells in the map differ by ONLY one variable, which appears complemented in one cell and uncomplemented in the other.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Example: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0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(=x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’x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’) is adjacent to m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1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(=x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’x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) and m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2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(=x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’) but NOT m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3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(=x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)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dt" idx="95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FA508FF-3518-4AF8-85FD-FEF882F9F87F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2" name="PlaceHolder 4"/>
          <p:cNvSpPr>
            <a:spLocks noGrp="1"/>
          </p:cNvSpPr>
          <p:nvPr>
            <p:ph type="ftr" idx="96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2-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Variable Map -- Example 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8398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f(x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=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’+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=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=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 +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1s placed in K-map for specified minterms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Grouping (ORing) of 1s allows simplification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(simpler) function is represented by each dashed rectangle?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8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 =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8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 =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covered twice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dt" idx="97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FCF7B40-9CAD-4CB1-B256-84F45CF5C9F3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PlaceHolder 4"/>
          <p:cNvSpPr>
            <a:spLocks noGrp="1"/>
          </p:cNvSpPr>
          <p:nvPr>
            <p:ph type="ftr" idx="98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017" name="Group 78"/>
          <p:cNvGraphicFramePr/>
          <p:nvPr/>
        </p:nvGraphicFramePr>
        <p:xfrm>
          <a:off x="5410080" y="2286000"/>
          <a:ext cx="2742840" cy="3273120"/>
        </p:xfrm>
        <a:graphic>
          <a:graphicData uri="http://schemas.openxmlformats.org/drawingml/2006/table">
            <a:tbl>
              <a:tblPr/>
              <a:tblGrid>
                <a:gridCol w="731520"/>
                <a:gridCol w="1004760"/>
                <a:gridCol w="1006200"/>
              </a:tblGrid>
              <a:tr h="1066680"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r>
                        <a:rPr b="0" lang="en-US" sz="2800" spc="-1" strike="noStrike" baseline="-25000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03040"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641"/>
                        </a:spcBef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3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641"/>
                        </a:spcBef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3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03040"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641"/>
                        </a:spcBef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3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641"/>
                        </a:spcBef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3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8" name="Text Box 25"/>
          <p:cNvSpPr/>
          <p:nvPr/>
        </p:nvSpPr>
        <p:spPr>
          <a:xfrm>
            <a:off x="5698800" y="2317680"/>
            <a:ext cx="42048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Text Box 26"/>
          <p:cNvSpPr/>
          <p:nvPr/>
        </p:nvSpPr>
        <p:spPr>
          <a:xfrm>
            <a:off x="6096600" y="3336840"/>
            <a:ext cx="309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Text Box 27"/>
          <p:cNvSpPr/>
          <p:nvPr/>
        </p:nvSpPr>
        <p:spPr>
          <a:xfrm>
            <a:off x="7087320" y="3336840"/>
            <a:ext cx="309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Text Box 28"/>
          <p:cNvSpPr/>
          <p:nvPr/>
        </p:nvSpPr>
        <p:spPr>
          <a:xfrm>
            <a:off x="6090480" y="4419720"/>
            <a:ext cx="309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Text Box 29"/>
          <p:cNvSpPr/>
          <p:nvPr/>
        </p:nvSpPr>
        <p:spPr>
          <a:xfrm>
            <a:off x="7087320" y="4419720"/>
            <a:ext cx="309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Rectangle 30"/>
          <p:cNvSpPr/>
          <p:nvPr/>
        </p:nvSpPr>
        <p:spPr>
          <a:xfrm>
            <a:off x="6553080" y="3809880"/>
            <a:ext cx="533160" cy="1676160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24" name="Rectangle 31"/>
          <p:cNvSpPr/>
          <p:nvPr/>
        </p:nvSpPr>
        <p:spPr>
          <a:xfrm>
            <a:off x="6400800" y="3962520"/>
            <a:ext cx="1676160" cy="456840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330066"/>
                </a:solidFill>
                <a:latin typeface="Arial"/>
              </a:rPr>
              <a:t>Minimization as SOP using K-map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Enter 1s in the K-map for each product term in the function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Group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adjacent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K-map cells containing 1s to obtain a product with fewer variables. Group size must be in power of 2 (2, 4, 8, …)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Handle “boundary wrap” for K-maps of 3 or more variables.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Realize that answer may not be unique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dt" idx="99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60B7D35-4B16-413A-A02F-9A4C39121FAF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8" name="PlaceHolder 4"/>
          <p:cNvSpPr>
            <a:spLocks noGrp="1"/>
          </p:cNvSpPr>
          <p:nvPr>
            <p:ph type="ftr" idx="100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Three-Variable Map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50" descr=""/>
          <p:cNvPicPr/>
          <p:nvPr/>
        </p:nvPicPr>
        <p:blipFill>
          <a:blip r:embed="rId1"/>
          <a:srcRect l="62323" t="-4658" r="7421" b="22798"/>
          <a:stretch/>
        </p:blipFill>
        <p:spPr>
          <a:xfrm>
            <a:off x="6477120" y="1219320"/>
            <a:ext cx="1958760" cy="3047760"/>
          </a:xfrm>
          <a:prstGeom prst="rect">
            <a:avLst/>
          </a:prstGeom>
          <a:ln w="0">
            <a:noFill/>
          </a:ln>
        </p:spPr>
      </p:pic>
      <p:sp>
        <p:nvSpPr>
          <p:cNvPr id="1031" name="PlaceHolder 2"/>
          <p:cNvSpPr>
            <a:spLocks noGrp="1"/>
          </p:cNvSpPr>
          <p:nvPr>
            <p:ph type="dt" idx="101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295B54D-790A-4B6A-BF05-B4E0D5521BB6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ftr" idx="102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033" name="Group 3"/>
          <p:cNvGrpSpPr/>
          <p:nvPr/>
        </p:nvGrpSpPr>
        <p:grpSpPr>
          <a:xfrm>
            <a:off x="609480" y="1371600"/>
            <a:ext cx="4800960" cy="2681640"/>
            <a:chOff x="609480" y="1371600"/>
            <a:chExt cx="4800960" cy="2681640"/>
          </a:xfrm>
        </p:grpSpPr>
        <p:sp>
          <p:nvSpPr>
            <p:cNvPr id="1034" name="Rectangle 4"/>
            <p:cNvSpPr/>
            <p:nvPr/>
          </p:nvSpPr>
          <p:spPr>
            <a:xfrm>
              <a:off x="4436280" y="3174120"/>
              <a:ext cx="973800" cy="87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6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5" name="Rectangle 5"/>
            <p:cNvSpPr/>
            <p:nvPr/>
          </p:nvSpPr>
          <p:spPr>
            <a:xfrm>
              <a:off x="3462120" y="3174120"/>
              <a:ext cx="972360" cy="87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7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6" name="Rectangle 6"/>
            <p:cNvSpPr/>
            <p:nvPr/>
          </p:nvSpPr>
          <p:spPr>
            <a:xfrm>
              <a:off x="2417040" y="3174120"/>
              <a:ext cx="1044720" cy="87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5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7" name="Rectangle 7"/>
            <p:cNvSpPr/>
            <p:nvPr/>
          </p:nvSpPr>
          <p:spPr>
            <a:xfrm>
              <a:off x="1374840" y="3174120"/>
              <a:ext cx="1043280" cy="87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4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8" name="Rectangle 8"/>
            <p:cNvSpPr/>
            <p:nvPr/>
          </p:nvSpPr>
          <p:spPr>
            <a:xfrm>
              <a:off x="609480" y="3174120"/>
              <a:ext cx="765000" cy="87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9" name="Rectangle 9"/>
            <p:cNvSpPr/>
            <p:nvPr/>
          </p:nvSpPr>
          <p:spPr>
            <a:xfrm>
              <a:off x="4436280" y="2250360"/>
              <a:ext cx="973800" cy="921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0" name="Rectangle 10"/>
            <p:cNvSpPr/>
            <p:nvPr/>
          </p:nvSpPr>
          <p:spPr>
            <a:xfrm>
              <a:off x="3462120" y="2250360"/>
              <a:ext cx="972360" cy="921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1" name="Rectangle 11"/>
            <p:cNvSpPr/>
            <p:nvPr/>
          </p:nvSpPr>
          <p:spPr>
            <a:xfrm>
              <a:off x="2417040" y="2250360"/>
              <a:ext cx="1044720" cy="921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2" name="Rectangle 12"/>
            <p:cNvSpPr/>
            <p:nvPr/>
          </p:nvSpPr>
          <p:spPr>
            <a:xfrm>
              <a:off x="1374840" y="2250360"/>
              <a:ext cx="1043280" cy="921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3" name="Rectangle 13"/>
            <p:cNvSpPr/>
            <p:nvPr/>
          </p:nvSpPr>
          <p:spPr>
            <a:xfrm>
              <a:off x="609480" y="2250360"/>
              <a:ext cx="765000" cy="921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4" name="Rectangle 14"/>
            <p:cNvSpPr/>
            <p:nvPr/>
          </p:nvSpPr>
          <p:spPr>
            <a:xfrm>
              <a:off x="4436280" y="1371600"/>
              <a:ext cx="973800" cy="87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10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5" name="Rectangle 15"/>
            <p:cNvSpPr/>
            <p:nvPr/>
          </p:nvSpPr>
          <p:spPr>
            <a:xfrm>
              <a:off x="3462120" y="1371600"/>
              <a:ext cx="972360" cy="87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11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6" name="Rectangle 16"/>
            <p:cNvSpPr/>
            <p:nvPr/>
          </p:nvSpPr>
          <p:spPr>
            <a:xfrm>
              <a:off x="2417040" y="1371600"/>
              <a:ext cx="1044720" cy="87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01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7" name="Rectangle 17"/>
            <p:cNvSpPr/>
            <p:nvPr/>
          </p:nvSpPr>
          <p:spPr>
            <a:xfrm>
              <a:off x="1374840" y="1371600"/>
              <a:ext cx="1043280" cy="87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00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8" name="Rectangle 18"/>
            <p:cNvSpPr/>
            <p:nvPr/>
          </p:nvSpPr>
          <p:spPr>
            <a:xfrm>
              <a:off x="609480" y="1371600"/>
              <a:ext cx="765000" cy="87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yz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9" name="Line 19"/>
            <p:cNvSpPr/>
            <p:nvPr/>
          </p:nvSpPr>
          <p:spPr>
            <a:xfrm>
              <a:off x="609480" y="1371600"/>
              <a:ext cx="76536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0" name="Line 20"/>
            <p:cNvSpPr/>
            <p:nvPr/>
          </p:nvSpPr>
          <p:spPr>
            <a:xfrm>
              <a:off x="609480" y="4052880"/>
              <a:ext cx="76536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1" name="Line 21"/>
            <p:cNvSpPr/>
            <p:nvPr/>
          </p:nvSpPr>
          <p:spPr>
            <a:xfrm>
              <a:off x="609480" y="1371600"/>
              <a:ext cx="360" cy="88020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2" name="Line 22"/>
            <p:cNvSpPr/>
            <p:nvPr/>
          </p:nvSpPr>
          <p:spPr>
            <a:xfrm>
              <a:off x="5410080" y="1371600"/>
              <a:ext cx="360" cy="88020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3" name="Line 23"/>
            <p:cNvSpPr/>
            <p:nvPr/>
          </p:nvSpPr>
          <p:spPr>
            <a:xfrm>
              <a:off x="1374840" y="1371600"/>
              <a:ext cx="104364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4" name="Line 24"/>
            <p:cNvSpPr/>
            <p:nvPr/>
          </p:nvSpPr>
          <p:spPr>
            <a:xfrm>
              <a:off x="609480" y="1371600"/>
              <a:ext cx="765360" cy="880200"/>
            </a:xfrm>
            <a:prstGeom prst="line">
              <a:avLst/>
            </a:prstGeom>
            <a:ln cap="rnd"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5" name="Line 25"/>
            <p:cNvSpPr/>
            <p:nvPr/>
          </p:nvSpPr>
          <p:spPr>
            <a:xfrm>
              <a:off x="609480" y="2251800"/>
              <a:ext cx="360" cy="92088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6" name="Line 26"/>
            <p:cNvSpPr/>
            <p:nvPr/>
          </p:nvSpPr>
          <p:spPr>
            <a:xfrm>
              <a:off x="2418480" y="1371600"/>
              <a:ext cx="104364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7" name="Line 27"/>
            <p:cNvSpPr/>
            <p:nvPr/>
          </p:nvSpPr>
          <p:spPr>
            <a:xfrm>
              <a:off x="1374840" y="2251800"/>
              <a:ext cx="360" cy="18010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8" name="Line 28"/>
            <p:cNvSpPr/>
            <p:nvPr/>
          </p:nvSpPr>
          <p:spPr>
            <a:xfrm>
              <a:off x="2418480" y="2251800"/>
              <a:ext cx="360" cy="18010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9" name="Line 29"/>
            <p:cNvSpPr/>
            <p:nvPr/>
          </p:nvSpPr>
          <p:spPr>
            <a:xfrm>
              <a:off x="3462120" y="1371600"/>
              <a:ext cx="97380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0" name="Line 30"/>
            <p:cNvSpPr/>
            <p:nvPr/>
          </p:nvSpPr>
          <p:spPr>
            <a:xfrm>
              <a:off x="3462120" y="2251800"/>
              <a:ext cx="360" cy="18010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1" name="Line 31"/>
            <p:cNvSpPr/>
            <p:nvPr/>
          </p:nvSpPr>
          <p:spPr>
            <a:xfrm>
              <a:off x="4435920" y="1371600"/>
              <a:ext cx="97416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2" name="Line 32"/>
            <p:cNvSpPr/>
            <p:nvPr/>
          </p:nvSpPr>
          <p:spPr>
            <a:xfrm>
              <a:off x="4435920" y="2251800"/>
              <a:ext cx="360" cy="18010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3" name="Line 33"/>
            <p:cNvSpPr/>
            <p:nvPr/>
          </p:nvSpPr>
          <p:spPr>
            <a:xfrm>
              <a:off x="5410080" y="2251800"/>
              <a:ext cx="360" cy="180108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4" name="Line 34"/>
            <p:cNvSpPr/>
            <p:nvPr/>
          </p:nvSpPr>
          <p:spPr>
            <a:xfrm>
              <a:off x="1374840" y="2251800"/>
              <a:ext cx="403524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5" name="Line 35"/>
            <p:cNvSpPr/>
            <p:nvPr/>
          </p:nvSpPr>
          <p:spPr>
            <a:xfrm>
              <a:off x="609480" y="3172680"/>
              <a:ext cx="360" cy="88020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6" name="Line 36"/>
            <p:cNvSpPr/>
            <p:nvPr/>
          </p:nvSpPr>
          <p:spPr>
            <a:xfrm>
              <a:off x="1374840" y="3172680"/>
              <a:ext cx="403524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7" name="Line 37"/>
            <p:cNvSpPr/>
            <p:nvPr/>
          </p:nvSpPr>
          <p:spPr>
            <a:xfrm>
              <a:off x="1374840" y="4052880"/>
              <a:ext cx="4035240" cy="36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8" name="Text Box 38"/>
            <p:cNvSpPr/>
            <p:nvPr/>
          </p:nvSpPr>
          <p:spPr>
            <a:xfrm>
              <a:off x="706320" y="1838160"/>
              <a:ext cx="3092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omic Sans MS"/>
                </a:rPr>
                <a:t>x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9" name="Text Box 39"/>
            <p:cNvSpPr/>
            <p:nvPr/>
          </p:nvSpPr>
          <p:spPr>
            <a:xfrm>
              <a:off x="1375920" y="2306160"/>
              <a:ext cx="295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0" name="Text Box 40"/>
            <p:cNvSpPr/>
            <p:nvPr/>
          </p:nvSpPr>
          <p:spPr>
            <a:xfrm>
              <a:off x="2418120" y="2306160"/>
              <a:ext cx="295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1" name="Text Box 41"/>
            <p:cNvSpPr/>
            <p:nvPr/>
          </p:nvSpPr>
          <p:spPr>
            <a:xfrm>
              <a:off x="3463200" y="2306160"/>
              <a:ext cx="295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2" name="Text Box 42"/>
            <p:cNvSpPr/>
            <p:nvPr/>
          </p:nvSpPr>
          <p:spPr>
            <a:xfrm>
              <a:off x="4436640" y="2306160"/>
              <a:ext cx="295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3" name="Text Box 43"/>
            <p:cNvSpPr/>
            <p:nvPr/>
          </p:nvSpPr>
          <p:spPr>
            <a:xfrm>
              <a:off x="1375920" y="3217320"/>
              <a:ext cx="295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4" name="Text Box 44"/>
            <p:cNvSpPr/>
            <p:nvPr/>
          </p:nvSpPr>
          <p:spPr>
            <a:xfrm>
              <a:off x="2418120" y="3217320"/>
              <a:ext cx="295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5" name="Text Box 45"/>
            <p:cNvSpPr/>
            <p:nvPr/>
          </p:nvSpPr>
          <p:spPr>
            <a:xfrm>
              <a:off x="3463200" y="3217320"/>
              <a:ext cx="295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7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6" name="Text Box 46"/>
            <p:cNvSpPr/>
            <p:nvPr/>
          </p:nvSpPr>
          <p:spPr>
            <a:xfrm>
              <a:off x="4436640" y="3217320"/>
              <a:ext cx="295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77" name="Text Box 47"/>
          <p:cNvSpPr/>
          <p:nvPr/>
        </p:nvSpPr>
        <p:spPr>
          <a:xfrm>
            <a:off x="380880" y="4267080"/>
            <a:ext cx="891504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Note: variable ordering is (x,y,z); yz specifies column, x specifies row.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-Each cell is adjacent to </a:t>
            </a:r>
            <a:r>
              <a:rPr b="1" i="1" lang="en-US" sz="2800" spc="-1" strike="noStrike" u="sng">
                <a:solidFill>
                  <a:srgbClr val="000000"/>
                </a:solidFill>
                <a:uFillTx/>
                <a:latin typeface="Comic Sans MS"/>
              </a:rPr>
              <a:t>three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other cells (left or right or top or bottom or edge wrap)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8" name="AutoShape 52"/>
          <p:cNvSpPr/>
          <p:nvPr/>
        </p:nvSpPr>
        <p:spPr>
          <a:xfrm>
            <a:off x="5562720" y="2971800"/>
            <a:ext cx="761760" cy="380520"/>
          </a:xfrm>
          <a:custGeom>
            <a:avLst/>
            <a:gdLst>
              <a:gd name="textAreaLeft" fmla="*/ 118800 w 761760"/>
              <a:gd name="textAreaRight" fmla="*/ 666720 w 761760"/>
              <a:gd name="textAreaTop" fmla="*/ 95040 h 380520"/>
              <a:gd name="textAreaBottom" fmla="*/ 285480 h 380520"/>
            </a:gdLst>
            <a:ahLst/>
            <a:rect l="textAreaLeft" t="textAreaTop" r="textAreaRight" b="textAreaBottom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Basic Logic Operators (cont.)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1-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bit logic AND resembles binary multiplication: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0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• 0 = 0,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0 • 1 = 0,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1 • 0 = 0,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1 • 1  = 1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1-bit logic OR resembles binary addition, except for one operation: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0 + 0 = 0,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0 + 1 = 1,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1 + 0 = 1,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70c0"/>
                </a:solidFill>
                <a:latin typeface="Arial"/>
              </a:rPr>
              <a:t>1 + 1 = 1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(≠ 10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dt" idx="28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89048B2-C613-41E0-B40E-1C24DB11A64F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ftr" idx="29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title"/>
          </p:nvPr>
        </p:nvSpPr>
        <p:spPr>
          <a:xfrm>
            <a:off x="0" y="7632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Three-Variable Map (cont.)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0" name="PlaceHolder 2"/>
          <p:cNvSpPr>
            <a:spLocks noGrp="1"/>
          </p:cNvSpPr>
          <p:nvPr>
            <p:ph type="dt" idx="103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8C13429-9C91-4440-A35D-99203233EC42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ftr" idx="104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082" name="Group 3"/>
          <p:cNvGraphicFramePr/>
          <p:nvPr/>
        </p:nvGraphicFramePr>
        <p:xfrm>
          <a:off x="5715000" y="1782720"/>
          <a:ext cx="2498400" cy="1066320"/>
        </p:xfrm>
        <a:graphic>
          <a:graphicData uri="http://schemas.openxmlformats.org/drawingml/2006/table">
            <a:tbl>
              <a:tblPr/>
              <a:tblGrid>
                <a:gridCol w="645840"/>
                <a:gridCol w="645840"/>
                <a:gridCol w="603000"/>
                <a:gridCol w="603000"/>
              </a:tblGrid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83" name="Rectangle 21"/>
          <p:cNvSpPr/>
          <p:nvPr/>
        </p:nvSpPr>
        <p:spPr>
          <a:xfrm>
            <a:off x="5791320" y="1859040"/>
            <a:ext cx="4568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84" name="Rectangle 22"/>
          <p:cNvSpPr/>
          <p:nvPr/>
        </p:nvSpPr>
        <p:spPr>
          <a:xfrm>
            <a:off x="6477120" y="1859040"/>
            <a:ext cx="4568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85" name="Rectangle 23"/>
          <p:cNvSpPr/>
          <p:nvPr/>
        </p:nvSpPr>
        <p:spPr>
          <a:xfrm>
            <a:off x="7086600" y="1859040"/>
            <a:ext cx="4568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86" name="Rectangle 24"/>
          <p:cNvSpPr/>
          <p:nvPr/>
        </p:nvSpPr>
        <p:spPr>
          <a:xfrm>
            <a:off x="7696080" y="1859040"/>
            <a:ext cx="4568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87" name="Rectangle 25"/>
          <p:cNvSpPr/>
          <p:nvPr/>
        </p:nvSpPr>
        <p:spPr>
          <a:xfrm>
            <a:off x="7086600" y="2392200"/>
            <a:ext cx="4568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88" name="Rectangle 26"/>
          <p:cNvSpPr/>
          <p:nvPr/>
        </p:nvSpPr>
        <p:spPr>
          <a:xfrm>
            <a:off x="6477120" y="2392200"/>
            <a:ext cx="4568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89" name="Rectangle 27"/>
          <p:cNvSpPr/>
          <p:nvPr/>
        </p:nvSpPr>
        <p:spPr>
          <a:xfrm>
            <a:off x="7696080" y="2392200"/>
            <a:ext cx="4568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90" name="Rectangle 28"/>
          <p:cNvSpPr/>
          <p:nvPr/>
        </p:nvSpPr>
        <p:spPr>
          <a:xfrm>
            <a:off x="5791320" y="2392200"/>
            <a:ext cx="4568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graphicFrame>
        <p:nvGraphicFramePr>
          <p:cNvPr id="1091" name="Group 29"/>
          <p:cNvGraphicFramePr/>
          <p:nvPr/>
        </p:nvGraphicFramePr>
        <p:xfrm>
          <a:off x="5715000" y="3002040"/>
          <a:ext cx="2498400" cy="1066320"/>
        </p:xfrm>
        <a:graphic>
          <a:graphicData uri="http://schemas.openxmlformats.org/drawingml/2006/table">
            <a:tbl>
              <a:tblPr/>
              <a:tblGrid>
                <a:gridCol w="645840"/>
                <a:gridCol w="645840"/>
                <a:gridCol w="603000"/>
                <a:gridCol w="603000"/>
              </a:tblGrid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92" name="Rectangle 47"/>
          <p:cNvSpPr/>
          <p:nvPr/>
        </p:nvSpPr>
        <p:spPr>
          <a:xfrm>
            <a:off x="5791320" y="3078000"/>
            <a:ext cx="11426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93" name="Rectangle 48"/>
          <p:cNvSpPr/>
          <p:nvPr/>
        </p:nvSpPr>
        <p:spPr>
          <a:xfrm>
            <a:off x="7086600" y="3078000"/>
            <a:ext cx="456840" cy="91404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94" name="Rectangle 49"/>
          <p:cNvSpPr/>
          <p:nvPr/>
        </p:nvSpPr>
        <p:spPr>
          <a:xfrm>
            <a:off x="7696080" y="3078000"/>
            <a:ext cx="4568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95" name="Rectangle 50"/>
          <p:cNvSpPr/>
          <p:nvPr/>
        </p:nvSpPr>
        <p:spPr>
          <a:xfrm>
            <a:off x="6477120" y="3611520"/>
            <a:ext cx="45684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grpSp>
        <p:nvGrpSpPr>
          <p:cNvPr id="1096" name="Group 51"/>
          <p:cNvGrpSpPr/>
          <p:nvPr/>
        </p:nvGrpSpPr>
        <p:grpSpPr>
          <a:xfrm>
            <a:off x="5410080" y="3611520"/>
            <a:ext cx="838440" cy="381240"/>
            <a:chOff x="5410080" y="3611520"/>
            <a:chExt cx="838440" cy="381240"/>
          </a:xfrm>
        </p:grpSpPr>
        <p:sp>
          <p:nvSpPr>
            <p:cNvPr id="1097" name="Line 52"/>
            <p:cNvSpPr/>
            <p:nvPr/>
          </p:nvSpPr>
          <p:spPr>
            <a:xfrm>
              <a:off x="5410080" y="399240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8" name="Line 53"/>
            <p:cNvSpPr/>
            <p:nvPr/>
          </p:nvSpPr>
          <p:spPr>
            <a:xfrm>
              <a:off x="5410080" y="361152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9" name="Line 54"/>
            <p:cNvSpPr/>
            <p:nvPr/>
          </p:nvSpPr>
          <p:spPr>
            <a:xfrm>
              <a:off x="6248160" y="3611520"/>
              <a:ext cx="360" cy="38088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00" name="Group 55"/>
          <p:cNvGrpSpPr/>
          <p:nvPr/>
        </p:nvGrpSpPr>
        <p:grpSpPr>
          <a:xfrm>
            <a:off x="7696080" y="3611520"/>
            <a:ext cx="838080" cy="381240"/>
            <a:chOff x="7696080" y="3611520"/>
            <a:chExt cx="838080" cy="381240"/>
          </a:xfrm>
        </p:grpSpPr>
        <p:sp>
          <p:nvSpPr>
            <p:cNvPr id="1101" name="Line 56"/>
            <p:cNvSpPr/>
            <p:nvPr/>
          </p:nvSpPr>
          <p:spPr>
            <a:xfrm flipH="1">
              <a:off x="7696080" y="399240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2" name="Line 57"/>
            <p:cNvSpPr/>
            <p:nvPr/>
          </p:nvSpPr>
          <p:spPr>
            <a:xfrm flipH="1">
              <a:off x="7696080" y="361152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3" name="Line 58"/>
            <p:cNvSpPr/>
            <p:nvPr/>
          </p:nvSpPr>
          <p:spPr>
            <a:xfrm>
              <a:off x="7696080" y="3611520"/>
              <a:ext cx="360" cy="38088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aphicFrame>
        <p:nvGraphicFramePr>
          <p:cNvPr id="1104" name="Group 59"/>
          <p:cNvGraphicFramePr/>
          <p:nvPr/>
        </p:nvGraphicFramePr>
        <p:xfrm>
          <a:off x="5715000" y="4449600"/>
          <a:ext cx="2498400" cy="1066320"/>
        </p:xfrm>
        <a:graphic>
          <a:graphicData uri="http://schemas.openxmlformats.org/drawingml/2006/table">
            <a:tbl>
              <a:tblPr/>
              <a:tblGrid>
                <a:gridCol w="645840"/>
                <a:gridCol w="645840"/>
                <a:gridCol w="603000"/>
                <a:gridCol w="603000"/>
              </a:tblGrid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 baseline="-25000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05" name="Rectangle 77"/>
          <p:cNvSpPr/>
          <p:nvPr/>
        </p:nvSpPr>
        <p:spPr>
          <a:xfrm>
            <a:off x="5791320" y="4525920"/>
            <a:ext cx="236196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06" name="Rectangle 78"/>
          <p:cNvSpPr/>
          <p:nvPr/>
        </p:nvSpPr>
        <p:spPr>
          <a:xfrm>
            <a:off x="5867280" y="4602240"/>
            <a:ext cx="1066320" cy="76176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grpSp>
        <p:nvGrpSpPr>
          <p:cNvPr id="1107" name="Group 79"/>
          <p:cNvGrpSpPr/>
          <p:nvPr/>
        </p:nvGrpSpPr>
        <p:grpSpPr>
          <a:xfrm>
            <a:off x="5410080" y="4373280"/>
            <a:ext cx="838440" cy="1067400"/>
            <a:chOff x="5410080" y="4373280"/>
            <a:chExt cx="838440" cy="1067400"/>
          </a:xfrm>
        </p:grpSpPr>
        <p:sp>
          <p:nvSpPr>
            <p:cNvPr id="1108" name="Line 80"/>
            <p:cNvSpPr/>
            <p:nvPr/>
          </p:nvSpPr>
          <p:spPr>
            <a:xfrm>
              <a:off x="5410080" y="544032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9" name="Line 81"/>
            <p:cNvSpPr/>
            <p:nvPr/>
          </p:nvSpPr>
          <p:spPr>
            <a:xfrm>
              <a:off x="5410080" y="437328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0" name="Line 82"/>
            <p:cNvSpPr/>
            <p:nvPr/>
          </p:nvSpPr>
          <p:spPr>
            <a:xfrm>
              <a:off x="6248160" y="4373280"/>
              <a:ext cx="360" cy="106704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1" name="Group 83"/>
          <p:cNvGrpSpPr/>
          <p:nvPr/>
        </p:nvGrpSpPr>
        <p:grpSpPr>
          <a:xfrm>
            <a:off x="7696080" y="4373280"/>
            <a:ext cx="838080" cy="1067400"/>
            <a:chOff x="7696080" y="4373280"/>
            <a:chExt cx="838080" cy="1067400"/>
          </a:xfrm>
        </p:grpSpPr>
        <p:sp>
          <p:nvSpPr>
            <p:cNvPr id="1112" name="Line 84"/>
            <p:cNvSpPr/>
            <p:nvPr/>
          </p:nvSpPr>
          <p:spPr>
            <a:xfrm flipH="1">
              <a:off x="7696080" y="544032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3" name="Line 85"/>
            <p:cNvSpPr/>
            <p:nvPr/>
          </p:nvSpPr>
          <p:spPr>
            <a:xfrm flipH="1">
              <a:off x="7696080" y="437328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4" name="Line 86"/>
            <p:cNvSpPr/>
            <p:nvPr/>
          </p:nvSpPr>
          <p:spPr>
            <a:xfrm>
              <a:off x="7696080" y="4373280"/>
              <a:ext cx="360" cy="106704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15" name="Text Box 87"/>
          <p:cNvSpPr/>
          <p:nvPr/>
        </p:nvSpPr>
        <p:spPr>
          <a:xfrm>
            <a:off x="380880" y="1571760"/>
            <a:ext cx="4952520" cy="3525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types of structures that are either minterms or are generated by repeated application of the minimization theorem on a three variable map are shown at right.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Groups of 1, 2, 4, 8 are possible.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Line 88"/>
          <p:cNvSpPr/>
          <p:nvPr/>
        </p:nvSpPr>
        <p:spPr>
          <a:xfrm flipH="1">
            <a:off x="6705360" y="1249200"/>
            <a:ext cx="533520" cy="685800"/>
          </a:xfrm>
          <a:prstGeom prst="line">
            <a:avLst/>
          </a:prstGeom>
          <a:ln cap="sq" w="28575">
            <a:solidFill>
              <a:srgbClr val="000000"/>
            </a:solidFill>
            <a:round/>
            <a:tailEnd len="sm" type="arrow" w="sm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Text Box 89"/>
          <p:cNvSpPr/>
          <p:nvPr/>
        </p:nvSpPr>
        <p:spPr>
          <a:xfrm>
            <a:off x="7305840" y="949320"/>
            <a:ext cx="1072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minterm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8" name="Line 90"/>
          <p:cNvSpPr/>
          <p:nvPr/>
        </p:nvSpPr>
        <p:spPr>
          <a:xfrm flipV="1">
            <a:off x="4724280" y="3763800"/>
            <a:ext cx="1143000" cy="1066680"/>
          </a:xfrm>
          <a:prstGeom prst="line">
            <a:avLst/>
          </a:prstGeom>
          <a:ln cap="sq" w="28575">
            <a:solidFill>
              <a:srgbClr val="000000"/>
            </a:solidFill>
            <a:round/>
            <a:tailEnd len="sm" type="arrow" w="sm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Text Box 91"/>
          <p:cNvSpPr/>
          <p:nvPr/>
        </p:nvSpPr>
        <p:spPr>
          <a:xfrm>
            <a:off x="3150000" y="4800600"/>
            <a:ext cx="192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group of 2 terms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0" name="Line 92"/>
          <p:cNvSpPr/>
          <p:nvPr/>
        </p:nvSpPr>
        <p:spPr>
          <a:xfrm flipV="1">
            <a:off x="5715000" y="5211720"/>
            <a:ext cx="990360" cy="838080"/>
          </a:xfrm>
          <a:prstGeom prst="line">
            <a:avLst/>
          </a:prstGeom>
          <a:ln cap="sq" w="28575">
            <a:solidFill>
              <a:srgbClr val="000000"/>
            </a:solidFill>
            <a:round/>
            <a:tailEnd len="sm" type="arrow" w="sm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Text Box 93"/>
          <p:cNvSpPr/>
          <p:nvPr/>
        </p:nvSpPr>
        <p:spPr>
          <a:xfrm>
            <a:off x="3911760" y="5826240"/>
            <a:ext cx="192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group of 4 terms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Simplification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Enter minterms of the Boolean function into the map, then group terms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Example: f(a,b,c) = a’c + abc + bc’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Result: f(a,b,c) = a’c+ b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dt" idx="105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883082C-0660-448B-9344-4B7BFEB82B77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5" name="PlaceHolder 4"/>
          <p:cNvSpPr>
            <a:spLocks noGrp="1"/>
          </p:cNvSpPr>
          <p:nvPr>
            <p:ph type="ftr" idx="106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126" name="Group 1028"/>
          <p:cNvGraphicFramePr/>
          <p:nvPr/>
        </p:nvGraphicFramePr>
        <p:xfrm>
          <a:off x="6248520" y="4114800"/>
          <a:ext cx="2498400" cy="1066320"/>
        </p:xfrm>
        <a:graphic>
          <a:graphicData uri="http://schemas.openxmlformats.org/drawingml/2006/table">
            <a:tbl>
              <a:tblPr/>
              <a:tblGrid>
                <a:gridCol w="645840"/>
                <a:gridCol w="645840"/>
                <a:gridCol w="603000"/>
                <a:gridCol w="603000"/>
              </a:tblGrid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7" name="Text Box 1046"/>
          <p:cNvSpPr/>
          <p:nvPr/>
        </p:nvSpPr>
        <p:spPr>
          <a:xfrm>
            <a:off x="5792040" y="3738600"/>
            <a:ext cx="309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8" name="Text Box 1047"/>
          <p:cNvSpPr/>
          <p:nvPr/>
        </p:nvSpPr>
        <p:spPr>
          <a:xfrm>
            <a:off x="5998320" y="3586320"/>
            <a:ext cx="412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bc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Line 1048"/>
          <p:cNvSpPr/>
          <p:nvPr/>
        </p:nvSpPr>
        <p:spPr>
          <a:xfrm flipH="1" flipV="1">
            <a:off x="5867280" y="3733560"/>
            <a:ext cx="380880" cy="381240"/>
          </a:xfrm>
          <a:prstGeom prst="line">
            <a:avLst/>
          </a:prstGeom>
          <a:ln cap="sq"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0" name="Rectangle 1049"/>
          <p:cNvSpPr/>
          <p:nvPr/>
        </p:nvSpPr>
        <p:spPr>
          <a:xfrm>
            <a:off x="6934320" y="4191120"/>
            <a:ext cx="99036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31" name="Rectangle 1050"/>
          <p:cNvSpPr/>
          <p:nvPr/>
        </p:nvSpPr>
        <p:spPr>
          <a:xfrm>
            <a:off x="7620120" y="4724280"/>
            <a:ext cx="30456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32" name="Rectangle 1051"/>
          <p:cNvSpPr/>
          <p:nvPr/>
        </p:nvSpPr>
        <p:spPr>
          <a:xfrm>
            <a:off x="8153280" y="4191120"/>
            <a:ext cx="380520" cy="91404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33" name="Line 1052"/>
          <p:cNvSpPr/>
          <p:nvPr/>
        </p:nvSpPr>
        <p:spPr>
          <a:xfrm>
            <a:off x="6781680" y="3124080"/>
            <a:ext cx="1447920" cy="1143000"/>
          </a:xfrm>
          <a:prstGeom prst="line">
            <a:avLst/>
          </a:prstGeom>
          <a:ln cap="sq" w="28575">
            <a:solidFill>
              <a:srgbClr val="000000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Line 1053"/>
          <p:cNvSpPr/>
          <p:nvPr/>
        </p:nvSpPr>
        <p:spPr>
          <a:xfrm>
            <a:off x="5867280" y="3124080"/>
            <a:ext cx="1752480" cy="1600200"/>
          </a:xfrm>
          <a:prstGeom prst="line">
            <a:avLst/>
          </a:prstGeom>
          <a:ln cap="sq" w="28575">
            <a:solidFill>
              <a:srgbClr val="000000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Freeform 1054"/>
          <p:cNvSpPr/>
          <p:nvPr/>
        </p:nvSpPr>
        <p:spPr>
          <a:xfrm>
            <a:off x="4876920" y="3124080"/>
            <a:ext cx="2133360" cy="1218960"/>
          </a:xfrm>
          <a:custGeom>
            <a:avLst/>
            <a:gdLst>
              <a:gd name="textAreaLeft" fmla="*/ 0 w 2133360"/>
              <a:gd name="textAreaRight" fmla="*/ 2133720 w 2133360"/>
              <a:gd name="textAreaTop" fmla="*/ 0 h 1218960"/>
              <a:gd name="textAreaBottom" fmla="*/ 1219320 h 1218960"/>
            </a:gdLst>
            <a:ahLst/>
            <a:rect l="textAreaLeft" t="textAreaTop" r="textAreaRight" b="textAreaBottom"/>
            <a:pathLst>
              <a:path w="1344" h="768">
                <a:moveTo>
                  <a:pt x="0" y="0"/>
                </a:moveTo>
                <a:lnTo>
                  <a:pt x="797" y="274"/>
                </a:lnTo>
                <a:lnTo>
                  <a:pt x="1344" y="768"/>
                </a:lnTo>
              </a:path>
            </a:pathLst>
          </a:custGeom>
          <a:noFill/>
          <a:ln cap="sq" w="28575">
            <a:solidFill>
              <a:srgbClr val="000000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36" name="Group 1055"/>
          <p:cNvGraphicFramePr/>
          <p:nvPr/>
        </p:nvGraphicFramePr>
        <p:xfrm>
          <a:off x="2057400" y="4876920"/>
          <a:ext cx="2498400" cy="1066320"/>
        </p:xfrm>
        <a:graphic>
          <a:graphicData uri="http://schemas.openxmlformats.org/drawingml/2006/table">
            <a:tbl>
              <a:tblPr/>
              <a:tblGrid>
                <a:gridCol w="645840"/>
                <a:gridCol w="645840"/>
                <a:gridCol w="603000"/>
                <a:gridCol w="603000"/>
              </a:tblGrid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7" name="Rectangle 1073"/>
          <p:cNvSpPr/>
          <p:nvPr/>
        </p:nvSpPr>
        <p:spPr>
          <a:xfrm>
            <a:off x="2743200" y="4952880"/>
            <a:ext cx="99036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38" name="Rectangle 1074"/>
          <p:cNvSpPr/>
          <p:nvPr/>
        </p:nvSpPr>
        <p:spPr>
          <a:xfrm>
            <a:off x="3429000" y="4800600"/>
            <a:ext cx="990360" cy="10663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39" name="Line 1075"/>
          <p:cNvSpPr/>
          <p:nvPr/>
        </p:nvSpPr>
        <p:spPr>
          <a:xfrm flipH="1">
            <a:off x="3124080" y="3733560"/>
            <a:ext cx="1066680" cy="1371600"/>
          </a:xfrm>
          <a:prstGeom prst="line">
            <a:avLst/>
          </a:prstGeom>
          <a:ln cap="sq" w="28575">
            <a:solidFill>
              <a:srgbClr val="000000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Line 1076"/>
          <p:cNvSpPr/>
          <p:nvPr/>
        </p:nvSpPr>
        <p:spPr>
          <a:xfrm flipH="1">
            <a:off x="4267080" y="3809880"/>
            <a:ext cx="533520" cy="1219320"/>
          </a:xfrm>
          <a:prstGeom prst="line">
            <a:avLst/>
          </a:prstGeom>
          <a:ln cap="sq" w="28575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More Examples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2" name="PlaceHolder 2"/>
          <p:cNvSpPr>
            <a:spLocks noGrp="1"/>
          </p:cNvSpPr>
          <p:nvPr>
            <p:ph/>
          </p:nvPr>
        </p:nvSpPr>
        <p:spPr>
          <a:xfrm>
            <a:off x="152280" y="1951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(x, y, z)  =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∑ m(2,3,5,7)</a:t>
            </a:r>
            <a:br>
              <a:rPr sz="3000"/>
            </a:br>
            <a:br>
              <a:rPr sz="3000"/>
            </a:b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(x, y, z)  =  ∑ m (0,1,2,3,6)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dt" idx="107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9B1413C-AD9E-44F9-8150-52EFB24CEAE4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4" name="PlaceHolder 4"/>
          <p:cNvSpPr>
            <a:spLocks noGrp="1"/>
          </p:cNvSpPr>
          <p:nvPr>
            <p:ph type="ftr" idx="108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Text Box 4"/>
          <p:cNvSpPr/>
          <p:nvPr/>
        </p:nvSpPr>
        <p:spPr>
          <a:xfrm>
            <a:off x="818280" y="2743200"/>
            <a:ext cx="3908160" cy="644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330066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(x, y, z) = x’y + xz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6" name="Text Box 5"/>
          <p:cNvSpPr/>
          <p:nvPr/>
        </p:nvSpPr>
        <p:spPr>
          <a:xfrm>
            <a:off x="799200" y="4754520"/>
            <a:ext cx="3455640" cy="644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330066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(x, y, z) = x’+yz’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47" name="Group 71"/>
          <p:cNvGraphicFramePr/>
          <p:nvPr/>
        </p:nvGraphicFramePr>
        <p:xfrm>
          <a:off x="5257800" y="1219320"/>
          <a:ext cx="3677760" cy="1852200"/>
        </p:xfrm>
        <a:graphic>
          <a:graphicData uri="http://schemas.openxmlformats.org/drawingml/2006/table">
            <a:tbl>
              <a:tblPr/>
              <a:tblGrid>
                <a:gridCol w="755640"/>
                <a:gridCol w="755640"/>
                <a:gridCol w="755640"/>
                <a:gridCol w="706320"/>
                <a:gridCol w="704520"/>
              </a:tblGrid>
              <a:tr h="78624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yz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2800"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2800">
                <a:tc>
                  <a:txBody>
                    <a:bodyPr tIns="45360" bIns="45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48" name="Group 41"/>
          <p:cNvGraphicFramePr/>
          <p:nvPr/>
        </p:nvGraphicFramePr>
        <p:xfrm>
          <a:off x="6248520" y="4495680"/>
          <a:ext cx="2498400" cy="1066320"/>
        </p:xfrm>
        <a:graphic>
          <a:graphicData uri="http://schemas.openxmlformats.org/drawingml/2006/table">
            <a:tbl>
              <a:tblPr/>
              <a:tblGrid>
                <a:gridCol w="645840"/>
                <a:gridCol w="645840"/>
                <a:gridCol w="603000"/>
                <a:gridCol w="603000"/>
              </a:tblGrid>
              <a:tr h="533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3160"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Comic Sans MS"/>
                        <a:ea typeface="宋体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49" name="Rectangle 72"/>
          <p:cNvSpPr/>
          <p:nvPr/>
        </p:nvSpPr>
        <p:spPr>
          <a:xfrm>
            <a:off x="7543800" y="2057400"/>
            <a:ext cx="99036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50" name="Rectangle 73"/>
          <p:cNvSpPr/>
          <p:nvPr/>
        </p:nvSpPr>
        <p:spPr>
          <a:xfrm>
            <a:off x="6781680" y="2590920"/>
            <a:ext cx="106632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51" name="Rectangle 74"/>
          <p:cNvSpPr/>
          <p:nvPr/>
        </p:nvSpPr>
        <p:spPr>
          <a:xfrm>
            <a:off x="6324480" y="4572000"/>
            <a:ext cx="2209320" cy="38052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52" name="Rectangle 75"/>
          <p:cNvSpPr/>
          <p:nvPr/>
        </p:nvSpPr>
        <p:spPr>
          <a:xfrm>
            <a:off x="8229600" y="4572000"/>
            <a:ext cx="380520" cy="91404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Four-Variable Maps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4" name="PlaceHolder 2"/>
          <p:cNvSpPr>
            <a:spLocks noGrp="1"/>
          </p:cNvSpPr>
          <p:nvPr>
            <p:ph/>
          </p:nvPr>
        </p:nvSpPr>
        <p:spPr>
          <a:xfrm>
            <a:off x="838080" y="4648320"/>
            <a:ext cx="7086240" cy="1706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Top cells are adjacent to bottom cells. Left-edge cells are adjacent to right-edge cells.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 variable ordering (WXYZ).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5" name="Picture 65" descr=""/>
          <p:cNvPicPr/>
          <p:nvPr/>
        </p:nvPicPr>
        <p:blipFill>
          <a:blip r:embed="rId1"/>
          <a:srcRect l="50945" t="6957" r="3424" b="23954"/>
          <a:stretch/>
        </p:blipFill>
        <p:spPr>
          <a:xfrm>
            <a:off x="5638680" y="2057400"/>
            <a:ext cx="2971440" cy="2231640"/>
          </a:xfrm>
          <a:prstGeom prst="rect">
            <a:avLst/>
          </a:prstGeom>
          <a:ln w="0">
            <a:noFill/>
          </a:ln>
        </p:spPr>
      </p:pic>
      <p:sp>
        <p:nvSpPr>
          <p:cNvPr id="1156" name="PlaceHolder 3"/>
          <p:cNvSpPr>
            <a:spLocks noGrp="1"/>
          </p:cNvSpPr>
          <p:nvPr>
            <p:ph type="dt" idx="109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0CC0B37-6954-4F57-AE52-90C49F9D80D2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7" name="PlaceHolder 4"/>
          <p:cNvSpPr>
            <a:spLocks noGrp="1"/>
          </p:cNvSpPr>
          <p:nvPr>
            <p:ph type="ftr" idx="110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8" name="Rectangle 5"/>
          <p:cNvSpPr/>
          <p:nvPr/>
        </p:nvSpPr>
        <p:spPr>
          <a:xfrm>
            <a:off x="3840120" y="377352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Rectangle 6"/>
          <p:cNvSpPr/>
          <p:nvPr/>
        </p:nvSpPr>
        <p:spPr>
          <a:xfrm>
            <a:off x="3032280" y="377352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11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Rectangle 7"/>
          <p:cNvSpPr/>
          <p:nvPr/>
        </p:nvSpPr>
        <p:spPr>
          <a:xfrm>
            <a:off x="2225520" y="3773520"/>
            <a:ext cx="8060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Rectangle 8"/>
          <p:cNvSpPr/>
          <p:nvPr/>
        </p:nvSpPr>
        <p:spPr>
          <a:xfrm>
            <a:off x="1417680" y="377352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Rectangle 9"/>
          <p:cNvSpPr/>
          <p:nvPr/>
        </p:nvSpPr>
        <p:spPr>
          <a:xfrm>
            <a:off x="868320" y="384984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Rectangle 10"/>
          <p:cNvSpPr/>
          <p:nvPr/>
        </p:nvSpPr>
        <p:spPr>
          <a:xfrm>
            <a:off x="3840120" y="320364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14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Rectangle 11"/>
          <p:cNvSpPr/>
          <p:nvPr/>
        </p:nvSpPr>
        <p:spPr>
          <a:xfrm>
            <a:off x="3032280" y="320364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15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Rectangle 12"/>
          <p:cNvSpPr/>
          <p:nvPr/>
        </p:nvSpPr>
        <p:spPr>
          <a:xfrm>
            <a:off x="2225520" y="3203640"/>
            <a:ext cx="8060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13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6" name="Rectangle 13"/>
          <p:cNvSpPr/>
          <p:nvPr/>
        </p:nvSpPr>
        <p:spPr>
          <a:xfrm>
            <a:off x="1417680" y="320364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12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Rectangle 14"/>
          <p:cNvSpPr/>
          <p:nvPr/>
        </p:nvSpPr>
        <p:spPr>
          <a:xfrm>
            <a:off x="868320" y="327960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8" name="Rectangle 15"/>
          <p:cNvSpPr/>
          <p:nvPr/>
        </p:nvSpPr>
        <p:spPr>
          <a:xfrm>
            <a:off x="3840120" y="263376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Rectangle 16"/>
          <p:cNvSpPr/>
          <p:nvPr/>
        </p:nvSpPr>
        <p:spPr>
          <a:xfrm>
            <a:off x="3032280" y="263376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Rectangle 17"/>
          <p:cNvSpPr/>
          <p:nvPr/>
        </p:nvSpPr>
        <p:spPr>
          <a:xfrm>
            <a:off x="2225520" y="2633760"/>
            <a:ext cx="8060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Rectangle 18"/>
          <p:cNvSpPr/>
          <p:nvPr/>
        </p:nvSpPr>
        <p:spPr>
          <a:xfrm>
            <a:off x="1417680" y="263376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2" name="Rectangle 19"/>
          <p:cNvSpPr/>
          <p:nvPr/>
        </p:nvSpPr>
        <p:spPr>
          <a:xfrm>
            <a:off x="868320" y="2709720"/>
            <a:ext cx="807840" cy="569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Rectangle 20"/>
          <p:cNvSpPr/>
          <p:nvPr/>
        </p:nvSpPr>
        <p:spPr>
          <a:xfrm>
            <a:off x="3840120" y="2065320"/>
            <a:ext cx="807840" cy="568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Rectangle 21"/>
          <p:cNvSpPr/>
          <p:nvPr/>
        </p:nvSpPr>
        <p:spPr>
          <a:xfrm>
            <a:off x="3032280" y="2065320"/>
            <a:ext cx="807840" cy="568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Rectangle 22"/>
          <p:cNvSpPr/>
          <p:nvPr/>
        </p:nvSpPr>
        <p:spPr>
          <a:xfrm>
            <a:off x="2225520" y="2065320"/>
            <a:ext cx="806040" cy="568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6" name="Rectangle 23"/>
          <p:cNvSpPr/>
          <p:nvPr/>
        </p:nvSpPr>
        <p:spPr>
          <a:xfrm>
            <a:off x="1417680" y="2065320"/>
            <a:ext cx="807840" cy="568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Rectangle 24"/>
          <p:cNvSpPr/>
          <p:nvPr/>
        </p:nvSpPr>
        <p:spPr>
          <a:xfrm>
            <a:off x="868320" y="2141640"/>
            <a:ext cx="807840" cy="568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8" name="Rectangle 25"/>
          <p:cNvSpPr/>
          <p:nvPr/>
        </p:nvSpPr>
        <p:spPr>
          <a:xfrm>
            <a:off x="3870360" y="1211400"/>
            <a:ext cx="807840" cy="99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Rectangle 26"/>
          <p:cNvSpPr/>
          <p:nvPr/>
        </p:nvSpPr>
        <p:spPr>
          <a:xfrm>
            <a:off x="3062160" y="1211400"/>
            <a:ext cx="807840" cy="99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0" name="Rectangle 27"/>
          <p:cNvSpPr/>
          <p:nvPr/>
        </p:nvSpPr>
        <p:spPr>
          <a:xfrm>
            <a:off x="2255760" y="1211400"/>
            <a:ext cx="806040" cy="99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Rectangle 28"/>
          <p:cNvSpPr/>
          <p:nvPr/>
        </p:nvSpPr>
        <p:spPr>
          <a:xfrm>
            <a:off x="1447920" y="1211400"/>
            <a:ext cx="807840" cy="99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Rectangle 29"/>
          <p:cNvSpPr/>
          <p:nvPr/>
        </p:nvSpPr>
        <p:spPr>
          <a:xfrm>
            <a:off x="609480" y="1219320"/>
            <a:ext cx="807840" cy="99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WX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Line 30"/>
          <p:cNvSpPr/>
          <p:nvPr/>
        </p:nvSpPr>
        <p:spPr>
          <a:xfrm>
            <a:off x="609480" y="1066680"/>
            <a:ext cx="80784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Line 31"/>
          <p:cNvSpPr/>
          <p:nvPr/>
        </p:nvSpPr>
        <p:spPr>
          <a:xfrm>
            <a:off x="609480" y="4343400"/>
            <a:ext cx="80784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Line 32"/>
          <p:cNvSpPr/>
          <p:nvPr/>
        </p:nvSpPr>
        <p:spPr>
          <a:xfrm>
            <a:off x="609480" y="1066680"/>
            <a:ext cx="360" cy="99864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Line 33"/>
          <p:cNvSpPr/>
          <p:nvPr/>
        </p:nvSpPr>
        <p:spPr>
          <a:xfrm>
            <a:off x="4647960" y="1066680"/>
            <a:ext cx="360" cy="99864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Line 34"/>
          <p:cNvSpPr/>
          <p:nvPr/>
        </p:nvSpPr>
        <p:spPr>
          <a:xfrm>
            <a:off x="1417320" y="1066680"/>
            <a:ext cx="80820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8" name="Line 35"/>
          <p:cNvSpPr/>
          <p:nvPr/>
        </p:nvSpPr>
        <p:spPr>
          <a:xfrm>
            <a:off x="609480" y="1066680"/>
            <a:ext cx="807840" cy="998640"/>
          </a:xfrm>
          <a:prstGeom prst="line">
            <a:avLst/>
          </a:prstGeom>
          <a:ln cap="rnd"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Line 36"/>
          <p:cNvSpPr/>
          <p:nvPr/>
        </p:nvSpPr>
        <p:spPr>
          <a:xfrm>
            <a:off x="609480" y="2065320"/>
            <a:ext cx="360" cy="56808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0" name="Line 37"/>
          <p:cNvSpPr/>
          <p:nvPr/>
        </p:nvSpPr>
        <p:spPr>
          <a:xfrm>
            <a:off x="3840120" y="1066680"/>
            <a:ext cx="80784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Line 38"/>
          <p:cNvSpPr/>
          <p:nvPr/>
        </p:nvSpPr>
        <p:spPr>
          <a:xfrm>
            <a:off x="3840120" y="2065320"/>
            <a:ext cx="360" cy="22780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2" name="Line 39"/>
          <p:cNvSpPr/>
          <p:nvPr/>
        </p:nvSpPr>
        <p:spPr>
          <a:xfrm>
            <a:off x="4647960" y="2057400"/>
            <a:ext cx="360" cy="2277720"/>
          </a:xfrm>
          <a:prstGeom prst="line">
            <a:avLst/>
          </a:prstGeom>
          <a:ln cap="sq"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Line 40"/>
          <p:cNvSpPr/>
          <p:nvPr/>
        </p:nvSpPr>
        <p:spPr>
          <a:xfrm>
            <a:off x="3031920" y="1066680"/>
            <a:ext cx="80820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4" name="Line 41"/>
          <p:cNvSpPr/>
          <p:nvPr/>
        </p:nvSpPr>
        <p:spPr>
          <a:xfrm>
            <a:off x="3031920" y="2065320"/>
            <a:ext cx="360" cy="22780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Line 42"/>
          <p:cNvSpPr/>
          <p:nvPr/>
        </p:nvSpPr>
        <p:spPr>
          <a:xfrm>
            <a:off x="2225520" y="1066680"/>
            <a:ext cx="80640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Line 43"/>
          <p:cNvSpPr/>
          <p:nvPr/>
        </p:nvSpPr>
        <p:spPr>
          <a:xfrm>
            <a:off x="2225520" y="2065320"/>
            <a:ext cx="360" cy="22780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Line 44"/>
          <p:cNvSpPr/>
          <p:nvPr/>
        </p:nvSpPr>
        <p:spPr>
          <a:xfrm>
            <a:off x="1447560" y="2057400"/>
            <a:ext cx="360" cy="22777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8" name="Line 45"/>
          <p:cNvSpPr/>
          <p:nvPr/>
        </p:nvSpPr>
        <p:spPr>
          <a:xfrm>
            <a:off x="1447560" y="2057400"/>
            <a:ext cx="32306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Line 46"/>
          <p:cNvSpPr/>
          <p:nvPr/>
        </p:nvSpPr>
        <p:spPr>
          <a:xfrm>
            <a:off x="609480" y="2633400"/>
            <a:ext cx="360" cy="56988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0" name="Line 47"/>
          <p:cNvSpPr/>
          <p:nvPr/>
        </p:nvSpPr>
        <p:spPr>
          <a:xfrm>
            <a:off x="1417320" y="2633400"/>
            <a:ext cx="32306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Line 48"/>
          <p:cNvSpPr/>
          <p:nvPr/>
        </p:nvSpPr>
        <p:spPr>
          <a:xfrm>
            <a:off x="609480" y="3203280"/>
            <a:ext cx="360" cy="56988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Line 49"/>
          <p:cNvSpPr/>
          <p:nvPr/>
        </p:nvSpPr>
        <p:spPr>
          <a:xfrm>
            <a:off x="1417320" y="3203280"/>
            <a:ext cx="32306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Line 50"/>
          <p:cNvSpPr/>
          <p:nvPr/>
        </p:nvSpPr>
        <p:spPr>
          <a:xfrm>
            <a:off x="609480" y="3773160"/>
            <a:ext cx="360" cy="57024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4" name="Line 51"/>
          <p:cNvSpPr/>
          <p:nvPr/>
        </p:nvSpPr>
        <p:spPr>
          <a:xfrm>
            <a:off x="1417320" y="3773160"/>
            <a:ext cx="32306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Line 52"/>
          <p:cNvSpPr/>
          <p:nvPr/>
        </p:nvSpPr>
        <p:spPr>
          <a:xfrm>
            <a:off x="1417320" y="4343400"/>
            <a:ext cx="3230640" cy="360"/>
          </a:xfrm>
          <a:prstGeom prst="line">
            <a:avLst/>
          </a:prstGeom>
          <a:ln cap="sq"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6" name="Text Box 53"/>
          <p:cNvSpPr/>
          <p:nvPr/>
        </p:nvSpPr>
        <p:spPr>
          <a:xfrm>
            <a:off x="856080" y="1138320"/>
            <a:ext cx="450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YZ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AutoShape 67"/>
          <p:cNvSpPr/>
          <p:nvPr/>
        </p:nvSpPr>
        <p:spPr>
          <a:xfrm>
            <a:off x="4800600" y="2971800"/>
            <a:ext cx="761760" cy="380520"/>
          </a:xfrm>
          <a:custGeom>
            <a:avLst/>
            <a:gdLst>
              <a:gd name="textAreaLeft" fmla="*/ 118800 w 761760"/>
              <a:gd name="textAreaRight" fmla="*/ 666720 w 761760"/>
              <a:gd name="textAreaTop" fmla="*/ 95040 h 380520"/>
              <a:gd name="textAreaBottom" fmla="*/ 285480 h 380520"/>
            </a:gdLst>
            <a:ahLst/>
            <a:rect l="textAreaLeft" t="textAreaTop" r="textAreaRight" b="textAreaBottom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Four-variable Map Simplification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One square represents a minterm of 4 literals.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rectangle of 2 adjacent squares represents a product term of 3 literals.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rectangle of 4 squares represents a product term of 2 literals.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rectangle of 8 squares represents a product term of 1 literal.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rectangle of 16 squares produces a function that is equal to logic 1.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0" name="PlaceHolder 3"/>
          <p:cNvSpPr>
            <a:spLocks noGrp="1"/>
          </p:cNvSpPr>
          <p:nvPr>
            <p:ph type="dt" idx="111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5D5096D-646B-4147-9180-3A80A9F523BD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1" name="PlaceHolder 4"/>
          <p:cNvSpPr>
            <a:spLocks noGrp="1"/>
          </p:cNvSpPr>
          <p:nvPr>
            <p:ph type="ftr" idx="112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Example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8103960" cy="1980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Simplify the following Boolean function (A,B,C,D) =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∑m(0,1,2,4,5,7,8,9,10,12,13).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First put the function g( ) into the map, and then group as many 1s as possible.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4" name="PlaceHolder 3"/>
          <p:cNvSpPr>
            <a:spLocks noGrp="1"/>
          </p:cNvSpPr>
          <p:nvPr>
            <p:ph type="dt" idx="113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87E1000-E1C1-4015-8565-4685E06E297F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5" name="PlaceHolder 4"/>
          <p:cNvSpPr>
            <a:spLocks noGrp="1"/>
          </p:cNvSpPr>
          <p:nvPr>
            <p:ph type="ftr" idx="114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6" name="Line 30"/>
          <p:cNvSpPr/>
          <p:nvPr/>
        </p:nvSpPr>
        <p:spPr>
          <a:xfrm>
            <a:off x="1676160" y="5473440"/>
            <a:ext cx="43812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Line 31"/>
          <p:cNvSpPr/>
          <p:nvPr/>
        </p:nvSpPr>
        <p:spPr>
          <a:xfrm>
            <a:off x="3867120" y="3504960"/>
            <a:ext cx="360" cy="6285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8" name="Line 32"/>
          <p:cNvSpPr/>
          <p:nvPr/>
        </p:nvSpPr>
        <p:spPr>
          <a:xfrm>
            <a:off x="1676160" y="3504960"/>
            <a:ext cx="43812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Line 33"/>
          <p:cNvSpPr/>
          <p:nvPr/>
        </p:nvSpPr>
        <p:spPr>
          <a:xfrm>
            <a:off x="1676160" y="3504960"/>
            <a:ext cx="360" cy="6285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0" name="Line 34"/>
          <p:cNvSpPr/>
          <p:nvPr/>
        </p:nvSpPr>
        <p:spPr>
          <a:xfrm>
            <a:off x="2114280" y="3504960"/>
            <a:ext cx="43812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Line 36"/>
          <p:cNvSpPr/>
          <p:nvPr/>
        </p:nvSpPr>
        <p:spPr>
          <a:xfrm>
            <a:off x="1676160" y="4133520"/>
            <a:ext cx="360" cy="3351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Line 39"/>
          <p:cNvSpPr/>
          <p:nvPr/>
        </p:nvSpPr>
        <p:spPr>
          <a:xfrm>
            <a:off x="2552400" y="3504960"/>
            <a:ext cx="43812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Line 40"/>
          <p:cNvSpPr/>
          <p:nvPr/>
        </p:nvSpPr>
        <p:spPr>
          <a:xfrm>
            <a:off x="2990520" y="3504960"/>
            <a:ext cx="43848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4" name="Line 42"/>
          <p:cNvSpPr/>
          <p:nvPr/>
        </p:nvSpPr>
        <p:spPr>
          <a:xfrm>
            <a:off x="3429000" y="3504960"/>
            <a:ext cx="438120" cy="3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Line 46"/>
          <p:cNvSpPr/>
          <p:nvPr/>
        </p:nvSpPr>
        <p:spPr>
          <a:xfrm>
            <a:off x="1676160" y="4468680"/>
            <a:ext cx="360" cy="33480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6" name="Line 48"/>
          <p:cNvSpPr/>
          <p:nvPr/>
        </p:nvSpPr>
        <p:spPr>
          <a:xfrm>
            <a:off x="1676160" y="4803480"/>
            <a:ext cx="360" cy="33516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Line 50"/>
          <p:cNvSpPr/>
          <p:nvPr/>
        </p:nvSpPr>
        <p:spPr>
          <a:xfrm>
            <a:off x="1676160" y="5138640"/>
            <a:ext cx="360" cy="33480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28" name="Group 104"/>
          <p:cNvGrpSpPr/>
          <p:nvPr/>
        </p:nvGrpSpPr>
        <p:grpSpPr>
          <a:xfrm>
            <a:off x="1143000" y="2895480"/>
            <a:ext cx="2895840" cy="2667240"/>
            <a:chOff x="1143000" y="2895480"/>
            <a:chExt cx="2895840" cy="2667240"/>
          </a:xfrm>
        </p:grpSpPr>
        <p:sp>
          <p:nvSpPr>
            <p:cNvPr id="1229" name="Rectangle 5"/>
            <p:cNvSpPr/>
            <p:nvPr/>
          </p:nvSpPr>
          <p:spPr>
            <a:xfrm>
              <a:off x="3459600" y="2895480"/>
              <a:ext cx="578880" cy="851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0" name="Rectangle 6"/>
            <p:cNvSpPr/>
            <p:nvPr/>
          </p:nvSpPr>
          <p:spPr>
            <a:xfrm>
              <a:off x="2880360" y="2895480"/>
              <a:ext cx="578880" cy="851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1" name="Rectangle 7"/>
            <p:cNvSpPr/>
            <p:nvPr/>
          </p:nvSpPr>
          <p:spPr>
            <a:xfrm>
              <a:off x="2301120" y="2895480"/>
              <a:ext cx="576720" cy="851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2" name="Rectangle 8"/>
            <p:cNvSpPr/>
            <p:nvPr/>
          </p:nvSpPr>
          <p:spPr>
            <a:xfrm>
              <a:off x="1571040" y="3102120"/>
              <a:ext cx="576720" cy="851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cd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3" name="Rectangle 9"/>
            <p:cNvSpPr/>
            <p:nvPr/>
          </p:nvSpPr>
          <p:spPr>
            <a:xfrm>
              <a:off x="1143000" y="3076200"/>
              <a:ext cx="578880" cy="851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ab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4" name="Rectangle 10"/>
            <p:cNvSpPr/>
            <p:nvPr/>
          </p:nvSpPr>
          <p:spPr>
            <a:xfrm>
              <a:off x="1143000" y="510876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5" name="Rectangle 11"/>
            <p:cNvSpPr/>
            <p:nvPr/>
          </p:nvSpPr>
          <p:spPr>
            <a:xfrm>
              <a:off x="1143000" y="465480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6" name="Rectangle 12"/>
            <p:cNvSpPr/>
            <p:nvPr/>
          </p:nvSpPr>
          <p:spPr>
            <a:xfrm>
              <a:off x="1143000" y="420120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7" name="Rectangle 13"/>
            <p:cNvSpPr/>
            <p:nvPr/>
          </p:nvSpPr>
          <p:spPr>
            <a:xfrm>
              <a:off x="1143000" y="3747240"/>
              <a:ext cx="578880" cy="4514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8" name="Rectangle 14"/>
            <p:cNvSpPr/>
            <p:nvPr/>
          </p:nvSpPr>
          <p:spPr>
            <a:xfrm>
              <a:off x="3459600" y="510876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9" name="Rectangle 15"/>
            <p:cNvSpPr/>
            <p:nvPr/>
          </p:nvSpPr>
          <p:spPr>
            <a:xfrm>
              <a:off x="2880360" y="510876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0" name="Rectangle 16"/>
            <p:cNvSpPr/>
            <p:nvPr/>
          </p:nvSpPr>
          <p:spPr>
            <a:xfrm>
              <a:off x="2301120" y="5108760"/>
              <a:ext cx="57672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1" name="Rectangle 17"/>
            <p:cNvSpPr/>
            <p:nvPr/>
          </p:nvSpPr>
          <p:spPr>
            <a:xfrm>
              <a:off x="1722240" y="510876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2" name="Rectangle 18"/>
            <p:cNvSpPr/>
            <p:nvPr/>
          </p:nvSpPr>
          <p:spPr>
            <a:xfrm>
              <a:off x="3459600" y="465480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3" name="Rectangle 19"/>
            <p:cNvSpPr/>
            <p:nvPr/>
          </p:nvSpPr>
          <p:spPr>
            <a:xfrm>
              <a:off x="2880360" y="465480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4" name="Rectangle 20"/>
            <p:cNvSpPr/>
            <p:nvPr/>
          </p:nvSpPr>
          <p:spPr>
            <a:xfrm>
              <a:off x="2301120" y="4654800"/>
              <a:ext cx="57672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5" name="Rectangle 21"/>
            <p:cNvSpPr/>
            <p:nvPr/>
          </p:nvSpPr>
          <p:spPr>
            <a:xfrm>
              <a:off x="1722240" y="465480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6" name="Rectangle 22"/>
            <p:cNvSpPr/>
            <p:nvPr/>
          </p:nvSpPr>
          <p:spPr>
            <a:xfrm>
              <a:off x="3459600" y="420120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7" name="Rectangle 23"/>
            <p:cNvSpPr/>
            <p:nvPr/>
          </p:nvSpPr>
          <p:spPr>
            <a:xfrm>
              <a:off x="2880360" y="420120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8" name="Rectangle 24"/>
            <p:cNvSpPr/>
            <p:nvPr/>
          </p:nvSpPr>
          <p:spPr>
            <a:xfrm>
              <a:off x="2301120" y="4201200"/>
              <a:ext cx="57672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9" name="Rectangle 25"/>
            <p:cNvSpPr/>
            <p:nvPr/>
          </p:nvSpPr>
          <p:spPr>
            <a:xfrm>
              <a:off x="1722240" y="4201200"/>
              <a:ext cx="578880" cy="45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0" name="Rectangle 26"/>
            <p:cNvSpPr/>
            <p:nvPr/>
          </p:nvSpPr>
          <p:spPr>
            <a:xfrm>
              <a:off x="3459600" y="3747240"/>
              <a:ext cx="578880" cy="4514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1" name="Rectangle 27"/>
            <p:cNvSpPr/>
            <p:nvPr/>
          </p:nvSpPr>
          <p:spPr>
            <a:xfrm>
              <a:off x="2880360" y="3747240"/>
              <a:ext cx="578880" cy="4514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2" name="Rectangle 28"/>
            <p:cNvSpPr/>
            <p:nvPr/>
          </p:nvSpPr>
          <p:spPr>
            <a:xfrm>
              <a:off x="2301120" y="3747240"/>
              <a:ext cx="576720" cy="4514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3" name="Rectangle 29"/>
            <p:cNvSpPr/>
            <p:nvPr/>
          </p:nvSpPr>
          <p:spPr>
            <a:xfrm>
              <a:off x="1722240" y="3747240"/>
              <a:ext cx="578880" cy="4514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4" name="Line 35"/>
            <p:cNvSpPr/>
            <p:nvPr/>
          </p:nvSpPr>
          <p:spPr>
            <a:xfrm>
              <a:off x="1545840" y="3411720"/>
              <a:ext cx="176040" cy="335520"/>
            </a:xfrm>
            <a:prstGeom prst="line">
              <a:avLst/>
            </a:prstGeom>
            <a:ln cap="rnd"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5" name="Line 37"/>
            <p:cNvSpPr/>
            <p:nvPr/>
          </p:nvSpPr>
          <p:spPr>
            <a:xfrm>
              <a:off x="1721880" y="3747240"/>
              <a:ext cx="360" cy="1815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6" name="Line 38"/>
            <p:cNvSpPr/>
            <p:nvPr/>
          </p:nvSpPr>
          <p:spPr>
            <a:xfrm>
              <a:off x="1721880" y="3747240"/>
              <a:ext cx="23166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7" name="Line 41"/>
            <p:cNvSpPr/>
            <p:nvPr/>
          </p:nvSpPr>
          <p:spPr>
            <a:xfrm>
              <a:off x="2301120" y="3747240"/>
              <a:ext cx="360" cy="1815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8" name="Line 43"/>
            <p:cNvSpPr/>
            <p:nvPr/>
          </p:nvSpPr>
          <p:spPr>
            <a:xfrm>
              <a:off x="2880360" y="3747240"/>
              <a:ext cx="360" cy="1815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9" name="Line 44"/>
            <p:cNvSpPr/>
            <p:nvPr/>
          </p:nvSpPr>
          <p:spPr>
            <a:xfrm>
              <a:off x="3459240" y="3747240"/>
              <a:ext cx="360" cy="1815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0" name="Line 45"/>
            <p:cNvSpPr/>
            <p:nvPr/>
          </p:nvSpPr>
          <p:spPr>
            <a:xfrm>
              <a:off x="4038480" y="3747240"/>
              <a:ext cx="360" cy="181512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1" name="Line 47"/>
            <p:cNvSpPr/>
            <p:nvPr/>
          </p:nvSpPr>
          <p:spPr>
            <a:xfrm>
              <a:off x="1721880" y="4200840"/>
              <a:ext cx="23166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2" name="Line 49"/>
            <p:cNvSpPr/>
            <p:nvPr/>
          </p:nvSpPr>
          <p:spPr>
            <a:xfrm>
              <a:off x="1721880" y="4654800"/>
              <a:ext cx="23166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3" name="Line 51"/>
            <p:cNvSpPr/>
            <p:nvPr/>
          </p:nvSpPr>
          <p:spPr>
            <a:xfrm>
              <a:off x="1721880" y="5108760"/>
              <a:ext cx="23166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4" name="Line 52"/>
            <p:cNvSpPr/>
            <p:nvPr/>
          </p:nvSpPr>
          <p:spPr>
            <a:xfrm>
              <a:off x="1721880" y="5562360"/>
              <a:ext cx="2316600" cy="36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65" name="Text Box 53"/>
          <p:cNvSpPr/>
          <p:nvPr/>
        </p:nvSpPr>
        <p:spPr>
          <a:xfrm>
            <a:off x="2362320" y="5653080"/>
            <a:ext cx="5151240" cy="516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g(A,B,C,D) = c’+b’d’+a’bd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6" name="Group 105"/>
          <p:cNvGrpSpPr/>
          <p:nvPr/>
        </p:nvGrpSpPr>
        <p:grpSpPr>
          <a:xfrm>
            <a:off x="4572000" y="3200400"/>
            <a:ext cx="2438280" cy="2666880"/>
            <a:chOff x="4572000" y="3200400"/>
            <a:chExt cx="2438280" cy="2666880"/>
          </a:xfrm>
        </p:grpSpPr>
        <p:sp>
          <p:nvSpPr>
            <p:cNvPr id="1267" name="Rectangle 55"/>
            <p:cNvSpPr/>
            <p:nvPr/>
          </p:nvSpPr>
          <p:spPr>
            <a:xfrm>
              <a:off x="6400800" y="510876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8" name="Rectangle 56"/>
            <p:cNvSpPr/>
            <p:nvPr/>
          </p:nvSpPr>
          <p:spPr>
            <a:xfrm>
              <a:off x="5881680" y="510876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9" name="Rectangle 57"/>
            <p:cNvSpPr/>
            <p:nvPr/>
          </p:nvSpPr>
          <p:spPr>
            <a:xfrm>
              <a:off x="5362200" y="510876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0" name="Rectangle 58"/>
            <p:cNvSpPr/>
            <p:nvPr/>
          </p:nvSpPr>
          <p:spPr>
            <a:xfrm>
              <a:off x="4843080" y="510876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1" name="Rectangle 59"/>
            <p:cNvSpPr/>
            <p:nvPr/>
          </p:nvSpPr>
          <p:spPr>
            <a:xfrm>
              <a:off x="6400800" y="465768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2" name="Rectangle 60"/>
            <p:cNvSpPr/>
            <p:nvPr/>
          </p:nvSpPr>
          <p:spPr>
            <a:xfrm>
              <a:off x="5881680" y="465768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3" name="Rectangle 61"/>
            <p:cNvSpPr/>
            <p:nvPr/>
          </p:nvSpPr>
          <p:spPr>
            <a:xfrm>
              <a:off x="5362200" y="465768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4" name="Rectangle 62"/>
            <p:cNvSpPr/>
            <p:nvPr/>
          </p:nvSpPr>
          <p:spPr>
            <a:xfrm>
              <a:off x="4843080" y="465768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5" name="Rectangle 63"/>
            <p:cNvSpPr/>
            <p:nvPr/>
          </p:nvSpPr>
          <p:spPr>
            <a:xfrm>
              <a:off x="6400800" y="420696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6" name="Rectangle 64"/>
            <p:cNvSpPr/>
            <p:nvPr/>
          </p:nvSpPr>
          <p:spPr>
            <a:xfrm>
              <a:off x="5881680" y="420696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7" name="Rectangle 65"/>
            <p:cNvSpPr/>
            <p:nvPr/>
          </p:nvSpPr>
          <p:spPr>
            <a:xfrm>
              <a:off x="5362200" y="420696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8" name="Rectangle 66"/>
            <p:cNvSpPr/>
            <p:nvPr/>
          </p:nvSpPr>
          <p:spPr>
            <a:xfrm>
              <a:off x="4843080" y="420696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9" name="Rectangle 67"/>
            <p:cNvSpPr/>
            <p:nvPr/>
          </p:nvSpPr>
          <p:spPr>
            <a:xfrm>
              <a:off x="6400800" y="375588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0" name="Rectangle 68"/>
            <p:cNvSpPr/>
            <p:nvPr/>
          </p:nvSpPr>
          <p:spPr>
            <a:xfrm>
              <a:off x="5881680" y="375588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 baseline="-250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1" name="Rectangle 69"/>
            <p:cNvSpPr/>
            <p:nvPr/>
          </p:nvSpPr>
          <p:spPr>
            <a:xfrm>
              <a:off x="5362200" y="375588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2" name="Rectangle 70"/>
            <p:cNvSpPr/>
            <p:nvPr/>
          </p:nvSpPr>
          <p:spPr>
            <a:xfrm>
              <a:off x="4843080" y="3755880"/>
              <a:ext cx="518760" cy="450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3" name="Line 71"/>
            <p:cNvSpPr/>
            <p:nvPr/>
          </p:nvSpPr>
          <p:spPr>
            <a:xfrm>
              <a:off x="4842720" y="3755880"/>
              <a:ext cx="2077200" cy="360"/>
            </a:xfrm>
            <a:prstGeom prst="line">
              <a:avLst/>
            </a:prstGeom>
            <a:ln cap="sq"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4" name="Line 72"/>
            <p:cNvSpPr/>
            <p:nvPr/>
          </p:nvSpPr>
          <p:spPr>
            <a:xfrm>
              <a:off x="4842720" y="3755880"/>
              <a:ext cx="360" cy="1803600"/>
            </a:xfrm>
            <a:prstGeom prst="line">
              <a:avLst/>
            </a:prstGeom>
            <a:ln cap="sq"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5" name="Line 73"/>
            <p:cNvSpPr/>
            <p:nvPr/>
          </p:nvSpPr>
          <p:spPr>
            <a:xfrm>
              <a:off x="5362200" y="3755880"/>
              <a:ext cx="360" cy="18036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6" name="Line 74"/>
            <p:cNvSpPr/>
            <p:nvPr/>
          </p:nvSpPr>
          <p:spPr>
            <a:xfrm>
              <a:off x="5881320" y="3755880"/>
              <a:ext cx="360" cy="18036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7" name="Line 75"/>
            <p:cNvSpPr/>
            <p:nvPr/>
          </p:nvSpPr>
          <p:spPr>
            <a:xfrm>
              <a:off x="6400800" y="3755880"/>
              <a:ext cx="360" cy="18036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8" name="Line 76"/>
            <p:cNvSpPr/>
            <p:nvPr/>
          </p:nvSpPr>
          <p:spPr>
            <a:xfrm>
              <a:off x="6919920" y="3755880"/>
              <a:ext cx="360" cy="1803600"/>
            </a:xfrm>
            <a:prstGeom prst="line">
              <a:avLst/>
            </a:prstGeom>
            <a:ln cap="sq"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9" name="Line 77"/>
            <p:cNvSpPr/>
            <p:nvPr/>
          </p:nvSpPr>
          <p:spPr>
            <a:xfrm>
              <a:off x="4842720" y="4206600"/>
              <a:ext cx="20772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0" name="Line 78"/>
            <p:cNvSpPr/>
            <p:nvPr/>
          </p:nvSpPr>
          <p:spPr>
            <a:xfrm>
              <a:off x="4842720" y="4657680"/>
              <a:ext cx="20772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1" name="Line 79"/>
            <p:cNvSpPr/>
            <p:nvPr/>
          </p:nvSpPr>
          <p:spPr>
            <a:xfrm>
              <a:off x="4842720" y="5108400"/>
              <a:ext cx="20772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2" name="Line 80"/>
            <p:cNvSpPr/>
            <p:nvPr/>
          </p:nvSpPr>
          <p:spPr>
            <a:xfrm>
              <a:off x="4842720" y="5559480"/>
              <a:ext cx="2077200" cy="360"/>
            </a:xfrm>
            <a:prstGeom prst="line">
              <a:avLst/>
            </a:prstGeom>
            <a:ln cap="sq"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3" name="Rectangle 81"/>
            <p:cNvSpPr/>
            <p:nvPr/>
          </p:nvSpPr>
          <p:spPr>
            <a:xfrm>
              <a:off x="4752720" y="3610800"/>
              <a:ext cx="1083240" cy="2051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294" name="Line 82"/>
            <p:cNvSpPr/>
            <p:nvPr/>
          </p:nvSpPr>
          <p:spPr>
            <a:xfrm>
              <a:off x="4572000" y="5046480"/>
              <a:ext cx="632160" cy="360"/>
            </a:xfrm>
            <a:prstGeom prst="line">
              <a:avLst/>
            </a:prstGeom>
            <a:ln cap="rnd"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5" name="Line 83"/>
            <p:cNvSpPr/>
            <p:nvPr/>
          </p:nvSpPr>
          <p:spPr>
            <a:xfrm>
              <a:off x="5204160" y="5046480"/>
              <a:ext cx="360" cy="820800"/>
            </a:xfrm>
            <a:prstGeom prst="line">
              <a:avLst/>
            </a:prstGeom>
            <a:ln cap="rnd"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6" name="Line 84"/>
            <p:cNvSpPr/>
            <p:nvPr/>
          </p:nvSpPr>
          <p:spPr>
            <a:xfrm>
              <a:off x="4572000" y="4123440"/>
              <a:ext cx="632160" cy="360"/>
            </a:xfrm>
            <a:prstGeom prst="line">
              <a:avLst/>
            </a:prstGeom>
            <a:ln cap="rnd"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7" name="Line 85"/>
            <p:cNvSpPr/>
            <p:nvPr/>
          </p:nvSpPr>
          <p:spPr>
            <a:xfrm flipV="1">
              <a:off x="5204160" y="3200400"/>
              <a:ext cx="360" cy="923040"/>
            </a:xfrm>
            <a:prstGeom prst="line">
              <a:avLst/>
            </a:prstGeom>
            <a:ln cap="rnd"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8" name="Line 86"/>
            <p:cNvSpPr/>
            <p:nvPr/>
          </p:nvSpPr>
          <p:spPr>
            <a:xfrm flipH="1">
              <a:off x="6468480" y="5046480"/>
              <a:ext cx="541800" cy="360"/>
            </a:xfrm>
            <a:prstGeom prst="line">
              <a:avLst/>
            </a:prstGeom>
            <a:ln cap="rnd"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9" name="Line 87"/>
            <p:cNvSpPr/>
            <p:nvPr/>
          </p:nvSpPr>
          <p:spPr>
            <a:xfrm>
              <a:off x="6468480" y="5046480"/>
              <a:ext cx="360" cy="820800"/>
            </a:xfrm>
            <a:prstGeom prst="line">
              <a:avLst/>
            </a:prstGeom>
            <a:ln cap="rnd"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0" name="Line 88"/>
            <p:cNvSpPr/>
            <p:nvPr/>
          </p:nvSpPr>
          <p:spPr>
            <a:xfrm flipH="1">
              <a:off x="6468480" y="4123440"/>
              <a:ext cx="541800" cy="360"/>
            </a:xfrm>
            <a:prstGeom prst="line">
              <a:avLst/>
            </a:prstGeom>
            <a:ln cap="rnd"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1" name="Line 89"/>
            <p:cNvSpPr/>
            <p:nvPr/>
          </p:nvSpPr>
          <p:spPr>
            <a:xfrm flipV="1">
              <a:off x="6468480" y="3507840"/>
              <a:ext cx="360" cy="615600"/>
            </a:xfrm>
            <a:prstGeom prst="line">
              <a:avLst/>
            </a:prstGeom>
            <a:ln cap="rnd"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2" name="Rectangle 90"/>
            <p:cNvSpPr/>
            <p:nvPr/>
          </p:nvSpPr>
          <p:spPr>
            <a:xfrm>
              <a:off x="5475240" y="4226040"/>
              <a:ext cx="722160" cy="307440"/>
            </a:xfrm>
            <a:prstGeom prst="rect">
              <a:avLst/>
            </a:prstGeom>
            <a:noFill/>
            <a:ln cap="rnd" w="9525">
              <a:solidFill>
                <a:srgbClr val="000000"/>
              </a:solidFill>
              <a:prstDash val="sys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Don't Care Conditions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4" name="PlaceHolder 2"/>
          <p:cNvSpPr>
            <a:spLocks noGrp="1"/>
          </p:cNvSpPr>
          <p:nvPr>
            <p:ph/>
          </p:nvPr>
        </p:nvSpPr>
        <p:spPr>
          <a:xfrm>
            <a:off x="228600" y="1417680"/>
            <a:ext cx="89150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There may be a combination of input values which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will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never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occur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they do occur, the output is of no concern.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function value for such combinations is called a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don't care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They are denoted with </a:t>
            </a:r>
            <a:r>
              <a:rPr b="1" lang="en-US" sz="2800" spc="-1" strike="noStrike">
                <a:solidFill>
                  <a:schemeClr val="hlink"/>
                </a:solidFill>
                <a:latin typeface="Arial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or</a:t>
            </a:r>
            <a:r>
              <a:rPr b="0" lang="en-US" sz="2800" spc="-1" strike="noStrike">
                <a:solidFill>
                  <a:schemeClr val="hlink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chemeClr val="hlink"/>
                </a:solidFill>
                <a:latin typeface="Arial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Each </a:t>
            </a:r>
            <a:r>
              <a:rPr b="1" lang="en-US" sz="2800" spc="-1" strike="noStrike">
                <a:solidFill>
                  <a:schemeClr val="hlink"/>
                </a:solidFill>
                <a:latin typeface="Arial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may be arbitrarily assigned the value 0 or 1 in an implementation.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Don’t cares can be used to </a:t>
            </a:r>
            <a:r>
              <a:rPr b="1" i="1" lang="en-US" sz="2800" spc="-1" strike="noStrike">
                <a:solidFill>
                  <a:srgbClr val="000000"/>
                </a:solidFill>
                <a:latin typeface="Arial"/>
              </a:rPr>
              <a:t>further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simplify a function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3"/>
          <p:cNvSpPr>
            <a:spLocks noGrp="1"/>
          </p:cNvSpPr>
          <p:nvPr>
            <p:ph type="dt" idx="115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DDB5AA0-8A85-46B3-93F3-B5D71857E953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6" name="PlaceHolder 4"/>
          <p:cNvSpPr>
            <a:spLocks noGrp="1"/>
          </p:cNvSpPr>
          <p:nvPr>
            <p:ph type="ftr" idx="116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Minimization using Don’t Cares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Treat don't cares as if they are 1s to generate PIs.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Delete PI's that cover only don't care minterms.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Treat the covering of remaining don't care minterms as optional in the selection process (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i.e.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they may be, but need not be, covered).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3"/>
          <p:cNvSpPr>
            <a:spLocks noGrp="1"/>
          </p:cNvSpPr>
          <p:nvPr>
            <p:ph type="dt" idx="117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9B0ED88-122E-4090-8F04-5E012156AEEC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0" name="PlaceHolder 4"/>
          <p:cNvSpPr>
            <a:spLocks noGrp="1"/>
          </p:cNvSpPr>
          <p:nvPr>
            <p:ph type="ftr" idx="118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PlaceHolder 1"/>
          <p:cNvSpPr>
            <a:spLocks noGrp="1"/>
          </p:cNvSpPr>
          <p:nvPr>
            <p:ph type="title"/>
          </p:nvPr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	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Example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586692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Simplify the function f(a,b,c,d) 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whose K-map is shown at the right.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 = a’c’d+ab’+cd’+a’bc’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 = a’c’d+ab’+cd’+a’bd’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3"/>
          <p:cNvSpPr>
            <a:spLocks noGrp="1"/>
          </p:cNvSpPr>
          <p:nvPr>
            <p:ph type="dt" idx="119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BCC0D03-0DA2-4353-91BC-8F3EB25A39AC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4" name="PlaceHolder 4"/>
          <p:cNvSpPr>
            <a:spLocks noGrp="1"/>
          </p:cNvSpPr>
          <p:nvPr>
            <p:ph type="ftr" idx="120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15" name="Group 4"/>
          <p:cNvGrpSpPr/>
          <p:nvPr/>
        </p:nvGrpSpPr>
        <p:grpSpPr>
          <a:xfrm>
            <a:off x="6629400" y="2819160"/>
            <a:ext cx="1600560" cy="1581480"/>
            <a:chOff x="6629400" y="2819160"/>
            <a:chExt cx="1600560" cy="1581480"/>
          </a:xfrm>
        </p:grpSpPr>
        <p:sp>
          <p:nvSpPr>
            <p:cNvPr id="1316" name="Rectangle 5"/>
            <p:cNvSpPr/>
            <p:nvPr/>
          </p:nvSpPr>
          <p:spPr>
            <a:xfrm>
              <a:off x="7829640" y="400536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7" name="Rectangle 6"/>
            <p:cNvSpPr/>
            <p:nvPr/>
          </p:nvSpPr>
          <p:spPr>
            <a:xfrm>
              <a:off x="7429680" y="400536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8" name="Rectangle 7"/>
            <p:cNvSpPr/>
            <p:nvPr/>
          </p:nvSpPr>
          <p:spPr>
            <a:xfrm>
              <a:off x="7029360" y="400536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9" name="Rectangle 8"/>
            <p:cNvSpPr/>
            <p:nvPr/>
          </p:nvSpPr>
          <p:spPr>
            <a:xfrm>
              <a:off x="6629400" y="400536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0" name="Rectangle 9"/>
            <p:cNvSpPr/>
            <p:nvPr/>
          </p:nvSpPr>
          <p:spPr>
            <a:xfrm>
              <a:off x="7829640" y="361008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1" name="Rectangle 10"/>
            <p:cNvSpPr/>
            <p:nvPr/>
          </p:nvSpPr>
          <p:spPr>
            <a:xfrm>
              <a:off x="7429680" y="361008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2" name="Rectangle 11"/>
            <p:cNvSpPr/>
            <p:nvPr/>
          </p:nvSpPr>
          <p:spPr>
            <a:xfrm>
              <a:off x="7029360" y="361008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3" name="Rectangle 12"/>
            <p:cNvSpPr/>
            <p:nvPr/>
          </p:nvSpPr>
          <p:spPr>
            <a:xfrm>
              <a:off x="6629400" y="361008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4" name="Rectangle 13"/>
            <p:cNvSpPr/>
            <p:nvPr/>
          </p:nvSpPr>
          <p:spPr>
            <a:xfrm>
              <a:off x="7829640" y="321480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5" name="Rectangle 14"/>
            <p:cNvSpPr/>
            <p:nvPr/>
          </p:nvSpPr>
          <p:spPr>
            <a:xfrm>
              <a:off x="7429680" y="321480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6" name="Rectangle 15"/>
            <p:cNvSpPr/>
            <p:nvPr/>
          </p:nvSpPr>
          <p:spPr>
            <a:xfrm>
              <a:off x="7029360" y="321480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7" name="Rectangle 16"/>
            <p:cNvSpPr/>
            <p:nvPr/>
          </p:nvSpPr>
          <p:spPr>
            <a:xfrm>
              <a:off x="6629400" y="321480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8" name="Rectangle 17"/>
            <p:cNvSpPr/>
            <p:nvPr/>
          </p:nvSpPr>
          <p:spPr>
            <a:xfrm>
              <a:off x="7829640" y="281952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9" name="Rectangle 18"/>
            <p:cNvSpPr/>
            <p:nvPr/>
          </p:nvSpPr>
          <p:spPr>
            <a:xfrm>
              <a:off x="7429680" y="281952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0" name="Rectangle 19"/>
            <p:cNvSpPr/>
            <p:nvPr/>
          </p:nvSpPr>
          <p:spPr>
            <a:xfrm>
              <a:off x="7029360" y="281952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1" name="Rectangle 20"/>
            <p:cNvSpPr/>
            <p:nvPr/>
          </p:nvSpPr>
          <p:spPr>
            <a:xfrm>
              <a:off x="6629400" y="281952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2" name="Line 21"/>
            <p:cNvSpPr/>
            <p:nvPr/>
          </p:nvSpPr>
          <p:spPr>
            <a:xfrm>
              <a:off x="6629400" y="3214440"/>
              <a:ext cx="16002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3" name="Line 22"/>
            <p:cNvSpPr/>
            <p:nvPr/>
          </p:nvSpPr>
          <p:spPr>
            <a:xfrm>
              <a:off x="6629400" y="3609720"/>
              <a:ext cx="16002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4" name="Line 23"/>
            <p:cNvSpPr/>
            <p:nvPr/>
          </p:nvSpPr>
          <p:spPr>
            <a:xfrm>
              <a:off x="6629400" y="4005000"/>
              <a:ext cx="16002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5" name="Line 24"/>
            <p:cNvSpPr/>
            <p:nvPr/>
          </p:nvSpPr>
          <p:spPr>
            <a:xfrm>
              <a:off x="6629400" y="4400280"/>
              <a:ext cx="1600200" cy="36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6" name="Line 25"/>
            <p:cNvSpPr/>
            <p:nvPr/>
          </p:nvSpPr>
          <p:spPr>
            <a:xfrm>
              <a:off x="7029360" y="2819160"/>
              <a:ext cx="360" cy="1581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7" name="Line 26"/>
            <p:cNvSpPr/>
            <p:nvPr/>
          </p:nvSpPr>
          <p:spPr>
            <a:xfrm>
              <a:off x="7429320" y="2819160"/>
              <a:ext cx="360" cy="1581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8" name="Line 27"/>
            <p:cNvSpPr/>
            <p:nvPr/>
          </p:nvSpPr>
          <p:spPr>
            <a:xfrm>
              <a:off x="7829280" y="2819160"/>
              <a:ext cx="360" cy="1581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9" name="Line 28"/>
            <p:cNvSpPr/>
            <p:nvPr/>
          </p:nvSpPr>
          <p:spPr>
            <a:xfrm>
              <a:off x="8229600" y="2819160"/>
              <a:ext cx="360" cy="158112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0" name="Line 29"/>
            <p:cNvSpPr/>
            <p:nvPr/>
          </p:nvSpPr>
          <p:spPr>
            <a:xfrm>
              <a:off x="6629400" y="2819160"/>
              <a:ext cx="1600200" cy="36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1" name="Line 30"/>
            <p:cNvSpPr/>
            <p:nvPr/>
          </p:nvSpPr>
          <p:spPr>
            <a:xfrm>
              <a:off x="6629400" y="2819160"/>
              <a:ext cx="360" cy="158112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2" name="Rectangle 31"/>
            <p:cNvSpPr/>
            <p:nvPr/>
          </p:nvSpPr>
          <p:spPr>
            <a:xfrm>
              <a:off x="7924680" y="2895480"/>
              <a:ext cx="228240" cy="14475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343" name="Rectangle 32"/>
            <p:cNvSpPr/>
            <p:nvPr/>
          </p:nvSpPr>
          <p:spPr>
            <a:xfrm>
              <a:off x="6705720" y="4038480"/>
              <a:ext cx="1447560" cy="3045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344" name="Rectangle 33"/>
            <p:cNvSpPr/>
            <p:nvPr/>
          </p:nvSpPr>
          <p:spPr>
            <a:xfrm>
              <a:off x="7086600" y="2895480"/>
              <a:ext cx="304560" cy="6854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345" name="Rectangle 34"/>
            <p:cNvSpPr/>
            <p:nvPr/>
          </p:nvSpPr>
          <p:spPr>
            <a:xfrm>
              <a:off x="6705720" y="3276720"/>
              <a:ext cx="609120" cy="304560"/>
            </a:xfrm>
            <a:prstGeom prst="rect">
              <a:avLst/>
            </a:prstGeom>
            <a:noFill/>
            <a:ln w="25400">
              <a:solidFill>
                <a:srgbClr val="7e9ce8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</p:grpSp>
      <p:grpSp>
        <p:nvGrpSpPr>
          <p:cNvPr id="1346" name="Group 146"/>
          <p:cNvGrpSpPr/>
          <p:nvPr/>
        </p:nvGrpSpPr>
        <p:grpSpPr>
          <a:xfrm>
            <a:off x="6476760" y="4724280"/>
            <a:ext cx="1905120" cy="1581480"/>
            <a:chOff x="6476760" y="4724280"/>
            <a:chExt cx="1905120" cy="1581480"/>
          </a:xfrm>
        </p:grpSpPr>
        <p:sp>
          <p:nvSpPr>
            <p:cNvPr id="1347" name="Rectangle 36"/>
            <p:cNvSpPr/>
            <p:nvPr/>
          </p:nvSpPr>
          <p:spPr>
            <a:xfrm>
              <a:off x="7829640" y="591012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8" name="Rectangle 37"/>
            <p:cNvSpPr/>
            <p:nvPr/>
          </p:nvSpPr>
          <p:spPr>
            <a:xfrm>
              <a:off x="7429680" y="591012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9" name="Rectangle 38"/>
            <p:cNvSpPr/>
            <p:nvPr/>
          </p:nvSpPr>
          <p:spPr>
            <a:xfrm>
              <a:off x="7029360" y="591012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0" name="Rectangle 39"/>
            <p:cNvSpPr/>
            <p:nvPr/>
          </p:nvSpPr>
          <p:spPr>
            <a:xfrm>
              <a:off x="6629400" y="591012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1" name="Rectangle 40"/>
            <p:cNvSpPr/>
            <p:nvPr/>
          </p:nvSpPr>
          <p:spPr>
            <a:xfrm>
              <a:off x="7829640" y="551484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2" name="Rectangle 41"/>
            <p:cNvSpPr/>
            <p:nvPr/>
          </p:nvSpPr>
          <p:spPr>
            <a:xfrm>
              <a:off x="7429680" y="551484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3" name="Rectangle 42"/>
            <p:cNvSpPr/>
            <p:nvPr/>
          </p:nvSpPr>
          <p:spPr>
            <a:xfrm>
              <a:off x="7029360" y="551484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4" name="Rectangle 43"/>
            <p:cNvSpPr/>
            <p:nvPr/>
          </p:nvSpPr>
          <p:spPr>
            <a:xfrm>
              <a:off x="6629400" y="551484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5" name="Rectangle 44"/>
            <p:cNvSpPr/>
            <p:nvPr/>
          </p:nvSpPr>
          <p:spPr>
            <a:xfrm>
              <a:off x="7829640" y="511956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6" name="Rectangle 45"/>
            <p:cNvSpPr/>
            <p:nvPr/>
          </p:nvSpPr>
          <p:spPr>
            <a:xfrm>
              <a:off x="7429680" y="511956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7" name="Rectangle 46"/>
            <p:cNvSpPr/>
            <p:nvPr/>
          </p:nvSpPr>
          <p:spPr>
            <a:xfrm>
              <a:off x="7029360" y="511956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8" name="Rectangle 47"/>
            <p:cNvSpPr/>
            <p:nvPr/>
          </p:nvSpPr>
          <p:spPr>
            <a:xfrm>
              <a:off x="6629400" y="511956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9" name="Rectangle 48"/>
            <p:cNvSpPr/>
            <p:nvPr/>
          </p:nvSpPr>
          <p:spPr>
            <a:xfrm>
              <a:off x="7829640" y="472428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0" name="Rectangle 49"/>
            <p:cNvSpPr/>
            <p:nvPr/>
          </p:nvSpPr>
          <p:spPr>
            <a:xfrm>
              <a:off x="7429680" y="472428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1" name="Rectangle 50"/>
            <p:cNvSpPr/>
            <p:nvPr/>
          </p:nvSpPr>
          <p:spPr>
            <a:xfrm>
              <a:off x="7029360" y="472428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2" name="Rectangle 51"/>
            <p:cNvSpPr/>
            <p:nvPr/>
          </p:nvSpPr>
          <p:spPr>
            <a:xfrm>
              <a:off x="6629400" y="4724280"/>
              <a:ext cx="399600" cy="39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3" name="Line 52"/>
            <p:cNvSpPr/>
            <p:nvPr/>
          </p:nvSpPr>
          <p:spPr>
            <a:xfrm>
              <a:off x="6629400" y="5119560"/>
              <a:ext cx="16002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4" name="Line 53"/>
            <p:cNvSpPr/>
            <p:nvPr/>
          </p:nvSpPr>
          <p:spPr>
            <a:xfrm>
              <a:off x="6629400" y="5514840"/>
              <a:ext cx="16002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5" name="Line 54"/>
            <p:cNvSpPr/>
            <p:nvPr/>
          </p:nvSpPr>
          <p:spPr>
            <a:xfrm>
              <a:off x="6629400" y="5910120"/>
              <a:ext cx="16002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6" name="Line 55"/>
            <p:cNvSpPr/>
            <p:nvPr/>
          </p:nvSpPr>
          <p:spPr>
            <a:xfrm>
              <a:off x="6629400" y="6305400"/>
              <a:ext cx="1600200" cy="36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7" name="Line 56"/>
            <p:cNvSpPr/>
            <p:nvPr/>
          </p:nvSpPr>
          <p:spPr>
            <a:xfrm>
              <a:off x="7029360" y="4724280"/>
              <a:ext cx="360" cy="1581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8" name="Line 57"/>
            <p:cNvSpPr/>
            <p:nvPr/>
          </p:nvSpPr>
          <p:spPr>
            <a:xfrm>
              <a:off x="7429320" y="4724280"/>
              <a:ext cx="360" cy="1581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9" name="Line 58"/>
            <p:cNvSpPr/>
            <p:nvPr/>
          </p:nvSpPr>
          <p:spPr>
            <a:xfrm>
              <a:off x="7829280" y="4724280"/>
              <a:ext cx="360" cy="1581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0" name="Line 59"/>
            <p:cNvSpPr/>
            <p:nvPr/>
          </p:nvSpPr>
          <p:spPr>
            <a:xfrm>
              <a:off x="8229600" y="4724280"/>
              <a:ext cx="360" cy="158112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1" name="Line 60"/>
            <p:cNvSpPr/>
            <p:nvPr/>
          </p:nvSpPr>
          <p:spPr>
            <a:xfrm>
              <a:off x="6629400" y="4724280"/>
              <a:ext cx="1600200" cy="36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2" name="Line 61"/>
            <p:cNvSpPr/>
            <p:nvPr/>
          </p:nvSpPr>
          <p:spPr>
            <a:xfrm>
              <a:off x="6629400" y="4724280"/>
              <a:ext cx="360" cy="1581120"/>
            </a:xfrm>
            <a:prstGeom prst="line">
              <a:avLst/>
            </a:prstGeom>
            <a:ln cap="sq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3" name="Rectangle 62"/>
            <p:cNvSpPr/>
            <p:nvPr/>
          </p:nvSpPr>
          <p:spPr>
            <a:xfrm>
              <a:off x="7924680" y="4800600"/>
              <a:ext cx="228240" cy="14475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374" name="Rectangle 63"/>
            <p:cNvSpPr/>
            <p:nvPr/>
          </p:nvSpPr>
          <p:spPr>
            <a:xfrm>
              <a:off x="6705720" y="5943600"/>
              <a:ext cx="1447560" cy="3045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375" name="Rectangle 64"/>
            <p:cNvSpPr/>
            <p:nvPr/>
          </p:nvSpPr>
          <p:spPr>
            <a:xfrm>
              <a:off x="7086600" y="4800600"/>
              <a:ext cx="304560" cy="6854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376" name="Line 65"/>
            <p:cNvSpPr/>
            <p:nvPr/>
          </p:nvSpPr>
          <p:spPr>
            <a:xfrm>
              <a:off x="6476760" y="5181480"/>
              <a:ext cx="457200" cy="360"/>
            </a:xfrm>
            <a:prstGeom prst="line">
              <a:avLst/>
            </a:prstGeom>
            <a:ln w="25400">
              <a:solidFill>
                <a:srgbClr val="7e9ce8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7" name="Line 66"/>
            <p:cNvSpPr/>
            <p:nvPr/>
          </p:nvSpPr>
          <p:spPr>
            <a:xfrm>
              <a:off x="6476760" y="5410080"/>
              <a:ext cx="457200" cy="360"/>
            </a:xfrm>
            <a:prstGeom prst="line">
              <a:avLst/>
            </a:prstGeom>
            <a:ln w="25400">
              <a:solidFill>
                <a:srgbClr val="7e9ce8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8" name="Line 67"/>
            <p:cNvSpPr/>
            <p:nvPr/>
          </p:nvSpPr>
          <p:spPr>
            <a:xfrm>
              <a:off x="6933960" y="5181480"/>
              <a:ext cx="360" cy="228600"/>
            </a:xfrm>
            <a:prstGeom prst="line">
              <a:avLst/>
            </a:prstGeom>
            <a:ln w="25400">
              <a:solidFill>
                <a:srgbClr val="7e9ce8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9" name="Line 68"/>
            <p:cNvSpPr/>
            <p:nvPr/>
          </p:nvSpPr>
          <p:spPr>
            <a:xfrm flipH="1">
              <a:off x="7848360" y="5181480"/>
              <a:ext cx="533520" cy="360"/>
            </a:xfrm>
            <a:prstGeom prst="line">
              <a:avLst/>
            </a:prstGeom>
            <a:ln w="25400">
              <a:solidFill>
                <a:srgbClr val="7e9ce8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0" name="Line 69"/>
            <p:cNvSpPr/>
            <p:nvPr/>
          </p:nvSpPr>
          <p:spPr>
            <a:xfrm flipH="1">
              <a:off x="7848360" y="5410080"/>
              <a:ext cx="533520" cy="360"/>
            </a:xfrm>
            <a:prstGeom prst="line">
              <a:avLst/>
            </a:prstGeom>
            <a:ln w="25400">
              <a:solidFill>
                <a:srgbClr val="7e9ce8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1" name="Line 70"/>
            <p:cNvSpPr/>
            <p:nvPr/>
          </p:nvSpPr>
          <p:spPr>
            <a:xfrm>
              <a:off x="7924680" y="5181480"/>
              <a:ext cx="360" cy="228600"/>
            </a:xfrm>
            <a:prstGeom prst="line">
              <a:avLst/>
            </a:prstGeom>
            <a:ln w="25400">
              <a:solidFill>
                <a:srgbClr val="7e9ce8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aphicFrame>
        <p:nvGraphicFramePr>
          <p:cNvPr id="1382" name="Group 71"/>
          <p:cNvGraphicFramePr/>
          <p:nvPr/>
        </p:nvGraphicFramePr>
        <p:xfrm>
          <a:off x="6629400" y="857160"/>
          <a:ext cx="1599840" cy="1584000"/>
        </p:xfrm>
        <a:graphic>
          <a:graphicData uri="http://schemas.openxmlformats.org/drawingml/2006/table">
            <a:tbl>
              <a:tblPr/>
              <a:tblGrid>
                <a:gridCol w="399960"/>
                <a:gridCol w="399960"/>
                <a:gridCol w="399960"/>
                <a:gridCol w="399960"/>
              </a:tblGrid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83" name="Text Box 99"/>
          <p:cNvSpPr/>
          <p:nvPr/>
        </p:nvSpPr>
        <p:spPr>
          <a:xfrm>
            <a:off x="5985000" y="457200"/>
            <a:ext cx="437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4" name="Text Box 100"/>
          <p:cNvSpPr/>
          <p:nvPr/>
        </p:nvSpPr>
        <p:spPr>
          <a:xfrm>
            <a:off x="6299280" y="228600"/>
            <a:ext cx="418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Line 101"/>
          <p:cNvSpPr/>
          <p:nvPr/>
        </p:nvSpPr>
        <p:spPr>
          <a:xfrm flipH="1" flipV="1">
            <a:off x="6172200" y="380880"/>
            <a:ext cx="380880" cy="457200"/>
          </a:xfrm>
          <a:prstGeom prst="line">
            <a:avLst/>
          </a:prstGeom>
          <a:ln cap="sq"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" name="Text Box 102"/>
          <p:cNvSpPr/>
          <p:nvPr/>
        </p:nvSpPr>
        <p:spPr>
          <a:xfrm>
            <a:off x="6230520" y="885960"/>
            <a:ext cx="403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00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Text Box 103"/>
          <p:cNvSpPr/>
          <p:nvPr/>
        </p:nvSpPr>
        <p:spPr>
          <a:xfrm>
            <a:off x="6207120" y="1279440"/>
            <a:ext cx="460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01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8" name="Text Box 104"/>
          <p:cNvSpPr/>
          <p:nvPr/>
        </p:nvSpPr>
        <p:spPr>
          <a:xfrm>
            <a:off x="6196320" y="1676520"/>
            <a:ext cx="516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11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Text Box 105"/>
          <p:cNvSpPr/>
          <p:nvPr/>
        </p:nvSpPr>
        <p:spPr>
          <a:xfrm>
            <a:off x="6207120" y="2041560"/>
            <a:ext cx="460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0" name="Text Box 106"/>
          <p:cNvSpPr/>
          <p:nvPr/>
        </p:nvSpPr>
        <p:spPr>
          <a:xfrm>
            <a:off x="6598800" y="533520"/>
            <a:ext cx="403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00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Text Box 107"/>
          <p:cNvSpPr/>
          <p:nvPr/>
        </p:nvSpPr>
        <p:spPr>
          <a:xfrm>
            <a:off x="6969240" y="517680"/>
            <a:ext cx="460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01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2" name="Text Box 108"/>
          <p:cNvSpPr/>
          <p:nvPr/>
        </p:nvSpPr>
        <p:spPr>
          <a:xfrm>
            <a:off x="7339320" y="517680"/>
            <a:ext cx="516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11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Text Box 109"/>
          <p:cNvSpPr/>
          <p:nvPr/>
        </p:nvSpPr>
        <p:spPr>
          <a:xfrm>
            <a:off x="7731000" y="533520"/>
            <a:ext cx="460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PlaceHolder 1"/>
          <p:cNvSpPr>
            <a:spLocks noGrp="1"/>
          </p:cNvSpPr>
          <p:nvPr>
            <p:ph type="title"/>
          </p:nvPr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	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Another Example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2"/>
          <p:cNvSpPr>
            <a:spLocks noGrp="1"/>
          </p:cNvSpPr>
          <p:nvPr>
            <p:ph/>
          </p:nvPr>
        </p:nvSpPr>
        <p:spPr>
          <a:xfrm>
            <a:off x="1098720" y="1600200"/>
            <a:ext cx="49208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Simplify the function g(a,b,c,d) whose K-map is shown at right.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g = a’c’+ ab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g = a’c’+b’d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6" name="PlaceHolder 3"/>
          <p:cNvSpPr>
            <a:spLocks noGrp="1"/>
          </p:cNvSpPr>
          <p:nvPr>
            <p:ph type="dt" idx="121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7759F3D-1521-4CEC-A84B-1308D8E2E248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7" name="PlaceHolder 4"/>
          <p:cNvSpPr>
            <a:spLocks noGrp="1"/>
          </p:cNvSpPr>
          <p:nvPr>
            <p:ph type="ftr" idx="122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398" name="Group 4"/>
          <p:cNvGraphicFramePr/>
          <p:nvPr/>
        </p:nvGraphicFramePr>
        <p:xfrm>
          <a:off x="6464160" y="933480"/>
          <a:ext cx="1599840" cy="1584000"/>
        </p:xfrm>
        <a:graphic>
          <a:graphicData uri="http://schemas.openxmlformats.org/drawingml/2006/table">
            <a:tbl>
              <a:tblPr/>
              <a:tblGrid>
                <a:gridCol w="399960"/>
                <a:gridCol w="399960"/>
                <a:gridCol w="399960"/>
                <a:gridCol w="399960"/>
              </a:tblGrid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9" name="Group 31"/>
          <p:cNvGraphicFramePr/>
          <p:nvPr/>
        </p:nvGraphicFramePr>
        <p:xfrm>
          <a:off x="6464160" y="4648320"/>
          <a:ext cx="1599840" cy="1584000"/>
        </p:xfrm>
        <a:graphic>
          <a:graphicData uri="http://schemas.openxmlformats.org/drawingml/2006/table">
            <a:tbl>
              <a:tblPr/>
              <a:tblGrid>
                <a:gridCol w="399960"/>
                <a:gridCol w="399960"/>
                <a:gridCol w="399960"/>
                <a:gridCol w="399960"/>
              </a:tblGrid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00" name="Group 58"/>
          <p:cNvGraphicFramePr/>
          <p:nvPr/>
        </p:nvGraphicFramePr>
        <p:xfrm>
          <a:off x="6464160" y="2819520"/>
          <a:ext cx="1599840" cy="1584000"/>
        </p:xfrm>
        <a:graphic>
          <a:graphicData uri="http://schemas.openxmlformats.org/drawingml/2006/table">
            <a:tbl>
              <a:tblPr/>
              <a:tblGrid>
                <a:gridCol w="399960"/>
                <a:gridCol w="399960"/>
                <a:gridCol w="399960"/>
                <a:gridCol w="399960"/>
              </a:tblGrid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1" name="Rectangle 85"/>
          <p:cNvSpPr/>
          <p:nvPr/>
        </p:nvSpPr>
        <p:spPr>
          <a:xfrm>
            <a:off x="6540480" y="2895480"/>
            <a:ext cx="609120" cy="68544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402" name="Rectangle 86"/>
          <p:cNvSpPr/>
          <p:nvPr/>
        </p:nvSpPr>
        <p:spPr>
          <a:xfrm>
            <a:off x="6540480" y="3657600"/>
            <a:ext cx="1447560" cy="30456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403" name="Rectangle 87"/>
          <p:cNvSpPr/>
          <p:nvPr/>
        </p:nvSpPr>
        <p:spPr>
          <a:xfrm>
            <a:off x="6540480" y="4724280"/>
            <a:ext cx="685440" cy="68544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grpSp>
        <p:nvGrpSpPr>
          <p:cNvPr id="1404" name="Group 88"/>
          <p:cNvGrpSpPr/>
          <p:nvPr/>
        </p:nvGrpSpPr>
        <p:grpSpPr>
          <a:xfrm>
            <a:off x="6387840" y="5105160"/>
            <a:ext cx="381600" cy="686160"/>
            <a:chOff x="6387840" y="5105160"/>
            <a:chExt cx="381600" cy="686160"/>
          </a:xfrm>
        </p:grpSpPr>
        <p:sp>
          <p:nvSpPr>
            <p:cNvPr id="1405" name="Line 89"/>
            <p:cNvSpPr/>
            <p:nvPr/>
          </p:nvSpPr>
          <p:spPr>
            <a:xfrm>
              <a:off x="6387840" y="5105160"/>
              <a:ext cx="38124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6" name="Line 90"/>
            <p:cNvSpPr/>
            <p:nvPr/>
          </p:nvSpPr>
          <p:spPr>
            <a:xfrm>
              <a:off x="6769080" y="5105160"/>
              <a:ext cx="360" cy="68580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7" name="Line 91"/>
            <p:cNvSpPr/>
            <p:nvPr/>
          </p:nvSpPr>
          <p:spPr>
            <a:xfrm>
              <a:off x="6387840" y="5790960"/>
              <a:ext cx="38124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08" name="Group 92"/>
          <p:cNvGrpSpPr/>
          <p:nvPr/>
        </p:nvGrpSpPr>
        <p:grpSpPr>
          <a:xfrm>
            <a:off x="7759440" y="5105160"/>
            <a:ext cx="457200" cy="686160"/>
            <a:chOff x="7759440" y="5105160"/>
            <a:chExt cx="457200" cy="686160"/>
          </a:xfrm>
        </p:grpSpPr>
        <p:sp>
          <p:nvSpPr>
            <p:cNvPr id="1409" name="Line 93"/>
            <p:cNvSpPr/>
            <p:nvPr/>
          </p:nvSpPr>
          <p:spPr>
            <a:xfrm flipH="1">
              <a:off x="7759440" y="5105160"/>
              <a:ext cx="45720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0" name="Line 94"/>
            <p:cNvSpPr/>
            <p:nvPr/>
          </p:nvSpPr>
          <p:spPr>
            <a:xfrm>
              <a:off x="7759440" y="5105160"/>
              <a:ext cx="360" cy="68580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1" name="Line 95"/>
            <p:cNvSpPr/>
            <p:nvPr/>
          </p:nvSpPr>
          <p:spPr>
            <a:xfrm flipH="1">
              <a:off x="7759440" y="5790960"/>
              <a:ext cx="45720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12" name="Text Box 97"/>
          <p:cNvSpPr/>
          <p:nvPr/>
        </p:nvSpPr>
        <p:spPr>
          <a:xfrm>
            <a:off x="5985000" y="609480"/>
            <a:ext cx="437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3" name="Text Box 98"/>
          <p:cNvSpPr/>
          <p:nvPr/>
        </p:nvSpPr>
        <p:spPr>
          <a:xfrm>
            <a:off x="6299280" y="380880"/>
            <a:ext cx="418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4" name="Line 99"/>
          <p:cNvSpPr/>
          <p:nvPr/>
        </p:nvSpPr>
        <p:spPr>
          <a:xfrm flipH="1" flipV="1">
            <a:off x="6248160" y="604800"/>
            <a:ext cx="228600" cy="304560"/>
          </a:xfrm>
          <a:prstGeom prst="line">
            <a:avLst/>
          </a:prstGeom>
          <a:ln cap="sq"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Truth Tables for logic operators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228600" y="1447920"/>
            <a:ext cx="876276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Truth table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tabular form that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uniguely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represents the relationship between the input variables of a function and its output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49" name="Group 102"/>
          <p:cNvGraphicFramePr/>
          <p:nvPr/>
        </p:nvGraphicFramePr>
        <p:xfrm>
          <a:off x="762120" y="3276720"/>
          <a:ext cx="2209320" cy="2235600"/>
        </p:xfrm>
        <a:graphic>
          <a:graphicData uri="http://schemas.openxmlformats.org/drawingml/2006/table">
            <a:tbl>
              <a:tblPr/>
              <a:tblGrid>
                <a:gridCol w="509400"/>
                <a:gridCol w="425160"/>
                <a:gridCol w="1274760"/>
              </a:tblGrid>
              <a:tr h="43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A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B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F=A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•B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49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450" name="PlaceHolder 3"/>
          <p:cNvSpPr>
            <a:spLocks noGrp="1"/>
          </p:cNvSpPr>
          <p:nvPr>
            <p:ph type="dt" idx="30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32EA5C3-0711-4E0A-81FF-777ED068D4CE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ftr" idx="31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Text Box 45"/>
          <p:cNvSpPr/>
          <p:nvPr/>
        </p:nvSpPr>
        <p:spPr>
          <a:xfrm>
            <a:off x="1015560" y="2819520"/>
            <a:ext cx="170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2-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Input 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3" name="Group 103"/>
          <p:cNvGraphicFramePr/>
          <p:nvPr/>
        </p:nvGraphicFramePr>
        <p:xfrm>
          <a:off x="3809880" y="3276720"/>
          <a:ext cx="2209320" cy="2592000"/>
        </p:xfrm>
        <a:graphic>
          <a:graphicData uri="http://schemas.openxmlformats.org/drawingml/2006/table">
            <a:tbl>
              <a:tblPr/>
              <a:tblGrid>
                <a:gridCol w="509400"/>
                <a:gridCol w="425160"/>
                <a:gridCol w="1274760"/>
              </a:tblGrid>
              <a:tr h="43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A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B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F=A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+B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49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454" name="Text Box 141"/>
          <p:cNvSpPr/>
          <p:nvPr/>
        </p:nvSpPr>
        <p:spPr>
          <a:xfrm>
            <a:off x="4139640" y="2819520"/>
            <a:ext cx="145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2-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Input 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5" name="Group 186"/>
          <p:cNvGraphicFramePr/>
          <p:nvPr/>
        </p:nvGraphicFramePr>
        <p:xfrm>
          <a:off x="6858000" y="4267080"/>
          <a:ext cx="1447560" cy="1554120"/>
        </p:xfrm>
        <a:graphic>
          <a:graphicData uri="http://schemas.openxmlformats.org/drawingml/2006/table">
            <a:tbl>
              <a:tblPr/>
              <a:tblGrid>
                <a:gridCol w="533160"/>
                <a:gridCol w="914400"/>
              </a:tblGrid>
              <a:tr h="51804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A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F=A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’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1804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1804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  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mic Sans MS"/>
                          <a:ea typeface="宋体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456" name="Text Box 180"/>
          <p:cNvSpPr/>
          <p:nvPr/>
        </p:nvSpPr>
        <p:spPr>
          <a:xfrm>
            <a:off x="7159680" y="3809880"/>
            <a:ext cx="731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NOT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Truth Tables (cont.)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676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Q: Let a function F() depend on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variables.  How many rows are there in the truth table of F() 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dt" idx="32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06355F8-C5D7-4AF1-BCED-E98CD5B9B959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ftr" idx="33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Text Box 4"/>
          <p:cNvSpPr/>
          <p:nvPr/>
        </p:nvSpPr>
        <p:spPr>
          <a:xfrm>
            <a:off x="822240" y="3546360"/>
            <a:ext cx="74829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62" name="Rectangle 6"/>
          <p:cNvSpPr/>
          <p:nvPr/>
        </p:nvSpPr>
        <p:spPr>
          <a:xfrm>
            <a:off x="457200" y="3581280"/>
            <a:ext cx="8229240" cy="1676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7e9ce8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A: 2</a:t>
            </a:r>
            <a:r>
              <a:rPr b="0" lang="en-US" sz="3200" spc="-1" strike="noStrike" baseline="50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rows, since there are 2</a:t>
            </a:r>
            <a:r>
              <a:rPr b="0" lang="en-US" sz="3200" spc="-1" strike="noStrike" baseline="50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possible binary patterns/combinations for the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Logic Gates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Logic gates are abstractions of electronic circuit components that operate on one or more input signals to produce an output signal.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dt" idx="34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503765B9-0B77-46C5-9A1B-1CA6567CBB09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ftr" idx="35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Rectangle 38"/>
          <p:cNvSpPr/>
          <p:nvPr/>
        </p:nvSpPr>
        <p:spPr>
          <a:xfrm>
            <a:off x="6172200" y="3886200"/>
            <a:ext cx="2666520" cy="1828440"/>
          </a:xfrm>
          <a:prstGeom prst="rect">
            <a:avLst/>
          </a:prstGeom>
          <a:noFill/>
          <a:ln w="9525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Rectangle 37"/>
          <p:cNvSpPr/>
          <p:nvPr/>
        </p:nvSpPr>
        <p:spPr>
          <a:xfrm>
            <a:off x="3276720" y="3886200"/>
            <a:ext cx="2666520" cy="18284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Rectangle 36"/>
          <p:cNvSpPr/>
          <p:nvPr/>
        </p:nvSpPr>
        <p:spPr>
          <a:xfrm>
            <a:off x="380880" y="3886200"/>
            <a:ext cx="2666520" cy="1828440"/>
          </a:xfrm>
          <a:prstGeom prst="rect">
            <a:avLst/>
          </a:prstGeom>
          <a:noFill/>
          <a:ln w="9525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Text Box 4"/>
          <p:cNvSpPr/>
          <p:nvPr/>
        </p:nvSpPr>
        <p:spPr>
          <a:xfrm>
            <a:off x="695880" y="3429000"/>
            <a:ext cx="1841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Input 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 Box 5"/>
          <p:cNvSpPr/>
          <p:nvPr/>
        </p:nvSpPr>
        <p:spPr>
          <a:xfrm>
            <a:off x="3589200" y="3429000"/>
            <a:ext cx="1758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Input 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 Box 6"/>
          <p:cNvSpPr/>
          <p:nvPr/>
        </p:nvSpPr>
        <p:spPr>
          <a:xfrm>
            <a:off x="6338160" y="3429000"/>
            <a:ext cx="2144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(Inverter)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3" name="Group 41"/>
          <p:cNvGrpSpPr/>
          <p:nvPr/>
        </p:nvGrpSpPr>
        <p:grpSpPr>
          <a:xfrm>
            <a:off x="533160" y="4267080"/>
            <a:ext cx="2362320" cy="806040"/>
            <a:chOff x="533160" y="4267080"/>
            <a:chExt cx="2362320" cy="806040"/>
          </a:xfrm>
        </p:grpSpPr>
        <p:sp>
          <p:nvSpPr>
            <p:cNvPr id="474" name="AutoShape 7"/>
            <p:cNvSpPr/>
            <p:nvPr/>
          </p:nvSpPr>
          <p:spPr>
            <a:xfrm>
              <a:off x="1263600" y="4267080"/>
              <a:ext cx="891720" cy="806040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5" name="Line 8"/>
            <p:cNvSpPr/>
            <p:nvPr/>
          </p:nvSpPr>
          <p:spPr>
            <a:xfrm>
              <a:off x="533160" y="4444920"/>
              <a:ext cx="7304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6" name="Line 9"/>
            <p:cNvSpPr/>
            <p:nvPr/>
          </p:nvSpPr>
          <p:spPr>
            <a:xfrm>
              <a:off x="533160" y="4800600"/>
              <a:ext cx="7304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7" name="Line 10"/>
            <p:cNvSpPr/>
            <p:nvPr/>
          </p:nvSpPr>
          <p:spPr>
            <a:xfrm>
              <a:off x="2165040" y="4682880"/>
              <a:ext cx="7304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8" name="AutoShape 12"/>
          <p:cNvSpPr/>
          <p:nvPr/>
        </p:nvSpPr>
        <p:spPr>
          <a:xfrm flipH="1">
            <a:off x="4107600" y="4267080"/>
            <a:ext cx="882360" cy="852120"/>
          </a:xfrm>
          <a:prstGeom prst="moon">
            <a:avLst>
              <a:gd name="adj" fmla="val 83847"/>
            </a:avLst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Line 13"/>
          <p:cNvSpPr/>
          <p:nvPr/>
        </p:nvSpPr>
        <p:spPr>
          <a:xfrm>
            <a:off x="3429000" y="4495680"/>
            <a:ext cx="79992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Line 14"/>
          <p:cNvSpPr/>
          <p:nvPr/>
        </p:nvSpPr>
        <p:spPr>
          <a:xfrm>
            <a:off x="3429000" y="4876560"/>
            <a:ext cx="79992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Line 15"/>
          <p:cNvSpPr/>
          <p:nvPr/>
        </p:nvSpPr>
        <p:spPr>
          <a:xfrm>
            <a:off x="4991040" y="4647960"/>
            <a:ext cx="79992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AutoShape 18"/>
          <p:cNvSpPr/>
          <p:nvPr/>
        </p:nvSpPr>
        <p:spPr>
          <a:xfrm rot="5400000">
            <a:off x="7063920" y="4366440"/>
            <a:ext cx="761760" cy="56304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Oval 19"/>
          <p:cNvSpPr/>
          <p:nvPr/>
        </p:nvSpPr>
        <p:spPr>
          <a:xfrm>
            <a:off x="7696080" y="4572000"/>
            <a:ext cx="151920" cy="15192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Line 23"/>
          <p:cNvSpPr/>
          <p:nvPr/>
        </p:nvSpPr>
        <p:spPr>
          <a:xfrm>
            <a:off x="6432480" y="4647960"/>
            <a:ext cx="7300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Line 24"/>
          <p:cNvSpPr/>
          <p:nvPr/>
        </p:nvSpPr>
        <p:spPr>
          <a:xfrm>
            <a:off x="7848360" y="4647960"/>
            <a:ext cx="73044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Text Box 25"/>
          <p:cNvSpPr/>
          <p:nvPr/>
        </p:nvSpPr>
        <p:spPr>
          <a:xfrm>
            <a:off x="457200" y="4038480"/>
            <a:ext cx="456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Text Box 26"/>
          <p:cNvSpPr/>
          <p:nvPr/>
        </p:nvSpPr>
        <p:spPr>
          <a:xfrm>
            <a:off x="3352680" y="4114800"/>
            <a:ext cx="456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 Box 27"/>
          <p:cNvSpPr/>
          <p:nvPr/>
        </p:nvSpPr>
        <p:spPr>
          <a:xfrm>
            <a:off x="6400800" y="4267080"/>
            <a:ext cx="456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Text Box 28"/>
          <p:cNvSpPr/>
          <p:nvPr/>
        </p:nvSpPr>
        <p:spPr>
          <a:xfrm>
            <a:off x="457200" y="4419720"/>
            <a:ext cx="456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Text Box 29"/>
          <p:cNvSpPr/>
          <p:nvPr/>
        </p:nvSpPr>
        <p:spPr>
          <a:xfrm>
            <a:off x="3352680" y="4495680"/>
            <a:ext cx="456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Text Box 30"/>
          <p:cNvSpPr/>
          <p:nvPr/>
        </p:nvSpPr>
        <p:spPr>
          <a:xfrm>
            <a:off x="2286000" y="4267080"/>
            <a:ext cx="456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 Box 31"/>
          <p:cNvSpPr/>
          <p:nvPr/>
        </p:nvSpPr>
        <p:spPr>
          <a:xfrm>
            <a:off x="5181480" y="4267080"/>
            <a:ext cx="456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 Box 32"/>
          <p:cNvSpPr/>
          <p:nvPr/>
        </p:nvSpPr>
        <p:spPr>
          <a:xfrm>
            <a:off x="8001000" y="4267080"/>
            <a:ext cx="456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Text Box 33"/>
          <p:cNvSpPr/>
          <p:nvPr/>
        </p:nvSpPr>
        <p:spPr>
          <a:xfrm>
            <a:off x="1008000" y="5181480"/>
            <a:ext cx="1380600" cy="516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 = A•B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Text Box 34"/>
          <p:cNvSpPr/>
          <p:nvPr/>
        </p:nvSpPr>
        <p:spPr>
          <a:xfrm>
            <a:off x="3774240" y="5195880"/>
            <a:ext cx="1522080" cy="516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 = A+B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 Box 35"/>
          <p:cNvSpPr/>
          <p:nvPr/>
        </p:nvSpPr>
        <p:spPr>
          <a:xfrm>
            <a:off x="6913800" y="5043600"/>
            <a:ext cx="1112400" cy="516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 = A’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Timing Diagram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dt" idx="36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CC3B4CE-B355-4563-83A5-86945607E7FE}" type="datetime5">
              <a:rPr b="0" lang="en-US" sz="1000" spc="-1" strike="noStrike">
                <a:solidFill>
                  <a:srgbClr val="000000"/>
                </a:solidFill>
                <a:latin typeface="Arial"/>
              </a:rPr>
              <a:t>Sep 22, 2023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ftr" idx="37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Boolean Algebra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00" name="Group 74"/>
          <p:cNvGrpSpPr/>
          <p:nvPr/>
        </p:nvGrpSpPr>
        <p:grpSpPr>
          <a:xfrm>
            <a:off x="1986480" y="1447920"/>
            <a:ext cx="4402440" cy="4419360"/>
            <a:chOff x="1986480" y="1447920"/>
            <a:chExt cx="4402440" cy="4419360"/>
          </a:xfrm>
        </p:grpSpPr>
        <p:sp>
          <p:nvSpPr>
            <p:cNvPr id="501" name="Line 5"/>
            <p:cNvSpPr/>
            <p:nvPr/>
          </p:nvSpPr>
          <p:spPr>
            <a:xfrm>
              <a:off x="3085560" y="229752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2" name="Line 6"/>
            <p:cNvSpPr/>
            <p:nvPr/>
          </p:nvSpPr>
          <p:spPr>
            <a:xfrm>
              <a:off x="3595320" y="263736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3" name="Line 7"/>
            <p:cNvSpPr/>
            <p:nvPr/>
          </p:nvSpPr>
          <p:spPr>
            <a:xfrm>
              <a:off x="4105080" y="263736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4" name="Line 8"/>
            <p:cNvSpPr/>
            <p:nvPr/>
          </p:nvSpPr>
          <p:spPr>
            <a:xfrm>
              <a:off x="4614840" y="229752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5" name="Line 9"/>
            <p:cNvSpPr/>
            <p:nvPr/>
          </p:nvSpPr>
          <p:spPr>
            <a:xfrm>
              <a:off x="5124600" y="229752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6" name="Line 10"/>
            <p:cNvSpPr/>
            <p:nvPr/>
          </p:nvSpPr>
          <p:spPr>
            <a:xfrm>
              <a:off x="5634360" y="229752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7" name="Line 11"/>
            <p:cNvSpPr/>
            <p:nvPr/>
          </p:nvSpPr>
          <p:spPr>
            <a:xfrm flipV="1">
              <a:off x="4614840" y="2297520"/>
              <a:ext cx="360" cy="3398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8" name="Line 12"/>
            <p:cNvSpPr/>
            <p:nvPr/>
          </p:nvSpPr>
          <p:spPr>
            <a:xfrm flipV="1">
              <a:off x="3595320" y="2297520"/>
              <a:ext cx="360" cy="3398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9" name="Line 13"/>
            <p:cNvSpPr/>
            <p:nvPr/>
          </p:nvSpPr>
          <p:spPr>
            <a:xfrm>
              <a:off x="4105080" y="289260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0" name="Line 14"/>
            <p:cNvSpPr/>
            <p:nvPr/>
          </p:nvSpPr>
          <p:spPr>
            <a:xfrm>
              <a:off x="3595320" y="323244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1" name="Line 15"/>
            <p:cNvSpPr/>
            <p:nvPr/>
          </p:nvSpPr>
          <p:spPr>
            <a:xfrm>
              <a:off x="3085560" y="323244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2" name="Line 16"/>
            <p:cNvSpPr/>
            <p:nvPr/>
          </p:nvSpPr>
          <p:spPr>
            <a:xfrm>
              <a:off x="4614840" y="289260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3" name="Line 17"/>
            <p:cNvSpPr/>
            <p:nvPr/>
          </p:nvSpPr>
          <p:spPr>
            <a:xfrm>
              <a:off x="5124600" y="323244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4" name="Line 18"/>
            <p:cNvSpPr/>
            <p:nvPr/>
          </p:nvSpPr>
          <p:spPr>
            <a:xfrm>
              <a:off x="5634360" y="323244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5" name="Line 19"/>
            <p:cNvSpPr/>
            <p:nvPr/>
          </p:nvSpPr>
          <p:spPr>
            <a:xfrm flipV="1">
              <a:off x="4105080" y="2892600"/>
              <a:ext cx="360" cy="3398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6" name="Line 20"/>
            <p:cNvSpPr/>
            <p:nvPr/>
          </p:nvSpPr>
          <p:spPr>
            <a:xfrm flipV="1">
              <a:off x="5124600" y="2892600"/>
              <a:ext cx="360" cy="3398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7" name="Line 21"/>
            <p:cNvSpPr/>
            <p:nvPr/>
          </p:nvSpPr>
          <p:spPr>
            <a:xfrm>
              <a:off x="3085560" y="1872720"/>
              <a:ext cx="360" cy="3994560"/>
            </a:xfrm>
            <a:prstGeom prst="line">
              <a:avLst/>
            </a:prstGeom>
            <a:ln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8" name="Line 22"/>
            <p:cNvSpPr/>
            <p:nvPr/>
          </p:nvSpPr>
          <p:spPr>
            <a:xfrm>
              <a:off x="3595320" y="1872720"/>
              <a:ext cx="360" cy="3994560"/>
            </a:xfrm>
            <a:prstGeom prst="line">
              <a:avLst/>
            </a:prstGeom>
            <a:ln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9" name="Line 23"/>
            <p:cNvSpPr/>
            <p:nvPr/>
          </p:nvSpPr>
          <p:spPr>
            <a:xfrm>
              <a:off x="4105080" y="1872720"/>
              <a:ext cx="360" cy="3994560"/>
            </a:xfrm>
            <a:prstGeom prst="line">
              <a:avLst/>
            </a:prstGeom>
            <a:ln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0" name="Line 24"/>
            <p:cNvSpPr/>
            <p:nvPr/>
          </p:nvSpPr>
          <p:spPr>
            <a:xfrm>
              <a:off x="4614840" y="1872720"/>
              <a:ext cx="360" cy="3994560"/>
            </a:xfrm>
            <a:prstGeom prst="line">
              <a:avLst/>
            </a:prstGeom>
            <a:ln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1" name="Line 25"/>
            <p:cNvSpPr/>
            <p:nvPr/>
          </p:nvSpPr>
          <p:spPr>
            <a:xfrm>
              <a:off x="5124600" y="1872720"/>
              <a:ext cx="360" cy="3994560"/>
            </a:xfrm>
            <a:prstGeom prst="line">
              <a:avLst/>
            </a:prstGeom>
            <a:ln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2" name="Line 26"/>
            <p:cNvSpPr/>
            <p:nvPr/>
          </p:nvSpPr>
          <p:spPr>
            <a:xfrm>
              <a:off x="5634360" y="1872720"/>
              <a:ext cx="360" cy="3994560"/>
            </a:xfrm>
            <a:prstGeom prst="line">
              <a:avLst/>
            </a:prstGeom>
            <a:ln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3" name="Line 27"/>
            <p:cNvSpPr/>
            <p:nvPr/>
          </p:nvSpPr>
          <p:spPr>
            <a:xfrm>
              <a:off x="6144120" y="1872720"/>
              <a:ext cx="360" cy="3994560"/>
            </a:xfrm>
            <a:prstGeom prst="line">
              <a:avLst/>
            </a:prstGeom>
            <a:ln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4" name="Line 28"/>
            <p:cNvSpPr/>
            <p:nvPr/>
          </p:nvSpPr>
          <p:spPr>
            <a:xfrm>
              <a:off x="3085560" y="416736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5" name="Line 29"/>
            <p:cNvSpPr/>
            <p:nvPr/>
          </p:nvSpPr>
          <p:spPr>
            <a:xfrm>
              <a:off x="3595320" y="416736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6" name="Line 30"/>
            <p:cNvSpPr/>
            <p:nvPr/>
          </p:nvSpPr>
          <p:spPr>
            <a:xfrm>
              <a:off x="4105080" y="416736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7" name="Line 31"/>
            <p:cNvSpPr/>
            <p:nvPr/>
          </p:nvSpPr>
          <p:spPr>
            <a:xfrm>
              <a:off x="4614840" y="382752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8" name="Line 32"/>
            <p:cNvSpPr/>
            <p:nvPr/>
          </p:nvSpPr>
          <p:spPr>
            <a:xfrm>
              <a:off x="5124600" y="416736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9" name="Line 33"/>
            <p:cNvSpPr/>
            <p:nvPr/>
          </p:nvSpPr>
          <p:spPr>
            <a:xfrm>
              <a:off x="5634360" y="416736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0" name="Line 34"/>
            <p:cNvSpPr/>
            <p:nvPr/>
          </p:nvSpPr>
          <p:spPr>
            <a:xfrm flipV="1">
              <a:off x="5124600" y="3827520"/>
              <a:ext cx="360" cy="3398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1" name="Line 35"/>
            <p:cNvSpPr/>
            <p:nvPr/>
          </p:nvSpPr>
          <p:spPr>
            <a:xfrm flipV="1">
              <a:off x="4614840" y="3827520"/>
              <a:ext cx="360" cy="3398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2" name="Line 36"/>
            <p:cNvSpPr/>
            <p:nvPr/>
          </p:nvSpPr>
          <p:spPr>
            <a:xfrm>
              <a:off x="3085560" y="450720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3" name="Line 37"/>
            <p:cNvSpPr/>
            <p:nvPr/>
          </p:nvSpPr>
          <p:spPr>
            <a:xfrm>
              <a:off x="3595320" y="484740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4" name="Line 38"/>
            <p:cNvSpPr/>
            <p:nvPr/>
          </p:nvSpPr>
          <p:spPr>
            <a:xfrm>
              <a:off x="4105080" y="450720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5" name="Line 39"/>
            <p:cNvSpPr/>
            <p:nvPr/>
          </p:nvSpPr>
          <p:spPr>
            <a:xfrm>
              <a:off x="4614840" y="450720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Line 40"/>
            <p:cNvSpPr/>
            <p:nvPr/>
          </p:nvSpPr>
          <p:spPr>
            <a:xfrm>
              <a:off x="5124600" y="450720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Line 41"/>
            <p:cNvSpPr/>
            <p:nvPr/>
          </p:nvSpPr>
          <p:spPr>
            <a:xfrm>
              <a:off x="5634360" y="450720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8" name="Line 42"/>
            <p:cNvSpPr/>
            <p:nvPr/>
          </p:nvSpPr>
          <p:spPr>
            <a:xfrm flipV="1">
              <a:off x="4105080" y="4507200"/>
              <a:ext cx="360" cy="3402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9" name="Line 43"/>
            <p:cNvSpPr/>
            <p:nvPr/>
          </p:nvSpPr>
          <p:spPr>
            <a:xfrm flipV="1">
              <a:off x="3595320" y="4507200"/>
              <a:ext cx="360" cy="3402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Line 44"/>
            <p:cNvSpPr/>
            <p:nvPr/>
          </p:nvSpPr>
          <p:spPr>
            <a:xfrm>
              <a:off x="3085560" y="552708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Line 45"/>
            <p:cNvSpPr/>
            <p:nvPr/>
          </p:nvSpPr>
          <p:spPr>
            <a:xfrm>
              <a:off x="3595320" y="518724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Line 46"/>
            <p:cNvSpPr/>
            <p:nvPr/>
          </p:nvSpPr>
          <p:spPr>
            <a:xfrm>
              <a:off x="4105080" y="518724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Line 47"/>
            <p:cNvSpPr/>
            <p:nvPr/>
          </p:nvSpPr>
          <p:spPr>
            <a:xfrm>
              <a:off x="4614840" y="552708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Line 48"/>
            <p:cNvSpPr/>
            <p:nvPr/>
          </p:nvSpPr>
          <p:spPr>
            <a:xfrm>
              <a:off x="5124600" y="552708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Line 49"/>
            <p:cNvSpPr/>
            <p:nvPr/>
          </p:nvSpPr>
          <p:spPr>
            <a:xfrm>
              <a:off x="5634360" y="5527080"/>
              <a:ext cx="509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Line 50"/>
            <p:cNvSpPr/>
            <p:nvPr/>
          </p:nvSpPr>
          <p:spPr>
            <a:xfrm flipV="1">
              <a:off x="3595320" y="5187240"/>
              <a:ext cx="360" cy="3398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Line 51"/>
            <p:cNvSpPr/>
            <p:nvPr/>
          </p:nvSpPr>
          <p:spPr>
            <a:xfrm flipV="1">
              <a:off x="4614840" y="5187240"/>
              <a:ext cx="360" cy="3398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Text Box 52"/>
            <p:cNvSpPr/>
            <p:nvPr/>
          </p:nvSpPr>
          <p:spPr>
            <a:xfrm>
              <a:off x="2645640" y="2212560"/>
              <a:ext cx="3837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A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Text Box 53"/>
            <p:cNvSpPr/>
            <p:nvPr/>
          </p:nvSpPr>
          <p:spPr>
            <a:xfrm>
              <a:off x="2663280" y="2807640"/>
              <a:ext cx="3837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0" name="Text Box 54"/>
            <p:cNvSpPr/>
            <p:nvPr/>
          </p:nvSpPr>
          <p:spPr>
            <a:xfrm>
              <a:off x="1986480" y="3742560"/>
              <a:ext cx="1031400" cy="455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F=A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•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1" name="Text Box 55"/>
            <p:cNvSpPr/>
            <p:nvPr/>
          </p:nvSpPr>
          <p:spPr>
            <a:xfrm>
              <a:off x="1986840" y="4422600"/>
              <a:ext cx="1136880" cy="455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G=A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+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2" name="Text Box 56"/>
            <p:cNvSpPr/>
            <p:nvPr/>
          </p:nvSpPr>
          <p:spPr>
            <a:xfrm>
              <a:off x="2241720" y="5102640"/>
              <a:ext cx="8272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H=A’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3" name="Text Box 57"/>
            <p:cNvSpPr/>
            <p:nvPr/>
          </p:nvSpPr>
          <p:spPr>
            <a:xfrm>
              <a:off x="6062040" y="212256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4" name="Text Box 58"/>
            <p:cNvSpPr/>
            <p:nvPr/>
          </p:nvSpPr>
          <p:spPr>
            <a:xfrm>
              <a:off x="6062040" y="265356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5" name="Text Box 59"/>
            <p:cNvSpPr/>
            <p:nvPr/>
          </p:nvSpPr>
          <p:spPr>
            <a:xfrm>
              <a:off x="6081480" y="365760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6" name="Text Box 60"/>
            <p:cNvSpPr/>
            <p:nvPr/>
          </p:nvSpPr>
          <p:spPr>
            <a:xfrm>
              <a:off x="6081480" y="435348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7" name="Text Box 61"/>
            <p:cNvSpPr/>
            <p:nvPr/>
          </p:nvSpPr>
          <p:spPr>
            <a:xfrm>
              <a:off x="6081480" y="501732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8" name="Text Box 62"/>
            <p:cNvSpPr/>
            <p:nvPr/>
          </p:nvSpPr>
          <p:spPr>
            <a:xfrm>
              <a:off x="6067440" y="528840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9" name="Text Box 63"/>
            <p:cNvSpPr/>
            <p:nvPr/>
          </p:nvSpPr>
          <p:spPr>
            <a:xfrm>
              <a:off x="6067440" y="460836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0" name="Text Box 64"/>
            <p:cNvSpPr/>
            <p:nvPr/>
          </p:nvSpPr>
          <p:spPr>
            <a:xfrm>
              <a:off x="6067440" y="391248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1" name="Text Box 65"/>
            <p:cNvSpPr/>
            <p:nvPr/>
          </p:nvSpPr>
          <p:spPr>
            <a:xfrm>
              <a:off x="6067440" y="297756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2" name="Text Box 66"/>
            <p:cNvSpPr/>
            <p:nvPr/>
          </p:nvSpPr>
          <p:spPr>
            <a:xfrm>
              <a:off x="6067440" y="238284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3" name="Text Box 67"/>
            <p:cNvSpPr/>
            <p:nvPr/>
          </p:nvSpPr>
          <p:spPr>
            <a:xfrm>
              <a:off x="2839680" y="1447920"/>
              <a:ext cx="365400" cy="50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4" name="Text Box 68"/>
            <p:cNvSpPr/>
            <p:nvPr/>
          </p:nvSpPr>
          <p:spPr>
            <a:xfrm>
              <a:off x="3356640" y="1447920"/>
              <a:ext cx="365400" cy="50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5" name="Text Box 69"/>
            <p:cNvSpPr/>
            <p:nvPr/>
          </p:nvSpPr>
          <p:spPr>
            <a:xfrm>
              <a:off x="3859560" y="1447920"/>
              <a:ext cx="365400" cy="50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6" name="Text Box 70"/>
            <p:cNvSpPr/>
            <p:nvPr/>
          </p:nvSpPr>
          <p:spPr>
            <a:xfrm>
              <a:off x="4376160" y="1447920"/>
              <a:ext cx="365400" cy="50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7" name="Text Box 71"/>
            <p:cNvSpPr/>
            <p:nvPr/>
          </p:nvSpPr>
          <p:spPr>
            <a:xfrm>
              <a:off x="4885920" y="1447920"/>
              <a:ext cx="365400" cy="50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4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8" name="Text Box 72"/>
            <p:cNvSpPr/>
            <p:nvPr/>
          </p:nvSpPr>
          <p:spPr>
            <a:xfrm>
              <a:off x="5395680" y="1447920"/>
              <a:ext cx="365400" cy="50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5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9" name="Text Box 73"/>
            <p:cNvSpPr/>
            <p:nvPr/>
          </p:nvSpPr>
          <p:spPr>
            <a:xfrm>
              <a:off x="5905440" y="1447920"/>
              <a:ext cx="365400" cy="50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Arial"/>
                </a:rPr>
                <a:t>6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0" name="Freeform 75"/>
          <p:cNvSpPr/>
          <p:nvPr/>
        </p:nvSpPr>
        <p:spPr>
          <a:xfrm>
            <a:off x="1447920" y="2324160"/>
            <a:ext cx="1218960" cy="266400"/>
          </a:xfrm>
          <a:custGeom>
            <a:avLst/>
            <a:gdLst>
              <a:gd name="textAreaLeft" fmla="*/ 0 w 1218960"/>
              <a:gd name="textAreaRight" fmla="*/ 1219320 w 1218960"/>
              <a:gd name="textAreaTop" fmla="*/ 0 h 266400"/>
              <a:gd name="textAreaBottom" fmla="*/ 266760 h 266400"/>
            </a:gdLst>
            <a:ahLst/>
            <a:rect l="textAreaLeft" t="textAreaTop" r="textAreaRight" b="textAreaBottom"/>
            <a:pathLst>
              <a:path w="768" h="168">
                <a:moveTo>
                  <a:pt x="0" y="168"/>
                </a:moveTo>
                <a:cubicBezTo>
                  <a:pt x="152" y="108"/>
                  <a:pt x="304" y="48"/>
                  <a:pt x="432" y="24"/>
                </a:cubicBezTo>
                <a:cubicBezTo>
                  <a:pt x="560" y="0"/>
                  <a:pt x="720" y="16"/>
                  <a:pt x="768" y="24"/>
                </a:cubicBezTo>
              </a:path>
            </a:pathLst>
          </a:custGeom>
          <a:noFill/>
          <a:ln w="25400">
            <a:solidFill>
              <a:srgbClr val="7e9c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Freeform 76"/>
          <p:cNvSpPr/>
          <p:nvPr/>
        </p:nvSpPr>
        <p:spPr>
          <a:xfrm flipV="1">
            <a:off x="1371600" y="2895480"/>
            <a:ext cx="1294920" cy="228240"/>
          </a:xfrm>
          <a:custGeom>
            <a:avLst/>
            <a:gdLst>
              <a:gd name="textAreaLeft" fmla="*/ 0 w 1294920"/>
              <a:gd name="textAreaRight" fmla="*/ 1295280 w 1294920"/>
              <a:gd name="textAreaTop" fmla="*/ 360 h 228240"/>
              <a:gd name="textAreaBottom" fmla="*/ 228960 h 228240"/>
            </a:gdLst>
            <a:ahLst/>
            <a:rect l="textAreaLeft" t="textAreaTop" r="textAreaRight" b="textAreaBottom"/>
            <a:pathLst>
              <a:path w="768" h="168">
                <a:moveTo>
                  <a:pt x="0" y="168"/>
                </a:moveTo>
                <a:cubicBezTo>
                  <a:pt x="152" y="108"/>
                  <a:pt x="304" y="48"/>
                  <a:pt x="432" y="24"/>
                </a:cubicBezTo>
                <a:cubicBezTo>
                  <a:pt x="560" y="0"/>
                  <a:pt x="720" y="16"/>
                  <a:pt x="768" y="24"/>
                </a:cubicBezTo>
              </a:path>
            </a:pathLst>
          </a:custGeom>
          <a:noFill/>
          <a:ln w="25400">
            <a:solidFill>
              <a:srgbClr val="7e9c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Text Box 147"/>
          <p:cNvSpPr/>
          <p:nvPr/>
        </p:nvSpPr>
        <p:spPr>
          <a:xfrm>
            <a:off x="313200" y="2332080"/>
            <a:ext cx="1127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signals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Text Box 148"/>
          <p:cNvSpPr/>
          <p:nvPr/>
        </p:nvSpPr>
        <p:spPr>
          <a:xfrm>
            <a:off x="313920" y="3994200"/>
            <a:ext cx="1177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Signals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Freeform 149"/>
          <p:cNvSpPr/>
          <p:nvPr/>
        </p:nvSpPr>
        <p:spPr>
          <a:xfrm>
            <a:off x="1143000" y="3886200"/>
            <a:ext cx="837720" cy="456840"/>
          </a:xfrm>
          <a:custGeom>
            <a:avLst/>
            <a:gdLst>
              <a:gd name="textAreaLeft" fmla="*/ 0 w 837720"/>
              <a:gd name="textAreaRight" fmla="*/ 838080 w 83772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768" h="168">
                <a:moveTo>
                  <a:pt x="0" y="168"/>
                </a:moveTo>
                <a:cubicBezTo>
                  <a:pt x="152" y="108"/>
                  <a:pt x="304" y="48"/>
                  <a:pt x="432" y="24"/>
                </a:cubicBezTo>
                <a:cubicBezTo>
                  <a:pt x="560" y="0"/>
                  <a:pt x="720" y="16"/>
                  <a:pt x="768" y="24"/>
                </a:cubicBezTo>
              </a:path>
            </a:pathLst>
          </a:custGeom>
          <a:noFill/>
          <a:ln w="25400">
            <a:solidFill>
              <a:srgbClr val="7e9c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Freeform 150"/>
          <p:cNvSpPr/>
          <p:nvPr/>
        </p:nvSpPr>
        <p:spPr>
          <a:xfrm flipV="1">
            <a:off x="1371600" y="4800600"/>
            <a:ext cx="914040" cy="609120"/>
          </a:xfrm>
          <a:custGeom>
            <a:avLst/>
            <a:gdLst>
              <a:gd name="textAreaLeft" fmla="*/ 0 w 914040"/>
              <a:gd name="textAreaRight" fmla="*/ 914400 w 914040"/>
              <a:gd name="textAreaTop" fmla="*/ 360 h 609120"/>
              <a:gd name="textAreaBottom" fmla="*/ 609840 h 609120"/>
            </a:gdLst>
            <a:ahLst/>
            <a:rect l="textAreaLeft" t="textAreaTop" r="textAreaRight" b="textAreaBottom"/>
            <a:pathLst>
              <a:path w="768" h="168">
                <a:moveTo>
                  <a:pt x="0" y="168"/>
                </a:moveTo>
                <a:cubicBezTo>
                  <a:pt x="152" y="108"/>
                  <a:pt x="304" y="48"/>
                  <a:pt x="432" y="24"/>
                </a:cubicBezTo>
                <a:cubicBezTo>
                  <a:pt x="560" y="0"/>
                  <a:pt x="720" y="16"/>
                  <a:pt x="768" y="24"/>
                </a:cubicBezTo>
              </a:path>
            </a:pathLst>
          </a:custGeom>
          <a:noFill/>
          <a:ln w="25400">
            <a:solidFill>
              <a:srgbClr val="7e9c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Freeform 152"/>
          <p:cNvSpPr/>
          <p:nvPr/>
        </p:nvSpPr>
        <p:spPr>
          <a:xfrm>
            <a:off x="1447920" y="4572000"/>
            <a:ext cx="533160" cy="75960"/>
          </a:xfrm>
          <a:custGeom>
            <a:avLst/>
            <a:gdLst>
              <a:gd name="textAreaLeft" fmla="*/ 0 w 533160"/>
              <a:gd name="textAreaRight" fmla="*/ 533520 w 53316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768" h="168">
                <a:moveTo>
                  <a:pt x="0" y="168"/>
                </a:moveTo>
                <a:cubicBezTo>
                  <a:pt x="152" y="108"/>
                  <a:pt x="304" y="48"/>
                  <a:pt x="432" y="24"/>
                </a:cubicBezTo>
                <a:cubicBezTo>
                  <a:pt x="560" y="0"/>
                  <a:pt x="720" y="16"/>
                  <a:pt x="768" y="24"/>
                </a:cubicBezTo>
              </a:path>
            </a:pathLst>
          </a:custGeom>
          <a:noFill/>
          <a:ln w="25400">
            <a:solidFill>
              <a:srgbClr val="7e9c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1320" bIns="313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Text Box 153"/>
          <p:cNvSpPr/>
          <p:nvPr/>
        </p:nvSpPr>
        <p:spPr>
          <a:xfrm>
            <a:off x="6766920" y="3813120"/>
            <a:ext cx="21456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Basic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Assumption: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Zero time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signals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propagate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Through gates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Text Box 154"/>
          <p:cNvSpPr/>
          <p:nvPr/>
        </p:nvSpPr>
        <p:spPr>
          <a:xfrm>
            <a:off x="6760080" y="2666880"/>
            <a:ext cx="1659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Transitions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Line 155"/>
          <p:cNvSpPr/>
          <p:nvPr/>
        </p:nvSpPr>
        <p:spPr>
          <a:xfrm flipH="1" flipV="1">
            <a:off x="3657600" y="2438280"/>
            <a:ext cx="3200400" cy="45720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Line 156"/>
          <p:cNvSpPr/>
          <p:nvPr/>
        </p:nvSpPr>
        <p:spPr>
          <a:xfrm flipH="1" flipV="1">
            <a:off x="4647960" y="2438280"/>
            <a:ext cx="2133720" cy="38088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Line 157"/>
          <p:cNvSpPr/>
          <p:nvPr/>
        </p:nvSpPr>
        <p:spPr>
          <a:xfrm flipH="1">
            <a:off x="5181480" y="2971800"/>
            <a:ext cx="1600200" cy="36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Line 158"/>
          <p:cNvSpPr/>
          <p:nvPr/>
        </p:nvSpPr>
        <p:spPr>
          <a:xfrm flipH="1">
            <a:off x="4190760" y="3047760"/>
            <a:ext cx="2667240" cy="36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Line 159"/>
          <p:cNvSpPr/>
          <p:nvPr/>
        </p:nvSpPr>
        <p:spPr>
          <a:xfrm flipH="1">
            <a:off x="5105160" y="3124080"/>
            <a:ext cx="1752840" cy="76212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Line 160"/>
          <p:cNvSpPr/>
          <p:nvPr/>
        </p:nvSpPr>
        <p:spPr>
          <a:xfrm flipH="1">
            <a:off x="4647960" y="3124080"/>
            <a:ext cx="2362320" cy="106668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Line 161"/>
          <p:cNvSpPr/>
          <p:nvPr/>
        </p:nvSpPr>
        <p:spPr>
          <a:xfrm flipH="1">
            <a:off x="3657600" y="3124080"/>
            <a:ext cx="3504960" cy="160020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Line 162"/>
          <p:cNvSpPr/>
          <p:nvPr/>
        </p:nvSpPr>
        <p:spPr>
          <a:xfrm flipH="1">
            <a:off x="4114800" y="3124080"/>
            <a:ext cx="3200400" cy="160020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Line 163"/>
          <p:cNvSpPr/>
          <p:nvPr/>
        </p:nvSpPr>
        <p:spPr>
          <a:xfrm flipH="1">
            <a:off x="3657600" y="3124080"/>
            <a:ext cx="3809880" cy="228600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Line 164"/>
          <p:cNvSpPr/>
          <p:nvPr/>
        </p:nvSpPr>
        <p:spPr>
          <a:xfrm flipH="1">
            <a:off x="4647960" y="3124080"/>
            <a:ext cx="2971800" cy="228600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2313</TotalTime>
  <Application>LibreOffice/7.5.5.2$Linux_X86_64 LibreOffice_project/50$Build-2</Application>
  <AppVersion>15.0000</AppVersion>
  <Words>4574</Words>
  <Paragraphs>1262</Paragraphs>
  <Company>Universiti Malaya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2004-11-02T03:21:05Z</dcterms:created>
  <dc:creator>user</dc:creator>
  <dc:description/>
  <dc:language>en-US</dc:language>
  <cp:lastModifiedBy/>
  <dcterms:modified xsi:type="dcterms:W3CDTF">2023-09-22T19:20:22Z</dcterms:modified>
  <cp:revision>168</cp:revision>
  <dc:subject/>
  <dc:title>WRES1103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56</vt:i4>
  </property>
  <property fmtid="{D5CDD505-2E9C-101B-9397-08002B2CF9AE}" pid="3" name="PresentationFormat">
    <vt:lpwstr>On-screen Show (4:3)</vt:lpwstr>
  </property>
  <property fmtid="{D5CDD505-2E9C-101B-9397-08002B2CF9AE}" pid="4" name="Slides">
    <vt:i4>59</vt:i4>
  </property>
</Properties>
</file>