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2" r:id="rId2"/>
  </p:sldMasterIdLst>
  <p:notesMasterIdLst>
    <p:notesMasterId r:id="rId33"/>
  </p:notesMasterIdLst>
  <p:sldIdLst>
    <p:sldId id="352" r:id="rId3"/>
    <p:sldId id="277" r:id="rId4"/>
    <p:sldId id="289" r:id="rId5"/>
    <p:sldId id="290" r:id="rId6"/>
    <p:sldId id="278" r:id="rId7"/>
    <p:sldId id="279" r:id="rId8"/>
    <p:sldId id="280" r:id="rId9"/>
    <p:sldId id="310" r:id="rId10"/>
    <p:sldId id="311" r:id="rId11"/>
    <p:sldId id="281" r:id="rId12"/>
    <p:sldId id="312" r:id="rId13"/>
    <p:sldId id="313" r:id="rId14"/>
    <p:sldId id="331" r:id="rId15"/>
    <p:sldId id="332" r:id="rId16"/>
    <p:sldId id="314" r:id="rId17"/>
    <p:sldId id="283" r:id="rId18"/>
    <p:sldId id="284" r:id="rId19"/>
    <p:sldId id="321" r:id="rId20"/>
    <p:sldId id="323" r:id="rId21"/>
    <p:sldId id="319" r:id="rId22"/>
    <p:sldId id="320" r:id="rId23"/>
    <p:sldId id="353" r:id="rId24"/>
    <p:sldId id="261" r:id="rId25"/>
    <p:sldId id="262" r:id="rId26"/>
    <p:sldId id="263" r:id="rId27"/>
    <p:sldId id="256" r:id="rId28"/>
    <p:sldId id="258" r:id="rId29"/>
    <p:sldId id="257" r:id="rId30"/>
    <p:sldId id="259" r:id="rId31"/>
    <p:sldId id="260" r:id="rId32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4649"/>
  </p:normalViewPr>
  <p:slideViewPr>
    <p:cSldViewPr>
      <p:cViewPr varScale="1">
        <p:scale>
          <a:sx n="97" d="100"/>
          <a:sy n="97" d="100"/>
        </p:scale>
        <p:origin x="11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6499"/>
            <a:ext cx="493956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B9E1EA-688B-4DFA-B5F3-AF02C7C8A6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4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BAC16FE-776C-AA40-8B18-7DD742DCA7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CSE221: Logic Design, Spring 2003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C8AD4DC-0CE0-524E-9791-64E7EA216A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8376E6-8BAC-EE4F-8828-79ECD7E2D568}" type="datetime5">
              <a:rPr lang="zh-CN" altLang="en-US"/>
              <a:pPr/>
              <a:t>2020/12/7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53416F-491D-834D-8611-AFFAF8942D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Chapter 3-iv: Combinational logic Design (Section 3.8)</a:t>
            </a: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665DEEC-3AF1-7640-97C2-C3B1C490F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B64F4-7567-E543-A503-375DABCEDBCB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250882" name="Rectangle 2">
            <a:extLst>
              <a:ext uri="{FF2B5EF4-FFF2-40B4-BE49-F238E27FC236}">
                <a16:creationId xmlns:a16="http://schemas.microsoft.com/office/drawing/2014/main" id="{7091D4CE-DBE5-474A-A211-6E191EA48A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A1A9E2A3-C408-CB44-A198-A49BB3A1B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50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1A4E4-A1B0-40A7-8D2E-5584833A0DFF}" type="slidenum">
              <a:rPr lang="en-US" altLang="zh-TW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171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F65236-0DAA-40E1-94F3-B1BE61EA3C62}" type="datetime1">
              <a:rPr lang="en-US"/>
              <a:pPr/>
              <a:t>12/7/20</a:t>
            </a:fld>
            <a:endParaRPr lang="en-US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8D8733-E7B3-4E46-9432-78B1AB13177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524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DD440-FFAC-4EDA-B3AA-C5291317BF17}" type="datetime1">
              <a:rPr lang="en-US"/>
              <a:pPr/>
              <a:t>12/7/20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FBAF9-185F-4BAA-8617-E5B96FAFB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6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751B-01B7-41CA-9166-2BEDAAFB848D}" type="datetime1">
              <a:rPr lang="en-US"/>
              <a:pPr/>
              <a:t>12/7/20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C34F6-634C-4AD9-A347-B2F7F6986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96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259F-F732-234A-9A80-8234561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D6316-359F-6E44-BA94-DFF12EDE9A1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E301E-4470-4D45-BAE2-901B74C82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677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DF4F-DCA2-DF4D-A93C-7FF3AC34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00B6748-0176-A442-B006-019936C4010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188913"/>
            <a:ext cx="7793037" cy="1008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2319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813175"/>
            <a:ext cx="8704263" cy="2319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E0ED178-47E8-494D-B346-B91A6DF8CB4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30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90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3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34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56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4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0EEE71-71C2-4CAE-8C30-36AE96B71520}" type="datetime1">
              <a:rPr lang="en-US"/>
              <a:pPr/>
              <a:t>12/7/20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77EF7-87BE-4C87-93F9-0D097F09A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363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21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63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84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85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64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AE834-C0FA-40D6-A310-58AA8B2B4CC6}" type="datetime1">
              <a:rPr lang="en-US"/>
              <a:pPr/>
              <a:t>12/7/20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76EDF-96F7-4445-8852-95E785FD3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30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16B6E-9419-453F-8B89-2A94DE6FB2AA}" type="datetime1">
              <a:rPr lang="en-US"/>
              <a:pPr/>
              <a:t>12/7/20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F2FA-C31B-4B7C-B2D0-811D1FE55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52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A8087-A7A8-4F78-B013-DA9AC1FF614B}" type="datetime1">
              <a:rPr lang="en-US"/>
              <a:pPr/>
              <a:t>12/7/20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AB0DA-9B63-4EC2-8007-92A1FF1A1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3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E1105-4931-4A02-B13E-75B95C2E48DC}" type="datetime1">
              <a:rPr lang="en-US"/>
              <a:pPr/>
              <a:t>12/7/20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86F8-1C85-4556-83CB-214848C93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2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39FED-0FDA-46AA-9B18-A850B9B99AF7}" type="datetime1">
              <a:rPr lang="en-US"/>
              <a:pPr/>
              <a:t>12/7/20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F22E-1F11-4B30-8CCA-82E34AFB8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3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4A9BC-1356-4CB4-8F81-74192B19D274}" type="datetime1">
              <a:rPr lang="en-US"/>
              <a:pPr/>
              <a:t>12/7/20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6AB50-8F0F-4456-9C28-EB547B353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EE3BE-612A-4290-9389-9E5D8F8C6298}" type="datetime1">
              <a:rPr lang="en-US"/>
              <a:pPr/>
              <a:t>12/7/20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4713F-E29D-49D0-8930-DEAA1EA72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0E097A76-C5EF-414F-9BA2-23638C527C07}" type="datetime1">
              <a:rPr lang="en-US"/>
              <a:pPr/>
              <a:t>12/7/20</a:t>
            </a:fld>
            <a:endParaRPr lang="en-US" alt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B666FD-0BFD-4856-9249-A9DFF2B331B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4216" name="Group 8"/>
          <p:cNvGrpSpPr>
            <a:grpSpLocks/>
          </p:cNvGrpSpPr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4217" name="Oval 9"/>
            <p:cNvSpPr>
              <a:spLocks noChangeArrowheads="1"/>
            </p:cNvSpPr>
            <p:nvPr userDrawn="1"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 userDrawn="1"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 userDrawn="1"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Oval 12"/>
            <p:cNvSpPr>
              <a:spLocks noChangeArrowheads="1"/>
            </p:cNvSpPr>
            <p:nvPr userDrawn="1"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Oval 13"/>
            <p:cNvSpPr>
              <a:spLocks noChangeArrowheads="1"/>
            </p:cNvSpPr>
            <p:nvPr userDrawn="1"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14"/>
            <p:cNvSpPr>
              <a:spLocks noChangeArrowheads="1"/>
            </p:cNvSpPr>
            <p:nvPr userDrawn="1"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Oval 15"/>
            <p:cNvSpPr>
              <a:spLocks noChangeArrowheads="1"/>
            </p:cNvSpPr>
            <p:nvPr userDrawn="1"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Oval 16"/>
            <p:cNvSpPr>
              <a:spLocks noChangeArrowheads="1"/>
            </p:cNvSpPr>
            <p:nvPr userDrawn="1"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Oval 17"/>
            <p:cNvSpPr>
              <a:spLocks noChangeArrowheads="1"/>
            </p:cNvSpPr>
            <p:nvPr userDrawn="1"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 userDrawn="1"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 userDrawn="1"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Oval 20"/>
            <p:cNvSpPr>
              <a:spLocks noChangeArrowheads="1"/>
            </p:cNvSpPr>
            <p:nvPr userDrawn="1"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Oval 21"/>
            <p:cNvSpPr>
              <a:spLocks noChangeArrowheads="1"/>
            </p:cNvSpPr>
            <p:nvPr userDrawn="1"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 userDrawn="1"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Oval 23"/>
            <p:cNvSpPr>
              <a:spLocks noChangeArrowheads="1"/>
            </p:cNvSpPr>
            <p:nvPr userDrawn="1"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Oval 24"/>
            <p:cNvSpPr>
              <a:spLocks noChangeArrowheads="1"/>
            </p:cNvSpPr>
            <p:nvPr userDrawn="1"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Oval 25"/>
            <p:cNvSpPr>
              <a:spLocks noChangeArrowheads="1"/>
            </p:cNvSpPr>
            <p:nvPr userDrawn="1"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Oval 26"/>
            <p:cNvSpPr>
              <a:spLocks noChangeArrowheads="1"/>
            </p:cNvSpPr>
            <p:nvPr userDrawn="1"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Oval 27"/>
            <p:cNvSpPr>
              <a:spLocks noChangeArrowheads="1"/>
            </p:cNvSpPr>
            <p:nvPr userDrawn="1"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Oval 28"/>
            <p:cNvSpPr>
              <a:spLocks noChangeArrowheads="1"/>
            </p:cNvSpPr>
            <p:nvPr userDrawn="1"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Oval 29"/>
            <p:cNvSpPr>
              <a:spLocks noChangeArrowheads="1"/>
            </p:cNvSpPr>
            <p:nvPr userDrawn="1"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Oval 30"/>
            <p:cNvSpPr>
              <a:spLocks noChangeArrowheads="1"/>
            </p:cNvSpPr>
            <p:nvPr userDrawn="1"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Oval 31"/>
            <p:cNvSpPr>
              <a:spLocks noChangeArrowheads="1"/>
            </p:cNvSpPr>
            <p:nvPr userDrawn="1"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Oval 32"/>
            <p:cNvSpPr>
              <a:spLocks noChangeArrowheads="1"/>
            </p:cNvSpPr>
            <p:nvPr userDrawn="1"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Oval 33"/>
            <p:cNvSpPr>
              <a:spLocks noChangeArrowheads="1"/>
            </p:cNvSpPr>
            <p:nvPr userDrawn="1"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Oval 34"/>
            <p:cNvSpPr>
              <a:spLocks noChangeArrowheads="1"/>
            </p:cNvSpPr>
            <p:nvPr userDrawn="1"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Oval 35"/>
            <p:cNvSpPr>
              <a:spLocks noChangeArrowheads="1"/>
            </p:cNvSpPr>
            <p:nvPr userDrawn="1"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4" name="Oval 36"/>
            <p:cNvSpPr>
              <a:spLocks noChangeArrowheads="1"/>
            </p:cNvSpPr>
            <p:nvPr userDrawn="1"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Oval 37"/>
            <p:cNvSpPr>
              <a:spLocks noChangeArrowheads="1"/>
            </p:cNvSpPr>
            <p:nvPr userDrawn="1"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38"/>
            <p:cNvSpPr>
              <a:spLocks noChangeArrowheads="1"/>
            </p:cNvSpPr>
            <p:nvPr userDrawn="1"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Oval 39"/>
            <p:cNvSpPr>
              <a:spLocks noChangeArrowheads="1"/>
            </p:cNvSpPr>
            <p:nvPr userDrawn="1"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94" r:id="rId12"/>
    <p:sldLayoutId id="2147483695" r:id="rId13"/>
    <p:sldLayoutId id="2147483696" r:id="rId14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2BA580-6787-4144-B0E9-7959F3DE59CE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6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8283" y="2895600"/>
            <a:ext cx="678743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Lecture 03: Digital System Design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Dept. of Computer Sc. and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Engg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www.ru.ac.bd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Dr. Mahboob Qaosar</a:t>
            </a:r>
          </a:p>
        </p:txBody>
      </p:sp>
    </p:spTree>
    <p:extLst>
      <p:ext uri="{BB962C8B-B14F-4D97-AF65-F5344CB8AC3E}">
        <p14:creationId xmlns:p14="http://schemas.microsoft.com/office/powerpoint/2010/main" val="171468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953CAEE7-94B1-0548-903B-D1810A58E45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n-bit Combinational Adders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F9370F48-B624-9A46-930E-E3700633E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Perform </a:t>
            </a:r>
            <a:r>
              <a:rPr lang="en-US" altLang="zh-CN" b="1" i="1" dirty="0">
                <a:ea typeface="宋体" panose="02010600030101010101" pitchFamily="2" charset="-122"/>
              </a:rPr>
              <a:t>parallel </a:t>
            </a:r>
            <a:r>
              <a:rPr lang="en-US" altLang="zh-CN" dirty="0">
                <a:ea typeface="宋体" panose="02010600030101010101" pitchFamily="2" charset="-122"/>
              </a:rPr>
              <a:t>multi-bit addition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Ripple Carry Adder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Simple design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Time consuming.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Carry Look ahead Adder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More complex than ripple-carry adder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Reduces circuit delay</a:t>
            </a:r>
          </a:p>
        </p:txBody>
      </p:sp>
    </p:spTree>
    <p:extLst>
      <p:ext uri="{BB962C8B-B14F-4D97-AF65-F5344CB8AC3E}">
        <p14:creationId xmlns:p14="http://schemas.microsoft.com/office/powerpoint/2010/main" val="223871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D8FE8486-01E9-994A-93F4-EE772E67486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-bit Ripple Carry Adder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1FA6D20F-88A4-7B40-AFB0-99030D148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27238"/>
            <a:ext cx="7772400" cy="45259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Constructed using </a:t>
            </a:r>
            <a:r>
              <a:rPr lang="en-US" altLang="zh-CN" b="1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1-bit full adder blocks in parallel.</a:t>
            </a:r>
          </a:p>
          <a:p>
            <a:r>
              <a:rPr lang="en-US" altLang="zh-CN">
                <a:ea typeface="宋体" panose="02010600030101010101" pitchFamily="2" charset="-122"/>
              </a:rPr>
              <a:t>Cascade the full adders so that the carry out from one becomes the carry in to the next higher bit position.</a:t>
            </a:r>
            <a:endParaRPr lang="en-US" altLang="zh-CN" b="1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42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96175051-454B-EC4B-9808-BF0105EB9F4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Example: 4-bit Ripple Carry Adder</a:t>
            </a:r>
          </a:p>
        </p:txBody>
      </p:sp>
      <p:pic>
        <p:nvPicPr>
          <p:cNvPr id="237571" name="Picture 3">
            <a:extLst>
              <a:ext uri="{FF2B5EF4-FFF2-40B4-BE49-F238E27FC236}">
                <a16:creationId xmlns:a16="http://schemas.microsoft.com/office/drawing/2014/main" id="{3E6FFCC8-97C3-714B-B0BA-32A8FF6C8A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533400" y="3352800"/>
            <a:ext cx="8458200" cy="2954338"/>
          </a:xfrm>
          <a:noFill/>
          <a:ln/>
          <a:extLs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572" name="Rectangle 4">
            <a:extLst>
              <a:ext uri="{FF2B5EF4-FFF2-40B4-BE49-F238E27FC236}">
                <a16:creationId xmlns:a16="http://schemas.microsoft.com/office/drawing/2014/main" id="{50FEDDFF-4062-1840-A8CB-C9AD2A5E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12900"/>
            <a:ext cx="3276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宋体" panose="02010600030101010101" pitchFamily="2" charset="-122"/>
              </a:rPr>
              <a:t>   C3  C2  C1  C0      </a:t>
            </a:r>
            <a:b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宋体" panose="02010600030101010101" pitchFamily="2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宋体" panose="02010600030101010101" pitchFamily="2" charset="-122"/>
              </a:rPr>
              <a:t>      A3  A2  A1  A0         </a:t>
            </a:r>
            <a:b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宋体" panose="02010600030101010101" pitchFamily="2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宋体" panose="02010600030101010101" pitchFamily="2" charset="-122"/>
              </a:rPr>
              <a:t>     +B3  B2  B1  B0        </a:t>
            </a:r>
            <a:b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宋体" panose="02010600030101010101" pitchFamily="2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宋体" panose="02010600030101010101" pitchFamily="2" charset="-122"/>
              </a:rPr>
              <a:t>    --------------       </a:t>
            </a:r>
            <a:b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宋体" panose="02010600030101010101" pitchFamily="2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宋体" panose="02010600030101010101" pitchFamily="2" charset="-122"/>
              </a:rPr>
              <a:t>      S3  S2  S1  S0         </a:t>
            </a:r>
            <a:b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902030302020204" pitchFamily="66" charset="0"/>
                <a:ea typeface="宋体" panose="02010600030101010101" pitchFamily="2" charset="-122"/>
              </a:rPr>
            </a:b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237582" name="Group 14">
            <a:extLst>
              <a:ext uri="{FF2B5EF4-FFF2-40B4-BE49-F238E27FC236}">
                <a16:creationId xmlns:a16="http://schemas.microsoft.com/office/drawing/2014/main" id="{B0258A3A-3B80-2246-A965-FC4A2F2824A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371600"/>
            <a:ext cx="3200400" cy="4508500"/>
            <a:chOff x="2976" y="1000"/>
            <a:chExt cx="2016" cy="2840"/>
          </a:xfrm>
        </p:grpSpPr>
        <p:sp>
          <p:nvSpPr>
            <p:cNvPr id="237573" name="Rectangle 5">
              <a:extLst>
                <a:ext uri="{FF2B5EF4-FFF2-40B4-BE49-F238E27FC236}">
                  <a16:creationId xmlns:a16="http://schemas.microsoft.com/office/drawing/2014/main" id="{C80DCBFA-D46B-464B-BA6C-9EDAD905A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52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74" name="Freeform 6">
              <a:extLst>
                <a:ext uri="{FF2B5EF4-FFF2-40B4-BE49-F238E27FC236}">
                  <a16:creationId xmlns:a16="http://schemas.microsoft.com/office/drawing/2014/main" id="{36D111A0-C272-E44E-8020-8C884A6BF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1000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81" name="Rectangle 13">
              <a:extLst>
                <a:ext uri="{FF2B5EF4-FFF2-40B4-BE49-F238E27FC236}">
                  <a16:creationId xmlns:a16="http://schemas.microsoft.com/office/drawing/2014/main" id="{1E824F6D-1BD1-924C-A25E-0849B205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7589" name="Group 21">
            <a:extLst>
              <a:ext uri="{FF2B5EF4-FFF2-40B4-BE49-F238E27FC236}">
                <a16:creationId xmlns:a16="http://schemas.microsoft.com/office/drawing/2014/main" id="{78F35062-B5AC-3741-8EC3-818979C2A25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384300"/>
            <a:ext cx="1828800" cy="4495800"/>
            <a:chOff x="2640" y="1008"/>
            <a:chExt cx="1152" cy="2832"/>
          </a:xfrm>
        </p:grpSpPr>
        <p:sp>
          <p:nvSpPr>
            <p:cNvPr id="237575" name="Rectangle 7">
              <a:extLst>
                <a:ext uri="{FF2B5EF4-FFF2-40B4-BE49-F238E27FC236}">
                  <a16:creationId xmlns:a16="http://schemas.microsoft.com/office/drawing/2014/main" id="{443006B5-B1AA-224E-A0C0-0B00B036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76" name="Freeform 8">
              <a:extLst>
                <a:ext uri="{FF2B5EF4-FFF2-40B4-BE49-F238E27FC236}">
                  <a16:creationId xmlns:a16="http://schemas.microsoft.com/office/drawing/2014/main" id="{EB9B1A32-0DBF-574B-ACD9-DF2D97E74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86" name="Rectangle 18">
              <a:extLst>
                <a:ext uri="{FF2B5EF4-FFF2-40B4-BE49-F238E27FC236}">
                  <a16:creationId xmlns:a16="http://schemas.microsoft.com/office/drawing/2014/main" id="{628BC4D1-CD94-E24E-854E-0F6F4DAD3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7590" name="Group 22">
            <a:extLst>
              <a:ext uri="{FF2B5EF4-FFF2-40B4-BE49-F238E27FC236}">
                <a16:creationId xmlns:a16="http://schemas.microsoft.com/office/drawing/2014/main" id="{5DB6F1E9-D65F-7E47-AD00-4BDE818D304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384300"/>
            <a:ext cx="1752600" cy="4495800"/>
            <a:chOff x="1728" y="1008"/>
            <a:chExt cx="1104" cy="2832"/>
          </a:xfrm>
        </p:grpSpPr>
        <p:sp>
          <p:nvSpPr>
            <p:cNvPr id="237577" name="Rectangle 9">
              <a:extLst>
                <a:ext uri="{FF2B5EF4-FFF2-40B4-BE49-F238E27FC236}">
                  <a16:creationId xmlns:a16="http://schemas.microsoft.com/office/drawing/2014/main" id="{4A1D3033-D5CB-B042-8645-B07A83A7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78" name="Freeform 10">
              <a:extLst>
                <a:ext uri="{FF2B5EF4-FFF2-40B4-BE49-F238E27FC236}">
                  <a16:creationId xmlns:a16="http://schemas.microsoft.com/office/drawing/2014/main" id="{68BAD52C-89E2-4846-93FA-26FAB40FB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87" name="Rectangle 19">
              <a:extLst>
                <a:ext uri="{FF2B5EF4-FFF2-40B4-BE49-F238E27FC236}">
                  <a16:creationId xmlns:a16="http://schemas.microsoft.com/office/drawing/2014/main" id="{4A725620-9C02-3349-83AD-8DF2630BB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7591" name="Group 23">
            <a:extLst>
              <a:ext uri="{FF2B5EF4-FFF2-40B4-BE49-F238E27FC236}">
                <a16:creationId xmlns:a16="http://schemas.microsoft.com/office/drawing/2014/main" id="{C5CC52D4-45B6-BF40-A4D4-6110D51985F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384300"/>
            <a:ext cx="3048000" cy="4495800"/>
            <a:chOff x="528" y="1008"/>
            <a:chExt cx="1920" cy="2832"/>
          </a:xfrm>
        </p:grpSpPr>
        <p:sp>
          <p:nvSpPr>
            <p:cNvPr id="237579" name="Rectangle 11">
              <a:extLst>
                <a:ext uri="{FF2B5EF4-FFF2-40B4-BE49-F238E27FC236}">
                  <a16:creationId xmlns:a16="http://schemas.microsoft.com/office/drawing/2014/main" id="{E3FCE83A-537B-0E47-B9AE-5DADC2DC9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0" name="Freeform 12">
              <a:extLst>
                <a:ext uri="{FF2B5EF4-FFF2-40B4-BE49-F238E27FC236}">
                  <a16:creationId xmlns:a16="http://schemas.microsoft.com/office/drawing/2014/main" id="{D21B4A3E-D24D-2241-A3FD-5950E8D32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88" name="Rectangle 20">
              <a:extLst>
                <a:ext uri="{FF2B5EF4-FFF2-40B4-BE49-F238E27FC236}">
                  <a16:creationId xmlns:a16="http://schemas.microsoft.com/office/drawing/2014/main" id="{712500BC-7F66-0E41-A713-E9303395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549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>
            <a:extLst>
              <a:ext uri="{FF2B5EF4-FFF2-40B4-BE49-F238E27FC236}">
                <a16:creationId xmlns:a16="http://schemas.microsoft.com/office/drawing/2014/main" id="{E6D19A59-5253-0A46-A7F5-015E7A1CF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11375"/>
            <a:ext cx="81534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AutoNum type="arabicPeriod"/>
            </a:pPr>
            <a:r>
              <a:rPr kumimoji="1" lang="en-US" altLang="zh-TW" sz="2400" b="1">
                <a:latin typeface="Trebuchet MS" panose="020B0703020202090204" pitchFamily="34" charset="0"/>
                <a:ea typeface="新細明體" panose="02020500000000000000" pitchFamily="18" charset="-120"/>
              </a:rPr>
              <a:t>Implement subtraction with 2’s complement number system</a:t>
            </a:r>
          </a:p>
          <a:p>
            <a:pPr>
              <a:spcBef>
                <a:spcPct val="20000"/>
              </a:spcBef>
              <a:buFontTx/>
              <a:buAutoNum type="arabicPeriod"/>
            </a:pPr>
            <a:r>
              <a:rPr kumimoji="1" lang="en-US" altLang="zh-TW" sz="2400" b="1">
                <a:latin typeface="Trebuchet MS" panose="020B0703020202090204" pitchFamily="34" charset="0"/>
                <a:ea typeface="新細明體" panose="02020500000000000000" pitchFamily="18" charset="-120"/>
              </a:rPr>
              <a:t>A-B = A + (-B) = A + </a:t>
            </a:r>
            <a:r>
              <a:rPr kumimoji="1" lang="en-US" altLang="zh-TW" sz="2400" b="1">
                <a:solidFill>
                  <a:schemeClr val="accent2"/>
                </a:solidFill>
                <a:latin typeface="Trebuchet MS" panose="020B0703020202090204" pitchFamily="34" charset="0"/>
                <a:ea typeface="新細明體" panose="02020500000000000000" pitchFamily="18" charset="-120"/>
              </a:rPr>
              <a:t>1’sc (B)</a:t>
            </a:r>
            <a:r>
              <a:rPr kumimoji="1" lang="en-US" altLang="zh-TW" sz="2400" b="1">
                <a:latin typeface="Trebuchet MS" panose="020B0703020202090204" pitchFamily="34" charset="0"/>
                <a:ea typeface="新細明體" panose="02020500000000000000" pitchFamily="18" charset="-120"/>
              </a:rPr>
              <a:t> + 1</a:t>
            </a:r>
          </a:p>
          <a:p>
            <a:pPr>
              <a:spcBef>
                <a:spcPct val="20000"/>
              </a:spcBef>
              <a:buFontTx/>
              <a:buAutoNum type="arabicPeriod"/>
            </a:pPr>
            <a:r>
              <a:rPr kumimoji="1" lang="en-US" altLang="zh-TW" sz="2400" b="1">
                <a:latin typeface="Trebuchet MS" panose="020B0703020202090204" pitchFamily="34" charset="0"/>
                <a:ea typeface="新細明體" panose="02020500000000000000" pitchFamily="18" charset="-120"/>
              </a:rPr>
              <a:t>Implement 1’sc with XOR gates:</a:t>
            </a:r>
          </a:p>
        </p:txBody>
      </p:sp>
      <p:graphicFrame>
        <p:nvGraphicFramePr>
          <p:cNvPr id="110597" name="Object 5">
            <a:extLst>
              <a:ext uri="{FF2B5EF4-FFF2-40B4-BE49-F238E27FC236}">
                <a16:creationId xmlns:a16="http://schemas.microsoft.com/office/drawing/2014/main" id="{F048DBCA-F16A-444B-9773-30E0B265C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981450"/>
          <a:ext cx="6999288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0" name="Visio" r:id="rId3" imgW="33464500" imgH="10858500" progId="Visio.Drawing.6">
                  <p:embed/>
                </p:oleObj>
              </mc:Choice>
              <mc:Fallback>
                <p:oleObj name="Visio" r:id="rId3" imgW="33464500" imgH="10858500" progId="Visio.Drawing.6">
                  <p:embed/>
                  <p:pic>
                    <p:nvPicPr>
                      <p:cNvPr id="110597" name="Object 5">
                        <a:extLst>
                          <a:ext uri="{FF2B5EF4-FFF2-40B4-BE49-F238E27FC236}">
                            <a16:creationId xmlns:a16="http://schemas.microsoft.com/office/drawing/2014/main" id="{F048DBCA-F16A-444B-9773-30E0B265C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81450"/>
                        <a:ext cx="6999288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B9F514B-87A9-F744-9206-F78AF21189D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28600" y="609600"/>
            <a:ext cx="9144000" cy="1143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kern="0" dirty="0">
                <a:ea typeface="宋体" panose="02010600030101010101" pitchFamily="2" charset="-122"/>
              </a:rPr>
              <a:t>Binary Subtractor</a:t>
            </a:r>
          </a:p>
        </p:txBody>
      </p:sp>
    </p:spTree>
    <p:extLst>
      <p:ext uri="{BB962C8B-B14F-4D97-AF65-F5344CB8AC3E}">
        <p14:creationId xmlns:p14="http://schemas.microsoft.com/office/powerpoint/2010/main" val="200653218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>
            <a:extLst>
              <a:ext uri="{FF2B5EF4-FFF2-40B4-BE49-F238E27FC236}">
                <a16:creationId xmlns:a16="http://schemas.microsoft.com/office/drawing/2014/main" id="{A5FB6FD1-4787-9249-B52F-0B2C6ECCE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276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10000"/>
              </a:spcBef>
              <a:buFont typeface="Wingdings" pitchFamily="2" charset="2"/>
              <a:buChar char="n"/>
            </a:pPr>
            <a:r>
              <a:rPr kumimoji="1" lang="en-US" altLang="zh-TW" sz="2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703020202090204" pitchFamily="34" charset="0"/>
                <a:ea typeface="新細明體" panose="02020500000000000000" pitchFamily="18" charset="-120"/>
              </a:rPr>
              <a:t>4-Bit Binary Adder/Subtractor</a:t>
            </a:r>
            <a:endParaRPr kumimoji="1" lang="en-US" altLang="zh-TW" sz="2400" b="1">
              <a:latin typeface="Trebuchet MS" panose="020B070302020209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431A9DC6-EBC4-654A-8A2C-703741A78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" y="2282825"/>
          <a:ext cx="8867775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4" name="Visio" r:id="rId3" imgW="45059600" imgH="19558000" progId="Visio.Drawing.6">
                  <p:embed/>
                </p:oleObj>
              </mc:Choice>
              <mc:Fallback>
                <p:oleObj name="Visio" r:id="rId3" imgW="45059600" imgH="19558000" progId="Visio.Drawing.6">
                  <p:embed/>
                  <p:pic>
                    <p:nvPicPr>
                      <p:cNvPr id="111620" name="Object 4">
                        <a:extLst>
                          <a:ext uri="{FF2B5EF4-FFF2-40B4-BE49-F238E27FC236}">
                            <a16:creationId xmlns:a16="http://schemas.microsoft.com/office/drawing/2014/main" id="{431A9DC6-EBC4-654A-8A2C-703741A78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2282825"/>
                        <a:ext cx="8867775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39625F10-8986-9E49-9675-C7DA53DFD04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28600" y="609600"/>
            <a:ext cx="9144000" cy="1143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kern="0" dirty="0">
                <a:ea typeface="宋体" panose="02010600030101010101" pitchFamily="2" charset="-122"/>
              </a:rPr>
              <a:t>Binary Adder/Subtractor</a:t>
            </a:r>
          </a:p>
        </p:txBody>
      </p:sp>
    </p:spTree>
    <p:extLst>
      <p:ext uri="{BB962C8B-B14F-4D97-AF65-F5344CB8AC3E}">
        <p14:creationId xmlns:p14="http://schemas.microsoft.com/office/powerpoint/2010/main" val="14233635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D5E38144-5530-884D-B6C2-F58B49F8847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Ripple Carry Adder Delay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81856086-8520-B545-9252-15BB8D4E38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Circuit delay in an n-bit ripple carry adder is determined by the delay on the carry path from the LSB (C</a:t>
            </a:r>
            <a:r>
              <a:rPr lang="en-US" altLang="zh-CN" sz="2400" baseline="-25000"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) to the MSB (C</a:t>
            </a:r>
            <a:r>
              <a:rPr lang="en-US" altLang="zh-CN" sz="2400" baseline="-25000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).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Let the delay in a 1-bit FA be </a:t>
            </a:r>
            <a:r>
              <a:rPr lang="el-GR" altLang="en-US" sz="2400"/>
              <a:t>Δ</a:t>
            </a:r>
            <a:r>
              <a:rPr lang="en-US" altLang="zh-CN" sz="2400">
                <a:ea typeface="宋体" panose="02010600030101010101" pitchFamily="2" charset="-122"/>
              </a:rPr>
              <a:t>. Then, the delay of an n-bit ripple carry adder is n</a:t>
            </a:r>
            <a:r>
              <a:rPr lang="el-GR" altLang="en-US" sz="2400"/>
              <a:t>Δ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238596" name="Picture 4">
            <a:extLst>
              <a:ext uri="{FF2B5EF4-FFF2-40B4-BE49-F238E27FC236}">
                <a16:creationId xmlns:a16="http://schemas.microsoft.com/office/drawing/2014/main" id="{10C4A9D4-6890-F44B-A783-80FFDC50C2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533400" y="3352800"/>
            <a:ext cx="8229600" cy="3022600"/>
          </a:xfrm>
          <a:noFill/>
          <a:ln/>
          <a:extLs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598" name="Line 6">
            <a:extLst>
              <a:ext uri="{FF2B5EF4-FFF2-40B4-BE49-F238E27FC236}">
                <a16:creationId xmlns:a16="http://schemas.microsoft.com/office/drawing/2014/main" id="{B4309467-8DEA-7E4F-BA0A-5F599A0FE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4876800"/>
            <a:ext cx="76200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599" name="Line 7">
            <a:extLst>
              <a:ext uri="{FF2B5EF4-FFF2-40B4-BE49-F238E27FC236}">
                <a16:creationId xmlns:a16="http://schemas.microsoft.com/office/drawing/2014/main" id="{43D041AC-F20F-934D-A924-E7D22F84FC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76800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4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AA759340-A006-1B42-A10F-C99C2EF98A6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304800"/>
            <a:ext cx="73152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Carry Look ahead Adder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7BFE71FA-ECE7-F248-9A03-C0870C3E2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Alternative design for a combinational n-bit adder.</a:t>
            </a:r>
          </a:p>
          <a:p>
            <a:r>
              <a:rPr lang="en-US" altLang="zh-CN">
                <a:ea typeface="宋体" panose="02010600030101010101" pitchFamily="2" charset="-122"/>
              </a:rPr>
              <a:t>Practical design with reduced delay at the expense of more complex hardware.</a:t>
            </a:r>
          </a:p>
          <a:p>
            <a:r>
              <a:rPr lang="en-US" altLang="zh-CN">
                <a:ea typeface="宋体" panose="02010600030101010101" pitchFamily="2" charset="-122"/>
              </a:rPr>
              <a:t>Derived from a transformation of the ripple carry adder design.</a:t>
            </a:r>
          </a:p>
        </p:txBody>
      </p:sp>
    </p:spTree>
    <p:extLst>
      <p:ext uri="{BB962C8B-B14F-4D97-AF65-F5344CB8AC3E}">
        <p14:creationId xmlns:p14="http://schemas.microsoft.com/office/powerpoint/2010/main" val="1811024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AC7F0620-158E-154B-A718-AAB9D4348E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Carry Lookahead Adder Design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89D95AF6-3343-E94C-B230-6568FE93F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86800" cy="22098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From a FA, separate between carry </a:t>
            </a:r>
            <a:r>
              <a:rPr lang="en-US" altLang="zh-CN" sz="2400" b="1" i="1" dirty="0">
                <a:solidFill>
                  <a:srgbClr val="00B050"/>
                </a:solidFill>
                <a:ea typeface="宋体" panose="02010600030101010101" pitchFamily="2" charset="-122"/>
              </a:rPr>
              <a:t>generation</a:t>
            </a:r>
            <a:r>
              <a:rPr lang="en-US" altLang="zh-CN" sz="2400" dirty="0">
                <a:solidFill>
                  <a:srgbClr val="00CC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(a new carry signal is generated, </a:t>
            </a:r>
            <a:r>
              <a:rPr lang="en-US" altLang="zh-CN" sz="2400" i="1" dirty="0">
                <a:ea typeface="宋体" panose="02010600030101010101" pitchFamily="2" charset="-122"/>
              </a:rPr>
              <a:t>i.e.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out</a:t>
            </a:r>
            <a:r>
              <a:rPr lang="en-US" altLang="zh-CN" sz="2400" dirty="0">
                <a:ea typeface="宋体" panose="02010600030101010101" pitchFamily="2" charset="-122"/>
              </a:rPr>
              <a:t>=1) and carry </a:t>
            </a:r>
            <a:r>
              <a:rPr lang="en-US" altLang="zh-CN" sz="2400" b="1" i="1" dirty="0">
                <a:solidFill>
                  <a:srgbClr val="0070C0"/>
                </a:solidFill>
                <a:ea typeface="宋体" panose="02010600030101010101" pitchFamily="2" charset="-122"/>
              </a:rPr>
              <a:t>propagation</a:t>
            </a:r>
            <a:r>
              <a:rPr lang="en-US" altLang="zh-CN" sz="2400" b="1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(an existing </a:t>
            </a:r>
            <a:r>
              <a:rPr lang="en-US" altLang="zh-CN" sz="2400" dirty="0" err="1">
                <a:ea typeface="宋体" panose="02010600030101010101" pitchFamily="2" charset="-122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in</a:t>
            </a:r>
            <a:r>
              <a:rPr lang="en-US" altLang="zh-CN" sz="2400" baseline="-250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is propagated to </a:t>
            </a:r>
            <a:r>
              <a:rPr lang="en-US" altLang="zh-CN" sz="2400" dirty="0" err="1">
                <a:ea typeface="宋体" panose="02010600030101010101" pitchFamily="2" charset="-122"/>
              </a:rPr>
              <a:t>C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out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Generate: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00B05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 dirty="0" err="1">
                <a:solidFill>
                  <a:srgbClr val="00B05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baseline="-25000" dirty="0" err="1">
                <a:solidFill>
                  <a:srgbClr val="00B05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: if 1, C</a:t>
            </a:r>
            <a:r>
              <a:rPr lang="en-US" altLang="zh-CN" sz="2400" baseline="-25000" dirty="0">
                <a:solidFill>
                  <a:srgbClr val="00B050"/>
                </a:solidFill>
                <a:ea typeface="宋体" panose="02010600030101010101" pitchFamily="2" charset="-122"/>
              </a:rPr>
              <a:t>i+1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=1</a:t>
            </a: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Propagate: P</a:t>
            </a:r>
            <a:r>
              <a:rPr lang="en-US" altLang="zh-CN" sz="2400" baseline="-25000" dirty="0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A</a:t>
            </a:r>
            <a:r>
              <a:rPr lang="en-US" altLang="zh-CN" sz="2400" baseline="-25000" dirty="0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sym typeface="Symbol" pitchFamily="2" charset="2"/>
              </a:rPr>
              <a:t>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B</a:t>
            </a:r>
            <a:r>
              <a:rPr lang="en-US" altLang="zh-CN" sz="2400" baseline="-25000" dirty="0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: if 1, C</a:t>
            </a:r>
            <a:r>
              <a:rPr lang="en-US" altLang="zh-CN" sz="2400" baseline="-25000" dirty="0">
                <a:solidFill>
                  <a:srgbClr val="0070C0"/>
                </a:solidFill>
                <a:ea typeface="宋体" panose="02010600030101010101" pitchFamily="2" charset="-122"/>
              </a:rPr>
              <a:t>i+1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C</a:t>
            </a:r>
            <a:r>
              <a:rPr lang="en-US" altLang="zh-CN" sz="2400" baseline="-25000" dirty="0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</a:p>
          <a:p>
            <a:pPr>
              <a:buFont typeface="Wingdings" pitchFamily="2" charset="2"/>
              <a:buNone/>
            </a:pPr>
            <a:endParaRPr lang="zh-CN" altLang="en-US" sz="2400" dirty="0">
              <a:solidFill>
                <a:srgbClr val="00CC66"/>
              </a:solidFill>
              <a:ea typeface="宋体" panose="02010600030101010101" pitchFamily="2" charset="-122"/>
            </a:endParaRPr>
          </a:p>
        </p:txBody>
      </p:sp>
      <p:pic>
        <p:nvPicPr>
          <p:cNvPr id="200708" name="Picture 4">
            <a:extLst>
              <a:ext uri="{FF2B5EF4-FFF2-40B4-BE49-F238E27FC236}">
                <a16:creationId xmlns:a16="http://schemas.microsoft.com/office/drawing/2014/main" id="{AAB06282-F12A-AB46-988F-D88C7E27C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7" t="34996" r="29730" b="47993"/>
          <a:stretch>
            <a:fillRect/>
          </a:stretch>
        </p:blipFill>
        <p:spPr bwMode="auto">
          <a:xfrm>
            <a:off x="5029200" y="4114800"/>
            <a:ext cx="396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709" name="Picture 5">
            <a:extLst>
              <a:ext uri="{FF2B5EF4-FFF2-40B4-BE49-F238E27FC236}">
                <a16:creationId xmlns:a16="http://schemas.microsoft.com/office/drawing/2014/main" id="{59232575-3D39-E243-AD25-B471EB38A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 t="53813" r="16667" b="22238"/>
          <a:stretch>
            <a:fillRect/>
          </a:stretch>
        </p:blipFill>
        <p:spPr bwMode="auto">
          <a:xfrm>
            <a:off x="152400" y="4114800"/>
            <a:ext cx="4724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0710" name="Text Box 6">
            <a:extLst>
              <a:ext uri="{FF2B5EF4-FFF2-40B4-BE49-F238E27FC236}">
                <a16:creationId xmlns:a16="http://schemas.microsoft.com/office/drawing/2014/main" id="{66553967-3695-2748-83D9-C51FB004B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338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  <a:cs typeface="Arial" panose="020B0604020202020204" pitchFamily="34" charset="0"/>
              </a:rPr>
              <a:t>Partial Full Adder (PFA)</a:t>
            </a:r>
          </a:p>
        </p:txBody>
      </p:sp>
      <p:sp>
        <p:nvSpPr>
          <p:cNvPr id="200711" name="Text Box 7">
            <a:extLst>
              <a:ext uri="{FF2B5EF4-FFF2-40B4-BE49-F238E27FC236}">
                <a16:creationId xmlns:a16="http://schemas.microsoft.com/office/drawing/2014/main" id="{D77FE7D4-2BB7-4145-8A91-BC92562F2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338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  <a:cs typeface="Arial" panose="020B0604020202020204" pitchFamily="34" charset="0"/>
              </a:rPr>
              <a:t>Full Adder (FA)</a:t>
            </a:r>
          </a:p>
        </p:txBody>
      </p:sp>
      <p:sp>
        <p:nvSpPr>
          <p:cNvPr id="200713" name="Text Box 9">
            <a:extLst>
              <a:ext uri="{FF2B5EF4-FFF2-40B4-BE49-F238E27FC236}">
                <a16:creationId xmlns:a16="http://schemas.microsoft.com/office/drawing/2014/main" id="{27DADAC0-5A81-1F41-8307-E3B9590E2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724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14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00714" name="Text Box 10">
            <a:extLst>
              <a:ext uri="{FF2B5EF4-FFF2-40B4-BE49-F238E27FC236}">
                <a16:creationId xmlns:a16="http://schemas.microsoft.com/office/drawing/2014/main" id="{E2092F9E-2EC3-CC40-88B1-16C992CBC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1910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14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00715" name="Text Box 11">
            <a:extLst>
              <a:ext uri="{FF2B5EF4-FFF2-40B4-BE49-F238E27FC236}">
                <a16:creationId xmlns:a16="http://schemas.microsoft.com/office/drawing/2014/main" id="{1798A09F-ACA4-464B-9BA5-5B0ED7910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1910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00716" name="Text Box 12">
            <a:extLst>
              <a:ext uri="{FF2B5EF4-FFF2-40B4-BE49-F238E27FC236}">
                <a16:creationId xmlns:a16="http://schemas.microsoft.com/office/drawing/2014/main" id="{576B2D06-1168-324C-84D1-9CE5992C9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867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00717" name="Text Box 13">
            <a:extLst>
              <a:ext uri="{FF2B5EF4-FFF2-40B4-BE49-F238E27FC236}">
                <a16:creationId xmlns:a16="http://schemas.microsoft.com/office/drawing/2014/main" id="{3F859BDD-02A2-604D-B5F0-C119C719E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9817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00718" name="Line 14">
            <a:extLst>
              <a:ext uri="{FF2B5EF4-FFF2-40B4-BE49-F238E27FC236}">
                <a16:creationId xmlns:a16="http://schemas.microsoft.com/office/drawing/2014/main" id="{BBFCA063-0D6E-8141-BE86-CE01E762F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943600"/>
            <a:ext cx="1066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200719" name="Text Box 15">
            <a:extLst>
              <a:ext uri="{FF2B5EF4-FFF2-40B4-BE49-F238E27FC236}">
                <a16:creationId xmlns:a16="http://schemas.microsoft.com/office/drawing/2014/main" id="{551592B2-25BC-9A47-BC8D-9201D5D54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4114" y="5523012"/>
            <a:ext cx="53340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i+1</a:t>
            </a:r>
          </a:p>
        </p:txBody>
      </p:sp>
      <p:sp>
        <p:nvSpPr>
          <p:cNvPr id="200720" name="Text Box 16">
            <a:extLst>
              <a:ext uri="{FF2B5EF4-FFF2-40B4-BE49-F238E27FC236}">
                <a16:creationId xmlns:a16="http://schemas.microsoft.com/office/drawing/2014/main" id="{B03A6040-6062-4A47-BEAA-C3729A740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724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00721" name="Text Box 17">
            <a:extLst>
              <a:ext uri="{FF2B5EF4-FFF2-40B4-BE49-F238E27FC236}">
                <a16:creationId xmlns:a16="http://schemas.microsoft.com/office/drawing/2014/main" id="{F1AFFBBD-A6B9-6548-B20B-E050CBD1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67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00724" name="Text Box 20">
            <a:extLst>
              <a:ext uri="{FF2B5EF4-FFF2-40B4-BE49-F238E27FC236}">
                <a16:creationId xmlns:a16="http://schemas.microsoft.com/office/drawing/2014/main" id="{AC1F386E-C585-A04D-BB68-6E993356D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867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14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endParaRPr lang="en-US" altLang="zh-CN" sz="1400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0725" name="Text Box 21">
            <a:extLst>
              <a:ext uri="{FF2B5EF4-FFF2-40B4-BE49-F238E27FC236}">
                <a16:creationId xmlns:a16="http://schemas.microsoft.com/office/drawing/2014/main" id="{3C4821E1-D674-254B-85C5-9C0AF35DF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867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14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grpSp>
        <p:nvGrpSpPr>
          <p:cNvPr id="200733" name="Group 29">
            <a:extLst>
              <a:ext uri="{FF2B5EF4-FFF2-40B4-BE49-F238E27FC236}">
                <a16:creationId xmlns:a16="http://schemas.microsoft.com/office/drawing/2014/main" id="{71BEFFA9-8C29-014F-9AE3-29D03F58D9DA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4495800"/>
            <a:ext cx="5537200" cy="1981200"/>
            <a:chOff x="208" y="2880"/>
            <a:chExt cx="3488" cy="1248"/>
          </a:xfrm>
        </p:grpSpPr>
        <p:sp>
          <p:nvSpPr>
            <p:cNvPr id="200729" name="Freeform 25">
              <a:extLst>
                <a:ext uri="{FF2B5EF4-FFF2-40B4-BE49-F238E27FC236}">
                  <a16:creationId xmlns:a16="http://schemas.microsoft.com/office/drawing/2014/main" id="{05699457-C8D1-0949-8F51-3BE3FF85E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" y="2880"/>
              <a:ext cx="1272" cy="832"/>
            </a:xfrm>
            <a:custGeom>
              <a:avLst/>
              <a:gdLst>
                <a:gd name="T0" fmla="*/ 128 w 1272"/>
                <a:gd name="T1" fmla="*/ 0 h 832"/>
                <a:gd name="T2" fmla="*/ 80 w 1272"/>
                <a:gd name="T3" fmla="*/ 336 h 832"/>
                <a:gd name="T4" fmla="*/ 176 w 1272"/>
                <a:gd name="T5" fmla="*/ 720 h 832"/>
                <a:gd name="T6" fmla="*/ 1136 w 1272"/>
                <a:gd name="T7" fmla="*/ 768 h 832"/>
                <a:gd name="T8" fmla="*/ 992 w 1272"/>
                <a:gd name="T9" fmla="*/ 336 h 832"/>
                <a:gd name="T10" fmla="*/ 464 w 1272"/>
                <a:gd name="T11" fmla="*/ 336 h 832"/>
                <a:gd name="T12" fmla="*/ 128 w 1272"/>
                <a:gd name="T13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2" h="832">
                  <a:moveTo>
                    <a:pt x="128" y="0"/>
                  </a:moveTo>
                  <a:cubicBezTo>
                    <a:pt x="64" y="0"/>
                    <a:pt x="72" y="216"/>
                    <a:pt x="80" y="336"/>
                  </a:cubicBezTo>
                  <a:cubicBezTo>
                    <a:pt x="88" y="456"/>
                    <a:pt x="0" y="648"/>
                    <a:pt x="176" y="720"/>
                  </a:cubicBezTo>
                  <a:cubicBezTo>
                    <a:pt x="352" y="792"/>
                    <a:pt x="1000" y="832"/>
                    <a:pt x="1136" y="768"/>
                  </a:cubicBezTo>
                  <a:cubicBezTo>
                    <a:pt x="1272" y="704"/>
                    <a:pt x="1104" y="408"/>
                    <a:pt x="992" y="336"/>
                  </a:cubicBezTo>
                  <a:cubicBezTo>
                    <a:pt x="880" y="264"/>
                    <a:pt x="608" y="392"/>
                    <a:pt x="464" y="336"/>
                  </a:cubicBezTo>
                  <a:cubicBezTo>
                    <a:pt x="320" y="280"/>
                    <a:pt x="192" y="0"/>
                    <a:pt x="128" y="0"/>
                  </a:cubicBezTo>
                  <a:close/>
                </a:path>
              </a:pathLst>
            </a:custGeom>
            <a:noFill/>
            <a:ln w="25400" cap="flat">
              <a:solidFill>
                <a:srgbClr val="00B05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0732" name="Freeform 28">
              <a:extLst>
                <a:ext uri="{FF2B5EF4-FFF2-40B4-BE49-F238E27FC236}">
                  <a16:creationId xmlns:a16="http://schemas.microsoft.com/office/drawing/2014/main" id="{9E4AD38A-1664-DB48-8376-E71DF88E0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648"/>
              <a:ext cx="2352" cy="480"/>
            </a:xfrm>
            <a:custGeom>
              <a:avLst/>
              <a:gdLst>
                <a:gd name="T0" fmla="*/ 0 w 2352"/>
                <a:gd name="T1" fmla="*/ 0 h 480"/>
                <a:gd name="T2" fmla="*/ 1248 w 2352"/>
                <a:gd name="T3" fmla="*/ 432 h 480"/>
                <a:gd name="T4" fmla="*/ 2352 w 2352"/>
                <a:gd name="T5" fmla="*/ 28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2" h="480">
                  <a:moveTo>
                    <a:pt x="0" y="0"/>
                  </a:moveTo>
                  <a:cubicBezTo>
                    <a:pt x="428" y="192"/>
                    <a:pt x="856" y="384"/>
                    <a:pt x="1248" y="432"/>
                  </a:cubicBezTo>
                  <a:cubicBezTo>
                    <a:pt x="1640" y="480"/>
                    <a:pt x="1996" y="384"/>
                    <a:pt x="2352" y="288"/>
                  </a:cubicBezTo>
                </a:path>
              </a:pathLst>
            </a:custGeom>
            <a:noFill/>
            <a:ln w="25400" cap="flat">
              <a:solidFill>
                <a:srgbClr val="00B05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200712" name="Text Box 8">
            <a:extLst>
              <a:ext uri="{FF2B5EF4-FFF2-40B4-BE49-F238E27FC236}">
                <a16:creationId xmlns:a16="http://schemas.microsoft.com/office/drawing/2014/main" id="{2C529136-3ECF-D345-85F1-F76DBF799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419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14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grpSp>
        <p:nvGrpSpPr>
          <p:cNvPr id="200738" name="Group 34">
            <a:extLst>
              <a:ext uri="{FF2B5EF4-FFF2-40B4-BE49-F238E27FC236}">
                <a16:creationId xmlns:a16="http://schemas.microsoft.com/office/drawing/2014/main" id="{8D705FAF-7D48-B649-99C8-566464718E01}"/>
              </a:ext>
            </a:extLst>
          </p:cNvPr>
          <p:cNvGrpSpPr>
            <a:grpSpLocks/>
          </p:cNvGrpSpPr>
          <p:nvPr/>
        </p:nvGrpSpPr>
        <p:grpSpPr bwMode="auto">
          <a:xfrm>
            <a:off x="165100" y="4267200"/>
            <a:ext cx="6540500" cy="2235200"/>
            <a:chOff x="104" y="-160"/>
            <a:chExt cx="4120" cy="1408"/>
          </a:xfrm>
        </p:grpSpPr>
        <p:sp>
          <p:nvSpPr>
            <p:cNvPr id="200734" name="Freeform 30">
              <a:extLst>
                <a:ext uri="{FF2B5EF4-FFF2-40B4-BE49-F238E27FC236}">
                  <a16:creationId xmlns:a16="http://schemas.microsoft.com/office/drawing/2014/main" id="{67990B99-F6E8-7F42-A5C5-01B9B5913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" y="-160"/>
              <a:ext cx="2160" cy="928"/>
            </a:xfrm>
            <a:custGeom>
              <a:avLst/>
              <a:gdLst>
                <a:gd name="T0" fmla="*/ 232 w 2160"/>
                <a:gd name="T1" fmla="*/ 104 h 928"/>
                <a:gd name="T2" fmla="*/ 88 w 2160"/>
                <a:gd name="T3" fmla="*/ 296 h 928"/>
                <a:gd name="T4" fmla="*/ 760 w 2160"/>
                <a:gd name="T5" fmla="*/ 536 h 928"/>
                <a:gd name="T6" fmla="*/ 1432 w 2160"/>
                <a:gd name="T7" fmla="*/ 728 h 928"/>
                <a:gd name="T8" fmla="*/ 1960 w 2160"/>
                <a:gd name="T9" fmla="*/ 920 h 928"/>
                <a:gd name="T10" fmla="*/ 2152 w 2160"/>
                <a:gd name="T11" fmla="*/ 680 h 928"/>
                <a:gd name="T12" fmla="*/ 2008 w 2160"/>
                <a:gd name="T13" fmla="*/ 536 h 928"/>
                <a:gd name="T14" fmla="*/ 1576 w 2160"/>
                <a:gd name="T15" fmla="*/ 536 h 928"/>
                <a:gd name="T16" fmla="*/ 1048 w 2160"/>
                <a:gd name="T17" fmla="*/ 152 h 928"/>
                <a:gd name="T18" fmla="*/ 472 w 2160"/>
                <a:gd name="T19" fmla="*/ 8 h 928"/>
                <a:gd name="T20" fmla="*/ 232 w 2160"/>
                <a:gd name="T21" fmla="*/ 10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" h="928">
                  <a:moveTo>
                    <a:pt x="232" y="104"/>
                  </a:moveTo>
                  <a:cubicBezTo>
                    <a:pt x="168" y="152"/>
                    <a:pt x="0" y="224"/>
                    <a:pt x="88" y="296"/>
                  </a:cubicBezTo>
                  <a:cubicBezTo>
                    <a:pt x="176" y="368"/>
                    <a:pt x="536" y="464"/>
                    <a:pt x="760" y="536"/>
                  </a:cubicBezTo>
                  <a:cubicBezTo>
                    <a:pt x="984" y="608"/>
                    <a:pt x="1232" y="664"/>
                    <a:pt x="1432" y="728"/>
                  </a:cubicBezTo>
                  <a:cubicBezTo>
                    <a:pt x="1632" y="792"/>
                    <a:pt x="1840" y="928"/>
                    <a:pt x="1960" y="920"/>
                  </a:cubicBezTo>
                  <a:cubicBezTo>
                    <a:pt x="2080" y="912"/>
                    <a:pt x="2144" y="744"/>
                    <a:pt x="2152" y="680"/>
                  </a:cubicBezTo>
                  <a:cubicBezTo>
                    <a:pt x="2160" y="616"/>
                    <a:pt x="2104" y="560"/>
                    <a:pt x="2008" y="536"/>
                  </a:cubicBezTo>
                  <a:cubicBezTo>
                    <a:pt x="1912" y="512"/>
                    <a:pt x="1736" y="600"/>
                    <a:pt x="1576" y="536"/>
                  </a:cubicBezTo>
                  <a:cubicBezTo>
                    <a:pt x="1416" y="472"/>
                    <a:pt x="1232" y="240"/>
                    <a:pt x="1048" y="152"/>
                  </a:cubicBezTo>
                  <a:cubicBezTo>
                    <a:pt x="864" y="64"/>
                    <a:pt x="608" y="16"/>
                    <a:pt x="472" y="8"/>
                  </a:cubicBezTo>
                  <a:cubicBezTo>
                    <a:pt x="336" y="0"/>
                    <a:pt x="296" y="56"/>
                    <a:pt x="232" y="104"/>
                  </a:cubicBezTo>
                  <a:close/>
                </a:path>
              </a:pathLst>
            </a:custGeom>
            <a:noFill/>
            <a:ln w="25400" cap="flat">
              <a:solidFill>
                <a:srgbClr val="0070C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0735" name="Freeform 31">
              <a:extLst>
                <a:ext uri="{FF2B5EF4-FFF2-40B4-BE49-F238E27FC236}">
                  <a16:creationId xmlns:a16="http://schemas.microsoft.com/office/drawing/2014/main" id="{8C6CD6B1-DBD1-F844-98AB-40A1356C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704"/>
              <a:ext cx="2064" cy="544"/>
            </a:xfrm>
            <a:custGeom>
              <a:avLst/>
              <a:gdLst>
                <a:gd name="T0" fmla="*/ 0 w 2064"/>
                <a:gd name="T1" fmla="*/ 0 h 544"/>
                <a:gd name="T2" fmla="*/ 1248 w 2064"/>
                <a:gd name="T3" fmla="*/ 480 h 544"/>
                <a:gd name="T4" fmla="*/ 2064 w 2064"/>
                <a:gd name="T5" fmla="*/ 38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544">
                  <a:moveTo>
                    <a:pt x="0" y="0"/>
                  </a:moveTo>
                  <a:cubicBezTo>
                    <a:pt x="452" y="208"/>
                    <a:pt x="904" y="416"/>
                    <a:pt x="1248" y="480"/>
                  </a:cubicBezTo>
                  <a:cubicBezTo>
                    <a:pt x="1592" y="544"/>
                    <a:pt x="1928" y="408"/>
                    <a:pt x="2064" y="384"/>
                  </a:cubicBezTo>
                </a:path>
              </a:pathLst>
            </a:custGeom>
            <a:noFill/>
            <a:ln w="25400" cap="flat">
              <a:solidFill>
                <a:srgbClr val="0070C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70C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00728" name="Freeform 24">
            <a:extLst>
              <a:ext uri="{FF2B5EF4-FFF2-40B4-BE49-F238E27FC236}">
                <a16:creationId xmlns:a16="http://schemas.microsoft.com/office/drawing/2014/main" id="{32C343D1-0601-9143-BA2B-874167D2EB70}"/>
              </a:ext>
            </a:extLst>
          </p:cNvPr>
          <p:cNvSpPr>
            <a:spLocks/>
          </p:cNvSpPr>
          <p:nvPr/>
        </p:nvSpPr>
        <p:spPr bwMode="auto">
          <a:xfrm>
            <a:off x="-152400" y="4114800"/>
            <a:ext cx="5207000" cy="2336800"/>
          </a:xfrm>
          <a:custGeom>
            <a:avLst/>
            <a:gdLst>
              <a:gd name="T0" fmla="*/ 240 w 3280"/>
              <a:gd name="T1" fmla="*/ 192 h 1472"/>
              <a:gd name="T2" fmla="*/ 240 w 3280"/>
              <a:gd name="T3" fmla="*/ 1296 h 1472"/>
              <a:gd name="T4" fmla="*/ 1680 w 3280"/>
              <a:gd name="T5" fmla="*/ 1248 h 1472"/>
              <a:gd name="T6" fmla="*/ 3072 w 3280"/>
              <a:gd name="T7" fmla="*/ 1152 h 1472"/>
              <a:gd name="T8" fmla="*/ 2928 w 3280"/>
              <a:gd name="T9" fmla="*/ 864 h 1472"/>
              <a:gd name="T10" fmla="*/ 2064 w 3280"/>
              <a:gd name="T11" fmla="*/ 624 h 1472"/>
              <a:gd name="T12" fmla="*/ 1344 w 3280"/>
              <a:gd name="T13" fmla="*/ 336 h 1472"/>
              <a:gd name="T14" fmla="*/ 672 w 3280"/>
              <a:gd name="T15" fmla="*/ 144 h 1472"/>
              <a:gd name="T16" fmla="*/ 240 w 3280"/>
              <a:gd name="T17" fmla="*/ 192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0" h="1472">
                <a:moveTo>
                  <a:pt x="240" y="192"/>
                </a:moveTo>
                <a:cubicBezTo>
                  <a:pt x="168" y="384"/>
                  <a:pt x="0" y="1120"/>
                  <a:pt x="240" y="1296"/>
                </a:cubicBezTo>
                <a:cubicBezTo>
                  <a:pt x="480" y="1472"/>
                  <a:pt x="1208" y="1272"/>
                  <a:pt x="1680" y="1248"/>
                </a:cubicBezTo>
                <a:cubicBezTo>
                  <a:pt x="2152" y="1224"/>
                  <a:pt x="2864" y="1216"/>
                  <a:pt x="3072" y="1152"/>
                </a:cubicBezTo>
                <a:cubicBezTo>
                  <a:pt x="3280" y="1088"/>
                  <a:pt x="3096" y="952"/>
                  <a:pt x="2928" y="864"/>
                </a:cubicBezTo>
                <a:cubicBezTo>
                  <a:pt x="2760" y="776"/>
                  <a:pt x="2328" y="712"/>
                  <a:pt x="2064" y="624"/>
                </a:cubicBezTo>
                <a:cubicBezTo>
                  <a:pt x="1800" y="536"/>
                  <a:pt x="1576" y="416"/>
                  <a:pt x="1344" y="336"/>
                </a:cubicBezTo>
                <a:cubicBezTo>
                  <a:pt x="1112" y="256"/>
                  <a:pt x="856" y="168"/>
                  <a:pt x="672" y="144"/>
                </a:cubicBezTo>
                <a:cubicBezTo>
                  <a:pt x="488" y="120"/>
                  <a:pt x="312" y="0"/>
                  <a:pt x="240" y="192"/>
                </a:cubicBezTo>
                <a:close/>
              </a:path>
            </a:pathLst>
          </a:custGeom>
          <a:noFill/>
          <a:ln w="25400" cap="flat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6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B16DE58C-7076-9B43-832D-88A6AFF3971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Carry Lookahead Adder Design (cont.)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2037E8AE-270D-D840-8EF1-B2A0B3A8A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46238"/>
            <a:ext cx="8686800" cy="45259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i+1</a:t>
            </a:r>
            <a:r>
              <a:rPr lang="en-US" altLang="zh-CN">
                <a:ea typeface="宋体" panose="02010600030101010101" pitchFamily="2" charset="-122"/>
              </a:rPr>
              <a:t> = G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+ P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</a:p>
          <a:p>
            <a:r>
              <a:rPr lang="en-US" altLang="zh-CN">
                <a:ea typeface="宋体" panose="02010600030101010101" pitchFamily="2" charset="-122"/>
              </a:rPr>
              <a:t>PFA design breaks S functionality apart from  G/P functionality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47822" name="Picture 14">
            <a:extLst>
              <a:ext uri="{FF2B5EF4-FFF2-40B4-BE49-F238E27FC236}">
                <a16:creationId xmlns:a16="http://schemas.microsoft.com/office/drawing/2014/main" id="{00863E66-DFB4-BA40-B0F0-96C3EBB0E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6" t="51469" r="6863" b="20528"/>
          <a:stretch>
            <a:fillRect/>
          </a:stretch>
        </p:blipFill>
        <p:spPr bwMode="auto">
          <a:xfrm>
            <a:off x="533400" y="3581400"/>
            <a:ext cx="8229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01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3C4B9E89-BB3F-194B-99DA-BEA9FB81C09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Carry Look ahead Adder (cont.)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74A4A07B-6323-CF47-9BF1-E23BDD4CD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Does this (design in previous slide) solve the long delay problem?</a:t>
            </a:r>
          </a:p>
          <a:p>
            <a:r>
              <a:rPr lang="en-US" altLang="zh-CN">
                <a:ea typeface="宋体" panose="02010600030101010101" pitchFamily="2" charset="-122"/>
              </a:rPr>
              <a:t>No, carry out still </a:t>
            </a:r>
            <a:r>
              <a:rPr lang="en-US" altLang="zh-CN">
                <a:latin typeface="Comic Sans MS" panose="030F0902030302020204" pitchFamily="66" charset="0"/>
                <a:ea typeface="宋体" panose="02010600030101010101" pitchFamily="2" charset="-122"/>
              </a:rPr>
              <a:t>“</a:t>
            </a:r>
            <a:r>
              <a:rPr lang="en-US" altLang="zh-CN">
                <a:ea typeface="宋体" panose="02010600030101010101" pitchFamily="2" charset="-122"/>
              </a:rPr>
              <a:t>ripples</a:t>
            </a:r>
            <a:r>
              <a:rPr lang="en-US" altLang="zh-CN">
                <a:latin typeface="Comic Sans MS" panose="030F0902030302020204" pitchFamily="66" charset="0"/>
                <a:ea typeface="宋体" panose="02010600030101010101" pitchFamily="2" charset="-122"/>
              </a:rPr>
              <a:t>”</a:t>
            </a:r>
            <a:r>
              <a:rPr lang="en-US" altLang="zh-CN">
                <a:ea typeface="宋体" panose="02010600030101010101" pitchFamily="2" charset="-122"/>
              </a:rPr>
              <a:t> !</a:t>
            </a:r>
          </a:p>
          <a:p>
            <a:r>
              <a:rPr lang="en-US" altLang="zh-CN">
                <a:ea typeface="宋体" panose="02010600030101010101" pitchFamily="2" charset="-122"/>
              </a:rPr>
              <a:t>Idea: use two levels of logic to generate carry out of </a:t>
            </a:r>
            <a:r>
              <a:rPr lang="en-US" altLang="zh-CN" u="sng">
                <a:ea typeface="宋体" panose="02010600030101010101" pitchFamily="2" charset="-122"/>
              </a:rPr>
              <a:t>any</a:t>
            </a:r>
            <a:r>
              <a:rPr lang="en-US" altLang="zh-CN">
                <a:ea typeface="宋体" panose="02010600030101010101" pitchFamily="2" charset="-122"/>
              </a:rPr>
              <a:t> block C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in terms of carry in C</a:t>
            </a:r>
            <a:r>
              <a:rPr lang="en-US" altLang="zh-CN" baseline="-25000">
                <a:solidFill>
                  <a:srgbClr val="FF3300"/>
                </a:solidFill>
                <a:ea typeface="宋体" panose="02010600030101010101" pitchFamily="2" charset="-122"/>
              </a:rPr>
              <a:t>0 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and addend bits A</a:t>
            </a:r>
            <a:r>
              <a:rPr lang="en-US" altLang="zh-CN" baseline="-25000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 and B</a:t>
            </a:r>
            <a:r>
              <a:rPr lang="en-US" altLang="zh-CN" baseline="-25000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endParaRPr lang="en-US" altLang="zh-CN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28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57B312F7-51EF-0A4B-808E-30B8BBB4AB8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1-</a:t>
            </a:r>
            <a:r>
              <a:rPr lang="en-US" altLang="zh-CN">
                <a:ea typeface="宋体" panose="02010600030101010101" pitchFamily="2" charset="-122"/>
              </a:rPr>
              <a:t>bit Adder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2A378A5B-B296-1E40-AD26-2A6AA4560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70038"/>
            <a:ext cx="85344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Performs the addition of two binary bits.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Four possible operations: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0+0=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0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0+1=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1+0=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1+1=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Circuit implementation requires 2 outputs; one to indicate the </a:t>
            </a:r>
            <a:r>
              <a:rPr lang="en-US" altLang="zh-CN" b="1" i="1">
                <a:solidFill>
                  <a:schemeClr val="hlink"/>
                </a:solidFill>
                <a:ea typeface="宋体" panose="02010600030101010101" pitchFamily="2" charset="-122"/>
              </a:rPr>
              <a:t>sum</a:t>
            </a:r>
            <a:r>
              <a:rPr lang="en-US" altLang="zh-CN">
                <a:ea typeface="宋体" panose="02010600030101010101" pitchFamily="2" charset="-122"/>
              </a:rPr>
              <a:t> and another to indicate the </a:t>
            </a:r>
            <a:r>
              <a:rPr lang="en-US" altLang="zh-CN" b="1" i="1">
                <a:solidFill>
                  <a:srgbClr val="FF3300"/>
                </a:solidFill>
                <a:ea typeface="宋体" panose="02010600030101010101" pitchFamily="2" charset="-122"/>
              </a:rPr>
              <a:t>carry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05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C1FA40F9-FC93-8C49-9D04-1E92526708F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 CLA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9829226C-2463-9D47-BD21-CC5D6C3FD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8915400" cy="472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Implement: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= G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+P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C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= G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+P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1 </a:t>
            </a:r>
            <a:r>
              <a:rPr lang="en-US" altLang="zh-CN" dirty="0">
                <a:ea typeface="宋体" panose="02010600030101010101" pitchFamily="2" charset="-122"/>
              </a:rPr>
              <a:t>= G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+P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(G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+P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) = G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+P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+P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 = G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+ P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= G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+P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+P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+P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 = G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+P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+P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+P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en-US" altLang="zh-CN" baseline="-25000" dirty="0">
                <a:ea typeface="宋体" panose="02010600030101010101" pitchFamily="2" charset="-122"/>
              </a:rPr>
              <a:t>0 </a:t>
            </a:r>
            <a:r>
              <a:rPr lang="en-US" altLang="zh-CN" dirty="0">
                <a:ea typeface="宋体" panose="02010600030101010101" pitchFamily="2" charset="-122"/>
              </a:rPr>
              <a:t>+ P</a:t>
            </a:r>
            <a:r>
              <a:rPr lang="en-US" altLang="zh-CN" baseline="-25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ea typeface="宋体" panose="02010600030101010101" pitchFamily="2" charset="-122"/>
              </a:rPr>
              <a:t>0 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br>
              <a:rPr lang="en-US" altLang="zh-CN" baseline="-25000" dirty="0">
                <a:ea typeface="宋体" panose="02010600030101010101" pitchFamily="2" charset="-122"/>
              </a:rPr>
            </a:br>
            <a:r>
              <a:rPr lang="en-US" altLang="zh-CN" baseline="-25000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</a:rPr>
              <a:t>   = G</a:t>
            </a:r>
            <a:r>
              <a:rPr lang="en-US" altLang="zh-CN" baseline="-25000" dirty="0">
                <a:ea typeface="宋体" panose="02010600030101010101" pitchFamily="2" charset="-122"/>
              </a:rPr>
              <a:t>0-3</a:t>
            </a:r>
            <a:r>
              <a:rPr lang="en-US" altLang="zh-CN" dirty="0">
                <a:ea typeface="宋体" panose="02010600030101010101" pitchFamily="2" charset="-122"/>
              </a:rPr>
              <a:t>                           +       P</a:t>
            </a:r>
            <a:r>
              <a:rPr lang="en-US" altLang="zh-CN" baseline="-25000" dirty="0">
                <a:ea typeface="宋体" panose="02010600030101010101" pitchFamily="2" charset="-122"/>
              </a:rPr>
              <a:t>0-3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245773" name="Group 13">
            <a:extLst>
              <a:ext uri="{FF2B5EF4-FFF2-40B4-BE49-F238E27FC236}">
                <a16:creationId xmlns:a16="http://schemas.microsoft.com/office/drawing/2014/main" id="{98C494F3-3E72-C44D-977D-65F4867D4195}"/>
              </a:ext>
            </a:extLst>
          </p:cNvPr>
          <p:cNvGrpSpPr>
            <a:grpSpLocks/>
          </p:cNvGrpSpPr>
          <p:nvPr/>
        </p:nvGrpSpPr>
        <p:grpSpPr bwMode="auto">
          <a:xfrm>
            <a:off x="1515948" y="3862387"/>
            <a:ext cx="4267201" cy="1390650"/>
            <a:chOff x="1152" y="3072"/>
            <a:chExt cx="2592" cy="876"/>
          </a:xfrm>
        </p:grpSpPr>
        <p:sp>
          <p:nvSpPr>
            <p:cNvPr id="245764" name="Rectangle 4">
              <a:extLst>
                <a:ext uri="{FF2B5EF4-FFF2-40B4-BE49-F238E27FC236}">
                  <a16:creationId xmlns:a16="http://schemas.microsoft.com/office/drawing/2014/main" id="{8761A908-CE1A-F841-84D0-168AB1E59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72"/>
              <a:ext cx="2592" cy="288"/>
            </a:xfrm>
            <a:prstGeom prst="rect">
              <a:avLst/>
            </a:prstGeom>
            <a:noFill/>
            <a:ln w="25400" cap="sq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65" name="Line 5">
              <a:extLst>
                <a:ext uri="{FF2B5EF4-FFF2-40B4-BE49-F238E27FC236}">
                  <a16:creationId xmlns:a16="http://schemas.microsoft.com/office/drawing/2014/main" id="{047F760A-B476-F94C-8FB4-75329A235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3" y="3360"/>
              <a:ext cx="575" cy="96"/>
            </a:xfrm>
            <a:prstGeom prst="line">
              <a:avLst/>
            </a:prstGeom>
            <a:noFill/>
            <a:ln w="25400" cap="sq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768" name="Group 8">
              <a:extLst>
                <a:ext uri="{FF2B5EF4-FFF2-40B4-BE49-F238E27FC236}">
                  <a16:creationId xmlns:a16="http://schemas.microsoft.com/office/drawing/2014/main" id="{23202844-8EFC-DA47-9E76-8DF37E755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600"/>
              <a:ext cx="1473" cy="348"/>
              <a:chOff x="1392" y="3744"/>
              <a:chExt cx="1473" cy="348"/>
            </a:xfrm>
          </p:grpSpPr>
          <p:sp>
            <p:nvSpPr>
              <p:cNvPr id="245769" name="Text Box 9">
                <a:extLst>
                  <a:ext uri="{FF2B5EF4-FFF2-40B4-BE49-F238E27FC236}">
                    <a16:creationId xmlns:a16="http://schemas.microsoft.com/office/drawing/2014/main" id="{3B8E1212-BCEC-BB49-9923-8A9F4BC210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3840"/>
                <a:ext cx="1473" cy="252"/>
              </a:xfrm>
              <a:prstGeom prst="rect">
                <a:avLst/>
              </a:prstGeom>
              <a:noFill/>
              <a:ln w="25400" cap="sq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5000"/>
                </a:pPr>
                <a:r>
                  <a:rPr lang="en-US" altLang="zh-CN" sz="20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Group carry generate</a:t>
                </a:r>
              </a:p>
            </p:txBody>
          </p:sp>
          <p:sp>
            <p:nvSpPr>
              <p:cNvPr id="245770" name="Line 10">
                <a:extLst>
                  <a:ext uri="{FF2B5EF4-FFF2-40B4-BE49-F238E27FC236}">
                    <a16:creationId xmlns:a16="http://schemas.microsoft.com/office/drawing/2014/main" id="{EDF41EB4-2A95-3C49-A649-82444FEEF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81" y="3744"/>
                <a:ext cx="92" cy="96"/>
              </a:xfrm>
              <a:prstGeom prst="line">
                <a:avLst/>
              </a:prstGeom>
              <a:noFill/>
              <a:ln w="25400" cap="sq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5774" name="Group 14">
            <a:extLst>
              <a:ext uri="{FF2B5EF4-FFF2-40B4-BE49-F238E27FC236}">
                <a16:creationId xmlns:a16="http://schemas.microsoft.com/office/drawing/2014/main" id="{C2268790-01C9-CA40-BFAB-1F51A67499F8}"/>
              </a:ext>
            </a:extLst>
          </p:cNvPr>
          <p:cNvGrpSpPr>
            <a:grpSpLocks/>
          </p:cNvGrpSpPr>
          <p:nvPr/>
        </p:nvGrpSpPr>
        <p:grpSpPr bwMode="auto">
          <a:xfrm>
            <a:off x="5519929" y="3829730"/>
            <a:ext cx="2571945" cy="1466850"/>
            <a:chOff x="3552" y="3072"/>
            <a:chExt cx="1550" cy="924"/>
          </a:xfrm>
        </p:grpSpPr>
        <p:sp>
          <p:nvSpPr>
            <p:cNvPr id="245766" name="Rectangle 6">
              <a:extLst>
                <a:ext uri="{FF2B5EF4-FFF2-40B4-BE49-F238E27FC236}">
                  <a16:creationId xmlns:a16="http://schemas.microsoft.com/office/drawing/2014/main" id="{47E81B8D-D1B2-9245-B486-0ADD000C5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072"/>
              <a:ext cx="864" cy="288"/>
            </a:xfrm>
            <a:prstGeom prst="rect">
              <a:avLst/>
            </a:prstGeom>
            <a:noFill/>
            <a:ln w="25400" cap="sq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67" name="Line 7">
              <a:extLst>
                <a:ext uri="{FF2B5EF4-FFF2-40B4-BE49-F238E27FC236}">
                  <a16:creationId xmlns:a16="http://schemas.microsoft.com/office/drawing/2014/main" id="{1C576CC8-DF79-F645-9FE4-1B16E1C5C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3360"/>
              <a:ext cx="96" cy="117"/>
            </a:xfrm>
            <a:prstGeom prst="line">
              <a:avLst/>
            </a:prstGeom>
            <a:noFill/>
            <a:ln w="25400" cap="sq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71" name="Text Box 11">
              <a:extLst>
                <a:ext uri="{FF2B5EF4-FFF2-40B4-BE49-F238E27FC236}">
                  <a16:creationId xmlns:a16="http://schemas.microsoft.com/office/drawing/2014/main" id="{19A1E93B-A48C-EB41-9F7C-D0BBAD1FE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744"/>
              <a:ext cx="1550" cy="252"/>
            </a:xfrm>
            <a:prstGeom prst="rect">
              <a:avLst/>
            </a:prstGeom>
            <a:noFill/>
            <a:ln w="25400" cap="sq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en-US" altLang="zh-CN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Group carry propagate</a:t>
              </a:r>
            </a:p>
          </p:txBody>
        </p:sp>
        <p:sp>
          <p:nvSpPr>
            <p:cNvPr id="245772" name="Line 12">
              <a:extLst>
                <a:ext uri="{FF2B5EF4-FFF2-40B4-BE49-F238E27FC236}">
                  <a16:creationId xmlns:a16="http://schemas.microsoft.com/office/drawing/2014/main" id="{D5EBC939-4D84-D348-A319-B96BF30DF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21"/>
              <a:ext cx="0" cy="123"/>
            </a:xfrm>
            <a:prstGeom prst="line">
              <a:avLst/>
            </a:prstGeom>
            <a:noFill/>
            <a:ln w="25400" cap="sq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63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4D4B4346-3E08-C241-B423-47203C5BB8D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altLang="zh-CN" sz="3400">
                <a:ea typeface="宋体" panose="02010600030101010101" pitchFamily="2" charset="-122"/>
              </a:rPr>
              <a:t>Generate/Propagate logic of a 4-bit CLA</a:t>
            </a:r>
          </a:p>
        </p:txBody>
      </p:sp>
      <p:pic>
        <p:nvPicPr>
          <p:cNvPr id="246787" name="Picture 3">
            <a:extLst>
              <a:ext uri="{FF2B5EF4-FFF2-40B4-BE49-F238E27FC236}">
                <a16:creationId xmlns:a16="http://schemas.microsoft.com/office/drawing/2014/main" id="{76F23070-FCA0-E849-A120-EDF380ED23D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t="23022" r="6863" b="6842"/>
          <a:stretch>
            <a:fillRect/>
          </a:stretch>
        </p:blipFill>
        <p:spPr>
          <a:xfrm>
            <a:off x="1143000" y="1447800"/>
            <a:ext cx="7162800" cy="4648200"/>
          </a:xfrm>
        </p:spPr>
      </p:pic>
      <p:sp>
        <p:nvSpPr>
          <p:cNvPr id="246788" name="Oval 4">
            <a:extLst>
              <a:ext uri="{FF2B5EF4-FFF2-40B4-BE49-F238E27FC236}">
                <a16:creationId xmlns:a16="http://schemas.microsoft.com/office/drawing/2014/main" id="{3019DA2E-004E-BF4A-B228-C40801FE6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524000"/>
            <a:ext cx="1828800" cy="762000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89" name="Oval 5">
            <a:extLst>
              <a:ext uri="{FF2B5EF4-FFF2-40B4-BE49-F238E27FC236}">
                <a16:creationId xmlns:a16="http://schemas.microsoft.com/office/drawing/2014/main" id="{9538F45B-2B84-C147-BB27-8A99FE8B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133600"/>
            <a:ext cx="1828800" cy="990600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90" name="Oval 6">
            <a:extLst>
              <a:ext uri="{FF2B5EF4-FFF2-40B4-BE49-F238E27FC236}">
                <a16:creationId xmlns:a16="http://schemas.microsoft.com/office/drawing/2014/main" id="{BA107AA5-602C-0748-B061-017A2A28C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00400"/>
            <a:ext cx="1981200" cy="1295400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91" name="Oval 7">
            <a:extLst>
              <a:ext uri="{FF2B5EF4-FFF2-40B4-BE49-F238E27FC236}">
                <a16:creationId xmlns:a16="http://schemas.microsoft.com/office/drawing/2014/main" id="{BD64BA31-14DA-734F-9A66-F8ACA09FD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43400"/>
            <a:ext cx="2133600" cy="1676400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92" name="Text Box 8">
            <a:extLst>
              <a:ext uri="{FF2B5EF4-FFF2-40B4-BE49-F238E27FC236}">
                <a16:creationId xmlns:a16="http://schemas.microsoft.com/office/drawing/2014/main" id="{CB237307-04C8-794B-A99A-ACFBC8245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00200"/>
            <a:ext cx="331533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Arial" panose="020B0604020202020204" pitchFamily="34" charset="0"/>
              </a:rPr>
              <a:t>-- 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400" baseline="-25000" dirty="0"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 pitchFamily="34" charset="0"/>
              </a:rPr>
              <a:t> … C</a:t>
            </a:r>
            <a:r>
              <a:rPr lang="en-US" altLang="zh-CN" sz="2400" baseline="-25000" dirty="0">
                <a:ea typeface="宋体" panose="02010600030101010101" pitchFamily="2" charset="-122"/>
                <a:cs typeface="Arial" panose="020B0604020202020204" pitchFamily="34" charset="0"/>
              </a:rPr>
              <a:t>n-1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 pitchFamily="34" charset="0"/>
              </a:rPr>
              <a:t> have a </a:t>
            </a:r>
            <a:br>
              <a:rPr lang="en-US" altLang="zh-CN" sz="2400" dirty="0"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400" dirty="0">
                <a:ea typeface="宋体" panose="02010600030101010101" pitchFamily="2" charset="-122"/>
                <a:cs typeface="Arial" panose="020B0604020202020204" pitchFamily="34" charset="0"/>
              </a:rPr>
              <a:t>    2-gates delay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Arial" panose="020B0604020202020204" pitchFamily="34" charset="0"/>
              </a:rPr>
              <a:t>-- C</a:t>
            </a:r>
            <a:r>
              <a:rPr lang="en-US" altLang="zh-CN" sz="2400" baseline="-25000" dirty="0"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0-3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+P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0-3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  <a:p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 pitchFamily="34" charset="0"/>
              </a:rPr>
              <a:t>has a 3-gates delay</a:t>
            </a:r>
          </a:p>
        </p:txBody>
      </p:sp>
    </p:spTree>
    <p:extLst>
      <p:ext uri="{BB962C8B-B14F-4D97-AF65-F5344CB8AC3E}">
        <p14:creationId xmlns:p14="http://schemas.microsoft.com/office/powerpoint/2010/main" val="10750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BCD Adder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B96C-3A35-4A27-8E42-9D8281F4912B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58225" cy="1008062"/>
          </a:xfrm>
        </p:spPr>
        <p:txBody>
          <a:bodyPr/>
          <a:lstStyle/>
          <a:p>
            <a:r>
              <a:rPr lang="en-US" altLang="zh-TW" dirty="0"/>
              <a:t>BCD adder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704263" cy="574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/>
              <a:t>BCD adder can</a:t>
            </a:r>
            <a:r>
              <a:rPr lang="en-US" altLang="zh-TW" sz="2400">
                <a:latin typeface="Arial"/>
              </a:rPr>
              <a:t>’</a:t>
            </a:r>
            <a:r>
              <a:rPr lang="en-US" altLang="zh-TW" sz="2400"/>
              <a:t>t exceed 9 on each input digit. K is the carry.</a:t>
            </a:r>
          </a:p>
        </p:txBody>
      </p:sp>
      <p:pic>
        <p:nvPicPr>
          <p:cNvPr id="7270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lum bright="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989138"/>
            <a:ext cx="8704263" cy="4608512"/>
          </a:xfrm>
        </p:spPr>
      </p:pic>
    </p:spTree>
    <p:extLst>
      <p:ext uri="{BB962C8B-B14F-4D97-AF65-F5344CB8AC3E}">
        <p14:creationId xmlns:p14="http://schemas.microsoft.com/office/powerpoint/2010/main" val="1113650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CC1-98DE-487C-8BD6-45F976BF14B1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Rules of BCD adder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04263" cy="489585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en-US" altLang="zh-TW" sz="2400"/>
              <a:t>When the binary sum is </a:t>
            </a:r>
            <a:r>
              <a:rPr lang="en-US" altLang="zh-TW" sz="2400">
                <a:solidFill>
                  <a:srgbClr val="FF0066"/>
                </a:solidFill>
              </a:rPr>
              <a:t>greater than 1001</a:t>
            </a:r>
            <a:r>
              <a:rPr lang="en-US" altLang="zh-TW" sz="2400"/>
              <a:t>, we obtain a </a:t>
            </a:r>
            <a:r>
              <a:rPr lang="en-US" altLang="zh-TW" sz="2400">
                <a:solidFill>
                  <a:srgbClr val="00FF00"/>
                </a:solidFill>
              </a:rPr>
              <a:t>non-valid BCD</a:t>
            </a:r>
            <a:r>
              <a:rPr lang="en-US" altLang="zh-TW" sz="2400"/>
              <a:t> representation.</a:t>
            </a:r>
          </a:p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en-US" altLang="zh-TW" sz="2400"/>
              <a:t>The </a:t>
            </a:r>
            <a:r>
              <a:rPr lang="en-US" altLang="zh-TW" sz="2400">
                <a:solidFill>
                  <a:schemeClr val="hlink"/>
                </a:solidFill>
              </a:rPr>
              <a:t>addition of binary 6(0110)</a:t>
            </a:r>
            <a:r>
              <a:rPr lang="en-US" altLang="zh-TW" sz="2400"/>
              <a:t> to the binary sum </a:t>
            </a:r>
            <a:r>
              <a:rPr lang="en-US" altLang="zh-TW" sz="2400">
                <a:solidFill>
                  <a:schemeClr val="hlink"/>
                </a:solidFill>
              </a:rPr>
              <a:t>converts it to the correct BCD</a:t>
            </a:r>
            <a:r>
              <a:rPr lang="en-US" altLang="zh-TW" sz="2400"/>
              <a:t> representation and also produces an output carry as required.</a:t>
            </a:r>
          </a:p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en-US" altLang="zh-TW" sz="2400"/>
              <a:t>To distinguish them from binary 1000 and 1001, which also have a 1 in position Z</a:t>
            </a:r>
            <a:r>
              <a:rPr lang="en-US" altLang="zh-TW" sz="2400" baseline="-22000"/>
              <a:t>8</a:t>
            </a:r>
            <a:r>
              <a:rPr lang="en-US" altLang="zh-TW" sz="2400"/>
              <a:t>, we specify further that either Z</a:t>
            </a:r>
            <a:r>
              <a:rPr lang="en-US" altLang="zh-TW" sz="2400" baseline="-22000"/>
              <a:t>4</a:t>
            </a:r>
            <a:r>
              <a:rPr lang="en-US" altLang="zh-TW" sz="2400"/>
              <a:t> or Z</a:t>
            </a:r>
            <a:r>
              <a:rPr lang="en-US" altLang="zh-TW" sz="2400" baseline="-22000"/>
              <a:t>2</a:t>
            </a:r>
            <a:r>
              <a:rPr lang="en-US" altLang="zh-TW" sz="2400"/>
              <a:t> must have a 1.</a:t>
            </a:r>
          </a:p>
          <a:p>
            <a:pPr>
              <a:buFont typeface="Wingdings" pitchFamily="2" charset="2"/>
              <a:buNone/>
            </a:pPr>
            <a:r>
              <a:rPr lang="en-US" altLang="zh-TW" sz="2400"/>
              <a:t>				C = K + Z</a:t>
            </a:r>
            <a:r>
              <a:rPr lang="en-US" altLang="zh-TW" sz="2400" baseline="-22000"/>
              <a:t>8</a:t>
            </a:r>
            <a:r>
              <a:rPr lang="en-US" altLang="zh-TW" sz="2400"/>
              <a:t>Z</a:t>
            </a:r>
            <a:r>
              <a:rPr lang="en-US" altLang="zh-TW" sz="2400" baseline="-22000"/>
              <a:t>4</a:t>
            </a:r>
            <a:r>
              <a:rPr lang="en-US" altLang="zh-TW" sz="2400"/>
              <a:t> + Z</a:t>
            </a:r>
            <a:r>
              <a:rPr lang="en-US" altLang="zh-TW" sz="2400" baseline="-22000"/>
              <a:t>8</a:t>
            </a:r>
            <a:r>
              <a:rPr lang="en-US" altLang="zh-TW" sz="2400"/>
              <a:t>Z</a:t>
            </a:r>
            <a:r>
              <a:rPr lang="en-US" altLang="zh-TW" sz="2400" baseline="-22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035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90F6-723E-4555-839A-F4754726F1E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747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Implementation of BCD adder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3313113" cy="518318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en-US" altLang="zh-TW" sz="2400"/>
              <a:t>A decimal parallel adder that adds n decimal digits needs n BCD adder stages.</a:t>
            </a:r>
          </a:p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en-US" altLang="zh-TW" sz="2400"/>
              <a:t>The </a:t>
            </a:r>
            <a:r>
              <a:rPr lang="en-US" altLang="zh-TW" sz="2400">
                <a:solidFill>
                  <a:srgbClr val="00FF00"/>
                </a:solidFill>
              </a:rPr>
              <a:t>output carry from one stage</a:t>
            </a:r>
            <a:r>
              <a:rPr lang="en-US" altLang="zh-TW" sz="2400"/>
              <a:t> must </a:t>
            </a:r>
            <a:r>
              <a:rPr lang="en-US" altLang="zh-TW" sz="2400">
                <a:solidFill>
                  <a:schemeClr val="hlink"/>
                </a:solidFill>
              </a:rPr>
              <a:t>be connected</a:t>
            </a:r>
            <a:r>
              <a:rPr lang="en-US" altLang="zh-TW" sz="2400"/>
              <a:t> to the input carry of the next higher-order stage.</a:t>
            </a:r>
          </a:p>
        </p:txBody>
      </p:sp>
      <p:pic>
        <p:nvPicPr>
          <p:cNvPr id="74759" name="Picture 7" descr="AACFLOX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1484313"/>
            <a:ext cx="4959350" cy="5089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4067175" y="4076700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=1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6011863" y="49418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0110</a:t>
            </a:r>
          </a:p>
        </p:txBody>
      </p:sp>
      <p:sp>
        <p:nvSpPr>
          <p:cNvPr id="74763" name="AutoShape 11"/>
          <p:cNvSpPr>
            <a:spLocks/>
          </p:cNvSpPr>
          <p:nvPr/>
        </p:nvSpPr>
        <p:spPr bwMode="auto">
          <a:xfrm rot="5400000">
            <a:off x="6264275" y="4473575"/>
            <a:ext cx="73025" cy="720725"/>
          </a:xfrm>
          <a:prstGeom prst="leftBrace">
            <a:avLst>
              <a:gd name="adj1" fmla="val 822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AutoShape 12"/>
          <p:cNvSpPr>
            <a:spLocks/>
          </p:cNvSpPr>
          <p:nvPr/>
        </p:nvSpPr>
        <p:spPr bwMode="auto">
          <a:xfrm rot="5400000">
            <a:off x="7272338" y="4184650"/>
            <a:ext cx="144462" cy="1081088"/>
          </a:xfrm>
          <a:prstGeom prst="leftBrace">
            <a:avLst>
              <a:gd name="adj1" fmla="val 62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3442825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22567"/>
              </p:ext>
            </p:extLst>
          </p:nvPr>
        </p:nvGraphicFramePr>
        <p:xfrm>
          <a:off x="2209800" y="2286000"/>
          <a:ext cx="4911824" cy="294319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736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053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Inputs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Outputs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 &gt; 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 = 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 &lt; 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17204" y="1524000"/>
            <a:ext cx="54970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Vrinda" pitchFamily="34" charset="0"/>
              </a:rPr>
              <a:t>1 Bit Digital Comparator Truth Table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61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www.electronics-tutorials.ws/wp-content/uploads/2013/08/comb21.gif?fit=520%2C16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768752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092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gnitude comparat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760640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681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D6CA5E05-6C77-8A46-B9B0-F45989C3EC3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Half Adder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F57D89DA-ECE3-8B43-9883-A86287B4E3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011739" cy="4525963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Performs 1-bit addition. 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Inputs: A, B</a:t>
            </a:r>
            <a:endParaRPr lang="en-US" altLang="zh-CN" sz="2800" baseline="-250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Outputs: S, C</a:t>
            </a:r>
            <a:endParaRPr lang="en-US" altLang="zh-CN" sz="2800" baseline="-250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Index indicates significance, 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0 is for LSB and 1 is for the 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next higher significant bit.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Boolean equations: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 = AB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’</a:t>
            </a:r>
            <a:r>
              <a:rPr lang="en-US" altLang="zh-CN" sz="2400" dirty="0">
                <a:ea typeface="宋体" panose="02010600030101010101" pitchFamily="2" charset="-122"/>
              </a:rPr>
              <a:t>+A</a:t>
            </a:r>
            <a:r>
              <a:rPr lang="en-US" altLang="zh-CN" sz="2400" dirty="0">
                <a:latin typeface="Comic Sans MS" panose="030F0902030302020204" pitchFamily="66" charset="0"/>
                <a:ea typeface="宋体" panose="02010600030101010101" pitchFamily="2" charset="-122"/>
              </a:rPr>
              <a:t>’</a:t>
            </a:r>
            <a:r>
              <a:rPr lang="en-US" altLang="zh-CN" sz="2400" dirty="0">
                <a:ea typeface="宋体" panose="02010600030101010101" pitchFamily="2" charset="-122"/>
              </a:rPr>
              <a:t>B = A </a:t>
            </a:r>
            <a:r>
              <a:rPr lang="en-US" altLang="zh-CN" sz="2400" dirty="0">
                <a:ea typeface="宋体" panose="02010600030101010101" pitchFamily="2" charset="-122"/>
                <a:sym typeface="Symbol" pitchFamily="2" charset="2"/>
              </a:rPr>
              <a:t></a:t>
            </a:r>
            <a:r>
              <a:rPr lang="en-US" altLang="zh-CN" sz="2400" dirty="0">
                <a:ea typeface="宋体" panose="02010600030101010101" pitchFamily="2" charset="-122"/>
              </a:rPr>
              <a:t> B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 = AB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07896" name="Rectangle 24">
            <a:extLst>
              <a:ext uri="{FF2B5EF4-FFF2-40B4-BE49-F238E27FC236}">
                <a16:creationId xmlns:a16="http://schemas.microsoft.com/office/drawing/2014/main" id="{EB0BE1E5-7698-8E4B-9E97-C4C40101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4448175"/>
            <a:ext cx="550862" cy="58578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7895" name="Rectangle 23">
            <a:extLst>
              <a:ext uri="{FF2B5EF4-FFF2-40B4-BE49-F238E27FC236}">
                <a16:creationId xmlns:a16="http://schemas.microsoft.com/office/drawing/2014/main" id="{535FB1B6-E791-284E-9CFF-DDE695B3B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4448175"/>
            <a:ext cx="628650" cy="58578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7894" name="Rectangle 22">
            <a:extLst>
              <a:ext uri="{FF2B5EF4-FFF2-40B4-BE49-F238E27FC236}">
                <a16:creationId xmlns:a16="http://schemas.microsoft.com/office/drawing/2014/main" id="{28F9139C-3EC5-9047-8ED5-6B044293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4448175"/>
            <a:ext cx="630238" cy="58578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7893" name="Rectangle 21">
            <a:extLst>
              <a:ext uri="{FF2B5EF4-FFF2-40B4-BE49-F238E27FC236}">
                <a16:creationId xmlns:a16="http://schemas.microsoft.com/office/drawing/2014/main" id="{B8270955-6A5C-DB45-9B0D-126E2977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48175"/>
            <a:ext cx="628650" cy="58578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7892" name="Rectangle 20">
            <a:extLst>
              <a:ext uri="{FF2B5EF4-FFF2-40B4-BE49-F238E27FC236}">
                <a16:creationId xmlns:a16="http://schemas.microsoft.com/office/drawing/2014/main" id="{62DB0C00-D1B4-C84C-8A13-99E5775F6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863975"/>
            <a:ext cx="550862" cy="5842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7891" name="Rectangle 19">
            <a:extLst>
              <a:ext uri="{FF2B5EF4-FFF2-40B4-BE49-F238E27FC236}">
                <a16:creationId xmlns:a16="http://schemas.microsoft.com/office/drawing/2014/main" id="{101CD329-30E0-5B4B-A8D2-665BCDF7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3863975"/>
            <a:ext cx="628650" cy="5842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7890" name="Rectangle 18">
            <a:extLst>
              <a:ext uri="{FF2B5EF4-FFF2-40B4-BE49-F238E27FC236}">
                <a16:creationId xmlns:a16="http://schemas.microsoft.com/office/drawing/2014/main" id="{4E079DB7-5E77-CA49-99DB-4F0F52E0C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3863975"/>
            <a:ext cx="630238" cy="5842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7889" name="Rectangle 17">
            <a:extLst>
              <a:ext uri="{FF2B5EF4-FFF2-40B4-BE49-F238E27FC236}">
                <a16:creationId xmlns:a16="http://schemas.microsoft.com/office/drawing/2014/main" id="{DC09EFA1-9354-DE43-9F00-B02B096E2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63975"/>
            <a:ext cx="628650" cy="5842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7888" name="Rectangle 16">
            <a:extLst>
              <a:ext uri="{FF2B5EF4-FFF2-40B4-BE49-F238E27FC236}">
                <a16:creationId xmlns:a16="http://schemas.microsoft.com/office/drawing/2014/main" id="{D0995309-0F35-9044-9BA8-D75BDD1DC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278188"/>
            <a:ext cx="550862" cy="585787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7887" name="Rectangle 15">
            <a:extLst>
              <a:ext uri="{FF2B5EF4-FFF2-40B4-BE49-F238E27FC236}">
                <a16:creationId xmlns:a16="http://schemas.microsoft.com/office/drawing/2014/main" id="{B07D1196-D88C-4446-9452-124375D60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3278188"/>
            <a:ext cx="628650" cy="585787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7886" name="Rectangle 14">
            <a:extLst>
              <a:ext uri="{FF2B5EF4-FFF2-40B4-BE49-F238E27FC236}">
                <a16:creationId xmlns:a16="http://schemas.microsoft.com/office/drawing/2014/main" id="{EF79CEC7-E711-4D4E-B7A3-B2E134034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3278188"/>
            <a:ext cx="630238" cy="585787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7885" name="Rectangle 13">
            <a:extLst>
              <a:ext uri="{FF2B5EF4-FFF2-40B4-BE49-F238E27FC236}">
                <a16:creationId xmlns:a16="http://schemas.microsoft.com/office/drawing/2014/main" id="{3200C506-BBB8-324C-B2DD-831F85B94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8188"/>
            <a:ext cx="628650" cy="585787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7884" name="Rectangle 12">
            <a:extLst>
              <a:ext uri="{FF2B5EF4-FFF2-40B4-BE49-F238E27FC236}">
                <a16:creationId xmlns:a16="http://schemas.microsoft.com/office/drawing/2014/main" id="{3B788AC4-18B7-C144-85B6-9AC2ABA9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2693988"/>
            <a:ext cx="550862" cy="5842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7883" name="Rectangle 11">
            <a:extLst>
              <a:ext uri="{FF2B5EF4-FFF2-40B4-BE49-F238E27FC236}">
                <a16:creationId xmlns:a16="http://schemas.microsoft.com/office/drawing/2014/main" id="{7D7B5F79-B855-4042-8C82-1D3314D02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2693988"/>
            <a:ext cx="628650" cy="5842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7882" name="Rectangle 10">
            <a:extLst>
              <a:ext uri="{FF2B5EF4-FFF2-40B4-BE49-F238E27FC236}">
                <a16:creationId xmlns:a16="http://schemas.microsoft.com/office/drawing/2014/main" id="{89145EF3-A5F2-054A-BD93-2114D2924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2693988"/>
            <a:ext cx="630238" cy="5842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7881" name="Rectangle 9">
            <a:extLst>
              <a:ext uri="{FF2B5EF4-FFF2-40B4-BE49-F238E27FC236}">
                <a16:creationId xmlns:a16="http://schemas.microsoft.com/office/drawing/2014/main" id="{2B41C724-2A20-6042-9E41-4F5E2B61E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693988"/>
            <a:ext cx="628650" cy="5842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7880" name="Rectangle 8">
            <a:extLst>
              <a:ext uri="{FF2B5EF4-FFF2-40B4-BE49-F238E27FC236}">
                <a16:creationId xmlns:a16="http://schemas.microsoft.com/office/drawing/2014/main" id="{0E869DB8-B8DE-5944-9163-AACABA43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2084388"/>
            <a:ext cx="550862" cy="6096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endParaRPr lang="en-US" altLang="zh-CN" baseline="-25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307827D0-5C03-B647-B882-CAC20D483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2084388"/>
            <a:ext cx="628650" cy="6096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endParaRPr lang="en-US" altLang="zh-CN" baseline="-25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7878" name="Rectangle 6">
            <a:extLst>
              <a:ext uri="{FF2B5EF4-FFF2-40B4-BE49-F238E27FC236}">
                <a16:creationId xmlns:a16="http://schemas.microsoft.com/office/drawing/2014/main" id="{99E3DFC8-EEE9-A547-894F-1BEB5CD1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2084388"/>
            <a:ext cx="630238" cy="6096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endParaRPr lang="en-US" altLang="zh-CN" baseline="-25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7877" name="Rectangle 5">
            <a:extLst>
              <a:ext uri="{FF2B5EF4-FFF2-40B4-BE49-F238E27FC236}">
                <a16:creationId xmlns:a16="http://schemas.microsoft.com/office/drawing/2014/main" id="{EBA65B22-EBD6-9B46-AB5F-E4677B98B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084388"/>
            <a:ext cx="628650" cy="6096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zh-CN" baseline="-25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7897" name="Line 25">
            <a:extLst>
              <a:ext uri="{FF2B5EF4-FFF2-40B4-BE49-F238E27FC236}">
                <a16:creationId xmlns:a16="http://schemas.microsoft.com/office/drawing/2014/main" id="{28DF74D9-7D66-9F4A-8CFE-1FEA21536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084388"/>
            <a:ext cx="2438400" cy="0"/>
          </a:xfrm>
          <a:prstGeom prst="line">
            <a:avLst/>
          </a:prstGeom>
          <a:noFill/>
          <a:ln w="28575" cap="sq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98" name="Line 26">
            <a:extLst>
              <a:ext uri="{FF2B5EF4-FFF2-40B4-BE49-F238E27FC236}">
                <a16:creationId xmlns:a16="http://schemas.microsoft.com/office/drawing/2014/main" id="{238F5F40-1909-5742-859F-D9ADD7EC7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67000"/>
            <a:ext cx="2438400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99" name="Line 27">
            <a:extLst>
              <a:ext uri="{FF2B5EF4-FFF2-40B4-BE49-F238E27FC236}">
                <a16:creationId xmlns:a16="http://schemas.microsoft.com/office/drawing/2014/main" id="{7BD63E5F-7572-174D-923F-1B024437A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278188"/>
            <a:ext cx="2438400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0" name="Line 28">
            <a:extLst>
              <a:ext uri="{FF2B5EF4-FFF2-40B4-BE49-F238E27FC236}">
                <a16:creationId xmlns:a16="http://schemas.microsoft.com/office/drawing/2014/main" id="{4A27BB25-4747-2749-9902-A983251D8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863975"/>
            <a:ext cx="2438400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1" name="Line 29">
            <a:extLst>
              <a:ext uri="{FF2B5EF4-FFF2-40B4-BE49-F238E27FC236}">
                <a16:creationId xmlns:a16="http://schemas.microsoft.com/office/drawing/2014/main" id="{8ECCC9F0-04D5-564E-98ED-E23CF4863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48175"/>
            <a:ext cx="2438400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2" name="Line 30">
            <a:extLst>
              <a:ext uri="{FF2B5EF4-FFF2-40B4-BE49-F238E27FC236}">
                <a16:creationId xmlns:a16="http://schemas.microsoft.com/office/drawing/2014/main" id="{A7B40196-210D-6E48-A2B5-19A2F0525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033963"/>
            <a:ext cx="2438400" cy="0"/>
          </a:xfrm>
          <a:prstGeom prst="line">
            <a:avLst/>
          </a:prstGeom>
          <a:noFill/>
          <a:ln w="28575" cap="sq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3" name="Line 31">
            <a:extLst>
              <a:ext uri="{FF2B5EF4-FFF2-40B4-BE49-F238E27FC236}">
                <a16:creationId xmlns:a16="http://schemas.microsoft.com/office/drawing/2014/main" id="{2233D93D-D820-4A41-B05E-24840CFC9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084388"/>
            <a:ext cx="0" cy="2949575"/>
          </a:xfrm>
          <a:prstGeom prst="line">
            <a:avLst/>
          </a:prstGeom>
          <a:noFill/>
          <a:ln w="28575" cap="sq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4" name="Line 32">
            <a:extLst>
              <a:ext uri="{FF2B5EF4-FFF2-40B4-BE49-F238E27FC236}">
                <a16:creationId xmlns:a16="http://schemas.microsoft.com/office/drawing/2014/main" id="{26C31EC5-193F-0D4C-9FA3-E7D561514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2084388"/>
            <a:ext cx="0" cy="2949575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5" name="Line 33">
            <a:extLst>
              <a:ext uri="{FF2B5EF4-FFF2-40B4-BE49-F238E27FC236}">
                <a16:creationId xmlns:a16="http://schemas.microsoft.com/office/drawing/2014/main" id="{7D7C24FF-52D4-3F4F-BD9F-E9012C6EA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88" y="2084388"/>
            <a:ext cx="0" cy="2949575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6" name="Line 34">
            <a:extLst>
              <a:ext uri="{FF2B5EF4-FFF2-40B4-BE49-F238E27FC236}">
                <a16:creationId xmlns:a16="http://schemas.microsoft.com/office/drawing/2014/main" id="{B42B6680-63B3-B149-8175-58037A52A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338" y="2084388"/>
            <a:ext cx="0" cy="2949575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7" name="Line 35">
            <a:extLst>
              <a:ext uri="{FF2B5EF4-FFF2-40B4-BE49-F238E27FC236}">
                <a16:creationId xmlns:a16="http://schemas.microsoft.com/office/drawing/2014/main" id="{860590EF-8D4D-7B46-A372-AE78F3BB6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2084388"/>
            <a:ext cx="0" cy="2949575"/>
          </a:xfrm>
          <a:prstGeom prst="line">
            <a:avLst/>
          </a:prstGeom>
          <a:noFill/>
          <a:ln w="28575" cap="sq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0" name="Text Box 38">
            <a:extLst>
              <a:ext uri="{FF2B5EF4-FFF2-40B4-BE49-F238E27FC236}">
                <a16:creationId xmlns:a16="http://schemas.microsoft.com/office/drawing/2014/main" id="{BADFFD92-42D3-7F49-9C5D-4EB7ACFBC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1676400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Truth Table</a:t>
            </a:r>
          </a:p>
        </p:txBody>
      </p:sp>
      <p:sp>
        <p:nvSpPr>
          <p:cNvPr id="207925" name="Line 53">
            <a:extLst>
              <a:ext uri="{FF2B5EF4-FFF2-40B4-BE49-F238E27FC236}">
                <a16:creationId xmlns:a16="http://schemas.microsoft.com/office/drawing/2014/main" id="{965B9D04-A70C-564C-804D-1D61D7007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93988"/>
            <a:ext cx="2438400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26" name="Line 54">
            <a:extLst>
              <a:ext uri="{FF2B5EF4-FFF2-40B4-BE49-F238E27FC236}">
                <a16:creationId xmlns:a16="http://schemas.microsoft.com/office/drawing/2014/main" id="{4F36BC51-907C-BB43-8C29-6C0080094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084388"/>
            <a:ext cx="0" cy="297180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27" name="Oval 55">
            <a:extLst>
              <a:ext uri="{FF2B5EF4-FFF2-40B4-BE49-F238E27FC236}">
                <a16:creationId xmlns:a16="http://schemas.microsoft.com/office/drawing/2014/main" id="{ABB4526D-9FB8-B145-B457-E696CFAD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352800"/>
            <a:ext cx="381000" cy="990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28" name="Line 56">
            <a:extLst>
              <a:ext uri="{FF2B5EF4-FFF2-40B4-BE49-F238E27FC236}">
                <a16:creationId xmlns:a16="http://schemas.microsoft.com/office/drawing/2014/main" id="{AAD6F3D7-44DA-294F-9ABF-A6D32874E9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191000"/>
            <a:ext cx="3352800" cy="1025525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29" name="Line 57">
            <a:extLst>
              <a:ext uri="{FF2B5EF4-FFF2-40B4-BE49-F238E27FC236}">
                <a16:creationId xmlns:a16="http://schemas.microsoft.com/office/drawing/2014/main" id="{E8E96E6B-8A15-504E-8785-9DEDF8EB0B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2838" y="4717595"/>
            <a:ext cx="5486400" cy="990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30" name="Oval 58">
            <a:extLst>
              <a:ext uri="{FF2B5EF4-FFF2-40B4-BE49-F238E27FC236}">
                <a16:creationId xmlns:a16="http://schemas.microsoft.com/office/drawing/2014/main" id="{CE2AC6E6-2A0F-214C-8112-6E17F2DD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495800"/>
            <a:ext cx="3810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8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-bit magnitude comparat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48680"/>
            <a:ext cx="5544616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88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48" name="Rectangle 28">
            <a:extLst>
              <a:ext uri="{FF2B5EF4-FFF2-40B4-BE49-F238E27FC236}">
                <a16:creationId xmlns:a16="http://schemas.microsoft.com/office/drawing/2014/main" id="{8AEAF46B-ECD0-7845-BD15-354FF66E5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2743200" cy="2590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187E37B0-4ACF-7E45-B736-DC105BAEFC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Half Adder (cont.)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14D7B79C-0827-F74C-826E-CA4F651ED1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0038"/>
            <a:ext cx="8153400" cy="4525962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S = AB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+A</a:t>
            </a:r>
            <a:r>
              <a:rPr lang="en-US" altLang="zh-CN" sz="2800" dirty="0">
                <a:latin typeface="Comic Sans MS" panose="030F0902030302020204" pitchFamily="66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B = A</a:t>
            </a:r>
            <a:r>
              <a:rPr lang="en-US" altLang="zh-CN" sz="2800" dirty="0">
                <a:ea typeface="宋体" panose="02010600030101010101" pitchFamily="2" charset="-122"/>
                <a:sym typeface="Symbol" pitchFamily="2" charset="2"/>
              </a:rPr>
              <a:t></a:t>
            </a:r>
            <a:r>
              <a:rPr lang="en-US" altLang="zh-CN" sz="2800" dirty="0">
                <a:ea typeface="宋体" panose="02010600030101010101" pitchFamily="2" charset="-122"/>
              </a:rPr>
              <a:t> B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C = AB</a:t>
            </a:r>
            <a:endParaRPr lang="en-US" altLang="zh-CN" sz="2800" baseline="-25000" dirty="0"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09926" name="Text Box 6">
            <a:extLst>
              <a:ext uri="{FF2B5EF4-FFF2-40B4-BE49-F238E27FC236}">
                <a16:creationId xmlns:a16="http://schemas.microsoft.com/office/drawing/2014/main" id="{9EE12324-7A93-A44A-934E-1471E8C01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237" y="4279900"/>
            <a:ext cx="1324401" cy="76944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1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bit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half adder</a:t>
            </a:r>
          </a:p>
        </p:txBody>
      </p:sp>
      <p:sp>
        <p:nvSpPr>
          <p:cNvPr id="209927" name="Line 7">
            <a:extLst>
              <a:ext uri="{FF2B5EF4-FFF2-40B4-BE49-F238E27FC236}">
                <a16:creationId xmlns:a16="http://schemas.microsoft.com/office/drawing/2014/main" id="{DEF5162F-D5D0-1F40-9BED-D6F0DDDC8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9988" y="3849688"/>
            <a:ext cx="0" cy="4270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209928" name="Line 8">
            <a:extLst>
              <a:ext uri="{FF2B5EF4-FFF2-40B4-BE49-F238E27FC236}">
                <a16:creationId xmlns:a16="http://schemas.microsoft.com/office/drawing/2014/main" id="{019C097F-CEAA-8E4E-BFD2-96D668D6E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49688"/>
            <a:ext cx="0" cy="4270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209930" name="Line 10">
            <a:extLst>
              <a:ext uri="{FF2B5EF4-FFF2-40B4-BE49-F238E27FC236}">
                <a16:creationId xmlns:a16="http://schemas.microsoft.com/office/drawing/2014/main" id="{EEBE70CF-D3AD-6049-A4DB-BB67735A7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703763"/>
            <a:ext cx="525463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209931" name="Text Box 11">
            <a:extLst>
              <a:ext uri="{FF2B5EF4-FFF2-40B4-BE49-F238E27FC236}">
                <a16:creationId xmlns:a16="http://schemas.microsoft.com/office/drawing/2014/main" id="{9B93F977-6372-F841-BF7B-240173F6F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656" y="3505200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endParaRPr lang="en-US" altLang="zh-CN" sz="2000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9932" name="Text Box 12">
            <a:extLst>
              <a:ext uri="{FF2B5EF4-FFF2-40B4-BE49-F238E27FC236}">
                <a16:creationId xmlns:a16="http://schemas.microsoft.com/office/drawing/2014/main" id="{46908D6D-E699-2641-BCF8-CD584653A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169" y="3489325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endParaRPr lang="en-US" altLang="zh-CN" sz="2000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9933" name="Text Box 13">
            <a:extLst>
              <a:ext uri="{FF2B5EF4-FFF2-40B4-BE49-F238E27FC236}">
                <a16:creationId xmlns:a16="http://schemas.microsoft.com/office/drawing/2014/main" id="{482C6658-C13A-804D-9FAB-C395E598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275" y="4449763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endParaRPr lang="en-US" altLang="zh-CN" sz="2000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9934" name="Text Box 14">
            <a:extLst>
              <a:ext uri="{FF2B5EF4-FFF2-40B4-BE49-F238E27FC236}">
                <a16:creationId xmlns:a16="http://schemas.microsoft.com/office/drawing/2014/main" id="{46E5E43A-E9BE-B247-8325-691A1BC53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519" y="5410200"/>
            <a:ext cx="356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endParaRPr lang="en-US" altLang="zh-CN" sz="2000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9947" name="Line 27">
            <a:extLst>
              <a:ext uri="{FF2B5EF4-FFF2-40B4-BE49-F238E27FC236}">
                <a16:creationId xmlns:a16="http://schemas.microsoft.com/office/drawing/2014/main" id="{9FFE6928-6570-3048-B16A-089FFCD78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59363"/>
            <a:ext cx="0" cy="4270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209954" name="Text Box 34">
            <a:extLst>
              <a:ext uri="{FF2B5EF4-FFF2-40B4-BE49-F238E27FC236}">
                <a16:creationId xmlns:a16="http://schemas.microsoft.com/office/drawing/2014/main" id="{2DCB16EA-A0A1-1248-928F-6C4F58022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971800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Arial" panose="020B0604020202020204" pitchFamily="34" charset="0"/>
              </a:rPr>
              <a:t>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5F938-1C2E-B146-958D-00F501093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36" y="3705254"/>
            <a:ext cx="3632069" cy="20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9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BD66DA8F-EFE1-0648-89B1-83187081F4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n-bit Addition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F2F37F7A-25BB-814F-9FD8-A09EEA7CF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Design an n-bit binary adder which performs the addition of two n-bit binary numbers and generates a n</a:t>
            </a:r>
            <a:r>
              <a:rPr lang="en-US" altLang="zh-CN" sz="2800" dirty="0">
                <a:solidFill>
                  <a:schemeClr val="hlink"/>
                </a:solidFill>
                <a:ea typeface="宋体" panose="02010600030101010101" pitchFamily="2" charset="-122"/>
              </a:rPr>
              <a:t>-bit sum</a:t>
            </a:r>
            <a:r>
              <a:rPr lang="en-US" altLang="zh-CN" sz="2800" dirty="0">
                <a:ea typeface="宋体" panose="02010600030101010101" pitchFamily="2" charset="-122"/>
              </a:rPr>
              <a:t> and a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carry out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Example: Let n=4</a:t>
            </a:r>
            <a:br>
              <a:rPr lang="en-US" altLang="zh-CN" sz="2800" dirty="0">
                <a:ea typeface="宋体" panose="02010600030101010101" pitchFamily="2" charset="-122"/>
              </a:rPr>
            </a:b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400" b="1" dirty="0" err="1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 err="1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400" b="1" dirty="0">
                <a:ea typeface="宋体" panose="02010600030101010101" pitchFamily="2" charset="-122"/>
              </a:rPr>
              <a:t>   C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ea typeface="宋体" panose="02010600030101010101" pitchFamily="2" charset="-122"/>
              </a:rPr>
              <a:t>  C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ea typeface="宋体" panose="02010600030101010101" pitchFamily="2" charset="-122"/>
              </a:rPr>
              <a:t>  C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ea typeface="宋体" panose="02010600030101010101" pitchFamily="2" charset="-122"/>
              </a:rPr>
              <a:t>  C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ea typeface="宋体" panose="02010600030101010101" pitchFamily="2" charset="-122"/>
              </a:rPr>
              <a:t>      	      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ea typeface="宋体" panose="02010600030101010101" pitchFamily="2" charset="-122"/>
              </a:rPr>
              <a:t>  	1  0  1  0   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</a:t>
            </a:r>
            <a:br>
              <a:rPr lang="en-US" altLang="zh-CN" sz="2400" b="1" dirty="0">
                <a:ea typeface="宋体" panose="02010600030101010101" pitchFamily="2" charset="-122"/>
              </a:rPr>
            </a:br>
            <a:r>
              <a:rPr lang="en-US" altLang="zh-CN" sz="2400" b="1" dirty="0">
                <a:ea typeface="宋体" panose="02010600030101010101" pitchFamily="2" charset="-122"/>
              </a:rPr>
              <a:t>         	A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ea typeface="宋体" panose="02010600030101010101" pitchFamily="2" charset="-122"/>
              </a:rPr>
              <a:t>  A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ea typeface="宋体" panose="02010600030101010101" pitchFamily="2" charset="-122"/>
              </a:rPr>
              <a:t>  A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ea typeface="宋体" panose="02010600030101010101" pitchFamily="2" charset="-122"/>
              </a:rPr>
              <a:t>  A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ea typeface="宋体" panose="02010600030101010101" pitchFamily="2" charset="-122"/>
              </a:rPr>
              <a:t>          		1  1  0  1 </a:t>
            </a:r>
            <a:br>
              <a:rPr lang="en-US" altLang="zh-CN" sz="2400" b="1" dirty="0">
                <a:ea typeface="宋体" panose="02010600030101010101" pitchFamily="2" charset="-122"/>
              </a:rPr>
            </a:br>
            <a:r>
              <a:rPr lang="en-US" altLang="zh-CN" sz="2400" b="1" dirty="0">
                <a:ea typeface="宋体" panose="02010600030101010101" pitchFamily="2" charset="-122"/>
              </a:rPr>
              <a:t>     +   	B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ea typeface="宋体" panose="02010600030101010101" pitchFamily="2" charset="-122"/>
              </a:rPr>
              <a:t>  B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ea typeface="宋体" panose="02010600030101010101" pitchFamily="2" charset="-122"/>
              </a:rPr>
              <a:t>  B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ea typeface="宋体" panose="02010600030101010101" pitchFamily="2" charset="-122"/>
              </a:rPr>
              <a:t>  B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ea typeface="宋体" panose="02010600030101010101" pitchFamily="2" charset="-122"/>
              </a:rPr>
              <a:t>               +	1  1  0  1</a:t>
            </a:r>
            <a:br>
              <a:rPr lang="en-US" altLang="zh-CN" sz="2400" b="1" dirty="0">
                <a:ea typeface="宋体" panose="02010600030101010101" pitchFamily="2" charset="-122"/>
              </a:rPr>
            </a:br>
            <a:r>
              <a:rPr lang="en-US" altLang="zh-CN" sz="2400" b="1" dirty="0">
                <a:ea typeface="宋体" panose="02010600030101010101" pitchFamily="2" charset="-122"/>
              </a:rPr>
              <a:t>        ---------------------                 --------------- </a:t>
            </a:r>
            <a:br>
              <a:rPr lang="en-US" altLang="zh-CN" sz="2400" b="1" dirty="0">
                <a:ea typeface="宋体" panose="02010600030101010101" pitchFamily="2" charset="-122"/>
              </a:rPr>
            </a:br>
            <a:r>
              <a:rPr lang="en-US" altLang="zh-CN" sz="2400" b="1" dirty="0">
                <a:ea typeface="宋体" panose="02010600030101010101" pitchFamily="2" charset="-122"/>
              </a:rPr>
              <a:t>         	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b="1" baseline="-25000" dirty="0">
                <a:solidFill>
                  <a:schemeClr val="hlink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  S</a:t>
            </a:r>
            <a:r>
              <a:rPr lang="en-US" altLang="zh-CN" sz="2400" b="1" baseline="-25000" dirty="0">
                <a:solidFill>
                  <a:schemeClr val="hlink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  S</a:t>
            </a:r>
            <a:r>
              <a:rPr lang="en-US" altLang="zh-CN" sz="2400" b="1" baseline="-25000" dirty="0">
                <a:solidFill>
                  <a:schemeClr val="hlink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  S</a:t>
            </a:r>
            <a:r>
              <a:rPr lang="en-US" altLang="zh-CN" sz="2400" b="1" baseline="-25000" dirty="0">
                <a:solidFill>
                  <a:schemeClr val="hlink"/>
                </a:solidFill>
                <a:ea typeface="宋体" panose="02010600030101010101" pitchFamily="2" charset="-122"/>
              </a:rPr>
              <a:t>0                	          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 baseline="-25000" dirty="0">
                <a:solidFill>
                  <a:schemeClr val="hlink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1  0  1  0</a:t>
            </a:r>
            <a:r>
              <a:rPr lang="en-US" altLang="zh-CN" sz="2400" b="1" baseline="-25000" dirty="0">
                <a:solidFill>
                  <a:schemeClr val="hlink"/>
                </a:solidFill>
                <a:ea typeface="宋体" panose="02010600030101010101" pitchFamily="2" charset="-122"/>
              </a:rPr>
              <a:t>  </a:t>
            </a:r>
            <a:br>
              <a:rPr lang="en-US" altLang="zh-CN" sz="2400" b="1" baseline="-25000" dirty="0">
                <a:solidFill>
                  <a:schemeClr val="hlink"/>
                </a:solidFill>
                <a:ea typeface="宋体" panose="02010600030101010101" pitchFamily="2" charset="-122"/>
              </a:rPr>
            </a:br>
            <a:endParaRPr lang="en-US" altLang="zh-CN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99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F0F3B8A0-1260-E747-BAEB-DC3BB95BFC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Full Adder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BB5CC72F-FC03-7340-8C1A-E4A7BFACE2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Full adder (for higher-order bit addition)</a:t>
            </a:r>
          </a:p>
          <a:p>
            <a:r>
              <a:rPr lang="en-US" altLang="zh-CN">
                <a:ea typeface="宋体" panose="02010600030101010101" pitchFamily="2" charset="-122"/>
              </a:rPr>
              <a:t>Combinational circuit that performs the additions of 3 bits (two bits and a carry-in bit)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br>
              <a:rPr lang="en-US" altLang="zh-CN" sz="2800">
                <a:ea typeface="宋体" panose="02010600030101010101" pitchFamily="2" charset="-122"/>
              </a:rPr>
            </a:b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95665" name="Text Box 81">
            <a:extLst>
              <a:ext uri="{FF2B5EF4-FFF2-40B4-BE49-F238E27FC236}">
                <a16:creationId xmlns:a16="http://schemas.microsoft.com/office/drawing/2014/main" id="{A73A5BF9-AF0D-1C47-9552-6CC2D946B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860" y="4392613"/>
            <a:ext cx="1239442" cy="76944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1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bit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full adder</a:t>
            </a:r>
          </a:p>
        </p:txBody>
      </p:sp>
      <p:sp>
        <p:nvSpPr>
          <p:cNvPr id="195666" name="Line 82">
            <a:extLst>
              <a:ext uri="{FF2B5EF4-FFF2-40B4-BE49-F238E27FC236}">
                <a16:creationId xmlns:a16="http://schemas.microsoft.com/office/drawing/2014/main" id="{9AA50930-6186-934E-B122-91BB822E8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0" y="4008438"/>
            <a:ext cx="0" cy="381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5667" name="Line 83">
            <a:extLst>
              <a:ext uri="{FF2B5EF4-FFF2-40B4-BE49-F238E27FC236}">
                <a16:creationId xmlns:a16="http://schemas.microsoft.com/office/drawing/2014/main" id="{DCAAD50C-9860-324D-B5A6-45503D8D7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008438"/>
            <a:ext cx="0" cy="381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5668" name="Line 84">
            <a:extLst>
              <a:ext uri="{FF2B5EF4-FFF2-40B4-BE49-F238E27FC236}">
                <a16:creationId xmlns:a16="http://schemas.microsoft.com/office/drawing/2014/main" id="{08C1B233-7834-8B4E-AD1E-8B01896E8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5227638"/>
            <a:ext cx="0" cy="381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5669" name="Line 85">
            <a:extLst>
              <a:ext uri="{FF2B5EF4-FFF2-40B4-BE49-F238E27FC236}">
                <a16:creationId xmlns:a16="http://schemas.microsoft.com/office/drawing/2014/main" id="{7A7CEF2D-BE2C-4B41-B9F7-88C65EB33D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4400" y="4770438"/>
            <a:ext cx="381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5670" name="Text Box 86">
            <a:extLst>
              <a:ext uri="{FF2B5EF4-FFF2-40B4-BE49-F238E27FC236}">
                <a16:creationId xmlns:a16="http://schemas.microsoft.com/office/drawing/2014/main" id="{99540809-FED9-C141-A045-ADCA03AA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083" y="3625850"/>
            <a:ext cx="3946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5671" name="Text Box 87">
            <a:extLst>
              <a:ext uri="{FF2B5EF4-FFF2-40B4-BE49-F238E27FC236}">
                <a16:creationId xmlns:a16="http://schemas.microsoft.com/office/drawing/2014/main" id="{8F9BA587-0D02-2E4C-AA53-A16775AFE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608" y="3625850"/>
            <a:ext cx="3946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5672" name="Text Box 88">
            <a:extLst>
              <a:ext uri="{FF2B5EF4-FFF2-40B4-BE49-F238E27FC236}">
                <a16:creationId xmlns:a16="http://schemas.microsoft.com/office/drawing/2014/main" id="{291804D9-D3EB-9F4B-B843-EF2EC0E45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613" y="4545013"/>
            <a:ext cx="603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i+1</a:t>
            </a:r>
          </a:p>
        </p:txBody>
      </p:sp>
      <p:sp>
        <p:nvSpPr>
          <p:cNvPr id="195673" name="Text Box 89">
            <a:extLst>
              <a:ext uri="{FF2B5EF4-FFF2-40B4-BE49-F238E27FC236}">
                <a16:creationId xmlns:a16="http://schemas.microsoft.com/office/drawing/2014/main" id="{492055A3-8B11-2D41-A12B-B48F6415A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483" y="5622925"/>
            <a:ext cx="3946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5674" name="Line 90">
            <a:extLst>
              <a:ext uri="{FF2B5EF4-FFF2-40B4-BE49-F238E27FC236}">
                <a16:creationId xmlns:a16="http://schemas.microsoft.com/office/drawing/2014/main" id="{3A09B28F-98FB-FC4A-AA2C-AA39C5CF1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70438"/>
            <a:ext cx="381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5675" name="Text Box 91">
            <a:extLst>
              <a:ext uri="{FF2B5EF4-FFF2-40B4-BE49-F238E27FC236}">
                <a16:creationId xmlns:a16="http://schemas.microsoft.com/office/drawing/2014/main" id="{8AA07468-99AB-7E4F-AB64-83C7AF7D7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3964" y="4545013"/>
            <a:ext cx="4090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083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A151CEE8-E544-6146-B8A9-0E1EC7F5B9A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Full Adder (cont.)</a:t>
            </a:r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2FAC3F07-552F-B246-8775-153A5C94A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929743"/>
            <a:ext cx="684212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14" name="Rectangle 6">
            <a:extLst>
              <a:ext uri="{FF2B5EF4-FFF2-40B4-BE49-F238E27FC236}">
                <a16:creationId xmlns:a16="http://schemas.microsoft.com/office/drawing/2014/main" id="{1A864A57-9850-D642-B1D4-49667AAE3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3929743"/>
            <a:ext cx="4699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15" name="Rectangle 7">
            <a:extLst>
              <a:ext uri="{FF2B5EF4-FFF2-40B4-BE49-F238E27FC236}">
                <a16:creationId xmlns:a16="http://schemas.microsoft.com/office/drawing/2014/main" id="{8B32E624-1C9C-1940-9142-8A2B572D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3929743"/>
            <a:ext cx="2032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6616" name="Rectangle 8">
            <a:extLst>
              <a:ext uri="{FF2B5EF4-FFF2-40B4-BE49-F238E27FC236}">
                <a16:creationId xmlns:a16="http://schemas.microsoft.com/office/drawing/2014/main" id="{E34ACC96-A358-624C-ACC3-9ECC6B78B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929743"/>
            <a:ext cx="43815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17" name="Rectangle 9">
            <a:extLst>
              <a:ext uri="{FF2B5EF4-FFF2-40B4-BE49-F238E27FC236}">
                <a16:creationId xmlns:a16="http://schemas.microsoft.com/office/drawing/2014/main" id="{35092B34-1075-6948-AD54-01B7EBE3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7" y="3929743"/>
            <a:ext cx="512763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18" name="Rectangle 10">
            <a:extLst>
              <a:ext uri="{FF2B5EF4-FFF2-40B4-BE49-F238E27FC236}">
                <a16:creationId xmlns:a16="http://schemas.microsoft.com/office/drawing/2014/main" id="{0B32EE39-7B97-A04D-8C6B-E845F48A8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2" y="3929743"/>
            <a:ext cx="511175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A46EDD25-DE6F-E24C-8447-2A0438B8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4336143"/>
            <a:ext cx="684212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20" name="Rectangle 12">
            <a:extLst>
              <a:ext uri="{FF2B5EF4-FFF2-40B4-BE49-F238E27FC236}">
                <a16:creationId xmlns:a16="http://schemas.microsoft.com/office/drawing/2014/main" id="{0040FD0E-9B10-EB4B-8A03-7AC966530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4336143"/>
            <a:ext cx="4699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21" name="Rectangle 13">
            <a:extLst>
              <a:ext uri="{FF2B5EF4-FFF2-40B4-BE49-F238E27FC236}">
                <a16:creationId xmlns:a16="http://schemas.microsoft.com/office/drawing/2014/main" id="{136DCB0B-AAF7-D640-960F-6B07293D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4336143"/>
            <a:ext cx="2032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6622" name="Rectangle 14">
            <a:extLst>
              <a:ext uri="{FF2B5EF4-FFF2-40B4-BE49-F238E27FC236}">
                <a16:creationId xmlns:a16="http://schemas.microsoft.com/office/drawing/2014/main" id="{8B02EE43-6D82-614B-9771-AC66D0D7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36143"/>
            <a:ext cx="43815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23" name="Rectangle 15">
            <a:extLst>
              <a:ext uri="{FF2B5EF4-FFF2-40B4-BE49-F238E27FC236}">
                <a16:creationId xmlns:a16="http://schemas.microsoft.com/office/drawing/2014/main" id="{9E49A7DB-81E1-E748-88CB-1B0321916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7" y="4336143"/>
            <a:ext cx="512763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24" name="Rectangle 16">
            <a:extLst>
              <a:ext uri="{FF2B5EF4-FFF2-40B4-BE49-F238E27FC236}">
                <a16:creationId xmlns:a16="http://schemas.microsoft.com/office/drawing/2014/main" id="{3F435D7D-D14D-4844-8DD3-1990C5839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2" y="4336143"/>
            <a:ext cx="511175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25" name="Rectangle 17">
            <a:extLst>
              <a:ext uri="{FF2B5EF4-FFF2-40B4-BE49-F238E27FC236}">
                <a16:creationId xmlns:a16="http://schemas.microsoft.com/office/drawing/2014/main" id="{3CA9D9E2-2B3D-8146-95E6-2EF26581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4742543"/>
            <a:ext cx="684212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26" name="Rectangle 18">
            <a:extLst>
              <a:ext uri="{FF2B5EF4-FFF2-40B4-BE49-F238E27FC236}">
                <a16:creationId xmlns:a16="http://schemas.microsoft.com/office/drawing/2014/main" id="{BF7CCCFC-658B-9C45-A8D7-DB96A9EF7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4742543"/>
            <a:ext cx="4699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27" name="Rectangle 19">
            <a:extLst>
              <a:ext uri="{FF2B5EF4-FFF2-40B4-BE49-F238E27FC236}">
                <a16:creationId xmlns:a16="http://schemas.microsoft.com/office/drawing/2014/main" id="{61A5B448-29C6-8542-9D64-90708D278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4742543"/>
            <a:ext cx="2032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6628" name="Rectangle 20">
            <a:extLst>
              <a:ext uri="{FF2B5EF4-FFF2-40B4-BE49-F238E27FC236}">
                <a16:creationId xmlns:a16="http://schemas.microsoft.com/office/drawing/2014/main" id="{E7E6192F-7965-8940-B872-FD6B9D54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742543"/>
            <a:ext cx="43815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29" name="Rectangle 21">
            <a:extLst>
              <a:ext uri="{FF2B5EF4-FFF2-40B4-BE49-F238E27FC236}">
                <a16:creationId xmlns:a16="http://schemas.microsoft.com/office/drawing/2014/main" id="{AB355D73-A9CD-F643-9087-1FB6968E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7" y="4742543"/>
            <a:ext cx="512763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30" name="Rectangle 22">
            <a:extLst>
              <a:ext uri="{FF2B5EF4-FFF2-40B4-BE49-F238E27FC236}">
                <a16:creationId xmlns:a16="http://schemas.microsoft.com/office/drawing/2014/main" id="{A17740F2-5E04-0D47-A106-9104B7A78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2" y="4742543"/>
            <a:ext cx="511175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31" name="Rectangle 23">
            <a:extLst>
              <a:ext uri="{FF2B5EF4-FFF2-40B4-BE49-F238E27FC236}">
                <a16:creationId xmlns:a16="http://schemas.microsoft.com/office/drawing/2014/main" id="{3AA6E4AE-3B13-6F40-8692-616C7287C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148943"/>
            <a:ext cx="684212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32" name="Rectangle 24">
            <a:extLst>
              <a:ext uri="{FF2B5EF4-FFF2-40B4-BE49-F238E27FC236}">
                <a16:creationId xmlns:a16="http://schemas.microsoft.com/office/drawing/2014/main" id="{84B8C9C9-040C-ED4F-842E-609AFBFC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5148943"/>
            <a:ext cx="4699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33" name="Rectangle 25">
            <a:extLst>
              <a:ext uri="{FF2B5EF4-FFF2-40B4-BE49-F238E27FC236}">
                <a16:creationId xmlns:a16="http://schemas.microsoft.com/office/drawing/2014/main" id="{092BA39C-0B3F-9340-AB57-B304E5E3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5148943"/>
            <a:ext cx="2032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6634" name="Rectangle 26">
            <a:extLst>
              <a:ext uri="{FF2B5EF4-FFF2-40B4-BE49-F238E27FC236}">
                <a16:creationId xmlns:a16="http://schemas.microsoft.com/office/drawing/2014/main" id="{297B0208-3D60-2A40-864E-E5512C77E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48943"/>
            <a:ext cx="43815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35" name="Rectangle 27">
            <a:extLst>
              <a:ext uri="{FF2B5EF4-FFF2-40B4-BE49-F238E27FC236}">
                <a16:creationId xmlns:a16="http://schemas.microsoft.com/office/drawing/2014/main" id="{E0519108-1396-D445-8EE8-374CB686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7" y="5148943"/>
            <a:ext cx="512763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36" name="Rectangle 28">
            <a:extLst>
              <a:ext uri="{FF2B5EF4-FFF2-40B4-BE49-F238E27FC236}">
                <a16:creationId xmlns:a16="http://schemas.microsoft.com/office/drawing/2014/main" id="{0C8E044C-2811-0C4A-9754-7DD5DFA7A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2" y="5148943"/>
            <a:ext cx="511175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37" name="Rectangle 29">
            <a:extLst>
              <a:ext uri="{FF2B5EF4-FFF2-40B4-BE49-F238E27FC236}">
                <a16:creationId xmlns:a16="http://schemas.microsoft.com/office/drawing/2014/main" id="{65C294E0-9329-FE47-8408-9E52B65E8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555343"/>
            <a:ext cx="684212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38" name="Rectangle 30">
            <a:extLst>
              <a:ext uri="{FF2B5EF4-FFF2-40B4-BE49-F238E27FC236}">
                <a16:creationId xmlns:a16="http://schemas.microsoft.com/office/drawing/2014/main" id="{30D6EB37-CAC7-8641-B919-137CABC5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5555343"/>
            <a:ext cx="4699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39" name="Rectangle 31">
            <a:extLst>
              <a:ext uri="{FF2B5EF4-FFF2-40B4-BE49-F238E27FC236}">
                <a16:creationId xmlns:a16="http://schemas.microsoft.com/office/drawing/2014/main" id="{80E015D2-2A29-6F4F-8951-3DAD87CC4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5555343"/>
            <a:ext cx="2032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6640" name="Rectangle 32">
            <a:extLst>
              <a:ext uri="{FF2B5EF4-FFF2-40B4-BE49-F238E27FC236}">
                <a16:creationId xmlns:a16="http://schemas.microsoft.com/office/drawing/2014/main" id="{234A3F8A-CCE8-6347-AC0E-39AA032B0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555343"/>
            <a:ext cx="43815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41" name="Rectangle 33">
            <a:extLst>
              <a:ext uri="{FF2B5EF4-FFF2-40B4-BE49-F238E27FC236}">
                <a16:creationId xmlns:a16="http://schemas.microsoft.com/office/drawing/2014/main" id="{D9E2E2CC-FD94-594B-9930-EC893B134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7" y="5555343"/>
            <a:ext cx="512763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42" name="Rectangle 34">
            <a:extLst>
              <a:ext uri="{FF2B5EF4-FFF2-40B4-BE49-F238E27FC236}">
                <a16:creationId xmlns:a16="http://schemas.microsoft.com/office/drawing/2014/main" id="{46B16B08-DD11-1149-94A6-EC59F15BF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2" y="5555343"/>
            <a:ext cx="511175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43" name="Rectangle 35">
            <a:extLst>
              <a:ext uri="{FF2B5EF4-FFF2-40B4-BE49-F238E27FC236}">
                <a16:creationId xmlns:a16="http://schemas.microsoft.com/office/drawing/2014/main" id="{8F459DF7-F301-954F-8DA0-553936776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23343"/>
            <a:ext cx="43815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44" name="Rectangle 36">
            <a:extLst>
              <a:ext uri="{FF2B5EF4-FFF2-40B4-BE49-F238E27FC236}">
                <a16:creationId xmlns:a16="http://schemas.microsoft.com/office/drawing/2014/main" id="{AA4CA780-1501-E248-831A-B3CED6D8A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116943"/>
            <a:ext cx="43815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45" name="Rectangle 37">
            <a:extLst>
              <a:ext uri="{FF2B5EF4-FFF2-40B4-BE49-F238E27FC236}">
                <a16:creationId xmlns:a16="http://schemas.microsoft.com/office/drawing/2014/main" id="{E9F19758-22BA-AA46-992C-1CEFD547F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10543"/>
            <a:ext cx="43815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46" name="Rectangle 38">
            <a:extLst>
              <a:ext uri="{FF2B5EF4-FFF2-40B4-BE49-F238E27FC236}">
                <a16:creationId xmlns:a16="http://schemas.microsoft.com/office/drawing/2014/main" id="{DA82575D-B642-3D49-A77A-5D0A27EB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304143"/>
            <a:ext cx="43815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0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6647" name="Rectangle 39">
            <a:extLst>
              <a:ext uri="{FF2B5EF4-FFF2-40B4-BE49-F238E27FC236}">
                <a16:creationId xmlns:a16="http://schemas.microsoft.com/office/drawing/2014/main" id="{22939274-32DD-7748-9072-23DBD772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3523343"/>
            <a:ext cx="2032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6648" name="Rectangle 40">
            <a:extLst>
              <a:ext uri="{FF2B5EF4-FFF2-40B4-BE49-F238E27FC236}">
                <a16:creationId xmlns:a16="http://schemas.microsoft.com/office/drawing/2014/main" id="{CA009742-618F-7F46-B8B1-9CE89971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3116943"/>
            <a:ext cx="2032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6649" name="Rectangle 41">
            <a:extLst>
              <a:ext uri="{FF2B5EF4-FFF2-40B4-BE49-F238E27FC236}">
                <a16:creationId xmlns:a16="http://schemas.microsoft.com/office/drawing/2014/main" id="{ADBED583-A058-D14A-96E4-1EC9B62B4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2710543"/>
            <a:ext cx="2032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6650" name="Rectangle 42">
            <a:extLst>
              <a:ext uri="{FF2B5EF4-FFF2-40B4-BE49-F238E27FC236}">
                <a16:creationId xmlns:a16="http://schemas.microsoft.com/office/drawing/2014/main" id="{CB240FA2-964F-D246-BE00-049D0D09A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2304143"/>
            <a:ext cx="2032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6651" name="Rectangle 43">
            <a:extLst>
              <a:ext uri="{FF2B5EF4-FFF2-40B4-BE49-F238E27FC236}">
                <a16:creationId xmlns:a16="http://schemas.microsoft.com/office/drawing/2014/main" id="{0F646B37-3F6E-8A40-A2D0-CA869A61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523343"/>
            <a:ext cx="684212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52" name="Rectangle 44">
            <a:extLst>
              <a:ext uri="{FF2B5EF4-FFF2-40B4-BE49-F238E27FC236}">
                <a16:creationId xmlns:a16="http://schemas.microsoft.com/office/drawing/2014/main" id="{2D7311B6-C3C6-0447-A2EB-92C466184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3523343"/>
            <a:ext cx="4699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53" name="Rectangle 45">
            <a:extLst>
              <a:ext uri="{FF2B5EF4-FFF2-40B4-BE49-F238E27FC236}">
                <a16:creationId xmlns:a16="http://schemas.microsoft.com/office/drawing/2014/main" id="{529365E3-B05C-8648-B315-775CB993A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7" y="3523343"/>
            <a:ext cx="512763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54" name="Rectangle 46">
            <a:extLst>
              <a:ext uri="{FF2B5EF4-FFF2-40B4-BE49-F238E27FC236}">
                <a16:creationId xmlns:a16="http://schemas.microsoft.com/office/drawing/2014/main" id="{F2A50F50-23B5-F74C-8171-C96B5136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2" y="3523343"/>
            <a:ext cx="511175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55" name="Rectangle 47">
            <a:extLst>
              <a:ext uri="{FF2B5EF4-FFF2-40B4-BE49-F238E27FC236}">
                <a16:creationId xmlns:a16="http://schemas.microsoft.com/office/drawing/2014/main" id="{4CC012DA-DE02-F142-A90B-A90CDA565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116943"/>
            <a:ext cx="684212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56" name="Rectangle 48">
            <a:extLst>
              <a:ext uri="{FF2B5EF4-FFF2-40B4-BE49-F238E27FC236}">
                <a16:creationId xmlns:a16="http://schemas.microsoft.com/office/drawing/2014/main" id="{6F4460FA-333E-C54D-832C-8D5E2CD82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3116943"/>
            <a:ext cx="4699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57" name="Rectangle 49">
            <a:extLst>
              <a:ext uri="{FF2B5EF4-FFF2-40B4-BE49-F238E27FC236}">
                <a16:creationId xmlns:a16="http://schemas.microsoft.com/office/drawing/2014/main" id="{EBB939D1-905C-5B48-A24A-54371353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7" y="3116943"/>
            <a:ext cx="512763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58" name="Rectangle 50">
            <a:extLst>
              <a:ext uri="{FF2B5EF4-FFF2-40B4-BE49-F238E27FC236}">
                <a16:creationId xmlns:a16="http://schemas.microsoft.com/office/drawing/2014/main" id="{A7BC8098-CE96-4642-89F8-5C80BC7F7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2" y="3116943"/>
            <a:ext cx="511175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59" name="Rectangle 51">
            <a:extLst>
              <a:ext uri="{FF2B5EF4-FFF2-40B4-BE49-F238E27FC236}">
                <a16:creationId xmlns:a16="http://schemas.microsoft.com/office/drawing/2014/main" id="{41571A4C-371D-894E-9B56-5CEEAC3BC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2710543"/>
            <a:ext cx="684212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60" name="Rectangle 52">
            <a:extLst>
              <a:ext uri="{FF2B5EF4-FFF2-40B4-BE49-F238E27FC236}">
                <a16:creationId xmlns:a16="http://schemas.microsoft.com/office/drawing/2014/main" id="{F5ED7730-11DD-A146-A856-DB45A045F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2710543"/>
            <a:ext cx="4699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61" name="Rectangle 53">
            <a:extLst>
              <a:ext uri="{FF2B5EF4-FFF2-40B4-BE49-F238E27FC236}">
                <a16:creationId xmlns:a16="http://schemas.microsoft.com/office/drawing/2014/main" id="{22B036DB-529F-194C-B6D6-31219DC8F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7" y="2710543"/>
            <a:ext cx="512763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62" name="Rectangle 54">
            <a:extLst>
              <a:ext uri="{FF2B5EF4-FFF2-40B4-BE49-F238E27FC236}">
                <a16:creationId xmlns:a16="http://schemas.microsoft.com/office/drawing/2014/main" id="{DA989DBA-3ED2-844A-8663-B69DCA4D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2" y="2710543"/>
            <a:ext cx="511175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63" name="Rectangle 55">
            <a:extLst>
              <a:ext uri="{FF2B5EF4-FFF2-40B4-BE49-F238E27FC236}">
                <a16:creationId xmlns:a16="http://schemas.microsoft.com/office/drawing/2014/main" id="{636F1A36-53D1-CF4E-933B-FDB2C525D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2304143"/>
            <a:ext cx="684212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0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i+1</a:t>
            </a:r>
          </a:p>
        </p:txBody>
      </p:sp>
      <p:sp>
        <p:nvSpPr>
          <p:cNvPr id="196664" name="Rectangle 56">
            <a:extLst>
              <a:ext uri="{FF2B5EF4-FFF2-40B4-BE49-F238E27FC236}">
                <a16:creationId xmlns:a16="http://schemas.microsoft.com/office/drawing/2014/main" id="{B4E46D99-8941-6446-B00F-50CAF9ED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2304143"/>
            <a:ext cx="469900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0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6665" name="Rectangle 57">
            <a:extLst>
              <a:ext uri="{FF2B5EF4-FFF2-40B4-BE49-F238E27FC236}">
                <a16:creationId xmlns:a16="http://schemas.microsoft.com/office/drawing/2014/main" id="{5585CAFD-B1E3-6548-AEAB-4B922873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7" y="2304143"/>
            <a:ext cx="512763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0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6666" name="Rectangle 58">
            <a:extLst>
              <a:ext uri="{FF2B5EF4-FFF2-40B4-BE49-F238E27FC236}">
                <a16:creationId xmlns:a16="http://schemas.microsoft.com/office/drawing/2014/main" id="{68D38DD2-4937-574F-AE27-B3AF3FF26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2" y="2304143"/>
            <a:ext cx="511175" cy="406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6667" name="Line 59">
            <a:extLst>
              <a:ext uri="{FF2B5EF4-FFF2-40B4-BE49-F238E27FC236}">
                <a16:creationId xmlns:a16="http://schemas.microsoft.com/office/drawing/2014/main" id="{3D72F7FC-6538-C54C-B3C0-3B355D65D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2" y="2304143"/>
            <a:ext cx="2819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68" name="Line 60">
            <a:extLst>
              <a:ext uri="{FF2B5EF4-FFF2-40B4-BE49-F238E27FC236}">
                <a16:creationId xmlns:a16="http://schemas.microsoft.com/office/drawing/2014/main" id="{0D51A969-9B43-E443-99B4-F50D5C5B7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2" y="2710543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69" name="Line 61">
            <a:extLst>
              <a:ext uri="{FF2B5EF4-FFF2-40B4-BE49-F238E27FC236}">
                <a16:creationId xmlns:a16="http://schemas.microsoft.com/office/drawing/2014/main" id="{83EFD21E-FC98-504D-89E6-BF4A35771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2" y="3116943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70" name="Line 62">
            <a:extLst>
              <a:ext uri="{FF2B5EF4-FFF2-40B4-BE49-F238E27FC236}">
                <a16:creationId xmlns:a16="http://schemas.microsoft.com/office/drawing/2014/main" id="{7E93CC0B-2E0C-7844-9EC5-0F02B146B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2" y="3523343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71" name="Line 63">
            <a:extLst>
              <a:ext uri="{FF2B5EF4-FFF2-40B4-BE49-F238E27FC236}">
                <a16:creationId xmlns:a16="http://schemas.microsoft.com/office/drawing/2014/main" id="{6843D5E2-03C9-8042-BFA7-477216946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2" y="3929743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72" name="Line 64">
            <a:extLst>
              <a:ext uri="{FF2B5EF4-FFF2-40B4-BE49-F238E27FC236}">
                <a16:creationId xmlns:a16="http://schemas.microsoft.com/office/drawing/2014/main" id="{7C2E3495-08D5-1F43-A422-E5A21394D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2" y="5961743"/>
            <a:ext cx="2819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73" name="Line 65">
            <a:extLst>
              <a:ext uri="{FF2B5EF4-FFF2-40B4-BE49-F238E27FC236}">
                <a16:creationId xmlns:a16="http://schemas.microsoft.com/office/drawing/2014/main" id="{34F45E8B-E83F-B74A-8CDC-9528CE590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2" y="2304143"/>
            <a:ext cx="0" cy="3657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74" name="Line 66">
            <a:extLst>
              <a:ext uri="{FF2B5EF4-FFF2-40B4-BE49-F238E27FC236}">
                <a16:creationId xmlns:a16="http://schemas.microsoft.com/office/drawing/2014/main" id="{9A8B592C-0CA9-B045-BF10-2D77F79D2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7" y="2304143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75" name="Line 67">
            <a:extLst>
              <a:ext uri="{FF2B5EF4-FFF2-40B4-BE49-F238E27FC236}">
                <a16:creationId xmlns:a16="http://schemas.microsoft.com/office/drawing/2014/main" id="{672E70BC-0C24-6945-9B64-5EF350939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304143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76" name="Line 68">
            <a:extLst>
              <a:ext uri="{FF2B5EF4-FFF2-40B4-BE49-F238E27FC236}">
                <a16:creationId xmlns:a16="http://schemas.microsoft.com/office/drawing/2014/main" id="{436A0BCF-95AF-D947-8286-3DBEB5575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650" y="2304143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77" name="Line 69">
            <a:extLst>
              <a:ext uri="{FF2B5EF4-FFF2-40B4-BE49-F238E27FC236}">
                <a16:creationId xmlns:a16="http://schemas.microsoft.com/office/drawing/2014/main" id="{8733A3D0-1520-0649-84EF-1CDC7BDDF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3862" y="2304143"/>
            <a:ext cx="0" cy="3657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78" name="Line 70">
            <a:extLst>
              <a:ext uri="{FF2B5EF4-FFF2-40B4-BE49-F238E27FC236}">
                <a16:creationId xmlns:a16="http://schemas.microsoft.com/office/drawing/2014/main" id="{CA0D839A-B809-4944-8818-D8618173B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0" y="2304143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79" name="Line 71">
            <a:extLst>
              <a:ext uri="{FF2B5EF4-FFF2-40B4-BE49-F238E27FC236}">
                <a16:creationId xmlns:a16="http://schemas.microsoft.com/office/drawing/2014/main" id="{AF073C18-F7B1-4748-8A56-F89D6AE91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6550" y="2304143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80" name="Line 72">
            <a:extLst>
              <a:ext uri="{FF2B5EF4-FFF2-40B4-BE49-F238E27FC236}">
                <a16:creationId xmlns:a16="http://schemas.microsoft.com/office/drawing/2014/main" id="{5A3EA90C-8B8A-6D4D-925E-A61CDDE74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2" y="5555343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81" name="Line 73">
            <a:extLst>
              <a:ext uri="{FF2B5EF4-FFF2-40B4-BE49-F238E27FC236}">
                <a16:creationId xmlns:a16="http://schemas.microsoft.com/office/drawing/2014/main" id="{6915C040-C596-C14D-BE7D-DC66BDBDF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2" y="5148943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82" name="Line 74">
            <a:extLst>
              <a:ext uri="{FF2B5EF4-FFF2-40B4-BE49-F238E27FC236}">
                <a16:creationId xmlns:a16="http://schemas.microsoft.com/office/drawing/2014/main" id="{E5B543CD-CAD1-914F-8BC0-EAF0A3007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2" y="4742543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83" name="Line 75">
            <a:extLst>
              <a:ext uri="{FF2B5EF4-FFF2-40B4-BE49-F238E27FC236}">
                <a16:creationId xmlns:a16="http://schemas.microsoft.com/office/drawing/2014/main" id="{DFFE3C09-0A90-6A42-8E10-FD8053360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2" y="4336143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86" name="Rectangle 78">
            <a:extLst>
              <a:ext uri="{FF2B5EF4-FFF2-40B4-BE49-F238E27FC236}">
                <a16:creationId xmlns:a16="http://schemas.microsoft.com/office/drawing/2014/main" id="{ED3DA49F-B4B4-E346-810E-BD33873F4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K-maps for</a:t>
            </a:r>
          </a:p>
          <a:p>
            <a:pPr lvl="1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i+1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endParaRPr lang="en-US" altLang="zh-CN" baseline="-25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6687" name="Rectangle 79">
            <a:extLst>
              <a:ext uri="{FF2B5EF4-FFF2-40B4-BE49-F238E27FC236}">
                <a16:creationId xmlns:a16="http://schemas.microsoft.com/office/drawing/2014/main" id="{182CE0D9-5DD7-8B49-887A-E526244B3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33147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88" name="Rectangle 80">
            <a:extLst>
              <a:ext uri="{FF2B5EF4-FFF2-40B4-BE49-F238E27FC236}">
                <a16:creationId xmlns:a16="http://schemas.microsoft.com/office/drawing/2014/main" id="{AA0D9353-327C-EE4D-B584-D3946474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147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89" name="Rectangle 81">
            <a:extLst>
              <a:ext uri="{FF2B5EF4-FFF2-40B4-BE49-F238E27FC236}">
                <a16:creationId xmlns:a16="http://schemas.microsoft.com/office/drawing/2014/main" id="{D9D6EC82-D37D-124A-9E75-9FD0EFE4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33147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90" name="Rectangle 82">
            <a:extLst>
              <a:ext uri="{FF2B5EF4-FFF2-40B4-BE49-F238E27FC236}">
                <a16:creationId xmlns:a16="http://schemas.microsoft.com/office/drawing/2014/main" id="{873005A7-2C3B-F145-B8DB-60718317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147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91" name="Rectangle 83">
            <a:extLst>
              <a:ext uri="{FF2B5EF4-FFF2-40B4-BE49-F238E27FC236}">
                <a16:creationId xmlns:a16="http://schemas.microsoft.com/office/drawing/2014/main" id="{EF24CB00-8E23-9A43-B2C3-3B376447B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7432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92" name="Rectangle 84">
            <a:extLst>
              <a:ext uri="{FF2B5EF4-FFF2-40B4-BE49-F238E27FC236}">
                <a16:creationId xmlns:a16="http://schemas.microsoft.com/office/drawing/2014/main" id="{9450F8CE-5760-B24E-B491-DDEF6716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32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693" name="Rectangle 85">
            <a:extLst>
              <a:ext uri="{FF2B5EF4-FFF2-40B4-BE49-F238E27FC236}">
                <a16:creationId xmlns:a16="http://schemas.microsoft.com/office/drawing/2014/main" id="{2B4808A8-6F2E-F044-9195-5E14B36DF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7432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94" name="Rectangle 86">
            <a:extLst>
              <a:ext uri="{FF2B5EF4-FFF2-40B4-BE49-F238E27FC236}">
                <a16:creationId xmlns:a16="http://schemas.microsoft.com/office/drawing/2014/main" id="{20086D26-3228-EE41-AA43-6CE3CCCE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7432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695" name="Line 87">
            <a:extLst>
              <a:ext uri="{FF2B5EF4-FFF2-40B4-BE49-F238E27FC236}">
                <a16:creationId xmlns:a16="http://schemas.microsoft.com/office/drawing/2014/main" id="{B25CABAF-EE39-9749-A254-80D39A47E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743200"/>
            <a:ext cx="1371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96" name="Line 88">
            <a:extLst>
              <a:ext uri="{FF2B5EF4-FFF2-40B4-BE49-F238E27FC236}">
                <a16:creationId xmlns:a16="http://schemas.microsoft.com/office/drawing/2014/main" id="{2E966F71-6B0D-8048-90D4-6E48F3355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3147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97" name="Line 89">
            <a:extLst>
              <a:ext uri="{FF2B5EF4-FFF2-40B4-BE49-F238E27FC236}">
                <a16:creationId xmlns:a16="http://schemas.microsoft.com/office/drawing/2014/main" id="{46F5352D-90B9-D74F-BE6A-968C7B755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86200"/>
            <a:ext cx="1371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98" name="Line 90">
            <a:extLst>
              <a:ext uri="{FF2B5EF4-FFF2-40B4-BE49-F238E27FC236}">
                <a16:creationId xmlns:a16="http://schemas.microsoft.com/office/drawing/2014/main" id="{C9D2A6D7-0848-0F46-8756-39BB9EEFE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743200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699" name="Line 91">
            <a:extLst>
              <a:ext uri="{FF2B5EF4-FFF2-40B4-BE49-F238E27FC236}">
                <a16:creationId xmlns:a16="http://schemas.microsoft.com/office/drawing/2014/main" id="{4944F8F9-8D27-EF48-BD44-7637C95D8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743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00" name="Line 92">
            <a:extLst>
              <a:ext uri="{FF2B5EF4-FFF2-40B4-BE49-F238E27FC236}">
                <a16:creationId xmlns:a16="http://schemas.microsoft.com/office/drawing/2014/main" id="{E4713EB6-CB6B-B242-9CDF-B6AC3BE4E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01" name="Line 93">
            <a:extLst>
              <a:ext uri="{FF2B5EF4-FFF2-40B4-BE49-F238E27FC236}">
                <a16:creationId xmlns:a16="http://schemas.microsoft.com/office/drawing/2014/main" id="{43CD9BDC-F407-1646-9E45-402B51BC9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743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02" name="Line 94">
            <a:extLst>
              <a:ext uri="{FF2B5EF4-FFF2-40B4-BE49-F238E27FC236}">
                <a16:creationId xmlns:a16="http://schemas.microsoft.com/office/drawing/2014/main" id="{CA992B59-1DD3-A941-9A21-54E989D08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743200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03" name="Text Box 95">
            <a:extLst>
              <a:ext uri="{FF2B5EF4-FFF2-40B4-BE49-F238E27FC236}">
                <a16:creationId xmlns:a16="http://schemas.microsoft.com/office/drawing/2014/main" id="{0B89B8BD-49E4-1E44-B6DC-FB6E602EC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979" y="2209800"/>
            <a:ext cx="61908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6704" name="Text Box 96">
            <a:extLst>
              <a:ext uri="{FF2B5EF4-FFF2-40B4-BE49-F238E27FC236}">
                <a16:creationId xmlns:a16="http://schemas.microsoft.com/office/drawing/2014/main" id="{A576B49F-9396-C648-A294-A693970F0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708" y="2498725"/>
            <a:ext cx="394659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6705" name="Line 97">
            <a:extLst>
              <a:ext uri="{FF2B5EF4-FFF2-40B4-BE49-F238E27FC236}">
                <a16:creationId xmlns:a16="http://schemas.microsoft.com/office/drawing/2014/main" id="{9DB48788-15B3-804D-85B0-C453A966FE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2438400"/>
            <a:ext cx="381000" cy="304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07" name="Rectangle 99">
            <a:extLst>
              <a:ext uri="{FF2B5EF4-FFF2-40B4-BE49-F238E27FC236}">
                <a16:creationId xmlns:a16="http://schemas.microsoft.com/office/drawing/2014/main" id="{BBEC1F4B-8EF4-5D4B-94A3-EFC7D8C2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53721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708" name="Rectangle 100">
            <a:extLst>
              <a:ext uri="{FF2B5EF4-FFF2-40B4-BE49-F238E27FC236}">
                <a16:creationId xmlns:a16="http://schemas.microsoft.com/office/drawing/2014/main" id="{62E42435-E893-EF4C-999B-1306A7A2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721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709" name="Rectangle 101">
            <a:extLst>
              <a:ext uri="{FF2B5EF4-FFF2-40B4-BE49-F238E27FC236}">
                <a16:creationId xmlns:a16="http://schemas.microsoft.com/office/drawing/2014/main" id="{346F7E43-4505-7342-817D-26942D9AE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53721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710" name="Rectangle 102">
            <a:extLst>
              <a:ext uri="{FF2B5EF4-FFF2-40B4-BE49-F238E27FC236}">
                <a16:creationId xmlns:a16="http://schemas.microsoft.com/office/drawing/2014/main" id="{D09AD04C-0290-7E4F-AA1F-E885C10D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721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711" name="Rectangle 103">
            <a:extLst>
              <a:ext uri="{FF2B5EF4-FFF2-40B4-BE49-F238E27FC236}">
                <a16:creationId xmlns:a16="http://schemas.microsoft.com/office/drawing/2014/main" id="{A7B16BBA-ED3F-7E4E-9638-978C7C56A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8006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712" name="Rectangle 104">
            <a:extLst>
              <a:ext uri="{FF2B5EF4-FFF2-40B4-BE49-F238E27FC236}">
                <a16:creationId xmlns:a16="http://schemas.microsoft.com/office/drawing/2014/main" id="{122665F7-2AA5-E548-B20B-CBA1B4AD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006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713" name="Rectangle 105">
            <a:extLst>
              <a:ext uri="{FF2B5EF4-FFF2-40B4-BE49-F238E27FC236}">
                <a16:creationId xmlns:a16="http://schemas.microsoft.com/office/drawing/2014/main" id="{97A094C8-5270-FD42-9B75-FDF59E9D9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48006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6714" name="Rectangle 106">
            <a:extLst>
              <a:ext uri="{FF2B5EF4-FFF2-40B4-BE49-F238E27FC236}">
                <a16:creationId xmlns:a16="http://schemas.microsoft.com/office/drawing/2014/main" id="{84097AA6-63B6-F940-BCEE-54AB71044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00600"/>
            <a:ext cx="342900" cy="5715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6715" name="Line 107">
            <a:extLst>
              <a:ext uri="{FF2B5EF4-FFF2-40B4-BE49-F238E27FC236}">
                <a16:creationId xmlns:a16="http://schemas.microsoft.com/office/drawing/2014/main" id="{E1C0B533-04D8-EB4A-83FB-6CB75EA70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1371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16" name="Line 108">
            <a:extLst>
              <a:ext uri="{FF2B5EF4-FFF2-40B4-BE49-F238E27FC236}">
                <a16:creationId xmlns:a16="http://schemas.microsoft.com/office/drawing/2014/main" id="{892531F9-ECB5-5F42-8D36-F2911090C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3721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17" name="Line 109">
            <a:extLst>
              <a:ext uri="{FF2B5EF4-FFF2-40B4-BE49-F238E27FC236}">
                <a16:creationId xmlns:a16="http://schemas.microsoft.com/office/drawing/2014/main" id="{DEA58565-D7B5-C44D-86DD-77D5EB4E1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943600"/>
            <a:ext cx="1371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18" name="Line 110">
            <a:extLst>
              <a:ext uri="{FF2B5EF4-FFF2-40B4-BE49-F238E27FC236}">
                <a16:creationId xmlns:a16="http://schemas.microsoft.com/office/drawing/2014/main" id="{169005DD-9D28-1441-AFBF-49AE5D88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19" name="Line 111">
            <a:extLst>
              <a:ext uri="{FF2B5EF4-FFF2-40B4-BE49-F238E27FC236}">
                <a16:creationId xmlns:a16="http://schemas.microsoft.com/office/drawing/2014/main" id="{B8065777-1FB5-7D4B-AAC0-6989269C1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48006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20" name="Line 112">
            <a:extLst>
              <a:ext uri="{FF2B5EF4-FFF2-40B4-BE49-F238E27FC236}">
                <a16:creationId xmlns:a16="http://schemas.microsoft.com/office/drawing/2014/main" id="{BE2A6583-89E7-F84C-BB2F-F010C7CC2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006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21" name="Line 113">
            <a:extLst>
              <a:ext uri="{FF2B5EF4-FFF2-40B4-BE49-F238E27FC236}">
                <a16:creationId xmlns:a16="http://schemas.microsoft.com/office/drawing/2014/main" id="{0E49A9BA-C0DF-B94A-9266-72A740F24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8006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22" name="Line 114">
            <a:extLst>
              <a:ext uri="{FF2B5EF4-FFF2-40B4-BE49-F238E27FC236}">
                <a16:creationId xmlns:a16="http://schemas.microsoft.com/office/drawing/2014/main" id="{DEE6AE99-38B1-A34B-A03E-3842A3957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800600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23" name="Text Box 115">
            <a:extLst>
              <a:ext uri="{FF2B5EF4-FFF2-40B4-BE49-F238E27FC236}">
                <a16:creationId xmlns:a16="http://schemas.microsoft.com/office/drawing/2014/main" id="{BF1AA405-3F46-344E-B1B9-711480689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17" y="4267200"/>
            <a:ext cx="625492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6724" name="Text Box 116">
            <a:extLst>
              <a:ext uri="{FF2B5EF4-FFF2-40B4-BE49-F238E27FC236}">
                <a16:creationId xmlns:a16="http://schemas.microsoft.com/office/drawing/2014/main" id="{D553491F-5008-4B4E-AFBF-0E6DAE62A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708" y="4572000"/>
            <a:ext cx="394659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6725" name="Line 117">
            <a:extLst>
              <a:ext uri="{FF2B5EF4-FFF2-40B4-BE49-F238E27FC236}">
                <a16:creationId xmlns:a16="http://schemas.microsoft.com/office/drawing/2014/main" id="{808BE880-99FC-2543-B4EE-67AAF9626E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4495800"/>
            <a:ext cx="381000" cy="304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26" name="Oval 118">
            <a:extLst>
              <a:ext uri="{FF2B5EF4-FFF2-40B4-BE49-F238E27FC236}">
                <a16:creationId xmlns:a16="http://schemas.microsoft.com/office/drawing/2014/main" id="{DD79CB5A-7CCE-FB47-A501-C5D44311E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352800"/>
            <a:ext cx="6858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27" name="Oval 119">
            <a:extLst>
              <a:ext uri="{FF2B5EF4-FFF2-40B4-BE49-F238E27FC236}">
                <a16:creationId xmlns:a16="http://schemas.microsoft.com/office/drawing/2014/main" id="{6201AAE9-4C96-A144-A388-D7E37C42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52800"/>
            <a:ext cx="6858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6728" name="Oval 120">
            <a:extLst>
              <a:ext uri="{FF2B5EF4-FFF2-40B4-BE49-F238E27FC236}">
                <a16:creationId xmlns:a16="http://schemas.microsoft.com/office/drawing/2014/main" id="{4CDE2E86-75CF-3348-8B0A-78115FA2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743200"/>
            <a:ext cx="228600" cy="1066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3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F968F73D-8BEC-2B42-9D3D-D0E45EA3D2F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Full Adder (cont.)</a:t>
            </a:r>
          </a:p>
        </p:txBody>
      </p:sp>
      <p:sp>
        <p:nvSpPr>
          <p:cNvPr id="233591" name="Rectangle 119">
            <a:extLst>
              <a:ext uri="{FF2B5EF4-FFF2-40B4-BE49-F238E27FC236}">
                <a16:creationId xmlns:a16="http://schemas.microsoft.com/office/drawing/2014/main" id="{95159DAD-696A-2D4B-AFCA-CBBE478D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83058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Boolean equations: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i+1  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=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+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+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endParaRPr lang="en-US" altLang="zh-CN" sz="2800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S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    =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’ C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’ +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’B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’C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+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’B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’ +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          = A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  <a:sym typeface="Symbol" pitchFamily="2" charset="2"/>
              </a:rPr>
              <a:t>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B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  <a:sym typeface="Symbol" pitchFamily="2" charset="2"/>
              </a:rPr>
              <a:t>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C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  <a:p>
            <a:pPr eaLnBrk="1" hangingPunct="1"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</a:pPr>
            <a:endParaRPr lang="en-US" altLang="zh-CN" sz="1000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You can design full adder circuit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directly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from the above equations (requires 3 ANDs and 1 OR for C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i+1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 and 2 XORs for S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zh-CN" altLang="en-US" sz="3200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5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F5D7CB0B-215A-C241-9DD8-2C43CCAE8F6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Full Adder using 2 Half Adders</a:t>
            </a:r>
          </a:p>
        </p:txBody>
      </p:sp>
      <p:sp>
        <p:nvSpPr>
          <p:cNvPr id="234500" name="Rectangle 4">
            <a:extLst>
              <a:ext uri="{FF2B5EF4-FFF2-40B4-BE49-F238E27FC236}">
                <a16:creationId xmlns:a16="http://schemas.microsoft.com/office/drawing/2014/main" id="{D2BCCAAF-F2CF-214D-9717-E2DAFC592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199"/>
            <a:ext cx="8229600" cy="261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 full adder can also be realized with two half adders and an OR gate, since C</a:t>
            </a:r>
            <a:r>
              <a:rPr lang="en-US" altLang="zh-CN" sz="2200" baseline="-25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i+1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can also be expressed as: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200" baseline="-25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i+1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+ 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’ + 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’C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baseline="-25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+ 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’B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endParaRPr lang="en-US" altLang="zh-CN" sz="2200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		= 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(C</a:t>
            </a:r>
            <a:r>
              <a:rPr lang="en-US" altLang="zh-CN" sz="2200" baseline="-25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+ C</a:t>
            </a:r>
            <a:r>
              <a:rPr lang="en-US" altLang="zh-CN" sz="2200" baseline="-25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’) + (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’ + 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’B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)C</a:t>
            </a:r>
            <a:r>
              <a:rPr lang="en-US" altLang="zh-CN" sz="2200" baseline="-25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b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	= 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+ (A</a:t>
            </a:r>
            <a:r>
              <a:rPr lang="en-US" altLang="zh-CN" sz="2200" baseline="-25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  <a:sym typeface="Symbol" pitchFamily="2" charset="2"/>
              </a:rPr>
              <a:t>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B</a:t>
            </a:r>
            <a:r>
              <a:rPr lang="en-US" altLang="zh-CN" sz="2200" baseline="-25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)C</a:t>
            </a:r>
            <a:r>
              <a:rPr lang="en-US" altLang="zh-CN" sz="2200" baseline="-25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endParaRPr lang="en-US" altLang="zh-CN" sz="2200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and S</a:t>
            </a:r>
            <a:r>
              <a:rPr lang="en-US" altLang="zh-CN" sz="2200" baseline="-25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= A</a:t>
            </a:r>
            <a:r>
              <a:rPr lang="en-US" altLang="zh-CN" sz="2200" baseline="-25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  <a:sym typeface="Symbol" pitchFamily="2" charset="2"/>
              </a:rPr>
              <a:t>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B</a:t>
            </a:r>
            <a:r>
              <a:rPr lang="en-US" altLang="zh-CN" sz="2200" baseline="-25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  <a:sym typeface="Symbol" pitchFamily="2" charset="2"/>
              </a:rPr>
              <a:t></a:t>
            </a:r>
            <a:r>
              <a:rPr lang="en-US" altLang="zh-CN" sz="2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C</a:t>
            </a:r>
            <a:r>
              <a:rPr lang="en-US" altLang="zh-CN" sz="2200" baseline="-25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</a:p>
        </p:txBody>
      </p:sp>
      <p:pic>
        <p:nvPicPr>
          <p:cNvPr id="234501" name="Picture 5">
            <a:extLst>
              <a:ext uri="{FF2B5EF4-FFF2-40B4-BE49-F238E27FC236}">
                <a16:creationId xmlns:a16="http://schemas.microsoft.com/office/drawing/2014/main" id="{5290C283-E0A7-024A-8E01-2F33E1013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 t="53813" r="16667" b="22238"/>
          <a:stretch>
            <a:fillRect/>
          </a:stretch>
        </p:blipFill>
        <p:spPr bwMode="auto">
          <a:xfrm>
            <a:off x="304800" y="4213225"/>
            <a:ext cx="86868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4502" name="Text Box 6">
            <a:extLst>
              <a:ext uri="{FF2B5EF4-FFF2-40B4-BE49-F238E27FC236}">
                <a16:creationId xmlns:a16="http://schemas.microsoft.com/office/drawing/2014/main" id="{90CEBA28-FB63-A743-8F5F-52378082B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86288"/>
            <a:ext cx="4572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234503" name="Text Box 7">
            <a:extLst>
              <a:ext uri="{FF2B5EF4-FFF2-40B4-BE49-F238E27FC236}">
                <a16:creationId xmlns:a16="http://schemas.microsoft.com/office/drawing/2014/main" id="{6998FB00-0111-7E45-8EA7-6DBA02E6A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67288"/>
            <a:ext cx="4572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234504" name="Text Box 8">
            <a:extLst>
              <a:ext uri="{FF2B5EF4-FFF2-40B4-BE49-F238E27FC236}">
                <a16:creationId xmlns:a16="http://schemas.microsoft.com/office/drawing/2014/main" id="{0EF5388B-295E-1642-8722-7BD50B9D1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400800"/>
            <a:ext cx="457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234505" name="Text Box 9">
            <a:extLst>
              <a:ext uri="{FF2B5EF4-FFF2-40B4-BE49-F238E27FC236}">
                <a16:creationId xmlns:a16="http://schemas.microsoft.com/office/drawing/2014/main" id="{22706606-FF17-6540-B887-05E426095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943600"/>
            <a:ext cx="533400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anose="02010600030101010101" pitchFamily="2" charset="-122"/>
              </a:rPr>
              <a:t>i+1</a:t>
            </a:r>
          </a:p>
        </p:txBody>
      </p:sp>
      <p:sp>
        <p:nvSpPr>
          <p:cNvPr id="234506" name="Text Box 10">
            <a:extLst>
              <a:ext uri="{FF2B5EF4-FFF2-40B4-BE49-F238E27FC236}">
                <a16:creationId xmlns:a16="http://schemas.microsoft.com/office/drawing/2014/main" id="{711A0CC7-4379-5A48-B07B-1A4F700BA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53000"/>
            <a:ext cx="5334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anose="02010600030101010101" pitchFamily="2" charset="-12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96107223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2482</TotalTime>
  <Words>1264</Words>
  <Application>Microsoft Macintosh PowerPoint</Application>
  <PresentationFormat>On-screen Show (4:3)</PresentationFormat>
  <Paragraphs>267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新細明體</vt:lpstr>
      <vt:lpstr>SimSun</vt:lpstr>
      <vt:lpstr>Vrinda</vt:lpstr>
      <vt:lpstr>Arial</vt:lpstr>
      <vt:lpstr>Calibri</vt:lpstr>
      <vt:lpstr>Comic Sans MS</vt:lpstr>
      <vt:lpstr>Symbol</vt:lpstr>
      <vt:lpstr>Times New Roman</vt:lpstr>
      <vt:lpstr>Trebuchet MS</vt:lpstr>
      <vt:lpstr>Wingdings</vt:lpstr>
      <vt:lpstr>Network</vt:lpstr>
      <vt:lpstr>Default Design</vt:lpstr>
      <vt:lpstr>Visio</vt:lpstr>
      <vt:lpstr>PowerPoint Presentation</vt:lpstr>
      <vt:lpstr>1-bit Adder</vt:lpstr>
      <vt:lpstr>Half Adder</vt:lpstr>
      <vt:lpstr>Half Adder (cont.)</vt:lpstr>
      <vt:lpstr>n-bit Addition</vt:lpstr>
      <vt:lpstr>Full Adder</vt:lpstr>
      <vt:lpstr>Full Adder (cont.)</vt:lpstr>
      <vt:lpstr>Full Adder (cont.)</vt:lpstr>
      <vt:lpstr>Full Adder using 2 Half Adders</vt:lpstr>
      <vt:lpstr>n-bit Combinational Adders</vt:lpstr>
      <vt:lpstr>n-bit Ripple Carry Adder</vt:lpstr>
      <vt:lpstr>Example: 4-bit Ripple Carry Adder</vt:lpstr>
      <vt:lpstr>PowerPoint Presentation</vt:lpstr>
      <vt:lpstr>PowerPoint Presentation</vt:lpstr>
      <vt:lpstr>Ripple Carry Adder Delay</vt:lpstr>
      <vt:lpstr>Carry Look ahead Adder</vt:lpstr>
      <vt:lpstr>Carry Lookahead Adder Design</vt:lpstr>
      <vt:lpstr>Carry Lookahead Adder Design (cont.)</vt:lpstr>
      <vt:lpstr>Carry Look ahead Adder (cont.)</vt:lpstr>
      <vt:lpstr>Block CLA</vt:lpstr>
      <vt:lpstr>Generate/Propagate logic of a 4-bit CLA</vt:lpstr>
      <vt:lpstr>BCD Adder</vt:lpstr>
      <vt:lpstr>BCD adder</vt:lpstr>
      <vt:lpstr>Rules of BCD adder</vt:lpstr>
      <vt:lpstr>Implementation of BCD adder</vt:lpstr>
      <vt:lpstr>Comparator</vt:lpstr>
      <vt:lpstr>PowerPoint Presentation</vt:lpstr>
      <vt:lpstr>PowerPoint Presentation</vt:lpstr>
      <vt:lpstr>PowerPoint Presentation</vt:lpstr>
      <vt:lpstr>PowerPoint Presentation</vt:lpstr>
    </vt:vector>
  </TitlesOfParts>
  <Company>Universiti Malaya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WRES1103</dc:title>
  <dc:creator>user</dc:creator>
  <cp:lastModifiedBy>QAOSAR MAHBOOB</cp:lastModifiedBy>
  <cp:revision>188</cp:revision>
  <dcterms:created xsi:type="dcterms:W3CDTF">2004-11-02T03:21:05Z</dcterms:created>
  <dcterms:modified xsi:type="dcterms:W3CDTF">2020-12-07T04:28:17Z</dcterms:modified>
</cp:coreProperties>
</file>