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2" r:id="rId2"/>
  </p:sldMasterIdLst>
  <p:notesMasterIdLst>
    <p:notesMasterId r:id="rId39"/>
  </p:notesMasterIdLst>
  <p:sldIdLst>
    <p:sldId id="352" r:id="rId3"/>
    <p:sldId id="283" r:id="rId4"/>
    <p:sldId id="342" r:id="rId5"/>
    <p:sldId id="376" r:id="rId6"/>
    <p:sldId id="288" r:id="rId7"/>
    <p:sldId id="279" r:id="rId8"/>
    <p:sldId id="280" r:id="rId9"/>
    <p:sldId id="281" r:id="rId10"/>
    <p:sldId id="260" r:id="rId11"/>
    <p:sldId id="257" r:id="rId12"/>
    <p:sldId id="258" r:id="rId13"/>
    <p:sldId id="259" r:id="rId14"/>
    <p:sldId id="261" r:id="rId15"/>
    <p:sldId id="262" r:id="rId16"/>
    <p:sldId id="263" r:id="rId17"/>
    <p:sldId id="366" r:id="rId18"/>
    <p:sldId id="367" r:id="rId19"/>
    <p:sldId id="368" r:id="rId20"/>
    <p:sldId id="369" r:id="rId21"/>
    <p:sldId id="370" r:id="rId22"/>
    <p:sldId id="371" r:id="rId23"/>
    <p:sldId id="343" r:id="rId24"/>
    <p:sldId id="319" r:id="rId25"/>
    <p:sldId id="320" r:id="rId26"/>
    <p:sldId id="372" r:id="rId27"/>
    <p:sldId id="373" r:id="rId28"/>
    <p:sldId id="291" r:id="rId29"/>
    <p:sldId id="345" r:id="rId30"/>
    <p:sldId id="292" r:id="rId31"/>
    <p:sldId id="269" r:id="rId32"/>
    <p:sldId id="346" r:id="rId33"/>
    <p:sldId id="378" r:id="rId34"/>
    <p:sldId id="347" r:id="rId35"/>
    <p:sldId id="379" r:id="rId36"/>
    <p:sldId id="380" r:id="rId37"/>
    <p:sldId id="298" r:id="rId38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49"/>
  </p:normalViewPr>
  <p:slideViewPr>
    <p:cSldViewPr>
      <p:cViewPr varScale="1">
        <p:scale>
          <a:sx n="92" d="100"/>
          <a:sy n="92" d="100"/>
        </p:scale>
        <p:origin x="7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BD3C8-0584-9A4A-A978-78FBF2E70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540FC-7F4F-CB47-9C88-07A53E57191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326B043A-F08F-A74A-95B2-E084BBF558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F0049C87-519B-D44C-9E57-C39734B5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 lIns="92026" tIns="46013" rIns="92026" bIns="46013"/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34D5EA76-34FF-B241-93A9-B1A5C6D227A4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5013" indent="-282575" defTabSz="920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0300" indent="-225425" defTabSz="920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82738" indent="-225425" defTabSz="920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5175" indent="-227013" defTabSz="920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92375" indent="-227013" defTabSz="920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9575" indent="-227013" defTabSz="920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6775" indent="-227013" defTabSz="920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63975" indent="-227013" defTabSz="920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96272FAB-E453-DE41-A93A-9C4A334E5C79}" type="slidenum">
              <a:rPr lang="en-US" altLang="en-US" sz="1200">
                <a:latin typeface="Times New Roman" panose="02020603050405020304" pitchFamily="18" charset="0"/>
              </a:rPr>
              <a:pPr algn="r"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2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6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D3D6-AD8F-0C46-B08B-83339530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F4DED-9E1E-A64E-8413-26FEB454F1A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021DF-E39D-704E-906E-098D2B829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3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D643-2CD2-644E-86D8-D570EFBB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B0068B6-F92D-0C4D-8BE6-234400137CD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AA5F-F7FF-7549-9979-58A5205D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24F9-52A4-264C-B791-A888DF40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C2B9-A01F-6F4A-BA53-7B181BD7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53B3C2A-1080-574D-A095-B794C16E2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18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90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3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56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63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63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4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64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E097A76-C5EF-414F-9BA2-23638C527C07}" type="datetime1">
              <a:rPr lang="en-US"/>
              <a:pPr/>
              <a:t>3/6/2023</a:t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4216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94" r:id="rId12"/>
    <p:sldLayoutId id="2147483695" r:id="rId13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Lecture 04: Digital System Design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www.ru.ac.bd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Dr. Mahboob Qaosar</a:t>
            </a:r>
          </a:p>
        </p:txBody>
      </p:sp>
    </p:spTree>
    <p:extLst>
      <p:ext uri="{BB962C8B-B14F-4D97-AF65-F5344CB8AC3E}">
        <p14:creationId xmlns:p14="http://schemas.microsoft.com/office/powerpoint/2010/main" val="17146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08C8820-A369-6F49-969C-6BB52CFB5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2667000" cy="5715000"/>
          </a:xfrm>
        </p:spPr>
        <p:txBody>
          <a:bodyPr lIns="0" tIns="0" rIns="0" bIns="0"/>
          <a:lstStyle/>
          <a:p>
            <a:pPr eaLnBrk="1" hangingPunct="1"/>
            <a:r>
              <a:rPr lang="en-US" altLang="en-US" sz="2500" b="1" dirty="0">
                <a:solidFill>
                  <a:schemeClr val="tx1"/>
                </a:solidFill>
              </a:rPr>
              <a:t>Implementation of the Boolean expressions</a:t>
            </a:r>
            <a:r>
              <a:rPr lang="en-US" altLang="en-US" sz="3100" b="1" dirty="0">
                <a:solidFill>
                  <a:schemeClr val="tx1"/>
                </a:solidFill>
              </a:rPr>
              <a:t> </a:t>
            </a:r>
            <a:br>
              <a:rPr lang="en-US" altLang="en-US" sz="3100" b="1" dirty="0">
                <a:solidFill>
                  <a:schemeClr val="tx1"/>
                </a:solidFill>
              </a:rPr>
            </a:br>
            <a:r>
              <a:rPr lang="en-US" altLang="en-US" sz="3100" b="1" dirty="0">
                <a:solidFill>
                  <a:schemeClr val="tx1"/>
                </a:solidFill>
              </a:rPr>
              <a:t/>
            </a:r>
            <a:br>
              <a:rPr lang="en-US" altLang="en-US" sz="3100" b="1" dirty="0">
                <a:solidFill>
                  <a:schemeClr val="tx1"/>
                </a:solidFill>
              </a:rPr>
            </a:br>
            <a:r>
              <a:rPr lang="en-US" altLang="en-US" sz="2400" b="1" i="1" dirty="0">
                <a:solidFill>
                  <a:schemeClr val="tx1"/>
                </a:solidFill>
              </a:rPr>
              <a:t>f1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i="1" dirty="0">
                <a:solidFill>
                  <a:schemeClr val="tx1"/>
                </a:solidFill>
              </a:rPr>
              <a:t>x</a:t>
            </a:r>
            <a:r>
              <a:rPr lang="en-US" altLang="en-US" sz="2400" b="1" dirty="0">
                <a:solidFill>
                  <a:schemeClr val="tx1"/>
                </a:solidFill>
              </a:rPr>
              <a:t>2,</a:t>
            </a:r>
            <a:r>
              <a:rPr lang="en-US" altLang="en-US" sz="2400" b="1" i="1" dirty="0">
                <a:solidFill>
                  <a:schemeClr val="tx1"/>
                </a:solidFill>
              </a:rPr>
              <a:t>x</a:t>
            </a:r>
            <a:r>
              <a:rPr lang="en-US" altLang="en-US" sz="2400" b="1" dirty="0">
                <a:solidFill>
                  <a:schemeClr val="tx1"/>
                </a:solidFill>
              </a:rPr>
              <a:t>1,</a:t>
            </a:r>
            <a:r>
              <a:rPr lang="en-US" altLang="en-US" sz="2400" b="1" i="1" dirty="0">
                <a:solidFill>
                  <a:schemeClr val="tx1"/>
                </a:solidFill>
              </a:rPr>
              <a:t>x</a:t>
            </a:r>
            <a:r>
              <a:rPr lang="en-US" altLang="en-US" sz="2400" b="1" dirty="0">
                <a:solidFill>
                  <a:schemeClr val="tx1"/>
                </a:solidFill>
              </a:rPr>
              <a:t>0) = 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></a:t>
            </a:r>
            <a:r>
              <a:rPr lang="en-US" altLang="en-US" sz="24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>(1,2,4,5) </a:t>
            </a:r>
            <a:b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>and </a:t>
            </a:r>
            <a:b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400" b="1" i="1" dirty="0">
                <a:solidFill>
                  <a:schemeClr val="tx1"/>
                </a:solidFill>
              </a:rPr>
              <a:t>f2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i="1" dirty="0">
                <a:solidFill>
                  <a:schemeClr val="tx1"/>
                </a:solidFill>
              </a:rPr>
              <a:t>x</a:t>
            </a:r>
            <a:r>
              <a:rPr lang="en-US" altLang="en-US" sz="2400" b="1" dirty="0">
                <a:solidFill>
                  <a:schemeClr val="tx1"/>
                </a:solidFill>
              </a:rPr>
              <a:t>2,</a:t>
            </a:r>
            <a:r>
              <a:rPr lang="en-US" altLang="en-US" sz="2400" b="1" i="1" dirty="0">
                <a:solidFill>
                  <a:schemeClr val="tx1"/>
                </a:solidFill>
              </a:rPr>
              <a:t>x</a:t>
            </a:r>
            <a:r>
              <a:rPr lang="en-US" altLang="en-US" sz="2400" b="1" dirty="0">
                <a:solidFill>
                  <a:schemeClr val="tx1"/>
                </a:solidFill>
              </a:rPr>
              <a:t>1,</a:t>
            </a:r>
            <a:r>
              <a:rPr lang="en-US" altLang="en-US" sz="2400" b="1" i="1" dirty="0">
                <a:solidFill>
                  <a:schemeClr val="tx1"/>
                </a:solidFill>
              </a:rPr>
              <a:t>x</a:t>
            </a:r>
            <a:r>
              <a:rPr lang="en-US" altLang="en-US" sz="2400" b="1" dirty="0">
                <a:solidFill>
                  <a:schemeClr val="tx1"/>
                </a:solidFill>
              </a:rPr>
              <a:t>0) = </a:t>
            </a: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></a:t>
            </a:r>
            <a:r>
              <a:rPr lang="en-US" altLang="en-US" sz="24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>(1,5,7)</a:t>
            </a:r>
            <a:b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> with a </a:t>
            </a:r>
            <a:b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400" b="1" dirty="0">
                <a:solidFill>
                  <a:schemeClr val="accent2"/>
                </a:solidFill>
                <a:sym typeface="Symbol" pitchFamily="2" charset="2"/>
              </a:rPr>
              <a:t>3-to-8-line decoder</a:t>
            </a: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> </a:t>
            </a:r>
            <a:b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400" b="1" dirty="0">
                <a:solidFill>
                  <a:schemeClr val="tx1"/>
                </a:solidFill>
                <a:sym typeface="Symbol" pitchFamily="2" charset="2"/>
              </a:rPr>
              <a:t>and </a:t>
            </a:r>
            <a:r>
              <a:rPr lang="en-US" altLang="en-US" sz="2400" b="1" dirty="0">
                <a:solidFill>
                  <a:schemeClr val="accent2"/>
                </a:solidFill>
                <a:sym typeface="Symbol" pitchFamily="2" charset="2"/>
              </a:rPr>
              <a:t>two or-gates.</a:t>
            </a:r>
          </a:p>
        </p:txBody>
      </p:sp>
      <p:pic>
        <p:nvPicPr>
          <p:cNvPr id="9219" name="Picture 3" descr="giv52503_0519">
            <a:extLst>
              <a:ext uri="{FF2B5EF4-FFF2-40B4-BE49-F238E27FC236}">
                <a16:creationId xmlns:a16="http://schemas.microsoft.com/office/drawing/2014/main" id="{4F61E85E-66FF-324C-98B3-F9FECB67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09600"/>
            <a:ext cx="57435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A9B736-8D78-7B4B-A5CD-678FF5EAC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2895600" cy="5638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Implementation</a:t>
            </a:r>
            <a:r>
              <a:rPr lang="en-US" altLang="en-US" sz="2300" b="1" dirty="0">
                <a:solidFill>
                  <a:schemeClr val="tx1"/>
                </a:solidFill>
              </a:rPr>
              <a:t> of the Boolean expressions</a:t>
            </a:r>
            <a:br>
              <a:rPr lang="en-US" altLang="en-US" sz="2300" b="1" dirty="0">
                <a:solidFill>
                  <a:schemeClr val="tx1"/>
                </a:solidFill>
              </a:rPr>
            </a:br>
            <a:r>
              <a:rPr lang="en-US" altLang="en-US" sz="2300" b="1" dirty="0">
                <a:solidFill>
                  <a:schemeClr val="tx1"/>
                </a:solidFill>
              </a:rPr>
              <a:t/>
            </a:r>
            <a:br>
              <a:rPr lang="en-US" altLang="en-US" sz="2300" b="1" dirty="0">
                <a:solidFill>
                  <a:schemeClr val="tx1"/>
                </a:solidFill>
              </a:rPr>
            </a:br>
            <a:r>
              <a:rPr lang="en-US" altLang="en-US" sz="2300" b="1" dirty="0">
                <a:solidFill>
                  <a:schemeClr val="tx1"/>
                </a:solidFill>
              </a:rPr>
              <a:t> </a:t>
            </a:r>
            <a:r>
              <a:rPr lang="en-US" altLang="en-US" sz="2300" b="1" i="1" dirty="0">
                <a:solidFill>
                  <a:schemeClr val="tx1"/>
                </a:solidFill>
              </a:rPr>
              <a:t>f</a:t>
            </a:r>
            <a:r>
              <a:rPr lang="en-US" altLang="en-US" sz="2300" b="1" dirty="0">
                <a:solidFill>
                  <a:schemeClr val="tx1"/>
                </a:solidFill>
              </a:rPr>
              <a:t>1(</a:t>
            </a:r>
            <a:r>
              <a:rPr lang="en-US" altLang="en-US" sz="2300" b="1" i="1" dirty="0">
                <a:solidFill>
                  <a:schemeClr val="tx1"/>
                </a:solidFill>
              </a:rPr>
              <a:t>x</a:t>
            </a:r>
            <a:r>
              <a:rPr lang="en-US" altLang="en-US" sz="2300" b="1" dirty="0">
                <a:solidFill>
                  <a:schemeClr val="tx1"/>
                </a:solidFill>
              </a:rPr>
              <a:t>2,</a:t>
            </a:r>
            <a:r>
              <a:rPr lang="en-US" altLang="en-US" sz="2300" b="1" i="1" dirty="0">
                <a:solidFill>
                  <a:schemeClr val="tx1"/>
                </a:solidFill>
              </a:rPr>
              <a:t>x</a:t>
            </a:r>
            <a:r>
              <a:rPr lang="en-US" altLang="en-US" sz="2300" b="1" dirty="0">
                <a:solidFill>
                  <a:schemeClr val="tx1"/>
                </a:solidFill>
              </a:rPr>
              <a:t>1,</a:t>
            </a:r>
            <a:r>
              <a:rPr lang="en-US" altLang="en-US" sz="2300" b="1" i="1" dirty="0">
                <a:solidFill>
                  <a:schemeClr val="tx1"/>
                </a:solidFill>
              </a:rPr>
              <a:t>x</a:t>
            </a:r>
            <a:r>
              <a:rPr lang="en-US" altLang="en-US" sz="2300" b="1" dirty="0">
                <a:solidFill>
                  <a:schemeClr val="tx1"/>
                </a:solidFill>
              </a:rPr>
              <a:t>0) = </a:t>
            </a:r>
            <a:br>
              <a:rPr lang="en-US" altLang="en-US" sz="2300" b="1" dirty="0">
                <a:solidFill>
                  <a:schemeClr val="tx1"/>
                </a:solidFill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</a:t>
            </a:r>
            <a:r>
              <a:rPr lang="en-US" altLang="en-US" sz="23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(0,1,3,4,5,6) = !</a:t>
            </a:r>
            <a:r>
              <a:rPr lang="en-US" altLang="en-US" sz="23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(2,7) </a:t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and</a:t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 </a:t>
            </a:r>
            <a:r>
              <a:rPr lang="en-US" altLang="en-US" sz="2300" b="1" i="1" dirty="0">
                <a:solidFill>
                  <a:schemeClr val="tx1"/>
                </a:solidFill>
              </a:rPr>
              <a:t>f</a:t>
            </a:r>
            <a:r>
              <a:rPr lang="en-US" altLang="en-US" sz="2300" b="1" dirty="0">
                <a:solidFill>
                  <a:schemeClr val="tx1"/>
                </a:solidFill>
              </a:rPr>
              <a:t>2(</a:t>
            </a:r>
            <a:r>
              <a:rPr lang="en-US" altLang="en-US" sz="2300" b="1" i="1" dirty="0">
                <a:solidFill>
                  <a:schemeClr val="tx1"/>
                </a:solidFill>
              </a:rPr>
              <a:t>x</a:t>
            </a:r>
            <a:r>
              <a:rPr lang="en-US" altLang="en-US" sz="2300" b="1" dirty="0">
                <a:solidFill>
                  <a:schemeClr val="tx1"/>
                </a:solidFill>
              </a:rPr>
              <a:t>2,</a:t>
            </a:r>
            <a:r>
              <a:rPr lang="en-US" altLang="en-US" sz="2300" b="1" i="1" dirty="0">
                <a:solidFill>
                  <a:schemeClr val="tx1"/>
                </a:solidFill>
              </a:rPr>
              <a:t>x</a:t>
            </a:r>
            <a:r>
              <a:rPr lang="en-US" altLang="en-US" sz="2300" b="1" dirty="0">
                <a:solidFill>
                  <a:schemeClr val="tx1"/>
                </a:solidFill>
              </a:rPr>
              <a:t>1,</a:t>
            </a:r>
            <a:r>
              <a:rPr lang="en-US" altLang="en-US" sz="2300" b="1" i="1" dirty="0">
                <a:solidFill>
                  <a:schemeClr val="tx1"/>
                </a:solidFill>
              </a:rPr>
              <a:t>x</a:t>
            </a:r>
            <a:r>
              <a:rPr lang="en-US" altLang="en-US" sz="2300" b="1" dirty="0">
                <a:solidFill>
                  <a:schemeClr val="tx1"/>
                </a:solidFill>
              </a:rPr>
              <a:t>0) = </a:t>
            </a: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</a:t>
            </a:r>
            <a:r>
              <a:rPr lang="en-US" altLang="en-US" sz="23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(1,2,3,4,6) = </a:t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!</a:t>
            </a:r>
            <a:r>
              <a:rPr lang="en-US" altLang="en-US" sz="23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(0,5,7)</a:t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 with a</a:t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 </a:t>
            </a:r>
            <a:r>
              <a:rPr lang="en-US" altLang="en-US" sz="2300" b="1" dirty="0">
                <a:solidFill>
                  <a:schemeClr val="accent2"/>
                </a:solidFill>
                <a:sym typeface="Symbol" pitchFamily="2" charset="2"/>
              </a:rPr>
              <a:t>3-to-8-line decoder</a:t>
            </a: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 </a:t>
            </a:r>
            <a:b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300" b="1" dirty="0">
                <a:solidFill>
                  <a:schemeClr val="tx1"/>
                </a:solidFill>
                <a:sym typeface="Symbol" pitchFamily="2" charset="2"/>
              </a:rPr>
              <a:t>and two </a:t>
            </a:r>
            <a:r>
              <a:rPr lang="en-US" altLang="en-US" sz="2300" b="1" dirty="0">
                <a:solidFill>
                  <a:schemeClr val="accent2"/>
                </a:solidFill>
                <a:sym typeface="Symbol" pitchFamily="2" charset="2"/>
              </a:rPr>
              <a:t>nor-gates.</a:t>
            </a:r>
          </a:p>
        </p:txBody>
      </p:sp>
      <p:pic>
        <p:nvPicPr>
          <p:cNvPr id="10243" name="Picture 3" descr="giv52503_0520">
            <a:extLst>
              <a:ext uri="{FF2B5EF4-FFF2-40B4-BE49-F238E27FC236}">
                <a16:creationId xmlns:a16="http://schemas.microsoft.com/office/drawing/2014/main" id="{66A2BCAD-0FF8-FE4B-B5FC-E5D037D4A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609600"/>
            <a:ext cx="58896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4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6FA882C-B584-E64D-9A73-8DB4AE719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 sz="3100" b="1" dirty="0">
                <a:solidFill>
                  <a:schemeClr val="tx1"/>
                </a:solidFill>
              </a:rPr>
              <a:t> </a:t>
            </a:r>
            <a:r>
              <a:rPr lang="en-US" altLang="en-US" sz="3100" b="1" i="1" dirty="0">
                <a:solidFill>
                  <a:schemeClr val="tx1"/>
                </a:solidFill>
              </a:rPr>
              <a:t>f</a:t>
            </a:r>
            <a:r>
              <a:rPr lang="en-US" altLang="en-US" sz="3100" b="1" dirty="0">
                <a:solidFill>
                  <a:schemeClr val="tx1"/>
                </a:solidFill>
              </a:rPr>
              <a:t>1(</a:t>
            </a:r>
            <a:r>
              <a:rPr lang="en-US" altLang="en-US" sz="3100" b="1" i="1" dirty="0">
                <a:solidFill>
                  <a:schemeClr val="tx1"/>
                </a:solidFill>
              </a:rPr>
              <a:t>x</a:t>
            </a:r>
            <a:r>
              <a:rPr lang="en-US" altLang="en-US" sz="3100" b="1" dirty="0">
                <a:solidFill>
                  <a:schemeClr val="tx1"/>
                </a:solidFill>
              </a:rPr>
              <a:t>2,</a:t>
            </a:r>
            <a:r>
              <a:rPr lang="en-US" altLang="en-US" sz="3100" b="1" i="1" dirty="0">
                <a:solidFill>
                  <a:schemeClr val="tx1"/>
                </a:solidFill>
              </a:rPr>
              <a:t>x</a:t>
            </a:r>
            <a:r>
              <a:rPr lang="en-US" altLang="en-US" sz="3100" b="1" dirty="0">
                <a:solidFill>
                  <a:schemeClr val="tx1"/>
                </a:solidFill>
              </a:rPr>
              <a:t>1,</a:t>
            </a:r>
            <a:r>
              <a:rPr lang="en-US" altLang="en-US" sz="3100" b="1" i="1" dirty="0">
                <a:solidFill>
                  <a:schemeClr val="tx1"/>
                </a:solidFill>
              </a:rPr>
              <a:t>x</a:t>
            </a:r>
            <a:r>
              <a:rPr lang="en-US" altLang="en-US" sz="3100" b="1" dirty="0">
                <a:solidFill>
                  <a:schemeClr val="tx1"/>
                </a:solidFill>
              </a:rPr>
              <a:t>0) = </a:t>
            </a: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</a:t>
            </a:r>
            <a:r>
              <a:rPr lang="en-US" altLang="en-US" sz="3100" b="1" i="1" dirty="0" smtClean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3100" b="1" dirty="0" smtClean="0">
                <a:solidFill>
                  <a:schemeClr val="tx1"/>
                </a:solidFill>
                <a:sym typeface="Symbol" pitchFamily="2" charset="2"/>
              </a:rPr>
              <a:t>(0,1,3,5) </a:t>
            </a: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 </a:t>
            </a:r>
            <a:r>
              <a:rPr lang="en-US" altLang="en-US" sz="3100" b="1" i="1" dirty="0">
                <a:solidFill>
                  <a:schemeClr val="tx1"/>
                </a:solidFill>
              </a:rPr>
              <a:t>f</a:t>
            </a:r>
            <a:r>
              <a:rPr lang="en-US" altLang="en-US" sz="3100" b="1" dirty="0">
                <a:solidFill>
                  <a:schemeClr val="tx1"/>
                </a:solidFill>
              </a:rPr>
              <a:t>2(</a:t>
            </a:r>
            <a:r>
              <a:rPr lang="en-US" altLang="en-US" sz="3100" b="1" i="1" dirty="0">
                <a:solidFill>
                  <a:schemeClr val="tx1"/>
                </a:solidFill>
              </a:rPr>
              <a:t>x</a:t>
            </a:r>
            <a:r>
              <a:rPr lang="en-US" altLang="en-US" sz="3100" b="1" dirty="0">
                <a:solidFill>
                  <a:schemeClr val="tx1"/>
                </a:solidFill>
              </a:rPr>
              <a:t>2,</a:t>
            </a:r>
            <a:r>
              <a:rPr lang="en-US" altLang="en-US" sz="3100" b="1" i="1" dirty="0">
                <a:solidFill>
                  <a:schemeClr val="tx1"/>
                </a:solidFill>
              </a:rPr>
              <a:t>x</a:t>
            </a:r>
            <a:r>
              <a:rPr lang="en-US" altLang="en-US" sz="3100" b="1" dirty="0">
                <a:solidFill>
                  <a:schemeClr val="tx1"/>
                </a:solidFill>
              </a:rPr>
              <a:t>1,</a:t>
            </a:r>
            <a:r>
              <a:rPr lang="en-US" altLang="en-US" sz="3100" b="1" i="1" dirty="0">
                <a:solidFill>
                  <a:schemeClr val="tx1"/>
                </a:solidFill>
              </a:rPr>
              <a:t>x</a:t>
            </a:r>
            <a:r>
              <a:rPr lang="en-US" altLang="en-US" sz="3100" b="1" dirty="0">
                <a:solidFill>
                  <a:schemeClr val="tx1"/>
                </a:solidFill>
              </a:rPr>
              <a:t>0) </a:t>
            </a: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= </a:t>
            </a:r>
            <a:r>
              <a:rPr lang="en-US" altLang="en-US" sz="3100" b="1" i="1" dirty="0" smtClean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3100" b="1" dirty="0" smtClean="0">
                <a:solidFill>
                  <a:schemeClr val="tx1"/>
                </a:solidFill>
                <a:sym typeface="Symbol" pitchFamily="2" charset="2"/>
              </a:rPr>
              <a:t>(1,3,6,7</a:t>
            </a: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) </a:t>
            </a:r>
            <a:b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(</a:t>
            </a:r>
            <a:r>
              <a:rPr lang="en-US" altLang="en-US" sz="3100" b="1" i="1" dirty="0">
                <a:solidFill>
                  <a:schemeClr val="tx1"/>
                </a:solidFill>
                <a:sym typeface="Symbol" pitchFamily="2" charset="2"/>
              </a:rPr>
              <a:t>a</a:t>
            </a: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) Using output </a:t>
            </a:r>
            <a:r>
              <a:rPr lang="en-US" altLang="en-US" sz="3100" b="1" dirty="0">
                <a:solidFill>
                  <a:schemeClr val="accent2"/>
                </a:solidFill>
                <a:sym typeface="Symbol" pitchFamily="2" charset="2"/>
              </a:rPr>
              <a:t>or-gates.</a:t>
            </a: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 </a:t>
            </a:r>
            <a:b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(</a:t>
            </a:r>
            <a:r>
              <a:rPr lang="en-US" altLang="en-US" sz="3100" b="1" i="1" dirty="0">
                <a:solidFill>
                  <a:schemeClr val="tx1"/>
                </a:solidFill>
                <a:sym typeface="Symbol" pitchFamily="2" charset="2"/>
              </a:rPr>
              <a:t>b</a:t>
            </a:r>
            <a:r>
              <a:rPr lang="en-US" altLang="en-US" sz="3100" b="1" dirty="0">
                <a:solidFill>
                  <a:schemeClr val="tx1"/>
                </a:solidFill>
                <a:sym typeface="Symbol" pitchFamily="2" charset="2"/>
              </a:rPr>
              <a:t>) Using output </a:t>
            </a:r>
            <a:r>
              <a:rPr lang="en-US" altLang="en-US" sz="3100" b="1" dirty="0">
                <a:solidFill>
                  <a:schemeClr val="accent2"/>
                </a:solidFill>
                <a:sym typeface="Symbol" pitchFamily="2" charset="2"/>
              </a:rPr>
              <a:t>nor-gates</a:t>
            </a:r>
            <a:r>
              <a:rPr lang="en-US" altLang="en-US" sz="3100" b="1" i="1" dirty="0">
                <a:solidFill>
                  <a:schemeClr val="accent2"/>
                </a:solidFill>
                <a:sym typeface="Symbol" pitchFamily="2" charset="2"/>
              </a:rPr>
              <a:t>.</a:t>
            </a:r>
          </a:p>
        </p:txBody>
      </p:sp>
      <p:pic>
        <p:nvPicPr>
          <p:cNvPr id="11267" name="Picture 3" descr="giv52503_0521">
            <a:extLst>
              <a:ext uri="{FF2B5EF4-FFF2-40B4-BE49-F238E27FC236}">
                <a16:creationId xmlns:a16="http://schemas.microsoft.com/office/drawing/2014/main" id="{C2BC6934-8C4F-3240-A218-A8B220AB9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73338"/>
            <a:ext cx="8686800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1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5851DF2-411B-ED43-B695-29D0A649C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2971800" cy="6019800"/>
          </a:xfrm>
        </p:spPr>
        <p:txBody>
          <a:bodyPr/>
          <a:lstStyle/>
          <a:p>
            <a:pPr eaLnBrk="1" hangingPunct="1"/>
            <a:r>
              <a:rPr lang="en-US" altLang="en-US" sz="2500" b="1">
                <a:solidFill>
                  <a:schemeClr val="tx1"/>
                </a:solidFill>
              </a:rPr>
              <a:t>Realization of the pair of maxterm canonical expressions </a:t>
            </a:r>
            <a:br>
              <a:rPr lang="en-US" altLang="en-US" sz="2500" b="1">
                <a:solidFill>
                  <a:schemeClr val="tx1"/>
                </a:solidFill>
              </a:rPr>
            </a:br>
            <a:r>
              <a:rPr lang="en-US" altLang="en-US" sz="2500" b="1">
                <a:solidFill>
                  <a:schemeClr val="tx1"/>
                </a:solidFill>
              </a:rPr>
              <a:t/>
            </a:r>
            <a:br>
              <a:rPr lang="en-US" altLang="en-US" sz="2500" b="1">
                <a:solidFill>
                  <a:schemeClr val="tx1"/>
                </a:solidFill>
              </a:rPr>
            </a:br>
            <a:r>
              <a:rPr lang="en-US" altLang="en-US" sz="2500" b="1" i="1">
                <a:solidFill>
                  <a:schemeClr val="tx1"/>
                </a:solidFill>
              </a:rPr>
              <a:t>f</a:t>
            </a:r>
            <a:r>
              <a:rPr lang="en-US" altLang="en-US" sz="2500" b="1">
                <a:solidFill>
                  <a:schemeClr val="tx1"/>
                </a:solidFill>
              </a:rPr>
              <a:t>1(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2,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1,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0) = 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</a:t>
            </a:r>
            <a:r>
              <a:rPr lang="en-US" altLang="en-US" sz="2500" b="1" i="1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(0,3,5) </a:t>
            </a:r>
            <a:b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and </a:t>
            </a:r>
            <a:b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 i="1">
                <a:solidFill>
                  <a:schemeClr val="tx1"/>
                </a:solidFill>
              </a:rPr>
              <a:t>f</a:t>
            </a:r>
            <a:r>
              <a:rPr lang="en-US" altLang="en-US" sz="2500" b="1">
                <a:solidFill>
                  <a:schemeClr val="tx1"/>
                </a:solidFill>
              </a:rPr>
              <a:t>2(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2,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1,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0) 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= </a:t>
            </a:r>
            <a:r>
              <a:rPr lang="en-US" altLang="en-US" sz="2500" b="1" i="1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(2,3,4) </a:t>
            </a:r>
            <a:b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with a </a:t>
            </a:r>
            <a:b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>
                <a:solidFill>
                  <a:schemeClr val="accent2"/>
                </a:solidFill>
                <a:sym typeface="Symbol" pitchFamily="2" charset="2"/>
              </a:rPr>
              <a:t>3-to-8-line decoder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 and </a:t>
            </a:r>
            <a:r>
              <a:rPr lang="en-US" altLang="en-US" sz="2500" b="1">
                <a:solidFill>
                  <a:schemeClr val="accent2"/>
                </a:solidFill>
                <a:sym typeface="Symbol" pitchFamily="2" charset="2"/>
              </a:rPr>
              <a:t>two and-gates</a:t>
            </a:r>
          </a:p>
        </p:txBody>
      </p:sp>
      <p:pic>
        <p:nvPicPr>
          <p:cNvPr id="13315" name="Picture 3" descr="giv52503_0523">
            <a:extLst>
              <a:ext uri="{FF2B5EF4-FFF2-40B4-BE49-F238E27FC236}">
                <a16:creationId xmlns:a16="http://schemas.microsoft.com/office/drawing/2014/main" id="{28C00EB6-7A71-9144-A63C-26041301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85800"/>
            <a:ext cx="4819650" cy="58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531F5AA-5CE4-9442-B3AF-4F8CD10D9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3048000" cy="5943600"/>
          </a:xfrm>
        </p:spPr>
        <p:txBody>
          <a:bodyPr/>
          <a:lstStyle/>
          <a:p>
            <a:pPr eaLnBrk="1" hangingPunct="1"/>
            <a:r>
              <a:rPr lang="en-US" altLang="en-US" sz="2500" b="1" dirty="0">
                <a:solidFill>
                  <a:schemeClr val="tx1"/>
                </a:solidFill>
              </a:rPr>
              <a:t>Realization of the Boolean expressions </a:t>
            </a:r>
            <a:br>
              <a:rPr lang="en-US" altLang="en-US" sz="2500" b="1" dirty="0">
                <a:solidFill>
                  <a:schemeClr val="tx1"/>
                </a:solidFill>
              </a:rPr>
            </a:br>
            <a:r>
              <a:rPr lang="en-US" altLang="en-US" sz="2500" b="1" i="1" dirty="0">
                <a:solidFill>
                  <a:schemeClr val="tx1"/>
                </a:solidFill>
              </a:rPr>
              <a:t>f</a:t>
            </a:r>
            <a:r>
              <a:rPr lang="en-US" altLang="en-US" sz="2500" b="1" dirty="0">
                <a:solidFill>
                  <a:schemeClr val="tx1"/>
                </a:solidFill>
              </a:rPr>
              <a:t>1(</a:t>
            </a:r>
            <a:r>
              <a:rPr lang="en-US" altLang="en-US" sz="2500" b="1" i="1" dirty="0">
                <a:solidFill>
                  <a:schemeClr val="tx1"/>
                </a:solidFill>
              </a:rPr>
              <a:t>x</a:t>
            </a:r>
            <a:r>
              <a:rPr lang="en-US" altLang="en-US" sz="2500" b="1" dirty="0">
                <a:solidFill>
                  <a:schemeClr val="tx1"/>
                </a:solidFill>
              </a:rPr>
              <a:t>2,</a:t>
            </a:r>
            <a:r>
              <a:rPr lang="en-US" altLang="en-US" sz="2500" b="1" i="1" dirty="0">
                <a:solidFill>
                  <a:schemeClr val="tx1"/>
                </a:solidFill>
              </a:rPr>
              <a:t>x</a:t>
            </a:r>
            <a:r>
              <a:rPr lang="en-US" altLang="en-US" sz="2500" b="1" dirty="0">
                <a:solidFill>
                  <a:schemeClr val="tx1"/>
                </a:solidFill>
              </a:rPr>
              <a:t>1,</a:t>
            </a:r>
            <a:r>
              <a:rPr lang="en-US" altLang="en-US" sz="2500" b="1" i="1" dirty="0">
                <a:solidFill>
                  <a:schemeClr val="tx1"/>
                </a:solidFill>
              </a:rPr>
              <a:t>x</a:t>
            </a:r>
            <a:r>
              <a:rPr lang="en-US" altLang="en-US" sz="2500" b="1" dirty="0">
                <a:solidFill>
                  <a:schemeClr val="tx1"/>
                </a:solidFill>
              </a:rPr>
              <a:t>0) = </a:t>
            </a:r>
            <a:br>
              <a:rPr lang="en-US" altLang="en-US" sz="2500" b="1" dirty="0">
                <a:solidFill>
                  <a:schemeClr val="tx1"/>
                </a:solidFill>
              </a:rPr>
            </a:b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</a:t>
            </a:r>
            <a:r>
              <a:rPr lang="en-US" altLang="en-US" sz="25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(0,1,3,4,7) = !</a:t>
            </a:r>
            <a:r>
              <a:rPr lang="en-US" altLang="en-US" sz="25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(2,5,6)</a:t>
            </a:r>
            <a:b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 and </a:t>
            </a:r>
            <a:b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 i="1" dirty="0">
                <a:solidFill>
                  <a:schemeClr val="tx1"/>
                </a:solidFill>
              </a:rPr>
              <a:t>f</a:t>
            </a:r>
            <a:r>
              <a:rPr lang="en-US" altLang="en-US" sz="2500" b="1" dirty="0">
                <a:solidFill>
                  <a:schemeClr val="tx1"/>
                </a:solidFill>
              </a:rPr>
              <a:t>2(</a:t>
            </a:r>
            <a:r>
              <a:rPr lang="en-US" altLang="en-US" sz="2500" b="1" i="1" dirty="0">
                <a:solidFill>
                  <a:schemeClr val="tx1"/>
                </a:solidFill>
              </a:rPr>
              <a:t>x</a:t>
            </a:r>
            <a:r>
              <a:rPr lang="en-US" altLang="en-US" sz="2500" b="1" dirty="0">
                <a:solidFill>
                  <a:schemeClr val="tx1"/>
                </a:solidFill>
              </a:rPr>
              <a:t>2,</a:t>
            </a:r>
            <a:r>
              <a:rPr lang="en-US" altLang="en-US" sz="2500" b="1" i="1" dirty="0">
                <a:solidFill>
                  <a:schemeClr val="tx1"/>
                </a:solidFill>
              </a:rPr>
              <a:t>x</a:t>
            </a:r>
            <a:r>
              <a:rPr lang="en-US" altLang="en-US" sz="2500" b="1" dirty="0">
                <a:solidFill>
                  <a:schemeClr val="tx1"/>
                </a:solidFill>
              </a:rPr>
              <a:t>1,</a:t>
            </a:r>
            <a:r>
              <a:rPr lang="en-US" altLang="en-US" sz="2500" b="1" i="1" dirty="0">
                <a:solidFill>
                  <a:schemeClr val="tx1"/>
                </a:solidFill>
              </a:rPr>
              <a:t>x</a:t>
            </a:r>
            <a:r>
              <a:rPr lang="en-US" altLang="en-US" sz="2500" b="1" dirty="0">
                <a:solidFill>
                  <a:schemeClr val="tx1"/>
                </a:solidFill>
              </a:rPr>
              <a:t>0) </a:t>
            </a: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= </a:t>
            </a:r>
            <a:r>
              <a:rPr lang="en-US" altLang="en-US" sz="25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(1,2,3,4,5,6) =</a:t>
            </a:r>
            <a:b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!</a:t>
            </a:r>
            <a:r>
              <a:rPr lang="en-US" altLang="en-US" sz="2500" b="1" i="1" dirty="0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(0,7) </a:t>
            </a:r>
            <a:b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/>
            </a:r>
            <a:b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with a </a:t>
            </a:r>
            <a:b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 dirty="0">
                <a:solidFill>
                  <a:schemeClr val="accent2"/>
                </a:solidFill>
                <a:sym typeface="Symbol" pitchFamily="2" charset="2"/>
              </a:rPr>
              <a:t>3-to-8-line decoder</a:t>
            </a:r>
            <a:r>
              <a:rPr lang="en-US" altLang="en-US" sz="2500" b="1" dirty="0">
                <a:solidFill>
                  <a:schemeClr val="tx1"/>
                </a:solidFill>
                <a:sym typeface="Symbol" pitchFamily="2" charset="2"/>
              </a:rPr>
              <a:t> and </a:t>
            </a:r>
            <a:r>
              <a:rPr lang="en-US" altLang="en-US" sz="2500" b="1" dirty="0">
                <a:solidFill>
                  <a:schemeClr val="accent2"/>
                </a:solidFill>
                <a:sym typeface="Symbol" pitchFamily="2" charset="2"/>
              </a:rPr>
              <a:t>two </a:t>
            </a:r>
            <a:r>
              <a:rPr lang="en-US" altLang="en-US" sz="2500" b="1" dirty="0" err="1">
                <a:solidFill>
                  <a:schemeClr val="accent2"/>
                </a:solidFill>
                <a:sym typeface="Symbol" pitchFamily="2" charset="2"/>
              </a:rPr>
              <a:t>nand</a:t>
            </a:r>
            <a:r>
              <a:rPr lang="en-US" altLang="en-US" sz="2500" b="1" dirty="0">
                <a:solidFill>
                  <a:schemeClr val="accent2"/>
                </a:solidFill>
                <a:sym typeface="Symbol" pitchFamily="2" charset="2"/>
              </a:rPr>
              <a:t>-gates</a:t>
            </a:r>
            <a:r>
              <a:rPr lang="en-US" altLang="en-US" sz="2500" b="1" i="1" dirty="0">
                <a:solidFill>
                  <a:schemeClr val="tx1"/>
                </a:solidFill>
                <a:sym typeface="Symbol" pitchFamily="2" charset="2"/>
              </a:rPr>
              <a:t>.</a:t>
            </a:r>
          </a:p>
        </p:txBody>
      </p:sp>
      <p:pic>
        <p:nvPicPr>
          <p:cNvPr id="14339" name="Picture 3" descr="giv52503_0524">
            <a:extLst>
              <a:ext uri="{FF2B5EF4-FFF2-40B4-BE49-F238E27FC236}">
                <a16:creationId xmlns:a16="http://schemas.microsoft.com/office/drawing/2014/main" id="{F649EF35-CDB6-A142-886C-1F57357B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"/>
            <a:ext cx="5105400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16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4D8F269-112F-6F4E-93E4-E334EEE6A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sz="2500" b="1">
                <a:solidFill>
                  <a:schemeClr val="tx1"/>
                </a:solidFill>
              </a:rPr>
              <a:t>A decoder realization of </a:t>
            </a:r>
            <a:br>
              <a:rPr lang="en-US" altLang="en-US" sz="2500" b="1">
                <a:solidFill>
                  <a:schemeClr val="tx1"/>
                </a:solidFill>
              </a:rPr>
            </a:br>
            <a:r>
              <a:rPr lang="en-US" altLang="en-US" sz="2500" b="1" i="1">
                <a:solidFill>
                  <a:schemeClr val="tx1"/>
                </a:solidFill>
              </a:rPr>
              <a:t>f</a:t>
            </a:r>
            <a:r>
              <a:rPr lang="en-US" altLang="en-US" sz="2500" b="1">
                <a:solidFill>
                  <a:schemeClr val="tx1"/>
                </a:solidFill>
              </a:rPr>
              <a:t>1(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2,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1,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0) = 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</a:t>
            </a:r>
            <a:r>
              <a:rPr lang="en-US" altLang="en-US" sz="2500" b="1" i="1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(0,2,6,7) and </a:t>
            </a:r>
            <a:b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 i="1">
                <a:solidFill>
                  <a:schemeClr val="tx1"/>
                </a:solidFill>
              </a:rPr>
              <a:t>f</a:t>
            </a:r>
            <a:r>
              <a:rPr lang="en-US" altLang="en-US" sz="2500" b="1">
                <a:solidFill>
                  <a:schemeClr val="tx1"/>
                </a:solidFill>
              </a:rPr>
              <a:t>2(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2,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1,</a:t>
            </a:r>
            <a:r>
              <a:rPr lang="en-US" altLang="en-US" sz="2500" b="1" i="1">
                <a:solidFill>
                  <a:schemeClr val="tx1"/>
                </a:solidFill>
              </a:rPr>
              <a:t>x</a:t>
            </a:r>
            <a:r>
              <a:rPr lang="en-US" altLang="en-US" sz="2500" b="1">
                <a:solidFill>
                  <a:schemeClr val="tx1"/>
                </a:solidFill>
              </a:rPr>
              <a:t>0) 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= </a:t>
            </a:r>
            <a:r>
              <a:rPr lang="en-US" altLang="en-US" sz="2500" b="1" i="1">
                <a:solidFill>
                  <a:schemeClr val="tx1"/>
                </a:solidFill>
                <a:sym typeface="Symbol" pitchFamily="2" charset="2"/>
              </a:rPr>
              <a:t>m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(3,5,6,7) </a:t>
            </a:r>
            <a:b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(</a:t>
            </a:r>
            <a:r>
              <a:rPr lang="en-US" altLang="en-US" sz="2500" b="1" i="1">
                <a:solidFill>
                  <a:schemeClr val="tx1"/>
                </a:solidFill>
                <a:sym typeface="Symbol" pitchFamily="2" charset="2"/>
              </a:rPr>
              <a:t>a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) Using output </a:t>
            </a:r>
            <a:r>
              <a:rPr lang="en-US" altLang="en-US" sz="2500" b="1">
                <a:solidFill>
                  <a:schemeClr val="accent2"/>
                </a:solidFill>
                <a:sym typeface="Symbol" pitchFamily="2" charset="2"/>
              </a:rPr>
              <a:t>and-gates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. </a:t>
            </a:r>
            <a:b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</a:b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(</a:t>
            </a:r>
            <a:r>
              <a:rPr lang="en-US" altLang="en-US" sz="2500" b="1" i="1">
                <a:solidFill>
                  <a:schemeClr val="tx1"/>
                </a:solidFill>
                <a:sym typeface="Symbol" pitchFamily="2" charset="2"/>
              </a:rPr>
              <a:t>b</a:t>
            </a:r>
            <a:r>
              <a:rPr lang="en-US" altLang="en-US" sz="2500" b="1">
                <a:solidFill>
                  <a:schemeClr val="tx1"/>
                </a:solidFill>
                <a:sym typeface="Symbol" pitchFamily="2" charset="2"/>
              </a:rPr>
              <a:t>) Using output </a:t>
            </a:r>
            <a:r>
              <a:rPr lang="en-US" altLang="en-US" sz="2500" b="1">
                <a:solidFill>
                  <a:schemeClr val="accent2"/>
                </a:solidFill>
                <a:sym typeface="Symbol" pitchFamily="2" charset="2"/>
              </a:rPr>
              <a:t>nand-gates</a:t>
            </a:r>
            <a:r>
              <a:rPr lang="en-US" altLang="en-US" sz="2500" b="1" i="1">
                <a:solidFill>
                  <a:schemeClr val="accent2"/>
                </a:solidFill>
                <a:sym typeface="Symbol" pitchFamily="2" charset="2"/>
              </a:rPr>
              <a:t>.</a:t>
            </a:r>
          </a:p>
        </p:txBody>
      </p:sp>
      <p:pic>
        <p:nvPicPr>
          <p:cNvPr id="15363" name="Picture 3" descr="giv52503_0525">
            <a:extLst>
              <a:ext uri="{FF2B5EF4-FFF2-40B4-BE49-F238E27FC236}">
                <a16:creationId xmlns:a16="http://schemas.microsoft.com/office/drawing/2014/main" id="{2065D688-CBC1-CB46-9023-A481FFC6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01938"/>
            <a:ext cx="845820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0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407B8364-17E2-B642-9BA4-18DF724F068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anose="02010600030101010101" pitchFamily="2" charset="-122"/>
              </a:rPr>
              <a:t>Implementation of the Boolean expressions</a:t>
            </a:r>
            <a:endParaRPr lang="zh-CN" altLang="en-US" sz="4000" dirty="0">
              <a:ea typeface="SimSun" panose="02010600030101010101" pitchFamily="2" charset="-122"/>
            </a:endParaRP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00547401-6FF3-AB4A-A451-0B3C683E3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1066800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E.g. use 74XX138,3-to-8 decoder to implement boolean functions</a:t>
            </a:r>
          </a:p>
        </p:txBody>
      </p:sp>
      <p:sp>
        <p:nvSpPr>
          <p:cNvPr id="436228" name="Text Box 4">
            <a:extLst>
              <a:ext uri="{FF2B5EF4-FFF2-40B4-BE49-F238E27FC236}">
                <a16:creationId xmlns:a16="http://schemas.microsoft.com/office/drawing/2014/main" id="{BE99F5EC-7360-BB48-963F-D6C5DCB1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76600"/>
            <a:ext cx="42672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800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=A’B’+AC+A’C’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800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=A’C+AC’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800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800" dirty="0">
                <a:latin typeface="Arial" panose="020B0604020202020204" pitchFamily="34" charset="0"/>
                <a:ea typeface="SimSun" panose="02010600030101010101" pitchFamily="2" charset="-122"/>
              </a:rPr>
              <a:t>=B’C+BC’</a:t>
            </a:r>
          </a:p>
        </p:txBody>
      </p:sp>
    </p:spTree>
    <p:extLst>
      <p:ext uri="{BB962C8B-B14F-4D97-AF65-F5344CB8AC3E}">
        <p14:creationId xmlns:p14="http://schemas.microsoft.com/office/powerpoint/2010/main" val="309002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9B84B95D-1C08-9441-8AEF-BBBEC983D6E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anose="02010600030101010101" pitchFamily="2" charset="-122"/>
              </a:rPr>
              <a:t>Implementation of the Boolean expressions</a:t>
            </a:r>
            <a:endParaRPr lang="zh-CN" altLang="en-US" sz="4000" dirty="0">
              <a:ea typeface="SimSun" panose="02010600030101010101" pitchFamily="2" charset="-122"/>
            </a:endParaRPr>
          </a:p>
        </p:txBody>
      </p:sp>
      <p:sp>
        <p:nvSpPr>
          <p:cNvPr id="437254" name="Text Box 6">
            <a:extLst>
              <a:ext uri="{FF2B5EF4-FFF2-40B4-BE49-F238E27FC236}">
                <a16:creationId xmlns:a16="http://schemas.microsoft.com/office/drawing/2014/main" id="{46E6DAD5-15C3-FF43-80A2-5E087820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57400"/>
            <a:ext cx="6248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=A’B’+AC+A’C’=m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   		        = (m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’)’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=A’C+AC’= 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     	             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= (m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’)’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=B’C+BC’=m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   	          = (m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  <a:r>
              <a:rPr lang="en-US" altLang="zh-CN" sz="2400" b="1">
                <a:latin typeface="Arial" panose="020B0604020202020204" pitchFamily="34" charset="0"/>
                <a:ea typeface="SimSun" panose="02010600030101010101" pitchFamily="2" charset="-122"/>
              </a:rPr>
              <a:t>’)’</a:t>
            </a:r>
          </a:p>
        </p:txBody>
      </p:sp>
    </p:spTree>
    <p:extLst>
      <p:ext uri="{BB962C8B-B14F-4D97-AF65-F5344CB8AC3E}">
        <p14:creationId xmlns:p14="http://schemas.microsoft.com/office/powerpoint/2010/main" val="249275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7839E94D-FA3D-E641-9669-C9C702145C7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anose="02010600030101010101" pitchFamily="2" charset="-122"/>
              </a:rPr>
              <a:t>Implementation of the Boolean expressions</a:t>
            </a:r>
            <a:endParaRPr lang="zh-CN" altLang="en-US" sz="4000" dirty="0">
              <a:ea typeface="SimSun" panose="02010600030101010101" pitchFamily="2" charset="-122"/>
            </a:endParaRPr>
          </a:p>
        </p:txBody>
      </p:sp>
      <p:sp>
        <p:nvSpPr>
          <p:cNvPr id="438279" name="Text Box 7">
            <a:extLst>
              <a:ext uri="{FF2B5EF4-FFF2-40B4-BE49-F238E27FC236}">
                <a16:creationId xmlns:a16="http://schemas.microsoft.com/office/drawing/2014/main" id="{10891CF5-E3C4-5F45-96C8-1E8950ECD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 (m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’)’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 (m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’)’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 (m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’)’</a:t>
            </a:r>
          </a:p>
        </p:txBody>
      </p:sp>
      <p:graphicFrame>
        <p:nvGraphicFramePr>
          <p:cNvPr id="438280" name="Object 8">
            <a:extLst>
              <a:ext uri="{FF2B5EF4-FFF2-40B4-BE49-F238E27FC236}">
                <a16:creationId xmlns:a16="http://schemas.microsoft.com/office/drawing/2014/main" id="{83333D9E-473A-6042-8D1D-E5686B0B4A8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52600" y="1752600"/>
          <a:ext cx="5943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37" name="Visio" r:id="rId3" imgW="4711700" imgH="2565400" progId="Visio.Drawing.11">
                  <p:embed/>
                </p:oleObj>
              </mc:Choice>
              <mc:Fallback>
                <p:oleObj name="Visio" r:id="rId3" imgW="4711700" imgH="2565400" progId="Visio.Drawing.11">
                  <p:embed/>
                  <p:pic>
                    <p:nvPicPr>
                      <p:cNvPr id="438280" name="Object 8">
                        <a:extLst>
                          <a:ext uri="{FF2B5EF4-FFF2-40B4-BE49-F238E27FC236}">
                            <a16:creationId xmlns:a16="http://schemas.microsoft.com/office/drawing/2014/main" id="{83333D9E-473A-6042-8D1D-E5686B0B4A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59436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98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4" name="Rectangle 4">
            <a:extLst>
              <a:ext uri="{FF2B5EF4-FFF2-40B4-BE49-F238E27FC236}">
                <a16:creationId xmlns:a16="http://schemas.microsoft.com/office/drawing/2014/main" id="{74952C5E-6C63-8049-95F9-2CEC4830BEA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4000" dirty="0">
                <a:ea typeface="SimSun" panose="02010600030101010101" pitchFamily="2" charset="-122"/>
              </a:rPr>
              <a:t>Implementation of the Boolean expressions</a:t>
            </a:r>
            <a:endParaRPr lang="zh-CN" altLang="en-US" sz="4000" dirty="0">
              <a:ea typeface="SimSun" panose="02010600030101010101" pitchFamily="2" charset="-122"/>
            </a:endParaRPr>
          </a:p>
        </p:txBody>
      </p:sp>
      <p:sp>
        <p:nvSpPr>
          <p:cNvPr id="440325" name="Text Box 5">
            <a:extLst>
              <a:ext uri="{FF2B5EF4-FFF2-40B4-BE49-F238E27FC236}">
                <a16:creationId xmlns:a16="http://schemas.microsoft.com/office/drawing/2014/main" id="{B99A96E8-D851-3447-A63A-B0FAE3169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57400"/>
            <a:ext cx="6248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=A’B’+AC+A’C’=m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		=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∑(0,1,2,5,7)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	=∏(3,4,6)=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=A’C+AC’= 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6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		=m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=B’C+BC’=m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+m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		=m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7578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FAE76CC6-51FD-704F-807B-E1D1296AA04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Decoders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2BCF83F7-FDE1-A542-AD1D-ED16BFA5D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A combinational circuit that converts binary information from </a:t>
            </a:r>
            <a:r>
              <a:rPr lang="en-US" altLang="zh-CN" i="1" dirty="0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coded inputs to a maximum 2</a:t>
            </a:r>
            <a:r>
              <a:rPr lang="en-US" altLang="zh-CN" i="1" baseline="30000" dirty="0">
                <a:ea typeface="SimSun" panose="02010600030101010101" pitchFamily="2" charset="-122"/>
              </a:rPr>
              <a:t>n </a:t>
            </a:r>
            <a:r>
              <a:rPr lang="en-US" altLang="zh-CN" dirty="0">
                <a:ea typeface="SimSun" panose="02010600030101010101" pitchFamily="2" charset="-122"/>
              </a:rPr>
              <a:t>coded outputs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/>
            </a:r>
            <a:br>
              <a:rPr lang="en-US" altLang="zh-CN" dirty="0">
                <a:ea typeface="SimSun" panose="02010600030101010101" pitchFamily="2" charset="-122"/>
                <a:sym typeface="Wingdings" pitchFamily="2" charset="2"/>
              </a:rPr>
            </a:b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 </a:t>
            </a:r>
            <a:r>
              <a:rPr lang="en-US" altLang="zh-CN" i="1" dirty="0">
                <a:ea typeface="SimSun" panose="02010600030101010101" pitchFamily="2" charset="-122"/>
                <a:sym typeface="Wingdings" pitchFamily="2" charset="2"/>
              </a:rPr>
              <a:t>n-to- </a:t>
            </a:r>
            <a:r>
              <a:rPr lang="en-US" altLang="zh-CN" dirty="0">
                <a:ea typeface="SimSun" panose="02010600030101010101" pitchFamily="2" charset="-122"/>
              </a:rPr>
              <a:t>2</a:t>
            </a:r>
            <a:r>
              <a:rPr lang="en-US" altLang="zh-CN" i="1" baseline="30000" dirty="0">
                <a:ea typeface="SimSun" panose="02010600030101010101" pitchFamily="2" charset="-122"/>
              </a:rPr>
              <a:t>n</a:t>
            </a:r>
            <a:r>
              <a:rPr lang="en-US" altLang="zh-CN" i="1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decoder</a:t>
            </a:r>
          </a:p>
          <a:p>
            <a:r>
              <a:rPr lang="en-US" altLang="zh-CN" i="1" dirty="0">
                <a:ea typeface="SimSun" panose="02010600030101010101" pitchFamily="2" charset="-122"/>
                <a:sym typeface="Wingdings" pitchFamily="2" charset="2"/>
              </a:rPr>
              <a:t>n-to-m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decoder, </a:t>
            </a:r>
            <a:r>
              <a:rPr lang="en-US" altLang="zh-CN" i="1" dirty="0">
                <a:ea typeface="SimSun" panose="02010600030101010101" pitchFamily="2" charset="-122"/>
                <a:sym typeface="Wingdings" pitchFamily="2" charset="2"/>
              </a:rPr>
              <a:t>m </a:t>
            </a:r>
            <a:r>
              <a:rPr lang="en-US" altLang="zh-CN" sz="3600" i="1" dirty="0">
                <a:ea typeface="SimSun" panose="02010600030101010101" pitchFamily="2" charset="-122"/>
                <a:sym typeface="Wingdings" pitchFamily="2" charset="2"/>
              </a:rPr>
              <a:t>≤ </a:t>
            </a:r>
            <a:r>
              <a:rPr lang="en-US" altLang="zh-CN" dirty="0">
                <a:ea typeface="SimSun" panose="02010600030101010101" pitchFamily="2" charset="-122"/>
              </a:rPr>
              <a:t>2</a:t>
            </a:r>
            <a:r>
              <a:rPr lang="en-US" altLang="zh-CN" i="1" baseline="30000" dirty="0">
                <a:ea typeface="SimSun" panose="02010600030101010101" pitchFamily="2" charset="-122"/>
              </a:rPr>
              <a:t>n</a:t>
            </a:r>
            <a:r>
              <a:rPr lang="en-US" altLang="zh-CN" i="1" dirty="0">
                <a:ea typeface="SimSun" panose="02010600030101010101" pitchFamily="2" charset="-122"/>
                <a:sym typeface="Wingdings" pitchFamily="2" charset="2"/>
              </a:rPr>
              <a:t> </a:t>
            </a:r>
          </a:p>
          <a:p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Examples: BCD-to-7-segment decoder, where </a:t>
            </a:r>
            <a:r>
              <a:rPr lang="en-US" altLang="zh-CN" i="1" dirty="0">
                <a:ea typeface="SimSun" panose="02010600030101010101" pitchFamily="2" charset="-122"/>
                <a:sym typeface="Wingdings" pitchFamily="2" charset="2"/>
              </a:rPr>
              <a:t>n=4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and </a:t>
            </a:r>
            <a:r>
              <a:rPr lang="en-US" altLang="zh-CN" i="1" dirty="0">
                <a:ea typeface="SimSun" panose="02010600030101010101" pitchFamily="2" charset="-122"/>
                <a:sym typeface="Wingdings" pitchFamily="2" charset="2"/>
              </a:rPr>
              <a:t>m=10 </a:t>
            </a:r>
            <a:endParaRPr lang="en-US" altLang="zh-CN" dirty="0">
              <a:ea typeface="SimSun" panose="02010600030101010101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1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8" name="Rectangle 4">
            <a:extLst>
              <a:ext uri="{FF2B5EF4-FFF2-40B4-BE49-F238E27FC236}">
                <a16:creationId xmlns:a16="http://schemas.microsoft.com/office/drawing/2014/main" id="{83EC9B4A-C771-E648-A4FA-23CE62B323D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4000" dirty="0">
                <a:ea typeface="SimSun" panose="02010600030101010101" pitchFamily="2" charset="-122"/>
              </a:rPr>
              <a:t>Implementation of the Boolean expressions</a:t>
            </a:r>
            <a:endParaRPr lang="zh-CN" altLang="en-US" sz="4000" dirty="0">
              <a:ea typeface="SimSun" panose="02010600030101010101" pitchFamily="2" charset="-122"/>
            </a:endParaRPr>
          </a:p>
        </p:txBody>
      </p:sp>
      <p:graphicFrame>
        <p:nvGraphicFramePr>
          <p:cNvPr id="441349" name="Object 5">
            <a:extLst>
              <a:ext uri="{FF2B5EF4-FFF2-40B4-BE49-F238E27FC236}">
                <a16:creationId xmlns:a16="http://schemas.microsoft.com/office/drawing/2014/main" id="{543180CD-BE9C-B840-BBAB-DADBB90F76A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00200" y="1828800"/>
          <a:ext cx="61722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5" name="Visio" r:id="rId3" imgW="4711700" imgH="2565400" progId="Visio.Drawing.11">
                  <p:embed/>
                </p:oleObj>
              </mc:Choice>
              <mc:Fallback>
                <p:oleObj name="Visio" r:id="rId3" imgW="4711700" imgH="2565400" progId="Visio.Drawing.11">
                  <p:embed/>
                  <p:pic>
                    <p:nvPicPr>
                      <p:cNvPr id="441349" name="Object 5">
                        <a:extLst>
                          <a:ext uri="{FF2B5EF4-FFF2-40B4-BE49-F238E27FC236}">
                            <a16:creationId xmlns:a16="http://schemas.microsoft.com/office/drawing/2014/main" id="{543180CD-BE9C-B840-BBAB-DADBB90F7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61722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1" name="Text Box 7">
            <a:extLst>
              <a:ext uri="{FF2B5EF4-FFF2-40B4-BE49-F238E27FC236}">
                <a16:creationId xmlns:a16="http://schemas.microsoft.com/office/drawing/2014/main" id="{9CC46F8A-2049-E54F-B2A0-43C85BE9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29200"/>
            <a:ext cx="3505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6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</a:t>
            </a:r>
            <a:endParaRPr lang="en-US" altLang="zh-CN" sz="2400" b="1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5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=m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’m</a:t>
            </a:r>
            <a:r>
              <a:rPr lang="en-US" altLang="zh-CN" sz="2400" b="1" baseline="-25000" dirty="0">
                <a:latin typeface="Arial" panose="020B0604020202020204" pitchFamily="34" charset="0"/>
                <a:ea typeface="SimSun" panose="02010600030101010101" pitchFamily="2" charset="-122"/>
              </a:rPr>
              <a:t>7</a:t>
            </a:r>
            <a:r>
              <a:rPr lang="en-US" altLang="zh-CN" sz="2400" b="1" dirty="0">
                <a:latin typeface="Arial" panose="020B0604020202020204" pitchFamily="34" charset="0"/>
                <a:ea typeface="SimSun" panose="02010600030101010101" pitchFamily="2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1750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2" name="Rectangle 4">
            <a:extLst>
              <a:ext uri="{FF2B5EF4-FFF2-40B4-BE49-F238E27FC236}">
                <a16:creationId xmlns:a16="http://schemas.microsoft.com/office/drawing/2014/main" id="{C6BE26EB-2370-0E4A-BE14-A309D8669C8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33400" y="274638"/>
            <a:ext cx="74676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ea typeface="SimSun" panose="02010600030101010101" pitchFamily="2" charset="-122"/>
              </a:rPr>
              <a:t>Implementation of the Boolean expressions</a:t>
            </a:r>
            <a:endParaRPr lang="zh-CN" altLang="en-US" sz="4000" dirty="0">
              <a:ea typeface="SimSun" panose="02010600030101010101" pitchFamily="2" charset="-122"/>
            </a:endParaRP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BD54A651-D70E-B645-8B94-83D49C9C10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76800" cy="12192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e.g.  X=f(a,b,c)=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∑(0,3,5,6,7)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			=a’b’c’+ab+bc+ac</a:t>
            </a:r>
          </a:p>
        </p:txBody>
      </p:sp>
      <p:pic>
        <p:nvPicPr>
          <p:cNvPr id="442373" name="Picture 5" descr="88">
            <a:extLst>
              <a:ext uri="{FF2B5EF4-FFF2-40B4-BE49-F238E27FC236}">
                <a16:creationId xmlns:a16="http://schemas.microsoft.com/office/drawing/2014/main" id="{1A19EF9D-D029-C540-A4F9-96F18D2B2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contras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276600"/>
            <a:ext cx="3962400" cy="2370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42377" name="Object 9">
            <a:extLst>
              <a:ext uri="{FF2B5EF4-FFF2-40B4-BE49-F238E27FC236}">
                <a16:creationId xmlns:a16="http://schemas.microsoft.com/office/drawing/2014/main" id="{0AE1435C-E881-7E47-855A-39CDB940A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088" y="1981200"/>
          <a:ext cx="387191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41" name="Visio" r:id="rId4" imgW="4813300" imgH="2578100" progId="Visio.Drawing.11">
                  <p:embed/>
                </p:oleObj>
              </mc:Choice>
              <mc:Fallback>
                <p:oleObj name="Visio" r:id="rId4" imgW="4813300" imgH="2578100" progId="Visio.Drawing.11">
                  <p:embed/>
                  <p:pic>
                    <p:nvPicPr>
                      <p:cNvPr id="442377" name="Object 9">
                        <a:extLst>
                          <a:ext uri="{FF2B5EF4-FFF2-40B4-BE49-F238E27FC236}">
                            <a16:creationId xmlns:a16="http://schemas.microsoft.com/office/drawing/2014/main" id="{0AE1435C-E881-7E47-855A-39CDB940A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1981200"/>
                        <a:ext cx="387191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0" name="Object 12">
            <a:extLst>
              <a:ext uri="{FF2B5EF4-FFF2-40B4-BE49-F238E27FC236}">
                <a16:creationId xmlns:a16="http://schemas.microsoft.com/office/drawing/2014/main" id="{79899A69-FB90-3744-9365-91AE63D85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449763"/>
          <a:ext cx="38862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42" name="Visio" r:id="rId6" imgW="4813300" imgH="2578100" progId="Visio.Drawing.11">
                  <p:embed/>
                </p:oleObj>
              </mc:Choice>
              <mc:Fallback>
                <p:oleObj name="Visio" r:id="rId6" imgW="4813300" imgH="2578100" progId="Visio.Drawing.11">
                  <p:embed/>
                  <p:pic>
                    <p:nvPicPr>
                      <p:cNvPr id="442380" name="Object 12">
                        <a:extLst>
                          <a:ext uri="{FF2B5EF4-FFF2-40B4-BE49-F238E27FC236}">
                            <a16:creationId xmlns:a16="http://schemas.microsoft.com/office/drawing/2014/main" id="{79899A69-FB90-3744-9365-91AE63D85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49763"/>
                        <a:ext cx="3886200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9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>
            <a:extLst>
              <a:ext uri="{FF2B5EF4-FFF2-40B4-BE49-F238E27FC236}">
                <a16:creationId xmlns:a16="http://schemas.microsoft.com/office/drawing/2014/main" id="{471F92F0-D71D-9E4D-80CB-9877BC25D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525963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Another example: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dirty="0">
                <a:ea typeface="SimSun" panose="02010600030101010101" pitchFamily="2" charset="-122"/>
              </a:rPr>
              <a:t>Recall full adder equations, and let X, Y, and Z be the inputs: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S(X,Y,Z) = </a:t>
            </a:r>
            <a:r>
              <a:rPr lang="en-US" altLang="zh-CN" b="1" dirty="0">
                <a:ea typeface="SimSun" panose="02010600030101010101" pitchFamily="2" charset="-122"/>
                <a:sym typeface="Symbol" pitchFamily="2" charset="2"/>
              </a:rPr>
              <a:t></a:t>
            </a:r>
            <a:r>
              <a:rPr lang="en-US" altLang="zh-CN" dirty="0">
                <a:ea typeface="SimSun" panose="02010600030101010101" pitchFamily="2" charset="-122"/>
              </a:rPr>
              <a:t>m(1, 2, 4, 7)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C(X,Y,Z) = </a:t>
            </a:r>
            <a:r>
              <a:rPr lang="en-US" altLang="zh-CN" b="1" dirty="0">
                <a:ea typeface="SimSun" panose="02010600030101010101" pitchFamily="2" charset="-122"/>
                <a:sym typeface="Symbol" pitchFamily="2" charset="2"/>
              </a:rPr>
              <a:t></a:t>
            </a:r>
            <a:r>
              <a:rPr lang="en-US" altLang="zh-CN" dirty="0">
                <a:ea typeface="SimSun" panose="02010600030101010101" pitchFamily="2" charset="-122"/>
              </a:rPr>
              <a:t>m(3, 5, 6, 7)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Since there are 3 inputs and a total of 8 </a:t>
            </a:r>
            <a:r>
              <a:rPr lang="en-US" altLang="zh-CN" dirty="0" err="1">
                <a:ea typeface="SimSun" panose="02010600030101010101" pitchFamily="2" charset="-122"/>
              </a:rPr>
              <a:t>minterms</a:t>
            </a:r>
            <a:r>
              <a:rPr lang="en-US" altLang="zh-CN" dirty="0">
                <a:ea typeface="SimSun" panose="02010600030101010101" pitchFamily="2" charset="-122"/>
              </a:rPr>
              <a:t>, we need a 3-to-8 decoder.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5D5F0A-E726-8F44-8259-9F8E480C0C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33400" y="274638"/>
            <a:ext cx="7467600" cy="1143000"/>
          </a:xfrm>
          <a:noFill/>
          <a:ln/>
        </p:spPr>
        <p:txBody>
          <a:bodyPr/>
          <a:lstStyle/>
          <a:p>
            <a:r>
              <a:rPr lang="en-US" altLang="zh-CN" sz="4000" dirty="0">
                <a:ea typeface="SimSun" panose="02010600030101010101" pitchFamily="2" charset="-122"/>
              </a:rPr>
              <a:t>Implementation of Binary Adder Using a Decoder</a:t>
            </a:r>
            <a:endParaRPr lang="zh-CN" altLang="en-US" sz="40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96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>
            <a:extLst>
              <a:ext uri="{FF2B5EF4-FFF2-40B4-BE49-F238E27FC236}">
                <a16:creationId xmlns:a16="http://schemas.microsoft.com/office/drawing/2014/main" id="{400950C6-AA1F-534C-B21F-294ABC0F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9375"/>
            <a:ext cx="8153400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740" name="Text Box 4">
            <a:extLst>
              <a:ext uri="{FF2B5EF4-FFF2-40B4-BE49-F238E27FC236}">
                <a16:creationId xmlns:a16="http://schemas.microsoft.com/office/drawing/2014/main" id="{EB9022DF-C631-CD4A-B5D0-C1887F436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1509713"/>
            <a:ext cx="34020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33CC"/>
                </a:solidFill>
                <a:ea typeface="SimSun" panose="02010600030101010101" pitchFamily="2" charset="-122"/>
              </a:rPr>
              <a:t>S(X,Y,Z) = </a:t>
            </a:r>
            <a:r>
              <a:rPr lang="el-GR" altLang="en-US" sz="2400">
                <a:solidFill>
                  <a:srgbClr val="0033CC"/>
                </a:solidFill>
              </a:rPr>
              <a:t>Σ</a:t>
            </a:r>
            <a:r>
              <a:rPr lang="en-US" altLang="zh-CN" sz="2400">
                <a:solidFill>
                  <a:srgbClr val="0033CC"/>
                </a:solidFill>
                <a:ea typeface="SimSun" panose="02010600030101010101" pitchFamily="2" charset="-122"/>
              </a:rPr>
              <a:t>m(1,2,4,7)</a:t>
            </a:r>
          </a:p>
          <a:p>
            <a:pPr eaLnBrk="1" hangingPunct="1"/>
            <a:endParaRPr lang="en-US" altLang="zh-CN" sz="1200">
              <a:solidFill>
                <a:srgbClr val="0033CC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400">
                <a:solidFill>
                  <a:srgbClr val="0033CC"/>
                </a:solidFill>
                <a:ea typeface="SimSun" panose="02010600030101010101" pitchFamily="2" charset="-122"/>
              </a:rPr>
              <a:t>C(X,Y,Z) = </a:t>
            </a:r>
            <a:r>
              <a:rPr lang="el-GR" altLang="en-US" sz="2400">
                <a:solidFill>
                  <a:srgbClr val="0033CC"/>
                </a:solidFill>
              </a:rPr>
              <a:t>Σ</a:t>
            </a:r>
            <a:r>
              <a:rPr lang="en-US" altLang="zh-CN" sz="2400">
                <a:solidFill>
                  <a:srgbClr val="0033CC"/>
                </a:solidFill>
                <a:ea typeface="SimSun" panose="02010600030101010101" pitchFamily="2" charset="-122"/>
              </a:rPr>
              <a:t>m(3,5,6,7)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47C8B-1A06-9843-AD3C-E4A16E6768F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3400" y="274638"/>
            <a:ext cx="7467600" cy="1143000"/>
          </a:xfrm>
          <a:prstGeom prst="rect">
            <a:avLst/>
          </a:prstGeom>
          <a:noFill/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sz="4000" kern="0">
                <a:ea typeface="SimSun" panose="02010600030101010101" pitchFamily="2" charset="-122"/>
              </a:rPr>
              <a:t>Implementation of Binary Adder Using a Decoder</a:t>
            </a:r>
            <a:endParaRPr lang="zh-CN" altLang="en-US" sz="4000" kern="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7724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8F32C07D-E4B5-7546-A161-622C593BAE4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Decoder Expansions</a:t>
            </a:r>
          </a:p>
        </p:txBody>
      </p:sp>
      <p:sp>
        <p:nvSpPr>
          <p:cNvPr id="373764" name="Rectangle 4">
            <a:extLst>
              <a:ext uri="{FF2B5EF4-FFF2-40B4-BE49-F238E27FC236}">
                <a16:creationId xmlns:a16="http://schemas.microsoft.com/office/drawing/2014/main" id="{22362112-10F6-3847-8A7A-8FDF7317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n"/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Larger decoders can be constructed using a number of smaller ones.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HIERARCHICAL design!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Example:</a:t>
            </a:r>
            <a:b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A 6-to-64 decoder can be designed using four 4-to-16 and one 2-to-4 decoders. How? (Hint: Use the 2-to-4 decoder to generate the enable signals to the four 4-to-16 decoders).</a:t>
            </a:r>
          </a:p>
        </p:txBody>
      </p:sp>
    </p:spTree>
    <p:extLst>
      <p:ext uri="{BB962C8B-B14F-4D97-AF65-F5344CB8AC3E}">
        <p14:creationId xmlns:p14="http://schemas.microsoft.com/office/powerpoint/2010/main" val="35679516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4">
            <a:extLst>
              <a:ext uri="{FF2B5EF4-FFF2-40B4-BE49-F238E27FC236}">
                <a16:creationId xmlns:a16="http://schemas.microsoft.com/office/drawing/2014/main" id="{274BE750-46AF-A449-86EF-6A599BDB07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  <a:noFill/>
          <a:ln/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Decoder Expansions</a:t>
            </a:r>
          </a:p>
        </p:txBody>
      </p:sp>
      <p:pic>
        <p:nvPicPr>
          <p:cNvPr id="449541" name="Picture 5" descr="222">
            <a:extLst>
              <a:ext uri="{FF2B5EF4-FFF2-40B4-BE49-F238E27FC236}">
                <a16:creationId xmlns:a16="http://schemas.microsoft.com/office/drawing/2014/main" id="{81CCD058-4D0E-9F4E-AB36-04730A1F9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4838" y="1143000"/>
            <a:ext cx="5237162" cy="5486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9543" name="Text Box 7">
            <a:extLst>
              <a:ext uri="{FF2B5EF4-FFF2-40B4-BE49-F238E27FC236}">
                <a16:creationId xmlns:a16="http://schemas.microsoft.com/office/drawing/2014/main" id="{D625870A-0E92-424F-9FBB-8CDD03207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286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a typeface="SimSun" panose="02010600030101010101" pitchFamily="2" charset="-122"/>
              </a:rPr>
              <a:t>Two 74XX138 decoders forming a single 4-to-16 decoder(P131)</a:t>
            </a:r>
          </a:p>
        </p:txBody>
      </p:sp>
    </p:spTree>
    <p:extLst>
      <p:ext uri="{BB962C8B-B14F-4D97-AF65-F5344CB8AC3E}">
        <p14:creationId xmlns:p14="http://schemas.microsoft.com/office/powerpoint/2010/main" val="312970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>
            <a:extLst>
              <a:ext uri="{FF2B5EF4-FFF2-40B4-BE49-F238E27FC236}">
                <a16:creationId xmlns:a16="http://schemas.microsoft.com/office/drawing/2014/main" id="{6DF924A9-0B4C-284F-9C09-FC3FA1C8E85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  <a:noFill/>
          <a:ln/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Decoder Expansions</a:t>
            </a:r>
          </a:p>
        </p:txBody>
      </p:sp>
      <p:pic>
        <p:nvPicPr>
          <p:cNvPr id="450568" name="Picture 8" descr="4444">
            <a:extLst>
              <a:ext uri="{FF2B5EF4-FFF2-40B4-BE49-F238E27FC236}">
                <a16:creationId xmlns:a16="http://schemas.microsoft.com/office/drawing/2014/main" id="{1C174417-D4BE-8542-AA61-3BD5AFFCE0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143000"/>
            <a:ext cx="5322888" cy="571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569" name="Text Box 9">
            <a:extLst>
              <a:ext uri="{FF2B5EF4-FFF2-40B4-BE49-F238E27FC236}">
                <a16:creationId xmlns:a16="http://schemas.microsoft.com/office/drawing/2014/main" id="{56A60E9C-1DCF-A042-8C39-56FDAE492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2438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a typeface="SimSun" panose="02010600030101010101" pitchFamily="2" charset="-122"/>
              </a:rPr>
              <a:t>A 5-to-32 decoder using one 2-to-4 and four 3-to-8 decoder ICs(P132)</a:t>
            </a:r>
          </a:p>
        </p:txBody>
      </p:sp>
    </p:spTree>
    <p:extLst>
      <p:ext uri="{BB962C8B-B14F-4D97-AF65-F5344CB8AC3E}">
        <p14:creationId xmlns:p14="http://schemas.microsoft.com/office/powerpoint/2010/main" val="1515240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2C3DDFE8-5506-EE49-9D7B-26C54429FDF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Encoders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7EFCD70B-0BAD-2443-84B7-CB06935D9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encoder is a digital circuit that performs the inverse operation of a decoder.  An encoder has 2</a:t>
            </a:r>
            <a:r>
              <a:rPr lang="en-US" altLang="zh-CN" i="1" baseline="3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input lines and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output lines.  </a:t>
            </a:r>
          </a:p>
          <a:p>
            <a:r>
              <a:rPr lang="en-US" altLang="zh-CN">
                <a:ea typeface="宋体" panose="02010600030101010101" pitchFamily="2" charset="-122"/>
              </a:rPr>
              <a:t>The output lines generate the binary equivalent of the input line whose value is 1.</a:t>
            </a:r>
          </a:p>
        </p:txBody>
      </p:sp>
    </p:spTree>
    <p:extLst>
      <p:ext uri="{BB962C8B-B14F-4D97-AF65-F5344CB8AC3E}">
        <p14:creationId xmlns:p14="http://schemas.microsoft.com/office/powerpoint/2010/main" val="3070438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52BF80D6-2E98-1646-B8F2-79FE647BA3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Encoders (cont.)</a:t>
            </a:r>
          </a:p>
        </p:txBody>
      </p:sp>
      <p:pic>
        <p:nvPicPr>
          <p:cNvPr id="401411" name="Picture 3">
            <a:extLst>
              <a:ext uri="{FF2B5EF4-FFF2-40B4-BE49-F238E27FC236}">
                <a16:creationId xmlns:a16="http://schemas.microsoft.com/office/drawing/2014/main" id="{C690E5AA-59E4-4A48-B556-3E8CB92B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37356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35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D778B6BD-AB98-4E40-AE3A-1478D43BFE1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Encoder Truth Table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39406436-AA2B-5A4F-9579-314842D11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42975"/>
            <a:ext cx="8686800" cy="8096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8-to-3 binary encoder (octal-to-binary)</a:t>
            </a:r>
          </a:p>
        </p:txBody>
      </p:sp>
      <p:pic>
        <p:nvPicPr>
          <p:cNvPr id="343044" name="Picture 4">
            <a:extLst>
              <a:ext uri="{FF2B5EF4-FFF2-40B4-BE49-F238E27FC236}">
                <a16:creationId xmlns:a16="http://schemas.microsoft.com/office/drawing/2014/main" id="{498ACCB8-59AE-CA49-AEF3-C903404CC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6071" r="11806" b="22255"/>
          <a:stretch>
            <a:fillRect/>
          </a:stretch>
        </p:blipFill>
        <p:spPr bwMode="auto">
          <a:xfrm>
            <a:off x="685800" y="1676400"/>
            <a:ext cx="76962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3045" name="Text Box 5">
            <a:extLst>
              <a:ext uri="{FF2B5EF4-FFF2-40B4-BE49-F238E27FC236}">
                <a16:creationId xmlns:a16="http://schemas.microsoft.com/office/drawing/2014/main" id="{D453D012-0AA8-404C-B789-F20420AC9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0"/>
            <a:ext cx="3898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  <a:p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  <a:p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+ D</a:t>
            </a:r>
            <a:r>
              <a:rPr lang="en-US" altLang="zh-CN" sz="2400" b="1" baseline="-25000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776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8" name="Picture 2">
            <a:extLst>
              <a:ext uri="{FF2B5EF4-FFF2-40B4-BE49-F238E27FC236}">
                <a16:creationId xmlns:a16="http://schemas.microsoft.com/office/drawing/2014/main" id="{28B995F1-0295-104A-A9FF-DFF278E9D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493838"/>
            <a:ext cx="509111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8340" name="Rectangle 4">
            <a:extLst>
              <a:ext uri="{FF2B5EF4-FFF2-40B4-BE49-F238E27FC236}">
                <a16:creationId xmlns:a16="http://schemas.microsoft.com/office/drawing/2014/main" id="{A2811949-7440-D746-AEB8-DBAA723E916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Decoders (cont.)</a:t>
            </a:r>
          </a:p>
        </p:txBody>
      </p:sp>
    </p:spTree>
    <p:extLst>
      <p:ext uri="{BB962C8B-B14F-4D97-AF65-F5344CB8AC3E}">
        <p14:creationId xmlns:p14="http://schemas.microsoft.com/office/powerpoint/2010/main" val="4261729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D979555-8FC1-AE49-8630-F48E11A7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An 8-to-3-line encoder</a:t>
            </a:r>
            <a:endParaRPr lang="en-US" altLang="en-US" b="1" i="1" dirty="0">
              <a:solidFill>
                <a:schemeClr val="tx1"/>
              </a:solidFill>
              <a:sym typeface="Symbol" pitchFamily="2" charset="2"/>
            </a:endParaRPr>
          </a:p>
        </p:txBody>
      </p:sp>
      <p:pic>
        <p:nvPicPr>
          <p:cNvPr id="39939" name="Picture 3" descr="giv52503_0531">
            <a:extLst>
              <a:ext uri="{FF2B5EF4-FFF2-40B4-BE49-F238E27FC236}">
                <a16:creationId xmlns:a16="http://schemas.microsoft.com/office/drawing/2014/main" id="{BE65A0B6-1891-9F44-BAFC-05A1C05B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449388"/>
            <a:ext cx="6600825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358FC9-9DD2-BD49-952F-8461E9215FE8}"/>
              </a:ext>
            </a:extLst>
          </p:cNvPr>
          <p:cNvSpPr txBox="1"/>
          <p:nvPr/>
        </p:nvSpPr>
        <p:spPr>
          <a:xfrm>
            <a:off x="7533943" y="1752600"/>
            <a:ext cx="4235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28C34-3B67-2B48-9A8F-56A2759BE02C}"/>
              </a:ext>
            </a:extLst>
          </p:cNvPr>
          <p:cNvSpPr txBox="1"/>
          <p:nvPr/>
        </p:nvSpPr>
        <p:spPr>
          <a:xfrm>
            <a:off x="7552601" y="3376159"/>
            <a:ext cx="4235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B9BF1-2720-9743-ABD5-B274E44A4FF3}"/>
              </a:ext>
            </a:extLst>
          </p:cNvPr>
          <p:cNvSpPr txBox="1"/>
          <p:nvPr/>
        </p:nvSpPr>
        <p:spPr>
          <a:xfrm>
            <a:off x="7552601" y="5105400"/>
            <a:ext cx="4235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030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>
            <a:extLst>
              <a:ext uri="{FF2B5EF4-FFF2-40B4-BE49-F238E27FC236}">
                <a16:creationId xmlns:a16="http://schemas.microsoft.com/office/drawing/2014/main" id="{8D57A872-4010-8549-9A6B-AAC8909B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2390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4">
            <a:extLst>
              <a:ext uri="{FF2B5EF4-FFF2-40B4-BE49-F238E27FC236}">
                <a16:creationId xmlns:a16="http://schemas.microsoft.com/office/drawing/2014/main" id="{D77509B3-569F-EB40-9B93-26C7758A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324600"/>
            <a:ext cx="4572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3BB91F-C7C7-C748-B68D-6990F52D897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kern="0" dirty="0">
                <a:ea typeface="宋体" panose="02010600030101010101" pitchFamily="2" charset="-122"/>
              </a:rPr>
              <a:t>Encoder with active Flag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AACB1-04BF-DC42-864F-358A3C274AF4}"/>
              </a:ext>
            </a:extLst>
          </p:cNvPr>
          <p:cNvSpPr/>
          <p:nvPr/>
        </p:nvSpPr>
        <p:spPr>
          <a:xfrm>
            <a:off x="1143000" y="6230034"/>
            <a:ext cx="6324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dirty="0"/>
              <a:t>A = 1 if E = 1 and one x</a:t>
            </a:r>
            <a:r>
              <a:rPr lang="en-US" altLang="en-US" baseline="-12000" dirty="0"/>
              <a:t>i</a:t>
            </a:r>
            <a:r>
              <a:rPr lang="en-US" altLang="en-US" dirty="0"/>
              <a:t> = 1, otherwise A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2710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0CE55F6C-2051-1F4D-8E4F-7CA992BB62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133600"/>
            <a:ext cx="79248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Accepts multiple values and encodes them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Works when more than one input is active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Consists of: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Inputs (2</a:t>
            </a:r>
            <a:r>
              <a:rPr lang="en-US" altLang="en-US" baseline="30000"/>
              <a:t>n</a:t>
            </a:r>
            <a:r>
              <a:rPr lang="en-US" altLang="en-US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Outputs</a:t>
            </a:r>
          </a:p>
          <a:p>
            <a:pPr lvl="3">
              <a:lnSpc>
                <a:spcPct val="90000"/>
              </a:lnSpc>
            </a:pPr>
            <a:r>
              <a:rPr lang="en-US" altLang="en-US" sz="2400"/>
              <a:t> when more than one output is active, sets output to correspond to highest input</a:t>
            </a:r>
          </a:p>
          <a:p>
            <a:pPr lvl="3">
              <a:lnSpc>
                <a:spcPct val="90000"/>
              </a:lnSpc>
            </a:pPr>
            <a:r>
              <a:rPr lang="en-US" altLang="en-US" sz="2400"/>
              <a:t>V (indicates whether any of the inputs are active)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Selectors / Enable (active high or active low)</a:t>
            </a:r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6033EE22-C0E4-754F-87D2-51BBABE447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533400"/>
            <a:ext cx="7772400" cy="1143000"/>
          </a:xfrm>
        </p:spPr>
        <p:txBody>
          <a:bodyPr anchor="ctr"/>
          <a:lstStyle/>
          <a:p>
            <a:r>
              <a:rPr lang="en-US" altLang="en-US" sz="3600" dirty="0"/>
              <a:t>Priority Encoder</a:t>
            </a:r>
          </a:p>
        </p:txBody>
      </p:sp>
    </p:spTree>
    <p:extLst>
      <p:ext uri="{BB962C8B-B14F-4D97-AF65-F5344CB8AC3E}">
        <p14:creationId xmlns:p14="http://schemas.microsoft.com/office/powerpoint/2010/main" val="2390527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>
            <a:extLst>
              <a:ext uri="{FF2B5EF4-FFF2-40B4-BE49-F238E27FC236}">
                <a16:creationId xmlns:a16="http://schemas.microsoft.com/office/drawing/2014/main" id="{49A252EA-4B30-A54F-ABAC-B780B830B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1785"/>
          <a:stretch>
            <a:fillRect/>
          </a:stretch>
        </p:blipFill>
        <p:spPr bwMode="auto">
          <a:xfrm>
            <a:off x="457200" y="2286000"/>
            <a:ext cx="8305800" cy="331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4483" name="Rectangle 3">
            <a:extLst>
              <a:ext uri="{FF2B5EF4-FFF2-40B4-BE49-F238E27FC236}">
                <a16:creationId xmlns:a16="http://schemas.microsoft.com/office/drawing/2014/main" id="{5967D9AB-A92C-E94E-B843-D00BCC268F9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  <a:lvl2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2pPr>
            <a:lvl3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3pPr>
            <a:lvl4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4pPr>
            <a:lvl5pPr algn="ctr"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Example: 4-to-2 Priority Encoder</a:t>
            </a:r>
            <a:br>
              <a:rPr lang="en-US" altLang="zh-CN" sz="4000">
                <a:ea typeface="宋体" panose="02010600030101010101" pitchFamily="2" charset="-122"/>
              </a:rPr>
            </a:br>
            <a:r>
              <a:rPr lang="en-US" altLang="zh-CN" sz="4000">
                <a:ea typeface="宋体" panose="02010600030101010101" pitchFamily="2" charset="-122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6039630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Group 2">
            <a:extLst>
              <a:ext uri="{FF2B5EF4-FFF2-40B4-BE49-F238E27FC236}">
                <a16:creationId xmlns:a16="http://schemas.microsoft.com/office/drawing/2014/main" id="{83004595-97A1-5047-BEB7-C197B4594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106692"/>
              </p:ext>
            </p:extLst>
          </p:nvPr>
        </p:nvGraphicFramePr>
        <p:xfrm>
          <a:off x="2438400" y="853440"/>
          <a:ext cx="4648200" cy="5699760"/>
        </p:xfrm>
        <a:graphic>
          <a:graphicData uri="http://schemas.openxmlformats.org/drawingml/2006/table">
            <a:tbl>
              <a:tblPr/>
              <a:tblGrid>
                <a:gridCol w="663575">
                  <a:extLst>
                    <a:ext uri="{9D8B030D-6E8A-4147-A177-3AD203B41FA5}">
                      <a16:colId xmlns:a16="http://schemas.microsoft.com/office/drawing/2014/main" val="1863217053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529440470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189178097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25329985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47936573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25704654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15017804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468082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434762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410152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814570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067596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017301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597909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415475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163206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150836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986105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060639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2868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768881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765776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02558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764025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BF8315E4-ADB1-0A48-B73D-45767D42F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-21771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en-US" sz="3600" kern="0" dirty="0"/>
              <a:t>4-to-2 Priority Encoder Truth Table</a:t>
            </a:r>
          </a:p>
        </p:txBody>
      </p:sp>
    </p:spTree>
    <p:extLst>
      <p:ext uri="{BB962C8B-B14F-4D97-AF65-F5344CB8AC3E}">
        <p14:creationId xmlns:p14="http://schemas.microsoft.com/office/powerpoint/2010/main" val="3345141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5">
            <a:extLst>
              <a:ext uri="{FF2B5EF4-FFF2-40B4-BE49-F238E27FC236}">
                <a16:creationId xmlns:a16="http://schemas.microsoft.com/office/drawing/2014/main" id="{55796374-1439-804E-A83B-FA857CC8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239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CC52658-22E8-1741-A747-9F0037EA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-21771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en-US" sz="3600" kern="0" dirty="0"/>
              <a:t>4-to-2 Priority Encoder</a:t>
            </a:r>
          </a:p>
        </p:txBody>
      </p:sp>
    </p:spTree>
    <p:extLst>
      <p:ext uri="{BB962C8B-B14F-4D97-AF65-F5344CB8AC3E}">
        <p14:creationId xmlns:p14="http://schemas.microsoft.com/office/powerpoint/2010/main" val="3070611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86" name="Picture 2" descr="figure_4">
            <a:extLst>
              <a:ext uri="{FF2B5EF4-FFF2-40B4-BE49-F238E27FC236}">
                <a16:creationId xmlns:a16="http://schemas.microsoft.com/office/drawing/2014/main" id="{DBAAA9ED-127B-0945-B05A-E89EBD9D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87525"/>
            <a:ext cx="73310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187" name="Rectangle 3">
            <a:extLst>
              <a:ext uri="{FF2B5EF4-FFF2-40B4-BE49-F238E27FC236}">
                <a16:creationId xmlns:a16="http://schemas.microsoft.com/office/drawing/2014/main" id="{D9A40C39-E5F8-FC4F-9D62-86A44CBDB5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8-</a:t>
            </a:r>
            <a:r>
              <a:rPr lang="en-US" altLang="zh-CN">
                <a:ea typeface="宋体" panose="02010600030101010101" pitchFamily="2" charset="-122"/>
              </a:rPr>
              <a:t>to-3 Priority Encoder</a:t>
            </a:r>
          </a:p>
        </p:txBody>
      </p:sp>
    </p:spTree>
    <p:extLst>
      <p:ext uri="{BB962C8B-B14F-4D97-AF65-F5344CB8AC3E}">
        <p14:creationId xmlns:p14="http://schemas.microsoft.com/office/powerpoint/2010/main" val="101466189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3FE42-59FF-E749-9F13-2E78ECC4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FED-0FDA-46AA-9B18-A850B9B99AF7}" type="datetime1">
              <a:rPr lang="en-US" smtClean="0"/>
              <a:pPr/>
              <a:t>3/6/2023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FF231-1227-2749-BC33-9643CEA8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CSE, Rajshahi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87DB9-622B-544B-A8C6-51F7E43A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4" y="1752600"/>
            <a:ext cx="7729572" cy="432225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37D40DC-BC01-BA46-93BA-1D97964C835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685800"/>
            <a:ext cx="7543800" cy="73183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altLang="zh-CN" kern="0" dirty="0">
                <a:ea typeface="SimSun" panose="02010600030101010101" pitchFamily="2" charset="-122"/>
              </a:rPr>
              <a:t>2</a:t>
            </a:r>
            <a:r>
              <a:rPr lang="zh-CN" altLang="en-US" kern="0" dirty="0">
                <a:ea typeface="SimSun" panose="02010600030101010101" pitchFamily="2" charset="-122"/>
              </a:rPr>
              <a:t>-</a:t>
            </a:r>
            <a:r>
              <a:rPr lang="en-US" altLang="zh-CN" kern="0" dirty="0">
                <a:ea typeface="SimSun" panose="02010600030101010101" pitchFamily="2" charset="-122"/>
              </a:rPr>
              <a:t>to-4 Decoder</a:t>
            </a:r>
          </a:p>
        </p:txBody>
      </p:sp>
    </p:spTree>
    <p:extLst>
      <p:ext uri="{BB962C8B-B14F-4D97-AF65-F5344CB8AC3E}">
        <p14:creationId xmlns:p14="http://schemas.microsoft.com/office/powerpoint/2010/main" val="13267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6FA765FD-D0C5-E249-8954-91DC6D94C7B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SimSun" panose="02010600030101010101" pitchFamily="2" charset="-122"/>
              </a:rPr>
              <a:t>3-</a:t>
            </a:r>
            <a:r>
              <a:rPr lang="en-US" altLang="zh-CN" dirty="0">
                <a:ea typeface="SimSun" panose="02010600030101010101" pitchFamily="2" charset="-122"/>
              </a:rPr>
              <a:t>to-8 Decoder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BB1C1D2B-F053-C145-8D18-D5FFD8F3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Three inputs, A</a:t>
            </a:r>
            <a:r>
              <a:rPr lang="en-US" altLang="zh-CN" baseline="-25000" dirty="0">
                <a:ea typeface="SimSun" panose="02010600030101010101" pitchFamily="2" charset="-122"/>
              </a:rPr>
              <a:t>0</a:t>
            </a:r>
            <a:r>
              <a:rPr lang="en-US" altLang="zh-CN" dirty="0">
                <a:ea typeface="SimSun" panose="02010600030101010101" pitchFamily="2" charset="-122"/>
              </a:rPr>
              <a:t>, A</a:t>
            </a:r>
            <a:r>
              <a:rPr lang="en-US" altLang="zh-CN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, A</a:t>
            </a:r>
            <a:r>
              <a:rPr lang="en-US" altLang="zh-CN" baseline="-25000" dirty="0">
                <a:ea typeface="SimSun" panose="02010600030101010101" pitchFamily="2" charset="-122"/>
              </a:rPr>
              <a:t>2</a:t>
            </a:r>
            <a:r>
              <a:rPr lang="en-US" altLang="zh-CN" dirty="0">
                <a:ea typeface="SimSun" panose="02010600030101010101" pitchFamily="2" charset="-122"/>
              </a:rPr>
              <a:t>, are decoded into eight outputs, D</a:t>
            </a:r>
            <a:r>
              <a:rPr lang="en-US" altLang="zh-CN" baseline="-25000" dirty="0">
                <a:ea typeface="SimSun" panose="02010600030101010101" pitchFamily="2" charset="-122"/>
              </a:rPr>
              <a:t>0 </a:t>
            </a:r>
            <a:r>
              <a:rPr lang="en-US" altLang="zh-CN" dirty="0">
                <a:ea typeface="SimSun" panose="02010600030101010101" pitchFamily="2" charset="-122"/>
              </a:rPr>
              <a:t>through D</a:t>
            </a:r>
            <a:r>
              <a:rPr lang="en-US" altLang="zh-CN" baseline="-25000" dirty="0">
                <a:ea typeface="SimSun" panose="02010600030101010101" pitchFamily="2" charset="-122"/>
              </a:rPr>
              <a:t>7</a:t>
            </a: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Each output D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represents one of the </a:t>
            </a:r>
            <a:r>
              <a:rPr lang="en-US" altLang="zh-CN" dirty="0" err="1">
                <a:ea typeface="SimSun" panose="02010600030101010101" pitchFamily="2" charset="-122"/>
              </a:rPr>
              <a:t>minterms</a:t>
            </a:r>
            <a:r>
              <a:rPr lang="en-US" altLang="zh-CN" dirty="0">
                <a:ea typeface="SimSun" panose="02010600030101010101" pitchFamily="2" charset="-122"/>
              </a:rPr>
              <a:t> of the 3 input variables.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D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when the binary number A</a:t>
            </a:r>
            <a:r>
              <a:rPr lang="en-US" altLang="zh-CN" baseline="-25000" dirty="0">
                <a:ea typeface="SimSun" panose="02010600030101010101" pitchFamily="2" charset="-122"/>
              </a:rPr>
              <a:t>2</a:t>
            </a:r>
            <a:r>
              <a:rPr lang="en-US" altLang="zh-CN" dirty="0">
                <a:ea typeface="SimSun" panose="02010600030101010101" pitchFamily="2" charset="-122"/>
              </a:rPr>
              <a:t>A</a:t>
            </a:r>
            <a:r>
              <a:rPr lang="en-US" altLang="zh-CN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A</a:t>
            </a:r>
            <a:r>
              <a:rPr lang="en-US" altLang="zh-CN" baseline="-25000" dirty="0">
                <a:ea typeface="SimSun" panose="02010600030101010101" pitchFamily="2" charset="-122"/>
              </a:rPr>
              <a:t>0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 err="1">
                <a:ea typeface="SimSun" panose="02010600030101010101" pitchFamily="2" charset="-122"/>
              </a:rPr>
              <a:t>i</a:t>
            </a:r>
            <a:endParaRPr lang="en-US" altLang="zh-CN" i="1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Shorthand: D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m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anose="02010600030101010101" pitchFamily="2" charset="-122"/>
              </a:rPr>
              <a:t>The output variables are </a:t>
            </a:r>
            <a:r>
              <a:rPr lang="en-US" altLang="zh-CN" i="1" u="sng" dirty="0">
                <a:ea typeface="SimSun" panose="02010600030101010101" pitchFamily="2" charset="-122"/>
              </a:rPr>
              <a:t>mutually exclusive</a:t>
            </a:r>
            <a:r>
              <a:rPr lang="en-US" altLang="zh-CN" dirty="0">
                <a:ea typeface="SimSun" panose="02010600030101010101" pitchFamily="2" charset="-122"/>
              </a:rPr>
              <a:t>; exactly one output has the value 1 at any time, and the other seven are 0.</a:t>
            </a:r>
          </a:p>
        </p:txBody>
      </p:sp>
    </p:spTree>
    <p:extLst>
      <p:ext uri="{BB962C8B-B14F-4D97-AF65-F5344CB8AC3E}">
        <p14:creationId xmlns:p14="http://schemas.microsoft.com/office/powerpoint/2010/main" val="39301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10276CA-7934-5149-B930-8E4DB722E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 truth table of 3-to-8 Decoder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A669D03-A707-284F-890B-8D2A89DFC6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772400" cy="4114803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590468518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936915249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3870019941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582802425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301538699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97660971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407898565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812967291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1006553202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192859969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343561887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4731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7042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1731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5714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18625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6957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62089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5354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940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33B07-75EC-724D-A24E-1B4C3A672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3-to-8 Decoder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CAED16B1-6956-E44C-94D3-99644223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24973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E9ED551-E2EA-1F47-ACC1-E5B2591F1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3-to-8 Decoder with Enable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55F39CCD-5566-9E4D-9451-8A9B7D81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5143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giv52503_0522">
            <a:extLst>
              <a:ext uri="{FF2B5EF4-FFF2-40B4-BE49-F238E27FC236}">
                <a16:creationId xmlns:a16="http://schemas.microsoft.com/office/drawing/2014/main" id="{2C9157C0-2256-C74B-8380-755F8CB6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611937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CAF309E-92CA-9A4B-822D-11C1BE3B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"/>
            <a:ext cx="6934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4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3-to-8-line decoder using nand-gates</a:t>
            </a:r>
            <a:endParaRPr 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1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2716</TotalTime>
  <Words>693</Words>
  <Application>Microsoft Office PowerPoint</Application>
  <PresentationFormat>On-screen Show (4:3)</PresentationFormat>
  <Paragraphs>272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宋体</vt:lpstr>
      <vt:lpstr>宋体</vt:lpstr>
      <vt:lpstr>Arial</vt:lpstr>
      <vt:lpstr>Comic Sans MS</vt:lpstr>
      <vt:lpstr>Courier New</vt:lpstr>
      <vt:lpstr>Symbol</vt:lpstr>
      <vt:lpstr>Tahoma</vt:lpstr>
      <vt:lpstr>Times New Roman</vt:lpstr>
      <vt:lpstr>Wingdings</vt:lpstr>
      <vt:lpstr>Network</vt:lpstr>
      <vt:lpstr>Default Design</vt:lpstr>
      <vt:lpstr>Visio</vt:lpstr>
      <vt:lpstr>PowerPoint Presentation</vt:lpstr>
      <vt:lpstr>Decoders</vt:lpstr>
      <vt:lpstr>PowerPoint Presentation</vt:lpstr>
      <vt:lpstr>PowerPoint Presentation</vt:lpstr>
      <vt:lpstr>3-to-8 Decoder</vt:lpstr>
      <vt:lpstr>The truth table of 3-to-8 Decoder</vt:lpstr>
      <vt:lpstr>3-to-8 Decoder</vt:lpstr>
      <vt:lpstr>3-to-8 Decoder with Enable</vt:lpstr>
      <vt:lpstr>PowerPoint Presentation</vt:lpstr>
      <vt:lpstr>Implementation of the Boolean expressions   f1(x2,x1,x0) =  m(1,2,4,5)   and   f2(x2,x1,x0) = m(1,5,7)   with a  3-to-8-line decoder  and two or-gates.</vt:lpstr>
      <vt:lpstr>Implementation of the Boolean expressions   f1(x2,x1,x0) =  m(0,1,3,4,5,6) = !m(2,7)   and   f2(x2,x1,x0) = m(1,2,3,4,6) =  !m(0,5,7)   with a  3-to-8-line decoder  and two nor-gates.</vt:lpstr>
      <vt:lpstr> f1(x2,x1,x0) = M(0,1,3,5)   f2(x2,x1,x0) = M(1,3,6,7)  (a) Using output or-gates.  (b) Using output nor-gates.</vt:lpstr>
      <vt:lpstr>Realization of the pair of maxterm canonical expressions   f1(x2,x1,x0) = M(0,3,5)  and  f2(x2,x1,x0) = M(2,3,4)   with a  3-to-8-line decoder and two and-gates</vt:lpstr>
      <vt:lpstr>Realization of the Boolean expressions  f1(x2,x1,x0) =  M(0,1,3,4,7) = !M(2,5,6)  and  f2(x2,x1,x0) = M(1,2,3,4,5,6) = !M(0,7)   with a  3-to-8-line decoder and two nand-gates.</vt:lpstr>
      <vt:lpstr>A decoder realization of  f1(x2,x1,x0) = m(0,2,6,7) and  f2(x2,x1,x0) = m(3,5,6,7)  (a) Using output and-gates.  (b) Using output nand-gates.</vt:lpstr>
      <vt:lpstr>Implementation of the Boolean expressions</vt:lpstr>
      <vt:lpstr>Implementation of the Boolean expressions</vt:lpstr>
      <vt:lpstr>Implementation of the Boolean expressions</vt:lpstr>
      <vt:lpstr>Implementation of the Boolean expressions</vt:lpstr>
      <vt:lpstr>Implementation of the Boolean expressions</vt:lpstr>
      <vt:lpstr>Implementation of the Boolean expressions</vt:lpstr>
      <vt:lpstr>Implementation of Binary Adder Using a Decoder</vt:lpstr>
      <vt:lpstr>PowerPoint Presentation</vt:lpstr>
      <vt:lpstr>Decoder Expansions</vt:lpstr>
      <vt:lpstr>Decoder Expansions</vt:lpstr>
      <vt:lpstr>Decoder Expansions</vt:lpstr>
      <vt:lpstr>Encoders</vt:lpstr>
      <vt:lpstr>Encoders (cont.)</vt:lpstr>
      <vt:lpstr>Encoder Truth Table</vt:lpstr>
      <vt:lpstr>An 8-to-3-line encoder</vt:lpstr>
      <vt:lpstr>PowerPoint Presentation</vt:lpstr>
      <vt:lpstr>Priority Encoder</vt:lpstr>
      <vt:lpstr>PowerPoint Presentation</vt:lpstr>
      <vt:lpstr>PowerPoint Presentation</vt:lpstr>
      <vt:lpstr>PowerPoint Presentation</vt:lpstr>
      <vt:lpstr>8-to-3 Priority Encoder</vt:lpstr>
    </vt:vector>
  </TitlesOfParts>
  <Company>Universiti Malaya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Mahboob</cp:lastModifiedBy>
  <cp:revision>207</cp:revision>
  <dcterms:created xsi:type="dcterms:W3CDTF">2004-11-02T03:21:05Z</dcterms:created>
  <dcterms:modified xsi:type="dcterms:W3CDTF">2023-03-06T05:24:26Z</dcterms:modified>
</cp:coreProperties>
</file>