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2" r:id="rId2"/>
  </p:sldMasterIdLst>
  <p:notesMasterIdLst>
    <p:notesMasterId r:id="rId18"/>
  </p:notesMasterIdLst>
  <p:sldIdLst>
    <p:sldId id="352" r:id="rId3"/>
    <p:sldId id="276" r:id="rId4"/>
    <p:sldId id="268" r:id="rId5"/>
    <p:sldId id="259" r:id="rId6"/>
    <p:sldId id="260" r:id="rId7"/>
    <p:sldId id="265" r:id="rId8"/>
    <p:sldId id="354" r:id="rId9"/>
    <p:sldId id="353" r:id="rId10"/>
    <p:sldId id="300" r:id="rId11"/>
    <p:sldId id="301" r:id="rId12"/>
    <p:sldId id="272" r:id="rId13"/>
    <p:sldId id="269" r:id="rId14"/>
    <p:sldId id="355" r:id="rId15"/>
    <p:sldId id="266" r:id="rId16"/>
    <p:sldId id="1867" r:id="rId17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649"/>
  </p:normalViewPr>
  <p:slideViewPr>
    <p:cSldViewPr>
      <p:cViewPr varScale="1">
        <p:scale>
          <a:sx n="97" d="100"/>
          <a:sy n="97" d="100"/>
        </p:scale>
        <p:origin x="11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4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0ECE4499-1E9C-9342-8485-62E041BE60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62A5F0A6-2F02-0948-B5B9-2C23FCD0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2B2C74-E57E-1744-A391-B73E32A8882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67635-22F5-594D-9E20-B22F81FE03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/>
              </a:rPr>
              <a:t>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Lesson 2.4 – Specific Combo Circuits &amp; Misc Topics</a:t>
            </a:r>
          </a:p>
        </p:txBody>
      </p:sp>
      <p:sp>
        <p:nvSpPr>
          <p:cNvPr id="35846" name="Footer Placeholder 5">
            <a:extLst>
              <a:ext uri="{FF2B5EF4-FFF2-40B4-BE49-F238E27FC236}">
                <a16:creationId xmlns:a16="http://schemas.microsoft.com/office/drawing/2014/main" id="{98E72B3B-8D55-6B48-9B90-11BA8D9BB4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D1D98-5145-9740-A798-AC849E276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714C73-61E2-6440-9E1E-0C6C157253F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33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9CDD5CEE-F6E6-A44F-8304-BE35F00633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D8B04D1-2AD7-3945-9BD1-1F17F3F0D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slide explains the function of a demultiplexer.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E80C847-B85F-C04D-BFCC-39CDF3D2316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E7261-C626-7F43-B74D-86D51A89DC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/>
              </a:rPr>
              <a:t>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Lesson 2.4 – Specific Combo Circuits &amp; Misc Topics</a:t>
            </a:r>
          </a:p>
        </p:txBody>
      </p:sp>
      <p:sp>
        <p:nvSpPr>
          <p:cNvPr id="40966" name="Footer Placeholder 5">
            <a:extLst>
              <a:ext uri="{FF2B5EF4-FFF2-40B4-BE49-F238E27FC236}">
                <a16:creationId xmlns:a16="http://schemas.microsoft.com/office/drawing/2014/main" id="{74B79349-DC3A-2F4A-934E-3B00266CCF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7B9E-DEA7-9849-B341-DF299D516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0F7A51-23CA-2149-BBA2-9760115260F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578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3A177AA5-C5B2-DB42-9309-4A6357C80A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B704726-B53C-9A42-A039-163F54F6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slide shows a typical application of a demultiplexer (in this case a 1-to-4 DEMUX). Ask students to share other common applications of DEMUXs.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0D1C06-E71C-2648-AC44-060CEAD141D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2A8E8-22C2-2441-B5D6-6B01CE23AD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/>
              </a:rPr>
              <a:t>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Lesson 2.4 – Specific Combo Circuits &amp; Misc Topics</a:t>
            </a:r>
          </a:p>
        </p:txBody>
      </p:sp>
      <p:sp>
        <p:nvSpPr>
          <p:cNvPr id="41990" name="Footer Placeholder 5">
            <a:extLst>
              <a:ext uri="{FF2B5EF4-FFF2-40B4-BE49-F238E27FC236}">
                <a16:creationId xmlns:a16="http://schemas.microsoft.com/office/drawing/2014/main" id="{07D860E9-D862-3542-8F8C-B78B71B469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707AC-639C-084B-BD82-B0AF29BCD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FB9F9A-327E-8D48-8A68-8FDDBD46576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97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8613E752-71E6-E240-A3CA-CD3F644D2D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0F67CDF-911E-9141-9D99-BBA92B25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SSI logic diagram, block diagram, and truth table for a 1-to-4 De-MUX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5D405F5-1130-F94A-8494-CF644F4E1BE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50F84-7A57-CC43-9FBC-A05E176121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/>
              </a:rPr>
              <a:t>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Lesson 2.4 – Specific Combo Circuits &amp; Misc Topics</a:t>
            </a:r>
          </a:p>
        </p:txBody>
      </p:sp>
      <p:sp>
        <p:nvSpPr>
          <p:cNvPr id="43014" name="Footer Placeholder 5">
            <a:extLst>
              <a:ext uri="{FF2B5EF4-FFF2-40B4-BE49-F238E27FC236}">
                <a16:creationId xmlns:a16="http://schemas.microsoft.com/office/drawing/2014/main" id="{6ED7E96D-CBDE-4040-92E5-988CC5120E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219C4-1592-4940-8A0F-1AFCCCAD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F4CF3-EB10-F641-8631-41BD3352B1C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E2692946-E86D-8E47-88B3-372CCD1572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8D315636-15CD-6C43-AAC7-4AF1D142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Waveform diagrams for a 1-to-4 De-MUX. The output signals (D0-D3) are colored RED to indicate when its is connected to the input X. Note: There is no significance to the value of the input data signal; it is intended solely to demonstrate that the select lines (A &amp; B) will determine what output signal is connected to the input.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FF963A6-F405-3C40-AC59-41ACF2B10F3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9059-4FF7-EE49-954D-D5443420C3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/>
              </a:rPr>
              <a:t>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Lesson 2.4 – Specific Combo Circuits &amp; Misc Topics</a:t>
            </a:r>
          </a:p>
        </p:txBody>
      </p:sp>
      <p:sp>
        <p:nvSpPr>
          <p:cNvPr id="44038" name="Footer Placeholder 5">
            <a:extLst>
              <a:ext uri="{FF2B5EF4-FFF2-40B4-BE49-F238E27FC236}">
                <a16:creationId xmlns:a16="http://schemas.microsoft.com/office/drawing/2014/main" id="{2A226C2C-B6B5-5A42-8B2B-9CBD5F269E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A271A-7BA2-C24C-8347-5C753ECC6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CBEB30-9AE7-5949-83EE-F915ADD6D98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25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65F87A0C-4B61-F645-A560-E72B81ECE5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6B5BC072-C015-F742-8FC7-26700748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slide shows a typical application of a multiplexer (in this case a 4-to-1 MUX). Have the students share other common applications of MUXs.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http://images.tigerdirect.ca/skuimages/large/Logitech-X-540-L23-7250-mai.jpg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A9BF27A-EC7E-3842-98AE-61A0ADB3C36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65EAF-9F99-6240-A6CC-07B36968EA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/>
              </a:rPr>
              <a:t>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Lesson 2.4 – Specific Combo Circuits &amp; Misc Topics</a:t>
            </a:r>
          </a:p>
        </p:txBody>
      </p:sp>
      <p:sp>
        <p:nvSpPr>
          <p:cNvPr id="36870" name="Footer Placeholder 5">
            <a:extLst>
              <a:ext uri="{FF2B5EF4-FFF2-40B4-BE49-F238E27FC236}">
                <a16:creationId xmlns:a16="http://schemas.microsoft.com/office/drawing/2014/main" id="{80623760-294C-FB48-9BAC-FC2963FC09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A0686-C5E3-0846-BF99-49749E055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03C79D-B3D6-4040-AC13-F31B50A7B7F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58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4E799F-D22C-784E-B928-2DC76B686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E823-A861-984A-862A-A224AA9DEDF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F2CC68-4FDA-B34B-B373-0337C42F0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A07C5E-9DF3-824B-9360-E33CE2EF3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6062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93ECD4E-DEEF-8E40-AB18-9B85301607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E179BD-3B01-DF47-B104-CBFAD958CBDA}" type="slidenum">
              <a:rPr lang="en-US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Slide Image Placeholder 1">
            <a:extLst>
              <a:ext uri="{FF2B5EF4-FFF2-40B4-BE49-F238E27FC236}">
                <a16:creationId xmlns:a16="http://schemas.microsoft.com/office/drawing/2014/main" id="{7E8596FE-CA6C-1E44-896E-AEDC341E9D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3556" name="Notes Placeholder 2">
            <a:extLst>
              <a:ext uri="{FF2B5EF4-FFF2-40B4-BE49-F238E27FC236}">
                <a16:creationId xmlns:a16="http://schemas.microsoft.com/office/drawing/2014/main" id="{82DC783D-ACE4-544F-B7F5-A2B1116B1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/>
          <a:lstStyle/>
          <a:p>
            <a:pPr eaLnBrk="1" hangingPunct="1"/>
            <a:endParaRPr lang="en-US" altLang="en-US"/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FB85EEAE-967C-F44B-B075-085DAE2CBFA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F1A7FDE-018E-0842-9AEA-542B9A44BA7B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6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5B41A111-0C0A-EE41-897D-AEC917DEE8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F9BFEDE4-EB6F-4442-A97F-5C78D45B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Waveform diagram for a 4-to-1 MUX. The input data signals (D0-D3) are colored RED to indicate when its is connected to the output Y. Note: There is no significance to the values of the four input data signals; they are intended solely to demonstrate that the select lines (A &amp; B) will select what input data signal will be connected to the output.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922CBCD-6653-CC41-BD5A-BA960B5CBD6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0D650-46FF-084D-92D5-059D0EE170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/>
              </a:rPr>
              <a:t>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Lesson 2.4 – Specific Combo Circuits &amp; Misc Topics</a:t>
            </a:r>
          </a:p>
        </p:txBody>
      </p:sp>
      <p:sp>
        <p:nvSpPr>
          <p:cNvPr id="38918" name="Footer Placeholder 5">
            <a:extLst>
              <a:ext uri="{FF2B5EF4-FFF2-40B4-BE49-F238E27FC236}">
                <a16:creationId xmlns:a16="http://schemas.microsoft.com/office/drawing/2014/main" id="{0550DCDA-134F-7B47-98CD-4C05DC4358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C56DD-AA2B-AD46-AFB7-1A9692949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9358A1-8E95-9145-B1D3-077804F5764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85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5EB456B-EAB9-D548-8254-5961AC51C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002A48-A40C-0E48-8F53-7248FB2CDFAE}" type="slidenum">
              <a:rPr lang="en-US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Slide Image Placeholder 1">
            <a:extLst>
              <a:ext uri="{FF2B5EF4-FFF2-40B4-BE49-F238E27FC236}">
                <a16:creationId xmlns:a16="http://schemas.microsoft.com/office/drawing/2014/main" id="{9FF56672-5C0C-3B42-B091-A9C6FC7D4A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7652" name="Notes Placeholder 2">
            <a:extLst>
              <a:ext uri="{FF2B5EF4-FFF2-40B4-BE49-F238E27FC236}">
                <a16:creationId xmlns:a16="http://schemas.microsoft.com/office/drawing/2014/main" id="{FB3B38C2-710C-314E-A141-081C9FE3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/>
          <a:lstStyle/>
          <a:p>
            <a:pPr eaLnBrk="1" hangingPunct="1"/>
            <a:endParaRPr lang="en-US" altLang="en-US"/>
          </a:p>
        </p:txBody>
      </p:sp>
      <p:sp>
        <p:nvSpPr>
          <p:cNvPr id="27653" name="Slide Number Placeholder 3">
            <a:extLst>
              <a:ext uri="{FF2B5EF4-FFF2-40B4-BE49-F238E27FC236}">
                <a16:creationId xmlns:a16="http://schemas.microsoft.com/office/drawing/2014/main" id="{210A3168-719D-8945-9516-C1464CA9BAC4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D522067-50C6-354D-B5A4-D7BC185E7283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7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2CBEF3B-B6BD-BA46-AB0D-3D8F0B363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0E4B39-DBA2-DA4C-920F-2FBB70266019}" type="slidenum">
              <a:rPr lang="en-US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Slide Image Placeholder 1">
            <a:extLst>
              <a:ext uri="{FF2B5EF4-FFF2-40B4-BE49-F238E27FC236}">
                <a16:creationId xmlns:a16="http://schemas.microsoft.com/office/drawing/2014/main" id="{DE9A7A1F-6AA9-8F4A-B13F-35E47AA4B5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8676" name="Notes Placeholder 2">
            <a:extLst>
              <a:ext uri="{FF2B5EF4-FFF2-40B4-BE49-F238E27FC236}">
                <a16:creationId xmlns:a16="http://schemas.microsoft.com/office/drawing/2014/main" id="{4F7374A8-65D1-6149-8F2A-9297E6F9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/>
          <a:lstStyle/>
          <a:p>
            <a:pPr eaLnBrk="1" hangingPunct="1"/>
            <a:endParaRPr lang="en-US" altLang="en-US"/>
          </a:p>
        </p:txBody>
      </p:sp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C248E24B-6DE4-E34E-ADD0-3F56F49ED02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DE0A810-BD4A-F541-9319-FE16461DA73C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9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618AD74A-170A-7440-8679-76BBC2FCE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4FB52AC-16E6-DA4D-A593-A2E0DCAB956C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698EBE07-769D-4F43-98D7-D134E8416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2AD0AF23-7D10-324E-8890-FB2EFEBC7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 lIns="92026" tIns="46013" rIns="92026" bIns="46013"/>
          <a:lstStyle/>
          <a:p>
            <a:pPr eaLnBrk="1" hangingPunct="1"/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A4E9315B-6781-704F-98A3-6706B48C3A00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35013" indent="-28257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30300" indent="-22542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582738" indent="-22542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35175" indent="-227013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492375" indent="-227013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49575" indent="-227013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06775" indent="-227013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63975" indent="-227013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9DD8A02-2029-824E-99E1-623E64D8A5E6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EEE17522-4C01-024F-B58D-50CC3A107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174AEF6-9039-9045-A155-9B7383054323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2B42A9C-9F49-564D-B574-31315AA2C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0C4DAE2F-B271-0C42-9248-EB066110F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 lIns="92026" tIns="46013" rIns="92026" bIns="46013"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29CF29F-1A8F-3E47-BA51-93E83A2D8D7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35013" indent="-28257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30300" indent="-22542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582738" indent="-22542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35175" indent="-227013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492375" indent="-227013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49575" indent="-227013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06775" indent="-227013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63975" indent="-227013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9C668B5-C2EF-6D4D-B1F3-6C3CAEF9D44A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2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6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9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3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34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4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21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63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63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85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64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3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2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2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E097A76-C5EF-414F-9BA2-23638C527C07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4216" name="Group 8"/>
          <p:cNvGrpSpPr>
            <a:grpSpLocks/>
          </p:cNvGrpSpPr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6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Lecture 05: Digital System Design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www.ru.ac.bd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Dr. Mahboob Qaosar</a:t>
            </a:r>
          </a:p>
        </p:txBody>
      </p:sp>
    </p:spTree>
    <p:extLst>
      <p:ext uri="{BB962C8B-B14F-4D97-AF65-F5344CB8AC3E}">
        <p14:creationId xmlns:p14="http://schemas.microsoft.com/office/powerpoint/2010/main" val="171468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FCA4DF19-3399-994B-9426-C237F42960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85800"/>
          </a:xfrm>
        </p:spPr>
        <p:txBody>
          <a:bodyPr anchor="ctr"/>
          <a:lstStyle/>
          <a:p>
            <a:pPr eaLnBrk="1" hangingPunct="1"/>
            <a:r>
              <a:rPr lang="en-US" altLang="en-US" sz="4000" b="1" dirty="0"/>
              <a:t>Multiplexer Versus Decoder</a:t>
            </a:r>
            <a:endParaRPr lang="en-US" altLang="en-US" sz="4000" dirty="0"/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816A0126-8DE0-E94F-9736-A2CB01387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990600"/>
          <a:ext cx="4294188" cy="453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5" name="Document" r:id="rId4" imgW="13449300" imgH="13779500" progId="Word.Document.8">
                  <p:embed/>
                </p:oleObj>
              </mc:Choice>
              <mc:Fallback>
                <p:oleObj name="Document" r:id="rId4" imgW="13449300" imgH="13779500" progId="Word.Document.8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816A0126-8DE0-E94F-9736-A2CB01387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4294188" cy="453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4">
            <a:extLst>
              <a:ext uri="{FF2B5EF4-FFF2-40B4-BE49-F238E27FC236}">
                <a16:creationId xmlns:a16="http://schemas.microsoft.com/office/drawing/2014/main" id="{2F709C54-1029-CB44-9884-A64A6F81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67400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Note that the multiplexer has an extra OR gate. A1 and A0 are the two inputs in decoder.  There are four inputs plus two selecs in multiplexer</a:t>
            </a:r>
            <a:r>
              <a:rPr lang="en-US" altLang="en-US" sz="20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148" name="Object 5">
            <a:extLst>
              <a:ext uri="{FF2B5EF4-FFF2-40B4-BE49-F238E27FC236}">
                <a16:creationId xmlns:a16="http://schemas.microsoft.com/office/drawing/2014/main" id="{FC9E693A-FBBB-644D-97A5-FF5A99DB4DB6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4572000" y="914400"/>
          <a:ext cx="385286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6" name="Bitmap Image" r:id="rId6" imgW="1301750" imgH="1441450" progId="Paint.Picture">
                  <p:embed/>
                </p:oleObj>
              </mc:Choice>
              <mc:Fallback>
                <p:oleObj name="Bitmap Image" r:id="rId6" imgW="1301750" imgH="1441450" progId="Paint.Picture">
                  <p:embed/>
                  <p:pic>
                    <p:nvPicPr>
                      <p:cNvPr id="6148" name="Object 5">
                        <a:extLst>
                          <a:ext uri="{FF2B5EF4-FFF2-40B4-BE49-F238E27FC236}">
                            <a16:creationId xmlns:a16="http://schemas.microsoft.com/office/drawing/2014/main" id="{FC9E693A-FBBB-644D-97A5-FF5A99DB4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14400"/>
                        <a:ext cx="3852863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6">
            <a:extLst>
              <a:ext uri="{FF2B5EF4-FFF2-40B4-BE49-F238E27FC236}">
                <a16:creationId xmlns:a16="http://schemas.microsoft.com/office/drawing/2014/main" id="{C4728298-6ACC-8D44-9CD4-C265A521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4-to-1 Multiplexer</a:t>
            </a:r>
          </a:p>
        </p:txBody>
      </p:sp>
      <p:sp>
        <p:nvSpPr>
          <p:cNvPr id="6150" name="Text Box 7">
            <a:extLst>
              <a:ext uri="{FF2B5EF4-FFF2-40B4-BE49-F238E27FC236}">
                <a16:creationId xmlns:a16="http://schemas.microsoft.com/office/drawing/2014/main" id="{93BA708E-B876-1445-9510-85542DFC6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81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2-t0-4 Decoder</a:t>
            </a:r>
          </a:p>
        </p:txBody>
      </p:sp>
    </p:spTree>
    <p:extLst>
      <p:ext uri="{BB962C8B-B14F-4D97-AF65-F5344CB8AC3E}">
        <p14:creationId xmlns:p14="http://schemas.microsoft.com/office/powerpoint/2010/main" val="29392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314E634-6DCB-734A-8DE9-7D4C035A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en-US" sz="4200" dirty="0"/>
              <a:t>Demultiplexer (DEMUX)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A1FEA7F1-3469-584B-BCAD-B0AD585E4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502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/>
              <a:t>A DEMUX is a digital switch with a single input (source) and a multiple outputs (destinations).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/>
              <a:t>The select lines determine which output the input is connected to.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DEMUX Types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/>
              <a:t>1-to-2 (1 select line)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/>
              <a:t>1-to-4 (2 select lines)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/>
              <a:t>1-to-8 (3 select lines)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/>
              <a:t>1-to-16 (4 select lines)</a:t>
            </a:r>
            <a:endParaRPr lang="en-US" altLang="en-US"/>
          </a:p>
          <a:p>
            <a:endParaRPr lang="en-US" alt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09D04-747E-554C-B5A2-790377C4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0249EC-5524-6743-9088-82592A7A905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2533" name="TextBox 29">
            <a:extLst>
              <a:ext uri="{FF2B5EF4-FFF2-40B4-BE49-F238E27FC236}">
                <a16:creationId xmlns:a16="http://schemas.microsoft.com/office/drawing/2014/main" id="{0CDBC9CF-2576-474F-BCE9-9C7FA178F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1720850"/>
            <a:ext cx="21351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Demultiplexer </a:t>
            </a:r>
          </a:p>
          <a:p>
            <a:pPr algn="ctr" eaLnBrk="1" hangingPunct="1"/>
            <a:r>
              <a:rPr lang="en-US" altLang="en-US" sz="2000"/>
              <a:t>Block Diagram</a:t>
            </a:r>
          </a:p>
        </p:txBody>
      </p:sp>
      <p:grpSp>
        <p:nvGrpSpPr>
          <p:cNvPr id="22534" name="Group 54">
            <a:extLst>
              <a:ext uri="{FF2B5EF4-FFF2-40B4-BE49-F238E27FC236}">
                <a16:creationId xmlns:a16="http://schemas.microsoft.com/office/drawing/2014/main" id="{1C0F349C-A44B-424A-BC79-AB358B857C1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635250"/>
            <a:ext cx="3776663" cy="3003550"/>
            <a:chOff x="5105400" y="2635044"/>
            <a:chExt cx="3776606" cy="300375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168FA9D-2C7F-9940-A12E-B55D575CCF19}"/>
                </a:ext>
              </a:extLst>
            </p:cNvPr>
            <p:cNvCxnSpPr/>
            <p:nvPr/>
          </p:nvCxnSpPr>
          <p:spPr bwMode="auto">
            <a:xfrm flipH="1">
              <a:off x="7116733" y="3657464"/>
              <a:ext cx="45719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1C71050-2041-1346-84C0-9E7B7266E871}"/>
                </a:ext>
              </a:extLst>
            </p:cNvPr>
            <p:cNvCxnSpPr/>
            <p:nvPr/>
          </p:nvCxnSpPr>
          <p:spPr bwMode="auto">
            <a:xfrm rot="16200000">
              <a:off x="6538074" y="4677503"/>
              <a:ext cx="549313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7" name="TextBox 29">
              <a:extLst>
                <a:ext uri="{FF2B5EF4-FFF2-40B4-BE49-F238E27FC236}">
                  <a16:creationId xmlns:a16="http://schemas.microsoft.com/office/drawing/2014/main" id="{C44AAE2F-F71C-1F4E-B8BB-DC6A284D1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1433" y="4992469"/>
              <a:ext cx="8258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</a:t>
              </a:r>
            </a:p>
            <a:p>
              <a:pPr algn="ctr" eaLnBrk="1" hangingPunct="1"/>
              <a:r>
                <a:rPr lang="en-US" altLang="en-US"/>
                <a:t>Lines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0FDE40-830B-1844-BB0C-02DA57A521B6}"/>
                </a:ext>
              </a:extLst>
            </p:cNvPr>
            <p:cNvCxnSpPr/>
            <p:nvPr/>
          </p:nvCxnSpPr>
          <p:spPr bwMode="auto">
            <a:xfrm>
              <a:off x="5973750" y="3657464"/>
              <a:ext cx="45719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9" name="TextBox 29">
              <a:extLst>
                <a:ext uri="{FF2B5EF4-FFF2-40B4-BE49-F238E27FC236}">
                  <a16:creationId xmlns:a16="http://schemas.microsoft.com/office/drawing/2014/main" id="{EBE85C7D-0AC0-6D4D-8F04-0619E4713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3372145"/>
              <a:ext cx="84029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Input</a:t>
              </a:r>
            </a:p>
            <a:p>
              <a:pPr algn="ctr" eaLnBrk="1" hangingPunct="1"/>
              <a:r>
                <a:rPr lang="en-US" altLang="en-US" sz="1400" i="1"/>
                <a:t>(source)</a:t>
              </a:r>
            </a:p>
          </p:txBody>
        </p:sp>
        <p:sp>
          <p:nvSpPr>
            <p:cNvPr id="22540" name="TextBox 29">
              <a:extLst>
                <a:ext uri="{FF2B5EF4-FFF2-40B4-BE49-F238E27FC236}">
                  <a16:creationId xmlns:a16="http://schemas.microsoft.com/office/drawing/2014/main" id="{D7B30545-F31C-6640-9EAE-02382359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328" y="3380866"/>
              <a:ext cx="125867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Outputs</a:t>
              </a:r>
            </a:p>
            <a:p>
              <a:pPr algn="ctr" eaLnBrk="1" hangingPunct="1"/>
              <a:r>
                <a:rPr lang="en-US" altLang="en-US" sz="1400" i="1"/>
                <a:t>(destinations)</a:t>
              </a:r>
            </a:p>
          </p:txBody>
        </p:sp>
        <p:grpSp>
          <p:nvGrpSpPr>
            <p:cNvPr id="22541" name="Group 27">
              <a:extLst>
                <a:ext uri="{FF2B5EF4-FFF2-40B4-BE49-F238E27FC236}">
                  <a16:creationId xmlns:a16="http://schemas.microsoft.com/office/drawing/2014/main" id="{5A8F3504-88BC-2C45-84E6-AACA4F3FB9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7233" y="3200400"/>
              <a:ext cx="423513" cy="533400"/>
              <a:chOff x="7010400" y="2895600"/>
              <a:chExt cx="423513" cy="5334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F35523C-D5EA-3E49-AD96-AEB3D7F649A6}"/>
                  </a:ext>
                </a:extLst>
              </p:cNvPr>
              <p:cNvCxnSpPr/>
              <p:nvPr/>
            </p:nvCxnSpPr>
            <p:spPr>
              <a:xfrm rot="5400000" flipH="1" flipV="1">
                <a:off x="7145623" y="3275672"/>
                <a:ext cx="152411" cy="153986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51" name="Rectangle 23">
                <a:extLst>
                  <a:ext uri="{FF2B5EF4-FFF2-40B4-BE49-F238E27FC236}">
                    <a16:creationId xmlns:a16="http://schemas.microsoft.com/office/drawing/2014/main" id="{F057278A-9FA0-E04D-9FAD-EDBBD2906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2895600"/>
                <a:ext cx="4235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2</a:t>
                </a:r>
                <a:r>
                  <a:rPr lang="en-US" altLang="en-US" b="1" baseline="30000"/>
                  <a:t>N</a:t>
                </a:r>
              </a:p>
            </p:txBody>
          </p:sp>
        </p:grpSp>
        <p:grpSp>
          <p:nvGrpSpPr>
            <p:cNvPr id="22542" name="Group 28">
              <a:extLst>
                <a:ext uri="{FF2B5EF4-FFF2-40B4-BE49-F238E27FC236}">
                  <a16:creationId xmlns:a16="http://schemas.microsoft.com/office/drawing/2014/main" id="{E9A0E685-776E-1C45-908F-8A5D73278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527" y="3200400"/>
              <a:ext cx="312906" cy="533400"/>
              <a:chOff x="5867400" y="2895600"/>
              <a:chExt cx="312906" cy="5334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478456-4055-CB43-BDBC-6DBFC9190E09}"/>
                  </a:ext>
                </a:extLst>
              </p:cNvPr>
              <p:cNvCxnSpPr/>
              <p:nvPr/>
            </p:nvCxnSpPr>
            <p:spPr>
              <a:xfrm rot="5400000" flipH="1" flipV="1">
                <a:off x="5947244" y="3277260"/>
                <a:ext cx="152411" cy="15081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9" name="Rectangle 26">
                <a:extLst>
                  <a:ext uri="{FF2B5EF4-FFF2-40B4-BE49-F238E27FC236}">
                    <a16:creationId xmlns:a16="http://schemas.microsoft.com/office/drawing/2014/main" id="{BD900AA1-72F7-774A-8A0C-3DBA561E1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2895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1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C1C828-A4F9-5F40-BB7D-A9A586CAB424}"/>
                </a:ext>
              </a:extLst>
            </p:cNvPr>
            <p:cNvCxnSpPr/>
            <p:nvPr/>
          </p:nvCxnSpPr>
          <p:spPr>
            <a:xfrm rot="5400000" flipH="1" flipV="1">
              <a:off x="6751607" y="4648138"/>
              <a:ext cx="152410" cy="152398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4" name="Rectangle 30">
              <a:extLst>
                <a:ext uri="{FF2B5EF4-FFF2-40B4-BE49-F238E27FC236}">
                  <a16:creationId xmlns:a16="http://schemas.microsoft.com/office/drawing/2014/main" id="{8F5CF904-F71C-2848-9DF4-47846A74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5074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</a:p>
          </p:txBody>
        </p:sp>
        <p:grpSp>
          <p:nvGrpSpPr>
            <p:cNvPr id="22545" name="Group 53">
              <a:extLst>
                <a:ext uri="{FF2B5EF4-FFF2-40B4-BE49-F238E27FC236}">
                  <a16:creationId xmlns:a16="http://schemas.microsoft.com/office/drawing/2014/main" id="{BD32057A-BE3A-B648-8650-1BEF1C057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6818" y="2635044"/>
              <a:ext cx="674677" cy="2057541"/>
              <a:chOff x="4571314" y="4495800"/>
              <a:chExt cx="674677" cy="2057541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116F0871-B5AC-CB4A-9CF2-E0743946C595}"/>
                  </a:ext>
                </a:extLst>
              </p:cNvPr>
              <p:cNvSpPr/>
              <p:nvPr/>
            </p:nvSpPr>
            <p:spPr bwMode="auto">
              <a:xfrm>
                <a:off x="4571314" y="4495800"/>
                <a:ext cx="674677" cy="2057541"/>
              </a:xfrm>
              <a:custGeom>
                <a:avLst/>
                <a:gdLst>
                  <a:gd name="connsiteX0" fmla="*/ 11876 w 522515"/>
                  <a:gd name="connsiteY0" fmla="*/ 1080654 h 1365662"/>
                  <a:gd name="connsiteX1" fmla="*/ 0 w 522515"/>
                  <a:gd name="connsiteY1" fmla="*/ 273132 h 1365662"/>
                  <a:gd name="connsiteX2" fmla="*/ 522515 w 522515"/>
                  <a:gd name="connsiteY2" fmla="*/ 0 h 1365662"/>
                  <a:gd name="connsiteX3" fmla="*/ 522515 w 522515"/>
                  <a:gd name="connsiteY3" fmla="*/ 1365662 h 1365662"/>
                  <a:gd name="connsiteX4" fmla="*/ 11876 w 522515"/>
                  <a:gd name="connsiteY4" fmla="*/ 1080654 h 136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515" h="1365662">
                    <a:moveTo>
                      <a:pt x="11876" y="1080654"/>
                    </a:moveTo>
                    <a:lnTo>
                      <a:pt x="0" y="273132"/>
                    </a:lnTo>
                    <a:lnTo>
                      <a:pt x="522515" y="0"/>
                    </a:lnTo>
                    <a:lnTo>
                      <a:pt x="522515" y="1365662"/>
                    </a:lnTo>
                    <a:lnTo>
                      <a:pt x="11876" y="10806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547" name="TextBox 25">
                <a:extLst>
                  <a:ext uri="{FF2B5EF4-FFF2-40B4-BE49-F238E27FC236}">
                    <a16:creationId xmlns:a16="http://schemas.microsoft.com/office/drawing/2014/main" id="{9528CDA3-177A-2244-BEE0-289B5F1F7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4400195" y="5339837"/>
                <a:ext cx="1018297" cy="369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FF"/>
                    </a:solidFill>
                  </a:rPr>
                  <a:t>DEMUX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779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>
            <a:extLst>
              <a:ext uri="{FF2B5EF4-FFF2-40B4-BE49-F238E27FC236}">
                <a16:creationId xmlns:a16="http://schemas.microsoft.com/office/drawing/2014/main" id="{1B3F6326-8209-CA45-85E1-56426778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Typical Application of a DEMUX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8E6C7-79BE-AE40-9864-21732C46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69A506-3C99-4B44-A9A0-81E63B3C1037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grpSp>
        <p:nvGrpSpPr>
          <p:cNvPr id="23556" name="Group 94">
            <a:extLst>
              <a:ext uri="{FF2B5EF4-FFF2-40B4-BE49-F238E27FC236}">
                <a16:creationId xmlns:a16="http://schemas.microsoft.com/office/drawing/2014/main" id="{D5649BFA-168F-704D-86B0-14E5D54117BC}"/>
              </a:ext>
            </a:extLst>
          </p:cNvPr>
          <p:cNvGrpSpPr>
            <a:grpSpLocks/>
          </p:cNvGrpSpPr>
          <p:nvPr/>
        </p:nvGrpSpPr>
        <p:grpSpPr bwMode="auto">
          <a:xfrm>
            <a:off x="625475" y="1403350"/>
            <a:ext cx="2378075" cy="596900"/>
            <a:chOff x="625476" y="1403350"/>
            <a:chExt cx="2377440" cy="596899"/>
          </a:xfrm>
        </p:grpSpPr>
        <p:sp>
          <p:nvSpPr>
            <p:cNvPr id="23610" name="TextBox 10">
              <a:extLst>
                <a:ext uri="{FF2B5EF4-FFF2-40B4-BE49-F238E27FC236}">
                  <a16:creationId xmlns:a16="http://schemas.microsoft.com/office/drawing/2014/main" id="{7276214F-3D01-FA4D-9138-28ED8D6E4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822" y="1403350"/>
              <a:ext cx="2103120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Single Source</a:t>
              </a:r>
            </a:p>
          </p:txBody>
        </p:sp>
        <p:sp>
          <p:nvSpPr>
            <p:cNvPr id="363" name="Left Brace 362">
              <a:extLst>
                <a:ext uri="{FF2B5EF4-FFF2-40B4-BE49-F238E27FC236}">
                  <a16:creationId xmlns:a16="http://schemas.microsoft.com/office/drawing/2014/main" id="{948A670F-0C0F-C142-860B-87D65D7540F9}"/>
                </a:ext>
              </a:extLst>
            </p:cNvPr>
            <p:cNvSpPr/>
            <p:nvPr/>
          </p:nvSpPr>
          <p:spPr bwMode="auto">
            <a:xfrm rot="16200000" flipH="1" flipV="1">
              <a:off x="1699897" y="697229"/>
              <a:ext cx="228600" cy="23774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3557" name="Group 95">
            <a:extLst>
              <a:ext uri="{FF2B5EF4-FFF2-40B4-BE49-F238E27FC236}">
                <a16:creationId xmlns:a16="http://schemas.microsoft.com/office/drawing/2014/main" id="{4ED9E0E5-0DA9-DA42-9877-5B1632D9B615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1403350"/>
            <a:ext cx="2560638" cy="596900"/>
            <a:chOff x="5458424" y="1403350"/>
            <a:chExt cx="2560320" cy="596900"/>
          </a:xfrm>
        </p:grpSpPr>
        <p:sp>
          <p:nvSpPr>
            <p:cNvPr id="361" name="Left Brace 360">
              <a:extLst>
                <a:ext uri="{FF2B5EF4-FFF2-40B4-BE49-F238E27FC236}">
                  <a16:creationId xmlns:a16="http://schemas.microsoft.com/office/drawing/2014/main" id="{4B6A745A-2B80-6F41-BD2C-79BCE7B4E8D5}"/>
                </a:ext>
              </a:extLst>
            </p:cNvPr>
            <p:cNvSpPr/>
            <p:nvPr/>
          </p:nvSpPr>
          <p:spPr bwMode="auto">
            <a:xfrm rot="16200000" flipH="1" flipV="1">
              <a:off x="6624284" y="605790"/>
              <a:ext cx="228600" cy="256032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609" name="TextBox 10">
              <a:extLst>
                <a:ext uri="{FF2B5EF4-FFF2-40B4-BE49-F238E27FC236}">
                  <a16:creationId xmlns:a16="http://schemas.microsoft.com/office/drawing/2014/main" id="{56B810F0-B1BB-9741-B78D-8C7991B43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8480" y="1403350"/>
              <a:ext cx="2438400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Multiple Destinations</a:t>
              </a:r>
            </a:p>
          </p:txBody>
        </p:sp>
      </p:grpSp>
      <p:grpSp>
        <p:nvGrpSpPr>
          <p:cNvPr id="23558" name="Group 96">
            <a:extLst>
              <a:ext uri="{FF2B5EF4-FFF2-40B4-BE49-F238E27FC236}">
                <a16:creationId xmlns:a16="http://schemas.microsoft.com/office/drawing/2014/main" id="{E5E4B1A5-6FB1-4C4D-A172-60DFFC0321B8}"/>
              </a:ext>
            </a:extLst>
          </p:cNvPr>
          <p:cNvGrpSpPr>
            <a:grpSpLocks/>
          </p:cNvGrpSpPr>
          <p:nvPr/>
        </p:nvGrpSpPr>
        <p:grpSpPr bwMode="auto">
          <a:xfrm>
            <a:off x="3573463" y="1403350"/>
            <a:ext cx="1287462" cy="596900"/>
            <a:chOff x="3573462" y="1403350"/>
            <a:chExt cx="1287937" cy="596900"/>
          </a:xfrm>
        </p:grpSpPr>
        <p:sp>
          <p:nvSpPr>
            <p:cNvPr id="364" name="Left Brace 363">
              <a:extLst>
                <a:ext uri="{FF2B5EF4-FFF2-40B4-BE49-F238E27FC236}">
                  <a16:creationId xmlns:a16="http://schemas.microsoft.com/office/drawing/2014/main" id="{E85C044C-7FD8-F148-B17B-F06A422FCC14}"/>
                </a:ext>
              </a:extLst>
            </p:cNvPr>
            <p:cNvSpPr/>
            <p:nvPr/>
          </p:nvSpPr>
          <p:spPr bwMode="auto">
            <a:xfrm rot="16200000" flipH="1" flipV="1">
              <a:off x="4099954" y="1245158"/>
              <a:ext cx="228600" cy="128158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607" name="TextBox 10">
              <a:extLst>
                <a:ext uri="{FF2B5EF4-FFF2-40B4-BE49-F238E27FC236}">
                  <a16:creationId xmlns:a16="http://schemas.microsoft.com/office/drawing/2014/main" id="{4EF69DC5-E42A-9F40-B4F4-D6FC2711C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286" y="1403350"/>
              <a:ext cx="1281113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Selector</a:t>
              </a:r>
            </a:p>
          </p:txBody>
        </p:sp>
      </p:grpSp>
      <p:grpSp>
        <p:nvGrpSpPr>
          <p:cNvPr id="23559" name="Group 86">
            <a:extLst>
              <a:ext uri="{FF2B5EF4-FFF2-40B4-BE49-F238E27FC236}">
                <a16:creationId xmlns:a16="http://schemas.microsoft.com/office/drawing/2014/main" id="{6437ED86-E0D3-974B-AEF2-6B036A7B4AB2}"/>
              </a:ext>
            </a:extLst>
          </p:cNvPr>
          <p:cNvGrpSpPr>
            <a:grpSpLocks/>
          </p:cNvGrpSpPr>
          <p:nvPr/>
        </p:nvGrpSpPr>
        <p:grpSpPr bwMode="auto">
          <a:xfrm>
            <a:off x="3529013" y="3195638"/>
            <a:ext cx="1265237" cy="1524000"/>
            <a:chOff x="6627098" y="4724400"/>
            <a:chExt cx="1264920" cy="152400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CEFC227-6DCD-2E4F-ADA4-703745480A11}"/>
                </a:ext>
              </a:extLst>
            </p:cNvPr>
            <p:cNvCxnSpPr/>
            <p:nvPr/>
          </p:nvCxnSpPr>
          <p:spPr>
            <a:xfrm>
              <a:off x="6627098" y="5408612"/>
              <a:ext cx="365034" cy="3175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4821774-EE2A-8A4F-A628-ECE6D76C397D}"/>
                </a:ext>
              </a:extLst>
            </p:cNvPr>
            <p:cNvCxnSpPr/>
            <p:nvPr/>
          </p:nvCxnSpPr>
          <p:spPr>
            <a:xfrm rot="5400000" flipH="1">
              <a:off x="6962724" y="6065044"/>
              <a:ext cx="365125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11649D-C726-5148-9596-38C0115DCF83}"/>
                </a:ext>
              </a:extLst>
            </p:cNvPr>
            <p:cNvCxnSpPr/>
            <p:nvPr/>
          </p:nvCxnSpPr>
          <p:spPr>
            <a:xfrm rot="5400000" flipH="1">
              <a:off x="7236511" y="6110287"/>
              <a:ext cx="274638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97" name="Group 85">
              <a:extLst>
                <a:ext uri="{FF2B5EF4-FFF2-40B4-BE49-F238E27FC236}">
                  <a16:creationId xmlns:a16="http://schemas.microsoft.com/office/drawing/2014/main" id="{3830C69E-A152-CC4B-9134-72FD22F36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7922" y="4895297"/>
              <a:ext cx="374096" cy="1031051"/>
              <a:chOff x="7517922" y="4784782"/>
              <a:chExt cx="374096" cy="1031051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CB65250-98B2-1544-A268-AF60E827C6AE}"/>
                  </a:ext>
                </a:extLst>
              </p:cNvPr>
              <p:cNvCxnSpPr/>
              <p:nvPr/>
            </p:nvCxnSpPr>
            <p:spPr>
              <a:xfrm flipH="1">
                <a:off x="7525398" y="5493360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ECF2B0D-039A-0E4F-B844-5657E05C55EE}"/>
                  </a:ext>
                </a:extLst>
              </p:cNvPr>
              <p:cNvCxnSpPr/>
              <p:nvPr/>
            </p:nvCxnSpPr>
            <p:spPr>
              <a:xfrm flipH="1">
                <a:off x="7525398" y="5756885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9FDB29D-8EDA-D043-9BFA-4C61FDDFFBDA}"/>
                  </a:ext>
                </a:extLst>
              </p:cNvPr>
              <p:cNvCxnSpPr/>
              <p:nvPr/>
            </p:nvCxnSpPr>
            <p:spPr>
              <a:xfrm flipH="1">
                <a:off x="7525398" y="4961547"/>
                <a:ext cx="366620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AAD6392-3670-5441-AAF5-EAC9D6729E24}"/>
                  </a:ext>
                </a:extLst>
              </p:cNvPr>
              <p:cNvCxnSpPr/>
              <p:nvPr/>
            </p:nvCxnSpPr>
            <p:spPr>
              <a:xfrm flipH="1">
                <a:off x="7525398" y="5233010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05" name="TextBox 76">
                <a:extLst>
                  <a:ext uri="{FF2B5EF4-FFF2-40B4-BE49-F238E27FC236}">
                    <a16:creationId xmlns:a16="http://schemas.microsoft.com/office/drawing/2014/main" id="{78E1D0E2-B267-3447-9537-F35D1BBAE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7517922" y="4784782"/>
                <a:ext cx="332142" cy="1031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D0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D1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D2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D3</a:t>
                </a:r>
              </a:p>
            </p:txBody>
          </p:sp>
        </p:grpSp>
        <p:sp>
          <p:nvSpPr>
            <p:cNvPr id="23598" name="TextBox 77">
              <a:extLst>
                <a:ext uri="{FF2B5EF4-FFF2-40B4-BE49-F238E27FC236}">
                  <a16:creationId xmlns:a16="http://schemas.microsoft.com/office/drawing/2014/main" id="{73C63FDC-449A-644E-A86B-528E6D87C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705600" y="5181600"/>
              <a:ext cx="2616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X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A88D34E-9624-C648-A028-B2FA36D8BB13}"/>
                </a:ext>
              </a:extLst>
            </p:cNvPr>
            <p:cNvSpPr/>
            <p:nvPr/>
          </p:nvSpPr>
          <p:spPr>
            <a:xfrm>
              <a:off x="7003241" y="4724400"/>
              <a:ext cx="523744" cy="1365250"/>
            </a:xfrm>
            <a:custGeom>
              <a:avLst/>
              <a:gdLst>
                <a:gd name="connsiteX0" fmla="*/ 11876 w 522515"/>
                <a:gd name="connsiteY0" fmla="*/ 1080654 h 1365662"/>
                <a:gd name="connsiteX1" fmla="*/ 0 w 522515"/>
                <a:gd name="connsiteY1" fmla="*/ 273132 h 1365662"/>
                <a:gd name="connsiteX2" fmla="*/ 522515 w 522515"/>
                <a:gd name="connsiteY2" fmla="*/ 0 h 1365662"/>
                <a:gd name="connsiteX3" fmla="*/ 522515 w 522515"/>
                <a:gd name="connsiteY3" fmla="*/ 1365662 h 1365662"/>
                <a:gd name="connsiteX4" fmla="*/ 11876 w 522515"/>
                <a:gd name="connsiteY4" fmla="*/ 1080654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515" h="1365662">
                  <a:moveTo>
                    <a:pt x="11876" y="1080654"/>
                  </a:moveTo>
                  <a:lnTo>
                    <a:pt x="0" y="273132"/>
                  </a:lnTo>
                  <a:lnTo>
                    <a:pt x="522515" y="0"/>
                  </a:lnTo>
                  <a:lnTo>
                    <a:pt x="522515" y="1365662"/>
                  </a:lnTo>
                  <a:lnTo>
                    <a:pt x="11876" y="10806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600" name="TextBox 80">
              <a:extLst>
                <a:ext uri="{FF2B5EF4-FFF2-40B4-BE49-F238E27FC236}">
                  <a16:creationId xmlns:a16="http://schemas.microsoft.com/office/drawing/2014/main" id="{A97AD75C-1FD5-B140-9F29-5A91E470B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6755496" y="5238817"/>
              <a:ext cx="1018227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DEMUX</a:t>
              </a:r>
            </a:p>
          </p:txBody>
        </p:sp>
      </p:grp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7A05DAAA-1802-7943-B57C-5EA47E63C38A}"/>
              </a:ext>
            </a:extLst>
          </p:cNvPr>
          <p:cNvGraphicFramePr>
            <a:graphicFrameLocks noGrp="1"/>
          </p:cNvGraphicFramePr>
          <p:nvPr/>
        </p:nvGraphicFramePr>
        <p:xfrm>
          <a:off x="3910013" y="4800600"/>
          <a:ext cx="2189162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Selected Destination</a:t>
                      </a:r>
                      <a:endParaRPr lang="en-US" sz="12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B/W Laser Printer</a:t>
                      </a: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Fax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Machine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dk1"/>
                          </a:solidFill>
                        </a:rPr>
                        <a:t>Color</a:t>
                      </a:r>
                      <a:r>
                        <a:rPr lang="en-US" sz="1200" b="0" baseline="0" dirty="0">
                          <a:solidFill>
                            <a:schemeClr val="dk1"/>
                          </a:solidFill>
                        </a:rPr>
                        <a:t> Inkjet Printer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Pen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Plotter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576" name="Group 86">
            <a:extLst>
              <a:ext uri="{FF2B5EF4-FFF2-40B4-BE49-F238E27FC236}">
                <a16:creationId xmlns:a16="http://schemas.microsoft.com/office/drawing/2014/main" id="{E62E9C22-BAC1-0941-B05A-58EDF64FFB3E}"/>
              </a:ext>
            </a:extLst>
          </p:cNvPr>
          <p:cNvGrpSpPr>
            <a:grpSpLocks/>
          </p:cNvGrpSpPr>
          <p:nvPr/>
        </p:nvGrpSpPr>
        <p:grpSpPr bwMode="auto">
          <a:xfrm>
            <a:off x="6416675" y="2057400"/>
            <a:ext cx="1731963" cy="612775"/>
            <a:chOff x="6643421" y="2057403"/>
            <a:chExt cx="1732785" cy="613272"/>
          </a:xfrm>
        </p:grpSpPr>
        <p:sp>
          <p:nvSpPr>
            <p:cNvPr id="23592" name="TextBox 324">
              <a:extLst>
                <a:ext uri="{FF2B5EF4-FFF2-40B4-BE49-F238E27FC236}">
                  <a16:creationId xmlns:a16="http://schemas.microsoft.com/office/drawing/2014/main" id="{2371B5CE-E08B-0741-AE9B-B5A063A19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3395" y="2133207"/>
              <a:ext cx="902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B/W Laser</a:t>
              </a:r>
            </a:p>
            <a:p>
              <a:pPr algn="ctr" eaLnBrk="1" hangingPunct="1"/>
              <a:r>
                <a:rPr lang="en-US" altLang="en-US" sz="1200"/>
                <a:t>Printer</a:t>
              </a:r>
            </a:p>
          </p:txBody>
        </p:sp>
        <p:pic>
          <p:nvPicPr>
            <p:cNvPr id="23593" name="Picture 5" descr="C:\Users\ghzite.MAIN\AppData\Local\Microsoft\Windows\Temporary Internet Files\Content.IE5\6GJ2YC6W\MPj04021840000[1].jpg">
              <a:extLst>
                <a:ext uri="{FF2B5EF4-FFF2-40B4-BE49-F238E27FC236}">
                  <a16:creationId xmlns:a16="http://schemas.microsoft.com/office/drawing/2014/main" id="{A7F28220-C581-764C-81F4-4DAA10D5E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421" y="2057403"/>
              <a:ext cx="802386" cy="613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80">
            <a:extLst>
              <a:ext uri="{FF2B5EF4-FFF2-40B4-BE49-F238E27FC236}">
                <a16:creationId xmlns:a16="http://schemas.microsoft.com/office/drawing/2014/main" id="{2B3A0981-18E8-E94E-8D1D-ECF4FEDBA5B8}"/>
              </a:ext>
            </a:extLst>
          </p:cNvPr>
          <p:cNvGrpSpPr>
            <a:grpSpLocks/>
          </p:cNvGrpSpPr>
          <p:nvPr/>
        </p:nvGrpSpPr>
        <p:grpSpPr bwMode="auto">
          <a:xfrm>
            <a:off x="6361113" y="3697288"/>
            <a:ext cx="1868487" cy="874712"/>
            <a:chOff x="6553200" y="3657599"/>
            <a:chExt cx="1868692" cy="874624"/>
          </a:xfrm>
        </p:grpSpPr>
        <p:sp>
          <p:nvSpPr>
            <p:cNvPr id="23590" name="TextBox 326">
              <a:extLst>
                <a:ext uri="{FF2B5EF4-FFF2-40B4-BE49-F238E27FC236}">
                  <a16:creationId xmlns:a16="http://schemas.microsoft.com/office/drawing/2014/main" id="{E473D35B-92C0-484B-B40C-027D1C98F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7709" y="3787878"/>
              <a:ext cx="9941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Color Inkjet</a:t>
              </a:r>
            </a:p>
            <a:p>
              <a:pPr algn="ctr" eaLnBrk="1" hangingPunct="1"/>
              <a:r>
                <a:rPr lang="en-US" altLang="en-US" sz="1200"/>
                <a:t>Printer</a:t>
              </a:r>
            </a:p>
          </p:txBody>
        </p:sp>
        <p:pic>
          <p:nvPicPr>
            <p:cNvPr id="23591" name="Picture 6" descr="C:\Users\ghzite.MAIN\AppData\Local\Microsoft\Windows\Temporary Internet Files\Content.IE5\AMO16GJE\MCj03968760000[1].wmf">
              <a:extLst>
                <a:ext uri="{FF2B5EF4-FFF2-40B4-BE49-F238E27FC236}">
                  <a16:creationId xmlns:a16="http://schemas.microsoft.com/office/drawing/2014/main" id="{906EF101-06E0-724B-863D-63FE2C676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657599"/>
              <a:ext cx="906628" cy="874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88">
            <a:extLst>
              <a:ext uri="{FF2B5EF4-FFF2-40B4-BE49-F238E27FC236}">
                <a16:creationId xmlns:a16="http://schemas.microsoft.com/office/drawing/2014/main" id="{0CE49A7A-2C10-604B-871B-7E8D1B6F023F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4897438"/>
            <a:ext cx="1924050" cy="1231900"/>
            <a:chOff x="6324600" y="4876800"/>
            <a:chExt cx="1924098" cy="1231900"/>
          </a:xfrm>
        </p:grpSpPr>
        <p:sp>
          <p:nvSpPr>
            <p:cNvPr id="23588" name="TextBox 327">
              <a:extLst>
                <a:ext uri="{FF2B5EF4-FFF2-40B4-BE49-F238E27FC236}">
                  <a16:creationId xmlns:a16="http://schemas.microsoft.com/office/drawing/2014/main" id="{82629EBE-9EA9-2F4F-8310-251F427F9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5105400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Pen</a:t>
              </a:r>
            </a:p>
            <a:p>
              <a:pPr algn="ctr" eaLnBrk="1" hangingPunct="1"/>
              <a:r>
                <a:rPr lang="en-US" altLang="en-US" sz="1200"/>
                <a:t>Plotter</a:t>
              </a:r>
            </a:p>
          </p:txBody>
        </p:sp>
        <p:pic>
          <p:nvPicPr>
            <p:cNvPr id="23589" name="Picture 7" descr="C:\Users\ghzite.MAIN\AppData\Local\Microsoft\Windows\Temporary Internet Files\Content.IE5\J34ZSQZE\MCj02809330000[1].wmf">
              <a:extLst>
                <a:ext uri="{FF2B5EF4-FFF2-40B4-BE49-F238E27FC236}">
                  <a16:creationId xmlns:a16="http://schemas.microsoft.com/office/drawing/2014/main" id="{C7E0F920-AE87-C546-84E5-C4EC01835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876800"/>
              <a:ext cx="1328738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85">
            <a:extLst>
              <a:ext uri="{FF2B5EF4-FFF2-40B4-BE49-F238E27FC236}">
                <a16:creationId xmlns:a16="http://schemas.microsoft.com/office/drawing/2014/main" id="{95D1A7EF-8508-B24A-AECD-0A1F10E6E397}"/>
              </a:ext>
            </a:extLst>
          </p:cNvPr>
          <p:cNvGrpSpPr>
            <a:grpSpLocks/>
          </p:cNvGrpSpPr>
          <p:nvPr/>
        </p:nvGrpSpPr>
        <p:grpSpPr bwMode="auto">
          <a:xfrm>
            <a:off x="6437313" y="2590800"/>
            <a:ext cx="1690687" cy="857250"/>
            <a:chOff x="6615989" y="2590800"/>
            <a:chExt cx="1690486" cy="857250"/>
          </a:xfrm>
        </p:grpSpPr>
        <p:sp>
          <p:nvSpPr>
            <p:cNvPr id="23586" name="TextBox 325">
              <a:extLst>
                <a:ext uri="{FF2B5EF4-FFF2-40B4-BE49-F238E27FC236}">
                  <a16:creationId xmlns:a16="http://schemas.microsoft.com/office/drawing/2014/main" id="{0D5328A1-E7A9-164B-9000-82B81A723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126" y="2814934"/>
              <a:ext cx="7633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Fax</a:t>
              </a:r>
            </a:p>
            <a:p>
              <a:pPr algn="ctr" eaLnBrk="1" hangingPunct="1"/>
              <a:r>
                <a:rPr lang="en-US" altLang="en-US" sz="1200"/>
                <a:t>Machine</a:t>
              </a:r>
            </a:p>
          </p:txBody>
        </p:sp>
        <p:pic>
          <p:nvPicPr>
            <p:cNvPr id="23587" name="Picture 94" descr="C:\Users\ghzite.MAIN\AppData\Local\Microsoft\Windows\Temporary Internet Files\Content.IE5\AMO16GJE\MCj04339060000[1].png">
              <a:extLst>
                <a:ext uri="{FF2B5EF4-FFF2-40B4-BE49-F238E27FC236}">
                  <a16:creationId xmlns:a16="http://schemas.microsoft.com/office/drawing/2014/main" id="{E227DD17-29E8-3442-9157-B535719DA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989" y="259080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80" name="Picture 95" descr="C:\Program Files\Microsoft Office\MEDIA\CAGCAT10\j0285750.wmf">
            <a:extLst>
              <a:ext uri="{FF2B5EF4-FFF2-40B4-BE49-F238E27FC236}">
                <a16:creationId xmlns:a16="http://schemas.microsoft.com/office/drawing/2014/main" id="{39FBCC7F-091B-2747-8221-056D2028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3375025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Freeform 89">
            <a:extLst>
              <a:ext uri="{FF2B5EF4-FFF2-40B4-BE49-F238E27FC236}">
                <a16:creationId xmlns:a16="http://schemas.microsoft.com/office/drawing/2014/main" id="{42E24A1C-8933-8F41-8584-2EB68672442E}"/>
              </a:ext>
            </a:extLst>
          </p:cNvPr>
          <p:cNvSpPr/>
          <p:nvPr/>
        </p:nvSpPr>
        <p:spPr>
          <a:xfrm>
            <a:off x="4797425" y="2444750"/>
            <a:ext cx="1819275" cy="1095375"/>
          </a:xfrm>
          <a:custGeom>
            <a:avLst/>
            <a:gdLst>
              <a:gd name="connsiteX0" fmla="*/ 0 w 1820174"/>
              <a:gd name="connsiteY0" fmla="*/ 1095555 h 1095555"/>
              <a:gd name="connsiteX1" fmla="*/ 138023 w 1820174"/>
              <a:gd name="connsiteY1" fmla="*/ 1078302 h 1095555"/>
              <a:gd name="connsiteX2" fmla="*/ 353683 w 1820174"/>
              <a:gd name="connsiteY2" fmla="*/ 1017917 h 1095555"/>
              <a:gd name="connsiteX3" fmla="*/ 586596 w 1820174"/>
              <a:gd name="connsiteY3" fmla="*/ 810883 h 1095555"/>
              <a:gd name="connsiteX4" fmla="*/ 733245 w 1820174"/>
              <a:gd name="connsiteY4" fmla="*/ 638355 h 1095555"/>
              <a:gd name="connsiteX5" fmla="*/ 1000664 w 1820174"/>
              <a:gd name="connsiteY5" fmla="*/ 301924 h 1095555"/>
              <a:gd name="connsiteX6" fmla="*/ 1250830 w 1820174"/>
              <a:gd name="connsiteY6" fmla="*/ 155275 h 1095555"/>
              <a:gd name="connsiteX7" fmla="*/ 1544128 w 1820174"/>
              <a:gd name="connsiteY7" fmla="*/ 60385 h 1095555"/>
              <a:gd name="connsiteX8" fmla="*/ 1820174 w 1820174"/>
              <a:gd name="connsiteY8" fmla="*/ 0 h 109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0174" h="1095555">
                <a:moveTo>
                  <a:pt x="0" y="1095555"/>
                </a:moveTo>
                <a:cubicBezTo>
                  <a:pt x="39538" y="1093398"/>
                  <a:pt x="79076" y="1091242"/>
                  <a:pt x="138023" y="1078302"/>
                </a:cubicBezTo>
                <a:cubicBezTo>
                  <a:pt x="196970" y="1065362"/>
                  <a:pt x="278921" y="1062487"/>
                  <a:pt x="353683" y="1017917"/>
                </a:cubicBezTo>
                <a:cubicBezTo>
                  <a:pt x="428445" y="973347"/>
                  <a:pt x="523336" y="874143"/>
                  <a:pt x="586596" y="810883"/>
                </a:cubicBezTo>
                <a:cubicBezTo>
                  <a:pt x="649856" y="747623"/>
                  <a:pt x="664234" y="723181"/>
                  <a:pt x="733245" y="638355"/>
                </a:cubicBezTo>
                <a:cubicBezTo>
                  <a:pt x="802256" y="553529"/>
                  <a:pt x="914400" y="382437"/>
                  <a:pt x="1000664" y="301924"/>
                </a:cubicBezTo>
                <a:cubicBezTo>
                  <a:pt x="1086928" y="221411"/>
                  <a:pt x="1160253" y="195531"/>
                  <a:pt x="1250830" y="155275"/>
                </a:cubicBezTo>
                <a:cubicBezTo>
                  <a:pt x="1341407" y="115019"/>
                  <a:pt x="1449237" y="86264"/>
                  <a:pt x="1544128" y="60385"/>
                </a:cubicBezTo>
                <a:cubicBezTo>
                  <a:pt x="1639019" y="34506"/>
                  <a:pt x="1729596" y="17253"/>
                  <a:pt x="1820174" y="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E91068E9-A7D8-D64F-955A-A004807B4861}"/>
              </a:ext>
            </a:extLst>
          </p:cNvPr>
          <p:cNvSpPr/>
          <p:nvPr/>
        </p:nvSpPr>
        <p:spPr>
          <a:xfrm>
            <a:off x="4789488" y="3175000"/>
            <a:ext cx="1803400" cy="638175"/>
          </a:xfrm>
          <a:custGeom>
            <a:avLst/>
            <a:gdLst>
              <a:gd name="connsiteX0" fmla="*/ 0 w 1802921"/>
              <a:gd name="connsiteY0" fmla="*/ 638354 h 638354"/>
              <a:gd name="connsiteX1" fmla="*/ 250166 w 1802921"/>
              <a:gd name="connsiteY1" fmla="*/ 612475 h 638354"/>
              <a:gd name="connsiteX2" fmla="*/ 724619 w 1802921"/>
              <a:gd name="connsiteY2" fmla="*/ 517585 h 638354"/>
              <a:gd name="connsiteX3" fmla="*/ 1173193 w 1802921"/>
              <a:gd name="connsiteY3" fmla="*/ 319177 h 638354"/>
              <a:gd name="connsiteX4" fmla="*/ 1449238 w 1802921"/>
              <a:gd name="connsiteY4" fmla="*/ 146649 h 638354"/>
              <a:gd name="connsiteX5" fmla="*/ 1802921 w 1802921"/>
              <a:gd name="connsiteY5" fmla="*/ 0 h 63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2921" h="638354">
                <a:moveTo>
                  <a:pt x="0" y="638354"/>
                </a:moveTo>
                <a:cubicBezTo>
                  <a:pt x="64698" y="635478"/>
                  <a:pt x="129396" y="632603"/>
                  <a:pt x="250166" y="612475"/>
                </a:cubicBezTo>
                <a:cubicBezTo>
                  <a:pt x="370936" y="592347"/>
                  <a:pt x="570781" y="566468"/>
                  <a:pt x="724619" y="517585"/>
                </a:cubicBezTo>
                <a:cubicBezTo>
                  <a:pt x="878457" y="468702"/>
                  <a:pt x="1052423" y="381000"/>
                  <a:pt x="1173193" y="319177"/>
                </a:cubicBezTo>
                <a:cubicBezTo>
                  <a:pt x="1293963" y="257354"/>
                  <a:pt x="1344283" y="199845"/>
                  <a:pt x="1449238" y="146649"/>
                </a:cubicBezTo>
                <a:cubicBezTo>
                  <a:pt x="1554193" y="93453"/>
                  <a:pt x="1678557" y="46726"/>
                  <a:pt x="1802921" y="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BA647674-9410-2547-822E-560B7B672A04}"/>
              </a:ext>
            </a:extLst>
          </p:cNvPr>
          <p:cNvSpPr/>
          <p:nvPr/>
        </p:nvSpPr>
        <p:spPr>
          <a:xfrm>
            <a:off x="4794250" y="3990975"/>
            <a:ext cx="1733550" cy="236538"/>
          </a:xfrm>
          <a:custGeom>
            <a:avLst/>
            <a:gdLst>
              <a:gd name="connsiteX0" fmla="*/ 0 w 1733909"/>
              <a:gd name="connsiteY0" fmla="*/ 80513 h 235788"/>
              <a:gd name="connsiteX1" fmla="*/ 500332 w 1733909"/>
              <a:gd name="connsiteY1" fmla="*/ 28754 h 235788"/>
              <a:gd name="connsiteX2" fmla="*/ 897147 w 1733909"/>
              <a:gd name="connsiteY2" fmla="*/ 20128 h 235788"/>
              <a:gd name="connsiteX3" fmla="*/ 1475116 w 1733909"/>
              <a:gd name="connsiteY3" fmla="*/ 149524 h 235788"/>
              <a:gd name="connsiteX4" fmla="*/ 1733909 w 1733909"/>
              <a:gd name="connsiteY4" fmla="*/ 235788 h 23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909" h="235788">
                <a:moveTo>
                  <a:pt x="0" y="80513"/>
                </a:moveTo>
                <a:cubicBezTo>
                  <a:pt x="175404" y="59665"/>
                  <a:pt x="350808" y="38818"/>
                  <a:pt x="500332" y="28754"/>
                </a:cubicBezTo>
                <a:cubicBezTo>
                  <a:pt x="649856" y="18690"/>
                  <a:pt x="734683" y="0"/>
                  <a:pt x="897147" y="20128"/>
                </a:cubicBezTo>
                <a:cubicBezTo>
                  <a:pt x="1059611" y="40256"/>
                  <a:pt x="1335656" y="113581"/>
                  <a:pt x="1475116" y="149524"/>
                </a:cubicBezTo>
                <a:cubicBezTo>
                  <a:pt x="1614576" y="185467"/>
                  <a:pt x="1674242" y="210627"/>
                  <a:pt x="1733909" y="235788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A50E24EB-1D05-284B-AC60-C7C274B0A0C9}"/>
              </a:ext>
            </a:extLst>
          </p:cNvPr>
          <p:cNvSpPr/>
          <p:nvPr/>
        </p:nvSpPr>
        <p:spPr>
          <a:xfrm>
            <a:off x="4795838" y="4327525"/>
            <a:ext cx="1484312" cy="679450"/>
          </a:xfrm>
          <a:custGeom>
            <a:avLst/>
            <a:gdLst>
              <a:gd name="connsiteX0" fmla="*/ 0 w 1483744"/>
              <a:gd name="connsiteY0" fmla="*/ 15816 h 680050"/>
              <a:gd name="connsiteX1" fmla="*/ 370936 w 1483744"/>
              <a:gd name="connsiteY1" fmla="*/ 7189 h 680050"/>
              <a:gd name="connsiteX2" fmla="*/ 767751 w 1483744"/>
              <a:gd name="connsiteY2" fmla="*/ 58948 h 680050"/>
              <a:gd name="connsiteX3" fmla="*/ 1155940 w 1483744"/>
              <a:gd name="connsiteY3" fmla="*/ 248729 h 680050"/>
              <a:gd name="connsiteX4" fmla="*/ 1371600 w 1483744"/>
              <a:gd name="connsiteY4" fmla="*/ 498895 h 680050"/>
              <a:gd name="connsiteX5" fmla="*/ 1483744 w 1483744"/>
              <a:gd name="connsiteY5" fmla="*/ 680050 h 68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744" h="680050">
                <a:moveTo>
                  <a:pt x="0" y="15816"/>
                </a:moveTo>
                <a:cubicBezTo>
                  <a:pt x="121489" y="7908"/>
                  <a:pt x="242978" y="0"/>
                  <a:pt x="370936" y="7189"/>
                </a:cubicBezTo>
                <a:cubicBezTo>
                  <a:pt x="498894" y="14378"/>
                  <a:pt x="636917" y="18691"/>
                  <a:pt x="767751" y="58948"/>
                </a:cubicBezTo>
                <a:cubicBezTo>
                  <a:pt x="898585" y="99205"/>
                  <a:pt x="1055299" y="175405"/>
                  <a:pt x="1155940" y="248729"/>
                </a:cubicBezTo>
                <a:cubicBezTo>
                  <a:pt x="1256582" y="322054"/>
                  <a:pt x="1316966" y="427008"/>
                  <a:pt x="1371600" y="498895"/>
                </a:cubicBezTo>
                <a:cubicBezTo>
                  <a:pt x="1426234" y="570782"/>
                  <a:pt x="1454989" y="625416"/>
                  <a:pt x="1483744" y="68005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7" name="Freeform 356">
            <a:extLst>
              <a:ext uri="{FF2B5EF4-FFF2-40B4-BE49-F238E27FC236}">
                <a16:creationId xmlns:a16="http://schemas.microsoft.com/office/drawing/2014/main" id="{86D4279E-6EA0-3D49-8B44-65F87FE5F923}"/>
              </a:ext>
            </a:extLst>
          </p:cNvPr>
          <p:cNvSpPr/>
          <p:nvPr/>
        </p:nvSpPr>
        <p:spPr>
          <a:xfrm flipV="1">
            <a:off x="2438400" y="3881438"/>
            <a:ext cx="1090613" cy="385762"/>
          </a:xfrm>
          <a:custGeom>
            <a:avLst/>
            <a:gdLst>
              <a:gd name="connsiteX0" fmla="*/ 0 w 1201479"/>
              <a:gd name="connsiteY0" fmla="*/ 14177 h 386316"/>
              <a:gd name="connsiteX1" fmla="*/ 159488 w 1201479"/>
              <a:gd name="connsiteY1" fmla="*/ 14177 h 386316"/>
              <a:gd name="connsiteX2" fmla="*/ 318976 w 1201479"/>
              <a:gd name="connsiteY2" fmla="*/ 99237 h 386316"/>
              <a:gd name="connsiteX3" fmla="*/ 446567 w 1201479"/>
              <a:gd name="connsiteY3" fmla="*/ 237460 h 386316"/>
              <a:gd name="connsiteX4" fmla="*/ 680483 w 1201479"/>
              <a:gd name="connsiteY4" fmla="*/ 333153 h 386316"/>
              <a:gd name="connsiteX5" fmla="*/ 956930 w 1201479"/>
              <a:gd name="connsiteY5" fmla="*/ 333153 h 386316"/>
              <a:gd name="connsiteX6" fmla="*/ 1201479 w 1201479"/>
              <a:gd name="connsiteY6" fmla="*/ 386316 h 38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479" h="386316">
                <a:moveTo>
                  <a:pt x="0" y="14177"/>
                </a:moveTo>
                <a:cubicBezTo>
                  <a:pt x="53162" y="7088"/>
                  <a:pt x="106325" y="0"/>
                  <a:pt x="159488" y="14177"/>
                </a:cubicBezTo>
                <a:cubicBezTo>
                  <a:pt x="212651" y="28354"/>
                  <a:pt x="271130" y="62023"/>
                  <a:pt x="318976" y="99237"/>
                </a:cubicBezTo>
                <a:cubicBezTo>
                  <a:pt x="366823" y="136451"/>
                  <a:pt x="386316" y="198474"/>
                  <a:pt x="446567" y="237460"/>
                </a:cubicBezTo>
                <a:cubicBezTo>
                  <a:pt x="506818" y="276446"/>
                  <a:pt x="595423" y="317204"/>
                  <a:pt x="680483" y="333153"/>
                </a:cubicBezTo>
                <a:cubicBezTo>
                  <a:pt x="765543" y="349102"/>
                  <a:pt x="870097" y="324292"/>
                  <a:pt x="956930" y="333153"/>
                </a:cubicBezTo>
                <a:cubicBezTo>
                  <a:pt x="1043763" y="342014"/>
                  <a:pt x="1201479" y="386316"/>
                  <a:pt x="1201479" y="386316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1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>
            <a:extLst>
              <a:ext uri="{FF2B5EF4-FFF2-40B4-BE49-F238E27FC236}">
                <a16:creationId xmlns:a16="http://schemas.microsoft.com/office/drawing/2014/main" id="{3B029909-54AE-F248-985D-EC582A37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1-to-4 De-Multiplexer (DEMUX)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AD9C1901-5274-1449-9661-7A86C3D0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61327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25C18-9030-DF4A-AC1C-1B0D525E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9DE4B4-476F-794E-92B4-8B8A4DAA2F2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1E49B3-8274-D74C-88A6-E3AC520A9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6552"/>
              </p:ext>
            </p:extLst>
          </p:nvPr>
        </p:nvGraphicFramePr>
        <p:xfrm>
          <a:off x="5486400" y="3733800"/>
          <a:ext cx="29829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en-US" sz="18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D0</a:t>
                      </a: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4625" name="Group 26">
            <a:extLst>
              <a:ext uri="{FF2B5EF4-FFF2-40B4-BE49-F238E27FC236}">
                <a16:creationId xmlns:a16="http://schemas.microsoft.com/office/drawing/2014/main" id="{734E0F2B-6ED8-FC4D-A6B1-C4FFDC5892CC}"/>
              </a:ext>
            </a:extLst>
          </p:cNvPr>
          <p:cNvGrpSpPr>
            <a:grpSpLocks/>
          </p:cNvGrpSpPr>
          <p:nvPr/>
        </p:nvGrpSpPr>
        <p:grpSpPr bwMode="auto">
          <a:xfrm>
            <a:off x="6113463" y="1600200"/>
            <a:ext cx="2039937" cy="1874478"/>
            <a:chOff x="6113542" y="1600200"/>
            <a:chExt cx="2039090" cy="18740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3D3B33-6118-2E45-99CC-FA5E5A506553}"/>
                </a:ext>
              </a:extLst>
            </p:cNvPr>
            <p:cNvCxnSpPr/>
            <p:nvPr/>
          </p:nvCxnSpPr>
          <p:spPr>
            <a:xfrm>
              <a:off x="6492796" y="2285854"/>
              <a:ext cx="36497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27" name="Group 26">
              <a:extLst>
                <a:ext uri="{FF2B5EF4-FFF2-40B4-BE49-F238E27FC236}">
                  <a16:creationId xmlns:a16="http://schemas.microsoft.com/office/drawing/2014/main" id="{F116CDD3-3557-064E-9FB3-785B8968CDF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91400" y="1828800"/>
              <a:ext cx="365760" cy="914400"/>
              <a:chOff x="1828800" y="4953000"/>
              <a:chExt cx="365760" cy="9144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603E9DF-56FD-4947-AB4A-60B49518810D}"/>
                  </a:ext>
                </a:extLst>
              </p:cNvPr>
              <p:cNvCxnSpPr/>
              <p:nvPr/>
            </p:nvCxnSpPr>
            <p:spPr>
              <a:xfrm>
                <a:off x="1828451" y="5560834"/>
                <a:ext cx="366561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CDACD2E-E9E0-0947-82A2-E1A7BFBF16A5}"/>
                  </a:ext>
                </a:extLst>
              </p:cNvPr>
              <p:cNvCxnSpPr/>
              <p:nvPr/>
            </p:nvCxnSpPr>
            <p:spPr>
              <a:xfrm>
                <a:off x="1828451" y="5865569"/>
                <a:ext cx="366561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45B042-B95D-F846-B6AD-DF7E2D271CD0}"/>
                  </a:ext>
                </a:extLst>
              </p:cNvPr>
              <p:cNvCxnSpPr/>
              <p:nvPr/>
            </p:nvCxnSpPr>
            <p:spPr>
              <a:xfrm>
                <a:off x="1828451" y="4952951"/>
                <a:ext cx="36656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3A78F86-3F69-D946-A2AD-C1373C6D7FA6}"/>
                  </a:ext>
                </a:extLst>
              </p:cNvPr>
              <p:cNvCxnSpPr/>
              <p:nvPr/>
            </p:nvCxnSpPr>
            <p:spPr>
              <a:xfrm>
                <a:off x="1828451" y="5257686"/>
                <a:ext cx="36656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CCE25D-44D5-704D-A26C-2FD847933DDF}"/>
                </a:ext>
              </a:extLst>
            </p:cNvPr>
            <p:cNvCxnSpPr/>
            <p:nvPr/>
          </p:nvCxnSpPr>
          <p:spPr>
            <a:xfrm rot="5400000" flipH="1">
              <a:off x="6828376" y="2940558"/>
              <a:ext cx="365047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C0ED09-BA57-5B40-8557-8E1EF6CAD8DF}"/>
                </a:ext>
              </a:extLst>
            </p:cNvPr>
            <p:cNvCxnSpPr/>
            <p:nvPr/>
          </p:nvCxnSpPr>
          <p:spPr>
            <a:xfrm rot="5400000" flipH="1">
              <a:off x="7100529" y="2985793"/>
              <a:ext cx="274578" cy="1586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30" name="TextBox 15">
              <a:extLst>
                <a:ext uri="{FF2B5EF4-FFF2-40B4-BE49-F238E27FC236}">
                  <a16:creationId xmlns:a16="http://schemas.microsoft.com/office/drawing/2014/main" id="{B16C2438-0F74-1B49-B853-B987A9B34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772400" y="1700150"/>
              <a:ext cx="380232" cy="1215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D0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D1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D2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D3</a:t>
              </a:r>
            </a:p>
          </p:txBody>
        </p:sp>
        <p:sp>
          <p:nvSpPr>
            <p:cNvPr id="24631" name="TextBox 16">
              <a:extLst>
                <a:ext uri="{FF2B5EF4-FFF2-40B4-BE49-F238E27FC236}">
                  <a16:creationId xmlns:a16="http://schemas.microsoft.com/office/drawing/2014/main" id="{05AFC177-B904-DD43-8E7D-67B0A32EC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13542" y="2150852"/>
              <a:ext cx="2872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X</a:t>
              </a:r>
            </a:p>
          </p:txBody>
        </p:sp>
        <p:sp>
          <p:nvSpPr>
            <p:cNvPr id="24632" name="TextBox 17">
              <a:extLst>
                <a:ext uri="{FF2B5EF4-FFF2-40B4-BE49-F238E27FC236}">
                  <a16:creationId xmlns:a16="http://schemas.microsoft.com/office/drawing/2014/main" id="{29ECD8ED-EAF2-5746-831B-A66BC5B15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088" y="3197339"/>
              <a:ext cx="689326" cy="276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 dirty="0"/>
                <a:t>S1   S0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C6FFBC8-D16A-3D4C-8B7A-9872CCE97098}"/>
                </a:ext>
              </a:extLst>
            </p:cNvPr>
            <p:cNvSpPr/>
            <p:nvPr/>
          </p:nvSpPr>
          <p:spPr>
            <a:xfrm>
              <a:off x="6868878" y="1600200"/>
              <a:ext cx="522070" cy="1364959"/>
            </a:xfrm>
            <a:custGeom>
              <a:avLst/>
              <a:gdLst>
                <a:gd name="connsiteX0" fmla="*/ 11876 w 522515"/>
                <a:gd name="connsiteY0" fmla="*/ 1080654 h 1365662"/>
                <a:gd name="connsiteX1" fmla="*/ 0 w 522515"/>
                <a:gd name="connsiteY1" fmla="*/ 273132 h 1365662"/>
                <a:gd name="connsiteX2" fmla="*/ 522515 w 522515"/>
                <a:gd name="connsiteY2" fmla="*/ 0 h 1365662"/>
                <a:gd name="connsiteX3" fmla="*/ 522515 w 522515"/>
                <a:gd name="connsiteY3" fmla="*/ 1365662 h 1365662"/>
                <a:gd name="connsiteX4" fmla="*/ 11876 w 522515"/>
                <a:gd name="connsiteY4" fmla="*/ 1080654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515" h="1365662">
                  <a:moveTo>
                    <a:pt x="11876" y="1080654"/>
                  </a:moveTo>
                  <a:lnTo>
                    <a:pt x="0" y="273132"/>
                  </a:lnTo>
                  <a:lnTo>
                    <a:pt x="522515" y="0"/>
                  </a:lnTo>
                  <a:lnTo>
                    <a:pt x="522515" y="1365662"/>
                  </a:lnTo>
                  <a:lnTo>
                    <a:pt x="11876" y="10806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34" name="TextBox 25">
              <a:extLst>
                <a:ext uri="{FF2B5EF4-FFF2-40B4-BE49-F238E27FC236}">
                  <a16:creationId xmlns:a16="http://schemas.microsoft.com/office/drawing/2014/main" id="{EF88EFB7-8B3F-0A48-8A0C-8B3C53820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6620746" y="2114647"/>
              <a:ext cx="1018010" cy="369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DEMUX</a:t>
              </a:r>
            </a:p>
          </p:txBody>
        </p:sp>
      </p:grpSp>
      <p:sp>
        <p:nvSpPr>
          <p:cNvPr id="23" name="TextBox 17">
            <a:extLst>
              <a:ext uri="{FF2B5EF4-FFF2-40B4-BE49-F238E27FC236}">
                <a16:creationId xmlns:a16="http://schemas.microsoft.com/office/drawing/2014/main" id="{15D23880-E101-F349-B3AB-9698B55FF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526125"/>
            <a:ext cx="12041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1600" dirty="0"/>
              <a:t>S1         S0</a:t>
            </a:r>
          </a:p>
        </p:txBody>
      </p:sp>
    </p:spTree>
    <p:extLst>
      <p:ext uri="{BB962C8B-B14F-4D97-AF65-F5344CB8AC3E}">
        <p14:creationId xmlns:p14="http://schemas.microsoft.com/office/powerpoint/2010/main" val="106726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90D1F10-4EB1-984D-9A9E-508432B0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1-to-4 De-Multiplexer Waveforms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30D68D-8C8B-D34C-A5B8-32A1537C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2F48F5-0130-8342-AC17-94EB445C60F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BDDD13-804F-8943-8B87-20EA9742BF9F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16075"/>
          <a:ext cx="7126291" cy="475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D0</a:t>
                      </a: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5804" name="Group 3">
            <a:extLst>
              <a:ext uri="{FF2B5EF4-FFF2-40B4-BE49-F238E27FC236}">
                <a16:creationId xmlns:a16="http://schemas.microsoft.com/office/drawing/2014/main" id="{7612D596-780E-3B4E-91C3-3EF865391EFF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810000"/>
            <a:ext cx="1125538" cy="2651125"/>
            <a:chOff x="7958468" y="1371600"/>
            <a:chExt cx="1125835" cy="2651760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5F8C7C7-E08D-8C47-A209-78CE977AF43E}"/>
                </a:ext>
              </a:extLst>
            </p:cNvPr>
            <p:cNvSpPr/>
            <p:nvPr/>
          </p:nvSpPr>
          <p:spPr>
            <a:xfrm flipH="1">
              <a:off x="7958468" y="1371600"/>
              <a:ext cx="228660" cy="26517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5812" name="TextBox 6">
              <a:extLst>
                <a:ext uri="{FF2B5EF4-FFF2-40B4-BE49-F238E27FC236}">
                  <a16:creationId xmlns:a16="http://schemas.microsoft.com/office/drawing/2014/main" id="{E6FC1892-9743-A24C-9157-1524FAF36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7140" y="2374315"/>
              <a:ext cx="8771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Output</a:t>
              </a:r>
            </a:p>
            <a:p>
              <a:pPr algn="ctr" eaLnBrk="1" hangingPunct="1"/>
              <a:r>
                <a:rPr lang="en-US" altLang="en-US"/>
                <a:t>Data</a:t>
              </a:r>
            </a:p>
          </p:txBody>
        </p:sp>
      </p:grpSp>
      <p:grpSp>
        <p:nvGrpSpPr>
          <p:cNvPr id="25805" name="Group 7">
            <a:extLst>
              <a:ext uri="{FF2B5EF4-FFF2-40B4-BE49-F238E27FC236}">
                <a16:creationId xmlns:a16="http://schemas.microsoft.com/office/drawing/2014/main" id="{ECDE671F-AB0A-E142-AA44-28F0164FDE0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225675"/>
            <a:ext cx="1066800" cy="1279525"/>
            <a:chOff x="7924800" y="4191000"/>
            <a:chExt cx="1066800" cy="1280160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8B78511F-0CDA-BB48-B33B-48BCCB1DB518}"/>
                </a:ext>
              </a:extLst>
            </p:cNvPr>
            <p:cNvSpPr/>
            <p:nvPr/>
          </p:nvSpPr>
          <p:spPr>
            <a:xfrm flipH="1">
              <a:off x="7924800" y="4191000"/>
              <a:ext cx="228600" cy="12801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5810" name="TextBox 9">
              <a:extLst>
                <a:ext uri="{FF2B5EF4-FFF2-40B4-BE49-F238E27FC236}">
                  <a16:creationId xmlns:a16="http://schemas.microsoft.com/office/drawing/2014/main" id="{47FD3BC9-9817-8543-A014-B177CC945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5733" y="4507915"/>
              <a:ext cx="8258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</a:t>
              </a:r>
            </a:p>
            <a:p>
              <a:pPr algn="ctr" eaLnBrk="1" hangingPunct="1"/>
              <a:r>
                <a:rPr lang="en-US" altLang="en-US"/>
                <a:t>Line</a:t>
              </a:r>
            </a:p>
          </p:txBody>
        </p:sp>
      </p:grpSp>
      <p:grpSp>
        <p:nvGrpSpPr>
          <p:cNvPr id="25806" name="Group 13">
            <a:extLst>
              <a:ext uri="{FF2B5EF4-FFF2-40B4-BE49-F238E27FC236}">
                <a16:creationId xmlns:a16="http://schemas.microsoft.com/office/drawing/2014/main" id="{22422D9F-FB22-CE42-A89D-9386A3163AD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527175"/>
            <a:ext cx="950913" cy="650875"/>
            <a:chOff x="7378998" y="5684520"/>
            <a:chExt cx="950962" cy="650713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A64ACEFD-34F2-E146-9792-0FBBBA3612BF}"/>
                </a:ext>
              </a:extLst>
            </p:cNvPr>
            <p:cNvSpPr/>
            <p:nvPr/>
          </p:nvSpPr>
          <p:spPr>
            <a:xfrm flipH="1">
              <a:off x="7378998" y="5684520"/>
              <a:ext cx="228612" cy="63960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5808" name="TextBox 15">
              <a:extLst>
                <a:ext uri="{FF2B5EF4-FFF2-40B4-BE49-F238E27FC236}">
                  <a16:creationId xmlns:a16="http://schemas.microsoft.com/office/drawing/2014/main" id="{CF36531D-A724-5143-BBF8-E94E6796E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2333" y="5688902"/>
              <a:ext cx="6976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Input</a:t>
              </a:r>
            </a:p>
            <a:p>
              <a:pPr algn="ctr" eaLnBrk="1" hangingPunct="1"/>
              <a:r>
                <a:rPr lang="en-US" altLang="en-US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77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3E35234-F434-F945-9959-963CF633C2D6}"/>
              </a:ext>
            </a:extLst>
          </p:cNvPr>
          <p:cNvSpPr txBox="1">
            <a:spLocks noChangeArrowheads="1"/>
          </p:cNvSpPr>
          <p:nvPr/>
        </p:nvSpPr>
        <p:spPr>
          <a:xfrm>
            <a:off x="3886200" y="2971800"/>
            <a:ext cx="1770022" cy="838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4955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23639B8-B5F6-5D46-8D7B-8C96ACC0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en-US" sz="4200" dirty="0"/>
              <a:t>Multiplexer (MUX)</a:t>
            </a:r>
          </a:p>
        </p:txBody>
      </p:sp>
      <p:sp>
        <p:nvSpPr>
          <p:cNvPr id="17411" name="Content Placeholder 3">
            <a:extLst>
              <a:ext uri="{FF2B5EF4-FFF2-40B4-BE49-F238E27FC236}">
                <a16:creationId xmlns:a16="http://schemas.microsoft.com/office/drawing/2014/main" id="{00742F1D-E1E3-1D4E-9FC5-EF98BA186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502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/>
              <a:t>A MUX is a digital switch that has multiple inputs (sources) and a single output (destination).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/>
              <a:t>The select lines determine which input is connected to the output.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MUX Types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/>
              <a:t>2-to-1 (1 select line)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/>
              <a:t>4-to-1 (2 select lines)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/>
              <a:t>8-to-1 (3 select lines)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/>
              <a:t>16-to-1 (4 select lines)</a:t>
            </a:r>
            <a:endParaRPr lang="en-US" altLang="en-US"/>
          </a:p>
          <a:p>
            <a:endParaRPr lang="en-US" alt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6925E-98D7-3143-99D8-88D2D933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C1029D-5684-C346-AA98-A0A99ACA232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7413" name="TextBox 29">
            <a:extLst>
              <a:ext uri="{FF2B5EF4-FFF2-40B4-BE49-F238E27FC236}">
                <a16:creationId xmlns:a16="http://schemas.microsoft.com/office/drawing/2014/main" id="{C7500FD7-7CED-044B-B936-E1B507CE7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1752600"/>
            <a:ext cx="18526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Multiplexer </a:t>
            </a:r>
          </a:p>
          <a:p>
            <a:pPr algn="ctr" eaLnBrk="1" hangingPunct="1"/>
            <a:r>
              <a:rPr lang="en-US" altLang="en-US" sz="2000"/>
              <a:t>Block Diagram</a:t>
            </a:r>
          </a:p>
        </p:txBody>
      </p:sp>
      <p:grpSp>
        <p:nvGrpSpPr>
          <p:cNvPr id="17414" name="Group 45">
            <a:extLst>
              <a:ext uri="{FF2B5EF4-FFF2-40B4-BE49-F238E27FC236}">
                <a16:creationId xmlns:a16="http://schemas.microsoft.com/office/drawing/2014/main" id="{7062E9B5-6A0B-1245-8FAE-F866E647A2EA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2632075"/>
            <a:ext cx="3700462" cy="3084513"/>
            <a:chOff x="5138714" y="2632584"/>
            <a:chExt cx="3700486" cy="30838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2CFCF4-3D62-274B-9CFD-E4144BC056D1}"/>
                </a:ext>
              </a:extLst>
            </p:cNvPr>
            <p:cNvCxnSpPr/>
            <p:nvPr/>
          </p:nvCxnSpPr>
          <p:spPr bwMode="auto">
            <a:xfrm flipH="1">
              <a:off x="7205652" y="3657889"/>
              <a:ext cx="45720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17E53C-5E04-D047-A04B-2880B33412BF}"/>
                </a:ext>
              </a:extLst>
            </p:cNvPr>
            <p:cNvCxnSpPr/>
            <p:nvPr/>
          </p:nvCxnSpPr>
          <p:spPr bwMode="auto">
            <a:xfrm rot="16200000">
              <a:off x="6600077" y="4755409"/>
              <a:ext cx="549157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7" name="TextBox 29">
              <a:extLst>
                <a:ext uri="{FF2B5EF4-FFF2-40B4-BE49-F238E27FC236}">
                  <a16:creationId xmlns:a16="http://schemas.microsoft.com/office/drawing/2014/main" id="{D476F01B-0FBD-D84D-8240-927AF0B9C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3461" y="5070103"/>
              <a:ext cx="8258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</a:t>
              </a:r>
            </a:p>
            <a:p>
              <a:pPr algn="ctr" eaLnBrk="1" hangingPunct="1"/>
              <a:r>
                <a:rPr lang="en-US" altLang="en-US"/>
                <a:t>Lines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93E636-D28B-FC45-8BFF-20834409C8F2}"/>
                </a:ext>
              </a:extLst>
            </p:cNvPr>
            <p:cNvCxnSpPr/>
            <p:nvPr/>
          </p:nvCxnSpPr>
          <p:spPr bwMode="auto">
            <a:xfrm>
              <a:off x="6062645" y="3657889"/>
              <a:ext cx="45720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9" name="TextBox 29">
              <a:extLst>
                <a:ext uri="{FF2B5EF4-FFF2-40B4-BE49-F238E27FC236}">
                  <a16:creationId xmlns:a16="http://schemas.microsoft.com/office/drawing/2014/main" id="{89DCB557-DD29-624E-95ED-1CBBA47C9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714" y="3385793"/>
              <a:ext cx="9300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Inputs</a:t>
              </a:r>
            </a:p>
            <a:p>
              <a:pPr algn="ctr" eaLnBrk="1" hangingPunct="1"/>
              <a:r>
                <a:rPr lang="en-US" altLang="en-US" sz="1400" i="1"/>
                <a:t>(sources)</a:t>
              </a:r>
            </a:p>
          </p:txBody>
        </p:sp>
        <p:sp>
          <p:nvSpPr>
            <p:cNvPr id="17420" name="TextBox 29">
              <a:extLst>
                <a:ext uri="{FF2B5EF4-FFF2-40B4-BE49-F238E27FC236}">
                  <a16:creationId xmlns:a16="http://schemas.microsoft.com/office/drawing/2014/main" id="{77745C66-1A89-3740-85B6-ABC9D8E79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90" y="3367218"/>
              <a:ext cx="11689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Output</a:t>
              </a:r>
            </a:p>
            <a:p>
              <a:pPr algn="ctr" eaLnBrk="1" hangingPunct="1"/>
              <a:r>
                <a:rPr lang="en-US" altLang="en-US" sz="1400" i="1"/>
                <a:t>(destination)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86C634A-34AF-AB44-8BCD-2A4146C68363}"/>
                </a:ext>
              </a:extLst>
            </p:cNvPr>
            <p:cNvCxnSpPr/>
            <p:nvPr/>
          </p:nvCxnSpPr>
          <p:spPr>
            <a:xfrm rot="5400000" flipH="1" flipV="1">
              <a:off x="7340607" y="3581688"/>
              <a:ext cx="152367" cy="152401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2" name="Rectangle 23">
              <a:extLst>
                <a:ext uri="{FF2B5EF4-FFF2-40B4-BE49-F238E27FC236}">
                  <a16:creationId xmlns:a16="http://schemas.microsoft.com/office/drawing/2014/main" id="{E03C1EBD-3032-744C-AA65-41B36B7AD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094" y="3200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  <a:endParaRPr lang="en-US" altLang="en-US" b="1" baseline="3000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5A2901-5DE8-DB48-9729-691C0C122788}"/>
                </a:ext>
              </a:extLst>
            </p:cNvPr>
            <p:cNvCxnSpPr/>
            <p:nvPr/>
          </p:nvCxnSpPr>
          <p:spPr>
            <a:xfrm rot="5400000" flipH="1" flipV="1">
              <a:off x="6286500" y="3581688"/>
              <a:ext cx="152367" cy="152401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4" name="Rectangle 26">
              <a:extLst>
                <a:ext uri="{FF2B5EF4-FFF2-40B4-BE49-F238E27FC236}">
                  <a16:creationId xmlns:a16="http://schemas.microsoft.com/office/drawing/2014/main" id="{C7FB02E6-DF81-0C45-898D-5AF8AA09F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9686" y="32004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  <a:r>
                <a:rPr lang="en-US" altLang="en-US" b="1" baseline="30000"/>
                <a:t>N</a:t>
              </a:r>
              <a:endParaRPr lang="en-US" altLang="en-US" b="1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009725-4193-C240-9C1B-2EFE62F633DF}"/>
                </a:ext>
              </a:extLst>
            </p:cNvPr>
            <p:cNvCxnSpPr/>
            <p:nvPr/>
          </p:nvCxnSpPr>
          <p:spPr>
            <a:xfrm rot="5400000" flipH="1" flipV="1">
              <a:off x="6813554" y="4726030"/>
              <a:ext cx="152367" cy="152401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6" name="Rectangle 30">
              <a:extLst>
                <a:ext uri="{FF2B5EF4-FFF2-40B4-BE49-F238E27FC236}">
                  <a16:creationId xmlns:a16="http://schemas.microsoft.com/office/drawing/2014/main" id="{EB18112B-9421-204E-A2DE-E56A788D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5836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</a:p>
          </p:txBody>
        </p:sp>
        <p:sp>
          <p:nvSpPr>
            <p:cNvPr id="38" name="Flowchart: Manual Operation 37">
              <a:extLst>
                <a:ext uri="{FF2B5EF4-FFF2-40B4-BE49-F238E27FC236}">
                  <a16:creationId xmlns:a16="http://schemas.microsoft.com/office/drawing/2014/main" id="{7861B322-1D9C-9D41-AEA0-F712A8BE40A9}"/>
                </a:ext>
              </a:extLst>
            </p:cNvPr>
            <p:cNvSpPr/>
            <p:nvPr/>
          </p:nvSpPr>
          <p:spPr bwMode="auto">
            <a:xfrm rot="16200000">
              <a:off x="5858878" y="3326891"/>
              <a:ext cx="2074417" cy="685804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MUX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56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>
            <a:extLst>
              <a:ext uri="{FF2B5EF4-FFF2-40B4-BE49-F238E27FC236}">
                <a16:creationId xmlns:a16="http://schemas.microsoft.com/office/drawing/2014/main" id="{F0CB9C99-A637-1342-9CDD-F7AA387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Application of a MUX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B940-E9E7-DA41-8508-2C578277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0CC410-4602-B044-ABA9-6DA51CC7076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grpSp>
        <p:nvGrpSpPr>
          <p:cNvPr id="18436" name="Group 331">
            <a:extLst>
              <a:ext uri="{FF2B5EF4-FFF2-40B4-BE49-F238E27FC236}">
                <a16:creationId xmlns:a16="http://schemas.microsoft.com/office/drawing/2014/main" id="{44A4967A-D221-604E-AC81-3BA9301FCEC0}"/>
              </a:ext>
            </a:extLst>
          </p:cNvPr>
          <p:cNvGrpSpPr>
            <a:grpSpLocks/>
          </p:cNvGrpSpPr>
          <p:nvPr/>
        </p:nvGrpSpPr>
        <p:grpSpPr bwMode="auto">
          <a:xfrm>
            <a:off x="858838" y="2052638"/>
            <a:ext cx="1828800" cy="762000"/>
            <a:chOff x="381000" y="1524000"/>
            <a:chExt cx="1828800" cy="762000"/>
          </a:xfrm>
        </p:grpSpPr>
        <p:pic>
          <p:nvPicPr>
            <p:cNvPr id="18517" name="Picture 161" descr="C:\Users\ghzite.MAIN\AppData\Local\Microsoft\Windows\Temporary Internet Files\Content.IE5\314ZGPDV\MCj04338320000[1].png">
              <a:extLst>
                <a:ext uri="{FF2B5EF4-FFF2-40B4-BE49-F238E27FC236}">
                  <a16:creationId xmlns:a16="http://schemas.microsoft.com/office/drawing/2014/main" id="{F97354A4-7A49-7444-A052-F967B3038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5240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18" name="TextBox 324">
              <a:extLst>
                <a:ext uri="{FF2B5EF4-FFF2-40B4-BE49-F238E27FC236}">
                  <a16:creationId xmlns:a16="http://schemas.microsoft.com/office/drawing/2014/main" id="{0640C6D5-F276-A74E-AD67-91121DB95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4168"/>
              <a:ext cx="12586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MP3 Player</a:t>
              </a:r>
            </a:p>
            <a:p>
              <a:pPr algn="ctr" eaLnBrk="1" hangingPunct="1"/>
              <a:r>
                <a:rPr lang="en-US" altLang="en-US" sz="1200"/>
                <a:t>Docking Station</a:t>
              </a:r>
            </a:p>
          </p:txBody>
        </p:sp>
      </p:grpSp>
      <p:grpSp>
        <p:nvGrpSpPr>
          <p:cNvPr id="18437" name="Group 330">
            <a:extLst>
              <a:ext uri="{FF2B5EF4-FFF2-40B4-BE49-F238E27FC236}">
                <a16:creationId xmlns:a16="http://schemas.microsoft.com/office/drawing/2014/main" id="{085E75E7-7CDD-5446-9DBA-8925C2B70090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227388"/>
            <a:ext cx="1819275" cy="914400"/>
            <a:chOff x="381000" y="2438400"/>
            <a:chExt cx="1818370" cy="914400"/>
          </a:xfrm>
        </p:grpSpPr>
        <p:pic>
          <p:nvPicPr>
            <p:cNvPr id="18515" name="Picture 166" descr="C:\Users\ghzite.MAIN\AppData\Local\Microsoft\Windows\Temporary Internet Files\Content.IE5\6GJ2YC6W\MCj02857580000[1].wmf">
              <a:extLst>
                <a:ext uri="{FF2B5EF4-FFF2-40B4-BE49-F238E27FC236}">
                  <a16:creationId xmlns:a16="http://schemas.microsoft.com/office/drawing/2014/main" id="{8EA1A95F-622F-3B4D-962E-7D85061B0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438400"/>
              <a:ext cx="98017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16" name="TextBox 325">
              <a:extLst>
                <a:ext uri="{FF2B5EF4-FFF2-40B4-BE49-F238E27FC236}">
                  <a16:creationId xmlns:a16="http://schemas.microsoft.com/office/drawing/2014/main" id="{075E483A-1F6D-BB4C-BD9A-A0B9522D6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664768"/>
              <a:ext cx="10021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Laptop </a:t>
              </a:r>
            </a:p>
            <a:p>
              <a:pPr algn="ctr" eaLnBrk="1" hangingPunct="1"/>
              <a:r>
                <a:rPr lang="en-US" altLang="en-US" sz="1200"/>
                <a:t>Sound Card</a:t>
              </a:r>
            </a:p>
          </p:txBody>
        </p:sp>
      </p:grpSp>
      <p:grpSp>
        <p:nvGrpSpPr>
          <p:cNvPr id="18438" name="Group 329">
            <a:extLst>
              <a:ext uri="{FF2B5EF4-FFF2-40B4-BE49-F238E27FC236}">
                <a16:creationId xmlns:a16="http://schemas.microsoft.com/office/drawing/2014/main" id="{BFE0B66B-99C5-A247-9FEA-5EE58362675D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4554538"/>
            <a:ext cx="1752600" cy="895350"/>
            <a:chOff x="533400" y="3657600"/>
            <a:chExt cx="1752600" cy="895963"/>
          </a:xfrm>
        </p:grpSpPr>
        <p:pic>
          <p:nvPicPr>
            <p:cNvPr id="18513" name="Picture 167" descr="C:\Users\ghzite.MAIN\AppData\Local\Microsoft\Windows\Temporary Internet Files\Content.IE5\314ZGPDV\MCj03968940000[1].wmf">
              <a:extLst>
                <a:ext uri="{FF2B5EF4-FFF2-40B4-BE49-F238E27FC236}">
                  <a16:creationId xmlns:a16="http://schemas.microsoft.com/office/drawing/2014/main" id="{393C0312-FE3C-FA4B-AF27-C86C5FF72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657600"/>
              <a:ext cx="1066800" cy="89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14" name="TextBox 326">
              <a:extLst>
                <a:ext uri="{FF2B5EF4-FFF2-40B4-BE49-F238E27FC236}">
                  <a16:creationId xmlns:a16="http://schemas.microsoft.com/office/drawing/2014/main" id="{5D836163-017B-734E-956F-B191ECBE9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74749"/>
              <a:ext cx="7296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Digital</a:t>
              </a:r>
            </a:p>
            <a:p>
              <a:pPr algn="ctr" eaLnBrk="1" hangingPunct="1"/>
              <a:r>
                <a:rPr lang="en-US" altLang="en-US" sz="1200"/>
                <a:t>Satellite</a:t>
              </a:r>
            </a:p>
          </p:txBody>
        </p:sp>
      </p:grpSp>
      <p:grpSp>
        <p:nvGrpSpPr>
          <p:cNvPr id="18439" name="Group 358">
            <a:extLst>
              <a:ext uri="{FF2B5EF4-FFF2-40B4-BE49-F238E27FC236}">
                <a16:creationId xmlns:a16="http://schemas.microsoft.com/office/drawing/2014/main" id="{FBE17D79-F7C9-5E47-9208-F9FF3C863653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5862638"/>
            <a:ext cx="2336800" cy="461962"/>
            <a:chOff x="228600" y="5405735"/>
            <a:chExt cx="2336800" cy="461665"/>
          </a:xfrm>
        </p:grpSpPr>
        <p:grpSp>
          <p:nvGrpSpPr>
            <p:cNvPr id="18484" name="Group 7">
              <a:extLst>
                <a:ext uri="{FF2B5EF4-FFF2-40B4-BE49-F238E27FC236}">
                  <a16:creationId xmlns:a16="http://schemas.microsoft.com/office/drawing/2014/main" id="{CA334B01-C208-A742-A47A-92E2D9A65B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600" y="5481935"/>
              <a:ext cx="1574800" cy="327025"/>
              <a:chOff x="384" y="1815"/>
              <a:chExt cx="992" cy="206"/>
            </a:xfrm>
          </p:grpSpPr>
          <p:sp>
            <p:nvSpPr>
              <p:cNvPr id="18486" name="Freeform 11">
                <a:extLst>
                  <a:ext uri="{FF2B5EF4-FFF2-40B4-BE49-F238E27FC236}">
                    <a16:creationId xmlns:a16="http://schemas.microsoft.com/office/drawing/2014/main" id="{EEB56BD9-09BE-D045-A55F-91D9F7762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" y="1820"/>
                <a:ext cx="989" cy="201"/>
              </a:xfrm>
              <a:custGeom>
                <a:avLst/>
                <a:gdLst>
                  <a:gd name="T0" fmla="*/ 1 w 1978"/>
                  <a:gd name="T1" fmla="*/ 0 h 402"/>
                  <a:gd name="T2" fmla="*/ 1 w 1978"/>
                  <a:gd name="T3" fmla="*/ 0 h 402"/>
                  <a:gd name="T4" fmla="*/ 1 w 1978"/>
                  <a:gd name="T5" fmla="*/ 1 h 402"/>
                  <a:gd name="T6" fmla="*/ 1 w 1978"/>
                  <a:gd name="T7" fmla="*/ 1 h 402"/>
                  <a:gd name="T8" fmla="*/ 1 w 1978"/>
                  <a:gd name="T9" fmla="*/ 1 h 402"/>
                  <a:gd name="T10" fmla="*/ 0 w 1978"/>
                  <a:gd name="T11" fmla="*/ 1 h 402"/>
                  <a:gd name="T12" fmla="*/ 1 w 1978"/>
                  <a:gd name="T13" fmla="*/ 0 h 4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78"/>
                  <a:gd name="T22" fmla="*/ 0 h 402"/>
                  <a:gd name="T23" fmla="*/ 1978 w 1978"/>
                  <a:gd name="T24" fmla="*/ 402 h 4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78" h="402">
                    <a:moveTo>
                      <a:pt x="210" y="0"/>
                    </a:moveTo>
                    <a:lnTo>
                      <a:pt x="1768" y="0"/>
                    </a:lnTo>
                    <a:lnTo>
                      <a:pt x="1978" y="146"/>
                    </a:lnTo>
                    <a:lnTo>
                      <a:pt x="1978" y="402"/>
                    </a:lnTo>
                    <a:lnTo>
                      <a:pt x="1" y="402"/>
                    </a:lnTo>
                    <a:lnTo>
                      <a:pt x="0" y="15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7" name="Freeform 12">
                <a:extLst>
                  <a:ext uri="{FF2B5EF4-FFF2-40B4-BE49-F238E27FC236}">
                    <a16:creationId xmlns:a16="http://schemas.microsoft.com/office/drawing/2014/main" id="{978CE790-5BC5-574D-AA9B-3AB8844FB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1815"/>
                <a:ext cx="992" cy="80"/>
              </a:xfrm>
              <a:custGeom>
                <a:avLst/>
                <a:gdLst>
                  <a:gd name="T0" fmla="*/ 0 w 1985"/>
                  <a:gd name="T1" fmla="*/ 1 h 159"/>
                  <a:gd name="T2" fmla="*/ 0 w 1985"/>
                  <a:gd name="T3" fmla="*/ 1 h 159"/>
                  <a:gd name="T4" fmla="*/ 0 w 1985"/>
                  <a:gd name="T5" fmla="*/ 0 h 159"/>
                  <a:gd name="T6" fmla="*/ 0 w 1985"/>
                  <a:gd name="T7" fmla="*/ 1 h 159"/>
                  <a:gd name="T8" fmla="*/ 0 w 1985"/>
                  <a:gd name="T9" fmla="*/ 1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5"/>
                  <a:gd name="T16" fmla="*/ 0 h 159"/>
                  <a:gd name="T17" fmla="*/ 1985 w 1985"/>
                  <a:gd name="T18" fmla="*/ 159 h 1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5" h="159">
                    <a:moveTo>
                      <a:pt x="0" y="159"/>
                    </a:moveTo>
                    <a:lnTo>
                      <a:pt x="189" y="4"/>
                    </a:lnTo>
                    <a:lnTo>
                      <a:pt x="1766" y="0"/>
                    </a:lnTo>
                    <a:lnTo>
                      <a:pt x="1985" y="155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8" name="Freeform 13">
                <a:extLst>
                  <a:ext uri="{FF2B5EF4-FFF2-40B4-BE49-F238E27FC236}">
                    <a16:creationId xmlns:a16="http://schemas.microsoft.com/office/drawing/2014/main" id="{FC1C96D3-3701-C44F-9A17-662B9DB48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" y="1815"/>
                <a:ext cx="946" cy="79"/>
              </a:xfrm>
              <a:custGeom>
                <a:avLst/>
                <a:gdLst>
                  <a:gd name="T0" fmla="*/ 0 w 1893"/>
                  <a:gd name="T1" fmla="*/ 1 h 156"/>
                  <a:gd name="T2" fmla="*/ 0 w 1893"/>
                  <a:gd name="T3" fmla="*/ 1 h 156"/>
                  <a:gd name="T4" fmla="*/ 0 w 1893"/>
                  <a:gd name="T5" fmla="*/ 1 h 156"/>
                  <a:gd name="T6" fmla="*/ 0 w 1893"/>
                  <a:gd name="T7" fmla="*/ 1 h 156"/>
                  <a:gd name="T8" fmla="*/ 0 w 1893"/>
                  <a:gd name="T9" fmla="*/ 1 h 156"/>
                  <a:gd name="T10" fmla="*/ 0 w 1893"/>
                  <a:gd name="T11" fmla="*/ 1 h 156"/>
                  <a:gd name="T12" fmla="*/ 0 w 1893"/>
                  <a:gd name="T13" fmla="*/ 1 h 156"/>
                  <a:gd name="T14" fmla="*/ 0 w 1893"/>
                  <a:gd name="T15" fmla="*/ 1 h 156"/>
                  <a:gd name="T16" fmla="*/ 0 w 1893"/>
                  <a:gd name="T17" fmla="*/ 1 h 156"/>
                  <a:gd name="T18" fmla="*/ 0 w 1893"/>
                  <a:gd name="T19" fmla="*/ 1 h 156"/>
                  <a:gd name="T20" fmla="*/ 0 w 1893"/>
                  <a:gd name="T21" fmla="*/ 1 h 156"/>
                  <a:gd name="T22" fmla="*/ 0 w 1893"/>
                  <a:gd name="T23" fmla="*/ 1 h 156"/>
                  <a:gd name="T24" fmla="*/ 0 w 1893"/>
                  <a:gd name="T25" fmla="*/ 1 h 156"/>
                  <a:gd name="T26" fmla="*/ 0 w 1893"/>
                  <a:gd name="T27" fmla="*/ 1 h 156"/>
                  <a:gd name="T28" fmla="*/ 0 w 1893"/>
                  <a:gd name="T29" fmla="*/ 1 h 156"/>
                  <a:gd name="T30" fmla="*/ 0 w 1893"/>
                  <a:gd name="T31" fmla="*/ 1 h 156"/>
                  <a:gd name="T32" fmla="*/ 0 w 1893"/>
                  <a:gd name="T33" fmla="*/ 1 h 156"/>
                  <a:gd name="T34" fmla="*/ 0 w 1893"/>
                  <a:gd name="T35" fmla="*/ 1 h 156"/>
                  <a:gd name="T36" fmla="*/ 0 w 1893"/>
                  <a:gd name="T37" fmla="*/ 1 h 156"/>
                  <a:gd name="T38" fmla="*/ 0 w 1893"/>
                  <a:gd name="T39" fmla="*/ 0 h 156"/>
                  <a:gd name="T40" fmla="*/ 0 w 1893"/>
                  <a:gd name="T41" fmla="*/ 1 h 156"/>
                  <a:gd name="T42" fmla="*/ 0 w 1893"/>
                  <a:gd name="T43" fmla="*/ 1 h 156"/>
                  <a:gd name="T44" fmla="*/ 0 w 1893"/>
                  <a:gd name="T45" fmla="*/ 1 h 156"/>
                  <a:gd name="T46" fmla="*/ 0 w 1893"/>
                  <a:gd name="T47" fmla="*/ 1 h 156"/>
                  <a:gd name="T48" fmla="*/ 0 w 1893"/>
                  <a:gd name="T49" fmla="*/ 1 h 156"/>
                  <a:gd name="T50" fmla="*/ 0 w 1893"/>
                  <a:gd name="T51" fmla="*/ 1 h 156"/>
                  <a:gd name="T52" fmla="*/ 0 w 1893"/>
                  <a:gd name="T53" fmla="*/ 1 h 156"/>
                  <a:gd name="T54" fmla="*/ 0 w 1893"/>
                  <a:gd name="T55" fmla="*/ 1 h 156"/>
                  <a:gd name="T56" fmla="*/ 0 w 1893"/>
                  <a:gd name="T57" fmla="*/ 1 h 156"/>
                  <a:gd name="T58" fmla="*/ 0 w 1893"/>
                  <a:gd name="T59" fmla="*/ 1 h 156"/>
                  <a:gd name="T60" fmla="*/ 0 w 1893"/>
                  <a:gd name="T61" fmla="*/ 1 h 156"/>
                  <a:gd name="T62" fmla="*/ 0 w 1893"/>
                  <a:gd name="T63" fmla="*/ 1 h 156"/>
                  <a:gd name="T64" fmla="*/ 0 w 1893"/>
                  <a:gd name="T65" fmla="*/ 1 h 156"/>
                  <a:gd name="T66" fmla="*/ 0 w 1893"/>
                  <a:gd name="T67" fmla="*/ 1 h 156"/>
                  <a:gd name="T68" fmla="*/ 0 w 1893"/>
                  <a:gd name="T69" fmla="*/ 1 h 156"/>
                  <a:gd name="T70" fmla="*/ 0 w 1893"/>
                  <a:gd name="T71" fmla="*/ 1 h 156"/>
                  <a:gd name="T72" fmla="*/ 0 w 1893"/>
                  <a:gd name="T73" fmla="*/ 1 h 156"/>
                  <a:gd name="T74" fmla="*/ 0 w 1893"/>
                  <a:gd name="T75" fmla="*/ 1 h 156"/>
                  <a:gd name="T76" fmla="*/ 0 w 1893"/>
                  <a:gd name="T77" fmla="*/ 1 h 156"/>
                  <a:gd name="T78" fmla="*/ 0 w 1893"/>
                  <a:gd name="T79" fmla="*/ 1 h 156"/>
                  <a:gd name="T80" fmla="*/ 0 w 1893"/>
                  <a:gd name="T81" fmla="*/ 1 h 156"/>
                  <a:gd name="T82" fmla="*/ 0 w 1893"/>
                  <a:gd name="T83" fmla="*/ 1 h 156"/>
                  <a:gd name="T84" fmla="*/ 0 w 1893"/>
                  <a:gd name="T85" fmla="*/ 1 h 156"/>
                  <a:gd name="T86" fmla="*/ 0 w 1893"/>
                  <a:gd name="T87" fmla="*/ 1 h 15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93"/>
                  <a:gd name="T133" fmla="*/ 0 h 156"/>
                  <a:gd name="T134" fmla="*/ 1893 w 1893"/>
                  <a:gd name="T135" fmla="*/ 156 h 15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93" h="156">
                    <a:moveTo>
                      <a:pt x="0" y="156"/>
                    </a:moveTo>
                    <a:lnTo>
                      <a:pt x="21" y="137"/>
                    </a:lnTo>
                    <a:lnTo>
                      <a:pt x="43" y="118"/>
                    </a:lnTo>
                    <a:lnTo>
                      <a:pt x="64" y="99"/>
                    </a:lnTo>
                    <a:lnTo>
                      <a:pt x="85" y="80"/>
                    </a:lnTo>
                    <a:lnTo>
                      <a:pt x="107" y="61"/>
                    </a:lnTo>
                    <a:lnTo>
                      <a:pt x="128" y="42"/>
                    </a:lnTo>
                    <a:lnTo>
                      <a:pt x="150" y="23"/>
                    </a:lnTo>
                    <a:lnTo>
                      <a:pt x="171" y="4"/>
                    </a:lnTo>
                    <a:lnTo>
                      <a:pt x="218" y="4"/>
                    </a:lnTo>
                    <a:lnTo>
                      <a:pt x="265" y="4"/>
                    </a:lnTo>
                    <a:lnTo>
                      <a:pt x="312" y="4"/>
                    </a:lnTo>
                    <a:lnTo>
                      <a:pt x="360" y="4"/>
                    </a:lnTo>
                    <a:lnTo>
                      <a:pt x="406" y="4"/>
                    </a:lnTo>
                    <a:lnTo>
                      <a:pt x="453" y="3"/>
                    </a:lnTo>
                    <a:lnTo>
                      <a:pt x="500" y="3"/>
                    </a:lnTo>
                    <a:lnTo>
                      <a:pt x="547" y="3"/>
                    </a:lnTo>
                    <a:lnTo>
                      <a:pt x="595" y="3"/>
                    </a:lnTo>
                    <a:lnTo>
                      <a:pt x="642" y="3"/>
                    </a:lnTo>
                    <a:lnTo>
                      <a:pt x="689" y="3"/>
                    </a:lnTo>
                    <a:lnTo>
                      <a:pt x="736" y="3"/>
                    </a:lnTo>
                    <a:lnTo>
                      <a:pt x="782" y="3"/>
                    </a:lnTo>
                    <a:lnTo>
                      <a:pt x="830" y="3"/>
                    </a:lnTo>
                    <a:lnTo>
                      <a:pt x="877" y="2"/>
                    </a:lnTo>
                    <a:lnTo>
                      <a:pt x="924" y="2"/>
                    </a:lnTo>
                    <a:lnTo>
                      <a:pt x="971" y="2"/>
                    </a:lnTo>
                    <a:lnTo>
                      <a:pt x="1018" y="2"/>
                    </a:lnTo>
                    <a:lnTo>
                      <a:pt x="1064" y="2"/>
                    </a:lnTo>
                    <a:lnTo>
                      <a:pt x="1112" y="2"/>
                    </a:lnTo>
                    <a:lnTo>
                      <a:pt x="1159" y="2"/>
                    </a:lnTo>
                    <a:lnTo>
                      <a:pt x="1206" y="2"/>
                    </a:lnTo>
                    <a:lnTo>
                      <a:pt x="1252" y="1"/>
                    </a:lnTo>
                    <a:lnTo>
                      <a:pt x="1299" y="1"/>
                    </a:lnTo>
                    <a:lnTo>
                      <a:pt x="1347" y="1"/>
                    </a:lnTo>
                    <a:lnTo>
                      <a:pt x="1394" y="1"/>
                    </a:lnTo>
                    <a:lnTo>
                      <a:pt x="1440" y="1"/>
                    </a:lnTo>
                    <a:lnTo>
                      <a:pt x="1487" y="1"/>
                    </a:lnTo>
                    <a:lnTo>
                      <a:pt x="1533" y="1"/>
                    </a:lnTo>
                    <a:lnTo>
                      <a:pt x="1581" y="0"/>
                    </a:lnTo>
                    <a:lnTo>
                      <a:pt x="1627" y="0"/>
                    </a:lnTo>
                    <a:lnTo>
                      <a:pt x="1674" y="0"/>
                    </a:lnTo>
                    <a:lnTo>
                      <a:pt x="1688" y="9"/>
                    </a:lnTo>
                    <a:lnTo>
                      <a:pt x="1701" y="19"/>
                    </a:lnTo>
                    <a:lnTo>
                      <a:pt x="1714" y="28"/>
                    </a:lnTo>
                    <a:lnTo>
                      <a:pt x="1728" y="39"/>
                    </a:lnTo>
                    <a:lnTo>
                      <a:pt x="1742" y="48"/>
                    </a:lnTo>
                    <a:lnTo>
                      <a:pt x="1756" y="58"/>
                    </a:lnTo>
                    <a:lnTo>
                      <a:pt x="1769" y="68"/>
                    </a:lnTo>
                    <a:lnTo>
                      <a:pt x="1783" y="77"/>
                    </a:lnTo>
                    <a:lnTo>
                      <a:pt x="1796" y="87"/>
                    </a:lnTo>
                    <a:lnTo>
                      <a:pt x="1810" y="96"/>
                    </a:lnTo>
                    <a:lnTo>
                      <a:pt x="1824" y="107"/>
                    </a:lnTo>
                    <a:lnTo>
                      <a:pt x="1837" y="116"/>
                    </a:lnTo>
                    <a:lnTo>
                      <a:pt x="1851" y="126"/>
                    </a:lnTo>
                    <a:lnTo>
                      <a:pt x="1865" y="136"/>
                    </a:lnTo>
                    <a:lnTo>
                      <a:pt x="1879" y="146"/>
                    </a:lnTo>
                    <a:lnTo>
                      <a:pt x="1893" y="155"/>
                    </a:lnTo>
                    <a:lnTo>
                      <a:pt x="1834" y="155"/>
                    </a:lnTo>
                    <a:lnTo>
                      <a:pt x="1774" y="155"/>
                    </a:lnTo>
                    <a:lnTo>
                      <a:pt x="1715" y="155"/>
                    </a:lnTo>
                    <a:lnTo>
                      <a:pt x="1657" y="155"/>
                    </a:lnTo>
                    <a:lnTo>
                      <a:pt x="1598" y="155"/>
                    </a:lnTo>
                    <a:lnTo>
                      <a:pt x="1538" y="155"/>
                    </a:lnTo>
                    <a:lnTo>
                      <a:pt x="1479" y="155"/>
                    </a:lnTo>
                    <a:lnTo>
                      <a:pt x="1420" y="155"/>
                    </a:lnTo>
                    <a:lnTo>
                      <a:pt x="1361" y="155"/>
                    </a:lnTo>
                    <a:lnTo>
                      <a:pt x="1302" y="155"/>
                    </a:lnTo>
                    <a:lnTo>
                      <a:pt x="1243" y="155"/>
                    </a:lnTo>
                    <a:lnTo>
                      <a:pt x="1183" y="155"/>
                    </a:lnTo>
                    <a:lnTo>
                      <a:pt x="1124" y="155"/>
                    </a:lnTo>
                    <a:lnTo>
                      <a:pt x="1066" y="155"/>
                    </a:lnTo>
                    <a:lnTo>
                      <a:pt x="1006" y="155"/>
                    </a:lnTo>
                    <a:lnTo>
                      <a:pt x="947" y="155"/>
                    </a:lnTo>
                    <a:lnTo>
                      <a:pt x="888" y="155"/>
                    </a:lnTo>
                    <a:lnTo>
                      <a:pt x="828" y="155"/>
                    </a:lnTo>
                    <a:lnTo>
                      <a:pt x="770" y="155"/>
                    </a:lnTo>
                    <a:lnTo>
                      <a:pt x="710" y="155"/>
                    </a:lnTo>
                    <a:lnTo>
                      <a:pt x="651" y="155"/>
                    </a:lnTo>
                    <a:lnTo>
                      <a:pt x="592" y="155"/>
                    </a:lnTo>
                    <a:lnTo>
                      <a:pt x="532" y="155"/>
                    </a:lnTo>
                    <a:lnTo>
                      <a:pt x="474" y="155"/>
                    </a:lnTo>
                    <a:lnTo>
                      <a:pt x="415" y="155"/>
                    </a:lnTo>
                    <a:lnTo>
                      <a:pt x="355" y="156"/>
                    </a:lnTo>
                    <a:lnTo>
                      <a:pt x="296" y="156"/>
                    </a:lnTo>
                    <a:lnTo>
                      <a:pt x="236" y="156"/>
                    </a:lnTo>
                    <a:lnTo>
                      <a:pt x="178" y="156"/>
                    </a:lnTo>
                    <a:lnTo>
                      <a:pt x="119" y="156"/>
                    </a:lnTo>
                    <a:lnTo>
                      <a:pt x="59" y="156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494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9" name="Freeform 14">
                <a:extLst>
                  <a:ext uri="{FF2B5EF4-FFF2-40B4-BE49-F238E27FC236}">
                    <a16:creationId xmlns:a16="http://schemas.microsoft.com/office/drawing/2014/main" id="{51235337-F212-9E43-9A81-3487FBD77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815"/>
                <a:ext cx="900" cy="78"/>
              </a:xfrm>
              <a:custGeom>
                <a:avLst/>
                <a:gdLst>
                  <a:gd name="T0" fmla="*/ 0 w 1801"/>
                  <a:gd name="T1" fmla="*/ 1 h 155"/>
                  <a:gd name="T2" fmla="*/ 0 w 1801"/>
                  <a:gd name="T3" fmla="*/ 1 h 155"/>
                  <a:gd name="T4" fmla="*/ 0 w 1801"/>
                  <a:gd name="T5" fmla="*/ 1 h 155"/>
                  <a:gd name="T6" fmla="*/ 0 w 1801"/>
                  <a:gd name="T7" fmla="*/ 1 h 155"/>
                  <a:gd name="T8" fmla="*/ 0 w 1801"/>
                  <a:gd name="T9" fmla="*/ 1 h 155"/>
                  <a:gd name="T10" fmla="*/ 0 w 1801"/>
                  <a:gd name="T11" fmla="*/ 1 h 155"/>
                  <a:gd name="T12" fmla="*/ 0 w 1801"/>
                  <a:gd name="T13" fmla="*/ 1 h 155"/>
                  <a:gd name="T14" fmla="*/ 0 w 1801"/>
                  <a:gd name="T15" fmla="*/ 1 h 155"/>
                  <a:gd name="T16" fmla="*/ 0 w 1801"/>
                  <a:gd name="T17" fmla="*/ 1 h 155"/>
                  <a:gd name="T18" fmla="*/ 0 w 1801"/>
                  <a:gd name="T19" fmla="*/ 1 h 155"/>
                  <a:gd name="T20" fmla="*/ 0 w 1801"/>
                  <a:gd name="T21" fmla="*/ 1 h 155"/>
                  <a:gd name="T22" fmla="*/ 0 w 1801"/>
                  <a:gd name="T23" fmla="*/ 1 h 155"/>
                  <a:gd name="T24" fmla="*/ 0 w 1801"/>
                  <a:gd name="T25" fmla="*/ 1 h 155"/>
                  <a:gd name="T26" fmla="*/ 0 w 1801"/>
                  <a:gd name="T27" fmla="*/ 1 h 155"/>
                  <a:gd name="T28" fmla="*/ 0 w 1801"/>
                  <a:gd name="T29" fmla="*/ 1 h 155"/>
                  <a:gd name="T30" fmla="*/ 0 w 1801"/>
                  <a:gd name="T31" fmla="*/ 1 h 155"/>
                  <a:gd name="T32" fmla="*/ 0 w 1801"/>
                  <a:gd name="T33" fmla="*/ 1 h 155"/>
                  <a:gd name="T34" fmla="*/ 0 w 1801"/>
                  <a:gd name="T35" fmla="*/ 1 h 155"/>
                  <a:gd name="T36" fmla="*/ 0 w 1801"/>
                  <a:gd name="T37" fmla="*/ 1 h 155"/>
                  <a:gd name="T38" fmla="*/ 0 w 1801"/>
                  <a:gd name="T39" fmla="*/ 0 h 155"/>
                  <a:gd name="T40" fmla="*/ 0 w 1801"/>
                  <a:gd name="T41" fmla="*/ 1 h 155"/>
                  <a:gd name="T42" fmla="*/ 0 w 1801"/>
                  <a:gd name="T43" fmla="*/ 1 h 155"/>
                  <a:gd name="T44" fmla="*/ 0 w 1801"/>
                  <a:gd name="T45" fmla="*/ 1 h 155"/>
                  <a:gd name="T46" fmla="*/ 0 w 1801"/>
                  <a:gd name="T47" fmla="*/ 1 h 155"/>
                  <a:gd name="T48" fmla="*/ 0 w 1801"/>
                  <a:gd name="T49" fmla="*/ 1 h 155"/>
                  <a:gd name="T50" fmla="*/ 0 w 1801"/>
                  <a:gd name="T51" fmla="*/ 1 h 155"/>
                  <a:gd name="T52" fmla="*/ 0 w 1801"/>
                  <a:gd name="T53" fmla="*/ 1 h 155"/>
                  <a:gd name="T54" fmla="*/ 0 w 1801"/>
                  <a:gd name="T55" fmla="*/ 1 h 155"/>
                  <a:gd name="T56" fmla="*/ 0 w 1801"/>
                  <a:gd name="T57" fmla="*/ 1 h 155"/>
                  <a:gd name="T58" fmla="*/ 0 w 1801"/>
                  <a:gd name="T59" fmla="*/ 1 h 155"/>
                  <a:gd name="T60" fmla="*/ 0 w 1801"/>
                  <a:gd name="T61" fmla="*/ 1 h 155"/>
                  <a:gd name="T62" fmla="*/ 0 w 1801"/>
                  <a:gd name="T63" fmla="*/ 1 h 155"/>
                  <a:gd name="T64" fmla="*/ 0 w 1801"/>
                  <a:gd name="T65" fmla="*/ 1 h 155"/>
                  <a:gd name="T66" fmla="*/ 0 w 1801"/>
                  <a:gd name="T67" fmla="*/ 1 h 155"/>
                  <a:gd name="T68" fmla="*/ 0 w 1801"/>
                  <a:gd name="T69" fmla="*/ 1 h 155"/>
                  <a:gd name="T70" fmla="*/ 0 w 1801"/>
                  <a:gd name="T71" fmla="*/ 1 h 155"/>
                  <a:gd name="T72" fmla="*/ 0 w 1801"/>
                  <a:gd name="T73" fmla="*/ 1 h 155"/>
                  <a:gd name="T74" fmla="*/ 0 w 1801"/>
                  <a:gd name="T75" fmla="*/ 1 h 155"/>
                  <a:gd name="T76" fmla="*/ 0 w 1801"/>
                  <a:gd name="T77" fmla="*/ 1 h 155"/>
                  <a:gd name="T78" fmla="*/ 0 w 1801"/>
                  <a:gd name="T79" fmla="*/ 1 h 155"/>
                  <a:gd name="T80" fmla="*/ 0 w 1801"/>
                  <a:gd name="T81" fmla="*/ 1 h 155"/>
                  <a:gd name="T82" fmla="*/ 0 w 1801"/>
                  <a:gd name="T83" fmla="*/ 1 h 155"/>
                  <a:gd name="T84" fmla="*/ 0 w 1801"/>
                  <a:gd name="T85" fmla="*/ 1 h 155"/>
                  <a:gd name="T86" fmla="*/ 0 w 1801"/>
                  <a:gd name="T87" fmla="*/ 1 h 15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01"/>
                  <a:gd name="T133" fmla="*/ 0 h 155"/>
                  <a:gd name="T134" fmla="*/ 1801 w 1801"/>
                  <a:gd name="T135" fmla="*/ 155 h 15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01" h="155">
                    <a:moveTo>
                      <a:pt x="0" y="153"/>
                    </a:moveTo>
                    <a:lnTo>
                      <a:pt x="20" y="134"/>
                    </a:lnTo>
                    <a:lnTo>
                      <a:pt x="38" y="116"/>
                    </a:lnTo>
                    <a:lnTo>
                      <a:pt x="58" y="98"/>
                    </a:lnTo>
                    <a:lnTo>
                      <a:pt x="76" y="79"/>
                    </a:lnTo>
                    <a:lnTo>
                      <a:pt x="96" y="61"/>
                    </a:lnTo>
                    <a:lnTo>
                      <a:pt x="114" y="42"/>
                    </a:lnTo>
                    <a:lnTo>
                      <a:pt x="134" y="24"/>
                    </a:lnTo>
                    <a:lnTo>
                      <a:pt x="154" y="5"/>
                    </a:lnTo>
                    <a:lnTo>
                      <a:pt x="198" y="5"/>
                    </a:lnTo>
                    <a:lnTo>
                      <a:pt x="243" y="5"/>
                    </a:lnTo>
                    <a:lnTo>
                      <a:pt x="287" y="5"/>
                    </a:lnTo>
                    <a:lnTo>
                      <a:pt x="332" y="5"/>
                    </a:lnTo>
                    <a:lnTo>
                      <a:pt x="377" y="4"/>
                    </a:lnTo>
                    <a:lnTo>
                      <a:pt x="422" y="4"/>
                    </a:lnTo>
                    <a:lnTo>
                      <a:pt x="467" y="4"/>
                    </a:lnTo>
                    <a:lnTo>
                      <a:pt x="511" y="4"/>
                    </a:lnTo>
                    <a:lnTo>
                      <a:pt x="556" y="4"/>
                    </a:lnTo>
                    <a:lnTo>
                      <a:pt x="600" y="4"/>
                    </a:lnTo>
                    <a:lnTo>
                      <a:pt x="645" y="4"/>
                    </a:lnTo>
                    <a:lnTo>
                      <a:pt x="690" y="4"/>
                    </a:lnTo>
                    <a:lnTo>
                      <a:pt x="734" y="3"/>
                    </a:lnTo>
                    <a:lnTo>
                      <a:pt x="779" y="3"/>
                    </a:lnTo>
                    <a:lnTo>
                      <a:pt x="824" y="3"/>
                    </a:lnTo>
                    <a:lnTo>
                      <a:pt x="869" y="3"/>
                    </a:lnTo>
                    <a:lnTo>
                      <a:pt x="914" y="3"/>
                    </a:lnTo>
                    <a:lnTo>
                      <a:pt x="958" y="3"/>
                    </a:lnTo>
                    <a:lnTo>
                      <a:pt x="1002" y="2"/>
                    </a:lnTo>
                    <a:lnTo>
                      <a:pt x="1047" y="2"/>
                    </a:lnTo>
                    <a:lnTo>
                      <a:pt x="1091" y="2"/>
                    </a:lnTo>
                    <a:lnTo>
                      <a:pt x="1136" y="2"/>
                    </a:lnTo>
                    <a:lnTo>
                      <a:pt x="1181" y="2"/>
                    </a:lnTo>
                    <a:lnTo>
                      <a:pt x="1226" y="1"/>
                    </a:lnTo>
                    <a:lnTo>
                      <a:pt x="1270" y="1"/>
                    </a:lnTo>
                    <a:lnTo>
                      <a:pt x="1315" y="1"/>
                    </a:lnTo>
                    <a:lnTo>
                      <a:pt x="1360" y="1"/>
                    </a:lnTo>
                    <a:lnTo>
                      <a:pt x="1403" y="1"/>
                    </a:lnTo>
                    <a:lnTo>
                      <a:pt x="1448" y="1"/>
                    </a:lnTo>
                    <a:lnTo>
                      <a:pt x="1493" y="0"/>
                    </a:lnTo>
                    <a:lnTo>
                      <a:pt x="1537" y="0"/>
                    </a:lnTo>
                    <a:lnTo>
                      <a:pt x="1582" y="0"/>
                    </a:lnTo>
                    <a:lnTo>
                      <a:pt x="1596" y="9"/>
                    </a:lnTo>
                    <a:lnTo>
                      <a:pt x="1609" y="19"/>
                    </a:lnTo>
                    <a:lnTo>
                      <a:pt x="1622" y="28"/>
                    </a:lnTo>
                    <a:lnTo>
                      <a:pt x="1636" y="39"/>
                    </a:lnTo>
                    <a:lnTo>
                      <a:pt x="1650" y="48"/>
                    </a:lnTo>
                    <a:lnTo>
                      <a:pt x="1664" y="58"/>
                    </a:lnTo>
                    <a:lnTo>
                      <a:pt x="1677" y="68"/>
                    </a:lnTo>
                    <a:lnTo>
                      <a:pt x="1691" y="77"/>
                    </a:lnTo>
                    <a:lnTo>
                      <a:pt x="1704" y="87"/>
                    </a:lnTo>
                    <a:lnTo>
                      <a:pt x="1718" y="96"/>
                    </a:lnTo>
                    <a:lnTo>
                      <a:pt x="1732" y="107"/>
                    </a:lnTo>
                    <a:lnTo>
                      <a:pt x="1745" y="116"/>
                    </a:lnTo>
                    <a:lnTo>
                      <a:pt x="1759" y="126"/>
                    </a:lnTo>
                    <a:lnTo>
                      <a:pt x="1773" y="136"/>
                    </a:lnTo>
                    <a:lnTo>
                      <a:pt x="1787" y="146"/>
                    </a:lnTo>
                    <a:lnTo>
                      <a:pt x="1801" y="155"/>
                    </a:lnTo>
                    <a:lnTo>
                      <a:pt x="1744" y="155"/>
                    </a:lnTo>
                    <a:lnTo>
                      <a:pt x="1688" y="155"/>
                    </a:lnTo>
                    <a:lnTo>
                      <a:pt x="1633" y="155"/>
                    </a:lnTo>
                    <a:lnTo>
                      <a:pt x="1576" y="155"/>
                    </a:lnTo>
                    <a:lnTo>
                      <a:pt x="1520" y="155"/>
                    </a:lnTo>
                    <a:lnTo>
                      <a:pt x="1463" y="155"/>
                    </a:lnTo>
                    <a:lnTo>
                      <a:pt x="1407" y="154"/>
                    </a:lnTo>
                    <a:lnTo>
                      <a:pt x="1351" y="154"/>
                    </a:lnTo>
                    <a:lnTo>
                      <a:pt x="1295" y="154"/>
                    </a:lnTo>
                    <a:lnTo>
                      <a:pt x="1239" y="154"/>
                    </a:lnTo>
                    <a:lnTo>
                      <a:pt x="1182" y="154"/>
                    </a:lnTo>
                    <a:lnTo>
                      <a:pt x="1126" y="154"/>
                    </a:lnTo>
                    <a:lnTo>
                      <a:pt x="1069" y="154"/>
                    </a:lnTo>
                    <a:lnTo>
                      <a:pt x="1014" y="154"/>
                    </a:lnTo>
                    <a:lnTo>
                      <a:pt x="958" y="154"/>
                    </a:lnTo>
                    <a:lnTo>
                      <a:pt x="901" y="154"/>
                    </a:lnTo>
                    <a:lnTo>
                      <a:pt x="845" y="154"/>
                    </a:lnTo>
                    <a:lnTo>
                      <a:pt x="788" y="154"/>
                    </a:lnTo>
                    <a:lnTo>
                      <a:pt x="732" y="154"/>
                    </a:lnTo>
                    <a:lnTo>
                      <a:pt x="675" y="154"/>
                    </a:lnTo>
                    <a:lnTo>
                      <a:pt x="620" y="154"/>
                    </a:lnTo>
                    <a:lnTo>
                      <a:pt x="564" y="154"/>
                    </a:lnTo>
                    <a:lnTo>
                      <a:pt x="507" y="154"/>
                    </a:lnTo>
                    <a:lnTo>
                      <a:pt x="451" y="154"/>
                    </a:lnTo>
                    <a:lnTo>
                      <a:pt x="394" y="154"/>
                    </a:lnTo>
                    <a:lnTo>
                      <a:pt x="338" y="153"/>
                    </a:lnTo>
                    <a:lnTo>
                      <a:pt x="281" y="153"/>
                    </a:lnTo>
                    <a:lnTo>
                      <a:pt x="225" y="153"/>
                    </a:lnTo>
                    <a:lnTo>
                      <a:pt x="170" y="153"/>
                    </a:lnTo>
                    <a:lnTo>
                      <a:pt x="113" y="153"/>
                    </a:lnTo>
                    <a:lnTo>
                      <a:pt x="57" y="153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494F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0" name="Freeform 15">
                <a:extLst>
                  <a:ext uri="{FF2B5EF4-FFF2-40B4-BE49-F238E27FC236}">
                    <a16:creationId xmlns:a16="http://schemas.microsoft.com/office/drawing/2014/main" id="{42001D37-700C-5143-BAFC-6E511B54D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" y="1815"/>
                <a:ext cx="854" cy="78"/>
              </a:xfrm>
              <a:custGeom>
                <a:avLst/>
                <a:gdLst>
                  <a:gd name="T0" fmla="*/ 0 w 1710"/>
                  <a:gd name="T1" fmla="*/ 1 h 155"/>
                  <a:gd name="T2" fmla="*/ 0 w 1710"/>
                  <a:gd name="T3" fmla="*/ 1 h 155"/>
                  <a:gd name="T4" fmla="*/ 0 w 1710"/>
                  <a:gd name="T5" fmla="*/ 1 h 155"/>
                  <a:gd name="T6" fmla="*/ 0 w 1710"/>
                  <a:gd name="T7" fmla="*/ 1 h 155"/>
                  <a:gd name="T8" fmla="*/ 0 w 1710"/>
                  <a:gd name="T9" fmla="*/ 1 h 155"/>
                  <a:gd name="T10" fmla="*/ 0 w 1710"/>
                  <a:gd name="T11" fmla="*/ 1 h 155"/>
                  <a:gd name="T12" fmla="*/ 0 w 1710"/>
                  <a:gd name="T13" fmla="*/ 1 h 155"/>
                  <a:gd name="T14" fmla="*/ 0 w 1710"/>
                  <a:gd name="T15" fmla="*/ 1 h 155"/>
                  <a:gd name="T16" fmla="*/ 0 w 1710"/>
                  <a:gd name="T17" fmla="*/ 1 h 155"/>
                  <a:gd name="T18" fmla="*/ 0 w 1710"/>
                  <a:gd name="T19" fmla="*/ 1 h 155"/>
                  <a:gd name="T20" fmla="*/ 0 w 1710"/>
                  <a:gd name="T21" fmla="*/ 1 h 155"/>
                  <a:gd name="T22" fmla="*/ 0 w 1710"/>
                  <a:gd name="T23" fmla="*/ 1 h 155"/>
                  <a:gd name="T24" fmla="*/ 0 w 1710"/>
                  <a:gd name="T25" fmla="*/ 1 h 155"/>
                  <a:gd name="T26" fmla="*/ 0 w 1710"/>
                  <a:gd name="T27" fmla="*/ 1 h 155"/>
                  <a:gd name="T28" fmla="*/ 0 w 1710"/>
                  <a:gd name="T29" fmla="*/ 1 h 155"/>
                  <a:gd name="T30" fmla="*/ 0 w 1710"/>
                  <a:gd name="T31" fmla="*/ 1 h 155"/>
                  <a:gd name="T32" fmla="*/ 0 w 1710"/>
                  <a:gd name="T33" fmla="*/ 1 h 155"/>
                  <a:gd name="T34" fmla="*/ 0 w 1710"/>
                  <a:gd name="T35" fmla="*/ 1 h 155"/>
                  <a:gd name="T36" fmla="*/ 0 w 1710"/>
                  <a:gd name="T37" fmla="*/ 1 h 155"/>
                  <a:gd name="T38" fmla="*/ 0 w 1710"/>
                  <a:gd name="T39" fmla="*/ 0 h 155"/>
                  <a:gd name="T40" fmla="*/ 0 w 1710"/>
                  <a:gd name="T41" fmla="*/ 1 h 155"/>
                  <a:gd name="T42" fmla="*/ 0 w 1710"/>
                  <a:gd name="T43" fmla="*/ 1 h 155"/>
                  <a:gd name="T44" fmla="*/ 0 w 1710"/>
                  <a:gd name="T45" fmla="*/ 1 h 155"/>
                  <a:gd name="T46" fmla="*/ 0 w 1710"/>
                  <a:gd name="T47" fmla="*/ 1 h 155"/>
                  <a:gd name="T48" fmla="*/ 0 w 1710"/>
                  <a:gd name="T49" fmla="*/ 1 h 155"/>
                  <a:gd name="T50" fmla="*/ 0 w 1710"/>
                  <a:gd name="T51" fmla="*/ 1 h 155"/>
                  <a:gd name="T52" fmla="*/ 0 w 1710"/>
                  <a:gd name="T53" fmla="*/ 1 h 155"/>
                  <a:gd name="T54" fmla="*/ 0 w 1710"/>
                  <a:gd name="T55" fmla="*/ 1 h 155"/>
                  <a:gd name="T56" fmla="*/ 0 w 1710"/>
                  <a:gd name="T57" fmla="*/ 1 h 155"/>
                  <a:gd name="T58" fmla="*/ 0 w 1710"/>
                  <a:gd name="T59" fmla="*/ 1 h 155"/>
                  <a:gd name="T60" fmla="*/ 0 w 1710"/>
                  <a:gd name="T61" fmla="*/ 1 h 155"/>
                  <a:gd name="T62" fmla="*/ 0 w 1710"/>
                  <a:gd name="T63" fmla="*/ 1 h 155"/>
                  <a:gd name="T64" fmla="*/ 0 w 1710"/>
                  <a:gd name="T65" fmla="*/ 1 h 155"/>
                  <a:gd name="T66" fmla="*/ 0 w 1710"/>
                  <a:gd name="T67" fmla="*/ 1 h 155"/>
                  <a:gd name="T68" fmla="*/ 0 w 1710"/>
                  <a:gd name="T69" fmla="*/ 1 h 155"/>
                  <a:gd name="T70" fmla="*/ 0 w 1710"/>
                  <a:gd name="T71" fmla="*/ 1 h 155"/>
                  <a:gd name="T72" fmla="*/ 0 w 1710"/>
                  <a:gd name="T73" fmla="*/ 1 h 155"/>
                  <a:gd name="T74" fmla="*/ 0 w 1710"/>
                  <a:gd name="T75" fmla="*/ 1 h 155"/>
                  <a:gd name="T76" fmla="*/ 0 w 1710"/>
                  <a:gd name="T77" fmla="*/ 1 h 155"/>
                  <a:gd name="T78" fmla="*/ 0 w 1710"/>
                  <a:gd name="T79" fmla="*/ 1 h 155"/>
                  <a:gd name="T80" fmla="*/ 0 w 1710"/>
                  <a:gd name="T81" fmla="*/ 1 h 155"/>
                  <a:gd name="T82" fmla="*/ 0 w 1710"/>
                  <a:gd name="T83" fmla="*/ 1 h 155"/>
                  <a:gd name="T84" fmla="*/ 0 w 1710"/>
                  <a:gd name="T85" fmla="*/ 1 h 155"/>
                  <a:gd name="T86" fmla="*/ 0 w 1710"/>
                  <a:gd name="T87" fmla="*/ 1 h 15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710"/>
                  <a:gd name="T133" fmla="*/ 0 h 155"/>
                  <a:gd name="T134" fmla="*/ 1710 w 1710"/>
                  <a:gd name="T135" fmla="*/ 155 h 15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710" h="155">
                    <a:moveTo>
                      <a:pt x="0" y="149"/>
                    </a:moveTo>
                    <a:lnTo>
                      <a:pt x="18" y="132"/>
                    </a:lnTo>
                    <a:lnTo>
                      <a:pt x="34" y="114"/>
                    </a:lnTo>
                    <a:lnTo>
                      <a:pt x="51" y="96"/>
                    </a:lnTo>
                    <a:lnTo>
                      <a:pt x="68" y="78"/>
                    </a:lnTo>
                    <a:lnTo>
                      <a:pt x="84" y="60"/>
                    </a:lnTo>
                    <a:lnTo>
                      <a:pt x="102" y="42"/>
                    </a:lnTo>
                    <a:lnTo>
                      <a:pt x="119" y="24"/>
                    </a:lnTo>
                    <a:lnTo>
                      <a:pt x="136" y="7"/>
                    </a:lnTo>
                    <a:lnTo>
                      <a:pt x="179" y="7"/>
                    </a:lnTo>
                    <a:lnTo>
                      <a:pt x="221" y="7"/>
                    </a:lnTo>
                    <a:lnTo>
                      <a:pt x="263" y="5"/>
                    </a:lnTo>
                    <a:lnTo>
                      <a:pt x="306" y="5"/>
                    </a:lnTo>
                    <a:lnTo>
                      <a:pt x="348" y="5"/>
                    </a:lnTo>
                    <a:lnTo>
                      <a:pt x="391" y="5"/>
                    </a:lnTo>
                    <a:lnTo>
                      <a:pt x="432" y="5"/>
                    </a:lnTo>
                    <a:lnTo>
                      <a:pt x="475" y="4"/>
                    </a:lnTo>
                    <a:lnTo>
                      <a:pt x="517" y="4"/>
                    </a:lnTo>
                    <a:lnTo>
                      <a:pt x="560" y="4"/>
                    </a:lnTo>
                    <a:lnTo>
                      <a:pt x="603" y="4"/>
                    </a:lnTo>
                    <a:lnTo>
                      <a:pt x="645" y="4"/>
                    </a:lnTo>
                    <a:lnTo>
                      <a:pt x="687" y="4"/>
                    </a:lnTo>
                    <a:lnTo>
                      <a:pt x="729" y="3"/>
                    </a:lnTo>
                    <a:lnTo>
                      <a:pt x="772" y="3"/>
                    </a:lnTo>
                    <a:lnTo>
                      <a:pt x="815" y="3"/>
                    </a:lnTo>
                    <a:lnTo>
                      <a:pt x="857" y="3"/>
                    </a:lnTo>
                    <a:lnTo>
                      <a:pt x="899" y="3"/>
                    </a:lnTo>
                    <a:lnTo>
                      <a:pt x="941" y="2"/>
                    </a:lnTo>
                    <a:lnTo>
                      <a:pt x="984" y="2"/>
                    </a:lnTo>
                    <a:lnTo>
                      <a:pt x="1027" y="2"/>
                    </a:lnTo>
                    <a:lnTo>
                      <a:pt x="1068" y="2"/>
                    </a:lnTo>
                    <a:lnTo>
                      <a:pt x="1111" y="2"/>
                    </a:lnTo>
                    <a:lnTo>
                      <a:pt x="1153" y="1"/>
                    </a:lnTo>
                    <a:lnTo>
                      <a:pt x="1196" y="1"/>
                    </a:lnTo>
                    <a:lnTo>
                      <a:pt x="1237" y="1"/>
                    </a:lnTo>
                    <a:lnTo>
                      <a:pt x="1280" y="1"/>
                    </a:lnTo>
                    <a:lnTo>
                      <a:pt x="1323" y="1"/>
                    </a:lnTo>
                    <a:lnTo>
                      <a:pt x="1364" y="1"/>
                    </a:lnTo>
                    <a:lnTo>
                      <a:pt x="1407" y="0"/>
                    </a:lnTo>
                    <a:lnTo>
                      <a:pt x="1448" y="0"/>
                    </a:lnTo>
                    <a:lnTo>
                      <a:pt x="1491" y="0"/>
                    </a:lnTo>
                    <a:lnTo>
                      <a:pt x="1505" y="9"/>
                    </a:lnTo>
                    <a:lnTo>
                      <a:pt x="1518" y="19"/>
                    </a:lnTo>
                    <a:lnTo>
                      <a:pt x="1531" y="28"/>
                    </a:lnTo>
                    <a:lnTo>
                      <a:pt x="1545" y="39"/>
                    </a:lnTo>
                    <a:lnTo>
                      <a:pt x="1559" y="48"/>
                    </a:lnTo>
                    <a:lnTo>
                      <a:pt x="1573" y="58"/>
                    </a:lnTo>
                    <a:lnTo>
                      <a:pt x="1586" y="68"/>
                    </a:lnTo>
                    <a:lnTo>
                      <a:pt x="1600" y="77"/>
                    </a:lnTo>
                    <a:lnTo>
                      <a:pt x="1613" y="87"/>
                    </a:lnTo>
                    <a:lnTo>
                      <a:pt x="1627" y="96"/>
                    </a:lnTo>
                    <a:lnTo>
                      <a:pt x="1641" y="107"/>
                    </a:lnTo>
                    <a:lnTo>
                      <a:pt x="1654" y="116"/>
                    </a:lnTo>
                    <a:lnTo>
                      <a:pt x="1668" y="126"/>
                    </a:lnTo>
                    <a:lnTo>
                      <a:pt x="1682" y="136"/>
                    </a:lnTo>
                    <a:lnTo>
                      <a:pt x="1696" y="146"/>
                    </a:lnTo>
                    <a:lnTo>
                      <a:pt x="1710" y="155"/>
                    </a:lnTo>
                    <a:lnTo>
                      <a:pt x="1657" y="155"/>
                    </a:lnTo>
                    <a:lnTo>
                      <a:pt x="1603" y="155"/>
                    </a:lnTo>
                    <a:lnTo>
                      <a:pt x="1550" y="154"/>
                    </a:lnTo>
                    <a:lnTo>
                      <a:pt x="1497" y="154"/>
                    </a:lnTo>
                    <a:lnTo>
                      <a:pt x="1442" y="154"/>
                    </a:lnTo>
                    <a:lnTo>
                      <a:pt x="1389" y="154"/>
                    </a:lnTo>
                    <a:lnTo>
                      <a:pt x="1336" y="154"/>
                    </a:lnTo>
                    <a:lnTo>
                      <a:pt x="1282" y="154"/>
                    </a:lnTo>
                    <a:lnTo>
                      <a:pt x="1229" y="154"/>
                    </a:lnTo>
                    <a:lnTo>
                      <a:pt x="1176" y="153"/>
                    </a:lnTo>
                    <a:lnTo>
                      <a:pt x="1122" y="153"/>
                    </a:lnTo>
                    <a:lnTo>
                      <a:pt x="1069" y="153"/>
                    </a:lnTo>
                    <a:lnTo>
                      <a:pt x="1016" y="153"/>
                    </a:lnTo>
                    <a:lnTo>
                      <a:pt x="962" y="153"/>
                    </a:lnTo>
                    <a:lnTo>
                      <a:pt x="909" y="153"/>
                    </a:lnTo>
                    <a:lnTo>
                      <a:pt x="855" y="152"/>
                    </a:lnTo>
                    <a:lnTo>
                      <a:pt x="802" y="152"/>
                    </a:lnTo>
                    <a:lnTo>
                      <a:pt x="749" y="152"/>
                    </a:lnTo>
                    <a:lnTo>
                      <a:pt x="695" y="152"/>
                    </a:lnTo>
                    <a:lnTo>
                      <a:pt x="642" y="152"/>
                    </a:lnTo>
                    <a:lnTo>
                      <a:pt x="588" y="152"/>
                    </a:lnTo>
                    <a:lnTo>
                      <a:pt x="535" y="152"/>
                    </a:lnTo>
                    <a:lnTo>
                      <a:pt x="482" y="151"/>
                    </a:lnTo>
                    <a:lnTo>
                      <a:pt x="428" y="151"/>
                    </a:lnTo>
                    <a:lnTo>
                      <a:pt x="375" y="151"/>
                    </a:lnTo>
                    <a:lnTo>
                      <a:pt x="321" y="151"/>
                    </a:lnTo>
                    <a:lnTo>
                      <a:pt x="268" y="151"/>
                    </a:lnTo>
                    <a:lnTo>
                      <a:pt x="215" y="151"/>
                    </a:lnTo>
                    <a:lnTo>
                      <a:pt x="160" y="151"/>
                    </a:lnTo>
                    <a:lnTo>
                      <a:pt x="107" y="149"/>
                    </a:lnTo>
                    <a:lnTo>
                      <a:pt x="53" y="149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475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1" name="Freeform 60">
                <a:extLst>
                  <a:ext uri="{FF2B5EF4-FFF2-40B4-BE49-F238E27FC236}">
                    <a16:creationId xmlns:a16="http://schemas.microsoft.com/office/drawing/2014/main" id="{0B89E50A-9D69-C94A-B15B-042F89A78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923"/>
                <a:ext cx="23" cy="25"/>
              </a:xfrm>
              <a:custGeom>
                <a:avLst/>
                <a:gdLst>
                  <a:gd name="T0" fmla="*/ 0 w 48"/>
                  <a:gd name="T1" fmla="*/ 0 h 50"/>
                  <a:gd name="T2" fmla="*/ 0 w 48"/>
                  <a:gd name="T3" fmla="*/ 1 h 50"/>
                  <a:gd name="T4" fmla="*/ 0 w 48"/>
                  <a:gd name="T5" fmla="*/ 1 h 50"/>
                  <a:gd name="T6" fmla="*/ 0 w 48"/>
                  <a:gd name="T7" fmla="*/ 1 h 50"/>
                  <a:gd name="T8" fmla="*/ 0 w 48"/>
                  <a:gd name="T9" fmla="*/ 1 h 50"/>
                  <a:gd name="T10" fmla="*/ 0 w 48"/>
                  <a:gd name="T11" fmla="*/ 1 h 50"/>
                  <a:gd name="T12" fmla="*/ 0 w 48"/>
                  <a:gd name="T13" fmla="*/ 1 h 50"/>
                  <a:gd name="T14" fmla="*/ 0 w 48"/>
                  <a:gd name="T15" fmla="*/ 1 h 50"/>
                  <a:gd name="T16" fmla="*/ 0 w 48"/>
                  <a:gd name="T17" fmla="*/ 1 h 50"/>
                  <a:gd name="T18" fmla="*/ 0 w 48"/>
                  <a:gd name="T19" fmla="*/ 1 h 50"/>
                  <a:gd name="T20" fmla="*/ 0 w 48"/>
                  <a:gd name="T21" fmla="*/ 1 h 50"/>
                  <a:gd name="T22" fmla="*/ 0 w 48"/>
                  <a:gd name="T23" fmla="*/ 1 h 50"/>
                  <a:gd name="T24" fmla="*/ 0 w 48"/>
                  <a:gd name="T25" fmla="*/ 1 h 50"/>
                  <a:gd name="T26" fmla="*/ 0 w 48"/>
                  <a:gd name="T27" fmla="*/ 1 h 50"/>
                  <a:gd name="T28" fmla="*/ 0 w 48"/>
                  <a:gd name="T29" fmla="*/ 1 h 50"/>
                  <a:gd name="T30" fmla="*/ 0 w 48"/>
                  <a:gd name="T31" fmla="*/ 1 h 50"/>
                  <a:gd name="T32" fmla="*/ 0 w 48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8"/>
                  <a:gd name="T52" fmla="*/ 0 h 50"/>
                  <a:gd name="T53" fmla="*/ 48 w 48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8" h="50">
                    <a:moveTo>
                      <a:pt x="25" y="0"/>
                    </a:moveTo>
                    <a:lnTo>
                      <a:pt x="34" y="2"/>
                    </a:lnTo>
                    <a:lnTo>
                      <a:pt x="41" y="7"/>
                    </a:lnTo>
                    <a:lnTo>
                      <a:pt x="45" y="15"/>
                    </a:lnTo>
                    <a:lnTo>
                      <a:pt x="48" y="25"/>
                    </a:lnTo>
                    <a:lnTo>
                      <a:pt x="45" y="35"/>
                    </a:lnTo>
                    <a:lnTo>
                      <a:pt x="41" y="43"/>
                    </a:lnTo>
                    <a:lnTo>
                      <a:pt x="34" y="47"/>
                    </a:lnTo>
                    <a:lnTo>
                      <a:pt x="25" y="50"/>
                    </a:lnTo>
                    <a:lnTo>
                      <a:pt x="15" y="47"/>
                    </a:lnTo>
                    <a:lnTo>
                      <a:pt x="7" y="43"/>
                    </a:lnTo>
                    <a:lnTo>
                      <a:pt x="3" y="35"/>
                    </a:lnTo>
                    <a:lnTo>
                      <a:pt x="0" y="25"/>
                    </a:lnTo>
                    <a:lnTo>
                      <a:pt x="3" y="15"/>
                    </a:lnTo>
                    <a:lnTo>
                      <a:pt x="7" y="7"/>
                    </a:lnTo>
                    <a:lnTo>
                      <a:pt x="15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2" name="Freeform 67">
                <a:extLst>
                  <a:ext uri="{FF2B5EF4-FFF2-40B4-BE49-F238E27FC236}">
                    <a16:creationId xmlns:a16="http://schemas.microsoft.com/office/drawing/2014/main" id="{4B48AC19-163E-AE40-9906-B1C69CD49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" y="1927"/>
                <a:ext cx="24" cy="24"/>
              </a:xfrm>
              <a:custGeom>
                <a:avLst/>
                <a:gdLst>
                  <a:gd name="T0" fmla="*/ 0 w 49"/>
                  <a:gd name="T1" fmla="*/ 0 h 50"/>
                  <a:gd name="T2" fmla="*/ 0 w 49"/>
                  <a:gd name="T3" fmla="*/ 0 h 50"/>
                  <a:gd name="T4" fmla="*/ 0 w 49"/>
                  <a:gd name="T5" fmla="*/ 0 h 50"/>
                  <a:gd name="T6" fmla="*/ 0 w 49"/>
                  <a:gd name="T7" fmla="*/ 0 h 50"/>
                  <a:gd name="T8" fmla="*/ 0 w 49"/>
                  <a:gd name="T9" fmla="*/ 0 h 50"/>
                  <a:gd name="T10" fmla="*/ 0 w 49"/>
                  <a:gd name="T11" fmla="*/ 0 h 50"/>
                  <a:gd name="T12" fmla="*/ 0 w 49"/>
                  <a:gd name="T13" fmla="*/ 0 h 50"/>
                  <a:gd name="T14" fmla="*/ 0 w 49"/>
                  <a:gd name="T15" fmla="*/ 0 h 50"/>
                  <a:gd name="T16" fmla="*/ 0 w 49"/>
                  <a:gd name="T17" fmla="*/ 0 h 50"/>
                  <a:gd name="T18" fmla="*/ 0 w 49"/>
                  <a:gd name="T19" fmla="*/ 0 h 50"/>
                  <a:gd name="T20" fmla="*/ 0 w 49"/>
                  <a:gd name="T21" fmla="*/ 0 h 50"/>
                  <a:gd name="T22" fmla="*/ 0 w 49"/>
                  <a:gd name="T23" fmla="*/ 0 h 50"/>
                  <a:gd name="T24" fmla="*/ 0 w 49"/>
                  <a:gd name="T25" fmla="*/ 0 h 50"/>
                  <a:gd name="T26" fmla="*/ 0 w 49"/>
                  <a:gd name="T27" fmla="*/ 0 h 50"/>
                  <a:gd name="T28" fmla="*/ 0 w 49"/>
                  <a:gd name="T29" fmla="*/ 0 h 50"/>
                  <a:gd name="T30" fmla="*/ 0 w 49"/>
                  <a:gd name="T31" fmla="*/ 0 h 50"/>
                  <a:gd name="T32" fmla="*/ 0 w 49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50"/>
                  <a:gd name="T53" fmla="*/ 49 w 49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50">
                    <a:moveTo>
                      <a:pt x="26" y="0"/>
                    </a:moveTo>
                    <a:lnTo>
                      <a:pt x="34" y="2"/>
                    </a:lnTo>
                    <a:lnTo>
                      <a:pt x="42" y="7"/>
                    </a:lnTo>
                    <a:lnTo>
                      <a:pt x="46" y="15"/>
                    </a:lnTo>
                    <a:lnTo>
                      <a:pt x="49" y="24"/>
                    </a:lnTo>
                    <a:lnTo>
                      <a:pt x="46" y="33"/>
                    </a:lnTo>
                    <a:lnTo>
                      <a:pt x="42" y="42"/>
                    </a:lnTo>
                    <a:lnTo>
                      <a:pt x="34" y="47"/>
                    </a:lnTo>
                    <a:lnTo>
                      <a:pt x="26" y="50"/>
                    </a:lnTo>
                    <a:lnTo>
                      <a:pt x="16" y="47"/>
                    </a:lnTo>
                    <a:lnTo>
                      <a:pt x="8" y="42"/>
                    </a:lnTo>
                    <a:lnTo>
                      <a:pt x="3" y="33"/>
                    </a:lnTo>
                    <a:lnTo>
                      <a:pt x="0" y="24"/>
                    </a:lnTo>
                    <a:lnTo>
                      <a:pt x="3" y="15"/>
                    </a:lnTo>
                    <a:lnTo>
                      <a:pt x="8" y="7"/>
                    </a:lnTo>
                    <a:lnTo>
                      <a:pt x="16" y="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3" name="Freeform 72">
                <a:extLst>
                  <a:ext uri="{FF2B5EF4-FFF2-40B4-BE49-F238E27FC236}">
                    <a16:creationId xmlns:a16="http://schemas.microsoft.com/office/drawing/2014/main" id="{9928AF17-5705-984C-9143-E2FB94F9C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" y="1923"/>
                <a:ext cx="35" cy="37"/>
              </a:xfrm>
              <a:custGeom>
                <a:avLst/>
                <a:gdLst>
                  <a:gd name="T0" fmla="*/ 0 w 71"/>
                  <a:gd name="T1" fmla="*/ 0 h 74"/>
                  <a:gd name="T2" fmla="*/ 0 w 71"/>
                  <a:gd name="T3" fmla="*/ 1 h 74"/>
                  <a:gd name="T4" fmla="*/ 0 w 71"/>
                  <a:gd name="T5" fmla="*/ 1 h 74"/>
                  <a:gd name="T6" fmla="*/ 0 w 71"/>
                  <a:gd name="T7" fmla="*/ 1 h 74"/>
                  <a:gd name="T8" fmla="*/ 0 w 71"/>
                  <a:gd name="T9" fmla="*/ 1 h 74"/>
                  <a:gd name="T10" fmla="*/ 0 w 71"/>
                  <a:gd name="T11" fmla="*/ 1 h 74"/>
                  <a:gd name="T12" fmla="*/ 0 w 71"/>
                  <a:gd name="T13" fmla="*/ 1 h 74"/>
                  <a:gd name="T14" fmla="*/ 0 w 71"/>
                  <a:gd name="T15" fmla="*/ 1 h 74"/>
                  <a:gd name="T16" fmla="*/ 0 w 71"/>
                  <a:gd name="T17" fmla="*/ 1 h 74"/>
                  <a:gd name="T18" fmla="*/ 0 w 71"/>
                  <a:gd name="T19" fmla="*/ 1 h 74"/>
                  <a:gd name="T20" fmla="*/ 0 w 71"/>
                  <a:gd name="T21" fmla="*/ 1 h 74"/>
                  <a:gd name="T22" fmla="*/ 0 w 71"/>
                  <a:gd name="T23" fmla="*/ 1 h 74"/>
                  <a:gd name="T24" fmla="*/ 0 w 71"/>
                  <a:gd name="T25" fmla="*/ 1 h 74"/>
                  <a:gd name="T26" fmla="*/ 0 w 71"/>
                  <a:gd name="T27" fmla="*/ 1 h 74"/>
                  <a:gd name="T28" fmla="*/ 0 w 71"/>
                  <a:gd name="T29" fmla="*/ 1 h 74"/>
                  <a:gd name="T30" fmla="*/ 0 w 71"/>
                  <a:gd name="T31" fmla="*/ 1 h 74"/>
                  <a:gd name="T32" fmla="*/ 0 w 71"/>
                  <a:gd name="T33" fmla="*/ 1 h 74"/>
                  <a:gd name="T34" fmla="*/ 0 w 71"/>
                  <a:gd name="T35" fmla="*/ 1 h 74"/>
                  <a:gd name="T36" fmla="*/ 0 w 71"/>
                  <a:gd name="T37" fmla="*/ 1 h 74"/>
                  <a:gd name="T38" fmla="*/ 0 w 71"/>
                  <a:gd name="T39" fmla="*/ 1 h 74"/>
                  <a:gd name="T40" fmla="*/ 0 w 71"/>
                  <a:gd name="T41" fmla="*/ 1 h 74"/>
                  <a:gd name="T42" fmla="*/ 0 w 71"/>
                  <a:gd name="T43" fmla="*/ 1 h 74"/>
                  <a:gd name="T44" fmla="*/ 0 w 71"/>
                  <a:gd name="T45" fmla="*/ 1 h 74"/>
                  <a:gd name="T46" fmla="*/ 0 w 71"/>
                  <a:gd name="T47" fmla="*/ 1 h 74"/>
                  <a:gd name="T48" fmla="*/ 0 w 71"/>
                  <a:gd name="T49" fmla="*/ 1 h 74"/>
                  <a:gd name="T50" fmla="*/ 0 w 71"/>
                  <a:gd name="T51" fmla="*/ 1 h 74"/>
                  <a:gd name="T52" fmla="*/ 0 w 71"/>
                  <a:gd name="T53" fmla="*/ 1 h 74"/>
                  <a:gd name="T54" fmla="*/ 0 w 71"/>
                  <a:gd name="T55" fmla="*/ 1 h 74"/>
                  <a:gd name="T56" fmla="*/ 0 w 71"/>
                  <a:gd name="T57" fmla="*/ 1 h 74"/>
                  <a:gd name="T58" fmla="*/ 0 w 71"/>
                  <a:gd name="T59" fmla="*/ 1 h 74"/>
                  <a:gd name="T60" fmla="*/ 0 w 71"/>
                  <a:gd name="T61" fmla="*/ 1 h 74"/>
                  <a:gd name="T62" fmla="*/ 0 w 71"/>
                  <a:gd name="T63" fmla="*/ 1 h 74"/>
                  <a:gd name="T64" fmla="*/ 0 w 71"/>
                  <a:gd name="T65" fmla="*/ 0 h 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1"/>
                  <a:gd name="T100" fmla="*/ 0 h 74"/>
                  <a:gd name="T101" fmla="*/ 71 w 71"/>
                  <a:gd name="T102" fmla="*/ 74 h 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1" h="74">
                    <a:moveTo>
                      <a:pt x="36" y="0"/>
                    </a:moveTo>
                    <a:lnTo>
                      <a:pt x="43" y="1"/>
                    </a:lnTo>
                    <a:lnTo>
                      <a:pt x="49" y="2"/>
                    </a:lnTo>
                    <a:lnTo>
                      <a:pt x="56" y="6"/>
                    </a:lnTo>
                    <a:lnTo>
                      <a:pt x="60" y="10"/>
                    </a:lnTo>
                    <a:lnTo>
                      <a:pt x="65" y="16"/>
                    </a:lnTo>
                    <a:lnTo>
                      <a:pt x="68" y="22"/>
                    </a:lnTo>
                    <a:lnTo>
                      <a:pt x="69" y="29"/>
                    </a:lnTo>
                    <a:lnTo>
                      <a:pt x="71" y="37"/>
                    </a:lnTo>
                    <a:lnTo>
                      <a:pt x="69" y="44"/>
                    </a:lnTo>
                    <a:lnTo>
                      <a:pt x="68" y="51"/>
                    </a:lnTo>
                    <a:lnTo>
                      <a:pt x="65" y="58"/>
                    </a:lnTo>
                    <a:lnTo>
                      <a:pt x="60" y="62"/>
                    </a:lnTo>
                    <a:lnTo>
                      <a:pt x="56" y="67"/>
                    </a:lnTo>
                    <a:lnTo>
                      <a:pt x="49" y="70"/>
                    </a:lnTo>
                    <a:lnTo>
                      <a:pt x="43" y="73"/>
                    </a:lnTo>
                    <a:lnTo>
                      <a:pt x="36" y="74"/>
                    </a:lnTo>
                    <a:lnTo>
                      <a:pt x="29" y="73"/>
                    </a:lnTo>
                    <a:lnTo>
                      <a:pt x="22" y="70"/>
                    </a:lnTo>
                    <a:lnTo>
                      <a:pt x="17" y="67"/>
                    </a:lnTo>
                    <a:lnTo>
                      <a:pt x="11" y="62"/>
                    </a:lnTo>
                    <a:lnTo>
                      <a:pt x="6" y="58"/>
                    </a:lnTo>
                    <a:lnTo>
                      <a:pt x="3" y="51"/>
                    </a:lnTo>
                    <a:lnTo>
                      <a:pt x="2" y="44"/>
                    </a:lnTo>
                    <a:lnTo>
                      <a:pt x="0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6" y="16"/>
                    </a:lnTo>
                    <a:lnTo>
                      <a:pt x="11" y="10"/>
                    </a:lnTo>
                    <a:lnTo>
                      <a:pt x="17" y="6"/>
                    </a:lnTo>
                    <a:lnTo>
                      <a:pt x="22" y="2"/>
                    </a:lnTo>
                    <a:lnTo>
                      <a:pt x="2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4" name="Freeform 73">
                <a:extLst>
                  <a:ext uri="{FF2B5EF4-FFF2-40B4-BE49-F238E27FC236}">
                    <a16:creationId xmlns:a16="http://schemas.microsoft.com/office/drawing/2014/main" id="{B87C6F72-B2B6-0945-B32F-59B8594EA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1924"/>
                <a:ext cx="35" cy="37"/>
              </a:xfrm>
              <a:custGeom>
                <a:avLst/>
                <a:gdLst>
                  <a:gd name="T0" fmla="*/ 1 w 69"/>
                  <a:gd name="T1" fmla="*/ 0 h 74"/>
                  <a:gd name="T2" fmla="*/ 1 w 69"/>
                  <a:gd name="T3" fmla="*/ 1 h 74"/>
                  <a:gd name="T4" fmla="*/ 1 w 69"/>
                  <a:gd name="T5" fmla="*/ 1 h 74"/>
                  <a:gd name="T6" fmla="*/ 1 w 69"/>
                  <a:gd name="T7" fmla="*/ 1 h 74"/>
                  <a:gd name="T8" fmla="*/ 1 w 69"/>
                  <a:gd name="T9" fmla="*/ 1 h 74"/>
                  <a:gd name="T10" fmla="*/ 1 w 69"/>
                  <a:gd name="T11" fmla="*/ 1 h 74"/>
                  <a:gd name="T12" fmla="*/ 1 w 69"/>
                  <a:gd name="T13" fmla="*/ 1 h 74"/>
                  <a:gd name="T14" fmla="*/ 1 w 69"/>
                  <a:gd name="T15" fmla="*/ 1 h 74"/>
                  <a:gd name="T16" fmla="*/ 1 w 69"/>
                  <a:gd name="T17" fmla="*/ 1 h 74"/>
                  <a:gd name="T18" fmla="*/ 1 w 69"/>
                  <a:gd name="T19" fmla="*/ 1 h 74"/>
                  <a:gd name="T20" fmla="*/ 1 w 69"/>
                  <a:gd name="T21" fmla="*/ 1 h 74"/>
                  <a:gd name="T22" fmla="*/ 1 w 69"/>
                  <a:gd name="T23" fmla="*/ 1 h 74"/>
                  <a:gd name="T24" fmla="*/ 1 w 69"/>
                  <a:gd name="T25" fmla="*/ 1 h 74"/>
                  <a:gd name="T26" fmla="*/ 1 w 69"/>
                  <a:gd name="T27" fmla="*/ 1 h 74"/>
                  <a:gd name="T28" fmla="*/ 1 w 69"/>
                  <a:gd name="T29" fmla="*/ 1 h 74"/>
                  <a:gd name="T30" fmla="*/ 1 w 69"/>
                  <a:gd name="T31" fmla="*/ 1 h 74"/>
                  <a:gd name="T32" fmla="*/ 1 w 69"/>
                  <a:gd name="T33" fmla="*/ 1 h 74"/>
                  <a:gd name="T34" fmla="*/ 1 w 69"/>
                  <a:gd name="T35" fmla="*/ 1 h 74"/>
                  <a:gd name="T36" fmla="*/ 1 w 69"/>
                  <a:gd name="T37" fmla="*/ 1 h 74"/>
                  <a:gd name="T38" fmla="*/ 1 w 69"/>
                  <a:gd name="T39" fmla="*/ 1 h 74"/>
                  <a:gd name="T40" fmla="*/ 1 w 69"/>
                  <a:gd name="T41" fmla="*/ 1 h 74"/>
                  <a:gd name="T42" fmla="*/ 1 w 69"/>
                  <a:gd name="T43" fmla="*/ 1 h 74"/>
                  <a:gd name="T44" fmla="*/ 1 w 69"/>
                  <a:gd name="T45" fmla="*/ 1 h 74"/>
                  <a:gd name="T46" fmla="*/ 1 w 69"/>
                  <a:gd name="T47" fmla="*/ 1 h 74"/>
                  <a:gd name="T48" fmla="*/ 0 w 69"/>
                  <a:gd name="T49" fmla="*/ 1 h 74"/>
                  <a:gd name="T50" fmla="*/ 1 w 69"/>
                  <a:gd name="T51" fmla="*/ 1 h 74"/>
                  <a:gd name="T52" fmla="*/ 1 w 69"/>
                  <a:gd name="T53" fmla="*/ 1 h 74"/>
                  <a:gd name="T54" fmla="*/ 1 w 69"/>
                  <a:gd name="T55" fmla="*/ 1 h 74"/>
                  <a:gd name="T56" fmla="*/ 1 w 69"/>
                  <a:gd name="T57" fmla="*/ 1 h 74"/>
                  <a:gd name="T58" fmla="*/ 1 w 69"/>
                  <a:gd name="T59" fmla="*/ 1 h 74"/>
                  <a:gd name="T60" fmla="*/ 1 w 69"/>
                  <a:gd name="T61" fmla="*/ 1 h 74"/>
                  <a:gd name="T62" fmla="*/ 1 w 69"/>
                  <a:gd name="T63" fmla="*/ 1 h 74"/>
                  <a:gd name="T64" fmla="*/ 1 w 69"/>
                  <a:gd name="T65" fmla="*/ 0 h 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74"/>
                  <a:gd name="T101" fmla="*/ 69 w 69"/>
                  <a:gd name="T102" fmla="*/ 74 h 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74">
                    <a:moveTo>
                      <a:pt x="35" y="0"/>
                    </a:moveTo>
                    <a:lnTo>
                      <a:pt x="42" y="1"/>
                    </a:lnTo>
                    <a:lnTo>
                      <a:pt x="49" y="3"/>
                    </a:lnTo>
                    <a:lnTo>
                      <a:pt x="54" y="6"/>
                    </a:lnTo>
                    <a:lnTo>
                      <a:pt x="59" y="11"/>
                    </a:lnTo>
                    <a:lnTo>
                      <a:pt x="64" y="16"/>
                    </a:lnTo>
                    <a:lnTo>
                      <a:pt x="67" y="22"/>
                    </a:lnTo>
                    <a:lnTo>
                      <a:pt x="68" y="29"/>
                    </a:lnTo>
                    <a:lnTo>
                      <a:pt x="69" y="37"/>
                    </a:lnTo>
                    <a:lnTo>
                      <a:pt x="68" y="44"/>
                    </a:lnTo>
                    <a:lnTo>
                      <a:pt x="67" y="51"/>
                    </a:lnTo>
                    <a:lnTo>
                      <a:pt x="64" y="58"/>
                    </a:lnTo>
                    <a:lnTo>
                      <a:pt x="59" y="62"/>
                    </a:lnTo>
                    <a:lnTo>
                      <a:pt x="54" y="67"/>
                    </a:lnTo>
                    <a:lnTo>
                      <a:pt x="49" y="71"/>
                    </a:lnTo>
                    <a:lnTo>
                      <a:pt x="42" y="73"/>
                    </a:lnTo>
                    <a:lnTo>
                      <a:pt x="35" y="74"/>
                    </a:lnTo>
                    <a:lnTo>
                      <a:pt x="28" y="73"/>
                    </a:lnTo>
                    <a:lnTo>
                      <a:pt x="22" y="71"/>
                    </a:lnTo>
                    <a:lnTo>
                      <a:pt x="15" y="67"/>
                    </a:lnTo>
                    <a:lnTo>
                      <a:pt x="11" y="62"/>
                    </a:lnTo>
                    <a:lnTo>
                      <a:pt x="6" y="58"/>
                    </a:lnTo>
                    <a:lnTo>
                      <a:pt x="3" y="51"/>
                    </a:lnTo>
                    <a:lnTo>
                      <a:pt x="1" y="44"/>
                    </a:ln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6" y="16"/>
                    </a:lnTo>
                    <a:lnTo>
                      <a:pt x="11" y="11"/>
                    </a:lnTo>
                    <a:lnTo>
                      <a:pt x="15" y="6"/>
                    </a:lnTo>
                    <a:lnTo>
                      <a:pt x="22" y="3"/>
                    </a:lnTo>
                    <a:lnTo>
                      <a:pt x="28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5" name="Freeform 85">
                <a:extLst>
                  <a:ext uri="{FF2B5EF4-FFF2-40B4-BE49-F238E27FC236}">
                    <a16:creationId xmlns:a16="http://schemas.microsoft.com/office/drawing/2014/main" id="{25A520DC-3FBA-9E41-9157-407370CC5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1923"/>
                <a:ext cx="23" cy="25"/>
              </a:xfrm>
              <a:custGeom>
                <a:avLst/>
                <a:gdLst>
                  <a:gd name="T0" fmla="*/ 0 w 47"/>
                  <a:gd name="T1" fmla="*/ 0 h 50"/>
                  <a:gd name="T2" fmla="*/ 0 w 47"/>
                  <a:gd name="T3" fmla="*/ 1 h 50"/>
                  <a:gd name="T4" fmla="*/ 0 w 47"/>
                  <a:gd name="T5" fmla="*/ 1 h 50"/>
                  <a:gd name="T6" fmla="*/ 0 w 47"/>
                  <a:gd name="T7" fmla="*/ 1 h 50"/>
                  <a:gd name="T8" fmla="*/ 0 w 47"/>
                  <a:gd name="T9" fmla="*/ 1 h 50"/>
                  <a:gd name="T10" fmla="*/ 0 w 47"/>
                  <a:gd name="T11" fmla="*/ 1 h 50"/>
                  <a:gd name="T12" fmla="*/ 0 w 47"/>
                  <a:gd name="T13" fmla="*/ 1 h 50"/>
                  <a:gd name="T14" fmla="*/ 0 w 47"/>
                  <a:gd name="T15" fmla="*/ 1 h 50"/>
                  <a:gd name="T16" fmla="*/ 0 w 47"/>
                  <a:gd name="T17" fmla="*/ 1 h 50"/>
                  <a:gd name="T18" fmla="*/ 0 w 47"/>
                  <a:gd name="T19" fmla="*/ 1 h 50"/>
                  <a:gd name="T20" fmla="*/ 0 w 47"/>
                  <a:gd name="T21" fmla="*/ 1 h 50"/>
                  <a:gd name="T22" fmla="*/ 0 w 47"/>
                  <a:gd name="T23" fmla="*/ 1 h 50"/>
                  <a:gd name="T24" fmla="*/ 0 w 47"/>
                  <a:gd name="T25" fmla="*/ 1 h 50"/>
                  <a:gd name="T26" fmla="*/ 0 w 47"/>
                  <a:gd name="T27" fmla="*/ 1 h 50"/>
                  <a:gd name="T28" fmla="*/ 0 w 47"/>
                  <a:gd name="T29" fmla="*/ 1 h 50"/>
                  <a:gd name="T30" fmla="*/ 0 w 47"/>
                  <a:gd name="T31" fmla="*/ 1 h 50"/>
                  <a:gd name="T32" fmla="*/ 0 w 47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7"/>
                  <a:gd name="T52" fmla="*/ 0 h 50"/>
                  <a:gd name="T53" fmla="*/ 47 w 47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7" h="50">
                    <a:moveTo>
                      <a:pt x="24" y="0"/>
                    </a:moveTo>
                    <a:lnTo>
                      <a:pt x="33" y="2"/>
                    </a:lnTo>
                    <a:lnTo>
                      <a:pt x="40" y="7"/>
                    </a:lnTo>
                    <a:lnTo>
                      <a:pt x="45" y="15"/>
                    </a:lnTo>
                    <a:lnTo>
                      <a:pt x="47" y="25"/>
                    </a:lnTo>
                    <a:lnTo>
                      <a:pt x="45" y="35"/>
                    </a:lnTo>
                    <a:lnTo>
                      <a:pt x="40" y="43"/>
                    </a:lnTo>
                    <a:lnTo>
                      <a:pt x="33" y="47"/>
                    </a:lnTo>
                    <a:lnTo>
                      <a:pt x="24" y="50"/>
                    </a:lnTo>
                    <a:lnTo>
                      <a:pt x="15" y="47"/>
                    </a:lnTo>
                    <a:lnTo>
                      <a:pt x="7" y="43"/>
                    </a:lnTo>
                    <a:lnTo>
                      <a:pt x="2" y="35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7" y="7"/>
                    </a:lnTo>
                    <a:lnTo>
                      <a:pt x="15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6" name="Freeform 92">
                <a:extLst>
                  <a:ext uri="{FF2B5EF4-FFF2-40B4-BE49-F238E27FC236}">
                    <a16:creationId xmlns:a16="http://schemas.microsoft.com/office/drawing/2014/main" id="{2D661C9B-D264-2046-923C-FA816B027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" y="1927"/>
                <a:ext cx="23" cy="24"/>
              </a:xfrm>
              <a:custGeom>
                <a:avLst/>
                <a:gdLst>
                  <a:gd name="T0" fmla="*/ 0 w 47"/>
                  <a:gd name="T1" fmla="*/ 0 h 50"/>
                  <a:gd name="T2" fmla="*/ 0 w 47"/>
                  <a:gd name="T3" fmla="*/ 0 h 50"/>
                  <a:gd name="T4" fmla="*/ 0 w 47"/>
                  <a:gd name="T5" fmla="*/ 0 h 50"/>
                  <a:gd name="T6" fmla="*/ 0 w 47"/>
                  <a:gd name="T7" fmla="*/ 0 h 50"/>
                  <a:gd name="T8" fmla="*/ 0 w 47"/>
                  <a:gd name="T9" fmla="*/ 0 h 50"/>
                  <a:gd name="T10" fmla="*/ 0 w 47"/>
                  <a:gd name="T11" fmla="*/ 0 h 50"/>
                  <a:gd name="T12" fmla="*/ 0 w 47"/>
                  <a:gd name="T13" fmla="*/ 0 h 50"/>
                  <a:gd name="T14" fmla="*/ 0 w 47"/>
                  <a:gd name="T15" fmla="*/ 0 h 50"/>
                  <a:gd name="T16" fmla="*/ 0 w 47"/>
                  <a:gd name="T17" fmla="*/ 0 h 50"/>
                  <a:gd name="T18" fmla="*/ 0 w 47"/>
                  <a:gd name="T19" fmla="*/ 0 h 50"/>
                  <a:gd name="T20" fmla="*/ 0 w 47"/>
                  <a:gd name="T21" fmla="*/ 0 h 50"/>
                  <a:gd name="T22" fmla="*/ 0 w 47"/>
                  <a:gd name="T23" fmla="*/ 0 h 50"/>
                  <a:gd name="T24" fmla="*/ 0 w 47"/>
                  <a:gd name="T25" fmla="*/ 0 h 50"/>
                  <a:gd name="T26" fmla="*/ 0 w 47"/>
                  <a:gd name="T27" fmla="*/ 0 h 50"/>
                  <a:gd name="T28" fmla="*/ 0 w 47"/>
                  <a:gd name="T29" fmla="*/ 0 h 50"/>
                  <a:gd name="T30" fmla="*/ 0 w 47"/>
                  <a:gd name="T31" fmla="*/ 0 h 50"/>
                  <a:gd name="T32" fmla="*/ 0 w 47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7"/>
                  <a:gd name="T52" fmla="*/ 0 h 50"/>
                  <a:gd name="T53" fmla="*/ 47 w 47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7" h="50">
                    <a:moveTo>
                      <a:pt x="24" y="0"/>
                    </a:moveTo>
                    <a:lnTo>
                      <a:pt x="33" y="2"/>
                    </a:lnTo>
                    <a:lnTo>
                      <a:pt x="40" y="7"/>
                    </a:lnTo>
                    <a:lnTo>
                      <a:pt x="44" y="15"/>
                    </a:lnTo>
                    <a:lnTo>
                      <a:pt x="47" y="24"/>
                    </a:lnTo>
                    <a:lnTo>
                      <a:pt x="44" y="33"/>
                    </a:lnTo>
                    <a:lnTo>
                      <a:pt x="40" y="42"/>
                    </a:lnTo>
                    <a:lnTo>
                      <a:pt x="33" y="47"/>
                    </a:lnTo>
                    <a:lnTo>
                      <a:pt x="24" y="50"/>
                    </a:lnTo>
                    <a:lnTo>
                      <a:pt x="15" y="47"/>
                    </a:lnTo>
                    <a:lnTo>
                      <a:pt x="6" y="42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6" y="7"/>
                    </a:lnTo>
                    <a:lnTo>
                      <a:pt x="15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7" name="Freeform 97">
                <a:extLst>
                  <a:ext uri="{FF2B5EF4-FFF2-40B4-BE49-F238E27FC236}">
                    <a16:creationId xmlns:a16="http://schemas.microsoft.com/office/drawing/2014/main" id="{970DCEF3-5EA8-D54B-B56D-2BD1D7694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1923"/>
                <a:ext cx="34" cy="37"/>
              </a:xfrm>
              <a:custGeom>
                <a:avLst/>
                <a:gdLst>
                  <a:gd name="T0" fmla="*/ 0 w 69"/>
                  <a:gd name="T1" fmla="*/ 0 h 74"/>
                  <a:gd name="T2" fmla="*/ 0 w 69"/>
                  <a:gd name="T3" fmla="*/ 1 h 74"/>
                  <a:gd name="T4" fmla="*/ 0 w 69"/>
                  <a:gd name="T5" fmla="*/ 1 h 74"/>
                  <a:gd name="T6" fmla="*/ 0 w 69"/>
                  <a:gd name="T7" fmla="*/ 1 h 74"/>
                  <a:gd name="T8" fmla="*/ 0 w 69"/>
                  <a:gd name="T9" fmla="*/ 1 h 74"/>
                  <a:gd name="T10" fmla="*/ 0 w 69"/>
                  <a:gd name="T11" fmla="*/ 1 h 74"/>
                  <a:gd name="T12" fmla="*/ 0 w 69"/>
                  <a:gd name="T13" fmla="*/ 1 h 74"/>
                  <a:gd name="T14" fmla="*/ 0 w 69"/>
                  <a:gd name="T15" fmla="*/ 1 h 74"/>
                  <a:gd name="T16" fmla="*/ 0 w 69"/>
                  <a:gd name="T17" fmla="*/ 1 h 74"/>
                  <a:gd name="T18" fmla="*/ 0 w 69"/>
                  <a:gd name="T19" fmla="*/ 1 h 74"/>
                  <a:gd name="T20" fmla="*/ 0 w 69"/>
                  <a:gd name="T21" fmla="*/ 1 h 74"/>
                  <a:gd name="T22" fmla="*/ 0 w 69"/>
                  <a:gd name="T23" fmla="*/ 1 h 74"/>
                  <a:gd name="T24" fmla="*/ 0 w 69"/>
                  <a:gd name="T25" fmla="*/ 1 h 74"/>
                  <a:gd name="T26" fmla="*/ 0 w 69"/>
                  <a:gd name="T27" fmla="*/ 1 h 74"/>
                  <a:gd name="T28" fmla="*/ 0 w 69"/>
                  <a:gd name="T29" fmla="*/ 1 h 74"/>
                  <a:gd name="T30" fmla="*/ 0 w 69"/>
                  <a:gd name="T31" fmla="*/ 1 h 74"/>
                  <a:gd name="T32" fmla="*/ 0 w 69"/>
                  <a:gd name="T33" fmla="*/ 1 h 74"/>
                  <a:gd name="T34" fmla="*/ 0 w 69"/>
                  <a:gd name="T35" fmla="*/ 1 h 74"/>
                  <a:gd name="T36" fmla="*/ 0 w 69"/>
                  <a:gd name="T37" fmla="*/ 1 h 74"/>
                  <a:gd name="T38" fmla="*/ 0 w 69"/>
                  <a:gd name="T39" fmla="*/ 1 h 74"/>
                  <a:gd name="T40" fmla="*/ 0 w 69"/>
                  <a:gd name="T41" fmla="*/ 1 h 74"/>
                  <a:gd name="T42" fmla="*/ 0 w 69"/>
                  <a:gd name="T43" fmla="*/ 1 h 74"/>
                  <a:gd name="T44" fmla="*/ 0 w 69"/>
                  <a:gd name="T45" fmla="*/ 1 h 74"/>
                  <a:gd name="T46" fmla="*/ 0 w 69"/>
                  <a:gd name="T47" fmla="*/ 1 h 74"/>
                  <a:gd name="T48" fmla="*/ 0 w 69"/>
                  <a:gd name="T49" fmla="*/ 0 h 7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"/>
                  <a:gd name="T76" fmla="*/ 0 h 74"/>
                  <a:gd name="T77" fmla="*/ 69 w 69"/>
                  <a:gd name="T78" fmla="*/ 74 h 7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" h="74">
                    <a:moveTo>
                      <a:pt x="36" y="0"/>
                    </a:moveTo>
                    <a:lnTo>
                      <a:pt x="49" y="2"/>
                    </a:lnTo>
                    <a:lnTo>
                      <a:pt x="59" y="10"/>
                    </a:lnTo>
                    <a:lnTo>
                      <a:pt x="67" y="22"/>
                    </a:lnTo>
                    <a:lnTo>
                      <a:pt x="69" y="37"/>
                    </a:lnTo>
                    <a:lnTo>
                      <a:pt x="67" y="51"/>
                    </a:lnTo>
                    <a:lnTo>
                      <a:pt x="59" y="62"/>
                    </a:lnTo>
                    <a:lnTo>
                      <a:pt x="49" y="70"/>
                    </a:lnTo>
                    <a:lnTo>
                      <a:pt x="36" y="74"/>
                    </a:lnTo>
                    <a:lnTo>
                      <a:pt x="29" y="73"/>
                    </a:lnTo>
                    <a:lnTo>
                      <a:pt x="22" y="70"/>
                    </a:lnTo>
                    <a:lnTo>
                      <a:pt x="15" y="67"/>
                    </a:lnTo>
                    <a:lnTo>
                      <a:pt x="11" y="62"/>
                    </a:lnTo>
                    <a:lnTo>
                      <a:pt x="6" y="58"/>
                    </a:lnTo>
                    <a:lnTo>
                      <a:pt x="3" y="51"/>
                    </a:lnTo>
                    <a:lnTo>
                      <a:pt x="1" y="44"/>
                    </a:ln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6" y="16"/>
                    </a:lnTo>
                    <a:lnTo>
                      <a:pt x="11" y="10"/>
                    </a:lnTo>
                    <a:lnTo>
                      <a:pt x="15" y="6"/>
                    </a:lnTo>
                    <a:lnTo>
                      <a:pt x="22" y="2"/>
                    </a:lnTo>
                    <a:lnTo>
                      <a:pt x="2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8" name="Freeform 98">
                <a:extLst>
                  <a:ext uri="{FF2B5EF4-FFF2-40B4-BE49-F238E27FC236}">
                    <a16:creationId xmlns:a16="http://schemas.microsoft.com/office/drawing/2014/main" id="{09F6B17E-5CB0-194D-92D1-9FB14129B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924"/>
                <a:ext cx="34" cy="37"/>
              </a:xfrm>
              <a:custGeom>
                <a:avLst/>
                <a:gdLst>
                  <a:gd name="T0" fmla="*/ 0 w 69"/>
                  <a:gd name="T1" fmla="*/ 0 h 74"/>
                  <a:gd name="T2" fmla="*/ 0 w 69"/>
                  <a:gd name="T3" fmla="*/ 1 h 74"/>
                  <a:gd name="T4" fmla="*/ 0 w 69"/>
                  <a:gd name="T5" fmla="*/ 1 h 74"/>
                  <a:gd name="T6" fmla="*/ 0 w 69"/>
                  <a:gd name="T7" fmla="*/ 1 h 74"/>
                  <a:gd name="T8" fmla="*/ 0 w 69"/>
                  <a:gd name="T9" fmla="*/ 1 h 74"/>
                  <a:gd name="T10" fmla="*/ 0 w 69"/>
                  <a:gd name="T11" fmla="*/ 1 h 74"/>
                  <a:gd name="T12" fmla="*/ 0 w 69"/>
                  <a:gd name="T13" fmla="*/ 1 h 74"/>
                  <a:gd name="T14" fmla="*/ 0 w 69"/>
                  <a:gd name="T15" fmla="*/ 1 h 74"/>
                  <a:gd name="T16" fmla="*/ 0 w 69"/>
                  <a:gd name="T17" fmla="*/ 1 h 74"/>
                  <a:gd name="T18" fmla="*/ 0 w 69"/>
                  <a:gd name="T19" fmla="*/ 1 h 74"/>
                  <a:gd name="T20" fmla="*/ 0 w 69"/>
                  <a:gd name="T21" fmla="*/ 1 h 74"/>
                  <a:gd name="T22" fmla="*/ 0 w 69"/>
                  <a:gd name="T23" fmla="*/ 1 h 74"/>
                  <a:gd name="T24" fmla="*/ 0 w 69"/>
                  <a:gd name="T25" fmla="*/ 1 h 74"/>
                  <a:gd name="T26" fmla="*/ 0 w 69"/>
                  <a:gd name="T27" fmla="*/ 1 h 74"/>
                  <a:gd name="T28" fmla="*/ 0 w 69"/>
                  <a:gd name="T29" fmla="*/ 1 h 74"/>
                  <a:gd name="T30" fmla="*/ 0 w 69"/>
                  <a:gd name="T31" fmla="*/ 1 h 74"/>
                  <a:gd name="T32" fmla="*/ 0 w 69"/>
                  <a:gd name="T33" fmla="*/ 1 h 74"/>
                  <a:gd name="T34" fmla="*/ 0 w 69"/>
                  <a:gd name="T35" fmla="*/ 1 h 74"/>
                  <a:gd name="T36" fmla="*/ 0 w 69"/>
                  <a:gd name="T37" fmla="*/ 1 h 74"/>
                  <a:gd name="T38" fmla="*/ 0 w 69"/>
                  <a:gd name="T39" fmla="*/ 1 h 74"/>
                  <a:gd name="T40" fmla="*/ 0 w 69"/>
                  <a:gd name="T41" fmla="*/ 1 h 74"/>
                  <a:gd name="T42" fmla="*/ 0 w 69"/>
                  <a:gd name="T43" fmla="*/ 1 h 74"/>
                  <a:gd name="T44" fmla="*/ 0 w 69"/>
                  <a:gd name="T45" fmla="*/ 1 h 74"/>
                  <a:gd name="T46" fmla="*/ 0 w 69"/>
                  <a:gd name="T47" fmla="*/ 1 h 74"/>
                  <a:gd name="T48" fmla="*/ 0 w 69"/>
                  <a:gd name="T49" fmla="*/ 1 h 74"/>
                  <a:gd name="T50" fmla="*/ 0 w 69"/>
                  <a:gd name="T51" fmla="*/ 1 h 74"/>
                  <a:gd name="T52" fmla="*/ 0 w 69"/>
                  <a:gd name="T53" fmla="*/ 1 h 74"/>
                  <a:gd name="T54" fmla="*/ 0 w 69"/>
                  <a:gd name="T55" fmla="*/ 1 h 74"/>
                  <a:gd name="T56" fmla="*/ 0 w 69"/>
                  <a:gd name="T57" fmla="*/ 1 h 74"/>
                  <a:gd name="T58" fmla="*/ 0 w 69"/>
                  <a:gd name="T59" fmla="*/ 1 h 74"/>
                  <a:gd name="T60" fmla="*/ 0 w 69"/>
                  <a:gd name="T61" fmla="*/ 1 h 74"/>
                  <a:gd name="T62" fmla="*/ 0 w 69"/>
                  <a:gd name="T63" fmla="*/ 1 h 74"/>
                  <a:gd name="T64" fmla="*/ 0 w 69"/>
                  <a:gd name="T65" fmla="*/ 0 h 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74"/>
                  <a:gd name="T101" fmla="*/ 69 w 69"/>
                  <a:gd name="T102" fmla="*/ 74 h 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74">
                    <a:moveTo>
                      <a:pt x="35" y="0"/>
                    </a:moveTo>
                    <a:lnTo>
                      <a:pt x="42" y="1"/>
                    </a:lnTo>
                    <a:lnTo>
                      <a:pt x="48" y="3"/>
                    </a:lnTo>
                    <a:lnTo>
                      <a:pt x="54" y="6"/>
                    </a:lnTo>
                    <a:lnTo>
                      <a:pt x="59" y="11"/>
                    </a:lnTo>
                    <a:lnTo>
                      <a:pt x="63" y="16"/>
                    </a:lnTo>
                    <a:lnTo>
                      <a:pt x="67" y="22"/>
                    </a:lnTo>
                    <a:lnTo>
                      <a:pt x="68" y="29"/>
                    </a:lnTo>
                    <a:lnTo>
                      <a:pt x="69" y="37"/>
                    </a:lnTo>
                    <a:lnTo>
                      <a:pt x="68" y="44"/>
                    </a:lnTo>
                    <a:lnTo>
                      <a:pt x="67" y="51"/>
                    </a:lnTo>
                    <a:lnTo>
                      <a:pt x="63" y="58"/>
                    </a:lnTo>
                    <a:lnTo>
                      <a:pt x="59" y="62"/>
                    </a:lnTo>
                    <a:lnTo>
                      <a:pt x="54" y="67"/>
                    </a:lnTo>
                    <a:lnTo>
                      <a:pt x="48" y="71"/>
                    </a:lnTo>
                    <a:lnTo>
                      <a:pt x="42" y="73"/>
                    </a:lnTo>
                    <a:lnTo>
                      <a:pt x="35" y="74"/>
                    </a:lnTo>
                    <a:lnTo>
                      <a:pt x="28" y="73"/>
                    </a:lnTo>
                    <a:lnTo>
                      <a:pt x="22" y="71"/>
                    </a:lnTo>
                    <a:lnTo>
                      <a:pt x="15" y="67"/>
                    </a:lnTo>
                    <a:lnTo>
                      <a:pt x="10" y="62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7"/>
                    </a:lnTo>
                    <a:lnTo>
                      <a:pt x="1" y="29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5" y="6"/>
                    </a:lnTo>
                    <a:lnTo>
                      <a:pt x="22" y="3"/>
                    </a:lnTo>
                    <a:lnTo>
                      <a:pt x="28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9" name="Freeform 103">
                <a:extLst>
                  <a:ext uri="{FF2B5EF4-FFF2-40B4-BE49-F238E27FC236}">
                    <a16:creationId xmlns:a16="http://schemas.microsoft.com/office/drawing/2014/main" id="{9CF03522-5B32-C447-B39F-E00D4BBDA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926"/>
                <a:ext cx="18" cy="19"/>
              </a:xfrm>
              <a:custGeom>
                <a:avLst/>
                <a:gdLst>
                  <a:gd name="T0" fmla="*/ 0 w 37"/>
                  <a:gd name="T1" fmla="*/ 0 h 38"/>
                  <a:gd name="T2" fmla="*/ 0 w 37"/>
                  <a:gd name="T3" fmla="*/ 1 h 38"/>
                  <a:gd name="T4" fmla="*/ 0 w 37"/>
                  <a:gd name="T5" fmla="*/ 1 h 38"/>
                  <a:gd name="T6" fmla="*/ 0 w 37"/>
                  <a:gd name="T7" fmla="*/ 1 h 38"/>
                  <a:gd name="T8" fmla="*/ 0 w 37"/>
                  <a:gd name="T9" fmla="*/ 1 h 38"/>
                  <a:gd name="T10" fmla="*/ 0 w 37"/>
                  <a:gd name="T11" fmla="*/ 1 h 38"/>
                  <a:gd name="T12" fmla="*/ 0 w 37"/>
                  <a:gd name="T13" fmla="*/ 1 h 38"/>
                  <a:gd name="T14" fmla="*/ 0 w 37"/>
                  <a:gd name="T15" fmla="*/ 1 h 38"/>
                  <a:gd name="T16" fmla="*/ 0 w 37"/>
                  <a:gd name="T17" fmla="*/ 1 h 38"/>
                  <a:gd name="T18" fmla="*/ 0 w 37"/>
                  <a:gd name="T19" fmla="*/ 1 h 38"/>
                  <a:gd name="T20" fmla="*/ 0 w 37"/>
                  <a:gd name="T21" fmla="*/ 1 h 38"/>
                  <a:gd name="T22" fmla="*/ 0 w 37"/>
                  <a:gd name="T23" fmla="*/ 1 h 38"/>
                  <a:gd name="T24" fmla="*/ 0 w 37"/>
                  <a:gd name="T25" fmla="*/ 1 h 38"/>
                  <a:gd name="T26" fmla="*/ 0 w 37"/>
                  <a:gd name="T27" fmla="*/ 1 h 38"/>
                  <a:gd name="T28" fmla="*/ 0 w 37"/>
                  <a:gd name="T29" fmla="*/ 1 h 38"/>
                  <a:gd name="T30" fmla="*/ 0 w 37"/>
                  <a:gd name="T31" fmla="*/ 1 h 38"/>
                  <a:gd name="T32" fmla="*/ 0 w 37"/>
                  <a:gd name="T33" fmla="*/ 0 h 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38"/>
                  <a:gd name="T53" fmla="*/ 37 w 37"/>
                  <a:gd name="T54" fmla="*/ 38 h 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38">
                    <a:moveTo>
                      <a:pt x="19" y="0"/>
                    </a:moveTo>
                    <a:lnTo>
                      <a:pt x="26" y="1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7"/>
                    </a:lnTo>
                    <a:lnTo>
                      <a:pt x="19" y="38"/>
                    </a:lnTo>
                    <a:lnTo>
                      <a:pt x="12" y="37"/>
                    </a:lnTo>
                    <a:lnTo>
                      <a:pt x="6" y="32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6" y="6"/>
                    </a:lnTo>
                    <a:lnTo>
                      <a:pt x="12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0" name="Freeform 110">
                <a:extLst>
                  <a:ext uri="{FF2B5EF4-FFF2-40B4-BE49-F238E27FC236}">
                    <a16:creationId xmlns:a16="http://schemas.microsoft.com/office/drawing/2014/main" id="{3022AA41-83E3-1441-A0B0-0835D27A0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" y="1929"/>
                <a:ext cx="18" cy="19"/>
              </a:xfrm>
              <a:custGeom>
                <a:avLst/>
                <a:gdLst>
                  <a:gd name="T0" fmla="*/ 0 w 37"/>
                  <a:gd name="T1" fmla="*/ 0 h 39"/>
                  <a:gd name="T2" fmla="*/ 0 w 37"/>
                  <a:gd name="T3" fmla="*/ 0 h 39"/>
                  <a:gd name="T4" fmla="*/ 0 w 37"/>
                  <a:gd name="T5" fmla="*/ 0 h 39"/>
                  <a:gd name="T6" fmla="*/ 0 w 37"/>
                  <a:gd name="T7" fmla="*/ 0 h 39"/>
                  <a:gd name="T8" fmla="*/ 0 w 37"/>
                  <a:gd name="T9" fmla="*/ 0 h 39"/>
                  <a:gd name="T10" fmla="*/ 0 w 37"/>
                  <a:gd name="T11" fmla="*/ 0 h 39"/>
                  <a:gd name="T12" fmla="*/ 0 w 37"/>
                  <a:gd name="T13" fmla="*/ 0 h 39"/>
                  <a:gd name="T14" fmla="*/ 0 w 37"/>
                  <a:gd name="T15" fmla="*/ 0 h 39"/>
                  <a:gd name="T16" fmla="*/ 0 w 37"/>
                  <a:gd name="T17" fmla="*/ 0 h 39"/>
                  <a:gd name="T18" fmla="*/ 0 w 37"/>
                  <a:gd name="T19" fmla="*/ 0 h 39"/>
                  <a:gd name="T20" fmla="*/ 0 w 37"/>
                  <a:gd name="T21" fmla="*/ 0 h 39"/>
                  <a:gd name="T22" fmla="*/ 0 w 37"/>
                  <a:gd name="T23" fmla="*/ 0 h 39"/>
                  <a:gd name="T24" fmla="*/ 0 w 37"/>
                  <a:gd name="T25" fmla="*/ 0 h 39"/>
                  <a:gd name="T26" fmla="*/ 0 w 37"/>
                  <a:gd name="T27" fmla="*/ 0 h 39"/>
                  <a:gd name="T28" fmla="*/ 0 w 37"/>
                  <a:gd name="T29" fmla="*/ 0 h 39"/>
                  <a:gd name="T30" fmla="*/ 0 w 37"/>
                  <a:gd name="T31" fmla="*/ 0 h 39"/>
                  <a:gd name="T32" fmla="*/ 0 w 37"/>
                  <a:gd name="T33" fmla="*/ 0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39"/>
                  <a:gd name="T53" fmla="*/ 37 w 37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39">
                    <a:moveTo>
                      <a:pt x="19" y="0"/>
                    </a:moveTo>
                    <a:lnTo>
                      <a:pt x="26" y="1"/>
                    </a:lnTo>
                    <a:lnTo>
                      <a:pt x="31" y="5"/>
                    </a:lnTo>
                    <a:lnTo>
                      <a:pt x="36" y="12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1" y="33"/>
                    </a:lnTo>
                    <a:lnTo>
                      <a:pt x="26" y="38"/>
                    </a:lnTo>
                    <a:lnTo>
                      <a:pt x="19" y="39"/>
                    </a:lnTo>
                    <a:lnTo>
                      <a:pt x="12" y="38"/>
                    </a:lnTo>
                    <a:lnTo>
                      <a:pt x="6" y="33"/>
                    </a:lnTo>
                    <a:lnTo>
                      <a:pt x="1" y="26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2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1" name="Freeform 115">
                <a:extLst>
                  <a:ext uri="{FF2B5EF4-FFF2-40B4-BE49-F238E27FC236}">
                    <a16:creationId xmlns:a16="http://schemas.microsoft.com/office/drawing/2014/main" id="{0B985905-60B0-6244-9431-B95CCA2BF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" y="1927"/>
                <a:ext cx="27" cy="28"/>
              </a:xfrm>
              <a:custGeom>
                <a:avLst/>
                <a:gdLst>
                  <a:gd name="T0" fmla="*/ 0 w 55"/>
                  <a:gd name="T1" fmla="*/ 0 h 57"/>
                  <a:gd name="T2" fmla="*/ 0 w 55"/>
                  <a:gd name="T3" fmla="*/ 0 h 57"/>
                  <a:gd name="T4" fmla="*/ 0 w 55"/>
                  <a:gd name="T5" fmla="*/ 0 h 57"/>
                  <a:gd name="T6" fmla="*/ 0 w 55"/>
                  <a:gd name="T7" fmla="*/ 0 h 57"/>
                  <a:gd name="T8" fmla="*/ 0 w 55"/>
                  <a:gd name="T9" fmla="*/ 0 h 57"/>
                  <a:gd name="T10" fmla="*/ 0 w 55"/>
                  <a:gd name="T11" fmla="*/ 0 h 57"/>
                  <a:gd name="T12" fmla="*/ 0 w 55"/>
                  <a:gd name="T13" fmla="*/ 0 h 57"/>
                  <a:gd name="T14" fmla="*/ 0 w 55"/>
                  <a:gd name="T15" fmla="*/ 0 h 57"/>
                  <a:gd name="T16" fmla="*/ 0 w 55"/>
                  <a:gd name="T17" fmla="*/ 0 h 57"/>
                  <a:gd name="T18" fmla="*/ 0 w 55"/>
                  <a:gd name="T19" fmla="*/ 0 h 57"/>
                  <a:gd name="T20" fmla="*/ 0 w 55"/>
                  <a:gd name="T21" fmla="*/ 0 h 57"/>
                  <a:gd name="T22" fmla="*/ 0 w 55"/>
                  <a:gd name="T23" fmla="*/ 0 h 57"/>
                  <a:gd name="T24" fmla="*/ 0 w 55"/>
                  <a:gd name="T25" fmla="*/ 0 h 57"/>
                  <a:gd name="T26" fmla="*/ 0 w 55"/>
                  <a:gd name="T27" fmla="*/ 0 h 57"/>
                  <a:gd name="T28" fmla="*/ 0 w 55"/>
                  <a:gd name="T29" fmla="*/ 0 h 57"/>
                  <a:gd name="T30" fmla="*/ 0 w 55"/>
                  <a:gd name="T31" fmla="*/ 0 h 57"/>
                  <a:gd name="T32" fmla="*/ 0 w 55"/>
                  <a:gd name="T33" fmla="*/ 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7"/>
                  <a:gd name="T53" fmla="*/ 55 w 55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7">
                    <a:moveTo>
                      <a:pt x="28" y="0"/>
                    </a:moveTo>
                    <a:lnTo>
                      <a:pt x="38" y="2"/>
                    </a:lnTo>
                    <a:lnTo>
                      <a:pt x="46" y="8"/>
                    </a:lnTo>
                    <a:lnTo>
                      <a:pt x="52" y="17"/>
                    </a:lnTo>
                    <a:lnTo>
                      <a:pt x="55" y="28"/>
                    </a:lnTo>
                    <a:lnTo>
                      <a:pt x="52" y="39"/>
                    </a:lnTo>
                    <a:lnTo>
                      <a:pt x="46" y="49"/>
                    </a:lnTo>
                    <a:lnTo>
                      <a:pt x="38" y="54"/>
                    </a:lnTo>
                    <a:lnTo>
                      <a:pt x="28" y="57"/>
                    </a:lnTo>
                    <a:lnTo>
                      <a:pt x="17" y="54"/>
                    </a:lnTo>
                    <a:lnTo>
                      <a:pt x="8" y="49"/>
                    </a:lnTo>
                    <a:lnTo>
                      <a:pt x="3" y="39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8" y="8"/>
                    </a:lnTo>
                    <a:lnTo>
                      <a:pt x="17" y="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2" name="Freeform 116">
                <a:extLst>
                  <a:ext uri="{FF2B5EF4-FFF2-40B4-BE49-F238E27FC236}">
                    <a16:creationId xmlns:a16="http://schemas.microsoft.com/office/drawing/2014/main" id="{5F6FD922-8FCF-CC4C-B90C-E934ACE39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1928"/>
                <a:ext cx="27" cy="28"/>
              </a:xfrm>
              <a:custGeom>
                <a:avLst/>
                <a:gdLst>
                  <a:gd name="T0" fmla="*/ 1 w 54"/>
                  <a:gd name="T1" fmla="*/ 0 h 57"/>
                  <a:gd name="T2" fmla="*/ 1 w 54"/>
                  <a:gd name="T3" fmla="*/ 0 h 57"/>
                  <a:gd name="T4" fmla="*/ 1 w 54"/>
                  <a:gd name="T5" fmla="*/ 0 h 57"/>
                  <a:gd name="T6" fmla="*/ 1 w 54"/>
                  <a:gd name="T7" fmla="*/ 0 h 57"/>
                  <a:gd name="T8" fmla="*/ 1 w 54"/>
                  <a:gd name="T9" fmla="*/ 0 h 57"/>
                  <a:gd name="T10" fmla="*/ 1 w 54"/>
                  <a:gd name="T11" fmla="*/ 0 h 57"/>
                  <a:gd name="T12" fmla="*/ 1 w 54"/>
                  <a:gd name="T13" fmla="*/ 0 h 57"/>
                  <a:gd name="T14" fmla="*/ 1 w 54"/>
                  <a:gd name="T15" fmla="*/ 0 h 57"/>
                  <a:gd name="T16" fmla="*/ 1 w 54"/>
                  <a:gd name="T17" fmla="*/ 0 h 57"/>
                  <a:gd name="T18" fmla="*/ 1 w 54"/>
                  <a:gd name="T19" fmla="*/ 0 h 57"/>
                  <a:gd name="T20" fmla="*/ 1 w 54"/>
                  <a:gd name="T21" fmla="*/ 0 h 57"/>
                  <a:gd name="T22" fmla="*/ 1 w 54"/>
                  <a:gd name="T23" fmla="*/ 0 h 57"/>
                  <a:gd name="T24" fmla="*/ 0 w 54"/>
                  <a:gd name="T25" fmla="*/ 0 h 57"/>
                  <a:gd name="T26" fmla="*/ 1 w 54"/>
                  <a:gd name="T27" fmla="*/ 0 h 57"/>
                  <a:gd name="T28" fmla="*/ 1 w 54"/>
                  <a:gd name="T29" fmla="*/ 0 h 57"/>
                  <a:gd name="T30" fmla="*/ 1 w 54"/>
                  <a:gd name="T31" fmla="*/ 0 h 57"/>
                  <a:gd name="T32" fmla="*/ 1 w 54"/>
                  <a:gd name="T33" fmla="*/ 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"/>
                  <a:gd name="T52" fmla="*/ 0 h 57"/>
                  <a:gd name="T53" fmla="*/ 54 w 54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" h="57">
                    <a:moveTo>
                      <a:pt x="28" y="0"/>
                    </a:moveTo>
                    <a:lnTo>
                      <a:pt x="38" y="3"/>
                    </a:lnTo>
                    <a:lnTo>
                      <a:pt x="46" y="8"/>
                    </a:lnTo>
                    <a:lnTo>
                      <a:pt x="52" y="18"/>
                    </a:lnTo>
                    <a:lnTo>
                      <a:pt x="54" y="29"/>
                    </a:lnTo>
                    <a:lnTo>
                      <a:pt x="52" y="40"/>
                    </a:lnTo>
                    <a:lnTo>
                      <a:pt x="46" y="49"/>
                    </a:lnTo>
                    <a:lnTo>
                      <a:pt x="38" y="54"/>
                    </a:lnTo>
                    <a:lnTo>
                      <a:pt x="28" y="57"/>
                    </a:lnTo>
                    <a:lnTo>
                      <a:pt x="17" y="54"/>
                    </a:lnTo>
                    <a:lnTo>
                      <a:pt x="8" y="49"/>
                    </a:lnTo>
                    <a:lnTo>
                      <a:pt x="2" y="40"/>
                    </a:lnTo>
                    <a:lnTo>
                      <a:pt x="0" y="29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7" y="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3" name="Freeform 121">
                <a:extLst>
                  <a:ext uri="{FF2B5EF4-FFF2-40B4-BE49-F238E27FC236}">
                    <a16:creationId xmlns:a16="http://schemas.microsoft.com/office/drawing/2014/main" id="{B32B0E21-F10E-1440-80CD-CBA0A4186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932"/>
                <a:ext cx="7" cy="7"/>
              </a:xfrm>
              <a:custGeom>
                <a:avLst/>
                <a:gdLst>
                  <a:gd name="T0" fmla="*/ 1 w 14"/>
                  <a:gd name="T1" fmla="*/ 0 h 14"/>
                  <a:gd name="T2" fmla="*/ 1 w 14"/>
                  <a:gd name="T3" fmla="*/ 1 h 14"/>
                  <a:gd name="T4" fmla="*/ 1 w 14"/>
                  <a:gd name="T5" fmla="*/ 1 h 14"/>
                  <a:gd name="T6" fmla="*/ 1 w 14"/>
                  <a:gd name="T7" fmla="*/ 1 h 14"/>
                  <a:gd name="T8" fmla="*/ 1 w 14"/>
                  <a:gd name="T9" fmla="*/ 1 h 14"/>
                  <a:gd name="T10" fmla="*/ 1 w 14"/>
                  <a:gd name="T11" fmla="*/ 1 h 14"/>
                  <a:gd name="T12" fmla="*/ 1 w 14"/>
                  <a:gd name="T13" fmla="*/ 1 h 14"/>
                  <a:gd name="T14" fmla="*/ 1 w 14"/>
                  <a:gd name="T15" fmla="*/ 1 h 14"/>
                  <a:gd name="T16" fmla="*/ 1 w 14"/>
                  <a:gd name="T17" fmla="*/ 1 h 14"/>
                  <a:gd name="T18" fmla="*/ 1 w 14"/>
                  <a:gd name="T19" fmla="*/ 1 h 14"/>
                  <a:gd name="T20" fmla="*/ 1 w 14"/>
                  <a:gd name="T21" fmla="*/ 1 h 14"/>
                  <a:gd name="T22" fmla="*/ 1 w 14"/>
                  <a:gd name="T23" fmla="*/ 1 h 14"/>
                  <a:gd name="T24" fmla="*/ 0 w 14"/>
                  <a:gd name="T25" fmla="*/ 1 h 14"/>
                  <a:gd name="T26" fmla="*/ 1 w 14"/>
                  <a:gd name="T27" fmla="*/ 1 h 14"/>
                  <a:gd name="T28" fmla="*/ 1 w 14"/>
                  <a:gd name="T29" fmla="*/ 1 h 14"/>
                  <a:gd name="T30" fmla="*/ 1 w 14"/>
                  <a:gd name="T31" fmla="*/ 1 h 14"/>
                  <a:gd name="T32" fmla="*/ 1 w 14"/>
                  <a:gd name="T33" fmla="*/ 0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"/>
                  <a:gd name="T52" fmla="*/ 0 h 14"/>
                  <a:gd name="T53" fmla="*/ 14 w 14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" h="14">
                    <a:moveTo>
                      <a:pt x="7" y="0"/>
                    </a:moveTo>
                    <a:lnTo>
                      <a:pt x="10" y="2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4" y="11"/>
                    </a:lnTo>
                    <a:lnTo>
                      <a:pt x="13" y="12"/>
                    </a:lnTo>
                    <a:lnTo>
                      <a:pt x="10" y="14"/>
                    </a:lnTo>
                    <a:lnTo>
                      <a:pt x="7" y="14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Freeform 128">
                <a:extLst>
                  <a:ext uri="{FF2B5EF4-FFF2-40B4-BE49-F238E27FC236}">
                    <a16:creationId xmlns:a16="http://schemas.microsoft.com/office/drawing/2014/main" id="{2EA19315-F222-734F-83C2-CFE85C243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" y="1935"/>
                <a:ext cx="7" cy="7"/>
              </a:xfrm>
              <a:custGeom>
                <a:avLst/>
                <a:gdLst>
                  <a:gd name="T0" fmla="*/ 1 w 14"/>
                  <a:gd name="T1" fmla="*/ 0 h 15"/>
                  <a:gd name="T2" fmla="*/ 1 w 14"/>
                  <a:gd name="T3" fmla="*/ 0 h 15"/>
                  <a:gd name="T4" fmla="*/ 1 w 14"/>
                  <a:gd name="T5" fmla="*/ 0 h 15"/>
                  <a:gd name="T6" fmla="*/ 1 w 14"/>
                  <a:gd name="T7" fmla="*/ 0 h 15"/>
                  <a:gd name="T8" fmla="*/ 1 w 14"/>
                  <a:gd name="T9" fmla="*/ 0 h 15"/>
                  <a:gd name="T10" fmla="*/ 1 w 14"/>
                  <a:gd name="T11" fmla="*/ 0 h 15"/>
                  <a:gd name="T12" fmla="*/ 1 w 14"/>
                  <a:gd name="T13" fmla="*/ 0 h 15"/>
                  <a:gd name="T14" fmla="*/ 1 w 14"/>
                  <a:gd name="T15" fmla="*/ 0 h 15"/>
                  <a:gd name="T16" fmla="*/ 1 w 14"/>
                  <a:gd name="T17" fmla="*/ 0 h 15"/>
                  <a:gd name="T18" fmla="*/ 1 w 14"/>
                  <a:gd name="T19" fmla="*/ 0 h 15"/>
                  <a:gd name="T20" fmla="*/ 1 w 14"/>
                  <a:gd name="T21" fmla="*/ 0 h 15"/>
                  <a:gd name="T22" fmla="*/ 1 w 14"/>
                  <a:gd name="T23" fmla="*/ 0 h 15"/>
                  <a:gd name="T24" fmla="*/ 0 w 14"/>
                  <a:gd name="T25" fmla="*/ 0 h 15"/>
                  <a:gd name="T26" fmla="*/ 1 w 14"/>
                  <a:gd name="T27" fmla="*/ 0 h 15"/>
                  <a:gd name="T28" fmla="*/ 1 w 14"/>
                  <a:gd name="T29" fmla="*/ 0 h 15"/>
                  <a:gd name="T30" fmla="*/ 1 w 14"/>
                  <a:gd name="T31" fmla="*/ 0 h 15"/>
                  <a:gd name="T32" fmla="*/ 1 w 14"/>
                  <a:gd name="T33" fmla="*/ 0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"/>
                  <a:gd name="T52" fmla="*/ 0 h 15"/>
                  <a:gd name="T53" fmla="*/ 14 w 14"/>
                  <a:gd name="T54" fmla="*/ 15 h 1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" h="15">
                    <a:moveTo>
                      <a:pt x="7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4" y="11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7" y="15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Freeform 133">
                <a:extLst>
                  <a:ext uri="{FF2B5EF4-FFF2-40B4-BE49-F238E27FC236}">
                    <a16:creationId xmlns:a16="http://schemas.microsoft.com/office/drawing/2014/main" id="{4645B8B0-4FCB-9747-862E-92ED1A38A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1935"/>
                <a:ext cx="11" cy="11"/>
              </a:xfrm>
              <a:custGeom>
                <a:avLst/>
                <a:gdLst>
                  <a:gd name="T0" fmla="*/ 1 w 20"/>
                  <a:gd name="T1" fmla="*/ 0 h 22"/>
                  <a:gd name="T2" fmla="*/ 1 w 20"/>
                  <a:gd name="T3" fmla="*/ 1 h 22"/>
                  <a:gd name="T4" fmla="*/ 1 w 20"/>
                  <a:gd name="T5" fmla="*/ 1 h 22"/>
                  <a:gd name="T6" fmla="*/ 1 w 20"/>
                  <a:gd name="T7" fmla="*/ 1 h 22"/>
                  <a:gd name="T8" fmla="*/ 1 w 20"/>
                  <a:gd name="T9" fmla="*/ 1 h 22"/>
                  <a:gd name="T10" fmla="*/ 1 w 20"/>
                  <a:gd name="T11" fmla="*/ 1 h 22"/>
                  <a:gd name="T12" fmla="*/ 1 w 20"/>
                  <a:gd name="T13" fmla="*/ 1 h 22"/>
                  <a:gd name="T14" fmla="*/ 1 w 20"/>
                  <a:gd name="T15" fmla="*/ 1 h 22"/>
                  <a:gd name="T16" fmla="*/ 1 w 20"/>
                  <a:gd name="T17" fmla="*/ 1 h 22"/>
                  <a:gd name="T18" fmla="*/ 1 w 20"/>
                  <a:gd name="T19" fmla="*/ 1 h 22"/>
                  <a:gd name="T20" fmla="*/ 1 w 20"/>
                  <a:gd name="T21" fmla="*/ 1 h 22"/>
                  <a:gd name="T22" fmla="*/ 1 w 20"/>
                  <a:gd name="T23" fmla="*/ 1 h 22"/>
                  <a:gd name="T24" fmla="*/ 0 w 20"/>
                  <a:gd name="T25" fmla="*/ 1 h 22"/>
                  <a:gd name="T26" fmla="*/ 1 w 20"/>
                  <a:gd name="T27" fmla="*/ 1 h 22"/>
                  <a:gd name="T28" fmla="*/ 1 w 20"/>
                  <a:gd name="T29" fmla="*/ 1 h 22"/>
                  <a:gd name="T30" fmla="*/ 1 w 20"/>
                  <a:gd name="T31" fmla="*/ 1 h 22"/>
                  <a:gd name="T32" fmla="*/ 1 w 20"/>
                  <a:gd name="T33" fmla="*/ 0 h 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"/>
                  <a:gd name="T52" fmla="*/ 0 h 22"/>
                  <a:gd name="T53" fmla="*/ 20 w 20"/>
                  <a:gd name="T54" fmla="*/ 22 h 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" h="22">
                    <a:moveTo>
                      <a:pt x="10" y="0"/>
                    </a:moveTo>
                    <a:lnTo>
                      <a:pt x="15" y="1"/>
                    </a:lnTo>
                    <a:lnTo>
                      <a:pt x="17" y="4"/>
                    </a:lnTo>
                    <a:lnTo>
                      <a:pt x="19" y="7"/>
                    </a:lnTo>
                    <a:lnTo>
                      <a:pt x="20" y="12"/>
                    </a:lnTo>
                    <a:lnTo>
                      <a:pt x="19" y="16"/>
                    </a:lnTo>
                    <a:lnTo>
                      <a:pt x="17" y="19"/>
                    </a:lnTo>
                    <a:lnTo>
                      <a:pt x="15" y="21"/>
                    </a:lnTo>
                    <a:lnTo>
                      <a:pt x="10" y="22"/>
                    </a:lnTo>
                    <a:lnTo>
                      <a:pt x="5" y="21"/>
                    </a:lnTo>
                    <a:lnTo>
                      <a:pt x="3" y="19"/>
                    </a:lnTo>
                    <a:lnTo>
                      <a:pt x="1" y="16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Freeform 134">
                <a:extLst>
                  <a:ext uri="{FF2B5EF4-FFF2-40B4-BE49-F238E27FC236}">
                    <a16:creationId xmlns:a16="http://schemas.microsoft.com/office/drawing/2014/main" id="{508EC648-3AE7-394F-863D-3C2101EB2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1936"/>
                <a:ext cx="11" cy="11"/>
              </a:xfrm>
              <a:custGeom>
                <a:avLst/>
                <a:gdLst>
                  <a:gd name="T0" fmla="*/ 1 w 21"/>
                  <a:gd name="T1" fmla="*/ 0 h 22"/>
                  <a:gd name="T2" fmla="*/ 1 w 21"/>
                  <a:gd name="T3" fmla="*/ 1 h 22"/>
                  <a:gd name="T4" fmla="*/ 1 w 21"/>
                  <a:gd name="T5" fmla="*/ 1 h 22"/>
                  <a:gd name="T6" fmla="*/ 1 w 21"/>
                  <a:gd name="T7" fmla="*/ 1 h 22"/>
                  <a:gd name="T8" fmla="*/ 1 w 21"/>
                  <a:gd name="T9" fmla="*/ 1 h 22"/>
                  <a:gd name="T10" fmla="*/ 1 w 21"/>
                  <a:gd name="T11" fmla="*/ 1 h 22"/>
                  <a:gd name="T12" fmla="*/ 1 w 21"/>
                  <a:gd name="T13" fmla="*/ 1 h 22"/>
                  <a:gd name="T14" fmla="*/ 1 w 21"/>
                  <a:gd name="T15" fmla="*/ 1 h 22"/>
                  <a:gd name="T16" fmla="*/ 1 w 21"/>
                  <a:gd name="T17" fmla="*/ 1 h 22"/>
                  <a:gd name="T18" fmla="*/ 1 w 21"/>
                  <a:gd name="T19" fmla="*/ 1 h 22"/>
                  <a:gd name="T20" fmla="*/ 1 w 21"/>
                  <a:gd name="T21" fmla="*/ 1 h 22"/>
                  <a:gd name="T22" fmla="*/ 1 w 21"/>
                  <a:gd name="T23" fmla="*/ 1 h 22"/>
                  <a:gd name="T24" fmla="*/ 0 w 21"/>
                  <a:gd name="T25" fmla="*/ 1 h 22"/>
                  <a:gd name="T26" fmla="*/ 1 w 21"/>
                  <a:gd name="T27" fmla="*/ 1 h 22"/>
                  <a:gd name="T28" fmla="*/ 1 w 21"/>
                  <a:gd name="T29" fmla="*/ 1 h 22"/>
                  <a:gd name="T30" fmla="*/ 1 w 21"/>
                  <a:gd name="T31" fmla="*/ 1 h 22"/>
                  <a:gd name="T32" fmla="*/ 1 w 21"/>
                  <a:gd name="T33" fmla="*/ 0 h 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"/>
                  <a:gd name="T52" fmla="*/ 0 h 22"/>
                  <a:gd name="T53" fmla="*/ 21 w 21"/>
                  <a:gd name="T54" fmla="*/ 22 h 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" h="22">
                    <a:moveTo>
                      <a:pt x="11" y="0"/>
                    </a:moveTo>
                    <a:lnTo>
                      <a:pt x="15" y="2"/>
                    </a:lnTo>
                    <a:lnTo>
                      <a:pt x="18" y="4"/>
                    </a:lnTo>
                    <a:lnTo>
                      <a:pt x="20" y="7"/>
                    </a:lnTo>
                    <a:lnTo>
                      <a:pt x="21" y="12"/>
                    </a:lnTo>
                    <a:lnTo>
                      <a:pt x="20" y="17"/>
                    </a:lnTo>
                    <a:lnTo>
                      <a:pt x="18" y="19"/>
                    </a:lnTo>
                    <a:lnTo>
                      <a:pt x="15" y="21"/>
                    </a:lnTo>
                    <a:lnTo>
                      <a:pt x="11" y="22"/>
                    </a:lnTo>
                    <a:lnTo>
                      <a:pt x="6" y="21"/>
                    </a:lnTo>
                    <a:lnTo>
                      <a:pt x="4" y="19"/>
                    </a:lnTo>
                    <a:lnTo>
                      <a:pt x="2" y="17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7" name="Rectangle 148">
                <a:extLst>
                  <a:ext uri="{FF2B5EF4-FFF2-40B4-BE49-F238E27FC236}">
                    <a16:creationId xmlns:a16="http://schemas.microsoft.com/office/drawing/2014/main" id="{222CD714-C07F-FF4F-975D-F0BECEB84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" y="1912"/>
                <a:ext cx="242" cy="15"/>
              </a:xfrm>
              <a:prstGeom prst="rect">
                <a:avLst/>
              </a:prstGeom>
              <a:solidFill>
                <a:srgbClr val="2B2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08" name="Rectangle 149">
                <a:extLst>
                  <a:ext uri="{FF2B5EF4-FFF2-40B4-BE49-F238E27FC236}">
                    <a16:creationId xmlns:a16="http://schemas.microsoft.com/office/drawing/2014/main" id="{BEEA08C9-D582-BD4B-82EE-1BD0D7D07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1936"/>
                <a:ext cx="280" cy="35"/>
              </a:xfrm>
              <a:prstGeom prst="rect">
                <a:avLst/>
              </a:prstGeom>
              <a:solidFill>
                <a:srgbClr val="14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09" name="Rectangle 150">
                <a:extLst>
                  <a:ext uri="{FF2B5EF4-FFF2-40B4-BE49-F238E27FC236}">
                    <a16:creationId xmlns:a16="http://schemas.microsoft.com/office/drawing/2014/main" id="{DCBD0E3A-40CA-DA4D-8913-A0DD090F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" y="1941"/>
                <a:ext cx="9" cy="15"/>
              </a:xfrm>
              <a:prstGeom prst="rect">
                <a:avLst/>
              </a:prstGeom>
              <a:solidFill>
                <a:srgbClr val="518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10" name="Rectangle 151">
                <a:extLst>
                  <a:ext uri="{FF2B5EF4-FFF2-40B4-BE49-F238E27FC236}">
                    <a16:creationId xmlns:a16="http://schemas.microsoft.com/office/drawing/2014/main" id="{E555367A-57E1-D646-8EDB-F489B8595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" y="1941"/>
                <a:ext cx="8" cy="15"/>
              </a:xfrm>
              <a:prstGeom prst="rect">
                <a:avLst/>
              </a:prstGeom>
              <a:solidFill>
                <a:srgbClr val="518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11" name="Rectangle 152">
                <a:extLst>
                  <a:ext uri="{FF2B5EF4-FFF2-40B4-BE49-F238E27FC236}">
                    <a16:creationId xmlns:a16="http://schemas.microsoft.com/office/drawing/2014/main" id="{0084F315-18CD-AE42-BE48-841B4D622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1941"/>
                <a:ext cx="9" cy="15"/>
              </a:xfrm>
              <a:prstGeom prst="rect">
                <a:avLst/>
              </a:prstGeom>
              <a:solidFill>
                <a:srgbClr val="518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12" name="Rectangle 153">
                <a:extLst>
                  <a:ext uri="{FF2B5EF4-FFF2-40B4-BE49-F238E27FC236}">
                    <a16:creationId xmlns:a16="http://schemas.microsoft.com/office/drawing/2014/main" id="{9B52FE2C-91C7-494D-8E15-0A665BE54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" y="1945"/>
                <a:ext cx="8" cy="15"/>
              </a:xfrm>
              <a:prstGeom prst="rect">
                <a:avLst/>
              </a:prstGeom>
              <a:solidFill>
                <a:srgbClr val="518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485" name="TextBox 327">
              <a:extLst>
                <a:ext uri="{FF2B5EF4-FFF2-40B4-BE49-F238E27FC236}">
                  <a16:creationId xmlns:a16="http://schemas.microsoft.com/office/drawing/2014/main" id="{1A265892-5054-794C-ADBF-6B3DC9958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405735"/>
              <a:ext cx="8215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Digital</a:t>
              </a:r>
            </a:p>
            <a:p>
              <a:pPr algn="ctr" eaLnBrk="1" hangingPunct="1"/>
              <a:r>
                <a:rPr lang="en-US" altLang="en-US" sz="1200"/>
                <a:t>Cable TV</a:t>
              </a:r>
            </a:p>
          </p:txBody>
        </p:sp>
      </p:grpSp>
      <p:grpSp>
        <p:nvGrpSpPr>
          <p:cNvPr id="18440" name="Group 366">
            <a:extLst>
              <a:ext uri="{FF2B5EF4-FFF2-40B4-BE49-F238E27FC236}">
                <a16:creationId xmlns:a16="http://schemas.microsoft.com/office/drawing/2014/main" id="{5C0F00F9-9D73-9544-A882-1D8613072FD2}"/>
              </a:ext>
            </a:extLst>
          </p:cNvPr>
          <p:cNvGrpSpPr>
            <a:grpSpLocks/>
          </p:cNvGrpSpPr>
          <p:nvPr/>
        </p:nvGrpSpPr>
        <p:grpSpPr bwMode="auto">
          <a:xfrm>
            <a:off x="6294438" y="2971800"/>
            <a:ext cx="1857375" cy="1647825"/>
            <a:chOff x="6096000" y="2971800"/>
            <a:chExt cx="1856598" cy="1648599"/>
          </a:xfrm>
        </p:grpSpPr>
        <p:pic>
          <p:nvPicPr>
            <p:cNvPr id="18482" name="Picture 163">
              <a:extLst>
                <a:ext uri="{FF2B5EF4-FFF2-40B4-BE49-F238E27FC236}">
                  <a16:creationId xmlns:a16="http://schemas.microsoft.com/office/drawing/2014/main" id="{240BF347-B93F-D14D-9A16-FB6C25C3B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299" y="29718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3" name="TextBox 332">
              <a:extLst>
                <a:ext uri="{FF2B5EF4-FFF2-40B4-BE49-F238E27FC236}">
                  <a16:creationId xmlns:a16="http://schemas.microsoft.com/office/drawing/2014/main" id="{6E63682C-3008-AC4A-96A1-0FAD9757F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343400"/>
              <a:ext cx="18565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Surround Sound System</a:t>
              </a:r>
            </a:p>
          </p:txBody>
        </p: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7FEA3C5E-A043-EC44-9CCA-A18ADC00C1BE}"/>
              </a:ext>
            </a:extLst>
          </p:cNvPr>
          <p:cNvCxnSpPr/>
          <p:nvPr/>
        </p:nvCxnSpPr>
        <p:spPr>
          <a:xfrm flipH="1">
            <a:off x="5227638" y="3884613"/>
            <a:ext cx="366712" cy="3175"/>
          </a:xfrm>
          <a:prstGeom prst="line">
            <a:avLst/>
          </a:prstGeom>
          <a:ln w="12700">
            <a:solidFill>
              <a:srgbClr val="FF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6A0035AC-CFFB-BA49-AE07-ACEE30A8A3A2}"/>
              </a:ext>
            </a:extLst>
          </p:cNvPr>
          <p:cNvCxnSpPr/>
          <p:nvPr/>
        </p:nvCxnSpPr>
        <p:spPr>
          <a:xfrm rot="16200000">
            <a:off x="4909344" y="4541044"/>
            <a:ext cx="365125" cy="1587"/>
          </a:xfrm>
          <a:prstGeom prst="line">
            <a:avLst/>
          </a:prstGeom>
          <a:ln w="12700">
            <a:solidFill>
              <a:srgbClr val="FF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6A4CB312-22CA-C541-9EFD-AA9360CE1605}"/>
              </a:ext>
            </a:extLst>
          </p:cNvPr>
          <p:cNvCxnSpPr/>
          <p:nvPr/>
        </p:nvCxnSpPr>
        <p:spPr>
          <a:xfrm rot="16200000">
            <a:off x="4722813" y="4586288"/>
            <a:ext cx="274637" cy="1587"/>
          </a:xfrm>
          <a:prstGeom prst="line">
            <a:avLst/>
          </a:prstGeom>
          <a:ln w="12700">
            <a:solidFill>
              <a:srgbClr val="FF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Flowchart: Manual Operation 338">
            <a:extLst>
              <a:ext uri="{FF2B5EF4-FFF2-40B4-BE49-F238E27FC236}">
                <a16:creationId xmlns:a16="http://schemas.microsoft.com/office/drawing/2014/main" id="{7BA388D2-E127-1046-833D-BEF7D023F020}"/>
              </a:ext>
            </a:extLst>
          </p:cNvPr>
          <p:cNvSpPr/>
          <p:nvPr/>
        </p:nvSpPr>
        <p:spPr>
          <a:xfrm rot="16200000">
            <a:off x="4275138" y="3619500"/>
            <a:ext cx="13716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MUX</a:t>
            </a:r>
          </a:p>
        </p:txBody>
      </p:sp>
      <p:grpSp>
        <p:nvGrpSpPr>
          <p:cNvPr id="18445" name="Group 346">
            <a:extLst>
              <a:ext uri="{FF2B5EF4-FFF2-40B4-BE49-F238E27FC236}">
                <a16:creationId xmlns:a16="http://schemas.microsoft.com/office/drawing/2014/main" id="{B721F08E-7133-134E-988A-4F610ED3CEC9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3308350"/>
            <a:ext cx="381000" cy="1031875"/>
            <a:chOff x="4115090" y="2806760"/>
            <a:chExt cx="380710" cy="1031051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F2DB29-A0F5-5842-A049-AB602328125C}"/>
                </a:ext>
              </a:extLst>
            </p:cNvPr>
            <p:cNvCxnSpPr/>
            <p:nvPr/>
          </p:nvCxnSpPr>
          <p:spPr>
            <a:xfrm>
              <a:off x="4115090" y="3503116"/>
              <a:ext cx="366433" cy="1586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6D0A99C-57A8-BE40-8EF2-DEEE9B122E92}"/>
                </a:ext>
              </a:extLst>
            </p:cNvPr>
            <p:cNvCxnSpPr/>
            <p:nvPr/>
          </p:nvCxnSpPr>
          <p:spPr>
            <a:xfrm>
              <a:off x="4115090" y="3787052"/>
              <a:ext cx="366433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86EE4B6-0886-DD43-A0F4-4286366E1EC6}"/>
                </a:ext>
              </a:extLst>
            </p:cNvPr>
            <p:cNvCxnSpPr/>
            <p:nvPr/>
          </p:nvCxnSpPr>
          <p:spPr>
            <a:xfrm>
              <a:off x="4115090" y="2971728"/>
              <a:ext cx="366433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C6F97E2-8904-864C-851D-23F04B7DBA5D}"/>
                </a:ext>
              </a:extLst>
            </p:cNvPr>
            <p:cNvCxnSpPr/>
            <p:nvPr/>
          </p:nvCxnSpPr>
          <p:spPr>
            <a:xfrm>
              <a:off x="4115090" y="3244560"/>
              <a:ext cx="366433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1" name="TextBox 339">
              <a:extLst>
                <a:ext uri="{FF2B5EF4-FFF2-40B4-BE49-F238E27FC236}">
                  <a16:creationId xmlns:a16="http://schemas.microsoft.com/office/drawing/2014/main" id="{98AEA162-011D-7247-ACBB-09AF6971A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658" y="2806760"/>
              <a:ext cx="332142" cy="103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D0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D1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D2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D3</a:t>
              </a:r>
            </a:p>
          </p:txBody>
        </p:sp>
      </p:grpSp>
      <p:sp>
        <p:nvSpPr>
          <p:cNvPr id="18446" name="TextBox 340">
            <a:extLst>
              <a:ext uri="{FF2B5EF4-FFF2-40B4-BE49-F238E27FC236}">
                <a16:creationId xmlns:a16="http://schemas.microsoft.com/office/drawing/2014/main" id="{EA8EFE62-B274-E845-A6AA-38533345E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3657600"/>
            <a:ext cx="261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900" b="1"/>
              <a:t>Y</a:t>
            </a:r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9DC26CB6-9443-A545-B4A1-BD3526D88D39}"/>
              </a:ext>
            </a:extLst>
          </p:cNvPr>
          <p:cNvSpPr/>
          <p:nvPr/>
        </p:nvSpPr>
        <p:spPr>
          <a:xfrm>
            <a:off x="2346325" y="2652713"/>
            <a:ext cx="1966913" cy="823912"/>
          </a:xfrm>
          <a:custGeom>
            <a:avLst/>
            <a:gdLst>
              <a:gd name="connsiteX0" fmla="*/ 1967023 w 1967023"/>
              <a:gd name="connsiteY0" fmla="*/ 824023 h 824023"/>
              <a:gd name="connsiteX1" fmla="*/ 1754372 w 1967023"/>
              <a:gd name="connsiteY1" fmla="*/ 802758 h 824023"/>
              <a:gd name="connsiteX2" fmla="*/ 1573618 w 1967023"/>
              <a:gd name="connsiteY2" fmla="*/ 717697 h 824023"/>
              <a:gd name="connsiteX3" fmla="*/ 1456660 w 1967023"/>
              <a:gd name="connsiteY3" fmla="*/ 568842 h 824023"/>
              <a:gd name="connsiteX4" fmla="*/ 1382232 w 1967023"/>
              <a:gd name="connsiteY4" fmla="*/ 388088 h 824023"/>
              <a:gd name="connsiteX5" fmla="*/ 1244009 w 1967023"/>
              <a:gd name="connsiteY5" fmla="*/ 207335 h 824023"/>
              <a:gd name="connsiteX6" fmla="*/ 1031358 w 1967023"/>
              <a:gd name="connsiteY6" fmla="*/ 101009 h 824023"/>
              <a:gd name="connsiteX7" fmla="*/ 680483 w 1967023"/>
              <a:gd name="connsiteY7" fmla="*/ 15949 h 824023"/>
              <a:gd name="connsiteX8" fmla="*/ 361507 w 1967023"/>
              <a:gd name="connsiteY8" fmla="*/ 5316 h 824023"/>
              <a:gd name="connsiteX9" fmla="*/ 0 w 1967023"/>
              <a:gd name="connsiteY9" fmla="*/ 15949 h 8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7023" h="824023">
                <a:moveTo>
                  <a:pt x="1967023" y="824023"/>
                </a:moveTo>
                <a:cubicBezTo>
                  <a:pt x="1893481" y="822251"/>
                  <a:pt x="1819940" y="820479"/>
                  <a:pt x="1754372" y="802758"/>
                </a:cubicBezTo>
                <a:cubicBezTo>
                  <a:pt x="1688805" y="785037"/>
                  <a:pt x="1623237" y="756683"/>
                  <a:pt x="1573618" y="717697"/>
                </a:cubicBezTo>
                <a:cubicBezTo>
                  <a:pt x="1523999" y="678711"/>
                  <a:pt x="1488558" y="623777"/>
                  <a:pt x="1456660" y="568842"/>
                </a:cubicBezTo>
                <a:cubicBezTo>
                  <a:pt x="1424762" y="513907"/>
                  <a:pt x="1417674" y="448339"/>
                  <a:pt x="1382232" y="388088"/>
                </a:cubicBezTo>
                <a:cubicBezTo>
                  <a:pt x="1346790" y="327837"/>
                  <a:pt x="1302488" y="255181"/>
                  <a:pt x="1244009" y="207335"/>
                </a:cubicBezTo>
                <a:cubicBezTo>
                  <a:pt x="1185530" y="159489"/>
                  <a:pt x="1125279" y="132907"/>
                  <a:pt x="1031358" y="101009"/>
                </a:cubicBezTo>
                <a:cubicBezTo>
                  <a:pt x="937437" y="69111"/>
                  <a:pt x="792125" y="31898"/>
                  <a:pt x="680483" y="15949"/>
                </a:cubicBezTo>
                <a:cubicBezTo>
                  <a:pt x="568841" y="0"/>
                  <a:pt x="474921" y="5316"/>
                  <a:pt x="361507" y="5316"/>
                </a:cubicBezTo>
                <a:cubicBezTo>
                  <a:pt x="248093" y="5316"/>
                  <a:pt x="124046" y="10632"/>
                  <a:pt x="0" y="15949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4" name="Freeform 353">
            <a:extLst>
              <a:ext uri="{FF2B5EF4-FFF2-40B4-BE49-F238E27FC236}">
                <a16:creationId xmlns:a16="http://schemas.microsoft.com/office/drawing/2014/main" id="{0477213B-B3F3-E842-BAAA-5250FCF9A3DB}"/>
              </a:ext>
            </a:extLst>
          </p:cNvPr>
          <p:cNvSpPr/>
          <p:nvPr/>
        </p:nvSpPr>
        <p:spPr>
          <a:xfrm>
            <a:off x="2282825" y="3741738"/>
            <a:ext cx="2030413" cy="265112"/>
          </a:xfrm>
          <a:custGeom>
            <a:avLst/>
            <a:gdLst>
              <a:gd name="connsiteX0" fmla="*/ 2030818 w 2030818"/>
              <a:gd name="connsiteY0" fmla="*/ 5316 h 264042"/>
              <a:gd name="connsiteX1" fmla="*/ 1828800 w 2030818"/>
              <a:gd name="connsiteY1" fmla="*/ 5316 h 264042"/>
              <a:gd name="connsiteX2" fmla="*/ 1584251 w 2030818"/>
              <a:gd name="connsiteY2" fmla="*/ 37214 h 264042"/>
              <a:gd name="connsiteX3" fmla="*/ 1329070 w 2030818"/>
              <a:gd name="connsiteY3" fmla="*/ 143539 h 264042"/>
              <a:gd name="connsiteX4" fmla="*/ 1041991 w 2030818"/>
              <a:gd name="connsiteY4" fmla="*/ 239232 h 264042"/>
              <a:gd name="connsiteX5" fmla="*/ 669851 w 2030818"/>
              <a:gd name="connsiteY5" fmla="*/ 260497 h 264042"/>
              <a:gd name="connsiteX6" fmla="*/ 265814 w 2030818"/>
              <a:gd name="connsiteY6" fmla="*/ 249865 h 264042"/>
              <a:gd name="connsiteX7" fmla="*/ 0 w 2030818"/>
              <a:gd name="connsiteY7" fmla="*/ 175437 h 26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0818" h="264042">
                <a:moveTo>
                  <a:pt x="2030818" y="5316"/>
                </a:moveTo>
                <a:cubicBezTo>
                  <a:pt x="1967023" y="2658"/>
                  <a:pt x="1903228" y="0"/>
                  <a:pt x="1828800" y="5316"/>
                </a:cubicBezTo>
                <a:cubicBezTo>
                  <a:pt x="1754372" y="10632"/>
                  <a:pt x="1667539" y="14177"/>
                  <a:pt x="1584251" y="37214"/>
                </a:cubicBezTo>
                <a:cubicBezTo>
                  <a:pt x="1500963" y="60251"/>
                  <a:pt x="1419447" y="109869"/>
                  <a:pt x="1329070" y="143539"/>
                </a:cubicBezTo>
                <a:cubicBezTo>
                  <a:pt x="1238693" y="177209"/>
                  <a:pt x="1151861" y="219739"/>
                  <a:pt x="1041991" y="239232"/>
                </a:cubicBezTo>
                <a:cubicBezTo>
                  <a:pt x="932121" y="258725"/>
                  <a:pt x="799214" y="258725"/>
                  <a:pt x="669851" y="260497"/>
                </a:cubicBezTo>
                <a:cubicBezTo>
                  <a:pt x="540488" y="262269"/>
                  <a:pt x="377456" y="264042"/>
                  <a:pt x="265814" y="249865"/>
                </a:cubicBezTo>
                <a:cubicBezTo>
                  <a:pt x="154172" y="235688"/>
                  <a:pt x="77086" y="205562"/>
                  <a:pt x="0" y="175437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5" name="Freeform 354">
            <a:extLst>
              <a:ext uri="{FF2B5EF4-FFF2-40B4-BE49-F238E27FC236}">
                <a16:creationId xmlns:a16="http://schemas.microsoft.com/office/drawing/2014/main" id="{BFF39A7A-F975-0940-8F96-81C76C542F29}"/>
              </a:ext>
            </a:extLst>
          </p:cNvPr>
          <p:cNvSpPr/>
          <p:nvPr/>
        </p:nvSpPr>
        <p:spPr>
          <a:xfrm>
            <a:off x="2306638" y="3992563"/>
            <a:ext cx="2009775" cy="1416050"/>
          </a:xfrm>
          <a:custGeom>
            <a:avLst/>
            <a:gdLst>
              <a:gd name="connsiteX0" fmla="*/ 2009553 w 2009553"/>
              <a:gd name="connsiteY0" fmla="*/ 12405 h 1415903"/>
              <a:gd name="connsiteX1" fmla="*/ 1807535 w 2009553"/>
              <a:gd name="connsiteY1" fmla="*/ 12405 h 1415903"/>
              <a:gd name="connsiteX2" fmla="*/ 1520456 w 2009553"/>
              <a:gd name="connsiteY2" fmla="*/ 86833 h 1415903"/>
              <a:gd name="connsiteX3" fmla="*/ 1233377 w 2009553"/>
              <a:gd name="connsiteY3" fmla="*/ 363279 h 1415903"/>
              <a:gd name="connsiteX4" fmla="*/ 1116419 w 2009553"/>
              <a:gd name="connsiteY4" fmla="*/ 852377 h 1415903"/>
              <a:gd name="connsiteX5" fmla="*/ 946298 w 2009553"/>
              <a:gd name="connsiteY5" fmla="*/ 1150089 h 1415903"/>
              <a:gd name="connsiteX6" fmla="*/ 648586 w 2009553"/>
              <a:gd name="connsiteY6" fmla="*/ 1330842 h 1415903"/>
              <a:gd name="connsiteX7" fmla="*/ 255181 w 2009553"/>
              <a:gd name="connsiteY7" fmla="*/ 1405270 h 1415903"/>
              <a:gd name="connsiteX8" fmla="*/ 0 w 2009553"/>
              <a:gd name="connsiteY8" fmla="*/ 1394638 h 141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9553" h="1415903">
                <a:moveTo>
                  <a:pt x="2009553" y="12405"/>
                </a:moveTo>
                <a:cubicBezTo>
                  <a:pt x="1949302" y="6202"/>
                  <a:pt x="1889051" y="0"/>
                  <a:pt x="1807535" y="12405"/>
                </a:cubicBezTo>
                <a:cubicBezTo>
                  <a:pt x="1726019" y="24810"/>
                  <a:pt x="1616149" y="28354"/>
                  <a:pt x="1520456" y="86833"/>
                </a:cubicBezTo>
                <a:cubicBezTo>
                  <a:pt x="1424763" y="145312"/>
                  <a:pt x="1300716" y="235688"/>
                  <a:pt x="1233377" y="363279"/>
                </a:cubicBezTo>
                <a:cubicBezTo>
                  <a:pt x="1166038" y="490870"/>
                  <a:pt x="1164266" y="721242"/>
                  <a:pt x="1116419" y="852377"/>
                </a:cubicBezTo>
                <a:cubicBezTo>
                  <a:pt x="1068573" y="983512"/>
                  <a:pt x="1024270" y="1070345"/>
                  <a:pt x="946298" y="1150089"/>
                </a:cubicBezTo>
                <a:cubicBezTo>
                  <a:pt x="868326" y="1229833"/>
                  <a:pt x="763772" y="1288312"/>
                  <a:pt x="648586" y="1330842"/>
                </a:cubicBezTo>
                <a:cubicBezTo>
                  <a:pt x="533400" y="1373372"/>
                  <a:pt x="363279" y="1394637"/>
                  <a:pt x="255181" y="1405270"/>
                </a:cubicBezTo>
                <a:cubicBezTo>
                  <a:pt x="147083" y="1415903"/>
                  <a:pt x="73541" y="1405270"/>
                  <a:pt x="0" y="1394638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6" name="Freeform 355">
            <a:extLst>
              <a:ext uri="{FF2B5EF4-FFF2-40B4-BE49-F238E27FC236}">
                <a16:creationId xmlns:a16="http://schemas.microsoft.com/office/drawing/2014/main" id="{D7726AFB-787C-D143-A0F4-C52F8815E7A5}"/>
              </a:ext>
            </a:extLst>
          </p:cNvPr>
          <p:cNvSpPr/>
          <p:nvPr/>
        </p:nvSpPr>
        <p:spPr>
          <a:xfrm>
            <a:off x="2579688" y="4284663"/>
            <a:ext cx="1733550" cy="1852612"/>
          </a:xfrm>
          <a:custGeom>
            <a:avLst/>
            <a:gdLst>
              <a:gd name="connsiteX0" fmla="*/ 1733107 w 1733107"/>
              <a:gd name="connsiteY0" fmla="*/ 0 h 1851837"/>
              <a:gd name="connsiteX1" fmla="*/ 1605516 w 1733107"/>
              <a:gd name="connsiteY1" fmla="*/ 31898 h 1851837"/>
              <a:gd name="connsiteX2" fmla="*/ 1446028 w 1733107"/>
              <a:gd name="connsiteY2" fmla="*/ 148856 h 1851837"/>
              <a:gd name="connsiteX3" fmla="*/ 1360967 w 1733107"/>
              <a:gd name="connsiteY3" fmla="*/ 435935 h 1851837"/>
              <a:gd name="connsiteX4" fmla="*/ 1297172 w 1733107"/>
              <a:gd name="connsiteY4" fmla="*/ 882503 h 1851837"/>
              <a:gd name="connsiteX5" fmla="*/ 1190847 w 1733107"/>
              <a:gd name="connsiteY5" fmla="*/ 1222745 h 1851837"/>
              <a:gd name="connsiteX6" fmla="*/ 988828 w 1733107"/>
              <a:gd name="connsiteY6" fmla="*/ 1531089 h 1851837"/>
              <a:gd name="connsiteX7" fmla="*/ 701749 w 1733107"/>
              <a:gd name="connsiteY7" fmla="*/ 1711842 h 1851837"/>
              <a:gd name="connsiteX8" fmla="*/ 265814 w 1733107"/>
              <a:gd name="connsiteY8" fmla="*/ 1828800 h 1851837"/>
              <a:gd name="connsiteX9" fmla="*/ 0 w 1733107"/>
              <a:gd name="connsiteY9" fmla="*/ 1850066 h 18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107" h="1851837">
                <a:moveTo>
                  <a:pt x="1733107" y="0"/>
                </a:moveTo>
                <a:cubicBezTo>
                  <a:pt x="1693234" y="3544"/>
                  <a:pt x="1653362" y="7089"/>
                  <a:pt x="1605516" y="31898"/>
                </a:cubicBezTo>
                <a:cubicBezTo>
                  <a:pt x="1557670" y="56707"/>
                  <a:pt x="1486786" y="81517"/>
                  <a:pt x="1446028" y="148856"/>
                </a:cubicBezTo>
                <a:cubicBezTo>
                  <a:pt x="1405270" y="216196"/>
                  <a:pt x="1385776" y="313660"/>
                  <a:pt x="1360967" y="435935"/>
                </a:cubicBezTo>
                <a:cubicBezTo>
                  <a:pt x="1336158" y="558210"/>
                  <a:pt x="1325525" y="751368"/>
                  <a:pt x="1297172" y="882503"/>
                </a:cubicBezTo>
                <a:cubicBezTo>
                  <a:pt x="1268819" y="1013638"/>
                  <a:pt x="1242238" y="1114647"/>
                  <a:pt x="1190847" y="1222745"/>
                </a:cubicBezTo>
                <a:cubicBezTo>
                  <a:pt x="1139456" y="1330843"/>
                  <a:pt x="1070344" y="1449573"/>
                  <a:pt x="988828" y="1531089"/>
                </a:cubicBezTo>
                <a:cubicBezTo>
                  <a:pt x="907312" y="1612605"/>
                  <a:pt x="822251" y="1662224"/>
                  <a:pt x="701749" y="1711842"/>
                </a:cubicBezTo>
                <a:cubicBezTo>
                  <a:pt x="581247" y="1761460"/>
                  <a:pt x="382772" y="1805763"/>
                  <a:pt x="265814" y="1828800"/>
                </a:cubicBezTo>
                <a:cubicBezTo>
                  <a:pt x="148856" y="1851837"/>
                  <a:pt x="74428" y="1850951"/>
                  <a:pt x="0" y="1850066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7" name="Freeform 356">
            <a:extLst>
              <a:ext uri="{FF2B5EF4-FFF2-40B4-BE49-F238E27FC236}">
                <a16:creationId xmlns:a16="http://schemas.microsoft.com/office/drawing/2014/main" id="{39EC5B93-7FB7-094B-83D5-89EDECD69EEC}"/>
              </a:ext>
            </a:extLst>
          </p:cNvPr>
          <p:cNvSpPr/>
          <p:nvPr/>
        </p:nvSpPr>
        <p:spPr>
          <a:xfrm>
            <a:off x="5594350" y="3870325"/>
            <a:ext cx="1455738" cy="385763"/>
          </a:xfrm>
          <a:custGeom>
            <a:avLst/>
            <a:gdLst>
              <a:gd name="connsiteX0" fmla="*/ 0 w 1201479"/>
              <a:gd name="connsiteY0" fmla="*/ 14177 h 386316"/>
              <a:gd name="connsiteX1" fmla="*/ 159488 w 1201479"/>
              <a:gd name="connsiteY1" fmla="*/ 14177 h 386316"/>
              <a:gd name="connsiteX2" fmla="*/ 318976 w 1201479"/>
              <a:gd name="connsiteY2" fmla="*/ 99237 h 386316"/>
              <a:gd name="connsiteX3" fmla="*/ 446567 w 1201479"/>
              <a:gd name="connsiteY3" fmla="*/ 237460 h 386316"/>
              <a:gd name="connsiteX4" fmla="*/ 680483 w 1201479"/>
              <a:gd name="connsiteY4" fmla="*/ 333153 h 386316"/>
              <a:gd name="connsiteX5" fmla="*/ 956930 w 1201479"/>
              <a:gd name="connsiteY5" fmla="*/ 333153 h 386316"/>
              <a:gd name="connsiteX6" fmla="*/ 1201479 w 1201479"/>
              <a:gd name="connsiteY6" fmla="*/ 386316 h 38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479" h="386316">
                <a:moveTo>
                  <a:pt x="0" y="14177"/>
                </a:moveTo>
                <a:cubicBezTo>
                  <a:pt x="53162" y="7088"/>
                  <a:pt x="106325" y="0"/>
                  <a:pt x="159488" y="14177"/>
                </a:cubicBezTo>
                <a:cubicBezTo>
                  <a:pt x="212651" y="28354"/>
                  <a:pt x="271130" y="62023"/>
                  <a:pt x="318976" y="99237"/>
                </a:cubicBezTo>
                <a:cubicBezTo>
                  <a:pt x="366823" y="136451"/>
                  <a:pt x="386316" y="198474"/>
                  <a:pt x="446567" y="237460"/>
                </a:cubicBezTo>
                <a:cubicBezTo>
                  <a:pt x="506818" y="276446"/>
                  <a:pt x="595423" y="317204"/>
                  <a:pt x="680483" y="333153"/>
                </a:cubicBezTo>
                <a:cubicBezTo>
                  <a:pt x="765543" y="349102"/>
                  <a:pt x="870097" y="324292"/>
                  <a:pt x="956930" y="333153"/>
                </a:cubicBezTo>
                <a:cubicBezTo>
                  <a:pt x="1043763" y="342014"/>
                  <a:pt x="1201479" y="386316"/>
                  <a:pt x="1201479" y="386316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58" name="Table 357">
            <a:extLst>
              <a:ext uri="{FF2B5EF4-FFF2-40B4-BE49-F238E27FC236}">
                <a16:creationId xmlns:a16="http://schemas.microsoft.com/office/drawing/2014/main" id="{D74EE0AF-BA63-2F4D-9BBD-88725955ED17}"/>
              </a:ext>
            </a:extLst>
          </p:cNvPr>
          <p:cNvGraphicFramePr>
            <a:graphicFrameLocks noGrp="1"/>
          </p:cNvGraphicFramePr>
          <p:nvPr/>
        </p:nvGraphicFramePr>
        <p:xfrm>
          <a:off x="4668838" y="4800600"/>
          <a:ext cx="1935162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50" marR="914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Selected Source</a:t>
                      </a:r>
                      <a:endParaRPr lang="en-US" sz="12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MP3</a:t>
                      </a: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Laptop</a:t>
                      </a: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Satellite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Cable TV</a:t>
                      </a: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468" name="Group 369">
            <a:extLst>
              <a:ext uri="{FF2B5EF4-FFF2-40B4-BE49-F238E27FC236}">
                <a16:creationId xmlns:a16="http://schemas.microsoft.com/office/drawing/2014/main" id="{FCF9318A-90C1-974B-B6E6-8A7128688039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1403350"/>
            <a:ext cx="2651125" cy="596900"/>
            <a:chOff x="884446" y="1403132"/>
            <a:chExt cx="2651125" cy="597119"/>
          </a:xfrm>
        </p:grpSpPr>
        <p:sp>
          <p:nvSpPr>
            <p:cNvPr id="18475" name="TextBox 10">
              <a:extLst>
                <a:ext uri="{FF2B5EF4-FFF2-40B4-BE49-F238E27FC236}">
                  <a16:creationId xmlns:a16="http://schemas.microsoft.com/office/drawing/2014/main" id="{2ED5A73D-FEFD-7648-910E-47C366A58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449" y="1403132"/>
              <a:ext cx="21031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Multiple Sources</a:t>
              </a:r>
            </a:p>
          </p:txBody>
        </p:sp>
        <p:sp>
          <p:nvSpPr>
            <p:cNvPr id="363" name="Left Brace 362">
              <a:extLst>
                <a:ext uri="{FF2B5EF4-FFF2-40B4-BE49-F238E27FC236}">
                  <a16:creationId xmlns:a16="http://schemas.microsoft.com/office/drawing/2014/main" id="{283D32DC-CAC8-9F45-9B70-913806DD70B8}"/>
                </a:ext>
              </a:extLst>
            </p:cNvPr>
            <p:cNvSpPr/>
            <p:nvPr/>
          </p:nvSpPr>
          <p:spPr bwMode="auto">
            <a:xfrm rot="16200000" flipH="1" flipV="1">
              <a:off x="2095667" y="560346"/>
              <a:ext cx="228684" cy="265112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469" name="Group 367">
            <a:extLst>
              <a:ext uri="{FF2B5EF4-FFF2-40B4-BE49-F238E27FC236}">
                <a16:creationId xmlns:a16="http://schemas.microsoft.com/office/drawing/2014/main" id="{909BB515-BB38-7E42-A5BA-060584AE69DC}"/>
              </a:ext>
            </a:extLst>
          </p:cNvPr>
          <p:cNvGrpSpPr>
            <a:grpSpLocks/>
          </p:cNvGrpSpPr>
          <p:nvPr/>
        </p:nvGrpSpPr>
        <p:grpSpPr bwMode="auto">
          <a:xfrm>
            <a:off x="6126163" y="1403350"/>
            <a:ext cx="2103437" cy="596900"/>
            <a:chOff x="6126480" y="1403132"/>
            <a:chExt cx="2103120" cy="597119"/>
          </a:xfrm>
        </p:grpSpPr>
        <p:sp>
          <p:nvSpPr>
            <p:cNvPr id="361" name="Left Brace 360">
              <a:extLst>
                <a:ext uri="{FF2B5EF4-FFF2-40B4-BE49-F238E27FC236}">
                  <a16:creationId xmlns:a16="http://schemas.microsoft.com/office/drawing/2014/main" id="{17C195C0-25F4-9D4F-8E3F-A719CA8A23DA}"/>
                </a:ext>
              </a:extLst>
            </p:cNvPr>
            <p:cNvSpPr/>
            <p:nvPr/>
          </p:nvSpPr>
          <p:spPr bwMode="auto">
            <a:xfrm rot="16200000" flipH="1" flipV="1">
              <a:off x="7063699" y="880379"/>
              <a:ext cx="228684" cy="20110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74" name="TextBox 10">
              <a:extLst>
                <a:ext uri="{FF2B5EF4-FFF2-40B4-BE49-F238E27FC236}">
                  <a16:creationId xmlns:a16="http://schemas.microsoft.com/office/drawing/2014/main" id="{B506081D-46E5-9A43-9DE9-35C9BAD6F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6480" y="1403132"/>
              <a:ext cx="21031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Single Destination</a:t>
              </a:r>
            </a:p>
          </p:txBody>
        </p:sp>
      </p:grpSp>
      <p:grpSp>
        <p:nvGrpSpPr>
          <p:cNvPr id="18470" name="Group 368">
            <a:extLst>
              <a:ext uri="{FF2B5EF4-FFF2-40B4-BE49-F238E27FC236}">
                <a16:creationId xmlns:a16="http://schemas.microsoft.com/office/drawing/2014/main" id="{38D5A175-2281-C14C-A9A4-B868BBDD6812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1403350"/>
            <a:ext cx="1281113" cy="596900"/>
            <a:chOff x="4229363" y="1403132"/>
            <a:chExt cx="1280160" cy="597118"/>
          </a:xfrm>
        </p:grpSpPr>
        <p:sp>
          <p:nvSpPr>
            <p:cNvPr id="364" name="Left Brace 363">
              <a:extLst>
                <a:ext uri="{FF2B5EF4-FFF2-40B4-BE49-F238E27FC236}">
                  <a16:creationId xmlns:a16="http://schemas.microsoft.com/office/drawing/2014/main" id="{64F50DAF-C33C-4D46-AC48-8400490EB873}"/>
                </a:ext>
              </a:extLst>
            </p:cNvPr>
            <p:cNvSpPr/>
            <p:nvPr/>
          </p:nvSpPr>
          <p:spPr bwMode="auto">
            <a:xfrm rot="16200000" flipH="1" flipV="1">
              <a:off x="4755102" y="1245828"/>
              <a:ext cx="228683" cy="12801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72" name="TextBox 10">
              <a:extLst>
                <a:ext uri="{FF2B5EF4-FFF2-40B4-BE49-F238E27FC236}">
                  <a16:creationId xmlns:a16="http://schemas.microsoft.com/office/drawing/2014/main" id="{02B4836D-C5F1-E745-84E7-FA381E9B9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363" y="1403132"/>
              <a:ext cx="128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8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FE03A199-567B-9646-91DF-BB1F4B5E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0F15-0B3C-6144-A4FB-DC6A87E3F8E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0F23B9F-4C35-CC47-B58C-9DD200D0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3200" dirty="0"/>
            </a:br>
            <a:r>
              <a:rPr lang="en-US" altLang="en-US" dirty="0"/>
              <a:t>Example: A  4-to-1 Multiplexer 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F3983E4-27EC-DD42-A271-B7E9236E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0"/>
            <a:ext cx="1295400" cy="1524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14F627D2-B5BC-5943-A914-8037C49EB4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0D06938B-577B-A544-A734-9C93596989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0952E5EF-6F4F-B64A-9219-6402798F89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3C4B9B6E-A26B-0643-9753-ACF09DF3B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BFE097C6-1032-414A-B40C-0FF480263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DCF7AC72-F238-0840-B56E-65AFBFB8C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AFA94472-C40D-8149-9633-4261ADFBB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090BC85F-BB2E-7C49-A502-921694948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59B88F44-EC73-4C40-B510-032C88E6C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7AC3AA6C-D3D6-DA4A-899B-98FDCABE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277495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2000"/>
              <a:t>0</a:t>
            </a:r>
            <a:endParaRPr lang="en-US" altLang="en-US"/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3901E6F1-2998-9241-99B2-128360527A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6629400" cy="4114800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 4-to-1 Multiplexer: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2319F122-93AB-8544-9A1C-41B030383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00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2000"/>
              <a:t>1</a:t>
            </a:r>
            <a:endParaRPr lang="en-US" altLang="en-US"/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86A45FB9-EB1A-FE49-B3DE-227FF744A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2000"/>
              <a:t>2</a:t>
            </a:r>
            <a:endParaRPr lang="en-US" altLang="en-US"/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252431C4-FE40-0A41-962E-A1F0FF0A9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2000"/>
              <a:t>3</a:t>
            </a:r>
            <a:endParaRPr lang="en-US" altLang="en-US"/>
          </a:p>
        </p:txBody>
      </p:sp>
      <p:sp>
        <p:nvSpPr>
          <p:cNvPr id="20500" name="Text Box 20">
            <a:extLst>
              <a:ext uri="{FF2B5EF4-FFF2-40B4-BE49-F238E27FC236}">
                <a16:creationId xmlns:a16="http://schemas.microsoft.com/office/drawing/2014/main" id="{3F7DA941-6F46-0249-B916-7298F8E86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0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  <a:r>
              <a:rPr lang="en-US" altLang="en-US" baseline="2000"/>
              <a:t>0</a:t>
            </a:r>
            <a:endParaRPr lang="en-US" altLang="en-US"/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61634CCA-0BF6-674E-A507-C5A54A536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00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  <a:r>
              <a:rPr lang="en-US" altLang="en-US" baseline="2000"/>
              <a:t>1</a:t>
            </a:r>
            <a:endParaRPr lang="en-US" altLang="en-US"/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95A8EDE5-08D9-7343-92F9-7F5560BB4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20040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</a:t>
            </a:r>
          </a:p>
        </p:txBody>
      </p:sp>
      <p:sp>
        <p:nvSpPr>
          <p:cNvPr id="20503" name="Text Box 23">
            <a:extLst>
              <a:ext uri="{FF2B5EF4-FFF2-40B4-BE49-F238E27FC236}">
                <a16:creationId xmlns:a16="http://schemas.microsoft.com/office/drawing/2014/main" id="{C0D596F3-954F-0C4B-83B1-AE8192CE6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 output</a:t>
            </a:r>
          </a:p>
        </p:txBody>
      </p:sp>
      <p:sp>
        <p:nvSpPr>
          <p:cNvPr id="20504" name="Text Box 24">
            <a:extLst>
              <a:ext uri="{FF2B5EF4-FFF2-40B4-BE49-F238E27FC236}">
                <a16:creationId xmlns:a16="http://schemas.microsoft.com/office/drawing/2014/main" id="{86AF2558-7027-174F-9A65-B2DF8F45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81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 control inputs</a:t>
            </a:r>
          </a:p>
        </p:txBody>
      </p:sp>
      <p:sp>
        <p:nvSpPr>
          <p:cNvPr id="20505" name="Text Box 25">
            <a:extLst>
              <a:ext uri="{FF2B5EF4-FFF2-40B4-BE49-F238E27FC236}">
                <a16:creationId xmlns:a16="http://schemas.microsoft.com/office/drawing/2014/main" id="{31FC8BFE-1EDC-0545-8838-B9A9D618B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n  </a:t>
            </a:r>
            <a:r>
              <a:rPr lang="en-US" altLang="en-US"/>
              <a:t>  inputs</a:t>
            </a: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DFEF1E09-F215-DA4A-865E-B42E003F8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76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Enable (G)</a:t>
            </a:r>
          </a:p>
        </p:txBody>
      </p:sp>
    </p:spTree>
    <p:extLst>
      <p:ext uri="{BB962C8B-B14F-4D97-AF65-F5344CB8AC3E}">
        <p14:creationId xmlns:p14="http://schemas.microsoft.com/office/powerpoint/2010/main" val="280251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7EB610E1-15A3-E04A-A9C8-6FB63CBB3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066800"/>
          <a:ext cx="6629400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5" name="Bitmap Image" r:id="rId4" imgW="4451350" imgH="3206750" progId="Paint.Picture">
                  <p:embed/>
                </p:oleObj>
              </mc:Choice>
              <mc:Fallback>
                <p:oleObj name="Bitmap Image" r:id="rId4" imgW="4451350" imgH="3206750" progId="Paint.Picture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7EB610E1-15A3-E04A-A9C8-6FB63CBB3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0"/>
                        <a:ext cx="6629400" cy="477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Group 4">
            <a:extLst>
              <a:ext uri="{FF2B5EF4-FFF2-40B4-BE49-F238E27FC236}">
                <a16:creationId xmlns:a16="http://schemas.microsoft.com/office/drawing/2014/main" id="{1D555C13-9C20-B04D-97F3-9A6B70F4A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88075"/>
              </p:ext>
            </p:extLst>
          </p:nvPr>
        </p:nvGraphicFramePr>
        <p:xfrm>
          <a:off x="5029200" y="4191000"/>
          <a:ext cx="2209800" cy="185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5C7CA63-3B5E-8A4D-81E8-C4C08D5B6F3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7543800" cy="762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en-US" kern="0" dirty="0"/>
              <a:t>4-to-1 Multiplexer </a:t>
            </a:r>
          </a:p>
        </p:txBody>
      </p:sp>
    </p:spTree>
    <p:extLst>
      <p:ext uri="{BB962C8B-B14F-4D97-AF65-F5344CB8AC3E}">
        <p14:creationId xmlns:p14="http://schemas.microsoft.com/office/powerpoint/2010/main" val="625932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86CA4B0-C8C1-3048-A209-F4183D1E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4-to-1 Multiplexer Waveforms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537846-E490-9A4F-B3F7-92E89C0D1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7563"/>
              </p:ext>
            </p:extLst>
          </p:nvPr>
        </p:nvGraphicFramePr>
        <p:xfrm>
          <a:off x="228600" y="1447800"/>
          <a:ext cx="7126291" cy="512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I0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I1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I2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I3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I0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I1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I2</a:t>
                      </a: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I3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20719" name="Group 14">
            <a:extLst>
              <a:ext uri="{FF2B5EF4-FFF2-40B4-BE49-F238E27FC236}">
                <a16:creationId xmlns:a16="http://schemas.microsoft.com/office/drawing/2014/main" id="{F9332153-816B-C54F-B40B-3E562787240D}"/>
              </a:ext>
            </a:extLst>
          </p:cNvPr>
          <p:cNvGrpSpPr>
            <a:grpSpLocks/>
          </p:cNvGrpSpPr>
          <p:nvPr/>
        </p:nvGrpSpPr>
        <p:grpSpPr bwMode="auto">
          <a:xfrm>
            <a:off x="7366000" y="1371600"/>
            <a:ext cx="946150" cy="2651125"/>
            <a:chOff x="7958468" y="1371600"/>
            <a:chExt cx="946299" cy="2651760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0A20CA3-E34B-B04C-BCAD-5306D607DEFB}"/>
                </a:ext>
              </a:extLst>
            </p:cNvPr>
            <p:cNvSpPr/>
            <p:nvPr/>
          </p:nvSpPr>
          <p:spPr>
            <a:xfrm flipH="1">
              <a:off x="7958468" y="1371600"/>
              <a:ext cx="228636" cy="26517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727" name="TextBox 10">
              <a:extLst>
                <a:ext uri="{FF2B5EF4-FFF2-40B4-BE49-F238E27FC236}">
                  <a16:creationId xmlns:a16="http://schemas.microsoft.com/office/drawing/2014/main" id="{5F284331-4FA8-5E40-A8C8-B9A05FC7F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7140" y="2374315"/>
              <a:ext cx="6976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Input</a:t>
              </a:r>
            </a:p>
            <a:p>
              <a:pPr algn="ctr" eaLnBrk="1" hangingPunct="1"/>
              <a:r>
                <a:rPr lang="en-US" altLang="en-US"/>
                <a:t>Data</a:t>
              </a:r>
            </a:p>
          </p:txBody>
        </p:sp>
      </p:grpSp>
      <p:grpSp>
        <p:nvGrpSpPr>
          <p:cNvPr id="20720" name="Group 15">
            <a:extLst>
              <a:ext uri="{FF2B5EF4-FFF2-40B4-BE49-F238E27FC236}">
                <a16:creationId xmlns:a16="http://schemas.microsoft.com/office/drawing/2014/main" id="{FAAB7686-3878-1A44-837A-5A98D8500472}"/>
              </a:ext>
            </a:extLst>
          </p:cNvPr>
          <p:cNvGrpSpPr>
            <a:grpSpLocks/>
          </p:cNvGrpSpPr>
          <p:nvPr/>
        </p:nvGrpSpPr>
        <p:grpSpPr bwMode="auto">
          <a:xfrm>
            <a:off x="7354888" y="4191000"/>
            <a:ext cx="1066800" cy="1279525"/>
            <a:chOff x="7924800" y="4191000"/>
            <a:chExt cx="1066800" cy="1280160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AF33ED4F-D4E7-B94A-826C-4F75E5A01E25}"/>
                </a:ext>
              </a:extLst>
            </p:cNvPr>
            <p:cNvSpPr/>
            <p:nvPr/>
          </p:nvSpPr>
          <p:spPr>
            <a:xfrm flipH="1">
              <a:off x="7924800" y="4191000"/>
              <a:ext cx="228600" cy="12801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725" name="TextBox 11">
              <a:extLst>
                <a:ext uri="{FF2B5EF4-FFF2-40B4-BE49-F238E27FC236}">
                  <a16:creationId xmlns:a16="http://schemas.microsoft.com/office/drawing/2014/main" id="{2086006C-7130-EB43-814E-D6E445C76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5733" y="4507915"/>
              <a:ext cx="8258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</a:t>
              </a:r>
            </a:p>
            <a:p>
              <a:pPr algn="ctr" eaLnBrk="1" hangingPunct="1"/>
              <a:r>
                <a:rPr lang="en-US" altLang="en-US"/>
                <a:t>Line</a:t>
              </a:r>
            </a:p>
          </p:txBody>
        </p:sp>
      </p:grpSp>
      <p:grpSp>
        <p:nvGrpSpPr>
          <p:cNvPr id="20721" name="Group 20">
            <a:extLst>
              <a:ext uri="{FF2B5EF4-FFF2-40B4-BE49-F238E27FC236}">
                <a16:creationId xmlns:a16="http://schemas.microsoft.com/office/drawing/2014/main" id="{60E3F15B-91E1-6A45-A054-9AE96CD3908A}"/>
              </a:ext>
            </a:extLst>
          </p:cNvPr>
          <p:cNvGrpSpPr>
            <a:grpSpLocks/>
          </p:cNvGrpSpPr>
          <p:nvPr/>
        </p:nvGrpSpPr>
        <p:grpSpPr bwMode="auto">
          <a:xfrm>
            <a:off x="7378700" y="5638800"/>
            <a:ext cx="1127125" cy="646113"/>
            <a:chOff x="7378998" y="5684520"/>
            <a:chExt cx="1127322" cy="645952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A22D0B31-9A9C-4E42-9E44-A4474474B22E}"/>
                </a:ext>
              </a:extLst>
            </p:cNvPr>
            <p:cNvSpPr/>
            <p:nvPr/>
          </p:nvSpPr>
          <p:spPr>
            <a:xfrm flipH="1">
              <a:off x="7378998" y="5684520"/>
              <a:ext cx="228640" cy="63960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723" name="TextBox 18">
              <a:extLst>
                <a:ext uri="{FF2B5EF4-FFF2-40B4-BE49-F238E27FC236}">
                  <a16:creationId xmlns:a16="http://schemas.microsoft.com/office/drawing/2014/main" id="{C62AFE9F-9F38-2F43-AF04-ACAEF3942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6218" y="5689281"/>
              <a:ext cx="870102" cy="64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Output</a:t>
              </a:r>
            </a:p>
            <a:p>
              <a:pPr algn="ctr" eaLnBrk="1" hangingPunct="1"/>
              <a:r>
                <a:rPr lang="en-US" altLang="en-US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6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F800573E-4C1F-9D44-B5ED-179310E0F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5591175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7" name="Bitmap Image" r:id="rId4" imgW="3727450" imgH="3441700" progId="Paint.Picture">
                  <p:embed/>
                </p:oleObj>
              </mc:Choice>
              <mc:Fallback>
                <p:oleObj name="Bitmap Image" r:id="rId4" imgW="3727450" imgH="3441700" progId="Paint.Picture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F800573E-4C1F-9D44-B5ED-179310E0F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5591175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>
            <a:extLst>
              <a:ext uri="{FF2B5EF4-FFF2-40B4-BE49-F238E27FC236}">
                <a16:creationId xmlns:a16="http://schemas.microsoft.com/office/drawing/2014/main" id="{DE4531BC-C3E4-1549-8643-901ED8AA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153988"/>
            <a:ext cx="57880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063DE8"/>
                </a:solidFill>
                <a:latin typeface="Geneva" panose="020B0503030404040204" pitchFamily="34" charset="0"/>
              </a:rPr>
              <a:t>Cascading multiplexers  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2CACC5D4-2067-4E45-90C5-18EFCD1E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219200"/>
            <a:ext cx="2971800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Using three 2-1 MUX to make one 4-1 MUX</a:t>
            </a:r>
          </a:p>
        </p:txBody>
      </p:sp>
      <p:graphicFrame>
        <p:nvGraphicFramePr>
          <p:cNvPr id="161797" name="Group 5">
            <a:extLst>
              <a:ext uri="{FF2B5EF4-FFF2-40B4-BE49-F238E27FC236}">
                <a16:creationId xmlns:a16="http://schemas.microsoft.com/office/drawing/2014/main" id="{856487A0-5F9B-7349-A505-33735A691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33002"/>
              </p:ext>
            </p:extLst>
          </p:nvPr>
        </p:nvGraphicFramePr>
        <p:xfrm>
          <a:off x="6705600" y="4419600"/>
          <a:ext cx="2209800" cy="185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I0</a:t>
                      </a: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I1</a:t>
                      </a: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I2</a:t>
                      </a: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I3</a:t>
                      </a: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51" name="Text Box 31">
            <a:extLst>
              <a:ext uri="{FF2B5EF4-FFF2-40B4-BE49-F238E27FC236}">
                <a16:creationId xmlns:a16="http://schemas.microsoft.com/office/drawing/2014/main" id="{340EB3D9-46C8-9848-9835-BC5674FB1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81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5152" name="Line 32">
            <a:extLst>
              <a:ext uri="{FF2B5EF4-FFF2-40B4-BE49-F238E27FC236}">
                <a16:creationId xmlns:a16="http://schemas.microsoft.com/office/drawing/2014/main" id="{A22C814E-4A6E-8F48-975F-369C368A7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743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3">
            <a:extLst>
              <a:ext uri="{FF2B5EF4-FFF2-40B4-BE49-F238E27FC236}">
                <a16:creationId xmlns:a16="http://schemas.microsoft.com/office/drawing/2014/main" id="{852A2932-F4F6-BF4F-A4EE-9E0C90C03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19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4">
            <a:extLst>
              <a:ext uri="{FF2B5EF4-FFF2-40B4-BE49-F238E27FC236}">
                <a16:creationId xmlns:a16="http://schemas.microsoft.com/office/drawing/2014/main" id="{D46A3B09-F8FD-7141-A681-4F89FAA0C6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5">
            <a:extLst>
              <a:ext uri="{FF2B5EF4-FFF2-40B4-BE49-F238E27FC236}">
                <a16:creationId xmlns:a16="http://schemas.microsoft.com/office/drawing/2014/main" id="{180DDCA9-A7CD-5B4B-B191-811AA96BA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743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03B47D0A-3F1C-614A-A224-B96C8CCC4E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9600"/>
            <a:ext cx="3505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6C12D7DD-CC11-024F-B09A-F6ADDA87606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3505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Line 4">
            <a:extLst>
              <a:ext uri="{FF2B5EF4-FFF2-40B4-BE49-F238E27FC236}">
                <a16:creationId xmlns:a16="http://schemas.microsoft.com/office/drawing/2014/main" id="{77722D37-BA85-144F-BBCB-39BDB7BD5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644083D4-E40B-C64D-A79E-F0DF0BFA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971800"/>
            <a:ext cx="685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9B9FD9FC-45DF-1F46-9FCA-E2F3763C9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18F187FD-B20E-F548-8DF6-0F65BBF92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905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66A392B4-8D94-7445-9B2D-D93FCEF66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4419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BA2B59C0-65D5-8742-90A8-775CCDFEA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05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AD5D02F5-C81F-704E-83E4-E88F7C286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05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119A8F25-C7D3-C749-AA09-1DBD8CA63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8827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F5F6E4A9-8C2F-2943-962A-ED785D41B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6DB1165A-93DE-4548-9B78-60EC21466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971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45B2E8F3-AFCA-0C4B-A88C-D28552C19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048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2-1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A569D58C-7DAE-B748-B8F3-AF5F9A98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352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 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S     E</a:t>
            </a:r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3C78FE97-1CBA-5A44-97F5-489F72EBC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8D63768A-B5C6-D144-B3B6-F135F186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575B958A-41DB-D143-9A68-51F4AAA74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96240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S</a:t>
            </a:r>
            <a:r>
              <a:rPr lang="en-US" altLang="en-US" sz="1200" baseline="-25000">
                <a:latin typeface="Times New Roman" panose="02020603050405020304" pitchFamily="18" charset="0"/>
              </a:rPr>
              <a:t>2 </a:t>
            </a:r>
            <a:r>
              <a:rPr lang="en-US" altLang="en-US" sz="1000">
                <a:latin typeface="Times New Roman" panose="02020603050405020304" pitchFamily="18" charset="0"/>
              </a:rPr>
              <a:t>    E</a:t>
            </a:r>
          </a:p>
        </p:txBody>
      </p:sp>
      <p:graphicFrame>
        <p:nvGraphicFramePr>
          <p:cNvPr id="166931" name="Group 19">
            <a:extLst>
              <a:ext uri="{FF2B5EF4-FFF2-40B4-BE49-F238E27FC236}">
                <a16:creationId xmlns:a16="http://schemas.microsoft.com/office/drawing/2014/main" id="{C1818E02-05F8-1C4F-910C-DC34C67E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50570"/>
              </p:ext>
            </p:extLst>
          </p:nvPr>
        </p:nvGraphicFramePr>
        <p:xfrm>
          <a:off x="304800" y="2286000"/>
          <a:ext cx="2438400" cy="401002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359" name="Text Box 71">
            <a:extLst>
              <a:ext uri="{FF2B5EF4-FFF2-40B4-BE49-F238E27FC236}">
                <a16:creationId xmlns:a16="http://schemas.microsoft.com/office/drawing/2014/main" id="{D22889C2-1EA8-C447-905E-7C23C87D9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85800"/>
            <a:ext cx="533400" cy="62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0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60" name="Text Box 72">
            <a:extLst>
              <a:ext uri="{FF2B5EF4-FFF2-40B4-BE49-F238E27FC236}">
                <a16:creationId xmlns:a16="http://schemas.microsoft.com/office/drawing/2014/main" id="{C5C41EAC-ACEB-4C44-B019-DFD0FB44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38400"/>
            <a:ext cx="533400" cy="62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61" name="Text Box 73">
            <a:extLst>
              <a:ext uri="{FF2B5EF4-FFF2-40B4-BE49-F238E27FC236}">
                <a16:creationId xmlns:a16="http://schemas.microsoft.com/office/drawing/2014/main" id="{032B2135-DFF3-8F4D-B97A-8791AFC55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86200"/>
            <a:ext cx="533400" cy="62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362" name="Text Box 74">
            <a:extLst>
              <a:ext uri="{FF2B5EF4-FFF2-40B4-BE49-F238E27FC236}">
                <a16:creationId xmlns:a16="http://schemas.microsoft.com/office/drawing/2014/main" id="{FCD34EFD-2764-C54E-B425-5F09A547B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533400" cy="62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6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363" name="Rectangle 75">
            <a:extLst>
              <a:ext uri="{FF2B5EF4-FFF2-40B4-BE49-F238E27FC236}">
                <a16:creationId xmlns:a16="http://schemas.microsoft.com/office/drawing/2014/main" id="{541354FA-367A-8343-B72F-AAE29AA6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3048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Example: Construct an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8-to-1 multiplexer using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2-to-1 multiplexers.</a:t>
            </a:r>
          </a:p>
        </p:txBody>
      </p:sp>
    </p:spTree>
    <p:extLst>
      <p:ext uri="{BB962C8B-B14F-4D97-AF65-F5344CB8AC3E}">
        <p14:creationId xmlns:p14="http://schemas.microsoft.com/office/powerpoint/2010/main" val="259240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44C067CB-174B-E046-85B7-CD6293C1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35190"/>
            <a:ext cx="7924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A </a:t>
            </a:r>
            <a:r>
              <a:rPr lang="en-US" altLang="en-US" sz="2400" u="sng" dirty="0">
                <a:latin typeface="Times New Roman" panose="02020603050405020304" pitchFamily="18" charset="0"/>
              </a:rPr>
              <a:t>Multiplexer</a:t>
            </a:r>
            <a:r>
              <a:rPr lang="en-US" altLang="en-US" sz="2400" dirty="0">
                <a:latin typeface="Times New Roman" panose="02020603050405020304" pitchFamily="18" charset="0"/>
              </a:rPr>
              <a:t> uses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binary select bits to choose from a maximum of 2</a:t>
            </a:r>
            <a:r>
              <a:rPr lang="en-US" altLang="en-US" sz="24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unique input lines.</a:t>
            </a:r>
          </a:p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Multiplexers and decoders both can </a:t>
            </a:r>
            <a:r>
              <a:rPr lang="en-US" altLang="en-US" sz="2400" u="sng" dirty="0">
                <a:latin typeface="Times New Roman" panose="02020603050405020304" pitchFamily="18" charset="0"/>
              </a:rPr>
              <a:t>decode </a:t>
            </a:r>
            <a:r>
              <a:rPr lang="en-US" altLang="en-US" sz="2400" u="sng" dirty="0" err="1">
                <a:latin typeface="Times New Roman" panose="02020603050405020304" pitchFamily="18" charset="0"/>
              </a:rPr>
              <a:t>minterms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Decoders have n number of output lines while multiplexers have only </a:t>
            </a:r>
            <a:r>
              <a:rPr lang="en-US" altLang="en-US" sz="2400" u="sng" dirty="0">
                <a:latin typeface="Times New Roman" panose="02020603050405020304" pitchFamily="18" charset="0"/>
              </a:rPr>
              <a:t>one output line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The decoded </a:t>
            </a:r>
            <a:r>
              <a:rPr lang="en-US" altLang="en-US" sz="2400" dirty="0" err="1">
                <a:latin typeface="Times New Roman" panose="02020603050405020304" pitchFamily="18" charset="0"/>
              </a:rPr>
              <a:t>minterms</a:t>
            </a:r>
            <a:r>
              <a:rPr lang="en-US" altLang="en-US" sz="2400" dirty="0">
                <a:latin typeface="Times New Roman" panose="02020603050405020304" pitchFamily="18" charset="0"/>
              </a:rPr>
              <a:t> are used to select data from one of up to 2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unique data input lines.   </a:t>
            </a:r>
          </a:p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The output of the multiplexer is the data input whose index is specified by the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bit code.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F4A6C7-50F2-E14C-8B9F-4C60A2C2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en-US" sz="4000" kern="0"/>
              <a:t>Multiplexer Versus Decoder</a:t>
            </a:r>
            <a:endParaRPr lang="en-US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414444995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2738</TotalTime>
  <Words>1061</Words>
  <Application>Microsoft Macintosh PowerPoint</Application>
  <PresentationFormat>On-screen Show (4:3)</PresentationFormat>
  <Paragraphs>368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Geneva</vt:lpstr>
      <vt:lpstr>Symbol</vt:lpstr>
      <vt:lpstr>Tahoma</vt:lpstr>
      <vt:lpstr>Times New Roman</vt:lpstr>
      <vt:lpstr>Wingdings</vt:lpstr>
      <vt:lpstr>Network</vt:lpstr>
      <vt:lpstr>Default Design</vt:lpstr>
      <vt:lpstr>Document</vt:lpstr>
      <vt:lpstr>Bitmap Image</vt:lpstr>
      <vt:lpstr>PowerPoint Presentation</vt:lpstr>
      <vt:lpstr>Multiplexer (MUX)</vt:lpstr>
      <vt:lpstr>Typical Application of a MUX</vt:lpstr>
      <vt:lpstr> Example: A  4-to-1 Multiplexer </vt:lpstr>
      <vt:lpstr>PowerPoint Presentation</vt:lpstr>
      <vt:lpstr>4-to-1 Multiplexer Waveforms</vt:lpstr>
      <vt:lpstr>PowerPoint Presentation</vt:lpstr>
      <vt:lpstr>PowerPoint Presentation</vt:lpstr>
      <vt:lpstr>PowerPoint Presentation</vt:lpstr>
      <vt:lpstr>Multiplexer Versus Decoder</vt:lpstr>
      <vt:lpstr>Demultiplexer (DEMUX)</vt:lpstr>
      <vt:lpstr>Typical Application of a DEMUX</vt:lpstr>
      <vt:lpstr>1-to-4 De-Multiplexer (DEMUX)</vt:lpstr>
      <vt:lpstr>1-to-4 De-Multiplexer Waveforms</vt:lpstr>
      <vt:lpstr>PowerPoint Presentation</vt:lpstr>
    </vt:vector>
  </TitlesOfParts>
  <Company>Universiti Malaya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QAOSAR MAHBOOB</cp:lastModifiedBy>
  <cp:revision>219</cp:revision>
  <dcterms:created xsi:type="dcterms:W3CDTF">2004-11-02T03:21:05Z</dcterms:created>
  <dcterms:modified xsi:type="dcterms:W3CDTF">2021-01-22T12:18:35Z</dcterms:modified>
</cp:coreProperties>
</file>