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2" r:id="rId2"/>
  </p:sldMasterIdLst>
  <p:notesMasterIdLst>
    <p:notesMasterId r:id="rId38"/>
  </p:notesMasterIdLst>
  <p:sldIdLst>
    <p:sldId id="352" r:id="rId3"/>
    <p:sldId id="353" r:id="rId4"/>
    <p:sldId id="303" r:id="rId5"/>
    <p:sldId id="304" r:id="rId6"/>
    <p:sldId id="305" r:id="rId7"/>
    <p:sldId id="306" r:id="rId8"/>
    <p:sldId id="307" r:id="rId9"/>
    <p:sldId id="308" r:id="rId10"/>
    <p:sldId id="280" r:id="rId11"/>
    <p:sldId id="311" r:id="rId12"/>
    <p:sldId id="312" r:id="rId13"/>
    <p:sldId id="313" r:id="rId14"/>
    <p:sldId id="314" r:id="rId15"/>
    <p:sldId id="354" r:id="rId16"/>
    <p:sldId id="296" r:id="rId17"/>
    <p:sldId id="266" r:id="rId18"/>
    <p:sldId id="316" r:id="rId19"/>
    <p:sldId id="320" r:id="rId20"/>
    <p:sldId id="269" r:id="rId21"/>
    <p:sldId id="315" r:id="rId22"/>
    <p:sldId id="298" r:id="rId23"/>
    <p:sldId id="355" r:id="rId24"/>
    <p:sldId id="344" r:id="rId25"/>
    <p:sldId id="409" r:id="rId26"/>
    <p:sldId id="356" r:id="rId27"/>
    <p:sldId id="389" r:id="rId28"/>
    <p:sldId id="396" r:id="rId29"/>
    <p:sldId id="401" r:id="rId30"/>
    <p:sldId id="402" r:id="rId31"/>
    <p:sldId id="407" r:id="rId32"/>
    <p:sldId id="272" r:id="rId33"/>
    <p:sldId id="399" r:id="rId34"/>
    <p:sldId id="1865" r:id="rId35"/>
    <p:sldId id="1866" r:id="rId36"/>
    <p:sldId id="1867" r:id="rId37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3" autoAdjust="0"/>
    <p:restoredTop sz="94649"/>
  </p:normalViewPr>
  <p:slideViewPr>
    <p:cSldViewPr>
      <p:cViewPr varScale="1">
        <p:scale>
          <a:sx n="88" d="100"/>
          <a:sy n="88" d="100"/>
        </p:scale>
        <p:origin x="200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AC884151-2563-8347-8099-9D421604DF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CAF140DA-E4B4-B449-9032-08FCA6D3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39055872-FD29-1647-BFC5-E0FC03BA86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A4AB2E4-26E6-9740-AEF1-22B0A47A0C5C}" type="datetime5">
              <a:rPr lang="en-US" altLang="en-US" smtClean="0">
                <a:latin typeface="Times New Roman" panose="02020603050405020304" pitchFamily="18" charset="0"/>
              </a:rPr>
              <a:pPr/>
              <a:t>22-Jan-21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7" name="Footer Placeholder 4">
            <a:extLst>
              <a:ext uri="{FF2B5EF4-FFF2-40B4-BE49-F238E27FC236}">
                <a16:creationId xmlns:a16="http://schemas.microsoft.com/office/drawing/2014/main" id="{EC68AB94-7210-DC4C-B0A2-E7773FDC0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4: Sequential Circuits (Sections 4.1 -- 4.3)</a:t>
            </a:r>
          </a:p>
        </p:txBody>
      </p:sp>
      <p:sp>
        <p:nvSpPr>
          <p:cNvPr id="8198" name="Slide Number Placeholder 5">
            <a:extLst>
              <a:ext uri="{FF2B5EF4-FFF2-40B4-BE49-F238E27FC236}">
                <a16:creationId xmlns:a16="http://schemas.microsoft.com/office/drawing/2014/main" id="{24C7997F-CE81-034C-A1BF-8B86BB0C1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7DD4EBE-B078-7643-B538-96DCA3DD94AD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40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659B7758-1F7D-E648-8879-7803735D7F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087971BC-0CE2-A248-9DF9-E601E8C6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Time diagram showing the effects of the synchronous inputs (D &amp; CLK) and asynchronous inputs (PR &amp; CLR).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AF58FB9-86AA-D14D-94A7-C4EF45E4C75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8CE7-91F6-3C4D-A53E-A203630548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AC29-9843-244C-8074-DF0425EE7A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ED53-3BC8-8D4A-B694-DA40D22AE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65D66E-7728-C347-8A9B-A5C00AEE67B5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755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9A4731CA-3812-8F42-9F6B-BBABA44B8D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C7267B1C-95D8-D14B-848F-D03F1941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Timing diagram example for a J/K flip-flop.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A7980A0-FCFC-FD4D-9465-7D0DDF1C832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11219-74C9-E047-ADF2-FD637E2DEE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DB9F8-A45D-BC46-94C3-AFAD932509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DEC6F-9A9C-8340-885A-986714C34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25787F-68EC-3345-8F0A-F3E4CC68FE8D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7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74DE43E-FA15-5F45-8D8B-2ECD8C68CE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B82E595-89C5-B845-B23E-07DF029A8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37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85BAA67-9410-604D-8EB8-724B210AA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CD8495A-334A-3B44-BEFF-5E45BDB42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94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E24C0257-1D36-154C-A108-ED1A997857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2A5A6241-6047-FA45-B25C-E6BA1541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slide details the primary difference between the often confused D flip-flop and D latch.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0F8B19A-7148-3949-8BB5-A874B746EA0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E625E-0B44-CD44-947B-AFA8744B1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1827D-02EE-E042-940E-5888557523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F9BAE-005C-644B-96B3-97726DE7C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7AFAC9-3819-EE48-8202-4B93482547B0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35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52101B9-562D-5748-81B5-225261609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0" tIns="46976" rIns="95630" bIns="46976"/>
          <a:lstStyle/>
          <a:p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5D7368E-12BD-D74F-95D1-73BA85E48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6117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CCEE879D-AB52-644A-A549-4B35D63F4F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48434168-D735-9448-A8DA-55FB042AC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90C3F88-6F68-EB4F-8A7C-A67F09D316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FF8A2-9B8B-6A41-8AD1-21026D521A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CD97-ED27-474B-B7BE-166AD47822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7550-E265-6445-8252-EC31CCF68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4553F3-B189-4146-BF96-69B4DABF98A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99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2D50FBA2-C3CA-D04B-9BB8-8CC7FD7F19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EFE4E9B9-81B6-2E49-8E8B-879E1EB7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Schematic symbol and excitation table for the positive edge triggered and negative edge triggered D flip-flops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58A6A31-75B9-7648-9B12-64E8811755C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396E1-9B8C-A246-B221-5114D3D8AB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30DBD-688C-9343-81BD-D295E63D2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4920A-B134-5744-AA4E-118A23B68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5BD5EB-47C0-1242-920E-7A7494AD721A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02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237A9ED1-21B9-DA48-945E-E1C371C0BB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5FFF9257-16D5-164D-8E44-8442CDF6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Definition of the Setup &amp; Hold Time timing parameters for a flip-flop.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306785C-BDBE-834A-BE61-78E3BB9DB05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B370-EBDD-F549-9730-63D4EBB2A7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CC893-9777-824F-A872-9A9C593E58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C506E-CFA9-A247-9962-D53304597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88A332-5F1C-7B44-8C6C-AA3311F09DEA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4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3C33815E-C506-DB48-A048-7F8B200947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8BA37A6A-0071-5A41-8285-DBC651B9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Definition for the PR (preset) and CLR (clear) Asynchronous input for a D flip-flop.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E52FCF5-5C69-594A-B1B8-9682D0F0C84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D8278-7CFA-F74C-A453-F54D3767FF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</a:p>
          <a:p>
            <a:pPr>
              <a:defRPr/>
            </a:pPr>
            <a:r>
              <a:rPr lang="en-US"/>
              <a:t>3.1 Introduction to Flip-Flops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45CE-0C5A-BA4E-919B-5FA006192F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07636-2C67-BC4B-A085-9D9A67BE4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D039EA-5EBD-5540-B678-6974D1475E4C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58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6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9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3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4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21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63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63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85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64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2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2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E097A76-C5EF-414F-9BA2-23638C527C07}" type="datetime1">
              <a:rPr lang="en-US"/>
              <a:pPr/>
              <a:t>1/22/21</a:t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4216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6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Lecture 06: Digital System Design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www.ru.ac.bd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Dr. Mahboob Qaosar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8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E4993C68-894B-5F4D-8519-164C580BEDF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</a:p>
        </p:txBody>
      </p:sp>
      <p:sp>
        <p:nvSpPr>
          <p:cNvPr id="17414" name="Line 3">
            <a:extLst>
              <a:ext uri="{FF2B5EF4-FFF2-40B4-BE49-F238E27FC236}">
                <a16:creationId xmlns:a16="http://schemas.microsoft.com/office/drawing/2014/main" id="{CD73E005-DDB7-604D-9CC3-615B81354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15" name="Line 4">
            <a:extLst>
              <a:ext uri="{FF2B5EF4-FFF2-40B4-BE49-F238E27FC236}">
                <a16:creationId xmlns:a16="http://schemas.microsoft.com/office/drawing/2014/main" id="{AC31C57B-C375-754F-A051-F229A45B9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16" name="Rectangle 5">
            <a:extLst>
              <a:ext uri="{FF2B5EF4-FFF2-40B4-BE49-F238E27FC236}">
                <a16:creationId xmlns:a16="http://schemas.microsoft.com/office/drawing/2014/main" id="{436BFA54-01A3-D24E-A491-18DC0071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17417" name="Rectangle 6">
            <a:extLst>
              <a:ext uri="{FF2B5EF4-FFF2-40B4-BE49-F238E27FC236}">
                <a16:creationId xmlns:a16="http://schemas.microsoft.com/office/drawing/2014/main" id="{B1466A3A-8DB1-144F-8DDD-3BED062D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17418" name="Rectangle 7">
            <a:extLst>
              <a:ext uri="{FF2B5EF4-FFF2-40B4-BE49-F238E27FC236}">
                <a16:creationId xmlns:a16="http://schemas.microsoft.com/office/drawing/2014/main" id="{FE6E87A0-86B2-364C-AF91-BA46BFC81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17419" name="Rectangle 8">
            <a:extLst>
              <a:ext uri="{FF2B5EF4-FFF2-40B4-BE49-F238E27FC236}">
                <a16:creationId xmlns:a16="http://schemas.microsoft.com/office/drawing/2014/main" id="{3A50ECFB-BAA2-A940-A772-8AADF2EEE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17420" name="Line 9">
            <a:extLst>
              <a:ext uri="{FF2B5EF4-FFF2-40B4-BE49-F238E27FC236}">
                <a16:creationId xmlns:a16="http://schemas.microsoft.com/office/drawing/2014/main" id="{8D101A59-DD2B-8E4B-A3EA-7587CB7EB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1" name="Line 10">
            <a:extLst>
              <a:ext uri="{FF2B5EF4-FFF2-40B4-BE49-F238E27FC236}">
                <a16:creationId xmlns:a16="http://schemas.microsoft.com/office/drawing/2014/main" id="{46B55BDC-248C-304D-B677-9823FFCFC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2" name="Line 11">
            <a:extLst>
              <a:ext uri="{FF2B5EF4-FFF2-40B4-BE49-F238E27FC236}">
                <a16:creationId xmlns:a16="http://schemas.microsoft.com/office/drawing/2014/main" id="{8A480ECD-C6B0-D64D-9B56-789852F46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3" name="Line 12">
            <a:extLst>
              <a:ext uri="{FF2B5EF4-FFF2-40B4-BE49-F238E27FC236}">
                <a16:creationId xmlns:a16="http://schemas.microsoft.com/office/drawing/2014/main" id="{73187FE6-DAC4-9841-9FE4-D34A6AF7C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4" name="Line 13">
            <a:extLst>
              <a:ext uri="{FF2B5EF4-FFF2-40B4-BE49-F238E27FC236}">
                <a16:creationId xmlns:a16="http://schemas.microsoft.com/office/drawing/2014/main" id="{DABFF3D6-6F3D-9E46-B64F-F7D6B76E9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5" name="Arc 14">
            <a:extLst>
              <a:ext uri="{FF2B5EF4-FFF2-40B4-BE49-F238E27FC236}">
                <a16:creationId xmlns:a16="http://schemas.microsoft.com/office/drawing/2014/main" id="{41311917-856C-DA4F-9404-E8E3DE75DF99}"/>
              </a:ext>
            </a:extLst>
          </p:cNvPr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6" name="Oval 15">
            <a:extLst>
              <a:ext uri="{FF2B5EF4-FFF2-40B4-BE49-F238E27FC236}">
                <a16:creationId xmlns:a16="http://schemas.microsoft.com/office/drawing/2014/main" id="{561DDB45-A817-444E-9A50-CDF3A6AF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7427" name="Line 16">
            <a:extLst>
              <a:ext uri="{FF2B5EF4-FFF2-40B4-BE49-F238E27FC236}">
                <a16:creationId xmlns:a16="http://schemas.microsoft.com/office/drawing/2014/main" id="{43A9C783-4069-2F46-A7C7-0D15B054E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8" name="Line 17">
            <a:extLst>
              <a:ext uri="{FF2B5EF4-FFF2-40B4-BE49-F238E27FC236}">
                <a16:creationId xmlns:a16="http://schemas.microsoft.com/office/drawing/2014/main" id="{C5FB4F37-0228-144D-9490-E060348B4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9" name="Line 18">
            <a:extLst>
              <a:ext uri="{FF2B5EF4-FFF2-40B4-BE49-F238E27FC236}">
                <a16:creationId xmlns:a16="http://schemas.microsoft.com/office/drawing/2014/main" id="{BB83332B-F0EA-0147-94EE-50FEB25A9C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0" name="Line 19">
            <a:extLst>
              <a:ext uri="{FF2B5EF4-FFF2-40B4-BE49-F238E27FC236}">
                <a16:creationId xmlns:a16="http://schemas.microsoft.com/office/drawing/2014/main" id="{1D5F6AD1-E4F0-AF43-A4EC-43D487376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1" name="Line 20">
            <a:extLst>
              <a:ext uri="{FF2B5EF4-FFF2-40B4-BE49-F238E27FC236}">
                <a16:creationId xmlns:a16="http://schemas.microsoft.com/office/drawing/2014/main" id="{7E4E2948-B0DA-3A44-8311-9461D6D9C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2" name="Line 21">
            <a:extLst>
              <a:ext uri="{FF2B5EF4-FFF2-40B4-BE49-F238E27FC236}">
                <a16:creationId xmlns:a16="http://schemas.microsoft.com/office/drawing/2014/main" id="{710C04C9-3779-9A4C-B2F2-B5C3EABC8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3" name="Arc 22">
            <a:extLst>
              <a:ext uri="{FF2B5EF4-FFF2-40B4-BE49-F238E27FC236}">
                <a16:creationId xmlns:a16="http://schemas.microsoft.com/office/drawing/2014/main" id="{7ACE295A-23B1-324B-B0E2-BA2D6477EA82}"/>
              </a:ext>
            </a:extLst>
          </p:cNvPr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4" name="Oval 23">
            <a:extLst>
              <a:ext uri="{FF2B5EF4-FFF2-40B4-BE49-F238E27FC236}">
                <a16:creationId xmlns:a16="http://schemas.microsoft.com/office/drawing/2014/main" id="{EF558334-C478-204C-8ADF-67FE8BB8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7435" name="Line 24">
            <a:extLst>
              <a:ext uri="{FF2B5EF4-FFF2-40B4-BE49-F238E27FC236}">
                <a16:creationId xmlns:a16="http://schemas.microsoft.com/office/drawing/2014/main" id="{D673F195-8817-CD42-A660-783818A7A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6" name="Line 25">
            <a:extLst>
              <a:ext uri="{FF2B5EF4-FFF2-40B4-BE49-F238E27FC236}">
                <a16:creationId xmlns:a16="http://schemas.microsoft.com/office/drawing/2014/main" id="{2531F856-7964-9B45-8A7D-676886DA5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7" name="Line 26">
            <a:extLst>
              <a:ext uri="{FF2B5EF4-FFF2-40B4-BE49-F238E27FC236}">
                <a16:creationId xmlns:a16="http://schemas.microsoft.com/office/drawing/2014/main" id="{03B0D17F-4B7F-BD42-8C31-0BFC60E7C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8" name="Line 27">
            <a:extLst>
              <a:ext uri="{FF2B5EF4-FFF2-40B4-BE49-F238E27FC236}">
                <a16:creationId xmlns:a16="http://schemas.microsoft.com/office/drawing/2014/main" id="{AF16921E-DB50-DC4F-A024-B97702273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9" name="Line 28">
            <a:extLst>
              <a:ext uri="{FF2B5EF4-FFF2-40B4-BE49-F238E27FC236}">
                <a16:creationId xmlns:a16="http://schemas.microsoft.com/office/drawing/2014/main" id="{FEC16548-F890-3246-9A3D-F47FD2AF0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0" name="Line 29">
            <a:extLst>
              <a:ext uri="{FF2B5EF4-FFF2-40B4-BE49-F238E27FC236}">
                <a16:creationId xmlns:a16="http://schemas.microsoft.com/office/drawing/2014/main" id="{51D3A662-C54F-FD43-ABC8-A041DBB13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1" name="Line 30">
            <a:extLst>
              <a:ext uri="{FF2B5EF4-FFF2-40B4-BE49-F238E27FC236}">
                <a16:creationId xmlns:a16="http://schemas.microsoft.com/office/drawing/2014/main" id="{CF968A43-1E1A-1F4C-A3DB-8C4067B37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2" name="Line 31">
            <a:extLst>
              <a:ext uri="{FF2B5EF4-FFF2-40B4-BE49-F238E27FC236}">
                <a16:creationId xmlns:a16="http://schemas.microsoft.com/office/drawing/2014/main" id="{780727E3-5D1A-604D-8C29-85138B5EA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3" name="Line 32">
            <a:extLst>
              <a:ext uri="{FF2B5EF4-FFF2-40B4-BE49-F238E27FC236}">
                <a16:creationId xmlns:a16="http://schemas.microsoft.com/office/drawing/2014/main" id="{6547333E-9E5B-9C49-ABB7-0578DA88E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4" name="Line 33">
            <a:extLst>
              <a:ext uri="{FF2B5EF4-FFF2-40B4-BE49-F238E27FC236}">
                <a16:creationId xmlns:a16="http://schemas.microsoft.com/office/drawing/2014/main" id="{35E01756-6F52-CB4F-A4D5-70146C43F6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5" name="Oval 34">
            <a:extLst>
              <a:ext uri="{FF2B5EF4-FFF2-40B4-BE49-F238E27FC236}">
                <a16:creationId xmlns:a16="http://schemas.microsoft.com/office/drawing/2014/main" id="{36CD98C8-48B1-3E4D-A4DF-018335CE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7446" name="Oval 35">
            <a:extLst>
              <a:ext uri="{FF2B5EF4-FFF2-40B4-BE49-F238E27FC236}">
                <a16:creationId xmlns:a16="http://schemas.microsoft.com/office/drawing/2014/main" id="{DF95EAAA-2605-8040-A2E1-085D938A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7447" name="Text Box 36">
            <a:extLst>
              <a:ext uri="{FF2B5EF4-FFF2-40B4-BE49-F238E27FC236}">
                <a16:creationId xmlns:a16="http://schemas.microsoft.com/office/drawing/2014/main" id="{A57144F7-137B-6F4A-9E62-05F7C7A2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1  1</a:t>
            </a:r>
          </a:p>
        </p:txBody>
      </p:sp>
      <p:sp>
        <p:nvSpPr>
          <p:cNvPr id="17448" name="Text Box 37">
            <a:extLst>
              <a:ext uri="{FF2B5EF4-FFF2-40B4-BE49-F238E27FC236}">
                <a16:creationId xmlns:a16="http://schemas.microsoft.com/office/drawing/2014/main" id="{BA173836-F902-1D4B-904F-81351E67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</a:p>
        </p:txBody>
      </p:sp>
      <p:sp>
        <p:nvSpPr>
          <p:cNvPr id="17449" name="Line 38">
            <a:extLst>
              <a:ext uri="{FF2B5EF4-FFF2-40B4-BE49-F238E27FC236}">
                <a16:creationId xmlns:a16="http://schemas.microsoft.com/office/drawing/2014/main" id="{40AA2D57-B549-534C-8E12-BC578EF9E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7450" name="Line 39">
            <a:extLst>
              <a:ext uri="{FF2B5EF4-FFF2-40B4-BE49-F238E27FC236}">
                <a16:creationId xmlns:a16="http://schemas.microsoft.com/office/drawing/2014/main" id="{93293FBA-22EA-3545-99F0-6B1A14689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0440" name="Text Box 40">
            <a:extLst>
              <a:ext uri="{FF2B5EF4-FFF2-40B4-BE49-F238E27FC236}">
                <a16:creationId xmlns:a16="http://schemas.microsoft.com/office/drawing/2014/main" id="{D4CB43EC-3412-A447-95E9-AA1D1C385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230441" name="Text Box 41">
            <a:extLst>
              <a:ext uri="{FF2B5EF4-FFF2-40B4-BE49-F238E27FC236}">
                <a16:creationId xmlns:a16="http://schemas.microsoft.com/office/drawing/2014/main" id="{89A793B1-AAA4-BF42-AE06-C1120265B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230442" name="Text Box 42">
            <a:extLst>
              <a:ext uri="{FF2B5EF4-FFF2-40B4-BE49-F238E27FC236}">
                <a16:creationId xmlns:a16="http://schemas.microsoft.com/office/drawing/2014/main" id="{5618DEB1-6323-1143-88B8-E42BA139E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230443" name="Text Box 43">
            <a:extLst>
              <a:ext uri="{FF2B5EF4-FFF2-40B4-BE49-F238E27FC236}">
                <a16:creationId xmlns:a16="http://schemas.microsoft.com/office/drawing/2014/main" id="{539317BC-FB96-084D-AD6F-11E7C9B6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230444" name="Text Box 44">
            <a:extLst>
              <a:ext uri="{FF2B5EF4-FFF2-40B4-BE49-F238E27FC236}">
                <a16:creationId xmlns:a16="http://schemas.microsoft.com/office/drawing/2014/main" id="{048D3B68-DF5C-1645-A1CD-F63AC8713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32163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Hold</a:t>
            </a:r>
          </a:p>
        </p:txBody>
      </p:sp>
      <p:sp>
        <p:nvSpPr>
          <p:cNvPr id="17456" name="Text Box 45">
            <a:extLst>
              <a:ext uri="{FF2B5EF4-FFF2-40B4-BE49-F238E27FC236}">
                <a16:creationId xmlns:a16="http://schemas.microsoft.com/office/drawing/2014/main" id="{C7E50078-9C44-B049-951B-9407068E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510894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</a:p>
        </p:txBody>
      </p:sp>
      <p:sp>
        <p:nvSpPr>
          <p:cNvPr id="17457" name="Text Box 46">
            <a:extLst>
              <a:ext uri="{FF2B5EF4-FFF2-40B4-BE49-F238E27FC236}">
                <a16:creationId xmlns:a16="http://schemas.microsoft.com/office/drawing/2014/main" id="{7ABC965F-CC04-DB4F-9D16-BDD21509B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</a:p>
        </p:txBody>
      </p:sp>
      <p:sp>
        <p:nvSpPr>
          <p:cNvPr id="17458" name="Line 47">
            <a:extLst>
              <a:ext uri="{FF2B5EF4-FFF2-40B4-BE49-F238E27FC236}">
                <a16:creationId xmlns:a16="http://schemas.microsoft.com/office/drawing/2014/main" id="{75F717A9-D98A-5245-81F9-33FDA45EB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7459" name="Line 48">
            <a:extLst>
              <a:ext uri="{FF2B5EF4-FFF2-40B4-BE49-F238E27FC236}">
                <a16:creationId xmlns:a16="http://schemas.microsoft.com/office/drawing/2014/main" id="{150BC2B5-752E-C547-8160-03C8268C9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7460" name="Line 49">
            <a:extLst>
              <a:ext uri="{FF2B5EF4-FFF2-40B4-BE49-F238E27FC236}">
                <a16:creationId xmlns:a16="http://schemas.microsoft.com/office/drawing/2014/main" id="{A7C27A9E-2397-5D42-A05C-AD3AD1BF4C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61" name="Text Box 50">
            <a:extLst>
              <a:ext uri="{FF2B5EF4-FFF2-40B4-BE49-F238E27FC236}">
                <a16:creationId xmlns:a16="http://schemas.microsoft.com/office/drawing/2014/main" id="{1CBF062B-1A65-2A44-9F12-C6B63F4E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908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</a:p>
        </p:txBody>
      </p:sp>
    </p:spTree>
    <p:extLst>
      <p:ext uri="{BB962C8B-B14F-4D97-AF65-F5344CB8AC3E}">
        <p14:creationId xmlns:p14="http://schemas.microsoft.com/office/powerpoint/2010/main" val="3966355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40" grpId="0" build="p" autoUpdateAnimBg="0"/>
      <p:bldP spid="230441" grpId="0" build="p" autoUpdateAnimBg="0"/>
      <p:bldP spid="230442" grpId="0" build="p" autoUpdateAnimBg="0"/>
      <p:bldP spid="230443" grpId="0" build="p" autoUpdateAnimBg="0"/>
      <p:bldP spid="23044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0B192A01-5D84-1948-A103-C50B2013CE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</a:p>
        </p:txBody>
      </p:sp>
      <p:sp>
        <p:nvSpPr>
          <p:cNvPr id="18438" name="Line 3">
            <a:extLst>
              <a:ext uri="{FF2B5EF4-FFF2-40B4-BE49-F238E27FC236}">
                <a16:creationId xmlns:a16="http://schemas.microsoft.com/office/drawing/2014/main" id="{6CF26086-FF66-0942-9FCA-DC5644312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39" name="Line 4">
            <a:extLst>
              <a:ext uri="{FF2B5EF4-FFF2-40B4-BE49-F238E27FC236}">
                <a16:creationId xmlns:a16="http://schemas.microsoft.com/office/drawing/2014/main" id="{B8DCF345-FE30-F24C-AA26-E53162430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0" name="Rectangle 5">
            <a:extLst>
              <a:ext uri="{FF2B5EF4-FFF2-40B4-BE49-F238E27FC236}">
                <a16:creationId xmlns:a16="http://schemas.microsoft.com/office/drawing/2014/main" id="{D8F00955-B2DA-594C-BBBA-40C90D29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18441" name="Rectangle 6">
            <a:extLst>
              <a:ext uri="{FF2B5EF4-FFF2-40B4-BE49-F238E27FC236}">
                <a16:creationId xmlns:a16="http://schemas.microsoft.com/office/drawing/2014/main" id="{43F0C3BE-0948-FD40-9A77-F649288E2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18442" name="Rectangle 7">
            <a:extLst>
              <a:ext uri="{FF2B5EF4-FFF2-40B4-BE49-F238E27FC236}">
                <a16:creationId xmlns:a16="http://schemas.microsoft.com/office/drawing/2014/main" id="{E0D12C8A-7F26-C847-8419-1432EA957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18443" name="Rectangle 8">
            <a:extLst>
              <a:ext uri="{FF2B5EF4-FFF2-40B4-BE49-F238E27FC236}">
                <a16:creationId xmlns:a16="http://schemas.microsoft.com/office/drawing/2014/main" id="{1B08A5CD-500A-094B-A7D5-26336724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18444" name="Line 9">
            <a:extLst>
              <a:ext uri="{FF2B5EF4-FFF2-40B4-BE49-F238E27FC236}">
                <a16:creationId xmlns:a16="http://schemas.microsoft.com/office/drawing/2014/main" id="{73C3D52B-9E45-0445-A1FE-6319A2BDB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5" name="Line 10">
            <a:extLst>
              <a:ext uri="{FF2B5EF4-FFF2-40B4-BE49-F238E27FC236}">
                <a16:creationId xmlns:a16="http://schemas.microsoft.com/office/drawing/2014/main" id="{60321896-59A1-6D42-9619-C631DE70F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6" name="Line 11">
            <a:extLst>
              <a:ext uri="{FF2B5EF4-FFF2-40B4-BE49-F238E27FC236}">
                <a16:creationId xmlns:a16="http://schemas.microsoft.com/office/drawing/2014/main" id="{B4586E7D-C436-1D44-9856-6A195AE42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7" name="Line 12">
            <a:extLst>
              <a:ext uri="{FF2B5EF4-FFF2-40B4-BE49-F238E27FC236}">
                <a16:creationId xmlns:a16="http://schemas.microsoft.com/office/drawing/2014/main" id="{3AA3890D-8158-B34F-A8A1-013014A80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8" name="Line 13">
            <a:extLst>
              <a:ext uri="{FF2B5EF4-FFF2-40B4-BE49-F238E27FC236}">
                <a16:creationId xmlns:a16="http://schemas.microsoft.com/office/drawing/2014/main" id="{ADFE7738-7020-BA47-AC7B-3F53B43694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9" name="Arc 14">
            <a:extLst>
              <a:ext uri="{FF2B5EF4-FFF2-40B4-BE49-F238E27FC236}">
                <a16:creationId xmlns:a16="http://schemas.microsoft.com/office/drawing/2014/main" id="{A52B0AD5-8D7C-8E4F-B19E-7EEF86A913BA}"/>
              </a:ext>
            </a:extLst>
          </p:cNvPr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0" name="Oval 15">
            <a:extLst>
              <a:ext uri="{FF2B5EF4-FFF2-40B4-BE49-F238E27FC236}">
                <a16:creationId xmlns:a16="http://schemas.microsoft.com/office/drawing/2014/main" id="{D8363F3A-DEC8-A542-9CCE-5A7CD3F8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8451" name="Line 16">
            <a:extLst>
              <a:ext uri="{FF2B5EF4-FFF2-40B4-BE49-F238E27FC236}">
                <a16:creationId xmlns:a16="http://schemas.microsoft.com/office/drawing/2014/main" id="{A76A811B-A20D-044D-9470-D5E3673925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2" name="Line 17">
            <a:extLst>
              <a:ext uri="{FF2B5EF4-FFF2-40B4-BE49-F238E27FC236}">
                <a16:creationId xmlns:a16="http://schemas.microsoft.com/office/drawing/2014/main" id="{3764DA9A-B6F9-0947-BA72-4041DFB16E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3" name="Line 18">
            <a:extLst>
              <a:ext uri="{FF2B5EF4-FFF2-40B4-BE49-F238E27FC236}">
                <a16:creationId xmlns:a16="http://schemas.microsoft.com/office/drawing/2014/main" id="{D7F1417C-43C0-B44F-B02D-3150C5C44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4" name="Line 19">
            <a:extLst>
              <a:ext uri="{FF2B5EF4-FFF2-40B4-BE49-F238E27FC236}">
                <a16:creationId xmlns:a16="http://schemas.microsoft.com/office/drawing/2014/main" id="{15A5FCAD-3442-5646-8DC4-374C7932E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5" name="Line 20">
            <a:extLst>
              <a:ext uri="{FF2B5EF4-FFF2-40B4-BE49-F238E27FC236}">
                <a16:creationId xmlns:a16="http://schemas.microsoft.com/office/drawing/2014/main" id="{3635B0EE-D76F-4543-97B2-4A599605D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6" name="Line 21">
            <a:extLst>
              <a:ext uri="{FF2B5EF4-FFF2-40B4-BE49-F238E27FC236}">
                <a16:creationId xmlns:a16="http://schemas.microsoft.com/office/drawing/2014/main" id="{5356B4A7-723A-C94D-A3F4-9A9FED7CB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7" name="Arc 22">
            <a:extLst>
              <a:ext uri="{FF2B5EF4-FFF2-40B4-BE49-F238E27FC236}">
                <a16:creationId xmlns:a16="http://schemas.microsoft.com/office/drawing/2014/main" id="{2A52B7D7-DC1F-D04D-BE58-971C2E3CEBD3}"/>
              </a:ext>
            </a:extLst>
          </p:cNvPr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8" name="Oval 23">
            <a:extLst>
              <a:ext uri="{FF2B5EF4-FFF2-40B4-BE49-F238E27FC236}">
                <a16:creationId xmlns:a16="http://schemas.microsoft.com/office/drawing/2014/main" id="{828BA273-5BC6-2B4C-BAEC-DFCB03AD6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8459" name="Line 24">
            <a:extLst>
              <a:ext uri="{FF2B5EF4-FFF2-40B4-BE49-F238E27FC236}">
                <a16:creationId xmlns:a16="http://schemas.microsoft.com/office/drawing/2014/main" id="{E9103B50-75CB-E540-9BB9-671471117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0" name="Line 25">
            <a:extLst>
              <a:ext uri="{FF2B5EF4-FFF2-40B4-BE49-F238E27FC236}">
                <a16:creationId xmlns:a16="http://schemas.microsoft.com/office/drawing/2014/main" id="{C404137E-138E-F541-BCF4-36565D143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1" name="Line 26">
            <a:extLst>
              <a:ext uri="{FF2B5EF4-FFF2-40B4-BE49-F238E27FC236}">
                <a16:creationId xmlns:a16="http://schemas.microsoft.com/office/drawing/2014/main" id="{758FE310-C94D-FE47-8AC1-F6B7842D0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2" name="Line 27">
            <a:extLst>
              <a:ext uri="{FF2B5EF4-FFF2-40B4-BE49-F238E27FC236}">
                <a16:creationId xmlns:a16="http://schemas.microsoft.com/office/drawing/2014/main" id="{98297D4C-7B5A-5B45-9AAE-DDE62F4C6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3" name="Line 28">
            <a:extLst>
              <a:ext uri="{FF2B5EF4-FFF2-40B4-BE49-F238E27FC236}">
                <a16:creationId xmlns:a16="http://schemas.microsoft.com/office/drawing/2014/main" id="{B1E263E8-3DBA-2049-9404-43BF62884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4" name="Line 29">
            <a:extLst>
              <a:ext uri="{FF2B5EF4-FFF2-40B4-BE49-F238E27FC236}">
                <a16:creationId xmlns:a16="http://schemas.microsoft.com/office/drawing/2014/main" id="{246FA407-979C-7341-8668-58BA86A5C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5" name="Line 30">
            <a:extLst>
              <a:ext uri="{FF2B5EF4-FFF2-40B4-BE49-F238E27FC236}">
                <a16:creationId xmlns:a16="http://schemas.microsoft.com/office/drawing/2014/main" id="{511CFB84-E8AB-3E46-89C6-7117B7991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6" name="Line 31">
            <a:extLst>
              <a:ext uri="{FF2B5EF4-FFF2-40B4-BE49-F238E27FC236}">
                <a16:creationId xmlns:a16="http://schemas.microsoft.com/office/drawing/2014/main" id="{6C306F63-F71B-9740-81CE-0CA9D69A6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7" name="Line 32">
            <a:extLst>
              <a:ext uri="{FF2B5EF4-FFF2-40B4-BE49-F238E27FC236}">
                <a16:creationId xmlns:a16="http://schemas.microsoft.com/office/drawing/2014/main" id="{D7502CCD-F95A-924F-8C83-A1EB8DF93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8" name="Line 33">
            <a:extLst>
              <a:ext uri="{FF2B5EF4-FFF2-40B4-BE49-F238E27FC236}">
                <a16:creationId xmlns:a16="http://schemas.microsoft.com/office/drawing/2014/main" id="{FD484582-BD58-314B-8BFF-139F8F4BF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9" name="Oval 34">
            <a:extLst>
              <a:ext uri="{FF2B5EF4-FFF2-40B4-BE49-F238E27FC236}">
                <a16:creationId xmlns:a16="http://schemas.microsoft.com/office/drawing/2014/main" id="{FD63FD84-E5FF-3244-A7BD-1403E983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8470" name="Oval 35">
            <a:extLst>
              <a:ext uri="{FF2B5EF4-FFF2-40B4-BE49-F238E27FC236}">
                <a16:creationId xmlns:a16="http://schemas.microsoft.com/office/drawing/2014/main" id="{9242F71A-F623-9142-9BCD-DFFA125B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8471" name="Text Box 36">
            <a:extLst>
              <a:ext uri="{FF2B5EF4-FFF2-40B4-BE49-F238E27FC236}">
                <a16:creationId xmlns:a16="http://schemas.microsoft.com/office/drawing/2014/main" id="{CCA80FBB-BF85-2D47-A0C6-55551CC5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1  1</a:t>
            </a:r>
          </a:p>
        </p:txBody>
      </p:sp>
      <p:sp>
        <p:nvSpPr>
          <p:cNvPr id="18472" name="Text Box 37">
            <a:extLst>
              <a:ext uri="{FF2B5EF4-FFF2-40B4-BE49-F238E27FC236}">
                <a16:creationId xmlns:a16="http://schemas.microsoft.com/office/drawing/2014/main" id="{DE082209-3F97-D543-B929-060B0D0E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</a:p>
        </p:txBody>
      </p:sp>
      <p:sp>
        <p:nvSpPr>
          <p:cNvPr id="18473" name="Line 38">
            <a:extLst>
              <a:ext uri="{FF2B5EF4-FFF2-40B4-BE49-F238E27FC236}">
                <a16:creationId xmlns:a16="http://schemas.microsoft.com/office/drawing/2014/main" id="{9A72E9D3-1C49-954A-9E73-D220E3017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474" name="Line 39">
            <a:extLst>
              <a:ext uri="{FF2B5EF4-FFF2-40B4-BE49-F238E27FC236}">
                <a16:creationId xmlns:a16="http://schemas.microsoft.com/office/drawing/2014/main" id="{A307E162-9132-074D-9ABB-8B9EC144D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1464" name="Text Box 40">
            <a:extLst>
              <a:ext uri="{FF2B5EF4-FFF2-40B4-BE49-F238E27FC236}">
                <a16:creationId xmlns:a16="http://schemas.microsoft.com/office/drawing/2014/main" id="{A5F5C002-08CA-9944-A3C6-F0E6AF864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231465" name="Text Box 41">
            <a:extLst>
              <a:ext uri="{FF2B5EF4-FFF2-40B4-BE49-F238E27FC236}">
                <a16:creationId xmlns:a16="http://schemas.microsoft.com/office/drawing/2014/main" id="{8023AE09-2AEF-A940-BEE8-53EBCA147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231466" name="Text Box 42">
            <a:extLst>
              <a:ext uri="{FF2B5EF4-FFF2-40B4-BE49-F238E27FC236}">
                <a16:creationId xmlns:a16="http://schemas.microsoft.com/office/drawing/2014/main" id="{13F77CE7-6283-634D-AE11-6406B5B83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231467" name="Text Box 43">
            <a:extLst>
              <a:ext uri="{FF2B5EF4-FFF2-40B4-BE49-F238E27FC236}">
                <a16:creationId xmlns:a16="http://schemas.microsoft.com/office/drawing/2014/main" id="{8FAB9A79-272F-EE41-9EC8-9EC3BE766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8479" name="Text Box 45">
            <a:extLst>
              <a:ext uri="{FF2B5EF4-FFF2-40B4-BE49-F238E27FC236}">
                <a16:creationId xmlns:a16="http://schemas.microsoft.com/office/drawing/2014/main" id="{9C735C86-DF8A-2340-A5A5-E430BD2D9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739" y="4526340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</a:p>
        </p:txBody>
      </p:sp>
      <p:sp>
        <p:nvSpPr>
          <p:cNvPr id="18480" name="Text Box 46">
            <a:extLst>
              <a:ext uri="{FF2B5EF4-FFF2-40B4-BE49-F238E27FC236}">
                <a16:creationId xmlns:a16="http://schemas.microsoft.com/office/drawing/2014/main" id="{A42B2638-9243-3740-AC24-6605EB3D7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</a:p>
        </p:txBody>
      </p:sp>
      <p:sp>
        <p:nvSpPr>
          <p:cNvPr id="18481" name="Line 47">
            <a:extLst>
              <a:ext uri="{FF2B5EF4-FFF2-40B4-BE49-F238E27FC236}">
                <a16:creationId xmlns:a16="http://schemas.microsoft.com/office/drawing/2014/main" id="{8583B10B-4658-994E-ADE8-AA8F60C4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482" name="Line 48">
            <a:extLst>
              <a:ext uri="{FF2B5EF4-FFF2-40B4-BE49-F238E27FC236}">
                <a16:creationId xmlns:a16="http://schemas.microsoft.com/office/drawing/2014/main" id="{9B0B8B0F-8C3F-5C4E-8818-162E136B3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483" name="Line 49">
            <a:extLst>
              <a:ext uri="{FF2B5EF4-FFF2-40B4-BE49-F238E27FC236}">
                <a16:creationId xmlns:a16="http://schemas.microsoft.com/office/drawing/2014/main" id="{7AD25159-0408-0E4F-B70A-D95F5800D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84" name="Text Box 50">
            <a:extLst>
              <a:ext uri="{FF2B5EF4-FFF2-40B4-BE49-F238E27FC236}">
                <a16:creationId xmlns:a16="http://schemas.microsoft.com/office/drawing/2014/main" id="{4B92645E-5F6C-274A-82B3-59B6DA24C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32163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Hold</a:t>
            </a:r>
          </a:p>
        </p:txBody>
      </p:sp>
      <p:sp>
        <p:nvSpPr>
          <p:cNvPr id="18485" name="Text Box 51">
            <a:extLst>
              <a:ext uri="{FF2B5EF4-FFF2-40B4-BE49-F238E27FC236}">
                <a16:creationId xmlns:a16="http://schemas.microsoft.com/office/drawing/2014/main" id="{2AA015BE-EB50-BA4D-9A5D-4E4E7DF48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908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</a:p>
        </p:txBody>
      </p:sp>
      <p:sp>
        <p:nvSpPr>
          <p:cNvPr id="231476" name="Text Box 52">
            <a:extLst>
              <a:ext uri="{FF2B5EF4-FFF2-40B4-BE49-F238E27FC236}">
                <a16:creationId xmlns:a16="http://schemas.microsoft.com/office/drawing/2014/main" id="{A3CB1E64-644E-1E4F-A8A2-84BD38D8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Reset</a:t>
            </a:r>
          </a:p>
        </p:txBody>
      </p:sp>
    </p:spTree>
    <p:extLst>
      <p:ext uri="{BB962C8B-B14F-4D97-AF65-F5344CB8AC3E}">
        <p14:creationId xmlns:p14="http://schemas.microsoft.com/office/powerpoint/2010/main" val="1537038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4" grpId="0" build="p" autoUpdateAnimBg="0"/>
      <p:bldP spid="231465" grpId="0" build="p" autoUpdateAnimBg="0"/>
      <p:bldP spid="231466" grpId="0" build="p" autoUpdateAnimBg="0"/>
      <p:bldP spid="231467" grpId="0" build="p" autoUpdateAnimBg="0"/>
      <p:bldP spid="23147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52B25BFA-4DED-804C-9DDF-40A754BB940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</a:p>
        </p:txBody>
      </p:sp>
      <p:sp>
        <p:nvSpPr>
          <p:cNvPr id="19462" name="Line 3">
            <a:extLst>
              <a:ext uri="{FF2B5EF4-FFF2-40B4-BE49-F238E27FC236}">
                <a16:creationId xmlns:a16="http://schemas.microsoft.com/office/drawing/2014/main" id="{267E1292-69A1-994A-9D90-5055E34B1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63" name="Line 4">
            <a:extLst>
              <a:ext uri="{FF2B5EF4-FFF2-40B4-BE49-F238E27FC236}">
                <a16:creationId xmlns:a16="http://schemas.microsoft.com/office/drawing/2014/main" id="{1DA76E00-4B97-704B-8AA9-7794E7FCF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64" name="Rectangle 5">
            <a:extLst>
              <a:ext uri="{FF2B5EF4-FFF2-40B4-BE49-F238E27FC236}">
                <a16:creationId xmlns:a16="http://schemas.microsoft.com/office/drawing/2014/main" id="{6DC52973-9659-8245-A05D-12E0FC1F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19465" name="Rectangle 6">
            <a:extLst>
              <a:ext uri="{FF2B5EF4-FFF2-40B4-BE49-F238E27FC236}">
                <a16:creationId xmlns:a16="http://schemas.microsoft.com/office/drawing/2014/main" id="{537A1670-C900-2241-9934-5517191C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19466" name="Rectangle 7">
            <a:extLst>
              <a:ext uri="{FF2B5EF4-FFF2-40B4-BE49-F238E27FC236}">
                <a16:creationId xmlns:a16="http://schemas.microsoft.com/office/drawing/2014/main" id="{94C4FF53-4133-4445-9E86-0237EE10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19467" name="Rectangle 8">
            <a:extLst>
              <a:ext uri="{FF2B5EF4-FFF2-40B4-BE49-F238E27FC236}">
                <a16:creationId xmlns:a16="http://schemas.microsoft.com/office/drawing/2014/main" id="{D8638CC1-852C-3747-8AC1-44A7C83C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19468" name="Line 9">
            <a:extLst>
              <a:ext uri="{FF2B5EF4-FFF2-40B4-BE49-F238E27FC236}">
                <a16:creationId xmlns:a16="http://schemas.microsoft.com/office/drawing/2014/main" id="{A8C93442-10A1-F04E-BE2C-DA4176CE4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69" name="Line 10">
            <a:extLst>
              <a:ext uri="{FF2B5EF4-FFF2-40B4-BE49-F238E27FC236}">
                <a16:creationId xmlns:a16="http://schemas.microsoft.com/office/drawing/2014/main" id="{FA691A63-3BF2-C045-BF25-DA2A0BFAF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0" name="Line 11">
            <a:extLst>
              <a:ext uri="{FF2B5EF4-FFF2-40B4-BE49-F238E27FC236}">
                <a16:creationId xmlns:a16="http://schemas.microsoft.com/office/drawing/2014/main" id="{003724EB-AE0A-F54C-8EF5-AE80D77B9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1" name="Line 12">
            <a:extLst>
              <a:ext uri="{FF2B5EF4-FFF2-40B4-BE49-F238E27FC236}">
                <a16:creationId xmlns:a16="http://schemas.microsoft.com/office/drawing/2014/main" id="{0AECB4C3-049A-454F-B1F2-8AEDAD5F2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2" name="Line 13">
            <a:extLst>
              <a:ext uri="{FF2B5EF4-FFF2-40B4-BE49-F238E27FC236}">
                <a16:creationId xmlns:a16="http://schemas.microsoft.com/office/drawing/2014/main" id="{AF142CC0-1CFB-804C-99D4-0E5575FD93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3" name="Arc 14">
            <a:extLst>
              <a:ext uri="{FF2B5EF4-FFF2-40B4-BE49-F238E27FC236}">
                <a16:creationId xmlns:a16="http://schemas.microsoft.com/office/drawing/2014/main" id="{475B4E47-2947-174A-B08D-B17739BE4B76}"/>
              </a:ext>
            </a:extLst>
          </p:cNvPr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4" name="Oval 15">
            <a:extLst>
              <a:ext uri="{FF2B5EF4-FFF2-40B4-BE49-F238E27FC236}">
                <a16:creationId xmlns:a16="http://schemas.microsoft.com/office/drawing/2014/main" id="{3649CF01-59AD-924B-92A6-323DC505A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9475" name="Line 16">
            <a:extLst>
              <a:ext uri="{FF2B5EF4-FFF2-40B4-BE49-F238E27FC236}">
                <a16:creationId xmlns:a16="http://schemas.microsoft.com/office/drawing/2014/main" id="{6439B78D-8D5D-244A-B0CD-505B89FB6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6" name="Line 17">
            <a:extLst>
              <a:ext uri="{FF2B5EF4-FFF2-40B4-BE49-F238E27FC236}">
                <a16:creationId xmlns:a16="http://schemas.microsoft.com/office/drawing/2014/main" id="{3DC89672-6B67-E84B-8E7D-659B379323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7" name="Line 18">
            <a:extLst>
              <a:ext uri="{FF2B5EF4-FFF2-40B4-BE49-F238E27FC236}">
                <a16:creationId xmlns:a16="http://schemas.microsoft.com/office/drawing/2014/main" id="{6BEA3636-5240-8842-B260-E24E3C3F8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8" name="Line 19">
            <a:extLst>
              <a:ext uri="{FF2B5EF4-FFF2-40B4-BE49-F238E27FC236}">
                <a16:creationId xmlns:a16="http://schemas.microsoft.com/office/drawing/2014/main" id="{E776D8FD-D334-5046-B7A8-44DCD4E0BA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9" name="Line 20">
            <a:extLst>
              <a:ext uri="{FF2B5EF4-FFF2-40B4-BE49-F238E27FC236}">
                <a16:creationId xmlns:a16="http://schemas.microsoft.com/office/drawing/2014/main" id="{560AC890-A8C0-6A4C-94DD-41DBEB4B9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0" name="Line 21">
            <a:extLst>
              <a:ext uri="{FF2B5EF4-FFF2-40B4-BE49-F238E27FC236}">
                <a16:creationId xmlns:a16="http://schemas.microsoft.com/office/drawing/2014/main" id="{26FFB1D7-B036-FF4D-8374-81557B46E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1" name="Arc 22">
            <a:extLst>
              <a:ext uri="{FF2B5EF4-FFF2-40B4-BE49-F238E27FC236}">
                <a16:creationId xmlns:a16="http://schemas.microsoft.com/office/drawing/2014/main" id="{2AC2900E-A5CA-A14C-81BA-1C3B549B6574}"/>
              </a:ext>
            </a:extLst>
          </p:cNvPr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2" name="Oval 23">
            <a:extLst>
              <a:ext uri="{FF2B5EF4-FFF2-40B4-BE49-F238E27FC236}">
                <a16:creationId xmlns:a16="http://schemas.microsoft.com/office/drawing/2014/main" id="{9ADD543F-DAA2-0B44-8522-866975715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9483" name="Line 24">
            <a:extLst>
              <a:ext uri="{FF2B5EF4-FFF2-40B4-BE49-F238E27FC236}">
                <a16:creationId xmlns:a16="http://schemas.microsoft.com/office/drawing/2014/main" id="{AA94EB47-2E3F-0949-9DB8-D51258724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4" name="Line 25">
            <a:extLst>
              <a:ext uri="{FF2B5EF4-FFF2-40B4-BE49-F238E27FC236}">
                <a16:creationId xmlns:a16="http://schemas.microsoft.com/office/drawing/2014/main" id="{4F3D1997-5A4B-0F40-BC08-469D3ED5E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5" name="Line 26">
            <a:extLst>
              <a:ext uri="{FF2B5EF4-FFF2-40B4-BE49-F238E27FC236}">
                <a16:creationId xmlns:a16="http://schemas.microsoft.com/office/drawing/2014/main" id="{EF2CD217-DD6F-F941-87FE-99F351539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6" name="Line 27">
            <a:extLst>
              <a:ext uri="{FF2B5EF4-FFF2-40B4-BE49-F238E27FC236}">
                <a16:creationId xmlns:a16="http://schemas.microsoft.com/office/drawing/2014/main" id="{AA7B6155-1AE2-0A46-9A88-A0E94A8A5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7" name="Line 28">
            <a:extLst>
              <a:ext uri="{FF2B5EF4-FFF2-40B4-BE49-F238E27FC236}">
                <a16:creationId xmlns:a16="http://schemas.microsoft.com/office/drawing/2014/main" id="{C533807F-40F4-364E-8EFF-696810FE0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8" name="Line 29">
            <a:extLst>
              <a:ext uri="{FF2B5EF4-FFF2-40B4-BE49-F238E27FC236}">
                <a16:creationId xmlns:a16="http://schemas.microsoft.com/office/drawing/2014/main" id="{D7EB4BF8-075A-A846-BE94-3E024E0C8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9" name="Line 30">
            <a:extLst>
              <a:ext uri="{FF2B5EF4-FFF2-40B4-BE49-F238E27FC236}">
                <a16:creationId xmlns:a16="http://schemas.microsoft.com/office/drawing/2014/main" id="{672C1866-EAC1-C34A-BA53-C73E01A70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90" name="Line 31">
            <a:extLst>
              <a:ext uri="{FF2B5EF4-FFF2-40B4-BE49-F238E27FC236}">
                <a16:creationId xmlns:a16="http://schemas.microsoft.com/office/drawing/2014/main" id="{F3DCADCB-B725-644F-8A88-6E6683B6C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91" name="Line 32">
            <a:extLst>
              <a:ext uri="{FF2B5EF4-FFF2-40B4-BE49-F238E27FC236}">
                <a16:creationId xmlns:a16="http://schemas.microsoft.com/office/drawing/2014/main" id="{E8D7F012-BDAC-AE42-8ACB-CDA893F5E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92" name="Line 33">
            <a:extLst>
              <a:ext uri="{FF2B5EF4-FFF2-40B4-BE49-F238E27FC236}">
                <a16:creationId xmlns:a16="http://schemas.microsoft.com/office/drawing/2014/main" id="{732B7EF0-8228-F24B-B355-F989D0463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93" name="Oval 34">
            <a:extLst>
              <a:ext uri="{FF2B5EF4-FFF2-40B4-BE49-F238E27FC236}">
                <a16:creationId xmlns:a16="http://schemas.microsoft.com/office/drawing/2014/main" id="{B368F186-F3C1-2A42-8CC6-D77898C78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9494" name="Oval 35">
            <a:extLst>
              <a:ext uri="{FF2B5EF4-FFF2-40B4-BE49-F238E27FC236}">
                <a16:creationId xmlns:a16="http://schemas.microsoft.com/office/drawing/2014/main" id="{0CB9B1E4-0FF0-774F-B9B3-8BF8F543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9495" name="Text Box 36">
            <a:extLst>
              <a:ext uri="{FF2B5EF4-FFF2-40B4-BE49-F238E27FC236}">
                <a16:creationId xmlns:a16="http://schemas.microsoft.com/office/drawing/2014/main" id="{00326B16-93E4-6A49-A8AA-7140544A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1  1</a:t>
            </a:r>
          </a:p>
        </p:txBody>
      </p:sp>
      <p:sp>
        <p:nvSpPr>
          <p:cNvPr id="19496" name="Text Box 37">
            <a:extLst>
              <a:ext uri="{FF2B5EF4-FFF2-40B4-BE49-F238E27FC236}">
                <a16:creationId xmlns:a16="http://schemas.microsoft.com/office/drawing/2014/main" id="{FF56CCF6-4770-4E42-8EED-487D71C4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</a:p>
        </p:txBody>
      </p:sp>
      <p:sp>
        <p:nvSpPr>
          <p:cNvPr id="19497" name="Line 38">
            <a:extLst>
              <a:ext uri="{FF2B5EF4-FFF2-40B4-BE49-F238E27FC236}">
                <a16:creationId xmlns:a16="http://schemas.microsoft.com/office/drawing/2014/main" id="{3394631A-742D-7D4A-AC46-20D301F20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498" name="Line 39">
            <a:extLst>
              <a:ext uri="{FF2B5EF4-FFF2-40B4-BE49-F238E27FC236}">
                <a16:creationId xmlns:a16="http://schemas.microsoft.com/office/drawing/2014/main" id="{B412BDD1-707A-544E-8190-D509D305F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3512" name="Text Box 40">
            <a:extLst>
              <a:ext uri="{FF2B5EF4-FFF2-40B4-BE49-F238E27FC236}">
                <a16:creationId xmlns:a16="http://schemas.microsoft.com/office/drawing/2014/main" id="{AFC97FBF-C33B-8749-A232-D5052AB2E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233513" name="Text Box 41">
            <a:extLst>
              <a:ext uri="{FF2B5EF4-FFF2-40B4-BE49-F238E27FC236}">
                <a16:creationId xmlns:a16="http://schemas.microsoft.com/office/drawing/2014/main" id="{B92F1DD8-86C9-8444-9678-3AE6DE1E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233514" name="Text Box 42">
            <a:extLst>
              <a:ext uri="{FF2B5EF4-FFF2-40B4-BE49-F238E27FC236}">
                <a16:creationId xmlns:a16="http://schemas.microsoft.com/office/drawing/2014/main" id="{CD092DF7-406D-BA43-88D9-90E413EF5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233515" name="Text Box 43">
            <a:extLst>
              <a:ext uri="{FF2B5EF4-FFF2-40B4-BE49-F238E27FC236}">
                <a16:creationId xmlns:a16="http://schemas.microsoft.com/office/drawing/2014/main" id="{5D545241-4689-1543-9A71-1D087AE7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9503" name="Text Box 44">
            <a:extLst>
              <a:ext uri="{FF2B5EF4-FFF2-40B4-BE49-F238E27FC236}">
                <a16:creationId xmlns:a16="http://schemas.microsoft.com/office/drawing/2014/main" id="{6DF2FC64-25B9-B544-B8E4-014AD08D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661" y="4526340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</a:p>
        </p:txBody>
      </p:sp>
      <p:sp>
        <p:nvSpPr>
          <p:cNvPr id="19504" name="Text Box 45">
            <a:extLst>
              <a:ext uri="{FF2B5EF4-FFF2-40B4-BE49-F238E27FC236}">
                <a16:creationId xmlns:a16="http://schemas.microsoft.com/office/drawing/2014/main" id="{7D1AD875-F525-6243-9D78-3D8DE81B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</a:p>
        </p:txBody>
      </p:sp>
      <p:sp>
        <p:nvSpPr>
          <p:cNvPr id="19505" name="Line 46">
            <a:extLst>
              <a:ext uri="{FF2B5EF4-FFF2-40B4-BE49-F238E27FC236}">
                <a16:creationId xmlns:a16="http://schemas.microsoft.com/office/drawing/2014/main" id="{C504B0BD-99DE-2441-899D-16322B416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506" name="Line 47">
            <a:extLst>
              <a:ext uri="{FF2B5EF4-FFF2-40B4-BE49-F238E27FC236}">
                <a16:creationId xmlns:a16="http://schemas.microsoft.com/office/drawing/2014/main" id="{3833BB62-B5BB-8C4D-9599-7CBB4320E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507" name="Line 48">
            <a:extLst>
              <a:ext uri="{FF2B5EF4-FFF2-40B4-BE49-F238E27FC236}">
                <a16:creationId xmlns:a16="http://schemas.microsoft.com/office/drawing/2014/main" id="{0FCDB7CB-1164-0748-9E29-506C7C2421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3521" name="Text Box 49">
            <a:extLst>
              <a:ext uri="{FF2B5EF4-FFF2-40B4-BE49-F238E27FC236}">
                <a16:creationId xmlns:a16="http://schemas.microsoft.com/office/drawing/2014/main" id="{464DD564-49DE-6A49-8F8F-585CB1B86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57600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Hold</a:t>
            </a:r>
          </a:p>
        </p:txBody>
      </p:sp>
      <p:sp>
        <p:nvSpPr>
          <p:cNvPr id="19509" name="Text Box 50">
            <a:extLst>
              <a:ext uri="{FF2B5EF4-FFF2-40B4-BE49-F238E27FC236}">
                <a16:creationId xmlns:a16="http://schemas.microsoft.com/office/drawing/2014/main" id="{2B996678-39A0-FB4C-BC31-20C127B2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908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</a:p>
        </p:txBody>
      </p:sp>
      <p:sp>
        <p:nvSpPr>
          <p:cNvPr id="19510" name="Text Box 51">
            <a:extLst>
              <a:ext uri="{FF2B5EF4-FFF2-40B4-BE49-F238E27FC236}">
                <a16:creationId xmlns:a16="http://schemas.microsoft.com/office/drawing/2014/main" id="{BF48839C-9E66-5643-B784-2CD22347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Reset</a:t>
            </a:r>
          </a:p>
        </p:txBody>
      </p:sp>
      <p:sp>
        <p:nvSpPr>
          <p:cNvPr id="19511" name="Text Box 52">
            <a:extLst>
              <a:ext uri="{FF2B5EF4-FFF2-40B4-BE49-F238E27FC236}">
                <a16:creationId xmlns:a16="http://schemas.microsoft.com/office/drawing/2014/main" id="{676827A4-2293-4247-BCE0-7EE43572E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52800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Hold</a:t>
            </a:r>
          </a:p>
        </p:txBody>
      </p:sp>
    </p:spTree>
    <p:extLst>
      <p:ext uri="{BB962C8B-B14F-4D97-AF65-F5344CB8AC3E}">
        <p14:creationId xmlns:p14="http://schemas.microsoft.com/office/powerpoint/2010/main" val="1762910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12" grpId="0" build="p" autoUpdateAnimBg="0"/>
      <p:bldP spid="233513" grpId="0" build="p" autoUpdateAnimBg="0"/>
      <p:bldP spid="233514" grpId="0" build="p" autoUpdateAnimBg="0"/>
      <p:bldP spid="233515" grpId="0" build="p" autoUpdateAnimBg="0"/>
      <p:bldP spid="23352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8B53E3E9-30D4-0E4C-8C23-99AD26AFFF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</a:p>
        </p:txBody>
      </p:sp>
      <p:sp>
        <p:nvSpPr>
          <p:cNvPr id="20486" name="Line 3">
            <a:extLst>
              <a:ext uri="{FF2B5EF4-FFF2-40B4-BE49-F238E27FC236}">
                <a16:creationId xmlns:a16="http://schemas.microsoft.com/office/drawing/2014/main" id="{C8B0DD41-65A5-4148-BC6D-A41CB5506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87" name="Line 4">
            <a:extLst>
              <a:ext uri="{FF2B5EF4-FFF2-40B4-BE49-F238E27FC236}">
                <a16:creationId xmlns:a16="http://schemas.microsoft.com/office/drawing/2014/main" id="{8BE2590F-315E-5241-BAC1-9D887C848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88" name="Rectangle 5">
            <a:extLst>
              <a:ext uri="{FF2B5EF4-FFF2-40B4-BE49-F238E27FC236}">
                <a16:creationId xmlns:a16="http://schemas.microsoft.com/office/drawing/2014/main" id="{3FBD2785-64ED-DD48-B541-1BB64A25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20489" name="Rectangle 6">
            <a:extLst>
              <a:ext uri="{FF2B5EF4-FFF2-40B4-BE49-F238E27FC236}">
                <a16:creationId xmlns:a16="http://schemas.microsoft.com/office/drawing/2014/main" id="{D4E1BFBC-33DB-D04A-AF50-8710C531C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20490" name="Rectangle 7">
            <a:extLst>
              <a:ext uri="{FF2B5EF4-FFF2-40B4-BE49-F238E27FC236}">
                <a16:creationId xmlns:a16="http://schemas.microsoft.com/office/drawing/2014/main" id="{1262D2BA-A146-C64B-9F96-55527547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20491" name="Rectangle 8">
            <a:extLst>
              <a:ext uri="{FF2B5EF4-FFF2-40B4-BE49-F238E27FC236}">
                <a16:creationId xmlns:a16="http://schemas.microsoft.com/office/drawing/2014/main" id="{28D4EA70-A889-3F42-8CDC-1AB3F2A4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20492" name="Line 9">
            <a:extLst>
              <a:ext uri="{FF2B5EF4-FFF2-40B4-BE49-F238E27FC236}">
                <a16:creationId xmlns:a16="http://schemas.microsoft.com/office/drawing/2014/main" id="{38C44121-AD6E-7D48-8AB0-49182B82EB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3" name="Line 10">
            <a:extLst>
              <a:ext uri="{FF2B5EF4-FFF2-40B4-BE49-F238E27FC236}">
                <a16:creationId xmlns:a16="http://schemas.microsoft.com/office/drawing/2014/main" id="{61B985A1-F1AC-5E40-A7C6-A23A7CAEC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4" name="Line 11">
            <a:extLst>
              <a:ext uri="{FF2B5EF4-FFF2-40B4-BE49-F238E27FC236}">
                <a16:creationId xmlns:a16="http://schemas.microsoft.com/office/drawing/2014/main" id="{467FA214-EAF7-A446-8512-7CACB9E883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5" name="Line 12">
            <a:extLst>
              <a:ext uri="{FF2B5EF4-FFF2-40B4-BE49-F238E27FC236}">
                <a16:creationId xmlns:a16="http://schemas.microsoft.com/office/drawing/2014/main" id="{582C3742-14AA-C940-AC13-977CEE77ED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6" name="Line 13">
            <a:extLst>
              <a:ext uri="{FF2B5EF4-FFF2-40B4-BE49-F238E27FC236}">
                <a16:creationId xmlns:a16="http://schemas.microsoft.com/office/drawing/2014/main" id="{048BFB54-8011-0747-8CE7-6C879EE735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7" name="Arc 14">
            <a:extLst>
              <a:ext uri="{FF2B5EF4-FFF2-40B4-BE49-F238E27FC236}">
                <a16:creationId xmlns:a16="http://schemas.microsoft.com/office/drawing/2014/main" id="{04FB5730-00BA-AC44-8175-CAFA836AEA29}"/>
              </a:ext>
            </a:extLst>
          </p:cNvPr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8" name="Oval 15">
            <a:extLst>
              <a:ext uri="{FF2B5EF4-FFF2-40B4-BE49-F238E27FC236}">
                <a16:creationId xmlns:a16="http://schemas.microsoft.com/office/drawing/2014/main" id="{6AC9BAB5-6E2D-4D4C-B93F-5778575F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0499" name="Line 16">
            <a:extLst>
              <a:ext uri="{FF2B5EF4-FFF2-40B4-BE49-F238E27FC236}">
                <a16:creationId xmlns:a16="http://schemas.microsoft.com/office/drawing/2014/main" id="{2982BC12-6AF7-9340-B48F-7E6C9628DD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0" name="Line 17">
            <a:extLst>
              <a:ext uri="{FF2B5EF4-FFF2-40B4-BE49-F238E27FC236}">
                <a16:creationId xmlns:a16="http://schemas.microsoft.com/office/drawing/2014/main" id="{4E781733-952E-BD46-A783-DB6901D52E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1" name="Line 18">
            <a:extLst>
              <a:ext uri="{FF2B5EF4-FFF2-40B4-BE49-F238E27FC236}">
                <a16:creationId xmlns:a16="http://schemas.microsoft.com/office/drawing/2014/main" id="{282658CF-C40C-F942-ACCA-7D24D4515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2" name="Line 19">
            <a:extLst>
              <a:ext uri="{FF2B5EF4-FFF2-40B4-BE49-F238E27FC236}">
                <a16:creationId xmlns:a16="http://schemas.microsoft.com/office/drawing/2014/main" id="{76F04FAB-4BC8-0A45-B4F1-85ACCB799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3" name="Line 20">
            <a:extLst>
              <a:ext uri="{FF2B5EF4-FFF2-40B4-BE49-F238E27FC236}">
                <a16:creationId xmlns:a16="http://schemas.microsoft.com/office/drawing/2014/main" id="{D30FC66B-50F4-9844-831C-76978BA59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4" name="Line 21">
            <a:extLst>
              <a:ext uri="{FF2B5EF4-FFF2-40B4-BE49-F238E27FC236}">
                <a16:creationId xmlns:a16="http://schemas.microsoft.com/office/drawing/2014/main" id="{8F7D9B7D-9767-2B40-9C9E-28533063A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5" name="Arc 22">
            <a:extLst>
              <a:ext uri="{FF2B5EF4-FFF2-40B4-BE49-F238E27FC236}">
                <a16:creationId xmlns:a16="http://schemas.microsoft.com/office/drawing/2014/main" id="{C301DAF6-05EB-1441-B593-91BD77F7D931}"/>
              </a:ext>
            </a:extLst>
          </p:cNvPr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6" name="Oval 23">
            <a:extLst>
              <a:ext uri="{FF2B5EF4-FFF2-40B4-BE49-F238E27FC236}">
                <a16:creationId xmlns:a16="http://schemas.microsoft.com/office/drawing/2014/main" id="{72642C96-60EE-6F44-9E24-CE42E48F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0507" name="Line 24">
            <a:extLst>
              <a:ext uri="{FF2B5EF4-FFF2-40B4-BE49-F238E27FC236}">
                <a16:creationId xmlns:a16="http://schemas.microsoft.com/office/drawing/2014/main" id="{C1C715FC-77BC-404D-B16C-D4C3EC28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8" name="Line 25">
            <a:extLst>
              <a:ext uri="{FF2B5EF4-FFF2-40B4-BE49-F238E27FC236}">
                <a16:creationId xmlns:a16="http://schemas.microsoft.com/office/drawing/2014/main" id="{CD6369F5-7D54-FF4C-B2DF-5F692A3A8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9" name="Line 26">
            <a:extLst>
              <a:ext uri="{FF2B5EF4-FFF2-40B4-BE49-F238E27FC236}">
                <a16:creationId xmlns:a16="http://schemas.microsoft.com/office/drawing/2014/main" id="{FEF4D96A-DCAF-D444-9C04-C344DC186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0" name="Line 27">
            <a:extLst>
              <a:ext uri="{FF2B5EF4-FFF2-40B4-BE49-F238E27FC236}">
                <a16:creationId xmlns:a16="http://schemas.microsoft.com/office/drawing/2014/main" id="{2B27A44B-7EC3-AF41-97D1-0270510F2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1" name="Line 28">
            <a:extLst>
              <a:ext uri="{FF2B5EF4-FFF2-40B4-BE49-F238E27FC236}">
                <a16:creationId xmlns:a16="http://schemas.microsoft.com/office/drawing/2014/main" id="{82C093E4-F7D3-1048-B0A3-F9C50A431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2" name="Line 29">
            <a:extLst>
              <a:ext uri="{FF2B5EF4-FFF2-40B4-BE49-F238E27FC236}">
                <a16:creationId xmlns:a16="http://schemas.microsoft.com/office/drawing/2014/main" id="{B2163546-9D3A-6B4A-A2BD-06FE7906D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3" name="Line 30">
            <a:extLst>
              <a:ext uri="{FF2B5EF4-FFF2-40B4-BE49-F238E27FC236}">
                <a16:creationId xmlns:a16="http://schemas.microsoft.com/office/drawing/2014/main" id="{4A84BAEA-52A0-5642-9044-465A6B3E3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4" name="Line 31">
            <a:extLst>
              <a:ext uri="{FF2B5EF4-FFF2-40B4-BE49-F238E27FC236}">
                <a16:creationId xmlns:a16="http://schemas.microsoft.com/office/drawing/2014/main" id="{33D130BB-08C7-DF46-9693-C86F67003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5" name="Line 32">
            <a:extLst>
              <a:ext uri="{FF2B5EF4-FFF2-40B4-BE49-F238E27FC236}">
                <a16:creationId xmlns:a16="http://schemas.microsoft.com/office/drawing/2014/main" id="{98B37918-6404-4D47-A4E8-BCD0B8ED0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6" name="Line 33">
            <a:extLst>
              <a:ext uri="{FF2B5EF4-FFF2-40B4-BE49-F238E27FC236}">
                <a16:creationId xmlns:a16="http://schemas.microsoft.com/office/drawing/2014/main" id="{46C75265-B95E-2F48-AFAD-9AB0514E3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7" name="Oval 34">
            <a:extLst>
              <a:ext uri="{FF2B5EF4-FFF2-40B4-BE49-F238E27FC236}">
                <a16:creationId xmlns:a16="http://schemas.microsoft.com/office/drawing/2014/main" id="{ACACE224-CFFF-3946-A4DE-B87C65DF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0518" name="Oval 35">
            <a:extLst>
              <a:ext uri="{FF2B5EF4-FFF2-40B4-BE49-F238E27FC236}">
                <a16:creationId xmlns:a16="http://schemas.microsoft.com/office/drawing/2014/main" id="{2B620C12-6D54-2240-997A-A448E313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0519" name="Text Box 36">
            <a:extLst>
              <a:ext uri="{FF2B5EF4-FFF2-40B4-BE49-F238E27FC236}">
                <a16:creationId xmlns:a16="http://schemas.microsoft.com/office/drawing/2014/main" id="{5DDF1E04-CEE5-6344-A35E-A941333F4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1  1</a:t>
            </a:r>
          </a:p>
        </p:txBody>
      </p:sp>
      <p:sp>
        <p:nvSpPr>
          <p:cNvPr id="20520" name="Text Box 37">
            <a:extLst>
              <a:ext uri="{FF2B5EF4-FFF2-40B4-BE49-F238E27FC236}">
                <a16:creationId xmlns:a16="http://schemas.microsoft.com/office/drawing/2014/main" id="{6F0E621A-A500-CF47-B353-2E16D84B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</a:p>
        </p:txBody>
      </p:sp>
      <p:sp>
        <p:nvSpPr>
          <p:cNvPr id="20521" name="Line 38">
            <a:extLst>
              <a:ext uri="{FF2B5EF4-FFF2-40B4-BE49-F238E27FC236}">
                <a16:creationId xmlns:a16="http://schemas.microsoft.com/office/drawing/2014/main" id="{7CB34628-1494-6349-9575-1247541A8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22" name="Line 39">
            <a:extLst>
              <a:ext uri="{FF2B5EF4-FFF2-40B4-BE49-F238E27FC236}">
                <a16:creationId xmlns:a16="http://schemas.microsoft.com/office/drawing/2014/main" id="{7BAEE029-30F3-B946-BBE0-F03B76136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36" name="Text Box 40">
            <a:extLst>
              <a:ext uri="{FF2B5EF4-FFF2-40B4-BE49-F238E27FC236}">
                <a16:creationId xmlns:a16="http://schemas.microsoft.com/office/drawing/2014/main" id="{4210CF1C-9709-DC43-B683-6F13AD4D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234537" name="Text Box 41">
            <a:extLst>
              <a:ext uri="{FF2B5EF4-FFF2-40B4-BE49-F238E27FC236}">
                <a16:creationId xmlns:a16="http://schemas.microsoft.com/office/drawing/2014/main" id="{4667D1E5-E511-6D49-838A-EB14E9E7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234538" name="Text Box 42">
            <a:extLst>
              <a:ext uri="{FF2B5EF4-FFF2-40B4-BE49-F238E27FC236}">
                <a16:creationId xmlns:a16="http://schemas.microsoft.com/office/drawing/2014/main" id="{D49C2BC9-8E7F-CC44-B1B0-54B3700DB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234539" name="Text Box 43">
            <a:extLst>
              <a:ext uri="{FF2B5EF4-FFF2-40B4-BE49-F238E27FC236}">
                <a16:creationId xmlns:a16="http://schemas.microsoft.com/office/drawing/2014/main" id="{08239951-6E73-CD41-B24B-50CE94F46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20527" name="Text Box 44">
            <a:extLst>
              <a:ext uri="{FF2B5EF4-FFF2-40B4-BE49-F238E27FC236}">
                <a16:creationId xmlns:a16="http://schemas.microsoft.com/office/drawing/2014/main" id="{8AF933DD-A6CE-0247-BD1C-B05F1EF74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661" y="4526340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</a:p>
        </p:txBody>
      </p:sp>
      <p:sp>
        <p:nvSpPr>
          <p:cNvPr id="20528" name="Text Box 45">
            <a:extLst>
              <a:ext uri="{FF2B5EF4-FFF2-40B4-BE49-F238E27FC236}">
                <a16:creationId xmlns:a16="http://schemas.microsoft.com/office/drawing/2014/main" id="{F39E0518-0ABB-7843-AAE1-50DD6C627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</a:p>
        </p:txBody>
      </p:sp>
      <p:sp>
        <p:nvSpPr>
          <p:cNvPr id="20529" name="Line 46">
            <a:extLst>
              <a:ext uri="{FF2B5EF4-FFF2-40B4-BE49-F238E27FC236}">
                <a16:creationId xmlns:a16="http://schemas.microsoft.com/office/drawing/2014/main" id="{AF5A704C-6692-4A4C-AC03-27602B970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30" name="Line 47">
            <a:extLst>
              <a:ext uri="{FF2B5EF4-FFF2-40B4-BE49-F238E27FC236}">
                <a16:creationId xmlns:a16="http://schemas.microsoft.com/office/drawing/2014/main" id="{4D3915D6-DD28-F347-AEAB-73A5FBE2A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31" name="Line 48">
            <a:extLst>
              <a:ext uri="{FF2B5EF4-FFF2-40B4-BE49-F238E27FC236}">
                <a16:creationId xmlns:a16="http://schemas.microsoft.com/office/drawing/2014/main" id="{04E43ED1-E0DC-6C4A-8616-C36958E34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32" name="Text Box 49">
            <a:extLst>
              <a:ext uri="{FF2B5EF4-FFF2-40B4-BE49-F238E27FC236}">
                <a16:creationId xmlns:a16="http://schemas.microsoft.com/office/drawing/2014/main" id="{D700C079-B322-1342-852B-BBA0372E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57600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Hold</a:t>
            </a:r>
          </a:p>
        </p:txBody>
      </p:sp>
      <p:sp>
        <p:nvSpPr>
          <p:cNvPr id="20533" name="Text Box 50">
            <a:extLst>
              <a:ext uri="{FF2B5EF4-FFF2-40B4-BE49-F238E27FC236}">
                <a16:creationId xmlns:a16="http://schemas.microsoft.com/office/drawing/2014/main" id="{B5609159-3A43-C340-9D2A-5A4BEEC4A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908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</a:p>
        </p:txBody>
      </p:sp>
      <p:sp>
        <p:nvSpPr>
          <p:cNvPr id="20534" name="Text Box 51">
            <a:extLst>
              <a:ext uri="{FF2B5EF4-FFF2-40B4-BE49-F238E27FC236}">
                <a16:creationId xmlns:a16="http://schemas.microsoft.com/office/drawing/2014/main" id="{51775311-F4C9-054D-9170-E78A09BB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Reset</a:t>
            </a:r>
          </a:p>
        </p:txBody>
      </p:sp>
      <p:sp>
        <p:nvSpPr>
          <p:cNvPr id="20535" name="Text Box 52">
            <a:extLst>
              <a:ext uri="{FF2B5EF4-FFF2-40B4-BE49-F238E27FC236}">
                <a16:creationId xmlns:a16="http://schemas.microsoft.com/office/drawing/2014/main" id="{37382D69-9996-7742-BC4C-F0728D6F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32163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Hold</a:t>
            </a:r>
          </a:p>
        </p:txBody>
      </p:sp>
      <p:sp>
        <p:nvSpPr>
          <p:cNvPr id="234549" name="Text Box 53">
            <a:extLst>
              <a:ext uri="{FF2B5EF4-FFF2-40B4-BE49-F238E27FC236}">
                <a16:creationId xmlns:a16="http://schemas.microsoft.com/office/drawing/2014/main" id="{023C0E14-559D-EC4B-80AD-3EC6C2C9A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193925"/>
            <a:ext cx="1755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+mn-lt"/>
              </a:rPr>
              <a:t>1  1 Invalid</a:t>
            </a:r>
          </a:p>
        </p:txBody>
      </p:sp>
    </p:spTree>
    <p:extLst>
      <p:ext uri="{BB962C8B-B14F-4D97-AF65-F5344CB8AC3E}">
        <p14:creationId xmlns:p14="http://schemas.microsoft.com/office/powerpoint/2010/main" val="2456474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36" grpId="0" build="p" autoUpdateAnimBg="0"/>
      <p:bldP spid="234537" grpId="0" build="p" autoUpdateAnimBg="0"/>
      <p:bldP spid="234538" grpId="0" build="p" autoUpdateAnimBg="0"/>
      <p:bldP spid="234539" grpId="0" build="p" autoUpdateAnimBg="0"/>
      <p:bldP spid="23454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F374EABE-1924-4541-B196-42779532E6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(NOR version)</a:t>
            </a:r>
          </a:p>
        </p:txBody>
      </p:sp>
      <p:grpSp>
        <p:nvGrpSpPr>
          <p:cNvPr id="50" name="Group 1">
            <a:extLst>
              <a:ext uri="{FF2B5EF4-FFF2-40B4-BE49-F238E27FC236}">
                <a16:creationId xmlns:a16="http://schemas.microsoft.com/office/drawing/2014/main" id="{E652AB14-829F-4043-AC2D-1E6649D78990}"/>
              </a:ext>
            </a:extLst>
          </p:cNvPr>
          <p:cNvGrpSpPr>
            <a:grpSpLocks/>
          </p:cNvGrpSpPr>
          <p:nvPr/>
        </p:nvGrpSpPr>
        <p:grpSpPr bwMode="auto">
          <a:xfrm>
            <a:off x="888054" y="1772821"/>
            <a:ext cx="7743825" cy="2286000"/>
            <a:chOff x="2084388" y="2384426"/>
            <a:chExt cx="5568914" cy="1884989"/>
          </a:xfrm>
        </p:grpSpPr>
        <p:sp>
          <p:nvSpPr>
            <p:cNvPr id="51" name="Line 42">
              <a:extLst>
                <a:ext uri="{FF2B5EF4-FFF2-40B4-BE49-F238E27FC236}">
                  <a16:creationId xmlns:a16="http://schemas.microsoft.com/office/drawing/2014/main" id="{672B1806-13BF-2744-B49A-74C3C091D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076" y="2744788"/>
              <a:ext cx="2397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4E76BF4-E695-5147-8366-6D9B105BC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326" y="2427288"/>
              <a:ext cx="512762" cy="203200"/>
            </a:xfrm>
            <a:custGeom>
              <a:avLst/>
              <a:gdLst>
                <a:gd name="T0" fmla="*/ 0 w 598"/>
                <a:gd name="T1" fmla="*/ 0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2147483647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7"/>
                <a:gd name="T44" fmla="*/ 598 w 598"/>
                <a:gd name="T45" fmla="*/ 237 h 2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7">
                  <a:moveTo>
                    <a:pt x="0" y="0"/>
                  </a:moveTo>
                  <a:cubicBezTo>
                    <a:pt x="251" y="0"/>
                    <a:pt x="251" y="0"/>
                    <a:pt x="269" y="1"/>
                  </a:cubicBezTo>
                  <a:cubicBezTo>
                    <a:pt x="288" y="2"/>
                    <a:pt x="288" y="2"/>
                    <a:pt x="305" y="5"/>
                  </a:cubicBezTo>
                  <a:cubicBezTo>
                    <a:pt x="323" y="7"/>
                    <a:pt x="323" y="7"/>
                    <a:pt x="343" y="14"/>
                  </a:cubicBezTo>
                  <a:cubicBezTo>
                    <a:pt x="363" y="20"/>
                    <a:pt x="363" y="20"/>
                    <a:pt x="380" y="29"/>
                  </a:cubicBezTo>
                  <a:cubicBezTo>
                    <a:pt x="398" y="37"/>
                    <a:pt x="398" y="37"/>
                    <a:pt x="413" y="46"/>
                  </a:cubicBezTo>
                  <a:cubicBezTo>
                    <a:pt x="429" y="55"/>
                    <a:pt x="429" y="55"/>
                    <a:pt x="441" y="63"/>
                  </a:cubicBezTo>
                  <a:cubicBezTo>
                    <a:pt x="454" y="71"/>
                    <a:pt x="454" y="71"/>
                    <a:pt x="463" y="78"/>
                  </a:cubicBezTo>
                  <a:cubicBezTo>
                    <a:pt x="471" y="85"/>
                    <a:pt x="471" y="85"/>
                    <a:pt x="481" y="92"/>
                  </a:cubicBezTo>
                  <a:cubicBezTo>
                    <a:pt x="491" y="99"/>
                    <a:pt x="491" y="99"/>
                    <a:pt x="502" y="110"/>
                  </a:cubicBezTo>
                  <a:cubicBezTo>
                    <a:pt x="513" y="121"/>
                    <a:pt x="513" y="121"/>
                    <a:pt x="525" y="136"/>
                  </a:cubicBezTo>
                  <a:cubicBezTo>
                    <a:pt x="538" y="151"/>
                    <a:pt x="538" y="151"/>
                    <a:pt x="550" y="169"/>
                  </a:cubicBezTo>
                  <a:cubicBezTo>
                    <a:pt x="563" y="186"/>
                    <a:pt x="563" y="186"/>
                    <a:pt x="576" y="204"/>
                  </a:cubicBezTo>
                  <a:cubicBezTo>
                    <a:pt x="589" y="222"/>
                    <a:pt x="589" y="222"/>
                    <a:pt x="598" y="23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623F5C8F-FD23-9048-AA25-5B4AFF85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326" y="2632076"/>
              <a:ext cx="512762" cy="203200"/>
            </a:xfrm>
            <a:custGeom>
              <a:avLst/>
              <a:gdLst>
                <a:gd name="T0" fmla="*/ 0 w 598"/>
                <a:gd name="T1" fmla="*/ 2147483647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0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7"/>
                <a:gd name="T44" fmla="*/ 598 w 598"/>
                <a:gd name="T45" fmla="*/ 237 h 2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7">
                  <a:moveTo>
                    <a:pt x="0" y="237"/>
                  </a:moveTo>
                  <a:cubicBezTo>
                    <a:pt x="251" y="237"/>
                    <a:pt x="251" y="237"/>
                    <a:pt x="269" y="236"/>
                  </a:cubicBezTo>
                  <a:cubicBezTo>
                    <a:pt x="288" y="235"/>
                    <a:pt x="288" y="235"/>
                    <a:pt x="305" y="232"/>
                  </a:cubicBezTo>
                  <a:cubicBezTo>
                    <a:pt x="323" y="230"/>
                    <a:pt x="323" y="230"/>
                    <a:pt x="343" y="223"/>
                  </a:cubicBezTo>
                  <a:cubicBezTo>
                    <a:pt x="363" y="217"/>
                    <a:pt x="363" y="217"/>
                    <a:pt x="380" y="208"/>
                  </a:cubicBezTo>
                  <a:cubicBezTo>
                    <a:pt x="398" y="200"/>
                    <a:pt x="398" y="200"/>
                    <a:pt x="413" y="191"/>
                  </a:cubicBezTo>
                  <a:cubicBezTo>
                    <a:pt x="429" y="182"/>
                    <a:pt x="429" y="182"/>
                    <a:pt x="441" y="174"/>
                  </a:cubicBezTo>
                  <a:cubicBezTo>
                    <a:pt x="454" y="166"/>
                    <a:pt x="454" y="166"/>
                    <a:pt x="463" y="159"/>
                  </a:cubicBezTo>
                  <a:cubicBezTo>
                    <a:pt x="471" y="152"/>
                    <a:pt x="471" y="152"/>
                    <a:pt x="481" y="145"/>
                  </a:cubicBezTo>
                  <a:cubicBezTo>
                    <a:pt x="491" y="138"/>
                    <a:pt x="491" y="138"/>
                    <a:pt x="502" y="127"/>
                  </a:cubicBezTo>
                  <a:cubicBezTo>
                    <a:pt x="513" y="116"/>
                    <a:pt x="513" y="116"/>
                    <a:pt x="525" y="101"/>
                  </a:cubicBezTo>
                  <a:cubicBezTo>
                    <a:pt x="538" y="86"/>
                    <a:pt x="538" y="86"/>
                    <a:pt x="550" y="68"/>
                  </a:cubicBezTo>
                  <a:cubicBezTo>
                    <a:pt x="563" y="51"/>
                    <a:pt x="563" y="51"/>
                    <a:pt x="576" y="33"/>
                  </a:cubicBezTo>
                  <a:cubicBezTo>
                    <a:pt x="589" y="15"/>
                    <a:pt x="589" y="15"/>
                    <a:pt x="598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C667127F-FAE2-8844-8B91-545C6DA44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3" y="2427288"/>
              <a:ext cx="60325" cy="204787"/>
            </a:xfrm>
            <a:custGeom>
              <a:avLst/>
              <a:gdLst>
                <a:gd name="T0" fmla="*/ 0 w 71"/>
                <a:gd name="T1" fmla="*/ 0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2147483647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9"/>
                <a:gd name="T26" fmla="*/ 71 w 71"/>
                <a:gd name="T27" fmla="*/ 239 h 2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9">
                  <a:moveTo>
                    <a:pt x="0" y="0"/>
                  </a:moveTo>
                  <a:cubicBezTo>
                    <a:pt x="16" y="29"/>
                    <a:pt x="16" y="29"/>
                    <a:pt x="22" y="44"/>
                  </a:cubicBezTo>
                  <a:cubicBezTo>
                    <a:pt x="29" y="59"/>
                    <a:pt x="29" y="59"/>
                    <a:pt x="35" y="77"/>
                  </a:cubicBezTo>
                  <a:cubicBezTo>
                    <a:pt x="42" y="95"/>
                    <a:pt x="42" y="95"/>
                    <a:pt x="48" y="113"/>
                  </a:cubicBezTo>
                  <a:cubicBezTo>
                    <a:pt x="54" y="131"/>
                    <a:pt x="54" y="131"/>
                    <a:pt x="59" y="149"/>
                  </a:cubicBezTo>
                  <a:cubicBezTo>
                    <a:pt x="65" y="167"/>
                    <a:pt x="65" y="167"/>
                    <a:pt x="66" y="183"/>
                  </a:cubicBezTo>
                  <a:cubicBezTo>
                    <a:pt x="67" y="199"/>
                    <a:pt x="67" y="199"/>
                    <a:pt x="69" y="208"/>
                  </a:cubicBezTo>
                  <a:cubicBezTo>
                    <a:pt x="71" y="217"/>
                    <a:pt x="71" y="217"/>
                    <a:pt x="70" y="239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29221D57-F0B1-5144-89BD-6D1049613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3" y="2630488"/>
              <a:ext cx="60325" cy="204787"/>
            </a:xfrm>
            <a:custGeom>
              <a:avLst/>
              <a:gdLst>
                <a:gd name="T0" fmla="*/ 0 w 71"/>
                <a:gd name="T1" fmla="*/ 2147483647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0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9"/>
                <a:gd name="T26" fmla="*/ 71 w 71"/>
                <a:gd name="T27" fmla="*/ 239 h 2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9">
                  <a:moveTo>
                    <a:pt x="0" y="239"/>
                  </a:moveTo>
                  <a:cubicBezTo>
                    <a:pt x="16" y="210"/>
                    <a:pt x="16" y="210"/>
                    <a:pt x="22" y="195"/>
                  </a:cubicBezTo>
                  <a:cubicBezTo>
                    <a:pt x="29" y="180"/>
                    <a:pt x="29" y="180"/>
                    <a:pt x="35" y="162"/>
                  </a:cubicBezTo>
                  <a:cubicBezTo>
                    <a:pt x="42" y="144"/>
                    <a:pt x="42" y="144"/>
                    <a:pt x="48" y="126"/>
                  </a:cubicBezTo>
                  <a:cubicBezTo>
                    <a:pt x="54" y="108"/>
                    <a:pt x="54" y="108"/>
                    <a:pt x="59" y="90"/>
                  </a:cubicBezTo>
                  <a:cubicBezTo>
                    <a:pt x="65" y="72"/>
                    <a:pt x="65" y="72"/>
                    <a:pt x="66" y="56"/>
                  </a:cubicBezTo>
                  <a:cubicBezTo>
                    <a:pt x="67" y="40"/>
                    <a:pt x="67" y="40"/>
                    <a:pt x="69" y="31"/>
                  </a:cubicBezTo>
                  <a:cubicBezTo>
                    <a:pt x="71" y="22"/>
                    <a:pt x="71" y="22"/>
                    <a:pt x="7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7">
              <a:extLst>
                <a:ext uri="{FF2B5EF4-FFF2-40B4-BE49-F238E27FC236}">
                  <a16:creationId xmlns:a16="http://schemas.microsoft.com/office/drawing/2014/main" id="{127EE906-345C-0141-8B12-12D984DD3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076" y="3481388"/>
              <a:ext cx="2397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8">
              <a:extLst>
                <a:ext uri="{FF2B5EF4-FFF2-40B4-BE49-F238E27FC236}">
                  <a16:creationId xmlns:a16="http://schemas.microsoft.com/office/drawing/2014/main" id="{DC48BB25-99C9-714C-99E7-E513DA1D9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076" y="3721101"/>
              <a:ext cx="2397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FAD1C47-6B7B-F34C-B5B4-335074014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326" y="3400426"/>
              <a:ext cx="512762" cy="203200"/>
            </a:xfrm>
            <a:custGeom>
              <a:avLst/>
              <a:gdLst>
                <a:gd name="T0" fmla="*/ 0 w 598"/>
                <a:gd name="T1" fmla="*/ 0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2147483647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7"/>
                <a:gd name="T44" fmla="*/ 598 w 598"/>
                <a:gd name="T45" fmla="*/ 237 h 2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7">
                  <a:moveTo>
                    <a:pt x="0" y="0"/>
                  </a:moveTo>
                  <a:cubicBezTo>
                    <a:pt x="251" y="0"/>
                    <a:pt x="251" y="0"/>
                    <a:pt x="269" y="1"/>
                  </a:cubicBezTo>
                  <a:cubicBezTo>
                    <a:pt x="288" y="2"/>
                    <a:pt x="288" y="2"/>
                    <a:pt x="305" y="5"/>
                  </a:cubicBezTo>
                  <a:cubicBezTo>
                    <a:pt x="323" y="7"/>
                    <a:pt x="323" y="7"/>
                    <a:pt x="343" y="13"/>
                  </a:cubicBezTo>
                  <a:cubicBezTo>
                    <a:pt x="363" y="20"/>
                    <a:pt x="363" y="20"/>
                    <a:pt x="380" y="28"/>
                  </a:cubicBezTo>
                  <a:cubicBezTo>
                    <a:pt x="398" y="37"/>
                    <a:pt x="398" y="37"/>
                    <a:pt x="413" y="46"/>
                  </a:cubicBezTo>
                  <a:cubicBezTo>
                    <a:pt x="429" y="55"/>
                    <a:pt x="429" y="55"/>
                    <a:pt x="441" y="63"/>
                  </a:cubicBezTo>
                  <a:cubicBezTo>
                    <a:pt x="454" y="71"/>
                    <a:pt x="454" y="71"/>
                    <a:pt x="463" y="78"/>
                  </a:cubicBezTo>
                  <a:cubicBezTo>
                    <a:pt x="471" y="85"/>
                    <a:pt x="471" y="85"/>
                    <a:pt x="481" y="91"/>
                  </a:cubicBezTo>
                  <a:cubicBezTo>
                    <a:pt x="491" y="98"/>
                    <a:pt x="491" y="98"/>
                    <a:pt x="502" y="110"/>
                  </a:cubicBezTo>
                  <a:cubicBezTo>
                    <a:pt x="513" y="121"/>
                    <a:pt x="513" y="121"/>
                    <a:pt x="525" y="136"/>
                  </a:cubicBezTo>
                  <a:cubicBezTo>
                    <a:pt x="538" y="151"/>
                    <a:pt x="538" y="151"/>
                    <a:pt x="550" y="168"/>
                  </a:cubicBezTo>
                  <a:cubicBezTo>
                    <a:pt x="563" y="186"/>
                    <a:pt x="563" y="186"/>
                    <a:pt x="576" y="204"/>
                  </a:cubicBezTo>
                  <a:cubicBezTo>
                    <a:pt x="589" y="222"/>
                    <a:pt x="589" y="222"/>
                    <a:pt x="598" y="23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7BB9C43-91A1-7541-8EF5-C0D107CBC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326" y="3603626"/>
              <a:ext cx="512762" cy="204787"/>
            </a:xfrm>
            <a:custGeom>
              <a:avLst/>
              <a:gdLst>
                <a:gd name="T0" fmla="*/ 0 w 598"/>
                <a:gd name="T1" fmla="*/ 2147483647 h 238"/>
                <a:gd name="T2" fmla="*/ 2147483647 w 598"/>
                <a:gd name="T3" fmla="*/ 2147483647 h 238"/>
                <a:gd name="T4" fmla="*/ 2147483647 w 598"/>
                <a:gd name="T5" fmla="*/ 2147483647 h 238"/>
                <a:gd name="T6" fmla="*/ 2147483647 w 598"/>
                <a:gd name="T7" fmla="*/ 2147483647 h 238"/>
                <a:gd name="T8" fmla="*/ 2147483647 w 598"/>
                <a:gd name="T9" fmla="*/ 2147483647 h 238"/>
                <a:gd name="T10" fmla="*/ 2147483647 w 598"/>
                <a:gd name="T11" fmla="*/ 2147483647 h 238"/>
                <a:gd name="T12" fmla="*/ 2147483647 w 598"/>
                <a:gd name="T13" fmla="*/ 2147483647 h 238"/>
                <a:gd name="T14" fmla="*/ 2147483647 w 598"/>
                <a:gd name="T15" fmla="*/ 2147483647 h 238"/>
                <a:gd name="T16" fmla="*/ 2147483647 w 598"/>
                <a:gd name="T17" fmla="*/ 2147483647 h 238"/>
                <a:gd name="T18" fmla="*/ 2147483647 w 598"/>
                <a:gd name="T19" fmla="*/ 2147483647 h 238"/>
                <a:gd name="T20" fmla="*/ 2147483647 w 598"/>
                <a:gd name="T21" fmla="*/ 2147483647 h 238"/>
                <a:gd name="T22" fmla="*/ 2147483647 w 598"/>
                <a:gd name="T23" fmla="*/ 2147483647 h 238"/>
                <a:gd name="T24" fmla="*/ 2147483647 w 598"/>
                <a:gd name="T25" fmla="*/ 2147483647 h 238"/>
                <a:gd name="T26" fmla="*/ 2147483647 w 598"/>
                <a:gd name="T27" fmla="*/ 0 h 2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8"/>
                <a:gd name="T44" fmla="*/ 598 w 598"/>
                <a:gd name="T45" fmla="*/ 238 h 2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8">
                  <a:moveTo>
                    <a:pt x="0" y="238"/>
                  </a:moveTo>
                  <a:cubicBezTo>
                    <a:pt x="251" y="238"/>
                    <a:pt x="251" y="238"/>
                    <a:pt x="269" y="237"/>
                  </a:cubicBezTo>
                  <a:cubicBezTo>
                    <a:pt x="288" y="235"/>
                    <a:pt x="288" y="235"/>
                    <a:pt x="305" y="233"/>
                  </a:cubicBezTo>
                  <a:cubicBezTo>
                    <a:pt x="323" y="230"/>
                    <a:pt x="323" y="230"/>
                    <a:pt x="343" y="224"/>
                  </a:cubicBezTo>
                  <a:cubicBezTo>
                    <a:pt x="363" y="218"/>
                    <a:pt x="363" y="218"/>
                    <a:pt x="380" y="209"/>
                  </a:cubicBezTo>
                  <a:cubicBezTo>
                    <a:pt x="398" y="200"/>
                    <a:pt x="398" y="200"/>
                    <a:pt x="413" y="192"/>
                  </a:cubicBezTo>
                  <a:cubicBezTo>
                    <a:pt x="429" y="183"/>
                    <a:pt x="429" y="183"/>
                    <a:pt x="441" y="175"/>
                  </a:cubicBezTo>
                  <a:cubicBezTo>
                    <a:pt x="454" y="167"/>
                    <a:pt x="454" y="167"/>
                    <a:pt x="463" y="160"/>
                  </a:cubicBezTo>
                  <a:cubicBezTo>
                    <a:pt x="471" y="153"/>
                    <a:pt x="471" y="153"/>
                    <a:pt x="481" y="146"/>
                  </a:cubicBezTo>
                  <a:cubicBezTo>
                    <a:pt x="491" y="139"/>
                    <a:pt x="491" y="139"/>
                    <a:pt x="502" y="128"/>
                  </a:cubicBezTo>
                  <a:cubicBezTo>
                    <a:pt x="513" y="117"/>
                    <a:pt x="513" y="117"/>
                    <a:pt x="525" y="102"/>
                  </a:cubicBezTo>
                  <a:cubicBezTo>
                    <a:pt x="538" y="87"/>
                    <a:pt x="538" y="87"/>
                    <a:pt x="550" y="69"/>
                  </a:cubicBezTo>
                  <a:cubicBezTo>
                    <a:pt x="563" y="52"/>
                    <a:pt x="563" y="52"/>
                    <a:pt x="576" y="33"/>
                  </a:cubicBezTo>
                  <a:cubicBezTo>
                    <a:pt x="589" y="15"/>
                    <a:pt x="589" y="15"/>
                    <a:pt x="598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E959B9DE-6A47-4643-8314-45C0D37B4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3" y="3400426"/>
              <a:ext cx="60325" cy="203200"/>
            </a:xfrm>
            <a:custGeom>
              <a:avLst/>
              <a:gdLst>
                <a:gd name="T0" fmla="*/ 0 w 71"/>
                <a:gd name="T1" fmla="*/ 0 h 238"/>
                <a:gd name="T2" fmla="*/ 2147483647 w 71"/>
                <a:gd name="T3" fmla="*/ 2147483647 h 238"/>
                <a:gd name="T4" fmla="*/ 2147483647 w 71"/>
                <a:gd name="T5" fmla="*/ 2147483647 h 238"/>
                <a:gd name="T6" fmla="*/ 2147483647 w 71"/>
                <a:gd name="T7" fmla="*/ 2147483647 h 238"/>
                <a:gd name="T8" fmla="*/ 2147483647 w 71"/>
                <a:gd name="T9" fmla="*/ 2147483647 h 238"/>
                <a:gd name="T10" fmla="*/ 2147483647 w 71"/>
                <a:gd name="T11" fmla="*/ 2147483647 h 238"/>
                <a:gd name="T12" fmla="*/ 2147483647 w 71"/>
                <a:gd name="T13" fmla="*/ 2147483647 h 238"/>
                <a:gd name="T14" fmla="*/ 2147483647 w 71"/>
                <a:gd name="T15" fmla="*/ 2147483647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8"/>
                <a:gd name="T26" fmla="*/ 71 w 71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8">
                  <a:moveTo>
                    <a:pt x="0" y="0"/>
                  </a:moveTo>
                  <a:cubicBezTo>
                    <a:pt x="16" y="28"/>
                    <a:pt x="16" y="28"/>
                    <a:pt x="22" y="43"/>
                  </a:cubicBezTo>
                  <a:cubicBezTo>
                    <a:pt x="29" y="58"/>
                    <a:pt x="29" y="58"/>
                    <a:pt x="35" y="76"/>
                  </a:cubicBezTo>
                  <a:cubicBezTo>
                    <a:pt x="42" y="95"/>
                    <a:pt x="42" y="95"/>
                    <a:pt x="48" y="113"/>
                  </a:cubicBezTo>
                  <a:cubicBezTo>
                    <a:pt x="54" y="131"/>
                    <a:pt x="54" y="131"/>
                    <a:pt x="59" y="149"/>
                  </a:cubicBezTo>
                  <a:cubicBezTo>
                    <a:pt x="65" y="167"/>
                    <a:pt x="65" y="167"/>
                    <a:pt x="66" y="183"/>
                  </a:cubicBezTo>
                  <a:cubicBezTo>
                    <a:pt x="67" y="198"/>
                    <a:pt x="67" y="198"/>
                    <a:pt x="69" y="208"/>
                  </a:cubicBezTo>
                  <a:cubicBezTo>
                    <a:pt x="71" y="217"/>
                    <a:pt x="71" y="217"/>
                    <a:pt x="70" y="23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8DB24CF-8427-1B42-8904-275B5858E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3" y="3603626"/>
              <a:ext cx="60325" cy="204787"/>
            </a:xfrm>
            <a:custGeom>
              <a:avLst/>
              <a:gdLst>
                <a:gd name="T0" fmla="*/ 0 w 71"/>
                <a:gd name="T1" fmla="*/ 2147483647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0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9"/>
                <a:gd name="T26" fmla="*/ 71 w 71"/>
                <a:gd name="T27" fmla="*/ 239 h 2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9">
                  <a:moveTo>
                    <a:pt x="0" y="239"/>
                  </a:moveTo>
                  <a:cubicBezTo>
                    <a:pt x="16" y="210"/>
                    <a:pt x="16" y="210"/>
                    <a:pt x="22" y="195"/>
                  </a:cubicBezTo>
                  <a:cubicBezTo>
                    <a:pt x="29" y="180"/>
                    <a:pt x="29" y="180"/>
                    <a:pt x="35" y="162"/>
                  </a:cubicBezTo>
                  <a:cubicBezTo>
                    <a:pt x="42" y="144"/>
                    <a:pt x="42" y="144"/>
                    <a:pt x="48" y="126"/>
                  </a:cubicBezTo>
                  <a:cubicBezTo>
                    <a:pt x="54" y="108"/>
                    <a:pt x="54" y="108"/>
                    <a:pt x="59" y="89"/>
                  </a:cubicBezTo>
                  <a:cubicBezTo>
                    <a:pt x="65" y="71"/>
                    <a:pt x="65" y="71"/>
                    <a:pt x="66" y="56"/>
                  </a:cubicBezTo>
                  <a:cubicBezTo>
                    <a:pt x="67" y="40"/>
                    <a:pt x="67" y="40"/>
                    <a:pt x="69" y="31"/>
                  </a:cubicBezTo>
                  <a:cubicBezTo>
                    <a:pt x="71" y="21"/>
                    <a:pt x="71" y="21"/>
                    <a:pt x="7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51E41058-CE5F-AC41-BD56-D75C4AFE4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3276" y="2624138"/>
              <a:ext cx="617537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4">
              <a:extLst>
                <a:ext uri="{FF2B5EF4-FFF2-40B4-BE49-F238E27FC236}">
                  <a16:creationId xmlns:a16="http://schemas.microsoft.com/office/drawing/2014/main" id="{859362D0-C14C-EB48-90A2-F346393A0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3276" y="3602038"/>
              <a:ext cx="617537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598733D8-B703-AC47-8714-F3E7FA3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6" y="2746376"/>
              <a:ext cx="1095375" cy="855662"/>
            </a:xfrm>
            <a:custGeom>
              <a:avLst/>
              <a:gdLst>
                <a:gd name="T0" fmla="*/ 2147483647 w 690"/>
                <a:gd name="T1" fmla="*/ 2147483647 h 539"/>
                <a:gd name="T2" fmla="*/ 2147483647 w 690"/>
                <a:gd name="T3" fmla="*/ 2147483647 h 539"/>
                <a:gd name="T4" fmla="*/ 0 w 690"/>
                <a:gd name="T5" fmla="*/ 2147483647 h 539"/>
                <a:gd name="T6" fmla="*/ 0 w 690"/>
                <a:gd name="T7" fmla="*/ 0 h 5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0"/>
                <a:gd name="T13" fmla="*/ 0 h 539"/>
                <a:gd name="T14" fmla="*/ 690 w 690"/>
                <a:gd name="T15" fmla="*/ 539 h 5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0" h="539">
                  <a:moveTo>
                    <a:pt x="690" y="539"/>
                  </a:moveTo>
                  <a:lnTo>
                    <a:pt x="690" y="312"/>
                  </a:ln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8B7A9387-200D-894E-AD25-EEF111526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6" y="2624138"/>
              <a:ext cx="1095375" cy="857250"/>
            </a:xfrm>
            <a:custGeom>
              <a:avLst/>
              <a:gdLst>
                <a:gd name="T0" fmla="*/ 2147483647 w 690"/>
                <a:gd name="T1" fmla="*/ 0 h 540"/>
                <a:gd name="T2" fmla="*/ 2147483647 w 690"/>
                <a:gd name="T3" fmla="*/ 2147483647 h 540"/>
                <a:gd name="T4" fmla="*/ 0 w 690"/>
                <a:gd name="T5" fmla="*/ 2147483647 h 540"/>
                <a:gd name="T6" fmla="*/ 0 w 690"/>
                <a:gd name="T7" fmla="*/ 2147483647 h 5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0"/>
                <a:gd name="T13" fmla="*/ 0 h 540"/>
                <a:gd name="T14" fmla="*/ 690 w 690"/>
                <a:gd name="T15" fmla="*/ 540 h 5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0" h="540">
                  <a:moveTo>
                    <a:pt x="690" y="0"/>
                  </a:moveTo>
                  <a:lnTo>
                    <a:pt x="690" y="238"/>
                  </a:lnTo>
                  <a:lnTo>
                    <a:pt x="0" y="389"/>
                  </a:lnTo>
                  <a:lnTo>
                    <a:pt x="0" y="5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C83FF7D9-FFEC-A842-8949-FA3F7EB1B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6" y="2600326"/>
              <a:ext cx="33337" cy="3492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0 h 40"/>
                <a:gd name="T4" fmla="*/ 0 w 40"/>
                <a:gd name="T5" fmla="*/ 2147483647 h 40"/>
                <a:gd name="T6" fmla="*/ 2147483647 w 40"/>
                <a:gd name="T7" fmla="*/ 2147483647 h 40"/>
                <a:gd name="T8" fmla="*/ 2147483647 w 40"/>
                <a:gd name="T9" fmla="*/ 2147483647 h 40"/>
                <a:gd name="T10" fmla="*/ 2147483647 w 40"/>
                <a:gd name="T11" fmla="*/ 0 h 40"/>
                <a:gd name="T12" fmla="*/ 2147483647 w 40"/>
                <a:gd name="T13" fmla="*/ 214748364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20" y="20"/>
                  </a:moveTo>
                  <a:cubicBezTo>
                    <a:pt x="20" y="2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cubicBezTo>
                    <a:pt x="31" y="40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58">
              <a:extLst>
                <a:ext uri="{FF2B5EF4-FFF2-40B4-BE49-F238E27FC236}">
                  <a16:creationId xmlns:a16="http://schemas.microsoft.com/office/drawing/2014/main" id="{840D2DC1-B63C-F244-A436-93E091CB6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1" y="2609851"/>
              <a:ext cx="36512" cy="3492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68" name="Freeform 59">
              <a:extLst>
                <a:ext uri="{FF2B5EF4-FFF2-40B4-BE49-F238E27FC236}">
                  <a16:creationId xmlns:a16="http://schemas.microsoft.com/office/drawing/2014/main" id="{88BF098A-874C-7B46-8E16-A2B688912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6" y="3578226"/>
              <a:ext cx="33337" cy="33337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0 h 40"/>
                <a:gd name="T4" fmla="*/ 0 w 40"/>
                <a:gd name="T5" fmla="*/ 2147483647 h 40"/>
                <a:gd name="T6" fmla="*/ 2147483647 w 40"/>
                <a:gd name="T7" fmla="*/ 2147483647 h 40"/>
                <a:gd name="T8" fmla="*/ 2147483647 w 40"/>
                <a:gd name="T9" fmla="*/ 2147483647 h 40"/>
                <a:gd name="T10" fmla="*/ 2147483647 w 40"/>
                <a:gd name="T11" fmla="*/ 0 h 40"/>
                <a:gd name="T12" fmla="*/ 2147483647 w 40"/>
                <a:gd name="T13" fmla="*/ 214748364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20" y="20"/>
                  </a:moveTo>
                  <a:cubicBezTo>
                    <a:pt x="20" y="2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cubicBezTo>
                    <a:pt x="31" y="40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60">
              <a:extLst>
                <a:ext uri="{FF2B5EF4-FFF2-40B4-BE49-F238E27FC236}">
                  <a16:creationId xmlns:a16="http://schemas.microsoft.com/office/drawing/2014/main" id="{4C2A2877-B583-B34C-BA06-A08303B5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1" y="3586163"/>
              <a:ext cx="36512" cy="3651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70" name="Line 61">
              <a:extLst>
                <a:ext uri="{FF2B5EF4-FFF2-40B4-BE49-F238E27FC236}">
                  <a16:creationId xmlns:a16="http://schemas.microsoft.com/office/drawing/2014/main" id="{5D99D500-3F00-C249-8D9B-EF2AC91AE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5363" y="2505076"/>
              <a:ext cx="4794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2">
              <a:extLst>
                <a:ext uri="{FF2B5EF4-FFF2-40B4-BE49-F238E27FC236}">
                  <a16:creationId xmlns:a16="http://schemas.microsoft.com/office/drawing/2014/main" id="{0F8ECB54-C909-4A4C-B1F8-41C688408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5363" y="3721101"/>
              <a:ext cx="2397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3">
              <a:extLst>
                <a:ext uri="{FF2B5EF4-FFF2-40B4-BE49-F238E27FC236}">
                  <a16:creationId xmlns:a16="http://schemas.microsoft.com/office/drawing/2014/main" id="{F39BD899-5B42-F84F-82CE-E5A6752BB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6838" y="2662238"/>
              <a:ext cx="1455737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4">
              <a:extLst>
                <a:ext uri="{FF2B5EF4-FFF2-40B4-BE49-F238E27FC236}">
                  <a16:creationId xmlns:a16="http://schemas.microsoft.com/office/drawing/2014/main" id="{95302776-49F6-CA4D-8465-533CC9282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5976" y="2384426"/>
              <a:ext cx="1587" cy="12176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65">
              <a:extLst>
                <a:ext uri="{FF2B5EF4-FFF2-40B4-BE49-F238E27FC236}">
                  <a16:creationId xmlns:a16="http://schemas.microsoft.com/office/drawing/2014/main" id="{507E2E2C-710F-5247-9086-3C4548282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26" y="2405063"/>
              <a:ext cx="147557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S’</a:t>
              </a:r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A46120F8-8334-EC4F-BCFF-2CBD74BD3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2405063"/>
              <a:ext cx="166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R’</a:t>
              </a:r>
            </a:p>
          </p:txBody>
        </p:sp>
        <p:sp>
          <p:nvSpPr>
            <p:cNvPr id="76" name="Rectangle 67">
              <a:extLst>
                <a:ext uri="{FF2B5EF4-FFF2-40B4-BE49-F238E27FC236}">
                  <a16:creationId xmlns:a16="http://schemas.microsoft.com/office/drawing/2014/main" id="{A25395E9-67B1-884B-BB11-610BA797C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851" y="2405063"/>
              <a:ext cx="144457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Q</a:t>
              </a:r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C76046B3-070E-114A-855B-53DFA085C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2063" y="2400301"/>
              <a:ext cx="175223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Q’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71">
              <a:extLst>
                <a:ext uri="{FF2B5EF4-FFF2-40B4-BE49-F238E27FC236}">
                  <a16:creationId xmlns:a16="http://schemas.microsoft.com/office/drawing/2014/main" id="{001350FF-8C74-CD46-AF66-234AB8072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388" y="2746376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4367B244-0315-074B-BE33-B04B3BF0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2746376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ABB7D616-DCE1-7340-B181-69600835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388" y="2989263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7E194381-0C32-464C-BE53-343F35D95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2989263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4" name="Rectangle 75">
              <a:extLst>
                <a:ext uri="{FF2B5EF4-FFF2-40B4-BE49-F238E27FC236}">
                  <a16:creationId xmlns:a16="http://schemas.microsoft.com/office/drawing/2014/main" id="{FF832614-7F9B-9148-B967-1C9D93A6B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388" y="3232151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5" name="Rectangle 76">
              <a:extLst>
                <a:ext uri="{FF2B5EF4-FFF2-40B4-BE49-F238E27FC236}">
                  <a16:creationId xmlns:a16="http://schemas.microsoft.com/office/drawing/2014/main" id="{AE30679B-2EAC-C849-8487-C6F526C7B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3232151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551C00AC-A294-334B-94FD-DA855DD12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388" y="3475038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7" name="Rectangle 78">
              <a:extLst>
                <a:ext uri="{FF2B5EF4-FFF2-40B4-BE49-F238E27FC236}">
                  <a16:creationId xmlns:a16="http://schemas.microsoft.com/office/drawing/2014/main" id="{B8F247B4-5AE0-1649-BD2A-0D2D82A5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3475038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8" name="Rectangle 79">
              <a:extLst>
                <a:ext uri="{FF2B5EF4-FFF2-40B4-BE49-F238E27FC236}">
                  <a16:creationId xmlns:a16="http://schemas.microsoft.com/office/drawing/2014/main" id="{06C76E45-340A-DB46-9413-DE16FDD9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01" y="2746376"/>
              <a:ext cx="670695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0/1   1/0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EC5756C3-27FD-6A49-BE06-12D0569C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6" y="2989263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81">
              <a:extLst>
                <a:ext uri="{FF2B5EF4-FFF2-40B4-BE49-F238E27FC236}">
                  <a16:creationId xmlns:a16="http://schemas.microsoft.com/office/drawing/2014/main" id="{46A1979F-5AE0-D248-9EA4-4012719F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6038" y="2989263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91" name="Rectangle 82">
              <a:extLst>
                <a:ext uri="{FF2B5EF4-FFF2-40B4-BE49-F238E27FC236}">
                  <a16:creationId xmlns:a16="http://schemas.microsoft.com/office/drawing/2014/main" id="{E87E009A-5377-8643-BDB5-2903FCABB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6" y="3232151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65651EB5-5D05-E846-8D54-B4BBEDDE7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6038" y="3232151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3" name="Rectangle 84">
              <a:extLst>
                <a:ext uri="{FF2B5EF4-FFF2-40B4-BE49-F238E27FC236}">
                  <a16:creationId xmlns:a16="http://schemas.microsoft.com/office/drawing/2014/main" id="{C5145167-11BC-9B4A-B808-70569ED3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6" y="3475038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4" name="Rectangle 85">
              <a:extLst>
                <a:ext uri="{FF2B5EF4-FFF2-40B4-BE49-F238E27FC236}">
                  <a16:creationId xmlns:a16="http://schemas.microsoft.com/office/drawing/2014/main" id="{120BF55D-2BCB-724D-A568-55AD3456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6038" y="3475038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DDDE32DE-1AF0-C94B-B028-E19919E75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4046538"/>
              <a:ext cx="80483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(a) Circuit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96" name="Rectangle 107">
              <a:extLst>
                <a:ext uri="{FF2B5EF4-FFF2-40B4-BE49-F238E27FC236}">
                  <a16:creationId xmlns:a16="http://schemas.microsoft.com/office/drawing/2014/main" id="{1259A94D-69ED-3043-AA83-329C3EB1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1" y="4046538"/>
              <a:ext cx="1155710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(b) Truth table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7" name="Rectangle 123">
              <a:extLst>
                <a:ext uri="{FF2B5EF4-FFF2-40B4-BE49-F238E27FC236}">
                  <a16:creationId xmlns:a16="http://schemas.microsoft.com/office/drawing/2014/main" id="{2E92AFDB-3633-404A-882E-98D76E4BC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1" y="2538413"/>
              <a:ext cx="144457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Q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9" name="Rectangle 125">
              <a:extLst>
                <a:ext uri="{FF2B5EF4-FFF2-40B4-BE49-F238E27FC236}">
                  <a16:creationId xmlns:a16="http://schemas.microsoft.com/office/drawing/2014/main" id="{899B3511-653A-0241-9B65-C86E5709C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1" y="3509963"/>
              <a:ext cx="175223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Q’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Rectangle 130">
              <a:extLst>
                <a:ext uri="{FF2B5EF4-FFF2-40B4-BE49-F238E27FC236}">
                  <a16:creationId xmlns:a16="http://schemas.microsoft.com/office/drawing/2014/main" id="{9E731F9D-EDF3-B048-8DEA-7EEECD24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388" y="2435226"/>
              <a:ext cx="147557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S’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131">
              <a:extLst>
                <a:ext uri="{FF2B5EF4-FFF2-40B4-BE49-F238E27FC236}">
                  <a16:creationId xmlns:a16="http://schemas.microsoft.com/office/drawing/2014/main" id="{89B4C4D7-9743-D541-932F-33C78FD2B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326" y="3649663"/>
              <a:ext cx="166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R’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103" name="Oval 175">
              <a:extLst>
                <a:ext uri="{FF2B5EF4-FFF2-40B4-BE49-F238E27FC236}">
                  <a16:creationId xmlns:a16="http://schemas.microsoft.com/office/drawing/2014/main" id="{B41DD263-0ED1-104E-8B05-EB11E79E1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613" y="3557588"/>
              <a:ext cx="92075" cy="9366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104" name="Oval 177">
              <a:extLst>
                <a:ext uri="{FF2B5EF4-FFF2-40B4-BE49-F238E27FC236}">
                  <a16:creationId xmlns:a16="http://schemas.microsoft.com/office/drawing/2014/main" id="{9FA057DA-6CDE-CA4C-AAED-2142B8F2A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613" y="2581276"/>
              <a:ext cx="92075" cy="920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105" name="Rectangle 178">
              <a:extLst>
                <a:ext uri="{FF2B5EF4-FFF2-40B4-BE49-F238E27FC236}">
                  <a16:creationId xmlns:a16="http://schemas.microsoft.com/office/drawing/2014/main" id="{7B5E4898-001C-6743-9B10-375D4A2F1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2738" y="2741613"/>
              <a:ext cx="99056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(no change)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6" name="Picture 2" descr="Screen shot 2013-09-09 at 2.24.59 PM.png">
            <a:extLst>
              <a:ext uri="{FF2B5EF4-FFF2-40B4-BE49-F238E27FC236}">
                <a16:creationId xmlns:a16="http://schemas.microsoft.com/office/drawing/2014/main" id="{F404EC76-77E4-1547-8875-8658A6BC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61" y="5416709"/>
            <a:ext cx="2869964" cy="94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7" name="Group 605">
            <a:extLst>
              <a:ext uri="{FF2B5EF4-FFF2-40B4-BE49-F238E27FC236}">
                <a16:creationId xmlns:a16="http://schemas.microsoft.com/office/drawing/2014/main" id="{CD1792E6-3CF0-8346-A6B6-5E7CEBB96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92018"/>
              </p:ext>
            </p:extLst>
          </p:nvPr>
        </p:nvGraphicFramePr>
        <p:xfrm>
          <a:off x="6553200" y="4861410"/>
          <a:ext cx="1371990" cy="1676550"/>
        </p:xfrm>
        <a:graphic>
          <a:graphicData uri="http://schemas.openxmlformats.org/drawingml/2006/table">
            <a:tbl>
              <a:tblPr/>
              <a:tblGrid>
                <a:gridCol w="45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" name="TextBox 156">
            <a:extLst>
              <a:ext uri="{FF2B5EF4-FFF2-40B4-BE49-F238E27FC236}">
                <a16:creationId xmlns:a16="http://schemas.microsoft.com/office/drawing/2014/main" id="{AE8BF05E-B4CC-964D-B24B-6F337E14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714" y="4463512"/>
            <a:ext cx="3047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</a:rPr>
              <a:t>NOR Gate Truth table</a:t>
            </a:r>
          </a:p>
        </p:txBody>
      </p:sp>
      <p:sp>
        <p:nvSpPr>
          <p:cNvPr id="110" name="Rectangle 178">
            <a:extLst>
              <a:ext uri="{FF2B5EF4-FFF2-40B4-BE49-F238E27FC236}">
                <a16:creationId xmlns:a16="http://schemas.microsoft.com/office/drawing/2014/main" id="{5601A33F-934B-F141-8421-FA201234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468" y="3043165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Times-Roman" pitchFamily="2" charset="0"/>
              </a:rPr>
              <a:t>(invalid)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830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9CC64BD3-5276-2C4A-B35C-45542FFEBB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7144" y="125516"/>
            <a:ext cx="9144000" cy="113813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n-lt"/>
              </a:rPr>
              <a:t>SR Latch with Enable signal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(Gated SR Latch)</a:t>
            </a:r>
          </a:p>
        </p:txBody>
      </p:sp>
      <p:sp>
        <p:nvSpPr>
          <p:cNvPr id="22534" name="Line 3">
            <a:extLst>
              <a:ext uri="{FF2B5EF4-FFF2-40B4-BE49-F238E27FC236}">
                <a16:creationId xmlns:a16="http://schemas.microsoft.com/office/drawing/2014/main" id="{FFCBAF76-CD3B-F34F-BC6F-7CAC34208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638" y="29813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5" name="Line 4">
            <a:extLst>
              <a:ext uri="{FF2B5EF4-FFF2-40B4-BE49-F238E27FC236}">
                <a16:creationId xmlns:a16="http://schemas.microsoft.com/office/drawing/2014/main" id="{3E62925F-F746-4545-A350-5FAF6E744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638" y="40941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6" name="Line 5">
            <a:extLst>
              <a:ext uri="{FF2B5EF4-FFF2-40B4-BE49-F238E27FC236}">
                <a16:creationId xmlns:a16="http://schemas.microsoft.com/office/drawing/2014/main" id="{66A6ABA6-BC5D-B04F-870C-EB218BAF1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2816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7" name="Line 6">
            <a:extLst>
              <a:ext uri="{FF2B5EF4-FFF2-40B4-BE49-F238E27FC236}">
                <a16:creationId xmlns:a16="http://schemas.microsoft.com/office/drawing/2014/main" id="{1E9C7830-C19F-ED4C-A4D0-FD4205C2C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42592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8" name="Line 7">
            <a:extLst>
              <a:ext uri="{FF2B5EF4-FFF2-40B4-BE49-F238E27FC236}">
                <a16:creationId xmlns:a16="http://schemas.microsoft.com/office/drawing/2014/main" id="{08664C40-6288-FA49-8893-FC649FBE2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3138" y="162560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9" name="Line 8">
            <a:extLst>
              <a:ext uri="{FF2B5EF4-FFF2-40B4-BE49-F238E27FC236}">
                <a16:creationId xmlns:a16="http://schemas.microsoft.com/office/drawing/2014/main" id="{E778E84B-CFA3-3A4F-A693-4899E7A2A0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3138" y="19542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0" name="Line 9">
            <a:extLst>
              <a:ext uri="{FF2B5EF4-FFF2-40B4-BE49-F238E27FC236}">
                <a16:creationId xmlns:a16="http://schemas.microsoft.com/office/drawing/2014/main" id="{FAC7B3C0-E133-4C4A-9FA7-9FD4651AF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3425" y="179070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1" name="Line 11">
            <a:extLst>
              <a:ext uri="{FF2B5EF4-FFF2-40B4-BE49-F238E27FC236}">
                <a16:creationId xmlns:a16="http://schemas.microsoft.com/office/drawing/2014/main" id="{8E9D97B9-C297-A340-A383-A150ADF4B7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150177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2" name="Line 12">
            <a:extLst>
              <a:ext uri="{FF2B5EF4-FFF2-40B4-BE49-F238E27FC236}">
                <a16:creationId xmlns:a16="http://schemas.microsoft.com/office/drawing/2014/main" id="{400AA993-711E-8E49-B23B-E59930A92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150177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3" name="Line 13">
            <a:extLst>
              <a:ext uri="{FF2B5EF4-FFF2-40B4-BE49-F238E27FC236}">
                <a16:creationId xmlns:a16="http://schemas.microsoft.com/office/drawing/2014/main" id="{C159670A-7025-B34D-AC9F-CA5362A67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207803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4" name="Arc 15">
            <a:extLst>
              <a:ext uri="{FF2B5EF4-FFF2-40B4-BE49-F238E27FC236}">
                <a16:creationId xmlns:a16="http://schemas.microsoft.com/office/drawing/2014/main" id="{46CE2607-9505-214E-AB9A-67FB689D33F1}"/>
              </a:ext>
            </a:extLst>
          </p:cNvPr>
          <p:cNvSpPr>
            <a:spLocks/>
          </p:cNvSpPr>
          <p:nvPr/>
        </p:nvSpPr>
        <p:spPr bwMode="auto">
          <a:xfrm>
            <a:off x="5400675" y="151130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5" name="Oval 16">
            <a:extLst>
              <a:ext uri="{FF2B5EF4-FFF2-40B4-BE49-F238E27FC236}">
                <a16:creationId xmlns:a16="http://schemas.microsoft.com/office/drawing/2014/main" id="{60491D07-ECFB-7546-AF95-33C929B5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758950"/>
            <a:ext cx="84138" cy="8255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2546" name="Line 17">
            <a:extLst>
              <a:ext uri="{FF2B5EF4-FFF2-40B4-BE49-F238E27FC236}">
                <a16:creationId xmlns:a16="http://schemas.microsoft.com/office/drawing/2014/main" id="{C1A76F02-624C-E449-A8A6-041C68839A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3138" y="2738438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7" name="Line 18">
            <a:extLst>
              <a:ext uri="{FF2B5EF4-FFF2-40B4-BE49-F238E27FC236}">
                <a16:creationId xmlns:a16="http://schemas.microsoft.com/office/drawing/2014/main" id="{60A45A74-AE1D-6945-8653-50E1C10FD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3138" y="30670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8" name="Line 19">
            <a:extLst>
              <a:ext uri="{FF2B5EF4-FFF2-40B4-BE49-F238E27FC236}">
                <a16:creationId xmlns:a16="http://schemas.microsoft.com/office/drawing/2014/main" id="{A3136B9F-A5E0-D046-8D87-EB3E80CD8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3425" y="290195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9" name="Line 21">
            <a:extLst>
              <a:ext uri="{FF2B5EF4-FFF2-40B4-BE49-F238E27FC236}">
                <a16:creationId xmlns:a16="http://schemas.microsoft.com/office/drawing/2014/main" id="{70622193-1D93-7842-899E-43663FDC74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2614613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0" name="Line 22">
            <a:extLst>
              <a:ext uri="{FF2B5EF4-FFF2-40B4-BE49-F238E27FC236}">
                <a16:creationId xmlns:a16="http://schemas.microsoft.com/office/drawing/2014/main" id="{70E27A64-A4C2-6445-B580-4243B3B87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2614613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1" name="Arc 25">
            <a:extLst>
              <a:ext uri="{FF2B5EF4-FFF2-40B4-BE49-F238E27FC236}">
                <a16:creationId xmlns:a16="http://schemas.microsoft.com/office/drawing/2014/main" id="{9653773E-3194-CA44-A57A-66804ECAF809}"/>
              </a:ext>
            </a:extLst>
          </p:cNvPr>
          <p:cNvSpPr>
            <a:spLocks/>
          </p:cNvSpPr>
          <p:nvPr/>
        </p:nvSpPr>
        <p:spPr bwMode="auto">
          <a:xfrm>
            <a:off x="5400675" y="2624138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2" name="Oval 26">
            <a:extLst>
              <a:ext uri="{FF2B5EF4-FFF2-40B4-BE49-F238E27FC236}">
                <a16:creationId xmlns:a16="http://schemas.microsoft.com/office/drawing/2014/main" id="{F69D070F-62FA-F242-8946-FB0A2B5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2871788"/>
            <a:ext cx="84138" cy="8255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2553" name="Line 27">
            <a:extLst>
              <a:ext uri="{FF2B5EF4-FFF2-40B4-BE49-F238E27FC236}">
                <a16:creationId xmlns:a16="http://schemas.microsoft.com/office/drawing/2014/main" id="{97033DE1-E021-394C-BD01-CA1E9F7DA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79070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4" name="Line 28">
            <a:extLst>
              <a:ext uri="{FF2B5EF4-FFF2-40B4-BE49-F238E27FC236}">
                <a16:creationId xmlns:a16="http://schemas.microsoft.com/office/drawing/2014/main" id="{A1AC9600-A6CB-9745-9997-7583A7435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0195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5" name="Line 29">
            <a:extLst>
              <a:ext uri="{FF2B5EF4-FFF2-40B4-BE49-F238E27FC236}">
                <a16:creationId xmlns:a16="http://schemas.microsoft.com/office/drawing/2014/main" id="{B392BB9C-028E-D640-83EC-53D28FC48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162560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6" name="Line 30">
            <a:extLst>
              <a:ext uri="{FF2B5EF4-FFF2-40B4-BE49-F238E27FC236}">
                <a16:creationId xmlns:a16="http://schemas.microsoft.com/office/drawing/2014/main" id="{B9D3E742-A933-6546-95C5-44D192B9F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06705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7" name="Line 31">
            <a:extLst>
              <a:ext uri="{FF2B5EF4-FFF2-40B4-BE49-F238E27FC236}">
                <a16:creationId xmlns:a16="http://schemas.microsoft.com/office/drawing/2014/main" id="{FD0F9E9E-58DD-9D46-9246-640306075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138" y="1954213"/>
            <a:ext cx="1587" cy="2063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063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8" name="Line 32">
            <a:extLst>
              <a:ext uri="{FF2B5EF4-FFF2-40B4-BE49-F238E27FC236}">
                <a16:creationId xmlns:a16="http://schemas.microsoft.com/office/drawing/2014/main" id="{D88EED9E-3CC0-A041-9242-5E4E8DDEB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138" y="2511425"/>
            <a:ext cx="1587" cy="2063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063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9" name="Line 33">
            <a:extLst>
              <a:ext uri="{FF2B5EF4-FFF2-40B4-BE49-F238E27FC236}">
                <a16:creationId xmlns:a16="http://schemas.microsoft.com/office/drawing/2014/main" id="{CB4F2A2A-45CE-F447-BB11-83062AE5C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1075" y="1790700"/>
            <a:ext cx="1588" cy="3698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60" name="Line 34">
            <a:extLst>
              <a:ext uri="{FF2B5EF4-FFF2-40B4-BE49-F238E27FC236}">
                <a16:creationId xmlns:a16="http://schemas.microsoft.com/office/drawing/2014/main" id="{1DD41110-884E-CA45-84B7-54FCF28862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2590800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61" name="Line 35">
            <a:extLst>
              <a:ext uri="{FF2B5EF4-FFF2-40B4-BE49-F238E27FC236}">
                <a16:creationId xmlns:a16="http://schemas.microsoft.com/office/drawing/2014/main" id="{5EDED543-98DD-484C-9444-5AC8FC979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138" y="2209800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62" name="Line 36">
            <a:extLst>
              <a:ext uri="{FF2B5EF4-FFF2-40B4-BE49-F238E27FC236}">
                <a16:creationId xmlns:a16="http://schemas.microsoft.com/office/drawing/2014/main" id="{289B3771-0B6E-B54A-8DB3-9944E0A23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3138" y="2160588"/>
            <a:ext cx="1277937" cy="3508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63" name="Rectangle 37">
            <a:extLst>
              <a:ext uri="{FF2B5EF4-FFF2-40B4-BE49-F238E27FC236}">
                <a16:creationId xmlns:a16="http://schemas.microsoft.com/office/drawing/2014/main" id="{74E8D37F-1BBE-2943-A519-0F46C02CB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2954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22564" name="Rectangle 38">
            <a:extLst>
              <a:ext uri="{FF2B5EF4-FFF2-40B4-BE49-F238E27FC236}">
                <a16:creationId xmlns:a16="http://schemas.microsoft.com/office/drawing/2014/main" id="{217ED2B0-7F87-274F-B401-839CEF0F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312420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22565" name="Rectangle 39">
            <a:extLst>
              <a:ext uri="{FF2B5EF4-FFF2-40B4-BE49-F238E27FC236}">
                <a16:creationId xmlns:a16="http://schemas.microsoft.com/office/drawing/2014/main" id="{B33758CA-8C75-4A4B-B2B0-3F4678EA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164465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22566" name="Rectangle 40">
            <a:extLst>
              <a:ext uri="{FF2B5EF4-FFF2-40B4-BE49-F238E27FC236}">
                <a16:creationId xmlns:a16="http://schemas.microsoft.com/office/drawing/2014/main" id="{9C0289B6-4E12-FD40-BC45-7946CF7A8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2736850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22567" name="Oval 41">
            <a:extLst>
              <a:ext uri="{FF2B5EF4-FFF2-40B4-BE49-F238E27FC236}">
                <a16:creationId xmlns:a16="http://schemas.microsoft.com/office/drawing/2014/main" id="{EABE0014-08AB-7D42-A08C-584D7F6A7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1758950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2568" name="Oval 42">
            <a:extLst>
              <a:ext uri="{FF2B5EF4-FFF2-40B4-BE49-F238E27FC236}">
                <a16:creationId xmlns:a16="http://schemas.microsoft.com/office/drawing/2014/main" id="{E873A436-82E7-9D4D-B61C-C2B0975C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2871788"/>
            <a:ext cx="84137" cy="619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grpSp>
        <p:nvGrpSpPr>
          <p:cNvPr id="2" name="Group 83">
            <a:extLst>
              <a:ext uri="{FF2B5EF4-FFF2-40B4-BE49-F238E27FC236}">
                <a16:creationId xmlns:a16="http://schemas.microsoft.com/office/drawing/2014/main" id="{53D1D0ED-94D2-6E47-A061-72B11E66DDB9}"/>
              </a:ext>
            </a:extLst>
          </p:cNvPr>
          <p:cNvGrpSpPr>
            <a:grpSpLocks/>
          </p:cNvGrpSpPr>
          <p:nvPr/>
        </p:nvGrpSpPr>
        <p:grpSpPr bwMode="auto">
          <a:xfrm>
            <a:off x="2352675" y="1295400"/>
            <a:ext cx="2143125" cy="2079625"/>
            <a:chOff x="1482" y="816"/>
            <a:chExt cx="1350" cy="1310"/>
          </a:xfrm>
        </p:grpSpPr>
        <p:sp>
          <p:nvSpPr>
            <p:cNvPr id="22579" name="Line 44">
              <a:extLst>
                <a:ext uri="{FF2B5EF4-FFF2-40B4-BE49-F238E27FC236}">
                  <a16:creationId xmlns:a16="http://schemas.microsoft.com/office/drawing/2014/main" id="{F3C25FA3-8C6E-CE48-AC14-D7DFC4C0D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3" y="920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0" name="Line 45">
              <a:extLst>
                <a:ext uri="{FF2B5EF4-FFF2-40B4-BE49-F238E27FC236}">
                  <a16:creationId xmlns:a16="http://schemas.microsoft.com/office/drawing/2014/main" id="{99CBC133-90A5-4548-8F0F-D37557473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3" y="11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1" name="Line 46">
              <a:extLst>
                <a:ext uri="{FF2B5EF4-FFF2-40B4-BE49-F238E27FC236}">
                  <a16:creationId xmlns:a16="http://schemas.microsoft.com/office/drawing/2014/main" id="{4D67C057-74C9-484D-9506-E6DA50A2C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2" y="1024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2" name="Line 48">
              <a:extLst>
                <a:ext uri="{FF2B5EF4-FFF2-40B4-BE49-F238E27FC236}">
                  <a16:creationId xmlns:a16="http://schemas.microsoft.com/office/drawing/2014/main" id="{A8D718C4-54FD-2A49-B2EB-DA4DC4B08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5" y="842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3" name="Line 49">
              <a:extLst>
                <a:ext uri="{FF2B5EF4-FFF2-40B4-BE49-F238E27FC236}">
                  <a16:creationId xmlns:a16="http://schemas.microsoft.com/office/drawing/2014/main" id="{AB48EE84-4E42-6143-B30F-6E92503A8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842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4" name="Line 50">
              <a:extLst>
                <a:ext uri="{FF2B5EF4-FFF2-40B4-BE49-F238E27FC236}">
                  <a16:creationId xmlns:a16="http://schemas.microsoft.com/office/drawing/2014/main" id="{7D60A34B-9766-C547-85C3-0C151D709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205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5" name="Arc 52">
              <a:extLst>
                <a:ext uri="{FF2B5EF4-FFF2-40B4-BE49-F238E27FC236}">
                  <a16:creationId xmlns:a16="http://schemas.microsoft.com/office/drawing/2014/main" id="{73561399-639D-6E44-9B06-B04641E75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848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6" name="Oval 53">
              <a:extLst>
                <a:ext uri="{FF2B5EF4-FFF2-40B4-BE49-F238E27FC236}">
                  <a16:creationId xmlns:a16="http://schemas.microsoft.com/office/drawing/2014/main" id="{6A389949-E8AC-CB4E-8157-8C479B55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004"/>
              <a:ext cx="53" cy="5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+mn-lt"/>
              </a:endParaRPr>
            </a:p>
          </p:txBody>
        </p:sp>
        <p:sp>
          <p:nvSpPr>
            <p:cNvPr id="22587" name="Line 54">
              <a:extLst>
                <a:ext uri="{FF2B5EF4-FFF2-40B4-BE49-F238E27FC236}">
                  <a16:creationId xmlns:a16="http://schemas.microsoft.com/office/drawing/2014/main" id="{C18EC7DA-9A09-E344-A965-3CD48194E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3" y="18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8" name="Line 55">
              <a:extLst>
                <a:ext uri="{FF2B5EF4-FFF2-40B4-BE49-F238E27FC236}">
                  <a16:creationId xmlns:a16="http://schemas.microsoft.com/office/drawing/2014/main" id="{32F08403-5C75-D74D-B233-F7FB07C02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3" y="2036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9" name="Line 56">
              <a:extLst>
                <a:ext uri="{FF2B5EF4-FFF2-40B4-BE49-F238E27FC236}">
                  <a16:creationId xmlns:a16="http://schemas.microsoft.com/office/drawing/2014/main" id="{FC14CD40-1C99-C94D-AC34-EAE7D0E98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2" y="1932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0" name="Line 58">
              <a:extLst>
                <a:ext uri="{FF2B5EF4-FFF2-40B4-BE49-F238E27FC236}">
                  <a16:creationId xmlns:a16="http://schemas.microsoft.com/office/drawing/2014/main" id="{8D3BECCB-7389-4D40-940C-3BC53DC14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5" y="1751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1" name="Line 59">
              <a:extLst>
                <a:ext uri="{FF2B5EF4-FFF2-40B4-BE49-F238E27FC236}">
                  <a16:creationId xmlns:a16="http://schemas.microsoft.com/office/drawing/2014/main" id="{35907106-04A0-4148-848D-56E14D994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751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2" name="Line 60">
              <a:extLst>
                <a:ext uri="{FF2B5EF4-FFF2-40B4-BE49-F238E27FC236}">
                  <a16:creationId xmlns:a16="http://schemas.microsoft.com/office/drawing/2014/main" id="{4C473F01-2384-354C-9AAD-B876B45E5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2114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3" name="Arc 62">
              <a:extLst>
                <a:ext uri="{FF2B5EF4-FFF2-40B4-BE49-F238E27FC236}">
                  <a16:creationId xmlns:a16="http://schemas.microsoft.com/office/drawing/2014/main" id="{AF80D320-348B-7F44-BEF8-425303970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1757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4" name="Oval 63">
              <a:extLst>
                <a:ext uri="{FF2B5EF4-FFF2-40B4-BE49-F238E27FC236}">
                  <a16:creationId xmlns:a16="http://schemas.microsoft.com/office/drawing/2014/main" id="{F42EFF01-E1F2-E041-9EAA-3317E97FC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912"/>
              <a:ext cx="53" cy="5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+mn-lt"/>
              </a:endParaRPr>
            </a:p>
          </p:txBody>
        </p:sp>
        <p:sp>
          <p:nvSpPr>
            <p:cNvPr id="22595" name="Line 64">
              <a:extLst>
                <a:ext uri="{FF2B5EF4-FFF2-40B4-BE49-F238E27FC236}">
                  <a16:creationId xmlns:a16="http://schemas.microsoft.com/office/drawing/2014/main" id="{31DDE5CE-F5A3-7447-B5EA-978CE1807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1128"/>
              <a:ext cx="1" cy="70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6" name="Line 65">
              <a:extLst>
                <a:ext uri="{FF2B5EF4-FFF2-40B4-BE49-F238E27FC236}">
                  <a16:creationId xmlns:a16="http://schemas.microsoft.com/office/drawing/2014/main" id="{9694B39F-ADA0-B84C-B02E-79F960960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4" y="920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7" name="Line 66">
              <a:extLst>
                <a:ext uri="{FF2B5EF4-FFF2-40B4-BE49-F238E27FC236}">
                  <a16:creationId xmlns:a16="http://schemas.microsoft.com/office/drawing/2014/main" id="{8E68FC4B-33E7-4D4A-AAE8-9C3CEB922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4" y="2036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8" name="Line 67">
              <a:extLst>
                <a:ext uri="{FF2B5EF4-FFF2-40B4-BE49-F238E27FC236}">
                  <a16:creationId xmlns:a16="http://schemas.microsoft.com/office/drawing/2014/main" id="{0559FD20-3CE9-4A4E-A4CF-CEB29DDF9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1" y="1478"/>
              <a:ext cx="27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9" name="Rectangle 68">
              <a:extLst>
                <a:ext uri="{FF2B5EF4-FFF2-40B4-BE49-F238E27FC236}">
                  <a16:creationId xmlns:a16="http://schemas.microsoft.com/office/drawing/2014/main" id="{DCCA810F-E849-5545-9E94-7F7038D1D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" y="816"/>
              <a:ext cx="1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+mn-lt"/>
                </a:rPr>
                <a:t>S </a:t>
              </a:r>
              <a:endParaRPr lang="en-US" altLang="en-US" sz="2400">
                <a:latin typeface="+mn-lt"/>
              </a:endParaRPr>
            </a:p>
          </p:txBody>
        </p:sp>
        <p:sp>
          <p:nvSpPr>
            <p:cNvPr id="22600" name="Rectangle 69">
              <a:extLst>
                <a:ext uri="{FF2B5EF4-FFF2-40B4-BE49-F238E27FC236}">
                  <a16:creationId xmlns:a16="http://schemas.microsoft.com/office/drawing/2014/main" id="{9AE55204-C258-9B4B-BD20-06AC69775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932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+mn-lt"/>
                </a:rPr>
                <a:t>R </a:t>
              </a:r>
              <a:endParaRPr lang="en-US" altLang="en-US" sz="2400">
                <a:latin typeface="+mn-lt"/>
              </a:endParaRPr>
            </a:p>
          </p:txBody>
        </p:sp>
        <p:sp>
          <p:nvSpPr>
            <p:cNvPr id="22601" name="Rectangle 70">
              <a:extLst>
                <a:ext uri="{FF2B5EF4-FFF2-40B4-BE49-F238E27FC236}">
                  <a16:creationId xmlns:a16="http://schemas.microsoft.com/office/drawing/2014/main" id="{BEB23FD0-C69B-A446-B0A4-AFE620CCE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1387"/>
              <a:ext cx="27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+mn-lt"/>
                </a:rPr>
                <a:t>EN </a:t>
              </a:r>
              <a:endParaRPr lang="en-US" altLang="en-US" sz="2400" dirty="0">
                <a:latin typeface="+mn-lt"/>
              </a:endParaRPr>
            </a:p>
          </p:txBody>
        </p:sp>
      </p:grpSp>
      <p:sp>
        <p:nvSpPr>
          <p:cNvPr id="22570" name="Line 23">
            <a:extLst>
              <a:ext uri="{FF2B5EF4-FFF2-40B4-BE49-F238E27FC236}">
                <a16:creationId xmlns:a16="http://schemas.microsoft.com/office/drawing/2014/main" id="{68811996-CDA6-7F40-BF74-440A3931E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32861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3" name="Group 85">
            <a:extLst>
              <a:ext uri="{FF2B5EF4-FFF2-40B4-BE49-F238E27FC236}">
                <a16:creationId xmlns:a16="http://schemas.microsoft.com/office/drawing/2014/main" id="{1880A345-29B7-EF41-B9AE-76853B9EB1A6}"/>
              </a:ext>
            </a:extLst>
          </p:cNvPr>
          <p:cNvGrpSpPr>
            <a:grpSpLocks/>
          </p:cNvGrpSpPr>
          <p:nvPr/>
        </p:nvGrpSpPr>
        <p:grpSpPr bwMode="auto">
          <a:xfrm>
            <a:off x="1766890" y="3779838"/>
            <a:ext cx="3919538" cy="2392362"/>
            <a:chOff x="3408" y="2166"/>
            <a:chExt cx="2469" cy="1507"/>
          </a:xfrm>
        </p:grpSpPr>
        <p:sp>
          <p:nvSpPr>
            <p:cNvPr id="22575" name="Text Box 78">
              <a:extLst>
                <a:ext uri="{FF2B5EF4-FFF2-40B4-BE49-F238E27FC236}">
                  <a16:creationId xmlns:a16="http://schemas.microsoft.com/office/drawing/2014/main" id="{CBC90FA1-64B6-5041-A4E5-B19CF052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66"/>
              <a:ext cx="24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</a:rPr>
                <a:t>S    R   </a:t>
              </a:r>
              <a:r>
                <a:rPr lang="en-US" altLang="en-US" sz="2000" dirty="0">
                  <a:latin typeface="+mn-lt"/>
                </a:rPr>
                <a:t>EN</a:t>
              </a:r>
              <a:r>
                <a:rPr lang="en-US" altLang="en-US" sz="2400" dirty="0">
                  <a:latin typeface="+mn-lt"/>
                </a:rPr>
                <a:t>   S’   R’     Q   Q’</a:t>
              </a:r>
            </a:p>
          </p:txBody>
        </p:sp>
        <p:sp>
          <p:nvSpPr>
            <p:cNvPr id="22576" name="Line 79">
              <a:extLst>
                <a:ext uri="{FF2B5EF4-FFF2-40B4-BE49-F238E27FC236}">
                  <a16:creationId xmlns:a16="http://schemas.microsoft.com/office/drawing/2014/main" id="{4FFC6176-E5C0-0640-AA92-8AC555FE2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25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77" name="Line 80">
              <a:extLst>
                <a:ext uri="{FF2B5EF4-FFF2-40B4-BE49-F238E27FC236}">
                  <a16:creationId xmlns:a16="http://schemas.microsoft.com/office/drawing/2014/main" id="{788D90D2-326C-0B43-BA9C-D8A78A5D8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" y="2185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78" name="Line 81">
              <a:extLst>
                <a:ext uri="{FF2B5EF4-FFF2-40B4-BE49-F238E27FC236}">
                  <a16:creationId xmlns:a16="http://schemas.microsoft.com/office/drawing/2014/main" id="{7BF1574F-589D-E04B-ACF6-090AD9426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5" y="2185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3074" name="Text Box 82">
            <a:extLst>
              <a:ext uri="{FF2B5EF4-FFF2-40B4-BE49-F238E27FC236}">
                <a16:creationId xmlns:a16="http://schemas.microsoft.com/office/drawing/2014/main" id="{8C6239F1-31B0-644D-BBF1-52A1C9E64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71963"/>
            <a:ext cx="58512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  0    1       1    1   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’</a:t>
            </a:r>
            <a:r>
              <a:rPr lang="en-US" altLang="en-US" sz="2400" baseline="-250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  Store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  1    1       1    0      0    1     Reset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  0    1       0    1      1    0     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  1    1       0    0      1    1     Disallowed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X  X     0       1    1    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’</a:t>
            </a:r>
            <a:r>
              <a:rPr lang="en-US" altLang="en-US" sz="2400" baseline="-250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  Store</a:t>
            </a:r>
          </a:p>
        </p:txBody>
      </p:sp>
      <p:sp>
        <p:nvSpPr>
          <p:cNvPr id="22573" name="Line 86">
            <a:extLst>
              <a:ext uri="{FF2B5EF4-FFF2-40B4-BE49-F238E27FC236}">
                <a16:creationId xmlns:a16="http://schemas.microsoft.com/office/drawing/2014/main" id="{1D2F1DF4-7F50-7C4F-BCBB-D4F8AFCF8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9812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74" name="Line 87">
            <a:extLst>
              <a:ext uri="{FF2B5EF4-FFF2-40B4-BE49-F238E27FC236}">
                <a16:creationId xmlns:a16="http://schemas.microsoft.com/office/drawing/2014/main" id="{88B55087-1B07-3E4A-AB1D-588054C23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5146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9" name="Text Box 5">
            <a:extLst>
              <a:ext uri="{FF2B5EF4-FFF2-40B4-BE49-F238E27FC236}">
                <a16:creationId xmlns:a16="http://schemas.microsoft.com/office/drawing/2014/main" id="{D3305CC2-264B-314F-BCB1-DE52ABDB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78460"/>
            <a:ext cx="8229600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chemeClr val="bg1"/>
                  </a:outerShdw>
                </a:effectLst>
                <a:latin typeface="+mn-lt"/>
              </a:rPr>
              <a:t>Latch is sensitive to input changes ONLY when EN=1</a:t>
            </a:r>
          </a:p>
        </p:txBody>
      </p:sp>
    </p:spTree>
    <p:extLst>
      <p:ext uri="{BB962C8B-B14F-4D97-AF65-F5344CB8AC3E}">
        <p14:creationId xmlns:p14="http://schemas.microsoft.com/office/powerpoint/2010/main" val="1009887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74" grpId="0" uiExpand="1" build="p" autoUpdateAnimBg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7320"/>
            <a:ext cx="7924800" cy="1143000"/>
          </a:xfrm>
        </p:spPr>
        <p:txBody>
          <a:bodyPr/>
          <a:lstStyle/>
          <a:p>
            <a:r>
              <a:rPr lang="en-US" sz="3600" dirty="0"/>
              <a:t>SR Latch with Enable signal (cont.)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457200" y="1981200"/>
            <a:ext cx="7924800" cy="3810000"/>
            <a:chOff x="528" y="1344"/>
            <a:chExt cx="4704" cy="1966"/>
          </a:xfrm>
        </p:grpSpPr>
        <p:pic>
          <p:nvPicPr>
            <p:cNvPr id="12292" name="Picture 4" descr="8-23-2006 2-40-58 PM_00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67" t="64680" r="4512" b="12820"/>
            <a:stretch>
              <a:fillRect/>
            </a:stretch>
          </p:blipFill>
          <p:spPr bwMode="auto">
            <a:xfrm>
              <a:off x="528" y="1344"/>
              <a:ext cx="4704" cy="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3" name="Picture 5" descr="8-23-2006 2-40-58 PM_00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67" t="87180" r="4512" b="3543"/>
            <a:stretch>
              <a:fillRect/>
            </a:stretch>
          </p:blipFill>
          <p:spPr bwMode="auto">
            <a:xfrm>
              <a:off x="528" y="2736"/>
              <a:ext cx="4704" cy="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599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650E566F-68A4-5448-9AD2-4ED9408862F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Flip-Flops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9555A047-8FA3-8A44-883A-458304F14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Latches are “transparent” (= any change on the inputs is seen at the outputs immediately).</a:t>
            </a:r>
          </a:p>
          <a:p>
            <a:pPr eaLnBrk="1" hangingPunct="1">
              <a:defRPr/>
            </a:pPr>
            <a:r>
              <a:rPr lang="en-US" dirty="0"/>
              <a:t>This causes synchronization problems!</a:t>
            </a:r>
          </a:p>
          <a:p>
            <a:pPr eaLnBrk="1" hangingPunct="1">
              <a:defRPr/>
            </a:pPr>
            <a:r>
              <a:rPr lang="en-US" dirty="0"/>
              <a:t>Solution: use latches to create flip-flops that can respond (update) ONLY on SPECIFIC times (instead of ANY time).</a:t>
            </a:r>
          </a:p>
        </p:txBody>
      </p:sp>
    </p:spTree>
    <p:extLst>
      <p:ext uri="{BB962C8B-B14F-4D97-AF65-F5344CB8AC3E}">
        <p14:creationId xmlns:p14="http://schemas.microsoft.com/office/powerpoint/2010/main" val="191711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562930EA-4638-6348-8C92-B5A4214F58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Alternatives in FF choice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A2E1EFB2-A32A-6545-9117-62E40E39C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Type of FF</a:t>
            </a:r>
          </a:p>
          <a:p>
            <a:pPr lvl="1" eaLnBrk="1" hangingPunct="1">
              <a:defRPr/>
            </a:pPr>
            <a:r>
              <a:rPr lang="en-US" dirty="0"/>
              <a:t>SR</a:t>
            </a:r>
          </a:p>
          <a:p>
            <a:pPr lvl="1" eaLnBrk="1" hangingPunct="1">
              <a:defRPr/>
            </a:pPr>
            <a:r>
              <a:rPr lang="en-US" dirty="0"/>
              <a:t>D</a:t>
            </a:r>
          </a:p>
          <a:p>
            <a:pPr lvl="1" eaLnBrk="1" hangingPunct="1">
              <a:defRPr/>
            </a:pPr>
            <a:r>
              <a:rPr lang="en-US" dirty="0"/>
              <a:t>JK</a:t>
            </a:r>
          </a:p>
          <a:p>
            <a:pPr eaLnBrk="1" hangingPunct="1">
              <a:defRPr/>
            </a:pPr>
            <a:r>
              <a:rPr lang="en-US" dirty="0"/>
              <a:t>Type of triggering</a:t>
            </a:r>
          </a:p>
          <a:p>
            <a:pPr lvl="1" eaLnBrk="1" hangingPunct="1">
              <a:defRPr/>
            </a:pPr>
            <a:r>
              <a:rPr lang="en-US" dirty="0"/>
              <a:t>Untriggered (asynchronous)</a:t>
            </a:r>
          </a:p>
          <a:p>
            <a:pPr lvl="1" eaLnBrk="1" hangingPunct="1">
              <a:defRPr/>
            </a:pPr>
            <a:r>
              <a:rPr lang="en-US" dirty="0"/>
              <a:t>Level-triggered (EN = 1)</a:t>
            </a:r>
          </a:p>
          <a:p>
            <a:pPr lvl="1" eaLnBrk="1" hangingPunct="1">
              <a:defRPr/>
            </a:pPr>
            <a:r>
              <a:rPr lang="en-US" dirty="0"/>
              <a:t>Edge-triggered (rising or falling edge of CLK)</a:t>
            </a:r>
          </a:p>
        </p:txBody>
      </p:sp>
    </p:spTree>
    <p:extLst>
      <p:ext uri="{BB962C8B-B14F-4D97-AF65-F5344CB8AC3E}">
        <p14:creationId xmlns:p14="http://schemas.microsoft.com/office/powerpoint/2010/main" val="118835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5715000" cy="1447800"/>
          </a:xfrm>
        </p:spPr>
        <p:txBody>
          <a:bodyPr/>
          <a:lstStyle/>
          <a:p>
            <a:r>
              <a:rPr lang="en-US" sz="3600" dirty="0"/>
              <a:t>Edged-Triggered SR FF</a:t>
            </a:r>
          </a:p>
        </p:txBody>
      </p:sp>
      <p:pic>
        <p:nvPicPr>
          <p:cNvPr id="15363" name="Picture 3" descr="8-23-2006 2-52-16 PM_0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38330" r="5727" b="4619"/>
          <a:stretch>
            <a:fillRect/>
          </a:stretch>
        </p:blipFill>
        <p:spPr bwMode="auto">
          <a:xfrm>
            <a:off x="381000" y="3124200"/>
            <a:ext cx="8305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8-23-2006 2-52-16 PM_0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3" t="4617" r="32497" b="68153"/>
          <a:stretch>
            <a:fillRect/>
          </a:stretch>
        </p:blipFill>
        <p:spPr bwMode="auto">
          <a:xfrm>
            <a:off x="5562600" y="457200"/>
            <a:ext cx="29718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9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87784372-1582-8848-BF59-1EE4DB49CA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Circuits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F361112A-95C0-D343-BC7F-822100943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Combinational Logic:</a:t>
            </a:r>
          </a:p>
          <a:p>
            <a:pPr lvl="1" eaLnBrk="1" hangingPunct="1">
              <a:defRPr/>
            </a:pPr>
            <a:r>
              <a:rPr lang="en-US" altLang="en-US" dirty="0"/>
              <a:t>Output depends only on current input</a:t>
            </a:r>
          </a:p>
          <a:p>
            <a:pPr lvl="1" eaLnBrk="1" hangingPunct="1">
              <a:defRPr/>
            </a:pPr>
            <a:r>
              <a:rPr lang="en-US" altLang="en-US" dirty="0"/>
              <a:t>Able to perform useful operations (add/subtract/multiply/…)</a:t>
            </a:r>
          </a:p>
          <a:p>
            <a:pPr lvl="1" eaLnBrk="1" hangingPunct="1">
              <a:defRPr/>
            </a:pPr>
            <a:r>
              <a:rPr lang="en-US" altLang="en-US" dirty="0"/>
              <a:t>Require cascading of many structures</a:t>
            </a:r>
          </a:p>
          <a:p>
            <a:pPr lvl="1" eaLnBrk="1" hangingPunct="1">
              <a:defRPr/>
            </a:pPr>
            <a:r>
              <a:rPr lang="en-US" altLang="en-US" dirty="0"/>
              <a:t>Costly and inflexible</a:t>
            </a:r>
          </a:p>
        </p:txBody>
      </p:sp>
    </p:spTree>
    <p:extLst>
      <p:ext uri="{BB962C8B-B14F-4D97-AF65-F5344CB8AC3E}">
        <p14:creationId xmlns:p14="http://schemas.microsoft.com/office/powerpoint/2010/main" val="3831321914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5BB2C44C-7DAC-2D49-AC68-364DE900DD9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 Latch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0581EBCF-52A1-0446-BF9B-65EF2BBA6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Ensures S and R inputs never equal to 1 at the same time</a:t>
            </a:r>
          </a:p>
          <a:p>
            <a:pPr>
              <a:buFontTx/>
              <a:buChar char="•"/>
            </a:pPr>
            <a:r>
              <a:rPr lang="en-US" sz="2400" dirty="0"/>
              <a:t>Useful in control application where setting or resetting a flag to some condition is needed</a:t>
            </a:r>
          </a:p>
          <a:p>
            <a:pPr>
              <a:buFontTx/>
              <a:buChar char="•"/>
            </a:pPr>
            <a:r>
              <a:rPr lang="en-US" sz="2400" dirty="0"/>
              <a:t>Stores bits of information</a:t>
            </a:r>
          </a:p>
          <a:p>
            <a:pPr>
              <a:buFontTx/>
              <a:buChar char="•"/>
            </a:pPr>
            <a:r>
              <a:rPr lang="en-US" sz="2400" dirty="0"/>
              <a:t>Constructed from a gated SR latch and a Data latch</a:t>
            </a:r>
            <a:br>
              <a:rPr lang="en-US" sz="2400" dirty="0"/>
            </a:br>
            <a:r>
              <a:rPr lang="en-US" altLang="en-US" sz="2400" dirty="0"/>
              <a:t>This is done in the </a:t>
            </a:r>
            <a:r>
              <a:rPr lang="en-US" altLang="en-US" sz="2400" i="1" dirty="0"/>
              <a:t>D latch:</a:t>
            </a:r>
            <a:endParaRPr lang="en-US" altLang="en-US" sz="2400" dirty="0"/>
          </a:p>
        </p:txBody>
      </p:sp>
      <p:pic>
        <p:nvPicPr>
          <p:cNvPr id="23559" name="Picture 4">
            <a:extLst>
              <a:ext uri="{FF2B5EF4-FFF2-40B4-BE49-F238E27FC236}">
                <a16:creationId xmlns:a16="http://schemas.microsoft.com/office/drawing/2014/main" id="{A2EAC44A-00CD-6845-96FE-A152DBE9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34259" r="16667" b="41977"/>
          <a:stretch>
            <a:fillRect/>
          </a:stretch>
        </p:blipFill>
        <p:spPr bwMode="auto">
          <a:xfrm>
            <a:off x="457200" y="4648200"/>
            <a:ext cx="57150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8-23-2006 2-43-35 PM_0033">
            <a:extLst>
              <a:ext uri="{FF2B5EF4-FFF2-40B4-BE49-F238E27FC236}">
                <a16:creationId xmlns:a16="http://schemas.microsoft.com/office/drawing/2014/main" id="{FC965B13-0A3E-1D44-B63D-A96152FB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9" r="26996" b="82489"/>
          <a:stretch>
            <a:fillRect/>
          </a:stretch>
        </p:blipFill>
        <p:spPr bwMode="auto">
          <a:xfrm>
            <a:off x="6172200" y="4343400"/>
            <a:ext cx="2514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4E639E-388F-B149-A8E9-0AE19B45C645}"/>
              </a:ext>
            </a:extLst>
          </p:cNvPr>
          <p:cNvSpPr txBox="1"/>
          <p:nvPr/>
        </p:nvSpPr>
        <p:spPr>
          <a:xfrm>
            <a:off x="381000" y="5418818"/>
            <a:ext cx="4347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218853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5C3C65A2-9B3B-9D4B-85D6-26A78B425DF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+mn-lt"/>
              </a:rPr>
              <a:t>D Latch (cont.)</a:t>
            </a:r>
          </a:p>
        </p:txBody>
      </p:sp>
      <p:sp>
        <p:nvSpPr>
          <p:cNvPr id="24583" name="Line 4">
            <a:extLst>
              <a:ext uri="{FF2B5EF4-FFF2-40B4-BE49-F238E27FC236}">
                <a16:creationId xmlns:a16="http://schemas.microsoft.com/office/drawing/2014/main" id="{BA257850-DC65-FE4D-9417-4C1E42726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585" name="Line 6">
            <a:extLst>
              <a:ext uri="{FF2B5EF4-FFF2-40B4-BE49-F238E27FC236}">
                <a16:creationId xmlns:a16="http://schemas.microsoft.com/office/drawing/2014/main" id="{9E6B87FC-BF44-524E-9F37-C6BE5CEF5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42338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586" name="Line 7">
            <a:extLst>
              <a:ext uri="{FF2B5EF4-FFF2-40B4-BE49-F238E27FC236}">
                <a16:creationId xmlns:a16="http://schemas.microsoft.com/office/drawing/2014/main" id="{4E843ADD-DF34-1A40-98EA-4ADFC0EC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1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588" name="Text Box 84">
            <a:extLst>
              <a:ext uri="{FF2B5EF4-FFF2-40B4-BE49-F238E27FC236}">
                <a16:creationId xmlns:a16="http://schemas.microsoft.com/office/drawing/2014/main" id="{9841407A-310A-F243-8EE0-996D98FD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3851275"/>
            <a:ext cx="2763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  S  R  </a:t>
            </a:r>
            <a:r>
              <a:rPr lang="en-US" altLang="en-US" sz="2000">
                <a:latin typeface="+mn-lt"/>
              </a:rPr>
              <a:t>CLK</a:t>
            </a:r>
            <a:r>
              <a:rPr lang="en-US" altLang="en-US" sz="2400">
                <a:latin typeface="+mn-lt"/>
              </a:rPr>
              <a:t>   Q    Q’</a:t>
            </a:r>
          </a:p>
        </p:txBody>
      </p:sp>
      <p:sp>
        <p:nvSpPr>
          <p:cNvPr id="24589" name="Line 85">
            <a:extLst>
              <a:ext uri="{FF2B5EF4-FFF2-40B4-BE49-F238E27FC236}">
                <a16:creationId xmlns:a16="http://schemas.microsoft.com/office/drawing/2014/main" id="{5ACF7FB0-50A1-D043-9B3E-B3600A338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267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0" name="Line 86">
            <a:extLst>
              <a:ext uri="{FF2B5EF4-FFF2-40B4-BE49-F238E27FC236}">
                <a16:creationId xmlns:a16="http://schemas.microsoft.com/office/drawing/2014/main" id="{69CFB491-18F9-0446-B7A8-9AEFD0D80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1" name="Text Box 87">
            <a:extLst>
              <a:ext uri="{FF2B5EF4-FFF2-40B4-BE49-F238E27FC236}">
                <a16:creationId xmlns:a16="http://schemas.microsoft.com/office/drawing/2014/main" id="{FF94B0F5-A7FE-DD48-92C7-E515D76BF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4313238"/>
            <a:ext cx="44887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 0    1    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’  Store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 1    1      0     1    Reset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 0    1      1     0    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 1    1      1     1    Disallowed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X  X    0    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’  Store</a:t>
            </a:r>
          </a:p>
        </p:txBody>
      </p:sp>
      <p:grpSp>
        <p:nvGrpSpPr>
          <p:cNvPr id="4" name="Group 154">
            <a:extLst>
              <a:ext uri="{FF2B5EF4-FFF2-40B4-BE49-F238E27FC236}">
                <a16:creationId xmlns:a16="http://schemas.microsoft.com/office/drawing/2014/main" id="{EBA07AEC-AFEB-9C4C-AB1B-CA374541F8A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271964"/>
            <a:ext cx="2268538" cy="1671638"/>
            <a:chOff x="624" y="2691"/>
            <a:chExt cx="1429" cy="1053"/>
          </a:xfrm>
        </p:grpSpPr>
        <p:sp>
          <p:nvSpPr>
            <p:cNvPr id="24652" name="Text Box 89">
              <a:extLst>
                <a:ext uri="{FF2B5EF4-FFF2-40B4-BE49-F238E27FC236}">
                  <a16:creationId xmlns:a16="http://schemas.microsoft.com/office/drawing/2014/main" id="{9C4ABCCB-875A-BE49-844F-11D4FD9E1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" y="2957"/>
              <a:ext cx="135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</a:rPr>
                <a:t>0   1      0   1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</a:rPr>
                <a:t>1   1      1   0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</a:rPr>
                <a:t>X   0     Q</a:t>
              </a:r>
              <a:r>
                <a:rPr lang="en-US" altLang="en-US" sz="2400" baseline="-25000" dirty="0">
                  <a:latin typeface="+mn-lt"/>
                </a:rPr>
                <a:t>0</a:t>
              </a:r>
              <a:r>
                <a:rPr lang="en-US" altLang="en-US" sz="2400" dirty="0">
                  <a:latin typeface="+mn-lt"/>
                </a:rPr>
                <a:t> Q</a:t>
              </a:r>
              <a:r>
                <a:rPr lang="en-US" altLang="en-US" sz="2400" baseline="-25000" dirty="0">
                  <a:latin typeface="+mn-lt"/>
                </a:rPr>
                <a:t>0</a:t>
              </a:r>
              <a:r>
                <a:rPr lang="en-US" altLang="en-US" sz="2400" dirty="0">
                  <a:latin typeface="+mn-lt"/>
                </a:rPr>
                <a:t>’</a:t>
              </a:r>
              <a:r>
                <a:rPr lang="en-US" altLang="en-US" sz="2400" baseline="-25000" dirty="0">
                  <a:latin typeface="+mn-lt"/>
                </a:rPr>
                <a:t> </a:t>
              </a:r>
            </a:p>
          </p:txBody>
        </p:sp>
        <p:sp>
          <p:nvSpPr>
            <p:cNvPr id="24653" name="Line 90">
              <a:extLst>
                <a:ext uri="{FF2B5EF4-FFF2-40B4-BE49-F238E27FC236}">
                  <a16:creationId xmlns:a16="http://schemas.microsoft.com/office/drawing/2014/main" id="{9B7576EF-50C5-6D45-AB82-DF1871103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7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54" name="Line 91">
              <a:extLst>
                <a:ext uri="{FF2B5EF4-FFF2-40B4-BE49-F238E27FC236}">
                  <a16:creationId xmlns:a16="http://schemas.microsoft.com/office/drawing/2014/main" id="{25E92070-88AE-8D47-8806-7B7EB034A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297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55" name="Rectangle 92">
              <a:extLst>
                <a:ext uri="{FF2B5EF4-FFF2-40B4-BE49-F238E27FC236}">
                  <a16:creationId xmlns:a16="http://schemas.microsoft.com/office/drawing/2014/main" id="{F89E823F-DDE5-E44B-8B9B-BC0DD58D6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91"/>
              <a:ext cx="13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+mn-lt"/>
                </a:rPr>
                <a:t> D  </a:t>
              </a:r>
              <a:r>
                <a:rPr lang="en-US" altLang="en-US" sz="2000">
                  <a:latin typeface="+mn-lt"/>
                </a:rPr>
                <a:t>CLK   </a:t>
              </a:r>
              <a:r>
                <a:rPr lang="en-US" altLang="en-US" sz="2400">
                  <a:latin typeface="+mn-lt"/>
                </a:rPr>
                <a:t>Q   Q’</a:t>
              </a:r>
            </a:p>
          </p:txBody>
        </p:sp>
      </p:grpSp>
      <p:pic>
        <p:nvPicPr>
          <p:cNvPr id="90" name="Picture 1" descr="Screen shot 2013-10-21 at 1.31.19 PM.png">
            <a:extLst>
              <a:ext uri="{FF2B5EF4-FFF2-40B4-BE49-F238E27FC236}">
                <a16:creationId xmlns:a16="http://schemas.microsoft.com/office/drawing/2014/main" id="{FDA6C3CE-DB97-6B4F-AEF2-541841BF3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285294"/>
            <a:ext cx="5753100" cy="250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90752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9DA2D1B-E99D-564D-BD65-601B4DE22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 latch: store it and look it up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C5936A0-2818-7346-BA64-771CD50CD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390650"/>
            <a:ext cx="5029200" cy="4835525"/>
          </a:xfrm>
        </p:spPr>
        <p:txBody>
          <a:bodyPr/>
          <a:lstStyle/>
          <a:p>
            <a:r>
              <a:rPr lang="en-US" altLang="en-US" sz="2200" dirty="0"/>
              <a:t>Output depends on clock</a:t>
            </a:r>
          </a:p>
          <a:p>
            <a:pPr lvl="1"/>
            <a:r>
              <a:rPr lang="en-US" altLang="en-US" sz="2200" dirty="0"/>
              <a:t>Clock high: Input passes to output </a:t>
            </a:r>
          </a:p>
          <a:p>
            <a:pPr lvl="1"/>
            <a:r>
              <a:rPr lang="en-US" altLang="en-US" sz="2200" dirty="0"/>
              <a:t>Clock low: Latch holds its output</a:t>
            </a:r>
          </a:p>
          <a:p>
            <a:r>
              <a:rPr lang="en-US" altLang="en-US" sz="2200" dirty="0"/>
              <a:t>Latches are level sensitive and “</a:t>
            </a:r>
            <a:r>
              <a:rPr lang="en-US" altLang="en-US" sz="2200" dirty="0">
                <a:solidFill>
                  <a:srgbClr val="000000"/>
                </a:solidFill>
              </a:rPr>
              <a:t>transparent”</a:t>
            </a:r>
            <a:endParaRPr lang="en-US" altLang="en-US" sz="2200" dirty="0"/>
          </a:p>
        </p:txBody>
      </p:sp>
      <p:grpSp>
        <p:nvGrpSpPr>
          <p:cNvPr id="5124" name="Group 18">
            <a:extLst>
              <a:ext uri="{FF2B5EF4-FFF2-40B4-BE49-F238E27FC236}">
                <a16:creationId xmlns:a16="http://schemas.microsoft.com/office/drawing/2014/main" id="{29EE9878-C7DA-B34C-AA26-EE81BBFFC94C}"/>
              </a:ext>
            </a:extLst>
          </p:cNvPr>
          <p:cNvGrpSpPr>
            <a:grpSpLocks/>
          </p:cNvGrpSpPr>
          <p:nvPr/>
        </p:nvGrpSpPr>
        <p:grpSpPr bwMode="auto">
          <a:xfrm>
            <a:off x="6446838" y="1549400"/>
            <a:ext cx="1366838" cy="1674813"/>
            <a:chOff x="1145" y="2529"/>
            <a:chExt cx="861" cy="1055"/>
          </a:xfrm>
        </p:grpSpPr>
        <p:sp>
          <p:nvSpPr>
            <p:cNvPr id="5205" name="Rectangle 4">
              <a:extLst>
                <a:ext uri="{FF2B5EF4-FFF2-40B4-BE49-F238E27FC236}">
                  <a16:creationId xmlns:a16="http://schemas.microsoft.com/office/drawing/2014/main" id="{E3271908-2C11-2B4B-824F-1B522BE0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529"/>
              <a:ext cx="572" cy="57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06" name="Rectangle 8">
              <a:extLst>
                <a:ext uri="{FF2B5EF4-FFF2-40B4-BE49-F238E27FC236}">
                  <a16:creationId xmlns:a16="http://schemas.microsoft.com/office/drawing/2014/main" id="{B5BA99C7-C194-6E4D-BF09-3B2327D4A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654"/>
              <a:ext cx="9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5207" name="Rectangle 9">
              <a:extLst>
                <a:ext uri="{FF2B5EF4-FFF2-40B4-BE49-F238E27FC236}">
                  <a16:creationId xmlns:a16="http://schemas.microsoft.com/office/drawing/2014/main" id="{D2EFD6DD-D74F-D747-BF28-9F1D2A861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654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5208" name="Line 11">
              <a:extLst>
                <a:ext uri="{FF2B5EF4-FFF2-40B4-BE49-F238E27FC236}">
                  <a16:creationId xmlns:a16="http://schemas.microsoft.com/office/drawing/2014/main" id="{BB027343-DC40-3F4A-A41C-395B2A1C9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2709"/>
              <a:ext cx="14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Line 12">
              <a:extLst>
                <a:ext uri="{FF2B5EF4-FFF2-40B4-BE49-F238E27FC236}">
                  <a16:creationId xmlns:a16="http://schemas.microsoft.com/office/drawing/2014/main" id="{775FCD53-B271-2346-9F32-99C956413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709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Line 13">
              <a:extLst>
                <a:ext uri="{FF2B5EF4-FFF2-40B4-BE49-F238E27FC236}">
                  <a16:creationId xmlns:a16="http://schemas.microsoft.com/office/drawing/2014/main" id="{97924EA6-5B1D-8A44-8EC8-2837D3031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3115"/>
              <a:ext cx="1" cy="1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Rectangle 14">
              <a:extLst>
                <a:ext uri="{FF2B5EF4-FFF2-40B4-BE49-F238E27FC236}">
                  <a16:creationId xmlns:a16="http://schemas.microsoft.com/office/drawing/2014/main" id="{057AB8CE-D727-4044-9782-C1392892F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897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5212" name="Line 15">
              <a:extLst>
                <a:ext uri="{FF2B5EF4-FFF2-40B4-BE49-F238E27FC236}">
                  <a16:creationId xmlns:a16="http://schemas.microsoft.com/office/drawing/2014/main" id="{1F5FE9C7-1636-4A4E-81A9-1F76798C7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937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Oval 16">
              <a:extLst>
                <a:ext uri="{FF2B5EF4-FFF2-40B4-BE49-F238E27FC236}">
                  <a16:creationId xmlns:a16="http://schemas.microsoft.com/office/drawing/2014/main" id="{26DE6A04-9BB5-C74F-91DD-460BD3419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905"/>
              <a:ext cx="78" cy="7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14" name="Rectangle 17">
              <a:extLst>
                <a:ext uri="{FF2B5EF4-FFF2-40B4-BE49-F238E27FC236}">
                  <a16:creationId xmlns:a16="http://schemas.microsoft.com/office/drawing/2014/main" id="{D25EE18D-66AE-364C-B651-1ADB54FD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3346"/>
              <a:ext cx="44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ts val="16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CLK</a:t>
              </a:r>
            </a:p>
          </p:txBody>
        </p:sp>
      </p:grpSp>
      <p:sp>
        <p:nvSpPr>
          <p:cNvPr id="5125" name="Text Box 19">
            <a:extLst>
              <a:ext uri="{FF2B5EF4-FFF2-40B4-BE49-F238E27FC236}">
                <a16:creationId xmlns:a16="http://schemas.microsoft.com/office/drawing/2014/main" id="{4A2E44FF-EA93-B746-965C-820296F8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1701800"/>
            <a:ext cx="5810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Input</a:t>
            </a:r>
          </a:p>
        </p:txBody>
      </p:sp>
      <p:sp>
        <p:nvSpPr>
          <p:cNvPr id="5126" name="Text Box 20">
            <a:extLst>
              <a:ext uri="{FF2B5EF4-FFF2-40B4-BE49-F238E27FC236}">
                <a16:creationId xmlns:a16="http://schemas.microsoft.com/office/drawing/2014/main" id="{95E3926C-7869-F447-BAD3-1149DB886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1700213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5127" name="Text Box 21">
            <a:extLst>
              <a:ext uri="{FF2B5EF4-FFF2-40B4-BE49-F238E27FC236}">
                <a16:creationId xmlns:a16="http://schemas.microsoft.com/office/drawing/2014/main" id="{97794CD9-1C99-664C-AAD3-6B59E8DDA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2105025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5128" name="Line 22">
            <a:extLst>
              <a:ext uri="{FF2B5EF4-FFF2-40B4-BE49-F238E27FC236}">
                <a16:creationId xmlns:a16="http://schemas.microsoft.com/office/drawing/2014/main" id="{014D27CD-FB3E-C64E-BF55-44B71FF03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3363" y="209073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9050" tIns="26988" rIns="19050" bIns="26988" anchor="ctr"/>
          <a:lstStyle/>
          <a:p>
            <a:endParaRPr lang="en-US"/>
          </a:p>
        </p:txBody>
      </p:sp>
      <p:sp>
        <p:nvSpPr>
          <p:cNvPr id="5129" name="Line 23">
            <a:extLst>
              <a:ext uri="{FF2B5EF4-FFF2-40B4-BE49-F238E27FC236}">
                <a16:creationId xmlns:a16="http://schemas.microsoft.com/office/drawing/2014/main" id="{A7EA133B-D627-004F-8D44-47EABE10A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84062" y="3940175"/>
            <a:ext cx="0" cy="2203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0" name="Group 24">
            <a:extLst>
              <a:ext uri="{FF2B5EF4-FFF2-40B4-BE49-F238E27FC236}">
                <a16:creationId xmlns:a16="http://schemas.microsoft.com/office/drawing/2014/main" id="{29DEF3AE-988F-2848-AFF1-C82476AC23CA}"/>
              </a:ext>
            </a:extLst>
          </p:cNvPr>
          <p:cNvGrpSpPr>
            <a:grpSpLocks/>
          </p:cNvGrpSpPr>
          <p:nvPr/>
        </p:nvGrpSpPr>
        <p:grpSpPr bwMode="auto">
          <a:xfrm>
            <a:off x="2560299" y="4529137"/>
            <a:ext cx="4508500" cy="1146175"/>
            <a:chOff x="2462" y="1660"/>
            <a:chExt cx="2840" cy="561"/>
          </a:xfrm>
        </p:grpSpPr>
        <p:sp>
          <p:nvSpPr>
            <p:cNvPr id="5198" name="Line 25">
              <a:extLst>
                <a:ext uri="{FF2B5EF4-FFF2-40B4-BE49-F238E27FC236}">
                  <a16:creationId xmlns:a16="http://schemas.microsoft.com/office/drawing/2014/main" id="{C8EA71E2-12A0-6746-94F7-8CC3470B0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26">
              <a:extLst>
                <a:ext uri="{FF2B5EF4-FFF2-40B4-BE49-F238E27FC236}">
                  <a16:creationId xmlns:a16="http://schemas.microsoft.com/office/drawing/2014/main" id="{BCB140D8-EB9F-C041-B034-1E948F2F8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5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27">
              <a:extLst>
                <a:ext uri="{FF2B5EF4-FFF2-40B4-BE49-F238E27FC236}">
                  <a16:creationId xmlns:a16="http://schemas.microsoft.com/office/drawing/2014/main" id="{65E0BA5F-BE7A-8845-92A0-2ACA8971B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28">
              <a:extLst>
                <a:ext uri="{FF2B5EF4-FFF2-40B4-BE49-F238E27FC236}">
                  <a16:creationId xmlns:a16="http://schemas.microsoft.com/office/drawing/2014/main" id="{D867F2BC-F7B3-6D42-B966-A19A944B2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29">
              <a:extLst>
                <a:ext uri="{FF2B5EF4-FFF2-40B4-BE49-F238E27FC236}">
                  <a16:creationId xmlns:a16="http://schemas.microsoft.com/office/drawing/2014/main" id="{8E15EB22-DE36-6846-B785-3AF7102E6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30">
              <a:extLst>
                <a:ext uri="{FF2B5EF4-FFF2-40B4-BE49-F238E27FC236}">
                  <a16:creationId xmlns:a16="http://schemas.microsoft.com/office/drawing/2014/main" id="{9B24DE2F-0BF3-F540-86AA-4604B4A36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31">
              <a:extLst>
                <a:ext uri="{FF2B5EF4-FFF2-40B4-BE49-F238E27FC236}">
                  <a16:creationId xmlns:a16="http://schemas.microsoft.com/office/drawing/2014/main" id="{DD4FFFA9-30F0-5C48-B706-F826E4A64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2" y="1660"/>
              <a:ext cx="0" cy="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Rectangle 32">
            <a:extLst>
              <a:ext uri="{FF2B5EF4-FFF2-40B4-BE49-F238E27FC236}">
                <a16:creationId xmlns:a16="http://schemas.microsoft.com/office/drawing/2014/main" id="{D3634415-6548-E44A-BC61-7F60D347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74" y="4100512"/>
            <a:ext cx="69532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63"/>
              </a:lnSpc>
            </a:pPr>
            <a:r>
              <a:rPr lang="en-US" altLang="en-US" sz="2000">
                <a:latin typeface="Tahoma" panose="020B0604030504040204" pitchFamily="34" charset="0"/>
              </a:rPr>
              <a:t>CLK</a:t>
            </a:r>
          </a:p>
          <a:p>
            <a:pPr>
              <a:lnSpc>
                <a:spcPts val="2863"/>
              </a:lnSpc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3"/>
              </a:lnSpc>
            </a:pPr>
            <a:r>
              <a:rPr lang="en-US" altLang="en-US" sz="2000">
                <a:latin typeface="Tahoma" panose="020B0604030504040204" pitchFamily="34" charset="0"/>
              </a:rPr>
              <a:t>D</a:t>
            </a:r>
          </a:p>
          <a:p>
            <a:pPr>
              <a:lnSpc>
                <a:spcPts val="2863"/>
              </a:lnSpc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3"/>
              </a:lnSpc>
            </a:pPr>
            <a:r>
              <a:rPr lang="en-US" altLang="en-US" sz="2000">
                <a:solidFill>
                  <a:schemeClr val="tx1"/>
                </a:solidFill>
                <a:latin typeface="Tahoma" panose="020B0604030504040204" pitchFamily="34" charset="0"/>
              </a:rPr>
              <a:t>Q</a:t>
            </a:r>
            <a:r>
              <a:rPr lang="en-US" altLang="en-US" sz="2000" baseline="-25000">
                <a:solidFill>
                  <a:schemeClr val="tx1"/>
                </a:solidFill>
                <a:latin typeface="Tahoma" panose="020B0604030504040204" pitchFamily="34" charset="0"/>
              </a:rPr>
              <a:t>latch</a:t>
            </a:r>
            <a:endParaRPr lang="en-US" altLang="en-US" sz="2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32" name="Line 46">
            <a:extLst>
              <a:ext uri="{FF2B5EF4-FFF2-40B4-BE49-F238E27FC236}">
                <a16:creationId xmlns:a16="http://schemas.microsoft.com/office/drawing/2014/main" id="{AB423F08-4D1A-674A-BF07-7A5DC2559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062" y="4457700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47">
            <a:extLst>
              <a:ext uri="{FF2B5EF4-FFF2-40B4-BE49-F238E27FC236}">
                <a16:creationId xmlns:a16="http://schemas.microsoft.com/office/drawing/2014/main" id="{4F2C851A-4636-5742-9408-1900CCE53D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299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48">
            <a:extLst>
              <a:ext uri="{FF2B5EF4-FFF2-40B4-BE49-F238E27FC236}">
                <a16:creationId xmlns:a16="http://schemas.microsoft.com/office/drawing/2014/main" id="{12EC3F9D-A9E7-A042-A773-1B035152A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299" y="4232275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49">
            <a:extLst>
              <a:ext uri="{FF2B5EF4-FFF2-40B4-BE49-F238E27FC236}">
                <a16:creationId xmlns:a16="http://schemas.microsoft.com/office/drawing/2014/main" id="{04CC8A41-982A-4741-BA34-75B1666AE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537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50">
            <a:extLst>
              <a:ext uri="{FF2B5EF4-FFF2-40B4-BE49-F238E27FC236}">
                <a16:creationId xmlns:a16="http://schemas.microsoft.com/office/drawing/2014/main" id="{E840AACA-57E7-AC45-8C44-E70941E8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537" y="4457700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51">
            <a:extLst>
              <a:ext uri="{FF2B5EF4-FFF2-40B4-BE49-F238E27FC236}">
                <a16:creationId xmlns:a16="http://schemas.microsoft.com/office/drawing/2014/main" id="{FC68D7CF-D03A-8446-B1F9-77B0A9271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1187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52">
            <a:extLst>
              <a:ext uri="{FF2B5EF4-FFF2-40B4-BE49-F238E27FC236}">
                <a16:creationId xmlns:a16="http://schemas.microsoft.com/office/drawing/2014/main" id="{7F020BCC-837A-5040-95A0-FA3010464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187" y="4232275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53">
            <a:extLst>
              <a:ext uri="{FF2B5EF4-FFF2-40B4-BE49-F238E27FC236}">
                <a16:creationId xmlns:a16="http://schemas.microsoft.com/office/drawing/2014/main" id="{2C28E771-0388-EF42-8EFD-B6769D8F4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424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54">
            <a:extLst>
              <a:ext uri="{FF2B5EF4-FFF2-40B4-BE49-F238E27FC236}">
                <a16:creationId xmlns:a16="http://schemas.microsoft.com/office/drawing/2014/main" id="{B43C2EA3-941D-1A4E-B6AC-86FE95904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424" y="4457700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55">
            <a:extLst>
              <a:ext uri="{FF2B5EF4-FFF2-40B4-BE49-F238E27FC236}">
                <a16:creationId xmlns:a16="http://schemas.microsoft.com/office/drawing/2014/main" id="{1F99571B-653E-714B-A954-47BACFC46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3662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56">
            <a:extLst>
              <a:ext uri="{FF2B5EF4-FFF2-40B4-BE49-F238E27FC236}">
                <a16:creationId xmlns:a16="http://schemas.microsoft.com/office/drawing/2014/main" id="{E013999C-AD03-974A-AE64-7A16F6A9C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3662" y="4232275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57">
            <a:extLst>
              <a:ext uri="{FF2B5EF4-FFF2-40B4-BE49-F238E27FC236}">
                <a16:creationId xmlns:a16="http://schemas.microsoft.com/office/drawing/2014/main" id="{E02067F6-0062-6443-A275-65456579C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312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58">
            <a:extLst>
              <a:ext uri="{FF2B5EF4-FFF2-40B4-BE49-F238E27FC236}">
                <a16:creationId xmlns:a16="http://schemas.microsoft.com/office/drawing/2014/main" id="{F07790F9-3D8C-8044-9DE2-1F9D68A97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312" y="4457700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59">
            <a:extLst>
              <a:ext uri="{FF2B5EF4-FFF2-40B4-BE49-F238E27FC236}">
                <a16:creationId xmlns:a16="http://schemas.microsoft.com/office/drawing/2014/main" id="{4CE00058-303F-5F44-8C63-8867CE6F3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4549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60">
            <a:extLst>
              <a:ext uri="{FF2B5EF4-FFF2-40B4-BE49-F238E27FC236}">
                <a16:creationId xmlns:a16="http://schemas.microsoft.com/office/drawing/2014/main" id="{A55D7ECF-BF2E-A046-86DE-266F39389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549" y="4232275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61">
            <a:extLst>
              <a:ext uri="{FF2B5EF4-FFF2-40B4-BE49-F238E27FC236}">
                <a16:creationId xmlns:a16="http://schemas.microsoft.com/office/drawing/2014/main" id="{CF003660-C0A5-D443-B727-47963BEC6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0787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Line 62">
            <a:extLst>
              <a:ext uri="{FF2B5EF4-FFF2-40B4-BE49-F238E27FC236}">
                <a16:creationId xmlns:a16="http://schemas.microsoft.com/office/drawing/2014/main" id="{2DD80561-9AC4-C542-AB40-778E80608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0787" y="4457700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Line 63">
            <a:extLst>
              <a:ext uri="{FF2B5EF4-FFF2-40B4-BE49-F238E27FC236}">
                <a16:creationId xmlns:a16="http://schemas.microsoft.com/office/drawing/2014/main" id="{F7358530-7771-F448-B4C4-E80C8C16AF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7024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64">
            <a:extLst>
              <a:ext uri="{FF2B5EF4-FFF2-40B4-BE49-F238E27FC236}">
                <a16:creationId xmlns:a16="http://schemas.microsoft.com/office/drawing/2014/main" id="{1953A9BD-728C-FB47-8627-47F51A064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024" y="4232275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65">
            <a:extLst>
              <a:ext uri="{FF2B5EF4-FFF2-40B4-BE49-F238E27FC236}">
                <a16:creationId xmlns:a16="http://schemas.microsoft.com/office/drawing/2014/main" id="{59716C57-718B-BD4B-AD7A-7933AC43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1674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66">
            <a:extLst>
              <a:ext uri="{FF2B5EF4-FFF2-40B4-BE49-F238E27FC236}">
                <a16:creationId xmlns:a16="http://schemas.microsoft.com/office/drawing/2014/main" id="{EDD269FE-76E9-4340-AC79-C3F96B42F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1674" y="4457700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67">
            <a:extLst>
              <a:ext uri="{FF2B5EF4-FFF2-40B4-BE49-F238E27FC236}">
                <a16:creationId xmlns:a16="http://schemas.microsoft.com/office/drawing/2014/main" id="{677945B1-34A7-B745-B7C6-942F9E7C2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7912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68">
            <a:extLst>
              <a:ext uri="{FF2B5EF4-FFF2-40B4-BE49-F238E27FC236}">
                <a16:creationId xmlns:a16="http://schemas.microsoft.com/office/drawing/2014/main" id="{20905C11-7AEA-DE48-9763-B968680BF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7912" y="4232275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69">
            <a:extLst>
              <a:ext uri="{FF2B5EF4-FFF2-40B4-BE49-F238E27FC236}">
                <a16:creationId xmlns:a16="http://schemas.microsoft.com/office/drawing/2014/main" id="{781C0DF3-546E-D340-9F89-F39307D60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149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70">
            <a:extLst>
              <a:ext uri="{FF2B5EF4-FFF2-40B4-BE49-F238E27FC236}">
                <a16:creationId xmlns:a16="http://schemas.microsoft.com/office/drawing/2014/main" id="{78A2C6C3-F24A-5543-B540-952318E85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149" y="4457700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28" name="Line 80">
            <a:extLst>
              <a:ext uri="{FF2B5EF4-FFF2-40B4-BE49-F238E27FC236}">
                <a16:creationId xmlns:a16="http://schemas.microsoft.com/office/drawing/2014/main" id="{FBB0BC96-E02B-2C48-A3CB-FBEBE5B89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774" y="5937250"/>
            <a:ext cx="414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29" name="Line 81">
            <a:extLst>
              <a:ext uri="{FF2B5EF4-FFF2-40B4-BE49-F238E27FC236}">
                <a16:creationId xmlns:a16="http://schemas.microsoft.com/office/drawing/2014/main" id="{93D2FC08-C0D7-8349-B94F-2742006AD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1412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1" name="Line 83">
            <a:extLst>
              <a:ext uri="{FF2B5EF4-FFF2-40B4-BE49-F238E27FC236}">
                <a16:creationId xmlns:a16="http://schemas.microsoft.com/office/drawing/2014/main" id="{7F20807C-9BDF-824E-979A-C4F6BF882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899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2" name="Line 84">
            <a:extLst>
              <a:ext uri="{FF2B5EF4-FFF2-40B4-BE49-F238E27FC236}">
                <a16:creationId xmlns:a16="http://schemas.microsoft.com/office/drawing/2014/main" id="{4959BD02-97C2-7542-94D4-1CB52EA4A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774" y="5937250"/>
            <a:ext cx="150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3" name="Line 85">
            <a:extLst>
              <a:ext uri="{FF2B5EF4-FFF2-40B4-BE49-F238E27FC236}">
                <a16:creationId xmlns:a16="http://schemas.microsoft.com/office/drawing/2014/main" id="{26ADC6F8-2A31-7240-9062-F6430269E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137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4" name="Line 86">
            <a:extLst>
              <a:ext uri="{FF2B5EF4-FFF2-40B4-BE49-F238E27FC236}">
                <a16:creationId xmlns:a16="http://schemas.microsoft.com/office/drawing/2014/main" id="{C5495C2E-5908-2047-A00C-C955AAE9F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137" y="5711825"/>
            <a:ext cx="15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5" name="Line 87">
            <a:extLst>
              <a:ext uri="{FF2B5EF4-FFF2-40B4-BE49-F238E27FC236}">
                <a16:creationId xmlns:a16="http://schemas.microsoft.com/office/drawing/2014/main" id="{37F5A647-C4BB-184D-B795-D79F96D4F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8949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6" name="Line 88">
            <a:extLst>
              <a:ext uri="{FF2B5EF4-FFF2-40B4-BE49-F238E27FC236}">
                <a16:creationId xmlns:a16="http://schemas.microsoft.com/office/drawing/2014/main" id="{5FDCF807-4704-4C4C-96FC-48AABC3D9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8949" y="5937250"/>
            <a:ext cx="676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7" name="Line 89">
            <a:extLst>
              <a:ext uri="{FF2B5EF4-FFF2-40B4-BE49-F238E27FC236}">
                <a16:creationId xmlns:a16="http://schemas.microsoft.com/office/drawing/2014/main" id="{10833242-05A4-9C4A-B582-59043AA034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5224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8" name="Line 90">
            <a:extLst>
              <a:ext uri="{FF2B5EF4-FFF2-40B4-BE49-F238E27FC236}">
                <a16:creationId xmlns:a16="http://schemas.microsoft.com/office/drawing/2014/main" id="{C3742B87-F174-DE43-9F06-6767D76C6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5224" y="5711825"/>
            <a:ext cx="149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9" name="Line 91">
            <a:extLst>
              <a:ext uri="{FF2B5EF4-FFF2-40B4-BE49-F238E27FC236}">
                <a16:creationId xmlns:a16="http://schemas.microsoft.com/office/drawing/2014/main" id="{C7CF1279-FC23-A945-AF6C-232ED6ADE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449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40" name="Line 92">
            <a:extLst>
              <a:ext uri="{FF2B5EF4-FFF2-40B4-BE49-F238E27FC236}">
                <a16:creationId xmlns:a16="http://schemas.microsoft.com/office/drawing/2014/main" id="{45E0BCB5-793A-554E-8AAD-16E596F94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449" y="5937250"/>
            <a:ext cx="527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69" name="Group 115">
            <a:extLst>
              <a:ext uri="{FF2B5EF4-FFF2-40B4-BE49-F238E27FC236}">
                <a16:creationId xmlns:a16="http://schemas.microsoft.com/office/drawing/2014/main" id="{DFC9670E-AD52-1C43-9E7D-F7FD5B995D3C}"/>
              </a:ext>
            </a:extLst>
          </p:cNvPr>
          <p:cNvGrpSpPr>
            <a:grpSpLocks/>
          </p:cNvGrpSpPr>
          <p:nvPr/>
        </p:nvGrpSpPr>
        <p:grpSpPr bwMode="auto">
          <a:xfrm>
            <a:off x="2182474" y="4992687"/>
            <a:ext cx="4884738" cy="231775"/>
            <a:chOff x="1716" y="2963"/>
            <a:chExt cx="3077" cy="146"/>
          </a:xfrm>
        </p:grpSpPr>
        <p:sp>
          <p:nvSpPr>
            <p:cNvPr id="5181" name="Line 116">
              <a:extLst>
                <a:ext uri="{FF2B5EF4-FFF2-40B4-BE49-F238E27FC236}">
                  <a16:creationId xmlns:a16="http://schemas.microsoft.com/office/drawing/2014/main" id="{4EFF53F5-5796-5D4A-ACD6-615A94513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3109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117">
              <a:extLst>
                <a:ext uri="{FF2B5EF4-FFF2-40B4-BE49-F238E27FC236}">
                  <a16:creationId xmlns:a16="http://schemas.microsoft.com/office/drawing/2014/main" id="{2A9273DA-7141-C548-B522-0EAF50F63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118">
              <a:extLst>
                <a:ext uri="{FF2B5EF4-FFF2-40B4-BE49-F238E27FC236}">
                  <a16:creationId xmlns:a16="http://schemas.microsoft.com/office/drawing/2014/main" id="{42D70173-31CA-6F49-9228-34EAA9921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966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119">
              <a:extLst>
                <a:ext uri="{FF2B5EF4-FFF2-40B4-BE49-F238E27FC236}">
                  <a16:creationId xmlns:a16="http://schemas.microsoft.com/office/drawing/2014/main" id="{FFA27A46-78D4-5548-8219-DE52904DF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Line 120">
              <a:extLst>
                <a:ext uri="{FF2B5EF4-FFF2-40B4-BE49-F238E27FC236}">
                  <a16:creationId xmlns:a16="http://schemas.microsoft.com/office/drawing/2014/main" id="{1C1CEAC9-A7F0-0A45-83A7-4309682BC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109"/>
              <a:ext cx="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Line 121">
              <a:extLst>
                <a:ext uri="{FF2B5EF4-FFF2-40B4-BE49-F238E27FC236}">
                  <a16:creationId xmlns:a16="http://schemas.microsoft.com/office/drawing/2014/main" id="{AE55B736-B72C-D14A-8EB8-979BDD4CF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Line 122">
              <a:extLst>
                <a:ext uri="{FF2B5EF4-FFF2-40B4-BE49-F238E27FC236}">
                  <a16:creationId xmlns:a16="http://schemas.microsoft.com/office/drawing/2014/main" id="{3B156C48-6176-F44D-A1B4-F4F40176E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2966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123">
              <a:extLst>
                <a:ext uri="{FF2B5EF4-FFF2-40B4-BE49-F238E27FC236}">
                  <a16:creationId xmlns:a16="http://schemas.microsoft.com/office/drawing/2014/main" id="{A3E734F9-F818-B449-99D0-FBC44BF92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124">
              <a:extLst>
                <a:ext uri="{FF2B5EF4-FFF2-40B4-BE49-F238E27FC236}">
                  <a16:creationId xmlns:a16="http://schemas.microsoft.com/office/drawing/2014/main" id="{F6D932D2-5E35-554B-B2C0-0EF611A87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3109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125">
              <a:extLst>
                <a:ext uri="{FF2B5EF4-FFF2-40B4-BE49-F238E27FC236}">
                  <a16:creationId xmlns:a16="http://schemas.microsoft.com/office/drawing/2014/main" id="{1990D6C0-4AF8-3B4B-BF30-B43385B6E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7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126">
              <a:extLst>
                <a:ext uri="{FF2B5EF4-FFF2-40B4-BE49-F238E27FC236}">
                  <a16:creationId xmlns:a16="http://schemas.microsoft.com/office/drawing/2014/main" id="{C54BD06A-3536-E440-8242-E590A0AEB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966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127">
              <a:extLst>
                <a:ext uri="{FF2B5EF4-FFF2-40B4-BE49-F238E27FC236}">
                  <a16:creationId xmlns:a16="http://schemas.microsoft.com/office/drawing/2014/main" id="{D826AE51-47F0-014E-A1CF-5F7ABDFC1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128">
              <a:extLst>
                <a:ext uri="{FF2B5EF4-FFF2-40B4-BE49-F238E27FC236}">
                  <a16:creationId xmlns:a16="http://schemas.microsoft.com/office/drawing/2014/main" id="{5BD16D69-1919-6D4D-B9EC-E3CD80F6B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3109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129">
              <a:extLst>
                <a:ext uri="{FF2B5EF4-FFF2-40B4-BE49-F238E27FC236}">
                  <a16:creationId xmlns:a16="http://schemas.microsoft.com/office/drawing/2014/main" id="{E934F1A4-A34F-3743-9CE0-C1A807E69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7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Line 130">
              <a:extLst>
                <a:ext uri="{FF2B5EF4-FFF2-40B4-BE49-F238E27FC236}">
                  <a16:creationId xmlns:a16="http://schemas.microsoft.com/office/drawing/2014/main" id="{50A4927C-516B-F140-A298-AB7F51354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2963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Line 131">
              <a:extLst>
                <a:ext uri="{FF2B5EF4-FFF2-40B4-BE49-F238E27FC236}">
                  <a16:creationId xmlns:a16="http://schemas.microsoft.com/office/drawing/2014/main" id="{AA8CF208-928A-F242-8269-02153DF3B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132">
              <a:extLst>
                <a:ext uri="{FF2B5EF4-FFF2-40B4-BE49-F238E27FC236}">
                  <a16:creationId xmlns:a16="http://schemas.microsoft.com/office/drawing/2014/main" id="{B764DB91-3BCC-994A-91A7-BA97C0A70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3109"/>
              <a:ext cx="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16" name="Group 96">
            <a:extLst>
              <a:ext uri="{FF2B5EF4-FFF2-40B4-BE49-F238E27FC236}">
                <a16:creationId xmlns:a16="http://schemas.microsoft.com/office/drawing/2014/main" id="{F25C80EE-9EAC-884D-AE0C-64688BDB0CC8}"/>
              </a:ext>
            </a:extLst>
          </p:cNvPr>
          <p:cNvGrpSpPr>
            <a:grpSpLocks/>
          </p:cNvGrpSpPr>
          <p:nvPr/>
        </p:nvGrpSpPr>
        <p:grpSpPr bwMode="auto">
          <a:xfrm>
            <a:off x="2590462" y="3867150"/>
            <a:ext cx="4114799" cy="2384425"/>
            <a:chOff x="1811" y="2267"/>
            <a:chExt cx="2592" cy="1502"/>
          </a:xfrm>
        </p:grpSpPr>
        <p:sp>
          <p:nvSpPr>
            <p:cNvPr id="5171" name="Rectangle 85">
              <a:extLst>
                <a:ext uri="{FF2B5EF4-FFF2-40B4-BE49-F238E27FC236}">
                  <a16:creationId xmlns:a16="http://schemas.microsoft.com/office/drawing/2014/main" id="{A5ECB888-0098-3348-96D1-72E1CF0C1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2296"/>
              <a:ext cx="228" cy="1473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2" name="Rectangle 86">
              <a:extLst>
                <a:ext uri="{FF2B5EF4-FFF2-40B4-BE49-F238E27FC236}">
                  <a16:creationId xmlns:a16="http://schemas.microsoft.com/office/drawing/2014/main" id="{6E628D08-1164-FE43-9C22-6BFB12A51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290"/>
              <a:ext cx="229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3" name="Rectangle 87">
              <a:extLst>
                <a:ext uri="{FF2B5EF4-FFF2-40B4-BE49-F238E27FC236}">
                  <a16:creationId xmlns:a16="http://schemas.microsoft.com/office/drawing/2014/main" id="{C3674F9B-8C34-9D42-82DB-6C2058A2D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281"/>
              <a:ext cx="229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4" name="Rectangle 88">
              <a:extLst>
                <a:ext uri="{FF2B5EF4-FFF2-40B4-BE49-F238E27FC236}">
                  <a16:creationId xmlns:a16="http://schemas.microsoft.com/office/drawing/2014/main" id="{4A38BBC6-EFCE-F94D-AD32-E1BD323E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" y="2281"/>
              <a:ext cx="229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5" name="Rectangle 89">
              <a:extLst>
                <a:ext uri="{FF2B5EF4-FFF2-40B4-BE49-F238E27FC236}">
                  <a16:creationId xmlns:a16="http://schemas.microsoft.com/office/drawing/2014/main" id="{A4569088-2E20-824D-931F-37980A37D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2267"/>
              <a:ext cx="229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6" name="Rectangle 90">
              <a:extLst>
                <a:ext uri="{FF2B5EF4-FFF2-40B4-BE49-F238E27FC236}">
                  <a16:creationId xmlns:a16="http://schemas.microsoft.com/office/drawing/2014/main" id="{2103F75D-DDC6-8E44-8443-E59C5E6D2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2267"/>
              <a:ext cx="228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217" name="Line 97">
            <a:extLst>
              <a:ext uri="{FF2B5EF4-FFF2-40B4-BE49-F238E27FC236}">
                <a16:creationId xmlns:a16="http://schemas.microsoft.com/office/drawing/2014/main" id="{A9A1D52B-9A5A-514F-A688-750A52E5D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2999" y="5716587"/>
            <a:ext cx="387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8" name="Line 98">
            <a:extLst>
              <a:ext uri="{FF2B5EF4-FFF2-40B4-BE49-F238E27FC236}">
                <a16:creationId xmlns:a16="http://schemas.microsoft.com/office/drawing/2014/main" id="{359555E5-838B-1E4F-A11D-F06561D63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524" y="5716587"/>
            <a:ext cx="35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9" name="Line 99">
            <a:extLst>
              <a:ext uri="{FF2B5EF4-FFF2-40B4-BE49-F238E27FC236}">
                <a16:creationId xmlns:a16="http://schemas.microsoft.com/office/drawing/2014/main" id="{D170574B-4075-BD43-AF56-D5EAE185E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299" y="5713412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0" name="Line 100">
            <a:extLst>
              <a:ext uri="{FF2B5EF4-FFF2-40B4-BE49-F238E27FC236}">
                <a16:creationId xmlns:a16="http://schemas.microsoft.com/office/drawing/2014/main" id="{A1CEB603-11BC-9749-8A27-175648C75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4249" y="5710237"/>
            <a:ext cx="35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1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1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1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1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6D4729-556E-624D-AE96-0A8F907B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65175"/>
          </a:xfrm>
        </p:spPr>
        <p:txBody>
          <a:bodyPr/>
          <a:lstStyle/>
          <a:p>
            <a:r>
              <a:rPr lang="en-US" altLang="en-US" dirty="0"/>
              <a:t>D flip-flop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7A09010-96C0-A444-B5F7-98CA517BC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43001"/>
            <a:ext cx="5821363" cy="2400302"/>
          </a:xfrm>
        </p:spPr>
        <p:txBody>
          <a:bodyPr/>
          <a:lstStyle/>
          <a:p>
            <a:r>
              <a:rPr lang="en-US" altLang="en-US" sz="2200" dirty="0"/>
              <a:t>Input sampled at clock edge</a:t>
            </a:r>
          </a:p>
          <a:p>
            <a:pPr lvl="1"/>
            <a:r>
              <a:rPr lang="en-US" altLang="en-US" sz="2200" dirty="0"/>
              <a:t>Rising edge: Input passes to output </a:t>
            </a:r>
          </a:p>
          <a:p>
            <a:pPr lvl="1"/>
            <a:r>
              <a:rPr lang="en-US" altLang="en-US" sz="2200" dirty="0"/>
              <a:t>Otherwise: Flip-flop holds its output</a:t>
            </a:r>
          </a:p>
          <a:p>
            <a:r>
              <a:rPr lang="en-US" altLang="en-US" sz="2200" dirty="0"/>
              <a:t>Flip-flops can be rising-edge triggered or falling-edge triggered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26EEFFB3-5FE2-BB4E-970C-594452420D7A}"/>
              </a:ext>
            </a:extLst>
          </p:cNvPr>
          <p:cNvGrpSpPr>
            <a:grpSpLocks/>
          </p:cNvGrpSpPr>
          <p:nvPr/>
        </p:nvGrpSpPr>
        <p:grpSpPr bwMode="auto">
          <a:xfrm>
            <a:off x="6451600" y="1549400"/>
            <a:ext cx="1362075" cy="1674813"/>
            <a:chOff x="1148" y="2529"/>
            <a:chExt cx="858" cy="1055"/>
          </a:xfrm>
        </p:grpSpPr>
        <p:sp>
          <p:nvSpPr>
            <p:cNvPr id="7249" name="Rectangle 5">
              <a:extLst>
                <a:ext uri="{FF2B5EF4-FFF2-40B4-BE49-F238E27FC236}">
                  <a16:creationId xmlns:a16="http://schemas.microsoft.com/office/drawing/2014/main" id="{C1EB9A40-BF0C-F042-96A8-195B26D05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529"/>
              <a:ext cx="572" cy="57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50" name="Rectangle 6">
              <a:extLst>
                <a:ext uri="{FF2B5EF4-FFF2-40B4-BE49-F238E27FC236}">
                  <a16:creationId xmlns:a16="http://schemas.microsoft.com/office/drawing/2014/main" id="{2D692A38-213C-9B4A-8DAC-952BEDE36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654"/>
              <a:ext cx="9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7251" name="Rectangle 7">
              <a:extLst>
                <a:ext uri="{FF2B5EF4-FFF2-40B4-BE49-F238E27FC236}">
                  <a16:creationId xmlns:a16="http://schemas.microsoft.com/office/drawing/2014/main" id="{0533D6CE-387D-B24B-BA80-9E19ECA18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654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7252" name="Line 8">
              <a:extLst>
                <a:ext uri="{FF2B5EF4-FFF2-40B4-BE49-F238E27FC236}">
                  <a16:creationId xmlns:a16="http://schemas.microsoft.com/office/drawing/2014/main" id="{98CF6B19-52BF-FE46-84B0-00A044782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2709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Line 9">
              <a:extLst>
                <a:ext uri="{FF2B5EF4-FFF2-40B4-BE49-F238E27FC236}">
                  <a16:creationId xmlns:a16="http://schemas.microsoft.com/office/drawing/2014/main" id="{B3324A6C-4F88-3648-BB66-EAD73E230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709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4" name="Line 10">
              <a:extLst>
                <a:ext uri="{FF2B5EF4-FFF2-40B4-BE49-F238E27FC236}">
                  <a16:creationId xmlns:a16="http://schemas.microsoft.com/office/drawing/2014/main" id="{2DA15247-A7C3-C640-AF62-43AB77065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3115"/>
              <a:ext cx="1" cy="1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5" name="Rectangle 11">
              <a:extLst>
                <a:ext uri="{FF2B5EF4-FFF2-40B4-BE49-F238E27FC236}">
                  <a16:creationId xmlns:a16="http://schemas.microsoft.com/office/drawing/2014/main" id="{F6F5C90B-C9AF-0540-8510-3797A0628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897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7256" name="Line 12">
              <a:extLst>
                <a:ext uri="{FF2B5EF4-FFF2-40B4-BE49-F238E27FC236}">
                  <a16:creationId xmlns:a16="http://schemas.microsoft.com/office/drawing/2014/main" id="{928F90AB-3CBE-044F-8F68-0A27B273E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937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7" name="Oval 13">
              <a:extLst>
                <a:ext uri="{FF2B5EF4-FFF2-40B4-BE49-F238E27FC236}">
                  <a16:creationId xmlns:a16="http://schemas.microsoft.com/office/drawing/2014/main" id="{EE76023A-5197-E644-AC40-84FA0AD6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905"/>
              <a:ext cx="78" cy="7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58" name="Rectangle 14">
              <a:extLst>
                <a:ext uri="{FF2B5EF4-FFF2-40B4-BE49-F238E27FC236}">
                  <a16:creationId xmlns:a16="http://schemas.microsoft.com/office/drawing/2014/main" id="{85DFAA8F-C097-A24A-9D42-94A814D71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3346"/>
              <a:ext cx="44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ts val="16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CLK</a:t>
              </a:r>
            </a:p>
          </p:txBody>
        </p:sp>
      </p:grpSp>
      <p:sp>
        <p:nvSpPr>
          <p:cNvPr id="7173" name="Text Box 15">
            <a:extLst>
              <a:ext uri="{FF2B5EF4-FFF2-40B4-BE49-F238E27FC236}">
                <a16:creationId xmlns:a16="http://schemas.microsoft.com/office/drawing/2014/main" id="{9C38EC62-BB84-F642-B933-DB40D411A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1701800"/>
            <a:ext cx="5810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Input</a:t>
            </a:r>
          </a:p>
        </p:txBody>
      </p:sp>
      <p:sp>
        <p:nvSpPr>
          <p:cNvPr id="7174" name="Text Box 16">
            <a:extLst>
              <a:ext uri="{FF2B5EF4-FFF2-40B4-BE49-F238E27FC236}">
                <a16:creationId xmlns:a16="http://schemas.microsoft.com/office/drawing/2014/main" id="{E29E5FFC-5478-1D4B-AC34-589F47A1C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1700213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7175" name="Text Box 17">
            <a:extLst>
              <a:ext uri="{FF2B5EF4-FFF2-40B4-BE49-F238E27FC236}">
                <a16:creationId xmlns:a16="http://schemas.microsoft.com/office/drawing/2014/main" id="{9CB48F66-3C70-F649-B35E-438D5BE4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2105025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7176" name="Line 18">
            <a:extLst>
              <a:ext uri="{FF2B5EF4-FFF2-40B4-BE49-F238E27FC236}">
                <a16:creationId xmlns:a16="http://schemas.microsoft.com/office/drawing/2014/main" id="{2BEF6785-7FD0-1C49-A064-9998D792D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3363" y="209073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9050" tIns="26988" rIns="19050" bIns="26988" anchor="ctr"/>
          <a:lstStyle/>
          <a:p>
            <a:endParaRPr lang="en-US"/>
          </a:p>
        </p:txBody>
      </p:sp>
      <p:grpSp>
        <p:nvGrpSpPr>
          <p:cNvPr id="7177" name="Group 84">
            <a:extLst>
              <a:ext uri="{FF2B5EF4-FFF2-40B4-BE49-F238E27FC236}">
                <a16:creationId xmlns:a16="http://schemas.microsoft.com/office/drawing/2014/main" id="{8198446F-F65A-0749-A4EF-FCD4C9D9E433}"/>
              </a:ext>
            </a:extLst>
          </p:cNvPr>
          <p:cNvGrpSpPr>
            <a:grpSpLocks/>
          </p:cNvGrpSpPr>
          <p:nvPr/>
        </p:nvGrpSpPr>
        <p:grpSpPr bwMode="auto">
          <a:xfrm>
            <a:off x="6992938" y="2276475"/>
            <a:ext cx="227012" cy="161925"/>
            <a:chOff x="1390" y="2792"/>
            <a:chExt cx="143" cy="144"/>
          </a:xfrm>
        </p:grpSpPr>
        <p:sp>
          <p:nvSpPr>
            <p:cNvPr id="7247" name="Line 85">
              <a:extLst>
                <a:ext uri="{FF2B5EF4-FFF2-40B4-BE49-F238E27FC236}">
                  <a16:creationId xmlns:a16="http://schemas.microsoft.com/office/drawing/2014/main" id="{C7B84293-8C79-824E-86AE-8CDAA5F76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0" y="2792"/>
              <a:ext cx="71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8" name="Line 86">
              <a:extLst>
                <a:ext uri="{FF2B5EF4-FFF2-40B4-BE49-F238E27FC236}">
                  <a16:creationId xmlns:a16="http://schemas.microsoft.com/office/drawing/2014/main" id="{FB1E8923-B693-C642-907B-448801153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2792"/>
              <a:ext cx="71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8" name="Line 87">
            <a:extLst>
              <a:ext uri="{FF2B5EF4-FFF2-40B4-BE49-F238E27FC236}">
                <a16:creationId xmlns:a16="http://schemas.microsoft.com/office/drawing/2014/main" id="{8F54D276-FFA8-5C45-9BFD-833E94F01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8563" y="3729038"/>
            <a:ext cx="0" cy="22399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9" name="Group 88">
            <a:extLst>
              <a:ext uri="{FF2B5EF4-FFF2-40B4-BE49-F238E27FC236}">
                <a16:creationId xmlns:a16="http://schemas.microsoft.com/office/drawing/2014/main" id="{4AFCB9D0-D971-1C4A-BB18-581D038C8544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4318000"/>
            <a:ext cx="4508500" cy="1060450"/>
            <a:chOff x="2462" y="1660"/>
            <a:chExt cx="2840" cy="561"/>
          </a:xfrm>
        </p:grpSpPr>
        <p:sp>
          <p:nvSpPr>
            <p:cNvPr id="7240" name="Line 89">
              <a:extLst>
                <a:ext uri="{FF2B5EF4-FFF2-40B4-BE49-F238E27FC236}">
                  <a16:creationId xmlns:a16="http://schemas.microsoft.com/office/drawing/2014/main" id="{1B4DFD3B-88A6-7C4B-BFA3-3698ACEB9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1" name="Line 90">
              <a:extLst>
                <a:ext uri="{FF2B5EF4-FFF2-40B4-BE49-F238E27FC236}">
                  <a16:creationId xmlns:a16="http://schemas.microsoft.com/office/drawing/2014/main" id="{A961C509-78D1-844A-BC51-5BA307483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5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Line 91">
              <a:extLst>
                <a:ext uri="{FF2B5EF4-FFF2-40B4-BE49-F238E27FC236}">
                  <a16:creationId xmlns:a16="http://schemas.microsoft.com/office/drawing/2014/main" id="{0A4DE683-50E9-2A49-9374-D7BDC2B2F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3" name="Line 92">
              <a:extLst>
                <a:ext uri="{FF2B5EF4-FFF2-40B4-BE49-F238E27FC236}">
                  <a16:creationId xmlns:a16="http://schemas.microsoft.com/office/drawing/2014/main" id="{4820CCDF-6995-264D-BE41-779F083F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4" name="Line 93">
              <a:extLst>
                <a:ext uri="{FF2B5EF4-FFF2-40B4-BE49-F238E27FC236}">
                  <a16:creationId xmlns:a16="http://schemas.microsoft.com/office/drawing/2014/main" id="{FBD2A6A3-27F3-8840-BC64-3AA8C31A0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94">
              <a:extLst>
                <a:ext uri="{FF2B5EF4-FFF2-40B4-BE49-F238E27FC236}">
                  <a16:creationId xmlns:a16="http://schemas.microsoft.com/office/drawing/2014/main" id="{E10D6C1A-5DD7-9A49-8778-BB6AE77EC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6" name="Line 95">
              <a:extLst>
                <a:ext uri="{FF2B5EF4-FFF2-40B4-BE49-F238E27FC236}">
                  <a16:creationId xmlns:a16="http://schemas.microsoft.com/office/drawing/2014/main" id="{B7F08A25-3171-B944-85A0-2CFA49076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2" y="1660"/>
              <a:ext cx="0" cy="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Rectangle 96">
            <a:extLst>
              <a:ext uri="{FF2B5EF4-FFF2-40B4-BE49-F238E27FC236}">
                <a16:creationId xmlns:a16="http://schemas.microsoft.com/office/drawing/2014/main" id="{6ECA02D9-8D72-5A4A-A0F7-9E05AE27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889375"/>
            <a:ext cx="6953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63"/>
              </a:lnSpc>
            </a:pPr>
            <a:r>
              <a:rPr lang="en-US" altLang="en-US" sz="2000">
                <a:latin typeface="Tahoma" panose="020B0604030504040204" pitchFamily="34" charset="0"/>
              </a:rPr>
              <a:t>CLK</a:t>
            </a:r>
          </a:p>
          <a:p>
            <a:pPr>
              <a:lnSpc>
                <a:spcPts val="2863"/>
              </a:lnSpc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3"/>
              </a:lnSpc>
            </a:pPr>
            <a:r>
              <a:rPr lang="en-US" altLang="en-US" sz="2000">
                <a:latin typeface="Tahoma" panose="020B0604030504040204" pitchFamily="34" charset="0"/>
              </a:rPr>
              <a:t>D</a:t>
            </a:r>
          </a:p>
          <a:p>
            <a:pPr>
              <a:lnSpc>
                <a:spcPts val="2863"/>
              </a:lnSpc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3"/>
              </a:lnSpc>
            </a:pPr>
            <a:r>
              <a:rPr lang="en-US" altLang="en-US" sz="2000">
                <a:solidFill>
                  <a:schemeClr val="tx1"/>
                </a:solidFill>
                <a:latin typeface="Tahoma" panose="020B0604030504040204" pitchFamily="34" charset="0"/>
              </a:rPr>
              <a:t>Q</a:t>
            </a:r>
            <a:r>
              <a:rPr lang="en-US" altLang="en-US" sz="2000" baseline="-25000">
                <a:solidFill>
                  <a:schemeClr val="tx1"/>
                </a:solidFill>
                <a:latin typeface="Tahoma" panose="020B0604030504040204" pitchFamily="34" charset="0"/>
              </a:rPr>
              <a:t>ff </a:t>
            </a:r>
            <a:endParaRPr lang="en-US" altLang="en-US" sz="2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81" name="Line 97">
            <a:extLst>
              <a:ext uri="{FF2B5EF4-FFF2-40B4-BE49-F238E27FC236}">
                <a16:creationId xmlns:a16="http://schemas.microsoft.com/office/drawing/2014/main" id="{A69D7468-345F-0042-B7E5-886E03860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8563" y="424656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98">
            <a:extLst>
              <a:ext uri="{FF2B5EF4-FFF2-40B4-BE49-F238E27FC236}">
                <a16:creationId xmlns:a16="http://schemas.microsoft.com/office/drawing/2014/main" id="{0351577F-1341-494B-BFBC-82137DAA3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99">
            <a:extLst>
              <a:ext uri="{FF2B5EF4-FFF2-40B4-BE49-F238E27FC236}">
                <a16:creationId xmlns:a16="http://schemas.microsoft.com/office/drawing/2014/main" id="{4F41E779-49E2-EC44-AE7A-A9F013416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4021138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00">
            <a:extLst>
              <a:ext uri="{FF2B5EF4-FFF2-40B4-BE49-F238E27FC236}">
                <a16:creationId xmlns:a16="http://schemas.microsoft.com/office/drawing/2014/main" id="{273097A0-62F0-5D49-9B9F-968054DCC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1038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01">
            <a:extLst>
              <a:ext uri="{FF2B5EF4-FFF2-40B4-BE49-F238E27FC236}">
                <a16:creationId xmlns:a16="http://schemas.microsoft.com/office/drawing/2014/main" id="{5FB7E89D-0058-6945-8969-64A3404DF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1038" y="4246563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02">
            <a:extLst>
              <a:ext uri="{FF2B5EF4-FFF2-40B4-BE49-F238E27FC236}">
                <a16:creationId xmlns:a16="http://schemas.microsoft.com/office/drawing/2014/main" id="{BAC8D53C-AA47-A94B-A360-AF8B55698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5688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03">
            <a:extLst>
              <a:ext uri="{FF2B5EF4-FFF2-40B4-BE49-F238E27FC236}">
                <a16:creationId xmlns:a16="http://schemas.microsoft.com/office/drawing/2014/main" id="{669912E4-6A18-C04D-A39D-BAF147079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5688" y="4021138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104">
            <a:extLst>
              <a:ext uri="{FF2B5EF4-FFF2-40B4-BE49-F238E27FC236}">
                <a16:creationId xmlns:a16="http://schemas.microsoft.com/office/drawing/2014/main" id="{D56C37C3-357F-C94A-9B20-560671875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1925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105">
            <a:extLst>
              <a:ext uri="{FF2B5EF4-FFF2-40B4-BE49-F238E27FC236}">
                <a16:creationId xmlns:a16="http://schemas.microsoft.com/office/drawing/2014/main" id="{A096989B-F73D-BC41-BE3C-8815EECB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1925" y="4246563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106">
            <a:extLst>
              <a:ext uri="{FF2B5EF4-FFF2-40B4-BE49-F238E27FC236}">
                <a16:creationId xmlns:a16="http://schemas.microsoft.com/office/drawing/2014/main" id="{7608BB3C-E8E9-DD46-B055-1BAC974C9C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8163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107">
            <a:extLst>
              <a:ext uri="{FF2B5EF4-FFF2-40B4-BE49-F238E27FC236}">
                <a16:creationId xmlns:a16="http://schemas.microsoft.com/office/drawing/2014/main" id="{A3106D97-0169-5B42-827E-30EFAF5E4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402113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108">
            <a:extLst>
              <a:ext uri="{FF2B5EF4-FFF2-40B4-BE49-F238E27FC236}">
                <a16:creationId xmlns:a16="http://schemas.microsoft.com/office/drawing/2014/main" id="{505FA50B-F156-EE4D-9600-928E20C90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13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109">
            <a:extLst>
              <a:ext uri="{FF2B5EF4-FFF2-40B4-BE49-F238E27FC236}">
                <a16:creationId xmlns:a16="http://schemas.microsoft.com/office/drawing/2014/main" id="{1DFE628C-535D-C14A-A7C6-7256E9585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13" y="424656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110">
            <a:extLst>
              <a:ext uri="{FF2B5EF4-FFF2-40B4-BE49-F238E27FC236}">
                <a16:creationId xmlns:a16="http://schemas.microsoft.com/office/drawing/2014/main" id="{E71CE18A-D70A-5A42-BB50-021D975EC7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9050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111">
            <a:extLst>
              <a:ext uri="{FF2B5EF4-FFF2-40B4-BE49-F238E27FC236}">
                <a16:creationId xmlns:a16="http://schemas.microsoft.com/office/drawing/2014/main" id="{77E11EB4-5C6C-7D45-BE70-DA3E6C7C3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021138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112">
            <a:extLst>
              <a:ext uri="{FF2B5EF4-FFF2-40B4-BE49-F238E27FC236}">
                <a16:creationId xmlns:a16="http://schemas.microsoft.com/office/drawing/2014/main" id="{3AFE8BA3-7DD4-534D-B654-DD3F2D844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288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Line 113">
            <a:extLst>
              <a:ext uri="{FF2B5EF4-FFF2-40B4-BE49-F238E27FC236}">
                <a16:creationId xmlns:a16="http://schemas.microsoft.com/office/drawing/2014/main" id="{81A77E55-4179-D24D-8606-15054D4B2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288" y="424656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114">
            <a:extLst>
              <a:ext uri="{FF2B5EF4-FFF2-40B4-BE49-F238E27FC236}">
                <a16:creationId xmlns:a16="http://schemas.microsoft.com/office/drawing/2014/main" id="{254FC700-F00D-324E-8EB3-6B1F0B9CB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1525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115">
            <a:extLst>
              <a:ext uri="{FF2B5EF4-FFF2-40B4-BE49-F238E27FC236}">
                <a16:creationId xmlns:a16="http://schemas.microsoft.com/office/drawing/2014/main" id="{B091F9D7-4081-5040-98B4-02874F9A4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1525" y="402113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116">
            <a:extLst>
              <a:ext uri="{FF2B5EF4-FFF2-40B4-BE49-F238E27FC236}">
                <a16:creationId xmlns:a16="http://schemas.microsoft.com/office/drawing/2014/main" id="{D69CC185-CD2D-7F43-8F21-A60168E74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6175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117">
            <a:extLst>
              <a:ext uri="{FF2B5EF4-FFF2-40B4-BE49-F238E27FC236}">
                <a16:creationId xmlns:a16="http://schemas.microsoft.com/office/drawing/2014/main" id="{45A5B036-5DE5-624B-95AC-591E93434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6175" y="4246563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118">
            <a:extLst>
              <a:ext uri="{FF2B5EF4-FFF2-40B4-BE49-F238E27FC236}">
                <a16:creationId xmlns:a16="http://schemas.microsoft.com/office/drawing/2014/main" id="{0A4B8280-D305-AD4F-A94C-5D20E6F3AF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2413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119">
            <a:extLst>
              <a:ext uri="{FF2B5EF4-FFF2-40B4-BE49-F238E27FC236}">
                <a16:creationId xmlns:a16="http://schemas.microsoft.com/office/drawing/2014/main" id="{835F0A30-077E-EF40-A5D1-96174751A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413" y="4021138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120">
            <a:extLst>
              <a:ext uri="{FF2B5EF4-FFF2-40B4-BE49-F238E27FC236}">
                <a16:creationId xmlns:a16="http://schemas.microsoft.com/office/drawing/2014/main" id="{5EB51D51-8DE1-B64A-AA29-D5F48CB80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121">
            <a:extLst>
              <a:ext uri="{FF2B5EF4-FFF2-40B4-BE49-F238E27FC236}">
                <a16:creationId xmlns:a16="http://schemas.microsoft.com/office/drawing/2014/main" id="{B04B9FDD-3EB8-4E4E-AEF2-FF0404312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4246563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4" name="Line 122">
            <a:extLst>
              <a:ext uri="{FF2B5EF4-FFF2-40B4-BE49-F238E27FC236}">
                <a16:creationId xmlns:a16="http://schemas.microsoft.com/office/drawing/2014/main" id="{1316CBDB-2D05-ED41-A427-FD47DE65A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5684838"/>
            <a:ext cx="403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5" name="Line 123">
            <a:extLst>
              <a:ext uri="{FF2B5EF4-FFF2-40B4-BE49-F238E27FC236}">
                <a16:creationId xmlns:a16="http://schemas.microsoft.com/office/drawing/2014/main" id="{5EBFE6EF-08DC-EB4F-B296-9EF184C79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3" y="545941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6" name="Line 124">
            <a:extLst>
              <a:ext uri="{FF2B5EF4-FFF2-40B4-BE49-F238E27FC236}">
                <a16:creationId xmlns:a16="http://schemas.microsoft.com/office/drawing/2014/main" id="{8ACCEFF6-C1B4-DE4C-A5EA-7EDD94F94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5459413"/>
            <a:ext cx="150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7" name="Line 125">
            <a:extLst>
              <a:ext uri="{FF2B5EF4-FFF2-40B4-BE49-F238E27FC236}">
                <a16:creationId xmlns:a16="http://schemas.microsoft.com/office/drawing/2014/main" id="{2A854794-B261-DB46-B29F-C60F57657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545941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8" name="Line 126">
            <a:extLst>
              <a:ext uri="{FF2B5EF4-FFF2-40B4-BE49-F238E27FC236}">
                <a16:creationId xmlns:a16="http://schemas.microsoft.com/office/drawing/2014/main" id="{D4C6FFA7-C51A-7049-8598-1A246DD72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5684838"/>
            <a:ext cx="150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9" name="Line 127">
            <a:extLst>
              <a:ext uri="{FF2B5EF4-FFF2-40B4-BE49-F238E27FC236}">
                <a16:creationId xmlns:a16="http://schemas.microsoft.com/office/drawing/2014/main" id="{F4778E46-E3E8-A445-8900-94995097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2638" y="545941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00" name="Line 128">
            <a:extLst>
              <a:ext uri="{FF2B5EF4-FFF2-40B4-BE49-F238E27FC236}">
                <a16:creationId xmlns:a16="http://schemas.microsoft.com/office/drawing/2014/main" id="{9D6B0871-755E-BB4A-97E7-EEB721A40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2638" y="54594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01" name="Line 129">
            <a:extLst>
              <a:ext uri="{FF2B5EF4-FFF2-40B4-BE49-F238E27FC236}">
                <a16:creationId xmlns:a16="http://schemas.microsoft.com/office/drawing/2014/main" id="{E5228970-730A-C949-A11D-2349781D2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3525" y="545941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02" name="Line 130">
            <a:extLst>
              <a:ext uri="{FF2B5EF4-FFF2-40B4-BE49-F238E27FC236}">
                <a16:creationId xmlns:a16="http://schemas.microsoft.com/office/drawing/2014/main" id="{AB818142-D8D7-B549-A26D-CAEF72780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3525" y="5684838"/>
            <a:ext cx="676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15" name="Group 144">
            <a:extLst>
              <a:ext uri="{FF2B5EF4-FFF2-40B4-BE49-F238E27FC236}">
                <a16:creationId xmlns:a16="http://schemas.microsoft.com/office/drawing/2014/main" id="{733C8E7E-AD60-EA46-A12B-0253C0F12F98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4724400"/>
            <a:ext cx="4884738" cy="231775"/>
            <a:chOff x="1716" y="2963"/>
            <a:chExt cx="3077" cy="146"/>
          </a:xfrm>
        </p:grpSpPr>
        <p:sp>
          <p:nvSpPr>
            <p:cNvPr id="7223" name="Line 145">
              <a:extLst>
                <a:ext uri="{FF2B5EF4-FFF2-40B4-BE49-F238E27FC236}">
                  <a16:creationId xmlns:a16="http://schemas.microsoft.com/office/drawing/2014/main" id="{D5DB0BA5-ED6D-2145-B647-158C97853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3109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146">
              <a:extLst>
                <a:ext uri="{FF2B5EF4-FFF2-40B4-BE49-F238E27FC236}">
                  <a16:creationId xmlns:a16="http://schemas.microsoft.com/office/drawing/2014/main" id="{32077F1D-B0A6-4044-9B00-06856DD5A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Line 147">
              <a:extLst>
                <a:ext uri="{FF2B5EF4-FFF2-40B4-BE49-F238E27FC236}">
                  <a16:creationId xmlns:a16="http://schemas.microsoft.com/office/drawing/2014/main" id="{86F7692E-EBF2-C243-B5F9-EFD0886C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966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Line 148">
              <a:extLst>
                <a:ext uri="{FF2B5EF4-FFF2-40B4-BE49-F238E27FC236}">
                  <a16:creationId xmlns:a16="http://schemas.microsoft.com/office/drawing/2014/main" id="{034448F3-CE9F-C144-BD41-4CC889C30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Line 149">
              <a:extLst>
                <a:ext uri="{FF2B5EF4-FFF2-40B4-BE49-F238E27FC236}">
                  <a16:creationId xmlns:a16="http://schemas.microsoft.com/office/drawing/2014/main" id="{C29EA3CF-0754-7941-9FAA-6FA294AF4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109"/>
              <a:ext cx="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Line 150">
              <a:extLst>
                <a:ext uri="{FF2B5EF4-FFF2-40B4-BE49-F238E27FC236}">
                  <a16:creationId xmlns:a16="http://schemas.microsoft.com/office/drawing/2014/main" id="{F89CA748-B90F-BA4B-B6EC-FA32558E9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Line 151">
              <a:extLst>
                <a:ext uri="{FF2B5EF4-FFF2-40B4-BE49-F238E27FC236}">
                  <a16:creationId xmlns:a16="http://schemas.microsoft.com/office/drawing/2014/main" id="{E6F9316D-A818-C04D-A743-774961D82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2966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Line 152">
              <a:extLst>
                <a:ext uri="{FF2B5EF4-FFF2-40B4-BE49-F238E27FC236}">
                  <a16:creationId xmlns:a16="http://schemas.microsoft.com/office/drawing/2014/main" id="{B15492E5-B8E6-2840-AC92-73CB689E0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1" name="Line 153">
              <a:extLst>
                <a:ext uri="{FF2B5EF4-FFF2-40B4-BE49-F238E27FC236}">
                  <a16:creationId xmlns:a16="http://schemas.microsoft.com/office/drawing/2014/main" id="{67388570-E77F-8F44-8513-3CE710F4C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3109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Line 154">
              <a:extLst>
                <a:ext uri="{FF2B5EF4-FFF2-40B4-BE49-F238E27FC236}">
                  <a16:creationId xmlns:a16="http://schemas.microsoft.com/office/drawing/2014/main" id="{AFCA30F4-B07B-764E-A643-A62462A17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7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3" name="Line 155">
              <a:extLst>
                <a:ext uri="{FF2B5EF4-FFF2-40B4-BE49-F238E27FC236}">
                  <a16:creationId xmlns:a16="http://schemas.microsoft.com/office/drawing/2014/main" id="{20318F41-E4BA-1C4F-8C09-10520D2E7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966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Line 156">
              <a:extLst>
                <a:ext uri="{FF2B5EF4-FFF2-40B4-BE49-F238E27FC236}">
                  <a16:creationId xmlns:a16="http://schemas.microsoft.com/office/drawing/2014/main" id="{6FC9A652-F701-EF4A-89DD-FC01E070B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Line 157">
              <a:extLst>
                <a:ext uri="{FF2B5EF4-FFF2-40B4-BE49-F238E27FC236}">
                  <a16:creationId xmlns:a16="http://schemas.microsoft.com/office/drawing/2014/main" id="{F7B7696A-88DD-FF46-B5F4-10661EC1F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3109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Line 158">
              <a:extLst>
                <a:ext uri="{FF2B5EF4-FFF2-40B4-BE49-F238E27FC236}">
                  <a16:creationId xmlns:a16="http://schemas.microsoft.com/office/drawing/2014/main" id="{54498DE3-AEFA-9E41-9305-5CF2862E1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7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Line 159">
              <a:extLst>
                <a:ext uri="{FF2B5EF4-FFF2-40B4-BE49-F238E27FC236}">
                  <a16:creationId xmlns:a16="http://schemas.microsoft.com/office/drawing/2014/main" id="{08E1E05D-F6AD-2C4A-9FCF-F8F95B6B7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2963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Line 160">
              <a:extLst>
                <a:ext uri="{FF2B5EF4-FFF2-40B4-BE49-F238E27FC236}">
                  <a16:creationId xmlns:a16="http://schemas.microsoft.com/office/drawing/2014/main" id="{4BCBAC22-3726-AC4D-BC5E-949EF01AB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" name="Line 161">
              <a:extLst>
                <a:ext uri="{FF2B5EF4-FFF2-40B4-BE49-F238E27FC236}">
                  <a16:creationId xmlns:a16="http://schemas.microsoft.com/office/drawing/2014/main" id="{AC1C6AEC-345F-4B49-A7A9-6AC0CB50F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3109"/>
              <a:ext cx="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217" name="Straight Connector 85">
            <a:extLst>
              <a:ext uri="{FF2B5EF4-FFF2-40B4-BE49-F238E27FC236}">
                <a16:creationId xmlns:a16="http://schemas.microsoft.com/office/drawing/2014/main" id="{D8B9CFA6-F145-044F-8B99-16923BBC096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727994" y="4766469"/>
            <a:ext cx="2178050" cy="14288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Straight Connector 88">
            <a:extLst>
              <a:ext uri="{FF2B5EF4-FFF2-40B4-BE49-F238E27FC236}">
                <a16:creationId xmlns:a16="http://schemas.microsoft.com/office/drawing/2014/main" id="{131A4E29-3F62-5F4D-A7A2-FEB3C833E33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472532" y="4771231"/>
            <a:ext cx="2178050" cy="14287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Straight Connector 89">
            <a:extLst>
              <a:ext uri="{FF2B5EF4-FFF2-40B4-BE49-F238E27FC236}">
                <a16:creationId xmlns:a16="http://schemas.microsoft.com/office/drawing/2014/main" id="{67A1D59C-44C5-D44E-9CE5-985EDEFEB73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238500" y="4772025"/>
            <a:ext cx="2178050" cy="12700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0" name="Straight Connector 90">
            <a:extLst>
              <a:ext uri="{FF2B5EF4-FFF2-40B4-BE49-F238E27FC236}">
                <a16:creationId xmlns:a16="http://schemas.microsoft.com/office/drawing/2014/main" id="{29BF0012-5C17-E944-A542-CDC36E8061B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969544" y="4775994"/>
            <a:ext cx="2178050" cy="14288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1" name="Straight Connector 91">
            <a:extLst>
              <a:ext uri="{FF2B5EF4-FFF2-40B4-BE49-F238E27FC236}">
                <a16:creationId xmlns:a16="http://schemas.microsoft.com/office/drawing/2014/main" id="{13B51B94-726F-6746-90D0-7B4297B720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58532" y="4798219"/>
            <a:ext cx="2178050" cy="14287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2" name="Straight Connector 92">
            <a:extLst>
              <a:ext uri="{FF2B5EF4-FFF2-40B4-BE49-F238E27FC236}">
                <a16:creationId xmlns:a16="http://schemas.microsoft.com/office/drawing/2014/main" id="{BFB04671-84B9-CA4C-B030-52FA9DD016F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488782" y="4802981"/>
            <a:ext cx="2178050" cy="14287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031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2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>
            <a:extLst>
              <a:ext uri="{FF2B5EF4-FFF2-40B4-BE49-F238E27FC236}">
                <a16:creationId xmlns:a16="http://schemas.microsoft.com/office/drawing/2014/main" id="{A502DF59-D402-B248-BCAC-5DD54FF3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Flip-Flop Vs. Latch</a:t>
            </a:r>
          </a:p>
        </p:txBody>
      </p:sp>
      <p:sp>
        <p:nvSpPr>
          <p:cNvPr id="30723" name="Content Placeholder 21">
            <a:extLst>
              <a:ext uri="{FF2B5EF4-FFF2-40B4-BE49-F238E27FC236}">
                <a16:creationId xmlns:a16="http://schemas.microsoft.com/office/drawing/2014/main" id="{2F0325ED-8B2B-CB47-B6CA-D6267540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/>
              <a:t>The primary difference between a D flip-flop and D latch is the EN/CLOCK input. 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/>
              <a:t>The flip-flop’s CLOCK input is </a:t>
            </a:r>
            <a:r>
              <a:rPr lang="en-US" altLang="en-US" sz="2800" u="sng"/>
              <a:t>edge sensitive</a:t>
            </a:r>
            <a:r>
              <a:rPr lang="en-US" altLang="en-US" sz="2800"/>
              <a:t>, meaning the flip-flop’s output changes on the edge (rising or falling) of the CLOCK input.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/>
              <a:t>The latch’s EN input is </a:t>
            </a:r>
            <a:r>
              <a:rPr lang="en-US" altLang="en-US" sz="2800" u="sng"/>
              <a:t>level sensitive</a:t>
            </a:r>
            <a:r>
              <a:rPr lang="en-US" altLang="en-US" sz="2800"/>
              <a:t>, meaning the latch’s output changes on the level (high or low) of the EN input.</a:t>
            </a:r>
          </a:p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7CF5F-E236-074B-8F1D-5287C11C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8A20F2-CE7B-3246-97E8-D5646F60D9BB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27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0467621-984A-B547-9F91-C466EBD2E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5070475"/>
            <a:ext cx="42814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5000"/>
              </a:lnSpc>
            </a:pPr>
            <a:r>
              <a:rPr lang="en-US" altLang="en-US">
                <a:latin typeface="Tahoma" panose="020B0604030504040204" pitchFamily="34" charset="0"/>
              </a:rPr>
              <a:t>behavior is the same </a:t>
            </a: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unless</a:t>
            </a:r>
            <a:r>
              <a:rPr lang="en-US" altLang="en-US">
                <a:latin typeface="Tahoma" panose="020B0604030504040204" pitchFamily="34" charset="0"/>
              </a:rPr>
              <a:t> input </a:t>
            </a:r>
          </a:p>
          <a:p>
            <a:pPr algn="ctr">
              <a:lnSpc>
                <a:spcPct val="105000"/>
              </a:lnSpc>
            </a:pPr>
            <a:r>
              <a:rPr lang="en-US" altLang="en-US">
                <a:latin typeface="Tahoma" panose="020B0604030504040204" pitchFamily="34" charset="0"/>
              </a:rPr>
              <a:t>changes while the clock is high</a:t>
            </a:r>
          </a:p>
        </p:txBody>
      </p:sp>
      <p:sp>
        <p:nvSpPr>
          <p:cNvPr id="10243" name="Line 21">
            <a:extLst>
              <a:ext uri="{FF2B5EF4-FFF2-40B4-BE49-F238E27FC236}">
                <a16:creationId xmlns:a16="http://schemas.microsoft.com/office/drawing/2014/main" id="{57F144FE-0A7B-5943-A5FC-ACF92ECFD0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7913" y="1716088"/>
            <a:ext cx="0" cy="3009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4" name="Group 91">
            <a:extLst>
              <a:ext uri="{FF2B5EF4-FFF2-40B4-BE49-F238E27FC236}">
                <a16:creationId xmlns:a16="http://schemas.microsoft.com/office/drawing/2014/main" id="{D7552927-8184-134C-9E49-9A085C6970FD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2305050"/>
            <a:ext cx="4508500" cy="1866900"/>
            <a:chOff x="2462" y="1660"/>
            <a:chExt cx="2840" cy="561"/>
          </a:xfrm>
        </p:grpSpPr>
        <p:sp>
          <p:nvSpPr>
            <p:cNvPr id="10339" name="Line 22">
              <a:extLst>
                <a:ext uri="{FF2B5EF4-FFF2-40B4-BE49-F238E27FC236}">
                  <a16:creationId xmlns:a16="http://schemas.microsoft.com/office/drawing/2014/main" id="{2232E133-97A5-364D-A93C-D8DE5AAAA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0" name="Line 23">
              <a:extLst>
                <a:ext uri="{FF2B5EF4-FFF2-40B4-BE49-F238E27FC236}">
                  <a16:creationId xmlns:a16="http://schemas.microsoft.com/office/drawing/2014/main" id="{655D99A5-7C1C-344A-9B9B-480CDD7B6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5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Line 24">
              <a:extLst>
                <a:ext uri="{FF2B5EF4-FFF2-40B4-BE49-F238E27FC236}">
                  <a16:creationId xmlns:a16="http://schemas.microsoft.com/office/drawing/2014/main" id="{1B64530F-B338-1B4F-8180-CD86EE88A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Line 25">
              <a:extLst>
                <a:ext uri="{FF2B5EF4-FFF2-40B4-BE49-F238E27FC236}">
                  <a16:creationId xmlns:a16="http://schemas.microsoft.com/office/drawing/2014/main" id="{C5CC5F0A-3F88-764F-B553-1B3446A85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" name="Line 26">
              <a:extLst>
                <a:ext uri="{FF2B5EF4-FFF2-40B4-BE49-F238E27FC236}">
                  <a16:creationId xmlns:a16="http://schemas.microsoft.com/office/drawing/2014/main" id="{D605ABA0-723F-C94A-B887-6B0228AD6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" name="Line 27">
              <a:extLst>
                <a:ext uri="{FF2B5EF4-FFF2-40B4-BE49-F238E27FC236}">
                  <a16:creationId xmlns:a16="http://schemas.microsoft.com/office/drawing/2014/main" id="{2F12F315-C479-EE4D-8341-E8DC9CB51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" name="Line 28">
              <a:extLst>
                <a:ext uri="{FF2B5EF4-FFF2-40B4-BE49-F238E27FC236}">
                  <a16:creationId xmlns:a16="http://schemas.microsoft.com/office/drawing/2014/main" id="{E41F9D44-AEE3-3B47-AF35-6C5B490FF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2" y="1660"/>
              <a:ext cx="0" cy="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5" name="Rectangle 29">
            <a:extLst>
              <a:ext uri="{FF2B5EF4-FFF2-40B4-BE49-F238E27FC236}">
                <a16:creationId xmlns:a16="http://schemas.microsoft.com/office/drawing/2014/main" id="{2B98DE0D-86E0-AD47-A511-CBE7AC3C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1876425"/>
            <a:ext cx="69532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63"/>
              </a:lnSpc>
            </a:pPr>
            <a:r>
              <a:rPr lang="en-US" altLang="en-US" sz="2000" dirty="0">
                <a:latin typeface="Tahoma" panose="020B0604030504040204" pitchFamily="34" charset="0"/>
              </a:rPr>
              <a:t>CLK</a:t>
            </a:r>
          </a:p>
          <a:p>
            <a:pPr>
              <a:lnSpc>
                <a:spcPts val="2863"/>
              </a:lnSpc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lnSpc>
                <a:spcPts val="2863"/>
              </a:lnSpc>
            </a:pPr>
            <a:r>
              <a:rPr lang="en-US" altLang="en-US" sz="2000" dirty="0">
                <a:latin typeface="Tahoma" panose="020B0604030504040204" pitchFamily="34" charset="0"/>
              </a:rPr>
              <a:t>D</a:t>
            </a:r>
          </a:p>
          <a:p>
            <a:pPr>
              <a:lnSpc>
                <a:spcPts val="2863"/>
              </a:lnSpc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lnSpc>
                <a:spcPts val="2863"/>
              </a:lnSpc>
            </a:pP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</a:rPr>
              <a:t>Q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Tahoma" panose="020B0604030504040204" pitchFamily="34" charset="0"/>
              </a:rPr>
              <a:t>ff</a:t>
            </a:r>
            <a:r>
              <a:rPr lang="en-US" altLang="en-US" sz="2000" baseline="-25000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lnSpc>
                <a:spcPts val="2863"/>
              </a:lnSpc>
            </a:pP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lnSpc>
                <a:spcPts val="2863"/>
              </a:lnSpc>
            </a:pP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</a:rPr>
              <a:t>Q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Tahoma" panose="020B0604030504040204" pitchFamily="34" charset="0"/>
              </a:rPr>
              <a:t>latch</a:t>
            </a: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6" name="Line 43">
            <a:extLst>
              <a:ext uri="{FF2B5EF4-FFF2-40B4-BE49-F238E27FC236}">
                <a16:creationId xmlns:a16="http://schemas.microsoft.com/office/drawing/2014/main" id="{78E3DDCE-FE9C-6B42-9EFF-DC1612EA8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913" y="223361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44">
            <a:extLst>
              <a:ext uri="{FF2B5EF4-FFF2-40B4-BE49-F238E27FC236}">
                <a16:creationId xmlns:a16="http://schemas.microsoft.com/office/drawing/2014/main" id="{0671AC56-5B16-6F48-A1E7-ADF67E6156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4150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45">
            <a:extLst>
              <a:ext uri="{FF2B5EF4-FFF2-40B4-BE49-F238E27FC236}">
                <a16:creationId xmlns:a16="http://schemas.microsoft.com/office/drawing/2014/main" id="{A25FC966-B6BF-0A4C-943D-79FBA07AF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2008188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46">
            <a:extLst>
              <a:ext uri="{FF2B5EF4-FFF2-40B4-BE49-F238E27FC236}">
                <a16:creationId xmlns:a16="http://schemas.microsoft.com/office/drawing/2014/main" id="{5803B53E-3E2F-9748-943F-80044195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47">
            <a:extLst>
              <a:ext uri="{FF2B5EF4-FFF2-40B4-BE49-F238E27FC236}">
                <a16:creationId xmlns:a16="http://schemas.microsoft.com/office/drawing/2014/main" id="{36DF0830-A9B6-B54B-AC31-98BEB4BA3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2233613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48">
            <a:extLst>
              <a:ext uri="{FF2B5EF4-FFF2-40B4-BE49-F238E27FC236}">
                <a16:creationId xmlns:a16="http://schemas.microsoft.com/office/drawing/2014/main" id="{49AEFAAD-D582-1749-A546-890AB094D7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5038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49">
            <a:extLst>
              <a:ext uri="{FF2B5EF4-FFF2-40B4-BE49-F238E27FC236}">
                <a16:creationId xmlns:a16="http://schemas.microsoft.com/office/drawing/2014/main" id="{8216964F-B3BD-6843-BB77-A1955AA96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5038" y="2008188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50">
            <a:extLst>
              <a:ext uri="{FF2B5EF4-FFF2-40B4-BE49-F238E27FC236}">
                <a16:creationId xmlns:a16="http://schemas.microsoft.com/office/drawing/2014/main" id="{14D5A630-DA5B-4F4F-9B34-D20D6E56F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275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51">
            <a:extLst>
              <a:ext uri="{FF2B5EF4-FFF2-40B4-BE49-F238E27FC236}">
                <a16:creationId xmlns:a16="http://schemas.microsoft.com/office/drawing/2014/main" id="{C1A7C436-BDB5-504D-9E00-9AE0F78D3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275" y="2233613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52">
            <a:extLst>
              <a:ext uri="{FF2B5EF4-FFF2-40B4-BE49-F238E27FC236}">
                <a16:creationId xmlns:a16="http://schemas.microsoft.com/office/drawing/2014/main" id="{0CA2A1CE-DCD6-A640-AA8D-D98223EF2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7513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53">
            <a:extLst>
              <a:ext uri="{FF2B5EF4-FFF2-40B4-BE49-F238E27FC236}">
                <a16:creationId xmlns:a16="http://schemas.microsoft.com/office/drawing/2014/main" id="{272ECB6E-8709-5E4F-BB34-05A8D53FD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200818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54">
            <a:extLst>
              <a:ext uri="{FF2B5EF4-FFF2-40B4-BE49-F238E27FC236}">
                <a16:creationId xmlns:a16="http://schemas.microsoft.com/office/drawing/2014/main" id="{427C4A99-602B-9F47-A967-850EFDCA9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55">
            <a:extLst>
              <a:ext uri="{FF2B5EF4-FFF2-40B4-BE49-F238E27FC236}">
                <a16:creationId xmlns:a16="http://schemas.microsoft.com/office/drawing/2014/main" id="{DF70B1EC-5D1A-764C-87E5-F6A72BEDA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223361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56">
            <a:extLst>
              <a:ext uri="{FF2B5EF4-FFF2-40B4-BE49-F238E27FC236}">
                <a16:creationId xmlns:a16="http://schemas.microsoft.com/office/drawing/2014/main" id="{13B54154-15BA-BB4F-B900-7CA694260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57">
            <a:extLst>
              <a:ext uri="{FF2B5EF4-FFF2-40B4-BE49-F238E27FC236}">
                <a16:creationId xmlns:a16="http://schemas.microsoft.com/office/drawing/2014/main" id="{8D76EB79-2FC3-9D42-BC2B-D0DA4946C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008188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58">
            <a:extLst>
              <a:ext uri="{FF2B5EF4-FFF2-40B4-BE49-F238E27FC236}">
                <a16:creationId xmlns:a16="http://schemas.microsoft.com/office/drawing/2014/main" id="{F8DF9AD4-527C-2944-AD04-078240E3F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59">
            <a:extLst>
              <a:ext uri="{FF2B5EF4-FFF2-40B4-BE49-F238E27FC236}">
                <a16:creationId xmlns:a16="http://schemas.microsoft.com/office/drawing/2014/main" id="{B23290C6-720B-8649-9A3C-878151BF1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23361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60">
            <a:extLst>
              <a:ext uri="{FF2B5EF4-FFF2-40B4-BE49-F238E27FC236}">
                <a16:creationId xmlns:a16="http://schemas.microsoft.com/office/drawing/2014/main" id="{A0A05A89-5128-0546-8EA2-171DF758E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0875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61">
            <a:extLst>
              <a:ext uri="{FF2B5EF4-FFF2-40B4-BE49-F238E27FC236}">
                <a16:creationId xmlns:a16="http://schemas.microsoft.com/office/drawing/2014/main" id="{50A68BB6-ED5F-2A47-919B-3D5BE172E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5" y="200818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62">
            <a:extLst>
              <a:ext uri="{FF2B5EF4-FFF2-40B4-BE49-F238E27FC236}">
                <a16:creationId xmlns:a16="http://schemas.microsoft.com/office/drawing/2014/main" id="{88B1C1DA-88FF-E34F-99CB-482CED37A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5525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63">
            <a:extLst>
              <a:ext uri="{FF2B5EF4-FFF2-40B4-BE49-F238E27FC236}">
                <a16:creationId xmlns:a16="http://schemas.microsoft.com/office/drawing/2014/main" id="{44587F35-93C7-D644-80B9-CCDF715E7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5525" y="2233613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64">
            <a:extLst>
              <a:ext uri="{FF2B5EF4-FFF2-40B4-BE49-F238E27FC236}">
                <a16:creationId xmlns:a16="http://schemas.microsoft.com/office/drawing/2014/main" id="{695A0797-47E5-5C43-95A7-AA597C633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1763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65">
            <a:extLst>
              <a:ext uri="{FF2B5EF4-FFF2-40B4-BE49-F238E27FC236}">
                <a16:creationId xmlns:a16="http://schemas.microsoft.com/office/drawing/2014/main" id="{B4B9B275-A222-3648-8E3D-FFBB1238F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3" y="2008188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66">
            <a:extLst>
              <a:ext uri="{FF2B5EF4-FFF2-40B4-BE49-F238E27FC236}">
                <a16:creationId xmlns:a16="http://schemas.microsoft.com/office/drawing/2014/main" id="{65679731-66C0-8540-A6DD-16E7849B1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0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67">
            <a:extLst>
              <a:ext uri="{FF2B5EF4-FFF2-40B4-BE49-F238E27FC236}">
                <a16:creationId xmlns:a16="http://schemas.microsoft.com/office/drawing/2014/main" id="{5F7ED184-2C2E-4A44-9B95-E02D78FEC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0" y="2233613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68">
            <a:extLst>
              <a:ext uri="{FF2B5EF4-FFF2-40B4-BE49-F238E27FC236}">
                <a16:creationId xmlns:a16="http://schemas.microsoft.com/office/drawing/2014/main" id="{E3575CF2-9DC2-324A-9FDB-5DCE870F8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2038" y="3671888"/>
            <a:ext cx="403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69">
            <a:extLst>
              <a:ext uri="{FF2B5EF4-FFF2-40B4-BE49-F238E27FC236}">
                <a16:creationId xmlns:a16="http://schemas.microsoft.com/office/drawing/2014/main" id="{5C0B2386-5BFD-F54D-9DC5-0E2D49ED28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5263" y="344646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Line 70">
            <a:extLst>
              <a:ext uri="{FF2B5EF4-FFF2-40B4-BE49-F238E27FC236}">
                <a16:creationId xmlns:a16="http://schemas.microsoft.com/office/drawing/2014/main" id="{18EC716C-2269-F642-8016-D47F56EDA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5263" y="3446463"/>
            <a:ext cx="150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71">
            <a:extLst>
              <a:ext uri="{FF2B5EF4-FFF2-40B4-BE49-F238E27FC236}">
                <a16:creationId xmlns:a16="http://schemas.microsoft.com/office/drawing/2014/main" id="{89EB0565-9B2B-1347-9133-270110442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44646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Line 72">
            <a:extLst>
              <a:ext uri="{FF2B5EF4-FFF2-40B4-BE49-F238E27FC236}">
                <a16:creationId xmlns:a16="http://schemas.microsoft.com/office/drawing/2014/main" id="{5F3CE82D-3978-6E44-B212-713AE9D05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671888"/>
            <a:ext cx="150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73">
            <a:extLst>
              <a:ext uri="{FF2B5EF4-FFF2-40B4-BE49-F238E27FC236}">
                <a16:creationId xmlns:a16="http://schemas.microsoft.com/office/drawing/2014/main" id="{F6D5F013-2DEA-6543-86D0-AA19D71BBB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1988" y="344646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74">
            <a:extLst>
              <a:ext uri="{FF2B5EF4-FFF2-40B4-BE49-F238E27FC236}">
                <a16:creationId xmlns:a16="http://schemas.microsoft.com/office/drawing/2014/main" id="{CD341DA1-DFBE-F34F-BE9D-C0884685C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1988" y="344646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75">
            <a:extLst>
              <a:ext uri="{FF2B5EF4-FFF2-40B4-BE49-F238E27FC236}">
                <a16:creationId xmlns:a16="http://schemas.microsoft.com/office/drawing/2014/main" id="{2F7DC820-259B-2D45-BEE6-A437172C9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344646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76">
            <a:extLst>
              <a:ext uri="{FF2B5EF4-FFF2-40B4-BE49-F238E27FC236}">
                <a16:creationId xmlns:a16="http://schemas.microsoft.com/office/drawing/2014/main" id="{58DFEEE9-E14B-C441-9B56-015A878E3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3671888"/>
            <a:ext cx="676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77">
            <a:extLst>
              <a:ext uri="{FF2B5EF4-FFF2-40B4-BE49-F238E27FC236}">
                <a16:creationId xmlns:a16="http://schemas.microsoft.com/office/drawing/2014/main" id="{68DAB4AC-1EB1-F24B-930B-52F29DE2E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3625" y="4424363"/>
            <a:ext cx="414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78">
            <a:extLst>
              <a:ext uri="{FF2B5EF4-FFF2-40B4-BE49-F238E27FC236}">
                <a16:creationId xmlns:a16="http://schemas.microsoft.com/office/drawing/2014/main" id="{6C171E04-3935-3943-88A1-19894E9C1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5263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79">
            <a:extLst>
              <a:ext uri="{FF2B5EF4-FFF2-40B4-BE49-F238E27FC236}">
                <a16:creationId xmlns:a16="http://schemas.microsoft.com/office/drawing/2014/main" id="{889ED23F-A1FB-1042-847B-F7EA9EFDE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5263" y="4198938"/>
            <a:ext cx="150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Line 80">
            <a:extLst>
              <a:ext uri="{FF2B5EF4-FFF2-40B4-BE49-F238E27FC236}">
                <a16:creationId xmlns:a16="http://schemas.microsoft.com/office/drawing/2014/main" id="{7453D6B7-B7B6-1941-91F6-7A6FD16FF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81">
            <a:extLst>
              <a:ext uri="{FF2B5EF4-FFF2-40B4-BE49-F238E27FC236}">
                <a16:creationId xmlns:a16="http://schemas.microsoft.com/office/drawing/2014/main" id="{28B83EC1-E8A0-B24C-AABC-75144BC3E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424363"/>
            <a:ext cx="150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Line 82">
            <a:extLst>
              <a:ext uri="{FF2B5EF4-FFF2-40B4-BE49-F238E27FC236}">
                <a16:creationId xmlns:a16="http://schemas.microsoft.com/office/drawing/2014/main" id="{CDBA9C6D-44BA-0A44-8A76-0447428193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1988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Line 83">
            <a:extLst>
              <a:ext uri="{FF2B5EF4-FFF2-40B4-BE49-F238E27FC236}">
                <a16:creationId xmlns:a16="http://schemas.microsoft.com/office/drawing/2014/main" id="{7F0CF4E3-9ADC-9143-BE8D-154D7995A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1988" y="4198938"/>
            <a:ext cx="15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Line 84">
            <a:extLst>
              <a:ext uri="{FF2B5EF4-FFF2-40B4-BE49-F238E27FC236}">
                <a16:creationId xmlns:a16="http://schemas.microsoft.com/office/drawing/2014/main" id="{BFC74F5A-BDA0-6746-BE76-6A429BF2D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Line 85">
            <a:extLst>
              <a:ext uri="{FF2B5EF4-FFF2-40B4-BE49-F238E27FC236}">
                <a16:creationId xmlns:a16="http://schemas.microsoft.com/office/drawing/2014/main" id="{0EF402CD-245C-6343-9CE1-12A308A0D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424363"/>
            <a:ext cx="676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Line 86">
            <a:extLst>
              <a:ext uri="{FF2B5EF4-FFF2-40B4-BE49-F238E27FC236}">
                <a16:creationId xmlns:a16="http://schemas.microsoft.com/office/drawing/2014/main" id="{67E1A25E-74EB-EB49-BEF9-C2BD751909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9075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Line 87">
            <a:extLst>
              <a:ext uri="{FF2B5EF4-FFF2-40B4-BE49-F238E27FC236}">
                <a16:creationId xmlns:a16="http://schemas.microsoft.com/office/drawing/2014/main" id="{7A83CDD8-7F39-9B4B-A863-E3DE9BC0F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075" y="4198938"/>
            <a:ext cx="149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1" name="Line 88">
            <a:extLst>
              <a:ext uri="{FF2B5EF4-FFF2-40B4-BE49-F238E27FC236}">
                <a16:creationId xmlns:a16="http://schemas.microsoft.com/office/drawing/2014/main" id="{F34D8A20-C26A-CA46-ABAA-BDADE618A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300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2" name="Line 89">
            <a:extLst>
              <a:ext uri="{FF2B5EF4-FFF2-40B4-BE49-F238E27FC236}">
                <a16:creationId xmlns:a16="http://schemas.microsoft.com/office/drawing/2014/main" id="{4F92ABDD-D868-4E4E-887C-DB0B60CA7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300" y="4424363"/>
            <a:ext cx="527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90">
            <a:extLst>
              <a:ext uri="{FF2B5EF4-FFF2-40B4-BE49-F238E27FC236}">
                <a16:creationId xmlns:a16="http://schemas.microsoft.com/office/drawing/2014/main" id="{B55C8EF9-F921-7C40-8311-043DE888C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Flip-Flop Vs. Latch (cont.)</a:t>
            </a:r>
          </a:p>
        </p:txBody>
      </p:sp>
      <p:grpSp>
        <p:nvGrpSpPr>
          <p:cNvPr id="10294" name="Group 109">
            <a:extLst>
              <a:ext uri="{FF2B5EF4-FFF2-40B4-BE49-F238E27FC236}">
                <a16:creationId xmlns:a16="http://schemas.microsoft.com/office/drawing/2014/main" id="{EFF54537-1350-894C-9435-D0C6B4DDC16A}"/>
              </a:ext>
            </a:extLst>
          </p:cNvPr>
          <p:cNvGrpSpPr>
            <a:grpSpLocks/>
          </p:cNvGrpSpPr>
          <p:nvPr/>
        </p:nvGrpSpPr>
        <p:grpSpPr bwMode="auto">
          <a:xfrm>
            <a:off x="3616325" y="2711450"/>
            <a:ext cx="4884738" cy="231775"/>
            <a:chOff x="1716" y="2963"/>
            <a:chExt cx="3077" cy="146"/>
          </a:xfrm>
        </p:grpSpPr>
        <p:sp>
          <p:nvSpPr>
            <p:cNvPr id="10322" name="Line 92">
              <a:extLst>
                <a:ext uri="{FF2B5EF4-FFF2-40B4-BE49-F238E27FC236}">
                  <a16:creationId xmlns:a16="http://schemas.microsoft.com/office/drawing/2014/main" id="{3883C496-3D4D-4C48-B569-F874B66AB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3109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Line 93">
              <a:extLst>
                <a:ext uri="{FF2B5EF4-FFF2-40B4-BE49-F238E27FC236}">
                  <a16:creationId xmlns:a16="http://schemas.microsoft.com/office/drawing/2014/main" id="{284CEA2E-6031-3540-B8A0-E98138EA9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Line 94">
              <a:extLst>
                <a:ext uri="{FF2B5EF4-FFF2-40B4-BE49-F238E27FC236}">
                  <a16:creationId xmlns:a16="http://schemas.microsoft.com/office/drawing/2014/main" id="{9DBE452C-5FCE-9544-B2A8-E1AACB391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966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Line 95">
              <a:extLst>
                <a:ext uri="{FF2B5EF4-FFF2-40B4-BE49-F238E27FC236}">
                  <a16:creationId xmlns:a16="http://schemas.microsoft.com/office/drawing/2014/main" id="{AFB453D7-C08E-B74D-9167-6C72F65ED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Line 96">
              <a:extLst>
                <a:ext uri="{FF2B5EF4-FFF2-40B4-BE49-F238E27FC236}">
                  <a16:creationId xmlns:a16="http://schemas.microsoft.com/office/drawing/2014/main" id="{C51C1025-BF93-5A4E-8EB9-1310621DB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109"/>
              <a:ext cx="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7" name="Line 97">
              <a:extLst>
                <a:ext uri="{FF2B5EF4-FFF2-40B4-BE49-F238E27FC236}">
                  <a16:creationId xmlns:a16="http://schemas.microsoft.com/office/drawing/2014/main" id="{40967F42-44F1-1442-B0A6-AA843857F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Line 98">
              <a:extLst>
                <a:ext uri="{FF2B5EF4-FFF2-40B4-BE49-F238E27FC236}">
                  <a16:creationId xmlns:a16="http://schemas.microsoft.com/office/drawing/2014/main" id="{6292724C-814F-BA46-825E-F33900A83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2966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Line 99">
              <a:extLst>
                <a:ext uri="{FF2B5EF4-FFF2-40B4-BE49-F238E27FC236}">
                  <a16:creationId xmlns:a16="http://schemas.microsoft.com/office/drawing/2014/main" id="{6C57D671-2B5E-1848-8373-A03986DBB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0" name="Line 100">
              <a:extLst>
                <a:ext uri="{FF2B5EF4-FFF2-40B4-BE49-F238E27FC236}">
                  <a16:creationId xmlns:a16="http://schemas.microsoft.com/office/drawing/2014/main" id="{472E1A2D-2815-844C-90E4-745C1DD2A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3109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1" name="Line 101">
              <a:extLst>
                <a:ext uri="{FF2B5EF4-FFF2-40B4-BE49-F238E27FC236}">
                  <a16:creationId xmlns:a16="http://schemas.microsoft.com/office/drawing/2014/main" id="{CB2FB42F-A747-5B4F-AF7D-552A1C003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7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Line 102">
              <a:extLst>
                <a:ext uri="{FF2B5EF4-FFF2-40B4-BE49-F238E27FC236}">
                  <a16:creationId xmlns:a16="http://schemas.microsoft.com/office/drawing/2014/main" id="{3D42B98A-5109-6346-B2C8-F1C84384D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966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3" name="Line 103">
              <a:extLst>
                <a:ext uri="{FF2B5EF4-FFF2-40B4-BE49-F238E27FC236}">
                  <a16:creationId xmlns:a16="http://schemas.microsoft.com/office/drawing/2014/main" id="{AF1DB51B-A67F-8C47-9AC7-0FE65BA08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4" name="Line 104">
              <a:extLst>
                <a:ext uri="{FF2B5EF4-FFF2-40B4-BE49-F238E27FC236}">
                  <a16:creationId xmlns:a16="http://schemas.microsoft.com/office/drawing/2014/main" id="{B5CCED27-1945-B947-A640-6BC2A8BAE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3109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5" name="Line 105">
              <a:extLst>
                <a:ext uri="{FF2B5EF4-FFF2-40B4-BE49-F238E27FC236}">
                  <a16:creationId xmlns:a16="http://schemas.microsoft.com/office/drawing/2014/main" id="{F69D9AB3-3E7B-0B43-ADA7-374BE1E74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7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6" name="Line 106">
              <a:extLst>
                <a:ext uri="{FF2B5EF4-FFF2-40B4-BE49-F238E27FC236}">
                  <a16:creationId xmlns:a16="http://schemas.microsoft.com/office/drawing/2014/main" id="{96E835A7-0C2E-294D-B152-BA874D8A5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2963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7" name="Line 107">
              <a:extLst>
                <a:ext uri="{FF2B5EF4-FFF2-40B4-BE49-F238E27FC236}">
                  <a16:creationId xmlns:a16="http://schemas.microsoft.com/office/drawing/2014/main" id="{A372882D-B5F1-E048-9595-8DF5FCE9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Line 108">
              <a:extLst>
                <a:ext uri="{FF2B5EF4-FFF2-40B4-BE49-F238E27FC236}">
                  <a16:creationId xmlns:a16="http://schemas.microsoft.com/office/drawing/2014/main" id="{9DAFB4F0-3D18-D64D-8A02-3AEDD7EB8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3109"/>
              <a:ext cx="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95" name="Group 124">
            <a:extLst>
              <a:ext uri="{FF2B5EF4-FFF2-40B4-BE49-F238E27FC236}">
                <a16:creationId xmlns:a16="http://schemas.microsoft.com/office/drawing/2014/main" id="{19A528ED-FF45-104E-AC43-AE43D6A04DA4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3570288"/>
            <a:ext cx="1362075" cy="1246187"/>
            <a:chOff x="560" y="1192"/>
            <a:chExt cx="858" cy="785"/>
          </a:xfrm>
        </p:grpSpPr>
        <p:sp>
          <p:nvSpPr>
            <p:cNvPr id="10313" name="Rectangle 110">
              <a:extLst>
                <a:ext uri="{FF2B5EF4-FFF2-40B4-BE49-F238E27FC236}">
                  <a16:creationId xmlns:a16="http://schemas.microsoft.com/office/drawing/2014/main" id="{94F69416-EF4C-3846-B190-51DBA5240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192"/>
              <a:ext cx="572" cy="57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4" name="Rectangle 111">
              <a:extLst>
                <a:ext uri="{FF2B5EF4-FFF2-40B4-BE49-F238E27FC236}">
                  <a16:creationId xmlns:a16="http://schemas.microsoft.com/office/drawing/2014/main" id="{D02B49CA-ADED-D640-B076-25DF84A3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1317"/>
              <a:ext cx="9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0315" name="Rectangle 112">
              <a:extLst>
                <a:ext uri="{FF2B5EF4-FFF2-40B4-BE49-F238E27FC236}">
                  <a16:creationId xmlns:a16="http://schemas.microsoft.com/office/drawing/2014/main" id="{3B099C30-A8F4-D041-A1CB-FE4AF183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1317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10316" name="Line 113">
              <a:extLst>
                <a:ext uri="{FF2B5EF4-FFF2-40B4-BE49-F238E27FC236}">
                  <a16:creationId xmlns:a16="http://schemas.microsoft.com/office/drawing/2014/main" id="{C32F865B-0D8D-6D4E-BE50-693223974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1372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14">
              <a:extLst>
                <a:ext uri="{FF2B5EF4-FFF2-40B4-BE49-F238E27FC236}">
                  <a16:creationId xmlns:a16="http://schemas.microsoft.com/office/drawing/2014/main" id="{6EED60DD-4401-754E-A1B5-6606CD92E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1372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15">
              <a:extLst>
                <a:ext uri="{FF2B5EF4-FFF2-40B4-BE49-F238E27FC236}">
                  <a16:creationId xmlns:a16="http://schemas.microsoft.com/office/drawing/2014/main" id="{5DBA5437-FEEF-8643-A4FE-82FF6F974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" y="1778"/>
              <a:ext cx="1" cy="1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Rectangle 116">
              <a:extLst>
                <a:ext uri="{FF2B5EF4-FFF2-40B4-BE49-F238E27FC236}">
                  <a16:creationId xmlns:a16="http://schemas.microsoft.com/office/drawing/2014/main" id="{24FC5317-7A33-8344-9EDD-5492B4E92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1560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10320" name="Line 117">
              <a:extLst>
                <a:ext uri="{FF2B5EF4-FFF2-40B4-BE49-F238E27FC236}">
                  <a16:creationId xmlns:a16="http://schemas.microsoft.com/office/drawing/2014/main" id="{4491DB40-EE09-1E4D-8883-E2B2C335F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1600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118">
              <a:extLst>
                <a:ext uri="{FF2B5EF4-FFF2-40B4-BE49-F238E27FC236}">
                  <a16:creationId xmlns:a16="http://schemas.microsoft.com/office/drawing/2014/main" id="{91C4C33A-3C23-9441-8DDB-5790FDD22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1568"/>
              <a:ext cx="78" cy="7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96" name="Rectangle 119">
            <a:extLst>
              <a:ext uri="{FF2B5EF4-FFF2-40B4-BE49-F238E27FC236}">
                <a16:creationId xmlns:a16="http://schemas.microsoft.com/office/drawing/2014/main" id="{E461889E-1AE9-B94C-A017-EBFC0C22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908550"/>
            <a:ext cx="711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1600"/>
              </a:lnSpc>
            </a:pPr>
            <a:r>
              <a:rPr lang="en-US" altLang="en-US">
                <a:latin typeface="Tahoma" panose="020B0604030504040204" pitchFamily="34" charset="0"/>
              </a:rPr>
              <a:t>CLK</a:t>
            </a:r>
          </a:p>
        </p:txBody>
      </p:sp>
      <p:grpSp>
        <p:nvGrpSpPr>
          <p:cNvPr id="10297" name="Group 145">
            <a:extLst>
              <a:ext uri="{FF2B5EF4-FFF2-40B4-BE49-F238E27FC236}">
                <a16:creationId xmlns:a16="http://schemas.microsoft.com/office/drawing/2014/main" id="{1B5C3337-D51F-4446-857B-179C79520755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1806575"/>
            <a:ext cx="1362075" cy="1674813"/>
            <a:chOff x="641" y="2530"/>
            <a:chExt cx="858" cy="1055"/>
          </a:xfrm>
        </p:grpSpPr>
        <p:grpSp>
          <p:nvGrpSpPr>
            <p:cNvPr id="10299" name="Group 126">
              <a:extLst>
                <a:ext uri="{FF2B5EF4-FFF2-40B4-BE49-F238E27FC236}">
                  <a16:creationId xmlns:a16="http://schemas.microsoft.com/office/drawing/2014/main" id="{C5C196C7-44CB-8F41-93A3-06DCDD829B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" y="2530"/>
              <a:ext cx="858" cy="1055"/>
              <a:chOff x="1148" y="2529"/>
              <a:chExt cx="858" cy="1055"/>
            </a:xfrm>
          </p:grpSpPr>
          <p:sp>
            <p:nvSpPr>
              <p:cNvPr id="10303" name="Rectangle 127">
                <a:extLst>
                  <a:ext uri="{FF2B5EF4-FFF2-40B4-BE49-F238E27FC236}">
                    <a16:creationId xmlns:a16="http://schemas.microsoft.com/office/drawing/2014/main" id="{FC0BC174-F14B-E145-B848-8EE828ADE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529"/>
                <a:ext cx="572" cy="57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4" name="Rectangle 128">
                <a:extLst>
                  <a:ext uri="{FF2B5EF4-FFF2-40B4-BE49-F238E27FC236}">
                    <a16:creationId xmlns:a16="http://schemas.microsoft.com/office/drawing/2014/main" id="{E2709FEC-42D9-0E43-BD00-B1C1C937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" y="2654"/>
                <a:ext cx="98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r>
                  <a:rPr lang="en-US" altLang="en-US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0305" name="Rectangle 129">
                <a:extLst>
                  <a:ext uri="{FF2B5EF4-FFF2-40B4-BE49-F238E27FC236}">
                    <a16:creationId xmlns:a16="http://schemas.microsoft.com/office/drawing/2014/main" id="{FB524EC4-B8FF-254D-9547-017B23B9C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654"/>
                <a:ext cx="102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r>
                  <a:rPr lang="en-US" altLang="en-US">
                    <a:latin typeface="Tahoma" panose="020B0604030504040204" pitchFamily="34" charset="0"/>
                  </a:rPr>
                  <a:t>Q</a:t>
                </a:r>
              </a:p>
            </p:txBody>
          </p:sp>
          <p:sp>
            <p:nvSpPr>
              <p:cNvPr id="10306" name="Line 130">
                <a:extLst>
                  <a:ext uri="{FF2B5EF4-FFF2-40B4-BE49-F238E27FC236}">
                    <a16:creationId xmlns:a16="http://schemas.microsoft.com/office/drawing/2014/main" id="{75CB1065-2D7B-854D-9E4D-6AC73E1B8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" y="2709"/>
                <a:ext cx="14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7" name="Line 131">
                <a:extLst>
                  <a:ext uri="{FF2B5EF4-FFF2-40B4-BE49-F238E27FC236}">
                    <a16:creationId xmlns:a16="http://schemas.microsoft.com/office/drawing/2014/main" id="{241AE243-3F7A-9844-88F9-ED88192D3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709"/>
                <a:ext cx="14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8" name="Line 132">
                <a:extLst>
                  <a:ext uri="{FF2B5EF4-FFF2-40B4-BE49-F238E27FC236}">
                    <a16:creationId xmlns:a16="http://schemas.microsoft.com/office/drawing/2014/main" id="{993B921B-71DD-EC4B-B6C8-A8F1C5C1A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3115"/>
                <a:ext cx="1" cy="199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9" name="Rectangle 133">
                <a:extLst>
                  <a:ext uri="{FF2B5EF4-FFF2-40B4-BE49-F238E27FC236}">
                    <a16:creationId xmlns:a16="http://schemas.microsoft.com/office/drawing/2014/main" id="{27DD9734-0A70-9142-AEBE-5E27706A9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897"/>
                <a:ext cx="102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r>
                  <a:rPr lang="en-US" altLang="en-US">
                    <a:latin typeface="Tahoma" panose="020B0604030504040204" pitchFamily="34" charset="0"/>
                  </a:rPr>
                  <a:t>Q</a:t>
                </a:r>
              </a:p>
            </p:txBody>
          </p:sp>
          <p:sp>
            <p:nvSpPr>
              <p:cNvPr id="10310" name="Line 134">
                <a:extLst>
                  <a:ext uri="{FF2B5EF4-FFF2-40B4-BE49-F238E27FC236}">
                    <a16:creationId xmlns:a16="http://schemas.microsoft.com/office/drawing/2014/main" id="{3F35358F-1077-2F42-BC57-6ED9E689B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937"/>
                <a:ext cx="14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Oval 135">
                <a:extLst>
                  <a:ext uri="{FF2B5EF4-FFF2-40B4-BE49-F238E27FC236}">
                    <a16:creationId xmlns:a16="http://schemas.microsoft.com/office/drawing/2014/main" id="{BB31C077-92B1-1A40-9660-2730B65CF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" y="2905"/>
                <a:ext cx="78" cy="7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12" name="Rectangle 136">
                <a:extLst>
                  <a:ext uri="{FF2B5EF4-FFF2-40B4-BE49-F238E27FC236}">
                    <a16:creationId xmlns:a16="http://schemas.microsoft.com/office/drawing/2014/main" id="{5D0E22DE-6C28-E04E-86A7-620D28A1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" y="3346"/>
                <a:ext cx="44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lnSpc>
                    <a:spcPts val="1600"/>
                  </a:lnSpc>
                </a:pPr>
                <a:r>
                  <a:rPr lang="en-US" altLang="en-US" dirty="0">
                    <a:latin typeface="Tahoma" panose="020B0604030504040204" pitchFamily="34" charset="0"/>
                  </a:rPr>
                  <a:t>CLK</a:t>
                </a:r>
              </a:p>
            </p:txBody>
          </p:sp>
        </p:grpSp>
        <p:grpSp>
          <p:nvGrpSpPr>
            <p:cNvPr id="10300" name="Group 141">
              <a:extLst>
                <a:ext uri="{FF2B5EF4-FFF2-40B4-BE49-F238E27FC236}">
                  <a16:creationId xmlns:a16="http://schemas.microsoft.com/office/drawing/2014/main" id="{63C84E55-009D-834C-AA59-59787C65E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" y="2985"/>
              <a:ext cx="143" cy="104"/>
              <a:chOff x="1390" y="2805"/>
              <a:chExt cx="143" cy="146"/>
            </a:xfrm>
          </p:grpSpPr>
          <p:sp>
            <p:nvSpPr>
              <p:cNvPr id="10301" name="Line 142">
                <a:extLst>
                  <a:ext uri="{FF2B5EF4-FFF2-40B4-BE49-F238E27FC236}">
                    <a16:creationId xmlns:a16="http://schemas.microsoft.com/office/drawing/2014/main" id="{0BC351ED-545B-CB48-877C-77A25172D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0" y="2805"/>
                <a:ext cx="71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2" name="Line 143">
                <a:extLst>
                  <a:ext uri="{FF2B5EF4-FFF2-40B4-BE49-F238E27FC236}">
                    <a16:creationId xmlns:a16="http://schemas.microsoft.com/office/drawing/2014/main" id="{98AB788C-DFFF-CB48-8A81-1720FA088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2" y="2809"/>
                <a:ext cx="71" cy="1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65411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>
            <a:extLst>
              <a:ext uri="{FF2B5EF4-FFF2-40B4-BE49-F238E27FC236}">
                <a16:creationId xmlns:a16="http://schemas.microsoft.com/office/drawing/2014/main" id="{CCE0E119-3C94-4F44-BAB9-74FF9D5B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Edges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E63900-8CAF-7B4A-BCC7-6E9C0F79620B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362200"/>
          <a:ext cx="731044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577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4" marR="9144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4" marR="9144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1">
            <a:extLst>
              <a:ext uri="{FF2B5EF4-FFF2-40B4-BE49-F238E27FC236}">
                <a16:creationId xmlns:a16="http://schemas.microsoft.com/office/drawing/2014/main" id="{307B8B35-C510-9B4A-956B-0219F06C443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76400"/>
            <a:ext cx="2936875" cy="1501775"/>
            <a:chOff x="609600" y="1676400"/>
            <a:chExt cx="2937344" cy="1501666"/>
          </a:xfrm>
        </p:grpSpPr>
        <p:sp>
          <p:nvSpPr>
            <p:cNvPr id="26761" name="TextBox 6">
              <a:extLst>
                <a:ext uri="{FF2B5EF4-FFF2-40B4-BE49-F238E27FC236}">
                  <a16:creationId xmlns:a16="http://schemas.microsoft.com/office/drawing/2014/main" id="{85B7A6D0-D414-E14A-A62D-96931B85D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676400"/>
              <a:ext cx="29373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Positive Edge Transition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827B31-CBDC-DC4B-8E38-A8D5897B976C}"/>
                </a:ext>
              </a:extLst>
            </p:cNvPr>
            <p:cNvCxnSpPr>
              <a:stCxn id="26761" idx="2"/>
            </p:cNvCxnSpPr>
            <p:nvPr/>
          </p:nvCxnSpPr>
          <p:spPr bwMode="auto">
            <a:xfrm rot="16200000" flipH="1">
              <a:off x="2257022" y="1897671"/>
              <a:ext cx="1101645" cy="145914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150584CE-229A-784E-BA7B-678549F312C6}"/>
              </a:ext>
            </a:extLst>
          </p:cNvPr>
          <p:cNvGrpSpPr>
            <a:grpSpLocks/>
          </p:cNvGrpSpPr>
          <p:nvPr/>
        </p:nvGrpSpPr>
        <p:grpSpPr bwMode="auto">
          <a:xfrm>
            <a:off x="2078038" y="2076450"/>
            <a:ext cx="5145087" cy="2686050"/>
            <a:chOff x="2078272" y="2076510"/>
            <a:chExt cx="5144962" cy="268599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7B49927-B095-CF4C-860E-264C9CC2CE80}"/>
                </a:ext>
              </a:extLst>
            </p:cNvPr>
            <p:cNvCxnSpPr>
              <a:stCxn id="26761" idx="2"/>
            </p:cNvCxnSpPr>
            <p:nvPr/>
          </p:nvCxnSpPr>
          <p:spPr bwMode="auto">
            <a:xfrm rot="16200000" flipH="1">
              <a:off x="3733200" y="421582"/>
              <a:ext cx="1085826" cy="43956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584851-7631-C94B-812B-0456C16ED886}"/>
                </a:ext>
              </a:extLst>
            </p:cNvPr>
            <p:cNvCxnSpPr>
              <a:stCxn id="26761" idx="2"/>
            </p:cNvCxnSpPr>
            <p:nvPr/>
          </p:nvCxnSpPr>
          <p:spPr bwMode="auto">
            <a:xfrm rot="16200000" flipH="1">
              <a:off x="1105949" y="3048833"/>
              <a:ext cx="2685990" cy="7413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2E2FE9C-EA39-A843-AFAD-FEF24209F8CA}"/>
                </a:ext>
              </a:extLst>
            </p:cNvPr>
            <p:cNvCxnSpPr>
              <a:stCxn id="26761" idx="2"/>
            </p:cNvCxnSpPr>
            <p:nvPr/>
          </p:nvCxnSpPr>
          <p:spPr bwMode="auto">
            <a:xfrm rot="16200000" flipH="1">
              <a:off x="2210822" y="1943960"/>
              <a:ext cx="2670115" cy="293521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2CD27A7-1ABD-0549-9F5B-92512564BDE9}"/>
                </a:ext>
              </a:extLst>
            </p:cNvPr>
            <p:cNvCxnSpPr>
              <a:stCxn id="26761" idx="2"/>
            </p:cNvCxnSpPr>
            <p:nvPr/>
          </p:nvCxnSpPr>
          <p:spPr bwMode="auto">
            <a:xfrm rot="16200000" flipH="1">
              <a:off x="3307758" y="847024"/>
              <a:ext cx="2685990" cy="51449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3">
            <a:extLst>
              <a:ext uri="{FF2B5EF4-FFF2-40B4-BE49-F238E27FC236}">
                <a16:creationId xmlns:a16="http://schemas.microsoft.com/office/drawing/2014/main" id="{582EB52A-71BF-784A-B025-A9CE9A11FDF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00400"/>
            <a:ext cx="4419600" cy="3048000"/>
            <a:chOff x="609600" y="3200400"/>
            <a:chExt cx="4419600" cy="3048000"/>
          </a:xfrm>
        </p:grpSpPr>
        <p:sp>
          <p:nvSpPr>
            <p:cNvPr id="26755" name="TextBox 28">
              <a:extLst>
                <a:ext uri="{FF2B5EF4-FFF2-40B4-BE49-F238E27FC236}">
                  <a16:creationId xmlns:a16="http://schemas.microsoft.com/office/drawing/2014/main" id="{0DF8C856-6560-9242-AEC1-EFCE2EF10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848290"/>
              <a:ext cx="30511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Negative Edge Transition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DCED82-0589-7A44-AB7B-A31C7E791E81}"/>
                </a:ext>
              </a:extLst>
            </p:cNvPr>
            <p:cNvCxnSpPr>
              <a:stCxn id="26755" idx="0"/>
            </p:cNvCxnSpPr>
            <p:nvPr/>
          </p:nvCxnSpPr>
          <p:spPr bwMode="auto">
            <a:xfrm rot="5400000" flipH="1" flipV="1">
              <a:off x="2258219" y="3077369"/>
              <a:ext cx="2647950" cy="289401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4">
            <a:extLst>
              <a:ext uri="{FF2B5EF4-FFF2-40B4-BE49-F238E27FC236}">
                <a16:creationId xmlns:a16="http://schemas.microsoft.com/office/drawing/2014/main" id="{5B01D44F-92F1-A34A-975D-5603D7B3A2C0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3200400"/>
            <a:ext cx="5789612" cy="2647950"/>
            <a:chOff x="2135178" y="3200400"/>
            <a:chExt cx="5789622" cy="26478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FB90EA7-AB1F-964F-8E5D-DE859A417C13}"/>
                </a:ext>
              </a:extLst>
            </p:cNvPr>
            <p:cNvCxnSpPr>
              <a:stCxn id="26755" idx="0"/>
            </p:cNvCxnSpPr>
            <p:nvPr/>
          </p:nvCxnSpPr>
          <p:spPr bwMode="auto">
            <a:xfrm rot="5400000" flipH="1" flipV="1">
              <a:off x="2467773" y="4429870"/>
              <a:ext cx="1085825" cy="175101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592C769-E69C-C441-AC71-6C070116135B}"/>
                </a:ext>
              </a:extLst>
            </p:cNvPr>
            <p:cNvCxnSpPr>
              <a:stCxn id="26755" idx="0"/>
            </p:cNvCxnSpPr>
            <p:nvPr/>
          </p:nvCxnSpPr>
          <p:spPr bwMode="auto">
            <a:xfrm rot="5400000" flipH="1" flipV="1">
              <a:off x="3572675" y="3324968"/>
              <a:ext cx="1085825" cy="396081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B06202-8267-C441-9676-47D05A47F7E1}"/>
                </a:ext>
              </a:extLst>
            </p:cNvPr>
            <p:cNvCxnSpPr>
              <a:stCxn id="26755" idx="0"/>
            </p:cNvCxnSpPr>
            <p:nvPr/>
          </p:nvCxnSpPr>
          <p:spPr bwMode="auto">
            <a:xfrm rot="5400000" flipH="1" flipV="1">
              <a:off x="3706044" y="1629534"/>
              <a:ext cx="2647890" cy="57896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29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3">
            <a:extLst>
              <a:ext uri="{FF2B5EF4-FFF2-40B4-BE49-F238E27FC236}">
                <a16:creationId xmlns:a16="http://schemas.microsoft.com/office/drawing/2014/main" id="{8C95759F-895C-D54B-A45B-0C25112F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714375"/>
          </a:xfrm>
        </p:spPr>
        <p:txBody>
          <a:bodyPr/>
          <a:lstStyle/>
          <a:p>
            <a:r>
              <a:rPr lang="en-US" altLang="en-US" dirty="0"/>
              <a:t>PGT &amp; NGT</a:t>
            </a:r>
          </a:p>
        </p:txBody>
      </p:sp>
      <p:grpSp>
        <p:nvGrpSpPr>
          <p:cNvPr id="3082" name="Group 19">
            <a:extLst>
              <a:ext uri="{FF2B5EF4-FFF2-40B4-BE49-F238E27FC236}">
                <a16:creationId xmlns:a16="http://schemas.microsoft.com/office/drawing/2014/main" id="{69C28FC2-25EA-8846-BA23-22B9F3FAA6E2}"/>
              </a:ext>
            </a:extLst>
          </p:cNvPr>
          <p:cNvGrpSpPr>
            <a:grpSpLocks/>
          </p:cNvGrpSpPr>
          <p:nvPr/>
        </p:nvGrpSpPr>
        <p:grpSpPr bwMode="auto">
          <a:xfrm>
            <a:off x="1265238" y="1722438"/>
            <a:ext cx="2468562" cy="2011362"/>
            <a:chOff x="2575560" y="1874520"/>
            <a:chExt cx="2468880" cy="2011680"/>
          </a:xfrm>
        </p:grpSpPr>
        <p:graphicFrame>
          <p:nvGraphicFramePr>
            <p:cNvPr id="3079" name="Object 7">
              <a:extLst>
                <a:ext uri="{FF2B5EF4-FFF2-40B4-BE49-F238E27FC236}">
                  <a16:creationId xmlns:a16="http://schemas.microsoft.com/office/drawing/2014/main" id="{8DF0D3B1-E9BF-604E-A9A8-C501DD7AE0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1000" y="3159456"/>
            <a:ext cx="2286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75" name="Equation" r:id="rId4" imgW="4394200" imgH="6438900" progId="Equation.3">
                    <p:embed/>
                  </p:oleObj>
                </mc:Choice>
                <mc:Fallback>
                  <p:oleObj name="Equation" r:id="rId4" imgW="4394200" imgH="6438900" progId="Equation.3">
                    <p:embed/>
                    <p:pic>
                      <p:nvPicPr>
                        <p:cNvPr id="3079" name="Object 7">
                          <a:extLst>
                            <a:ext uri="{FF2B5EF4-FFF2-40B4-BE49-F238E27FC236}">
                              <a16:creationId xmlns:a16="http://schemas.microsoft.com/office/drawing/2014/main" id="{8DF0D3B1-E9BF-604E-A9A8-C501DD7AE0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3159456"/>
                          <a:ext cx="2286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47" name="Group 13">
              <a:extLst>
                <a:ext uri="{FF2B5EF4-FFF2-40B4-BE49-F238E27FC236}">
                  <a16:creationId xmlns:a16="http://schemas.microsoft.com/office/drawing/2014/main" id="{4EF7ED46-94C7-3441-ABA1-E43A1C82D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2437606"/>
              <a:ext cx="548640" cy="915988"/>
              <a:chOff x="4211016" y="2362200"/>
              <a:chExt cx="548640" cy="91598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6F616CD-5C28-7548-859B-D16862456582}"/>
                  </a:ext>
                </a:extLst>
              </p:cNvPr>
              <p:cNvCxnSpPr/>
              <p:nvPr/>
            </p:nvCxnSpPr>
            <p:spPr bwMode="auto">
              <a:xfrm>
                <a:off x="421031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09609A7-0BD4-2347-819A-316C66AB95A8}"/>
                  </a:ext>
                </a:extLst>
              </p:cNvPr>
              <p:cNvCxnSpPr/>
              <p:nvPr/>
            </p:nvCxnSpPr>
            <p:spPr bwMode="auto">
              <a:xfrm>
                <a:off x="421031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" name="Group 12">
              <a:extLst>
                <a:ext uri="{FF2B5EF4-FFF2-40B4-BE49-F238E27FC236}">
                  <a16:creationId xmlns:a16="http://schemas.microsoft.com/office/drawing/2014/main" id="{6D2F284C-0A18-6A45-9255-39808538D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5560" y="2437606"/>
              <a:ext cx="548640" cy="915988"/>
              <a:chOff x="2575560" y="2362200"/>
              <a:chExt cx="548640" cy="915988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EEAE83-6121-FA47-A241-0736DECD627A}"/>
                  </a:ext>
                </a:extLst>
              </p:cNvPr>
              <p:cNvCxnSpPr/>
              <p:nvPr/>
            </p:nvCxnSpPr>
            <p:spPr bwMode="auto">
              <a:xfrm flipH="1">
                <a:off x="257556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4D31AE-8FC3-5140-969C-A0285857A875}"/>
                  </a:ext>
                </a:extLst>
              </p:cNvPr>
              <p:cNvCxnSpPr/>
              <p:nvPr/>
            </p:nvCxnSpPr>
            <p:spPr bwMode="auto">
              <a:xfrm flipH="1">
                <a:off x="257556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D247F0-04E3-2640-B86F-DB17A5D4AAD6}"/>
                </a:ext>
              </a:extLst>
            </p:cNvPr>
            <p:cNvSpPr/>
            <p:nvPr/>
          </p:nvSpPr>
          <p:spPr>
            <a:xfrm>
              <a:off x="3124906" y="1874520"/>
              <a:ext cx="1370188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78E4A7E-C877-4043-9A2C-AB9DA0CB2711}"/>
                </a:ext>
              </a:extLst>
            </p:cNvPr>
            <p:cNvSpPr/>
            <p:nvPr/>
          </p:nvSpPr>
          <p:spPr>
            <a:xfrm rot="5400000">
              <a:off x="3124902" y="3214586"/>
              <a:ext cx="273093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51" name="TextBox 16">
              <a:extLst>
                <a:ext uri="{FF2B5EF4-FFF2-40B4-BE49-F238E27FC236}">
                  <a16:creationId xmlns:a16="http://schemas.microsoft.com/office/drawing/2014/main" id="{C46A8077-A20B-3E4F-B33E-57FE1C065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CLK</a:t>
              </a:r>
              <a:endParaRPr lang="en-US" altLang="en-US" dirty="0"/>
            </a:p>
          </p:txBody>
        </p:sp>
        <p:sp>
          <p:nvSpPr>
            <p:cNvPr id="3152" name="TextBox 17">
              <a:extLst>
                <a:ext uri="{FF2B5EF4-FFF2-40B4-BE49-F238E27FC236}">
                  <a16:creationId xmlns:a16="http://schemas.microsoft.com/office/drawing/2014/main" id="{FD8F53B4-0CEE-D54E-B4A6-DECDC5149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286000"/>
              <a:ext cx="351423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D</a:t>
              </a:r>
            </a:p>
          </p:txBody>
        </p:sp>
        <p:sp>
          <p:nvSpPr>
            <p:cNvPr id="3153" name="TextBox 18">
              <a:extLst>
                <a:ext uri="{FF2B5EF4-FFF2-40B4-BE49-F238E27FC236}">
                  <a16:creationId xmlns:a16="http://schemas.microsoft.com/office/drawing/2014/main" id="{DFE50DF1-7F81-ED49-BA92-1378CC5F4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2286000"/>
              <a:ext cx="364249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Q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226EAD-8A9E-B040-B51E-8B298EBD2F4D}"/>
              </a:ext>
            </a:extLst>
          </p:cNvPr>
          <p:cNvGraphicFramePr>
            <a:graphicFrameLocks noGrp="1"/>
          </p:cNvGraphicFramePr>
          <p:nvPr/>
        </p:nvGraphicFramePr>
        <p:xfrm>
          <a:off x="4770438" y="1722438"/>
          <a:ext cx="2925764" cy="201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51">
                <a:tc gridSpan="4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30" marR="91430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2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sym typeface="Symbol"/>
                        </a:rPr>
                        <a:t> : Rising Edge of Clock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2B428A27-2F00-A84E-90D0-FBAB8E946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1538" y="1749425"/>
          <a:ext cx="2349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76" name="Equation" r:id="rId6" imgW="4394200" imgH="6438900" progId="Equation.3">
                  <p:embed/>
                </p:oleObj>
              </mc:Choice>
              <mc:Fallback>
                <p:oleObj name="Equation" r:id="rId6" imgW="4394200" imgH="6438900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2B428A27-2F00-A84E-90D0-FBAB8E946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1749425"/>
                        <a:ext cx="2349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61799629-B86D-E64B-95AC-F05131B6F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3825" y="1825625"/>
          <a:ext cx="2286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77" name="Equation" r:id="rId8" imgW="4394200" imgH="4978400" progId="Equation.3">
                  <p:embed/>
                </p:oleObj>
              </mc:Choice>
              <mc:Fallback>
                <p:oleObj name="Equation" r:id="rId8" imgW="4394200" imgH="4978400" progId="Equation.3">
                  <p:embed/>
                  <p:pic>
                    <p:nvPicPr>
                      <p:cNvPr id="3075" name="Object 3">
                        <a:extLst>
                          <a:ext uri="{FF2B5EF4-FFF2-40B4-BE49-F238E27FC236}">
                            <a16:creationId xmlns:a16="http://schemas.microsoft.com/office/drawing/2014/main" id="{61799629-B86D-E64B-95AC-F05131B6F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1825625"/>
                        <a:ext cx="2286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C64BE494-4327-A847-8A2E-3AAAAC6E4425}"/>
              </a:ext>
            </a:extLst>
          </p:cNvPr>
          <p:cNvGraphicFramePr>
            <a:graphicFrameLocks noGrp="1"/>
          </p:cNvGraphicFramePr>
          <p:nvPr/>
        </p:nvGraphicFramePr>
        <p:xfrm>
          <a:off x="4770438" y="4770438"/>
          <a:ext cx="2925764" cy="201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51">
                <a:tc gridSpan="4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30" marR="91430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2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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sym typeface="Symbol"/>
                        </a:rPr>
                        <a:t> : Falling Edge of Clock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EFB68293-7324-4E41-B41A-53BE6F02B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1538" y="4797425"/>
          <a:ext cx="2349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78" name="Equation" r:id="rId10" imgW="4394200" imgH="6438900" progId="Equation.3">
                  <p:embed/>
                </p:oleObj>
              </mc:Choice>
              <mc:Fallback>
                <p:oleObj name="Equation" r:id="rId10" imgW="4394200" imgH="6438900" progId="Equation.3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EFB68293-7324-4E41-B41A-53BE6F02B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4797425"/>
                        <a:ext cx="2349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695F327E-B690-9942-91D8-CF4EFE111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3825" y="4873625"/>
          <a:ext cx="2286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79" name="Equation" r:id="rId11" imgW="4394200" imgH="4978400" progId="Equation.3">
                  <p:embed/>
                </p:oleObj>
              </mc:Choice>
              <mc:Fallback>
                <p:oleObj name="Equation" r:id="rId11" imgW="4394200" imgH="4978400" progId="Equation.3">
                  <p:embed/>
                  <p:pic>
                    <p:nvPicPr>
                      <p:cNvPr id="3077" name="Object 5">
                        <a:extLst>
                          <a:ext uri="{FF2B5EF4-FFF2-40B4-BE49-F238E27FC236}">
                            <a16:creationId xmlns:a16="http://schemas.microsoft.com/office/drawing/2014/main" id="{695F327E-B690-9942-91D8-CF4EFE111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4873625"/>
                        <a:ext cx="2286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31" name="Group 64">
            <a:extLst>
              <a:ext uri="{FF2B5EF4-FFF2-40B4-BE49-F238E27FC236}">
                <a16:creationId xmlns:a16="http://schemas.microsoft.com/office/drawing/2014/main" id="{29BBE5B4-D969-9840-989D-2AF2D6EB618D}"/>
              </a:ext>
            </a:extLst>
          </p:cNvPr>
          <p:cNvGrpSpPr>
            <a:grpSpLocks/>
          </p:cNvGrpSpPr>
          <p:nvPr/>
        </p:nvGrpSpPr>
        <p:grpSpPr bwMode="auto">
          <a:xfrm>
            <a:off x="1265238" y="4770438"/>
            <a:ext cx="2468562" cy="2011362"/>
            <a:chOff x="1264920" y="4236720"/>
            <a:chExt cx="2468880" cy="2011680"/>
          </a:xfrm>
        </p:grpSpPr>
        <p:graphicFrame>
          <p:nvGraphicFramePr>
            <p:cNvPr id="3078" name="Object 6">
              <a:extLst>
                <a:ext uri="{FF2B5EF4-FFF2-40B4-BE49-F238E27FC236}">
                  <a16:creationId xmlns:a16="http://schemas.microsoft.com/office/drawing/2014/main" id="{1D2843C7-8437-0243-8A6E-547BDF782D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360" y="5521656"/>
            <a:ext cx="2286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80" name="Equation" r:id="rId12" imgW="4394200" imgH="6438900" progId="Equation.3">
                    <p:embed/>
                  </p:oleObj>
                </mc:Choice>
                <mc:Fallback>
                  <p:oleObj name="Equation" r:id="rId12" imgW="4394200" imgH="6438900" progId="Equation.3">
                    <p:embed/>
                    <p:pic>
                      <p:nvPicPr>
                        <p:cNvPr id="3078" name="Object 6">
                          <a:extLst>
                            <a:ext uri="{FF2B5EF4-FFF2-40B4-BE49-F238E27FC236}">
                              <a16:creationId xmlns:a16="http://schemas.microsoft.com/office/drawing/2014/main" id="{1D2843C7-8437-0243-8A6E-547BDF782D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60" y="5521656"/>
                          <a:ext cx="2286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35" name="Group 13">
              <a:extLst>
                <a:ext uri="{FF2B5EF4-FFF2-40B4-BE49-F238E27FC236}">
                  <a16:creationId xmlns:a16="http://schemas.microsoft.com/office/drawing/2014/main" id="{2B4628A6-5B80-4A41-958F-B69E1E7A1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5160" y="4799806"/>
              <a:ext cx="548640" cy="915988"/>
              <a:chOff x="4211016" y="2362200"/>
              <a:chExt cx="548640" cy="91598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D1235BE-B795-5A4E-BB4C-43E91C08EC99}"/>
                  </a:ext>
                </a:extLst>
              </p:cNvPr>
              <p:cNvCxnSpPr/>
              <p:nvPr/>
            </p:nvCxnSpPr>
            <p:spPr bwMode="auto">
              <a:xfrm>
                <a:off x="421031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5AB766A-AE0F-7F43-8942-5441EAFA1556}"/>
                  </a:ext>
                </a:extLst>
              </p:cNvPr>
              <p:cNvCxnSpPr/>
              <p:nvPr/>
            </p:nvCxnSpPr>
            <p:spPr bwMode="auto">
              <a:xfrm>
                <a:off x="421031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6" name="Group 12">
              <a:extLst>
                <a:ext uri="{FF2B5EF4-FFF2-40B4-BE49-F238E27FC236}">
                  <a16:creationId xmlns:a16="http://schemas.microsoft.com/office/drawing/2014/main" id="{F6A1B7A7-1579-C540-B4A4-A71D617F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920" y="4799806"/>
              <a:ext cx="548640" cy="915988"/>
              <a:chOff x="2575560" y="2362200"/>
              <a:chExt cx="548640" cy="915988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1A68C9A-99A4-684F-8955-1E1C71CFA02A}"/>
                  </a:ext>
                </a:extLst>
              </p:cNvPr>
              <p:cNvCxnSpPr/>
              <p:nvPr/>
            </p:nvCxnSpPr>
            <p:spPr bwMode="auto">
              <a:xfrm flipH="1">
                <a:off x="257556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873F6E8-0F94-A347-AC2A-529D9CC4A917}"/>
                  </a:ext>
                </a:extLst>
              </p:cNvPr>
              <p:cNvCxnSpPr/>
              <p:nvPr/>
            </p:nvCxnSpPr>
            <p:spPr bwMode="auto">
              <a:xfrm flipH="1">
                <a:off x="257556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786E28-A1CC-4740-AE20-39881A4D3233}"/>
                </a:ext>
              </a:extLst>
            </p:cNvPr>
            <p:cNvSpPr/>
            <p:nvPr/>
          </p:nvSpPr>
          <p:spPr>
            <a:xfrm>
              <a:off x="1814266" y="4236720"/>
              <a:ext cx="1370188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F99822E-E727-6841-B13A-805CE747704B}"/>
                </a:ext>
              </a:extLst>
            </p:cNvPr>
            <p:cNvSpPr/>
            <p:nvPr/>
          </p:nvSpPr>
          <p:spPr>
            <a:xfrm rot="5400000">
              <a:off x="1814262" y="5576786"/>
              <a:ext cx="273093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39" name="TextBox 53">
              <a:extLst>
                <a:ext uri="{FF2B5EF4-FFF2-40B4-BE49-F238E27FC236}">
                  <a16:creationId xmlns:a16="http://schemas.microsoft.com/office/drawing/2014/main" id="{1E697F97-F0B4-C043-B3B7-3A29FBD86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160" y="5562600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CLK</a:t>
              </a:r>
              <a:endParaRPr lang="en-US" altLang="en-US" dirty="0"/>
            </a:p>
          </p:txBody>
        </p:sp>
        <p:sp>
          <p:nvSpPr>
            <p:cNvPr id="3140" name="TextBox 54">
              <a:extLst>
                <a:ext uri="{FF2B5EF4-FFF2-40B4-BE49-F238E27FC236}">
                  <a16:creationId xmlns:a16="http://schemas.microsoft.com/office/drawing/2014/main" id="{BC6A84A9-7592-4C47-BFCE-A0819F42B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760" y="4648200"/>
              <a:ext cx="351423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D</a:t>
              </a:r>
            </a:p>
          </p:txBody>
        </p:sp>
        <p:sp>
          <p:nvSpPr>
            <p:cNvPr id="3141" name="TextBox 55">
              <a:extLst>
                <a:ext uri="{FF2B5EF4-FFF2-40B4-BE49-F238E27FC236}">
                  <a16:creationId xmlns:a16="http://schemas.microsoft.com/office/drawing/2014/main" id="{9A815FC4-2DC0-6E49-BAA3-2B65FEAE5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160" y="4648200"/>
              <a:ext cx="364249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Q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0EEE71-F4B2-1D4F-B3AE-F5410F86DF1D}"/>
                </a:ext>
              </a:extLst>
            </p:cNvPr>
            <p:cNvSpPr/>
            <p:nvPr/>
          </p:nvSpPr>
          <p:spPr bwMode="auto">
            <a:xfrm>
              <a:off x="1579285" y="5587896"/>
              <a:ext cx="228629" cy="228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132" name="TextBox 65">
            <a:extLst>
              <a:ext uri="{FF2B5EF4-FFF2-40B4-BE49-F238E27FC236}">
                <a16:creationId xmlns:a16="http://schemas.microsoft.com/office/drawing/2014/main" id="{7E80C770-7C8D-714F-B0FD-9F5D9463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7937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Positive-Going Transition (PGT) Trigger</a:t>
            </a:r>
          </a:p>
        </p:txBody>
      </p:sp>
      <p:sp>
        <p:nvSpPr>
          <p:cNvPr id="3133" name="TextBox 66">
            <a:extLst>
              <a:ext uri="{FF2B5EF4-FFF2-40B4-BE49-F238E27FC236}">
                <a16:creationId xmlns:a16="http://schemas.microsoft.com/office/drawing/2014/main" id="{BFD61CBC-91FF-0F45-B538-85F30F3A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8084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Negative-Going Transition (PGT) Trigger</a:t>
            </a:r>
          </a:p>
        </p:txBody>
      </p:sp>
    </p:spTree>
    <p:extLst>
      <p:ext uri="{BB962C8B-B14F-4D97-AF65-F5344CB8AC3E}">
        <p14:creationId xmlns:p14="http://schemas.microsoft.com/office/powerpoint/2010/main" val="2095809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>
            <a:extLst>
              <a:ext uri="{FF2B5EF4-FFF2-40B4-BE49-F238E27FC236}">
                <a16:creationId xmlns:a16="http://schemas.microsoft.com/office/drawing/2014/main" id="{BDA1DCDE-0E09-424F-933E-48D8D132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 dirty="0"/>
              <a:t>Flip-Flop Timing</a:t>
            </a:r>
          </a:p>
        </p:txBody>
      </p:sp>
      <p:graphicFrame>
        <p:nvGraphicFramePr>
          <p:cNvPr id="27730" name="Group 82">
            <a:extLst>
              <a:ext uri="{FF2B5EF4-FFF2-40B4-BE49-F238E27FC236}">
                <a16:creationId xmlns:a16="http://schemas.microsoft.com/office/drawing/2014/main" id="{F79DA945-5A68-9741-95A4-E37FEFF21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10834"/>
              </p:ext>
            </p:extLst>
          </p:nvPr>
        </p:nvGraphicFramePr>
        <p:xfrm>
          <a:off x="152400" y="1272987"/>
          <a:ext cx="8762999" cy="3248168"/>
        </p:xfrm>
        <a:graphic>
          <a:graphicData uri="http://schemas.openxmlformats.org/drawingml/2006/table">
            <a:tbl>
              <a:tblPr/>
              <a:tblGrid>
                <a:gridCol w="1598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60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1422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Synchronous control input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vert="vert27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Setup Time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Hold Time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04663"/>
                  </a:ext>
                </a:extLst>
              </a:tr>
              <a:tr h="914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Positive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Clock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vert="vert27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DB4F4-475F-7F4A-A95C-370C96994F91}"/>
              </a:ext>
            </a:extLst>
          </p:cNvPr>
          <p:cNvCxnSpPr/>
          <p:nvPr/>
        </p:nvCxnSpPr>
        <p:spPr bwMode="auto">
          <a:xfrm flipH="1">
            <a:off x="4495800" y="2665413"/>
            <a:ext cx="914400" cy="1587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E6445E-5483-C049-9C46-BA51B28D5479}"/>
              </a:ext>
            </a:extLst>
          </p:cNvPr>
          <p:cNvCxnSpPr/>
          <p:nvPr/>
        </p:nvCxnSpPr>
        <p:spPr bwMode="auto">
          <a:xfrm flipH="1">
            <a:off x="5486400" y="3122613"/>
            <a:ext cx="1371600" cy="1587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28" name="TextBox 26">
            <a:extLst>
              <a:ext uri="{FF2B5EF4-FFF2-40B4-BE49-F238E27FC236}">
                <a16:creationId xmlns:a16="http://schemas.microsoft.com/office/drawing/2014/main" id="{9F555DFE-F2C8-D549-9202-90771CD3D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610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Setup Time (</a:t>
            </a:r>
            <a:r>
              <a:rPr lang="en-US" altLang="en-US" sz="2000" b="1" dirty="0" err="1"/>
              <a:t>t</a:t>
            </a:r>
            <a:r>
              <a:rPr lang="en-US" altLang="en-US" sz="2000" b="1" baseline="-25000" dirty="0" err="1"/>
              <a:t>S</a:t>
            </a:r>
            <a:r>
              <a:rPr lang="en-US" altLang="en-US" sz="2000" b="1" dirty="0"/>
              <a:t>)</a:t>
            </a:r>
            <a:r>
              <a:rPr lang="en-US" altLang="en-US" sz="2000" dirty="0"/>
              <a:t>: The time interval </a:t>
            </a:r>
            <a:r>
              <a:rPr lang="en-US" altLang="en-US" sz="2000" u="sng" dirty="0"/>
              <a:t>before</a:t>
            </a:r>
            <a:r>
              <a:rPr lang="en-US" altLang="en-US" sz="2000" dirty="0"/>
              <a:t> the active transition of the clock signal during which the </a:t>
            </a:r>
            <a:r>
              <a:rPr lang="en-US" sz="2000" dirty="0">
                <a:latin typeface="Arial" charset="0"/>
                <a:cs typeface="Arial" charset="0"/>
              </a:rPr>
              <a:t>synchronous</a:t>
            </a:r>
            <a:r>
              <a:rPr lang="en-US" altLang="en-US" sz="2000" dirty="0"/>
              <a:t> input must be maintained.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Hold Time (</a:t>
            </a:r>
            <a:r>
              <a:rPr lang="en-US" altLang="en-US" sz="2000" b="1" dirty="0" err="1"/>
              <a:t>t</a:t>
            </a:r>
            <a:r>
              <a:rPr lang="en-US" altLang="en-US" sz="2000" b="1" baseline="-25000" dirty="0" err="1"/>
              <a:t>H</a:t>
            </a:r>
            <a:r>
              <a:rPr lang="en-US" altLang="en-US" sz="2000" b="1" dirty="0"/>
              <a:t>)</a:t>
            </a:r>
            <a:r>
              <a:rPr lang="en-US" altLang="en-US" sz="2000" dirty="0"/>
              <a:t>: The time interval </a:t>
            </a:r>
            <a:r>
              <a:rPr lang="en-US" altLang="en-US" sz="2000" u="sng" dirty="0"/>
              <a:t>after</a:t>
            </a:r>
            <a:r>
              <a:rPr lang="en-US" altLang="en-US" sz="2000" dirty="0"/>
              <a:t> the active transition of the clock signal during which the </a:t>
            </a:r>
            <a:r>
              <a:rPr lang="en-US" sz="2000" dirty="0">
                <a:latin typeface="Arial" charset="0"/>
                <a:cs typeface="Arial" charset="0"/>
              </a:rPr>
              <a:t>synchronous</a:t>
            </a:r>
            <a:r>
              <a:rPr lang="en-US" altLang="en-US" sz="2000" dirty="0"/>
              <a:t> input must be maintained.</a:t>
            </a:r>
            <a:endParaRPr lang="en-US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36354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B14F5A-52F9-054F-8BF8-8B3013FBD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06445"/>
              </p:ext>
            </p:extLst>
          </p:nvPr>
        </p:nvGraphicFramePr>
        <p:xfrm>
          <a:off x="601663" y="4098925"/>
          <a:ext cx="7323137" cy="237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878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PRESET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CLR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CLOCK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Asynchronous 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Preset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Asynchronous 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Clear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ILLEGAL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CONDITION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185" name="Group 41">
            <a:extLst>
              <a:ext uri="{FF2B5EF4-FFF2-40B4-BE49-F238E27FC236}">
                <a16:creationId xmlns:a16="http://schemas.microsoft.com/office/drawing/2014/main" id="{F902ED07-A729-C84C-B2D3-E863F3E2EA52}"/>
              </a:ext>
            </a:extLst>
          </p:cNvPr>
          <p:cNvGrpSpPr>
            <a:grpSpLocks/>
          </p:cNvGrpSpPr>
          <p:nvPr/>
        </p:nvGrpSpPr>
        <p:grpSpPr bwMode="auto">
          <a:xfrm>
            <a:off x="6294438" y="1066800"/>
            <a:ext cx="2468562" cy="3103563"/>
            <a:chOff x="5486400" y="1668449"/>
            <a:chExt cx="2468880" cy="3102995"/>
          </a:xfrm>
        </p:grpSpPr>
        <p:graphicFrame>
          <p:nvGraphicFramePr>
            <p:cNvPr id="5126" name="Object 6">
              <a:extLst>
                <a:ext uri="{FF2B5EF4-FFF2-40B4-BE49-F238E27FC236}">
                  <a16:creationId xmlns:a16="http://schemas.microsoft.com/office/drawing/2014/main" id="{9FFF5F6F-1BAC-004C-BCBA-AB885A0D04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01840" y="3494736"/>
            <a:ext cx="2286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85" name="Equation" r:id="rId4" imgW="4394200" imgH="6438900" progId="Equation.3">
                    <p:embed/>
                  </p:oleObj>
                </mc:Choice>
                <mc:Fallback>
                  <p:oleObj name="Equation" r:id="rId4" imgW="4394200" imgH="6438900" progId="Equation.3">
                    <p:embed/>
                    <p:pic>
                      <p:nvPicPr>
                        <p:cNvPr id="5126" name="Object 6">
                          <a:extLst>
                            <a:ext uri="{FF2B5EF4-FFF2-40B4-BE49-F238E27FC236}">
                              <a16:creationId xmlns:a16="http://schemas.microsoft.com/office/drawing/2014/main" id="{9FFF5F6F-1BAC-004C-BCBA-AB885A0D04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1840" y="3494736"/>
                          <a:ext cx="2286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88" name="Group 13">
              <a:extLst>
                <a:ext uri="{FF2B5EF4-FFF2-40B4-BE49-F238E27FC236}">
                  <a16:creationId xmlns:a16="http://schemas.microsoft.com/office/drawing/2014/main" id="{85715FCB-91A6-DB4D-9C74-4FB9FFD7A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6640" y="2772886"/>
              <a:ext cx="548640" cy="915988"/>
              <a:chOff x="4211016" y="2362200"/>
              <a:chExt cx="548640" cy="91598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6CD6398-3287-2D4D-A254-D6F903957FCC}"/>
                  </a:ext>
                </a:extLst>
              </p:cNvPr>
              <p:cNvCxnSpPr/>
              <p:nvPr/>
            </p:nvCxnSpPr>
            <p:spPr bwMode="auto">
              <a:xfrm>
                <a:off x="4210310" y="2362461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A94108-ED56-F04E-A765-03BA9B9933F0}"/>
                  </a:ext>
                </a:extLst>
              </p:cNvPr>
              <p:cNvCxnSpPr/>
              <p:nvPr/>
            </p:nvCxnSpPr>
            <p:spPr bwMode="auto">
              <a:xfrm>
                <a:off x="4210310" y="3276693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89" name="Group 12">
              <a:extLst>
                <a:ext uri="{FF2B5EF4-FFF2-40B4-BE49-F238E27FC236}">
                  <a16:creationId xmlns:a16="http://schemas.microsoft.com/office/drawing/2014/main" id="{7B7B2E39-8B3D-9242-8B37-7C02F849B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2772886"/>
              <a:ext cx="548640" cy="915988"/>
              <a:chOff x="2575560" y="2362200"/>
              <a:chExt cx="548640" cy="91598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7643237-E3FD-9F44-B814-65097E4B9A33}"/>
                  </a:ext>
                </a:extLst>
              </p:cNvPr>
              <p:cNvCxnSpPr/>
              <p:nvPr/>
            </p:nvCxnSpPr>
            <p:spPr bwMode="auto">
              <a:xfrm flipH="1">
                <a:off x="2575560" y="2362461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3D2FFC4-3678-5A45-BD70-598BDA0F32EC}"/>
                  </a:ext>
                </a:extLst>
              </p:cNvPr>
              <p:cNvCxnSpPr/>
              <p:nvPr/>
            </p:nvCxnSpPr>
            <p:spPr bwMode="auto">
              <a:xfrm flipH="1">
                <a:off x="2575560" y="3276693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EE5EBD-8052-8946-BB51-09D7E52E0A90}"/>
                </a:ext>
              </a:extLst>
            </p:cNvPr>
            <p:cNvSpPr/>
            <p:nvPr/>
          </p:nvSpPr>
          <p:spPr>
            <a:xfrm>
              <a:off x="6035746" y="2209688"/>
              <a:ext cx="1370188" cy="20125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1280FC3-F099-CD4D-AA33-6F6755545CDA}"/>
                </a:ext>
              </a:extLst>
            </p:cNvPr>
            <p:cNvSpPr/>
            <p:nvPr/>
          </p:nvSpPr>
          <p:spPr>
            <a:xfrm rot="5400000">
              <a:off x="6034994" y="3550044"/>
              <a:ext cx="274587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92" name="TextBox 11">
              <a:extLst>
                <a:ext uri="{FF2B5EF4-FFF2-40B4-BE49-F238E27FC236}">
                  <a16:creationId xmlns:a16="http://schemas.microsoft.com/office/drawing/2014/main" id="{12C6D31B-F0C6-784B-9AB7-BF09C540A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3640" y="3535680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CLK</a:t>
              </a:r>
              <a:endParaRPr lang="en-US" altLang="en-US" b="1"/>
            </a:p>
          </p:txBody>
        </p:sp>
        <p:sp>
          <p:nvSpPr>
            <p:cNvPr id="5193" name="TextBox 12">
              <a:extLst>
                <a:ext uri="{FF2B5EF4-FFF2-40B4-BE49-F238E27FC236}">
                  <a16:creationId xmlns:a16="http://schemas.microsoft.com/office/drawing/2014/main" id="{EC637ED2-0F56-1643-A7B4-8EF308CA7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240" y="2621280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D</a:t>
              </a:r>
              <a:endParaRPr lang="en-US" altLang="en-US" b="1"/>
            </a:p>
          </p:txBody>
        </p:sp>
        <p:sp>
          <p:nvSpPr>
            <p:cNvPr id="5194" name="TextBox 13">
              <a:extLst>
                <a:ext uri="{FF2B5EF4-FFF2-40B4-BE49-F238E27FC236}">
                  <a16:creationId xmlns:a16="http://schemas.microsoft.com/office/drawing/2014/main" id="{564ADE93-6134-C341-983B-78528216F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5640" y="2621280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Q</a:t>
              </a:r>
              <a:endParaRPr lang="en-US" altLang="en-US" b="1"/>
            </a:p>
          </p:txBody>
        </p:sp>
        <p:sp>
          <p:nvSpPr>
            <p:cNvPr id="5195" name="TextBox 34">
              <a:extLst>
                <a:ext uri="{FF2B5EF4-FFF2-40B4-BE49-F238E27FC236}">
                  <a16:creationId xmlns:a16="http://schemas.microsoft.com/office/drawing/2014/main" id="{16114920-0112-8346-8888-50E7B0123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8927" y="2209800"/>
              <a:ext cx="4683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PR</a:t>
              </a:r>
              <a:endParaRPr lang="en-US" altLang="en-US" b="1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0F5C043-202C-8746-9DBC-4A9F0AA721CC}"/>
                </a:ext>
              </a:extLst>
            </p:cNvPr>
            <p:cNvCxnSpPr/>
            <p:nvPr/>
          </p:nvCxnSpPr>
          <p:spPr bwMode="auto">
            <a:xfrm rot="16200000" flipH="1">
              <a:off x="6428788" y="4496063"/>
              <a:ext cx="549174" cy="158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937910-B38C-2C46-90A1-F3C7BADBEB2E}"/>
                </a:ext>
              </a:extLst>
            </p:cNvPr>
            <p:cNvCxnSpPr/>
            <p:nvPr/>
          </p:nvCxnSpPr>
          <p:spPr bwMode="auto">
            <a:xfrm rot="5400000" flipH="1" flipV="1">
              <a:off x="6428788" y="1942243"/>
              <a:ext cx="549174" cy="158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98" name="TextBox 37">
              <a:extLst>
                <a:ext uri="{FF2B5EF4-FFF2-40B4-BE49-F238E27FC236}">
                  <a16:creationId xmlns:a16="http://schemas.microsoft.com/office/drawing/2014/main" id="{E6254DE6-D065-B04F-AC61-D1F1A521B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886200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CLR</a:t>
              </a:r>
              <a:endParaRPr lang="en-US" altLang="en-US" b="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D2EF497-E572-154F-9C99-F257E26DADDC}"/>
                </a:ext>
              </a:extLst>
            </p:cNvPr>
            <p:cNvSpPr/>
            <p:nvPr/>
          </p:nvSpPr>
          <p:spPr bwMode="auto">
            <a:xfrm>
              <a:off x="6588267" y="4227031"/>
              <a:ext cx="228629" cy="2285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AAFD62-C260-7F4A-A4BC-8CE69C7ED59C}"/>
                </a:ext>
              </a:extLst>
            </p:cNvPr>
            <p:cNvSpPr/>
            <p:nvPr/>
          </p:nvSpPr>
          <p:spPr bwMode="auto">
            <a:xfrm>
              <a:off x="6588267" y="1973193"/>
              <a:ext cx="228629" cy="2285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5186" name="Title 40">
            <a:extLst>
              <a:ext uri="{FF2B5EF4-FFF2-40B4-BE49-F238E27FC236}">
                <a16:creationId xmlns:a16="http://schemas.microsoft.com/office/drawing/2014/main" id="{80C9F180-E705-724A-BDBB-007250E0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73410"/>
          </a:xfrm>
        </p:spPr>
        <p:txBody>
          <a:bodyPr/>
          <a:lstStyle/>
          <a:p>
            <a:r>
              <a:rPr lang="en-US" altLang="en-US" dirty="0"/>
              <a:t>Asynchronous Inputs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39CB5686-F7AF-4142-8BD8-8BA79FA5B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22493"/>
              </p:ext>
            </p:extLst>
          </p:nvPr>
        </p:nvGraphicFramePr>
        <p:xfrm>
          <a:off x="4886325" y="4130675"/>
          <a:ext cx="2349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6" name="Equation" r:id="rId6" imgW="4394200" imgH="6438900" progId="Equation.3">
                  <p:embed/>
                </p:oleObj>
              </mc:Choice>
              <mc:Fallback>
                <p:oleObj name="Equation" r:id="rId6" imgW="4394200" imgH="6438900" progId="Equation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39CB5686-F7AF-4142-8BD8-8BA79FA5B5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4130675"/>
                        <a:ext cx="2349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FDB65A62-9D69-AA44-8835-33CDD7E50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07088"/>
              </p:ext>
            </p:extLst>
          </p:nvPr>
        </p:nvGraphicFramePr>
        <p:xfrm>
          <a:off x="4146550" y="4191000"/>
          <a:ext cx="2286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7" name="Equation" r:id="rId8" imgW="4394200" imgH="4978400" progId="Equation.3">
                  <p:embed/>
                </p:oleObj>
              </mc:Choice>
              <mc:Fallback>
                <p:oleObj name="Equation" r:id="rId8" imgW="4394200" imgH="4978400" progId="Equation.3">
                  <p:embed/>
                  <p:pic>
                    <p:nvPicPr>
                      <p:cNvPr id="5123" name="Object 3">
                        <a:extLst>
                          <a:ext uri="{FF2B5EF4-FFF2-40B4-BE49-F238E27FC236}">
                            <a16:creationId xmlns:a16="http://schemas.microsoft.com/office/drawing/2014/main" id="{FDB65A62-9D69-AA44-8835-33CDD7E50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4191000"/>
                        <a:ext cx="2286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TextBox 43">
            <a:extLst>
              <a:ext uri="{FF2B5EF4-FFF2-40B4-BE49-F238E27FC236}">
                <a16:creationId xmlns:a16="http://schemas.microsoft.com/office/drawing/2014/main" id="{D7BF2ECA-552E-5242-9580-AA768CEF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5867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en-US" sz="2200"/>
              <a:t>Asynchronous inputs (Preset &amp; Clear) are used to override the clock/data inputs and force the outputs to a predefined state.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sz="2200"/>
              <a:t>The Preset (PR) input forces the output to:</a:t>
            </a:r>
          </a:p>
          <a:p>
            <a:pPr eaLnBrk="1" hangingPunct="1">
              <a:spcAft>
                <a:spcPts val="1200"/>
              </a:spcAft>
            </a:pPr>
            <a:endParaRPr lang="en-US" altLang="en-US" sz="2200"/>
          </a:p>
          <a:p>
            <a:pPr eaLnBrk="1" hangingPunct="1">
              <a:spcAft>
                <a:spcPts val="1200"/>
              </a:spcAft>
            </a:pPr>
            <a:r>
              <a:rPr lang="en-US" altLang="en-US" sz="2200"/>
              <a:t>The Clear (CLR) input forces the output to: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34BF75A8-9E09-104D-99F2-1E0166AAB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99329"/>
              </p:ext>
            </p:extLst>
          </p:nvPr>
        </p:nvGraphicFramePr>
        <p:xfrm>
          <a:off x="1014413" y="2538413"/>
          <a:ext cx="23383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8" name="Equation" r:id="rId10" imgW="29552900" imgH="6438900" progId="Equation.3">
                  <p:embed/>
                </p:oleObj>
              </mc:Choice>
              <mc:Fallback>
                <p:oleObj name="Equation" r:id="rId10" imgW="29552900" imgH="64389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34BF75A8-9E09-104D-99F2-1E0166AAB8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538413"/>
                        <a:ext cx="23383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8852C273-55F8-754A-8860-7F10B684E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02024"/>
              </p:ext>
            </p:extLst>
          </p:nvPr>
        </p:nvGraphicFramePr>
        <p:xfrm>
          <a:off x="1014413" y="3529013"/>
          <a:ext cx="23383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9" name="Equation" r:id="rId12" imgW="29552900" imgH="6438900" progId="Equation.3">
                  <p:embed/>
                </p:oleObj>
              </mc:Choice>
              <mc:Fallback>
                <p:oleObj name="Equation" r:id="rId12" imgW="29552900" imgH="6438900" progId="Equation.3">
                  <p:embed/>
                  <p:pic>
                    <p:nvPicPr>
                      <p:cNvPr id="5125" name="Object 5">
                        <a:extLst>
                          <a:ext uri="{FF2B5EF4-FFF2-40B4-BE49-F238E27FC236}">
                            <a16:creationId xmlns:a16="http://schemas.microsoft.com/office/drawing/2014/main" id="{8852C273-55F8-754A-8860-7F10B684E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529013"/>
                        <a:ext cx="23383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13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59B4038E-E1CD-D946-9170-CAD49D251B7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Circuits (cont.)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332B9FE8-8B1C-EA49-8229-DB3D314A9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Logic:</a:t>
            </a:r>
          </a:p>
          <a:p>
            <a:pPr lvl="1" eaLnBrk="1" hangingPunct="1">
              <a:defRPr/>
            </a:pPr>
            <a:r>
              <a:rPr lang="en-US"/>
              <a:t>Output depends not only on current input but also on past input values</a:t>
            </a:r>
          </a:p>
          <a:p>
            <a:pPr lvl="1" eaLnBrk="1" hangingPunct="1">
              <a:defRPr/>
            </a:pPr>
            <a:r>
              <a:rPr lang="en-US"/>
              <a:t>Store information between operations (no need for cascading)</a:t>
            </a:r>
          </a:p>
          <a:p>
            <a:pPr lvl="1" eaLnBrk="1" hangingPunct="1">
              <a:defRPr/>
            </a:pPr>
            <a:r>
              <a:rPr lang="en-US"/>
              <a:t>Need some type of memory to remember the past input values</a:t>
            </a:r>
          </a:p>
        </p:txBody>
      </p:sp>
    </p:spTree>
    <p:extLst>
      <p:ext uri="{BB962C8B-B14F-4D97-AF65-F5344CB8AC3E}">
        <p14:creationId xmlns:p14="http://schemas.microsoft.com/office/powerpoint/2010/main" val="1804756828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>
            <a:extLst>
              <a:ext uri="{FF2B5EF4-FFF2-40B4-BE49-F238E27FC236}">
                <a16:creationId xmlns:a16="http://schemas.microsoft.com/office/drawing/2014/main" id="{1507F54F-079D-D640-A354-ED43A4B8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 Flip-Flop: PR &amp; CLR Timing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4F840FE-9777-C64C-B87A-7CDD47392CE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339975"/>
          <a:ext cx="7918448" cy="3832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1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87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74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800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CLR</a:t>
                      </a: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18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" name="Group 68">
            <a:extLst>
              <a:ext uri="{FF2B5EF4-FFF2-40B4-BE49-F238E27FC236}">
                <a16:creationId xmlns:a16="http://schemas.microsoft.com/office/drawing/2014/main" id="{F1ED027E-176E-814F-B60B-224403460F11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2295525"/>
            <a:ext cx="642938" cy="3405188"/>
            <a:chOff x="1133154" y="2295041"/>
            <a:chExt cx="643027" cy="3405555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D2AE55-281B-884D-A607-087A84603465}"/>
                </a:ext>
              </a:extLst>
            </p:cNvPr>
            <p:cNvSpPr/>
            <p:nvPr/>
          </p:nvSpPr>
          <p:spPr bwMode="auto">
            <a:xfrm>
              <a:off x="1166497" y="2423643"/>
              <a:ext cx="609684" cy="3276953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EF7E687-C61B-C440-8375-F0BC3D9DA4D3}"/>
                </a:ext>
              </a:extLst>
            </p:cNvPr>
            <p:cNvSpPr/>
            <p:nvPr/>
          </p:nvSpPr>
          <p:spPr bwMode="auto">
            <a:xfrm>
              <a:off x="1133154" y="2295041"/>
              <a:ext cx="603334" cy="2505345"/>
            </a:xfrm>
            <a:prstGeom prst="arc">
              <a:avLst>
                <a:gd name="adj1" fmla="val 17783580"/>
                <a:gd name="adj2" fmla="val 5389273"/>
              </a:avLst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726C3DBF-A87A-A941-9405-098D6CD1C9F0}"/>
              </a:ext>
            </a:extLst>
          </p:cNvPr>
          <p:cNvSpPr/>
          <p:nvPr/>
        </p:nvSpPr>
        <p:spPr bwMode="auto">
          <a:xfrm>
            <a:off x="2819400" y="2574925"/>
            <a:ext cx="228600" cy="1143000"/>
          </a:xfrm>
          <a:prstGeom prst="arc">
            <a:avLst>
              <a:gd name="adj1" fmla="val 16204919"/>
              <a:gd name="adj2" fmla="val 5124271"/>
            </a:avLst>
          </a:prstGeom>
          <a:ln w="12700">
            <a:solidFill>
              <a:srgbClr val="FF0000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5494C3-8B30-9043-B5EC-CA54FC490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2895600"/>
            <a:ext cx="615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Q=1</a:t>
            </a:r>
          </a:p>
          <a:p>
            <a:pPr algn="ctr" eaLnBrk="1" hangingPunct="1"/>
            <a:r>
              <a:rPr lang="en-US" altLang="en-US" sz="1100" b="1"/>
              <a:t>Preset</a:t>
            </a:r>
            <a:endParaRPr lang="en-US" altLang="en-US" sz="14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F9F15-0431-D541-B775-43E8AC6A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920875"/>
            <a:ext cx="78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Q=D=0</a:t>
            </a:r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4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0BC9DD-FFB0-6C44-8047-B5F0A5BA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36750"/>
            <a:ext cx="76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Q=D=0</a:t>
            </a:r>
          </a:p>
          <a:p>
            <a:pPr algn="ctr" eaLnBrk="1" hangingPunct="1"/>
            <a:r>
              <a:rPr lang="en-US" altLang="en-US" sz="1100" b="1"/>
              <a:t>Clocked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80955A-464A-4D43-AD76-6EF80B30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2895600"/>
            <a:ext cx="627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Q=1</a:t>
            </a:r>
          </a:p>
          <a:p>
            <a:pPr algn="ctr" eaLnBrk="1" hangingPunct="1"/>
            <a:r>
              <a:rPr lang="en-US" altLang="en-US" sz="1100" b="1"/>
              <a:t>Preset</a:t>
            </a:r>
            <a:endParaRPr lang="en-US" altLang="en-US" sz="14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1AEF0-4BDC-9847-B30E-20F08AD67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1936750"/>
            <a:ext cx="7667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Q=D=0</a:t>
            </a:r>
          </a:p>
          <a:p>
            <a:pPr algn="ctr" eaLnBrk="1" hangingPunct="1"/>
            <a:r>
              <a:rPr lang="en-US" altLang="en-US" sz="1100" b="1"/>
              <a:t>Clocked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46AF0B-54C2-CB44-905D-9F2835459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22650"/>
            <a:ext cx="53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Q=0</a:t>
            </a:r>
          </a:p>
          <a:p>
            <a:pPr algn="ctr" eaLnBrk="1" hangingPunct="1"/>
            <a:r>
              <a:rPr lang="en-US" altLang="en-US" sz="1100" b="1"/>
              <a:t>Clear</a:t>
            </a:r>
            <a:endParaRPr lang="en-US" altLang="en-US" sz="1400" b="1"/>
          </a:p>
        </p:txBody>
      </p:sp>
      <p:grpSp>
        <p:nvGrpSpPr>
          <p:cNvPr id="4" name="Group 69">
            <a:extLst>
              <a:ext uri="{FF2B5EF4-FFF2-40B4-BE49-F238E27FC236}">
                <a16:creationId xmlns:a16="http://schemas.microsoft.com/office/drawing/2014/main" id="{45388AEB-2B1D-8747-ADA9-6742F2F2ED56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538413"/>
            <a:ext cx="439737" cy="3257550"/>
            <a:chOff x="2351694" y="2538453"/>
            <a:chExt cx="438804" cy="3256739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1FCD60E8-F0D4-884A-B6C7-21BF3A90444E}"/>
                </a:ext>
              </a:extLst>
            </p:cNvPr>
            <p:cNvSpPr/>
            <p:nvPr/>
          </p:nvSpPr>
          <p:spPr bwMode="auto">
            <a:xfrm>
              <a:off x="2351694" y="2725731"/>
              <a:ext cx="438804" cy="3069461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4E08ACE-59BD-354D-8709-FCE3F5BC8313}"/>
                </a:ext>
              </a:extLst>
            </p:cNvPr>
            <p:cNvSpPr/>
            <p:nvPr/>
          </p:nvSpPr>
          <p:spPr bwMode="auto">
            <a:xfrm>
              <a:off x="2370704" y="2538453"/>
              <a:ext cx="380192" cy="2629832"/>
            </a:xfrm>
            <a:prstGeom prst="arc">
              <a:avLst>
                <a:gd name="adj1" fmla="val 16973205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" name="Group 71">
            <a:extLst>
              <a:ext uri="{FF2B5EF4-FFF2-40B4-BE49-F238E27FC236}">
                <a16:creationId xmlns:a16="http://schemas.microsoft.com/office/drawing/2014/main" id="{3C82F1AB-4206-A148-8B81-ADFDF6C2C888}"/>
              </a:ext>
            </a:extLst>
          </p:cNvPr>
          <p:cNvGrpSpPr>
            <a:grpSpLocks/>
          </p:cNvGrpSpPr>
          <p:nvPr/>
        </p:nvGrpSpPr>
        <p:grpSpPr bwMode="auto">
          <a:xfrm>
            <a:off x="5662613" y="2159000"/>
            <a:ext cx="412750" cy="3589338"/>
            <a:chOff x="5662109" y="2159371"/>
            <a:chExt cx="412532" cy="3588523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CF31ED6-552D-804F-8C5E-467FBAF999D3}"/>
                </a:ext>
              </a:extLst>
            </p:cNvPr>
            <p:cNvSpPr/>
            <p:nvPr/>
          </p:nvSpPr>
          <p:spPr bwMode="auto">
            <a:xfrm>
              <a:off x="5662109" y="2159371"/>
              <a:ext cx="412532" cy="3588523"/>
            </a:xfrm>
            <a:prstGeom prst="arc">
              <a:avLst>
                <a:gd name="adj1" fmla="val 16527894"/>
                <a:gd name="adj2" fmla="val 5420271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7B08420D-3169-924B-A561-59FA2B9BE617}"/>
                </a:ext>
              </a:extLst>
            </p:cNvPr>
            <p:cNvSpPr/>
            <p:nvPr/>
          </p:nvSpPr>
          <p:spPr bwMode="auto">
            <a:xfrm>
              <a:off x="5687496" y="2591073"/>
              <a:ext cx="383972" cy="2220409"/>
            </a:xfrm>
            <a:prstGeom prst="arc">
              <a:avLst>
                <a:gd name="adj1" fmla="val 17202605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72">
            <a:extLst>
              <a:ext uri="{FF2B5EF4-FFF2-40B4-BE49-F238E27FC236}">
                <a16:creationId xmlns:a16="http://schemas.microsoft.com/office/drawing/2014/main" id="{05326A16-3F99-3D48-8614-ECE2262CEF78}"/>
              </a:ext>
            </a:extLst>
          </p:cNvPr>
          <p:cNvGrpSpPr>
            <a:grpSpLocks/>
          </p:cNvGrpSpPr>
          <p:nvPr/>
        </p:nvGrpSpPr>
        <p:grpSpPr bwMode="auto">
          <a:xfrm>
            <a:off x="6677025" y="2295525"/>
            <a:ext cx="642938" cy="3405188"/>
            <a:chOff x="6677494" y="2295041"/>
            <a:chExt cx="643027" cy="340555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FA34032-465D-9C41-8C08-C65BA2E7F419}"/>
                </a:ext>
              </a:extLst>
            </p:cNvPr>
            <p:cNvSpPr/>
            <p:nvPr/>
          </p:nvSpPr>
          <p:spPr bwMode="auto">
            <a:xfrm>
              <a:off x="6710837" y="2423643"/>
              <a:ext cx="609684" cy="3276953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D1C2E1A3-ED58-6E45-8C64-35D011578344}"/>
                </a:ext>
              </a:extLst>
            </p:cNvPr>
            <p:cNvSpPr/>
            <p:nvPr/>
          </p:nvSpPr>
          <p:spPr bwMode="auto">
            <a:xfrm>
              <a:off x="6677494" y="2295041"/>
              <a:ext cx="598571" cy="2505345"/>
            </a:xfrm>
            <a:prstGeom prst="arc">
              <a:avLst>
                <a:gd name="adj1" fmla="val 17367577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73">
            <a:extLst>
              <a:ext uri="{FF2B5EF4-FFF2-40B4-BE49-F238E27FC236}">
                <a16:creationId xmlns:a16="http://schemas.microsoft.com/office/drawing/2014/main" id="{12290EF0-5364-DA49-9E7B-6A4ED15132FC}"/>
              </a:ext>
            </a:extLst>
          </p:cNvPr>
          <p:cNvGrpSpPr>
            <a:grpSpLocks/>
          </p:cNvGrpSpPr>
          <p:nvPr/>
        </p:nvGrpSpPr>
        <p:grpSpPr bwMode="auto">
          <a:xfrm>
            <a:off x="7845425" y="2651125"/>
            <a:ext cx="565150" cy="3081338"/>
            <a:chOff x="7846005" y="2651234"/>
            <a:chExt cx="565033" cy="3080894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A7597C47-B742-7744-AA9D-60A2557C841A}"/>
                </a:ext>
              </a:extLst>
            </p:cNvPr>
            <p:cNvSpPr/>
            <p:nvPr/>
          </p:nvSpPr>
          <p:spPr bwMode="auto">
            <a:xfrm>
              <a:off x="7849179" y="2808374"/>
              <a:ext cx="561859" cy="2923754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E7B995-7654-CE4D-A69C-8DB8D33F7AA1}"/>
                </a:ext>
              </a:extLst>
            </p:cNvPr>
            <p:cNvSpPr/>
            <p:nvPr/>
          </p:nvSpPr>
          <p:spPr bwMode="auto">
            <a:xfrm>
              <a:off x="7846005" y="2651234"/>
              <a:ext cx="536464" cy="2504714"/>
            </a:xfrm>
            <a:prstGeom prst="arc">
              <a:avLst>
                <a:gd name="adj1" fmla="val 17899857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0" name="Group 70">
            <a:extLst>
              <a:ext uri="{FF2B5EF4-FFF2-40B4-BE49-F238E27FC236}">
                <a16:creationId xmlns:a16="http://schemas.microsoft.com/office/drawing/2014/main" id="{BCEFDF57-2A45-E34A-A391-58DF6475568F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2525713"/>
            <a:ext cx="438150" cy="3279775"/>
            <a:chOff x="4550913" y="2525106"/>
            <a:chExt cx="438804" cy="3280592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7DA99F18-323E-6745-8A41-91AB37C56B57}"/>
                </a:ext>
              </a:extLst>
            </p:cNvPr>
            <p:cNvSpPr/>
            <p:nvPr/>
          </p:nvSpPr>
          <p:spPr bwMode="auto">
            <a:xfrm>
              <a:off x="4550913" y="2736296"/>
              <a:ext cx="438804" cy="3069402"/>
            </a:xfrm>
            <a:prstGeom prst="arc">
              <a:avLst>
                <a:gd name="adj1" fmla="val 16527894"/>
                <a:gd name="adj2" fmla="val 5426399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07F3958F-20A0-4841-A591-DB9E2510EDFB}"/>
                </a:ext>
              </a:extLst>
            </p:cNvPr>
            <p:cNvSpPr/>
            <p:nvPr/>
          </p:nvSpPr>
          <p:spPr bwMode="auto">
            <a:xfrm>
              <a:off x="4568401" y="2525106"/>
              <a:ext cx="384748" cy="2629555"/>
            </a:xfrm>
            <a:prstGeom prst="arc">
              <a:avLst>
                <a:gd name="adj1" fmla="val 17012407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64B8B2DE-4A8C-1446-BDF9-AAD784F4AED6}"/>
              </a:ext>
            </a:extLst>
          </p:cNvPr>
          <p:cNvSpPr/>
          <p:nvPr/>
        </p:nvSpPr>
        <p:spPr bwMode="auto">
          <a:xfrm>
            <a:off x="6099175" y="2951163"/>
            <a:ext cx="304800" cy="1508125"/>
          </a:xfrm>
          <a:prstGeom prst="arc">
            <a:avLst>
              <a:gd name="adj1" fmla="val 16204919"/>
              <a:gd name="adj2" fmla="val 5221270"/>
            </a:avLst>
          </a:prstGeom>
          <a:ln w="12700">
            <a:solidFill>
              <a:srgbClr val="FF0000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279992A3-AD59-8D4D-B81B-4D0DD4F28A06}"/>
              </a:ext>
            </a:extLst>
          </p:cNvPr>
          <p:cNvSpPr/>
          <p:nvPr/>
        </p:nvSpPr>
        <p:spPr bwMode="auto">
          <a:xfrm>
            <a:off x="3594100" y="2586038"/>
            <a:ext cx="228600" cy="1143000"/>
          </a:xfrm>
          <a:prstGeom prst="arc">
            <a:avLst>
              <a:gd name="adj1" fmla="val 16204919"/>
              <a:gd name="adj2" fmla="val 5124271"/>
            </a:avLst>
          </a:prstGeom>
          <a:ln w="12700">
            <a:solidFill>
              <a:srgbClr val="FF0000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A16442-DC46-E84A-A38B-7DEA0057D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920875"/>
            <a:ext cx="78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Q=D=1</a:t>
            </a:r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4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93C64F-1AB8-CE4F-A03A-2CA611C8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920875"/>
            <a:ext cx="78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Q=D=1</a:t>
            </a:r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4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56A8EC-64ED-1F42-A147-1EB724B17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1920875"/>
            <a:ext cx="78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Q=D=1</a:t>
            </a:r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400" b="1"/>
          </a:p>
        </p:txBody>
      </p:sp>
    </p:spTree>
    <p:extLst>
      <p:ext uri="{BB962C8B-B14F-4D97-AF65-F5344CB8AC3E}">
        <p14:creationId xmlns:p14="http://schemas.microsoft.com/office/powerpoint/2010/main" val="415723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65" grpId="0"/>
      <p:bldP spid="66" grpId="0"/>
      <p:bldP spid="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685800"/>
          </a:xfrm>
        </p:spPr>
        <p:txBody>
          <a:bodyPr/>
          <a:lstStyle/>
          <a:p>
            <a:r>
              <a:rPr lang="en-US" dirty="0"/>
              <a:t>JK-FF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3400" y="1295400"/>
            <a:ext cx="8229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Widely used type of flip-flop.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The functioning is identical to that of the SR-FF in the SET, RESET, and NO CHANGE.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The </a:t>
            </a:r>
            <a:r>
              <a:rPr lang="en-US" sz="2400" b="1" dirty="0"/>
              <a:t>difference</a:t>
            </a:r>
            <a:r>
              <a:rPr lang="en-US" sz="2400" dirty="0"/>
              <a:t> is that the JK-FF </a:t>
            </a:r>
            <a:r>
              <a:rPr lang="en-US" sz="2400" b="1" dirty="0">
                <a:solidFill>
                  <a:srgbClr val="FF0000"/>
                </a:solidFill>
              </a:rPr>
              <a:t>has NO invalid state</a:t>
            </a:r>
            <a:r>
              <a:rPr lang="en-US" sz="2400" dirty="0"/>
              <a:t> as does the SR-FF.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2D82E2-9352-F049-BF2A-823737E3D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15827"/>
              </p:ext>
            </p:extLst>
          </p:nvPr>
        </p:nvGraphicFramePr>
        <p:xfrm>
          <a:off x="4917465" y="3250328"/>
          <a:ext cx="4035266" cy="358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8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CLK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Change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Clear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Set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Toggle</a:t>
                      </a: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836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2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/>
                        </a:rPr>
                        <a:t>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sym typeface="Symbol"/>
                        </a:rPr>
                        <a:t> : Rising Edge of Clock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2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7">
            <a:extLst>
              <a:ext uri="{FF2B5EF4-FFF2-40B4-BE49-F238E27FC236}">
                <a16:creationId xmlns:a16="http://schemas.microsoft.com/office/drawing/2014/main" id="{729493B1-1E48-6747-BA65-BFF2C522FC5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33800"/>
            <a:ext cx="2481262" cy="2011363"/>
            <a:chOff x="1253045" y="2758440"/>
            <a:chExt cx="2480755" cy="2011680"/>
          </a:xfrm>
        </p:grpSpPr>
        <p:graphicFrame>
          <p:nvGraphicFramePr>
            <p:cNvPr id="6" name="Object 6">
              <a:extLst>
                <a:ext uri="{FF2B5EF4-FFF2-40B4-BE49-F238E27FC236}">
                  <a16:creationId xmlns:a16="http://schemas.microsoft.com/office/drawing/2014/main" id="{7429E52B-52FE-EC4F-BC11-A4690CE988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360" y="4043376"/>
            <a:ext cx="2286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63" name="Equation" r:id="rId3" imgW="4394200" imgH="6438900" progId="Equation.3">
                    <p:embed/>
                  </p:oleObj>
                </mc:Choice>
                <mc:Fallback>
                  <p:oleObj name="Equation" r:id="rId3" imgW="4394200" imgH="6438900" progId="Equation.3">
                    <p:embed/>
                    <p:pic>
                      <p:nvPicPr>
                        <p:cNvPr id="2054" name="Object 6">
                          <a:extLst>
                            <a:ext uri="{FF2B5EF4-FFF2-40B4-BE49-F238E27FC236}">
                              <a16:creationId xmlns:a16="http://schemas.microsoft.com/office/drawing/2014/main" id="{B61F4121-6393-1D46-AC41-746B934622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60" y="4043376"/>
                          <a:ext cx="2286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4675D7B5-CF8F-0642-9CCF-FDE2FDF7D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5160" y="3321526"/>
              <a:ext cx="548640" cy="915988"/>
              <a:chOff x="4211016" y="2362200"/>
              <a:chExt cx="548640" cy="915988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AFBE77F-95F0-0049-B119-577B7AC6F38D}"/>
                  </a:ext>
                </a:extLst>
              </p:cNvPr>
              <p:cNvCxnSpPr/>
              <p:nvPr/>
            </p:nvCxnSpPr>
            <p:spPr bwMode="auto">
              <a:xfrm>
                <a:off x="4210493" y="2362766"/>
                <a:ext cx="549163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0486A0A-E938-5D43-BC5D-0A16AFBFABA7}"/>
                  </a:ext>
                </a:extLst>
              </p:cNvPr>
              <p:cNvCxnSpPr/>
              <p:nvPr/>
            </p:nvCxnSpPr>
            <p:spPr bwMode="auto">
              <a:xfrm>
                <a:off x="4210493" y="3277310"/>
                <a:ext cx="549163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2CB5F8-FBDE-7A4C-8FDA-EF9C738757BD}"/>
                </a:ext>
              </a:extLst>
            </p:cNvPr>
            <p:cNvSpPr/>
            <p:nvPr/>
          </p:nvSpPr>
          <p:spPr>
            <a:xfrm>
              <a:off x="1813317" y="2758440"/>
              <a:ext cx="1371320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B575BB44-8FAC-D84C-980C-88F9E7F49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885" y="4084320"/>
              <a:ext cx="356115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K</a:t>
              </a:r>
            </a:p>
          </p:txBody>
        </p:sp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85761C9C-2645-CC46-A8ED-418A0489F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885" y="3158045"/>
              <a:ext cx="312842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J</a:t>
              </a:r>
            </a:p>
          </p:txBody>
        </p:sp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753D10BB-F9F5-064F-B774-9793DDE29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160" y="3139500"/>
              <a:ext cx="383360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Q</a:t>
              </a:r>
            </a:p>
          </p:txBody>
        </p:sp>
        <p:sp>
          <p:nvSpPr>
            <p:cNvPr id="12" name="Isosceles Triangle 41">
              <a:extLst>
                <a:ext uri="{FF2B5EF4-FFF2-40B4-BE49-F238E27FC236}">
                  <a16:creationId xmlns:a16="http://schemas.microsoft.com/office/drawing/2014/main" id="{9328E2F6-A4A8-4848-BAEE-74E3C758B811}"/>
                </a:ext>
              </a:extLst>
            </p:cNvPr>
            <p:cNvSpPr/>
            <p:nvPr/>
          </p:nvSpPr>
          <p:spPr>
            <a:xfrm rot="5400000">
              <a:off x="1821204" y="3647630"/>
              <a:ext cx="274681" cy="274581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id="{10B74002-07E6-E24F-90A9-A87CF0857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347" y="3615245"/>
              <a:ext cx="633378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grpSp>
          <p:nvGrpSpPr>
            <p:cNvPr id="14" name="Group 44">
              <a:extLst>
                <a:ext uri="{FF2B5EF4-FFF2-40B4-BE49-F238E27FC236}">
                  <a16:creationId xmlns:a16="http://schemas.microsoft.com/office/drawing/2014/main" id="{7F935316-F8F6-DF44-A9F6-CA293F5B4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3045" y="3321526"/>
              <a:ext cx="563880" cy="915988"/>
              <a:chOff x="1264920" y="2132806"/>
              <a:chExt cx="563880" cy="91598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7A4154-1738-1843-AE5D-0916D0122509}"/>
                  </a:ext>
                </a:extLst>
              </p:cNvPr>
              <p:cNvCxnSpPr/>
              <p:nvPr/>
            </p:nvCxnSpPr>
            <p:spPr bwMode="auto">
              <a:xfrm flipH="1">
                <a:off x="1264920" y="2133372"/>
                <a:ext cx="547575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EDEA3C3-D562-A94D-871B-BEFD5797169E}"/>
                  </a:ext>
                </a:extLst>
              </p:cNvPr>
              <p:cNvCxnSpPr/>
              <p:nvPr/>
            </p:nvCxnSpPr>
            <p:spPr bwMode="auto">
              <a:xfrm flipH="1">
                <a:off x="1264920" y="3047916"/>
                <a:ext cx="547575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63BD08B-2DA4-8441-AC12-D1DD143767E3}"/>
                  </a:ext>
                </a:extLst>
              </p:cNvPr>
              <p:cNvCxnSpPr/>
              <p:nvPr/>
            </p:nvCxnSpPr>
            <p:spPr bwMode="auto">
              <a:xfrm flipH="1">
                <a:off x="1280792" y="2590644"/>
                <a:ext cx="547575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9F8C7E26-15C7-2C43-9D8E-D0D83061B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186035"/>
              </p:ext>
            </p:extLst>
          </p:nvPr>
        </p:nvGraphicFramePr>
        <p:xfrm>
          <a:off x="7080486" y="5290410"/>
          <a:ext cx="302873" cy="34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64" name="Equation" r:id="rId5" imgW="5854700" imgH="6731000" progId="Equation.3">
                  <p:embed/>
                </p:oleObj>
              </mc:Choice>
              <mc:Fallback>
                <p:oleObj name="Equation" r:id="rId5" imgW="5854700" imgH="6731000" progId="Equation.3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9F0FDB52-E7BD-FF4D-9CE1-068091E84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486" y="5290410"/>
                        <a:ext cx="302873" cy="348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726D3A1C-641E-0E44-A0FE-BA7E9A4F4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020612"/>
              </p:ext>
            </p:extLst>
          </p:nvPr>
        </p:nvGraphicFramePr>
        <p:xfrm>
          <a:off x="7083516" y="3959225"/>
          <a:ext cx="307884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65" name="Equation" r:id="rId7" imgW="5854700" imgH="6438900" progId="Equation.3">
                  <p:embed/>
                </p:oleObj>
              </mc:Choice>
              <mc:Fallback>
                <p:oleObj name="Equation" r:id="rId7" imgW="5854700" imgH="6438900" progId="Equation.3">
                  <p:embed/>
                  <p:pic>
                    <p:nvPicPr>
                      <p:cNvPr id="2053" name="Object 5">
                        <a:extLst>
                          <a:ext uri="{FF2B5EF4-FFF2-40B4-BE49-F238E27FC236}">
                            <a16:creationId xmlns:a16="http://schemas.microsoft.com/office/drawing/2014/main" id="{B4BBA790-A3B8-2242-9AA4-237A2D678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516" y="3959225"/>
                        <a:ext cx="307884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451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>
            <a:extLst>
              <a:ext uri="{FF2B5EF4-FFF2-40B4-BE49-F238E27FC236}">
                <a16:creationId xmlns:a16="http://schemas.microsoft.com/office/drawing/2014/main" id="{1C92DEF4-82FF-BE49-A581-6674B3FF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JK Flip-Flop: Timing Diagram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0CE3B93-3278-DF40-8FA8-3409A3A570C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527300"/>
          <a:ext cx="8128008" cy="309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747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243815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3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Group 65">
            <a:extLst>
              <a:ext uri="{FF2B5EF4-FFF2-40B4-BE49-F238E27FC236}">
                <a16:creationId xmlns:a16="http://schemas.microsoft.com/office/drawing/2014/main" id="{488720FA-B7F4-0541-BCC5-FF690D56F91D}"/>
              </a:ext>
            </a:extLst>
          </p:cNvPr>
          <p:cNvGrpSpPr>
            <a:grpSpLocks/>
          </p:cNvGrpSpPr>
          <p:nvPr/>
        </p:nvGrpSpPr>
        <p:grpSpPr bwMode="auto">
          <a:xfrm>
            <a:off x="1339850" y="2682875"/>
            <a:ext cx="673100" cy="2516188"/>
            <a:chOff x="1340181" y="2682240"/>
            <a:chExt cx="672152" cy="2516505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8D33FDFE-537B-614E-9CAE-3DE639F0E82F}"/>
                </a:ext>
              </a:extLst>
            </p:cNvPr>
            <p:cNvSpPr/>
            <p:nvPr/>
          </p:nvSpPr>
          <p:spPr bwMode="auto">
            <a:xfrm>
              <a:off x="1340181" y="2729871"/>
              <a:ext cx="672152" cy="2468874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1B72263B-C1EC-7244-A719-48768A042E53}"/>
                </a:ext>
              </a:extLst>
            </p:cNvPr>
            <p:cNvSpPr/>
            <p:nvPr/>
          </p:nvSpPr>
          <p:spPr bwMode="auto">
            <a:xfrm>
              <a:off x="1409933" y="2742573"/>
              <a:ext cx="548501" cy="1875074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3B11CBD6-02EC-FD45-B007-38CB30E29A72}"/>
                </a:ext>
              </a:extLst>
            </p:cNvPr>
            <p:cNvSpPr/>
            <p:nvPr/>
          </p:nvSpPr>
          <p:spPr bwMode="auto">
            <a:xfrm>
              <a:off x="1400421" y="2682240"/>
              <a:ext cx="456556" cy="822429"/>
            </a:xfrm>
            <a:prstGeom prst="arc">
              <a:avLst>
                <a:gd name="adj1" fmla="val 18507242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" name="Group 67">
            <a:extLst>
              <a:ext uri="{FF2B5EF4-FFF2-40B4-BE49-F238E27FC236}">
                <a16:creationId xmlns:a16="http://schemas.microsoft.com/office/drawing/2014/main" id="{582A2B80-6EF4-C14B-9570-09DADA50434B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2695575"/>
            <a:ext cx="671513" cy="2513013"/>
            <a:chOff x="3561829" y="2695575"/>
            <a:chExt cx="672152" cy="251269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28ACDACD-C031-174C-92A1-73C85DAC2409}"/>
                </a:ext>
              </a:extLst>
            </p:cNvPr>
            <p:cNvSpPr/>
            <p:nvPr/>
          </p:nvSpPr>
          <p:spPr bwMode="auto">
            <a:xfrm>
              <a:off x="3561829" y="2740019"/>
              <a:ext cx="672152" cy="2468251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A57EC55-2E43-864C-82DC-EEF89CC35BAB}"/>
                </a:ext>
              </a:extLst>
            </p:cNvPr>
            <p:cNvSpPr/>
            <p:nvPr/>
          </p:nvSpPr>
          <p:spPr bwMode="auto">
            <a:xfrm>
              <a:off x="3687361" y="2793988"/>
              <a:ext cx="503716" cy="1463490"/>
            </a:xfrm>
            <a:prstGeom prst="arc">
              <a:avLst>
                <a:gd name="adj1" fmla="val 16535043"/>
                <a:gd name="adj2" fmla="val 56801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D4375D42-F761-8649-9C1D-CDB4D3A3AF23}"/>
                </a:ext>
              </a:extLst>
            </p:cNvPr>
            <p:cNvSpPr/>
            <p:nvPr/>
          </p:nvSpPr>
          <p:spPr bwMode="auto">
            <a:xfrm>
              <a:off x="3628567" y="2695575"/>
              <a:ext cx="457635" cy="822221"/>
            </a:xfrm>
            <a:prstGeom prst="arc">
              <a:avLst>
                <a:gd name="adj1" fmla="val 18507242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" name="Group 70">
            <a:extLst>
              <a:ext uri="{FF2B5EF4-FFF2-40B4-BE49-F238E27FC236}">
                <a16:creationId xmlns:a16="http://schemas.microsoft.com/office/drawing/2014/main" id="{8B313443-2A90-4B40-93A1-0DDCF995555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2695575"/>
            <a:ext cx="671512" cy="2493963"/>
            <a:chOff x="6894301" y="2695575"/>
            <a:chExt cx="672152" cy="2493645"/>
          </a:xfrm>
        </p:grpSpPr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F781F1AC-E934-7B45-AC49-7C9DA9B15275}"/>
                </a:ext>
              </a:extLst>
            </p:cNvPr>
            <p:cNvSpPr/>
            <p:nvPr/>
          </p:nvSpPr>
          <p:spPr bwMode="auto">
            <a:xfrm>
              <a:off x="6894301" y="2720972"/>
              <a:ext cx="672152" cy="2468248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9EFF2F3F-2234-9D46-B454-688B15BFF065}"/>
                </a:ext>
              </a:extLst>
            </p:cNvPr>
            <p:cNvSpPr/>
            <p:nvPr/>
          </p:nvSpPr>
          <p:spPr bwMode="auto">
            <a:xfrm>
              <a:off x="6972162" y="2743194"/>
              <a:ext cx="548210" cy="1874599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01871F0E-8A8C-4A4E-9270-33F04AEA51C4}"/>
                </a:ext>
              </a:extLst>
            </p:cNvPr>
            <p:cNvSpPr/>
            <p:nvPr/>
          </p:nvSpPr>
          <p:spPr bwMode="auto">
            <a:xfrm>
              <a:off x="6962628" y="2695575"/>
              <a:ext cx="457636" cy="822220"/>
            </a:xfrm>
            <a:prstGeom prst="arc">
              <a:avLst>
                <a:gd name="adj1" fmla="val 18507242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" name="Group 66">
            <a:extLst>
              <a:ext uri="{FF2B5EF4-FFF2-40B4-BE49-F238E27FC236}">
                <a16:creationId xmlns:a16="http://schemas.microsoft.com/office/drawing/2014/main" id="{33387719-CF99-F644-A2E6-7E68551D1566}"/>
              </a:ext>
            </a:extLst>
          </p:cNvPr>
          <p:cNvGrpSpPr>
            <a:grpSpLocks/>
          </p:cNvGrpSpPr>
          <p:nvPr/>
        </p:nvGrpSpPr>
        <p:grpSpPr bwMode="auto">
          <a:xfrm>
            <a:off x="2451100" y="3105150"/>
            <a:ext cx="671513" cy="2103438"/>
            <a:chOff x="2451005" y="3105150"/>
            <a:chExt cx="672152" cy="210312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3484E562-F6AF-4745-B5CE-42C52DDDDA65}"/>
                </a:ext>
              </a:extLst>
            </p:cNvPr>
            <p:cNvSpPr/>
            <p:nvPr/>
          </p:nvSpPr>
          <p:spPr bwMode="auto">
            <a:xfrm>
              <a:off x="2451005" y="3105150"/>
              <a:ext cx="672152" cy="2103120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6A11701A-F512-6C42-93C2-A95B061FFB34}"/>
                </a:ext>
              </a:extLst>
            </p:cNvPr>
            <p:cNvSpPr/>
            <p:nvPr/>
          </p:nvSpPr>
          <p:spPr bwMode="auto">
            <a:xfrm>
              <a:off x="2563825" y="3159117"/>
              <a:ext cx="503716" cy="1096797"/>
            </a:xfrm>
            <a:prstGeom prst="arc">
              <a:avLst>
                <a:gd name="adj1" fmla="val 16535043"/>
                <a:gd name="adj2" fmla="val 5657316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E19BE48-FC4D-C848-B295-EB12FBC4D703}"/>
                </a:ext>
              </a:extLst>
            </p:cNvPr>
            <p:cNvSpPr/>
            <p:nvPr/>
          </p:nvSpPr>
          <p:spPr bwMode="auto">
            <a:xfrm>
              <a:off x="2533634" y="3124197"/>
              <a:ext cx="438567" cy="393640"/>
            </a:xfrm>
            <a:prstGeom prst="arc">
              <a:avLst>
                <a:gd name="adj1" fmla="val 19828307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7" name="Group 68">
            <a:extLst>
              <a:ext uri="{FF2B5EF4-FFF2-40B4-BE49-F238E27FC236}">
                <a16:creationId xmlns:a16="http://schemas.microsoft.com/office/drawing/2014/main" id="{3A152388-D500-8746-A493-E74A9F96961D}"/>
              </a:ext>
            </a:extLst>
          </p:cNvPr>
          <p:cNvGrpSpPr>
            <a:grpSpLocks/>
          </p:cNvGrpSpPr>
          <p:nvPr/>
        </p:nvGrpSpPr>
        <p:grpSpPr bwMode="auto">
          <a:xfrm>
            <a:off x="4676775" y="3105150"/>
            <a:ext cx="671513" cy="2103438"/>
            <a:chOff x="4676775" y="3105150"/>
            <a:chExt cx="672152" cy="2103120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3D2B265F-67BD-EC4C-8EB0-4D26070D90B1}"/>
                </a:ext>
              </a:extLst>
            </p:cNvPr>
            <p:cNvSpPr/>
            <p:nvPr/>
          </p:nvSpPr>
          <p:spPr bwMode="auto">
            <a:xfrm>
              <a:off x="4676775" y="3105150"/>
              <a:ext cx="672152" cy="2103120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454E7F1-B046-7542-A266-ACE17DBC8CBC}"/>
                </a:ext>
              </a:extLst>
            </p:cNvPr>
            <p:cNvSpPr/>
            <p:nvPr/>
          </p:nvSpPr>
          <p:spPr bwMode="auto">
            <a:xfrm>
              <a:off x="4802307" y="3162291"/>
              <a:ext cx="503716" cy="1096797"/>
            </a:xfrm>
            <a:prstGeom prst="arc">
              <a:avLst>
                <a:gd name="adj1" fmla="val 16535043"/>
                <a:gd name="adj2" fmla="val 5657316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51E6B6E7-7924-3B47-BF41-0E8786DF0CDC}"/>
                </a:ext>
              </a:extLst>
            </p:cNvPr>
            <p:cNvSpPr/>
            <p:nvPr/>
          </p:nvSpPr>
          <p:spPr bwMode="auto">
            <a:xfrm>
              <a:off x="4781650" y="3124197"/>
              <a:ext cx="457635" cy="753949"/>
            </a:xfrm>
            <a:prstGeom prst="arc">
              <a:avLst>
                <a:gd name="adj1" fmla="val 18137065"/>
                <a:gd name="adj2" fmla="val 5657316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41">
            <a:extLst>
              <a:ext uri="{FF2B5EF4-FFF2-40B4-BE49-F238E27FC236}">
                <a16:creationId xmlns:a16="http://schemas.microsoft.com/office/drawing/2014/main" id="{C208D953-1FC0-3746-AB34-8D76682192B7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3124200"/>
            <a:ext cx="703263" cy="2074863"/>
            <a:chOff x="5753100" y="3124200"/>
            <a:chExt cx="703263" cy="2074863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C96B8D26-DCB9-A343-ADBF-7FF1C46E3AC8}"/>
                </a:ext>
              </a:extLst>
            </p:cNvPr>
            <p:cNvSpPr/>
            <p:nvPr/>
          </p:nvSpPr>
          <p:spPr bwMode="auto">
            <a:xfrm>
              <a:off x="5783263" y="3124200"/>
              <a:ext cx="673100" cy="2074863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944F12AE-9B38-3240-A4E8-2F90B53B1770}"/>
                </a:ext>
              </a:extLst>
            </p:cNvPr>
            <p:cNvSpPr/>
            <p:nvPr/>
          </p:nvSpPr>
          <p:spPr bwMode="auto">
            <a:xfrm>
              <a:off x="5867400" y="3124200"/>
              <a:ext cx="549275" cy="1500188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03CC6950-EC55-5E47-A300-3753BFE3FCB1}"/>
                </a:ext>
              </a:extLst>
            </p:cNvPr>
            <p:cNvSpPr/>
            <p:nvPr/>
          </p:nvSpPr>
          <p:spPr bwMode="auto">
            <a:xfrm>
              <a:off x="5753100" y="3124200"/>
              <a:ext cx="593725" cy="769938"/>
            </a:xfrm>
            <a:prstGeom prst="arc">
              <a:avLst>
                <a:gd name="adj1" fmla="val 20258620"/>
                <a:gd name="adj2" fmla="val 5263544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71">
            <a:extLst>
              <a:ext uri="{FF2B5EF4-FFF2-40B4-BE49-F238E27FC236}">
                <a16:creationId xmlns:a16="http://schemas.microsoft.com/office/drawing/2014/main" id="{B50F9FED-F4AD-4746-8DB5-1DF48A530937}"/>
              </a:ext>
            </a:extLst>
          </p:cNvPr>
          <p:cNvGrpSpPr>
            <a:grpSpLocks/>
          </p:cNvGrpSpPr>
          <p:nvPr/>
        </p:nvGrpSpPr>
        <p:grpSpPr bwMode="auto">
          <a:xfrm>
            <a:off x="7972425" y="2720975"/>
            <a:ext cx="704850" cy="2468563"/>
            <a:chOff x="7972425" y="2720340"/>
            <a:chExt cx="704850" cy="2468880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89C4BEF-E4A6-4B4A-B5D3-C32A54902CDA}"/>
                </a:ext>
              </a:extLst>
            </p:cNvPr>
            <p:cNvSpPr/>
            <p:nvPr/>
          </p:nvSpPr>
          <p:spPr bwMode="auto">
            <a:xfrm>
              <a:off x="8005763" y="2720340"/>
              <a:ext cx="671512" cy="2468880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C43B3715-7446-C24B-A5A7-27611BBD0F9E}"/>
                </a:ext>
              </a:extLst>
            </p:cNvPr>
            <p:cNvSpPr/>
            <p:nvPr/>
          </p:nvSpPr>
          <p:spPr bwMode="auto">
            <a:xfrm>
              <a:off x="8077200" y="2742568"/>
              <a:ext cx="549275" cy="1875079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72C94565-35AF-AA47-9B7A-2918013EF525}"/>
                </a:ext>
              </a:extLst>
            </p:cNvPr>
            <p:cNvSpPr/>
            <p:nvPr/>
          </p:nvSpPr>
          <p:spPr bwMode="auto">
            <a:xfrm>
              <a:off x="7972425" y="2875935"/>
              <a:ext cx="639763" cy="1006604"/>
            </a:xfrm>
            <a:prstGeom prst="arc">
              <a:avLst>
                <a:gd name="adj1" fmla="val 20255750"/>
                <a:gd name="adj2" fmla="val 5263544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5483623-3F0D-BA44-B92A-BBEC05C7E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273300"/>
            <a:ext cx="534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SET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24923D-7675-4B41-AB48-F71DDC662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2273300"/>
            <a:ext cx="803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CLEAR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FF089F-B6FB-3042-86EA-53865FB0C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2273300"/>
            <a:ext cx="938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TOGGLE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1AD5DE-25DD-414D-B5FC-B963B9592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2057400"/>
            <a:ext cx="963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NO</a:t>
            </a:r>
          </a:p>
          <a:p>
            <a:pPr algn="ctr" eaLnBrk="1" hangingPunct="1"/>
            <a:r>
              <a:rPr lang="en-US" altLang="en-US" sz="1400" b="1"/>
              <a:t>CHANGE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FE29F1-7066-0B46-B67C-062A57D5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2273300"/>
            <a:ext cx="938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TOGGLE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504174-2159-AA48-AD71-3EABA9C07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057400"/>
            <a:ext cx="963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NO</a:t>
            </a:r>
          </a:p>
          <a:p>
            <a:pPr algn="ctr" eaLnBrk="1" hangingPunct="1"/>
            <a:r>
              <a:rPr lang="en-US" altLang="en-US" sz="1400" b="1"/>
              <a:t>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9D9C0C-ED7C-E74B-A353-C89B1D738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733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1369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2" descr="Screen shot 2013-10-21 at 1.42.50 PM.png">
            <a:extLst>
              <a:ext uri="{FF2B5EF4-FFF2-40B4-BE49-F238E27FC236}">
                <a16:creationId xmlns:a16="http://schemas.microsoft.com/office/drawing/2014/main" id="{794D0973-FD8E-BF46-BEFF-6631136A8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8" y="2133600"/>
            <a:ext cx="27225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0" name="Picture 1" descr="Screen shot 2013-10-21 at 1.42.45 PM.png">
            <a:extLst>
              <a:ext uri="{FF2B5EF4-FFF2-40B4-BE49-F238E27FC236}">
                <a16:creationId xmlns:a16="http://schemas.microsoft.com/office/drawing/2014/main" id="{324AE2E2-C78E-A64B-A7E8-7D775FD36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875"/>
            <a:ext cx="6451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3" descr="Screen shot 2013-10-21 at 1.42.55 PM.png">
            <a:extLst>
              <a:ext uri="{FF2B5EF4-FFF2-40B4-BE49-F238E27FC236}">
                <a16:creationId xmlns:a16="http://schemas.microsoft.com/office/drawing/2014/main" id="{EC55638A-548A-BF44-80C4-FD3AEA983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60032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3E35234-F434-F945-9959-963CF633C2D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457200"/>
            <a:ext cx="8458200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T Flip-Flop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2052635-7793-094F-80EC-13ACB2DE40B4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4997450"/>
            <a:ext cx="7543800" cy="990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/>
              <a:t>If T=0 then it stays in its current state</a:t>
            </a:r>
          </a:p>
          <a:p>
            <a:r>
              <a:rPr lang="en-US" altLang="en-US" sz="2400" kern="0" dirty="0"/>
              <a:t>If T=1 then it reverses its current state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600998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3E35234-F434-F945-9959-963CF633C2D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5063"/>
            <a:ext cx="8458200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T-FF using D-FF &amp; JK-FF</a:t>
            </a: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8A8AA302-6090-3341-B47F-4A7611B5856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19400"/>
            <a:ext cx="3341688" cy="2206625"/>
            <a:chOff x="2855109" y="2324100"/>
            <a:chExt cx="3340904" cy="2206625"/>
          </a:xfrm>
        </p:grpSpPr>
        <p:pic>
          <p:nvPicPr>
            <p:cNvPr id="10" name="Picture 32" descr="Screen shot 2013-11-01 at 3.49.29 PM.png">
              <a:extLst>
                <a:ext uri="{FF2B5EF4-FFF2-40B4-BE49-F238E27FC236}">
                  <a16:creationId xmlns:a16="http://schemas.microsoft.com/office/drawing/2014/main" id="{89BEA2D2-F21A-0C42-9A16-315315C03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285" y="3352997"/>
              <a:ext cx="91934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290">
              <a:extLst>
                <a:ext uri="{FF2B5EF4-FFF2-40B4-BE49-F238E27FC236}">
                  <a16:creationId xmlns:a16="http://schemas.microsoft.com/office/drawing/2014/main" id="{2E2DB551-EE25-D14E-9314-8FB5BEC403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08131" y="3521063"/>
              <a:ext cx="64688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1">
              <a:extLst>
                <a:ext uri="{FF2B5EF4-FFF2-40B4-BE49-F238E27FC236}">
                  <a16:creationId xmlns:a16="http://schemas.microsoft.com/office/drawing/2014/main" id="{13FEBF50-84E0-4C48-A850-ABAC175C95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45650" y="3776925"/>
              <a:ext cx="71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92">
              <a:extLst>
                <a:ext uri="{FF2B5EF4-FFF2-40B4-BE49-F238E27FC236}">
                  <a16:creationId xmlns:a16="http://schemas.microsoft.com/office/drawing/2014/main" id="{3A220DC1-4FD1-4F49-B3CD-155EC6703E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72351" y="3638550"/>
              <a:ext cx="5028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97">
              <a:extLst>
                <a:ext uri="{FF2B5EF4-FFF2-40B4-BE49-F238E27FC236}">
                  <a16:creationId xmlns:a16="http://schemas.microsoft.com/office/drawing/2014/main" id="{4D39EB73-EA8D-A244-B550-60887E0C2E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5109" y="3633039"/>
              <a:ext cx="16668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 pitchFamily="2" charset="0"/>
                </a:rPr>
                <a:t>T </a:t>
              </a:r>
              <a:endParaRPr lang="en-US" altLang="en-US" sz="1600"/>
            </a:p>
          </p:txBody>
        </p:sp>
        <p:sp>
          <p:nvSpPr>
            <p:cNvPr id="15" name="Rectangle 299">
              <a:extLst>
                <a:ext uri="{FF2B5EF4-FFF2-40B4-BE49-F238E27FC236}">
                  <a16:creationId xmlns:a16="http://schemas.microsoft.com/office/drawing/2014/main" id="{8DF0BE5A-2ED3-B848-9BC0-45F9745179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32175" y="3400425"/>
              <a:ext cx="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-Roman" pitchFamily="2" charset="0"/>
                </a:rPr>
                <a:t> </a:t>
              </a:r>
              <a:endParaRPr lang="en-US" altLang="en-US" sz="1600"/>
            </a:p>
          </p:txBody>
        </p:sp>
        <p:sp>
          <p:nvSpPr>
            <p:cNvPr id="16" name="Rectangle 301">
              <a:extLst>
                <a:ext uri="{FF2B5EF4-FFF2-40B4-BE49-F238E27FC236}">
                  <a16:creationId xmlns:a16="http://schemas.microsoft.com/office/drawing/2014/main" id="{9880A12E-79BD-2446-A09C-22FCA9682F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32175" y="3797300"/>
              <a:ext cx="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-Roman" pitchFamily="2" charset="0"/>
                </a:rPr>
                <a:t> </a:t>
              </a:r>
              <a:endParaRPr lang="en-US" altLang="en-US" sz="1600"/>
            </a:p>
          </p:txBody>
        </p:sp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33243CD6-F67B-7E41-8E01-069A70211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8" y="3375025"/>
              <a:ext cx="1622425" cy="1063625"/>
              <a:chOff x="3581400" y="4936682"/>
              <a:chExt cx="1622580" cy="1063625"/>
            </a:xfrm>
          </p:grpSpPr>
          <p:sp>
            <p:nvSpPr>
              <p:cNvPr id="23" name="Rectangle 50">
                <a:extLst>
                  <a:ext uri="{FF2B5EF4-FFF2-40B4-BE49-F238E27FC236}">
                    <a16:creationId xmlns:a16="http://schemas.microsoft.com/office/drawing/2014/main" id="{E1A6DB2A-BC3D-FD42-B155-85B56B9DD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450" y="4936682"/>
                <a:ext cx="666750" cy="106362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52">
                <a:extLst>
                  <a:ext uri="{FF2B5EF4-FFF2-40B4-BE49-F238E27FC236}">
                    <a16:creationId xmlns:a16="http://schemas.microsoft.com/office/drawing/2014/main" id="{DD4D2D83-CC80-5243-B945-0B329B54E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713" y="5109720"/>
                <a:ext cx="244475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 pitchFamily="2" charset="0"/>
                  </a:rPr>
                  <a:t>D </a:t>
                </a:r>
                <a:endParaRPr lang="en-US" altLang="en-US"/>
              </a:p>
            </p:txBody>
          </p:sp>
          <p:sp>
            <p:nvSpPr>
              <p:cNvPr id="25" name="Rectangle 53">
                <a:extLst>
                  <a:ext uri="{FF2B5EF4-FFF2-40B4-BE49-F238E27FC236}">
                    <a16:creationId xmlns:a16="http://schemas.microsoft.com/office/drawing/2014/main" id="{B162814E-E868-5C45-9969-89CE7F740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000" y="5103370"/>
                <a:ext cx="244475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 pitchFamily="2" charset="0"/>
                  </a:rPr>
                  <a:t>Q </a:t>
                </a:r>
                <a:endParaRPr lang="en-US" altLang="en-US"/>
              </a:p>
            </p:txBody>
          </p:sp>
          <p:sp>
            <p:nvSpPr>
              <p:cNvPr id="26" name="Line 54">
                <a:extLst>
                  <a:ext uri="{FF2B5EF4-FFF2-40B4-BE49-F238E27FC236}">
                    <a16:creationId xmlns:a16="http://schemas.microsoft.com/office/drawing/2014/main" id="{823A765A-64F6-5943-BABB-E53BE05C8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7700" y="5638357"/>
                <a:ext cx="95250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5">
                <a:extLst>
                  <a:ext uri="{FF2B5EF4-FFF2-40B4-BE49-F238E27FC236}">
                    <a16:creationId xmlns:a16="http://schemas.microsoft.com/office/drawing/2014/main" id="{7F6F0E78-07EC-0442-8B34-CE9244302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450" y="5676457"/>
                <a:ext cx="133350" cy="133350"/>
              </a:xfrm>
              <a:custGeom>
                <a:avLst/>
                <a:gdLst>
                  <a:gd name="T0" fmla="*/ 0 w 167"/>
                  <a:gd name="T1" fmla="*/ 2147483647 h 168"/>
                  <a:gd name="T2" fmla="*/ 2147483647 w 167"/>
                  <a:gd name="T3" fmla="*/ 2147483647 h 168"/>
                  <a:gd name="T4" fmla="*/ 0 w 167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167"/>
                  <a:gd name="T10" fmla="*/ 0 h 168"/>
                  <a:gd name="T11" fmla="*/ 167 w 167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7" h="168">
                    <a:moveTo>
                      <a:pt x="0" y="168"/>
                    </a:moveTo>
                    <a:lnTo>
                      <a:pt x="167" y="7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8">
                <a:extLst>
                  <a:ext uri="{FF2B5EF4-FFF2-40B4-BE49-F238E27FC236}">
                    <a16:creationId xmlns:a16="http://schemas.microsoft.com/office/drawing/2014/main" id="{76520F08-C07B-804A-AB64-30B12824C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400" y="5733607"/>
                <a:ext cx="410152" cy="454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60">
                <a:extLst>
                  <a:ext uri="{FF2B5EF4-FFF2-40B4-BE49-F238E27FC236}">
                    <a16:creationId xmlns:a16="http://schemas.microsoft.com/office/drawing/2014/main" id="{06B7C255-7ED9-0545-91A0-ED4BEA5DF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48199" y="5203381"/>
                <a:ext cx="555781" cy="524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61">
                <a:extLst>
                  <a:ext uri="{FF2B5EF4-FFF2-40B4-BE49-F238E27FC236}">
                    <a16:creationId xmlns:a16="http://schemas.microsoft.com/office/drawing/2014/main" id="{2809956D-6313-1743-9B16-C96C84DA5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48199" y="5736782"/>
                <a:ext cx="548989" cy="160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62">
                <a:extLst>
                  <a:ext uri="{FF2B5EF4-FFF2-40B4-BE49-F238E27FC236}">
                    <a16:creationId xmlns:a16="http://schemas.microsoft.com/office/drawing/2014/main" id="{412FED49-ECE8-4840-A8C7-4F6F1DF9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588" y="5647882"/>
                <a:ext cx="244475" cy="241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 dirty="0">
                    <a:solidFill>
                      <a:srgbClr val="000000"/>
                    </a:solidFill>
                    <a:latin typeface="Times-Roman" pitchFamily="2" charset="0"/>
                  </a:rPr>
                  <a:t>Q </a:t>
                </a:r>
                <a:endParaRPr lang="en-US" altLang="en-US" dirty="0"/>
              </a:p>
            </p:txBody>
          </p:sp>
        </p:grp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277D1BAB-8F4D-8A40-AF30-A4555BD8EF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200400" y="2324100"/>
              <a:ext cx="2743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94">
              <a:extLst>
                <a:ext uri="{FF2B5EF4-FFF2-40B4-BE49-F238E27FC236}">
                  <a16:creationId xmlns:a16="http://schemas.microsoft.com/office/drawing/2014/main" id="{3D68AAEF-D3F5-5442-97F9-85252AAC09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275" y="2328863"/>
              <a:ext cx="0" cy="11968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4B779E57-29EA-4547-A16B-4FD4A1D43C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938838" y="2339975"/>
              <a:ext cx="0" cy="13001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79">
              <a:extLst>
                <a:ext uri="{FF2B5EF4-FFF2-40B4-BE49-F238E27FC236}">
                  <a16:creationId xmlns:a16="http://schemas.microsoft.com/office/drawing/2014/main" id="{71FCAABE-42A1-4347-8385-2E56FF20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325" y="360362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TextBox 81">
              <a:extLst>
                <a:ext uri="{FF2B5EF4-FFF2-40B4-BE49-F238E27FC236}">
                  <a16:creationId xmlns:a16="http://schemas.microsoft.com/office/drawing/2014/main" id="{EFADF682-23A3-974C-8C3D-67F52C6A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0" y="4162425"/>
              <a:ext cx="7350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Clock</a:t>
              </a:r>
            </a:p>
          </p:txBody>
        </p:sp>
      </p:grpSp>
      <p:sp>
        <p:nvSpPr>
          <p:cNvPr id="32" name="Rectangle 59">
            <a:extLst>
              <a:ext uri="{FF2B5EF4-FFF2-40B4-BE49-F238E27FC236}">
                <a16:creationId xmlns:a16="http://schemas.microsoft.com/office/drawing/2014/main" id="{3AAD660E-EDC8-E345-B77F-80B368900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512" y="3475037"/>
            <a:ext cx="1079088" cy="1400176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" name="Rectangle 61">
            <a:extLst>
              <a:ext uri="{FF2B5EF4-FFF2-40B4-BE49-F238E27FC236}">
                <a16:creationId xmlns:a16="http://schemas.microsoft.com/office/drawing/2014/main" id="{02C50D97-5C40-954A-B4B7-305157C6B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764" y="3620615"/>
            <a:ext cx="1381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</a:rPr>
              <a:t>J</a:t>
            </a:r>
            <a:endParaRPr lang="en-US" altLang="en-US" sz="1800" dirty="0"/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C5502E8F-00E7-644E-9DD9-A80418EA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725" y="3549620"/>
            <a:ext cx="2554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</a:rPr>
              <a:t>Q</a:t>
            </a:r>
            <a:endParaRPr lang="en-US" altLang="en-US" sz="1800" dirty="0"/>
          </a:p>
        </p:txBody>
      </p:sp>
      <p:sp>
        <p:nvSpPr>
          <p:cNvPr id="35" name="Rectangle 67">
            <a:extLst>
              <a:ext uri="{FF2B5EF4-FFF2-40B4-BE49-F238E27FC236}">
                <a16:creationId xmlns:a16="http://schemas.microsoft.com/office/drawing/2014/main" id="{BE7C2ACC-09CD-314D-8626-C943574D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666" y="4528230"/>
            <a:ext cx="2554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</a:rPr>
              <a:t>Q</a:t>
            </a:r>
            <a:endParaRPr lang="en-US" altLang="en-US" sz="1800" dirty="0"/>
          </a:p>
        </p:txBody>
      </p:sp>
      <p:sp>
        <p:nvSpPr>
          <p:cNvPr id="36" name="Line 81">
            <a:extLst>
              <a:ext uri="{FF2B5EF4-FFF2-40B4-BE49-F238E27FC236}">
                <a16:creationId xmlns:a16="http://schemas.microsoft.com/office/drawing/2014/main" id="{DDE993A3-D9CD-B347-8098-4C113FA6D5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6390" y="3657600"/>
            <a:ext cx="630771" cy="217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82">
            <a:extLst>
              <a:ext uri="{FF2B5EF4-FFF2-40B4-BE49-F238E27FC236}">
                <a16:creationId xmlns:a16="http://schemas.microsoft.com/office/drawing/2014/main" id="{B7103EF9-CAFA-194D-B19B-0EF735B09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4672974"/>
            <a:ext cx="630771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83">
            <a:extLst>
              <a:ext uri="{FF2B5EF4-FFF2-40B4-BE49-F238E27FC236}">
                <a16:creationId xmlns:a16="http://schemas.microsoft.com/office/drawing/2014/main" id="{B14677B8-BF71-B748-B3C3-6D9F5444D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8176" y="3709975"/>
            <a:ext cx="1124834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84">
            <a:extLst>
              <a:ext uri="{FF2B5EF4-FFF2-40B4-BE49-F238E27FC236}">
                <a16:creationId xmlns:a16="http://schemas.microsoft.com/office/drawing/2014/main" id="{5D5B80C6-8A6F-B448-8B72-8A2B4A325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9066" y="4627552"/>
            <a:ext cx="919445" cy="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04">
            <a:extLst>
              <a:ext uri="{FF2B5EF4-FFF2-40B4-BE49-F238E27FC236}">
                <a16:creationId xmlns:a16="http://schemas.microsoft.com/office/drawing/2014/main" id="{64990B33-AEF1-E841-B486-8374EAA23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866" y="4202428"/>
            <a:ext cx="630771" cy="217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05">
            <a:extLst>
              <a:ext uri="{FF2B5EF4-FFF2-40B4-BE49-F238E27FC236}">
                <a16:creationId xmlns:a16="http://schemas.microsoft.com/office/drawing/2014/main" id="{54DE8269-85E6-5E4A-83EA-B70CDD49B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281" y="4470745"/>
            <a:ext cx="2554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</a:rPr>
              <a:t>K</a:t>
            </a:r>
            <a:endParaRPr lang="en-US" altLang="en-US" sz="1800" dirty="0"/>
          </a:p>
        </p:txBody>
      </p:sp>
      <p:sp>
        <p:nvSpPr>
          <p:cNvPr id="43" name="Rectangle 297">
            <a:extLst>
              <a:ext uri="{FF2B5EF4-FFF2-40B4-BE49-F238E27FC236}">
                <a16:creationId xmlns:a16="http://schemas.microsoft.com/office/drawing/2014/main" id="{729C481C-8818-2942-8F64-7F34772AF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7141" y="3589337"/>
            <a:ext cx="3197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i="1">
                <a:solidFill>
                  <a:srgbClr val="000000"/>
                </a:solidFill>
                <a:latin typeface="Times-Roman" pitchFamily="2" charset="0"/>
              </a:rPr>
              <a:t>T </a:t>
            </a:r>
            <a:endParaRPr lang="en-US" altLang="en-US" sz="1600"/>
          </a:p>
        </p:txBody>
      </p:sp>
      <p:sp>
        <p:nvSpPr>
          <p:cNvPr id="44" name="Freeform 55">
            <a:extLst>
              <a:ext uri="{FF2B5EF4-FFF2-40B4-BE49-F238E27FC236}">
                <a16:creationId xmlns:a16="http://schemas.microsoft.com/office/drawing/2014/main" id="{BDDC2D96-F4FF-5847-9A29-59B8DD99B3E3}"/>
              </a:ext>
            </a:extLst>
          </p:cNvPr>
          <p:cNvSpPr>
            <a:spLocks/>
          </p:cNvSpPr>
          <p:nvPr/>
        </p:nvSpPr>
        <p:spPr bwMode="auto">
          <a:xfrm>
            <a:off x="6388511" y="4088815"/>
            <a:ext cx="265866" cy="217418"/>
          </a:xfrm>
          <a:custGeom>
            <a:avLst/>
            <a:gdLst>
              <a:gd name="T0" fmla="*/ 0 w 167"/>
              <a:gd name="T1" fmla="*/ 2147483647 h 168"/>
              <a:gd name="T2" fmla="*/ 2147483647 w 167"/>
              <a:gd name="T3" fmla="*/ 2147483647 h 168"/>
              <a:gd name="T4" fmla="*/ 0 w 167"/>
              <a:gd name="T5" fmla="*/ 0 h 168"/>
              <a:gd name="T6" fmla="*/ 0 60000 65536"/>
              <a:gd name="T7" fmla="*/ 0 60000 65536"/>
              <a:gd name="T8" fmla="*/ 0 60000 65536"/>
              <a:gd name="T9" fmla="*/ 0 w 167"/>
              <a:gd name="T10" fmla="*/ 0 h 168"/>
              <a:gd name="T11" fmla="*/ 167 w 167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" h="168">
                <a:moveTo>
                  <a:pt x="0" y="168"/>
                </a:moveTo>
                <a:lnTo>
                  <a:pt x="167" y="72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3">
            <a:extLst>
              <a:ext uri="{FF2B5EF4-FFF2-40B4-BE49-F238E27FC236}">
                <a16:creationId xmlns:a16="http://schemas.microsoft.com/office/drawing/2014/main" id="{FF1058BE-7C61-5043-8F25-9D73CD26FF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3443" y="3709974"/>
            <a:ext cx="3343" cy="957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Box 81">
            <a:extLst>
              <a:ext uri="{FF2B5EF4-FFF2-40B4-BE49-F238E27FC236}">
                <a16:creationId xmlns:a16="http://schemas.microsoft.com/office/drawing/2014/main" id="{F6436EEB-75EC-2E44-976D-16D2F6130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789" y="3881109"/>
            <a:ext cx="7351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Clock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17462B-E3A9-ED4E-B0CD-BFE3FA43ACE5}"/>
              </a:ext>
            </a:extLst>
          </p:cNvPr>
          <p:cNvCxnSpPr/>
          <p:nvPr/>
        </p:nvCxnSpPr>
        <p:spPr>
          <a:xfrm>
            <a:off x="7217666" y="4495800"/>
            <a:ext cx="1547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71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3E35234-F434-F945-9959-963CF633C2D6}"/>
              </a:ext>
            </a:extLst>
          </p:cNvPr>
          <p:cNvSpPr txBox="1">
            <a:spLocks noChangeArrowheads="1"/>
          </p:cNvSpPr>
          <p:nvPr/>
        </p:nvSpPr>
        <p:spPr>
          <a:xfrm>
            <a:off x="3886200" y="2971800"/>
            <a:ext cx="1770022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7512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12">
            <a:extLst>
              <a:ext uri="{FF2B5EF4-FFF2-40B4-BE49-F238E27FC236}">
                <a16:creationId xmlns:a16="http://schemas.microsoft.com/office/drawing/2014/main" id="{67C0A467-946F-6D43-9A5D-A52BFE674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68500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186" name="Rectangle 2">
            <a:extLst>
              <a:ext uri="{FF2B5EF4-FFF2-40B4-BE49-F238E27FC236}">
                <a16:creationId xmlns:a16="http://schemas.microsoft.com/office/drawing/2014/main" id="{E0A49512-1033-F847-A171-82E3DE9FDBF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Circuits (cont.)</a:t>
            </a:r>
          </a:p>
        </p:txBody>
      </p:sp>
      <p:sp>
        <p:nvSpPr>
          <p:cNvPr id="10247" name="Line 5">
            <a:extLst>
              <a:ext uri="{FF2B5EF4-FFF2-40B4-BE49-F238E27FC236}">
                <a16:creationId xmlns:a16="http://schemas.microsoft.com/office/drawing/2014/main" id="{54AEFC0B-90BD-9A43-B300-BB1CC4BBC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304800" cy="1143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6">
            <a:extLst>
              <a:ext uri="{FF2B5EF4-FFF2-40B4-BE49-F238E27FC236}">
                <a16:creationId xmlns:a16="http://schemas.microsoft.com/office/drawing/2014/main" id="{A55AF399-CF47-C346-AE32-1E1DAB840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08150"/>
            <a:ext cx="22894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Circuits that we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have learned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so far</a:t>
            </a:r>
          </a:p>
        </p:txBody>
      </p:sp>
      <p:sp>
        <p:nvSpPr>
          <p:cNvPr id="10249" name="Line 7">
            <a:extLst>
              <a:ext uri="{FF2B5EF4-FFF2-40B4-BE49-F238E27FC236}">
                <a16:creationId xmlns:a16="http://schemas.microsoft.com/office/drawing/2014/main" id="{420C06AC-6954-F947-9EAE-AD0291938A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514600"/>
            <a:ext cx="381000" cy="1676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8">
            <a:extLst>
              <a:ext uri="{FF2B5EF4-FFF2-40B4-BE49-F238E27FC236}">
                <a16:creationId xmlns:a16="http://schemas.microsoft.com/office/drawing/2014/main" id="{DF1040A4-A8CD-EC4F-80F8-E3ACD054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530" y="1692275"/>
            <a:ext cx="27863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Information Storing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Circuits</a:t>
            </a:r>
          </a:p>
        </p:txBody>
      </p:sp>
      <p:sp>
        <p:nvSpPr>
          <p:cNvPr id="10251" name="Oval 9">
            <a:extLst>
              <a:ext uri="{FF2B5EF4-FFF2-40B4-BE49-F238E27FC236}">
                <a16:creationId xmlns:a16="http://schemas.microsoft.com/office/drawing/2014/main" id="{ADF1BD25-732B-E54B-8A41-9F69865C3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62400"/>
            <a:ext cx="990600" cy="685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10252" name="Line 10">
            <a:extLst>
              <a:ext uri="{FF2B5EF4-FFF2-40B4-BE49-F238E27FC236}">
                <a16:creationId xmlns:a16="http://schemas.microsoft.com/office/drawing/2014/main" id="{0F1E3464-C370-7841-B978-1B0BE9177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800600"/>
            <a:ext cx="7620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11">
            <a:extLst>
              <a:ext uri="{FF2B5EF4-FFF2-40B4-BE49-F238E27FC236}">
                <a16:creationId xmlns:a16="http://schemas.microsoft.com/office/drawing/2014/main" id="{F87544E2-CD37-9047-A4DF-53272401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638800"/>
            <a:ext cx="2191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Timed “States”</a:t>
            </a:r>
          </a:p>
        </p:txBody>
      </p:sp>
    </p:spTree>
    <p:extLst>
      <p:ext uri="{BB962C8B-B14F-4D97-AF65-F5344CB8AC3E}">
        <p14:creationId xmlns:p14="http://schemas.microsoft.com/office/powerpoint/2010/main" val="247728148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FE928772-B645-1B42-BF13-796A05123C3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Logic: Concept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396CC408-BB1B-1D47-82EF-666CE1A35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Logic circuits remember past inputs and past circuit state.</a:t>
            </a:r>
          </a:p>
          <a:p>
            <a:pPr eaLnBrk="1" hangingPunct="1">
              <a:defRPr/>
            </a:pPr>
            <a:r>
              <a:rPr lang="en-US"/>
              <a:t>Outputs from the system are</a:t>
            </a:r>
            <a:br>
              <a:rPr lang="en-US"/>
            </a:br>
            <a:r>
              <a:rPr lang="en-US"/>
              <a:t>“fed back” as new inputs (usually with delay).</a:t>
            </a:r>
          </a:p>
          <a:p>
            <a:pPr eaLnBrk="1" hangingPunct="1">
              <a:defRPr/>
            </a:pPr>
            <a:r>
              <a:rPr lang="en-US"/>
              <a:t>The storage elements are circuits that are capable of storing binary information: memory.</a:t>
            </a:r>
          </a:p>
        </p:txBody>
      </p:sp>
    </p:spTree>
    <p:extLst>
      <p:ext uri="{BB962C8B-B14F-4D97-AF65-F5344CB8AC3E}">
        <p14:creationId xmlns:p14="http://schemas.microsoft.com/office/powerpoint/2010/main" val="22245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04935FE2-8645-134F-BF4A-9B286D8AF8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Synchronous </a:t>
            </a:r>
            <a:r>
              <a:rPr lang="en-US" sz="3600" i="1"/>
              <a:t>vs</a:t>
            </a:r>
            <a:r>
              <a:rPr lang="en-US" sz="3600"/>
              <a:t>. Asynchronous machines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83253D66-339D-A948-8343-C503A8FAD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/>
              <a:t>There are two types of sequential circuits: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/>
              <a:t>Synchronous</a:t>
            </a:r>
            <a:r>
              <a:rPr lang="en-US" sz="2800"/>
              <a:t> (latch mode) sequential circuit: the behavior can be defined from knowledge of its signal at discrete instants of time. This type of circuits achieves synchronization by using a timing signal called the </a:t>
            </a:r>
            <a:r>
              <a:rPr lang="en-US" sz="2800" i="1"/>
              <a:t>clock</a:t>
            </a:r>
            <a:r>
              <a:rPr lang="en-US" sz="280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/>
              <a:t>Asynchronous</a:t>
            </a:r>
            <a:r>
              <a:rPr lang="en-US" sz="2800"/>
              <a:t> (fundamental mode) sequential circuit: the behavior is dependent on the order of input signal changes over continuous time, and output can change at </a:t>
            </a:r>
            <a:r>
              <a:rPr lang="en-US" sz="2800" b="1"/>
              <a:t>any</a:t>
            </a:r>
            <a:r>
              <a:rPr lang="en-US" sz="2800"/>
              <a:t> time (clockless).</a:t>
            </a:r>
          </a:p>
        </p:txBody>
      </p:sp>
    </p:spTree>
    <p:extLst>
      <p:ext uri="{BB962C8B-B14F-4D97-AF65-F5344CB8AC3E}">
        <p14:creationId xmlns:p14="http://schemas.microsoft.com/office/powerpoint/2010/main" val="6213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779609F8-7887-3B42-BED5-9660576F584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+mn-lt"/>
              </a:rPr>
              <a:t>Clock Signal</a:t>
            </a:r>
          </a:p>
        </p:txBody>
      </p:sp>
      <p:pic>
        <p:nvPicPr>
          <p:cNvPr id="13318" name="Picture 3" descr="figure_5">
            <a:extLst>
              <a:ext uri="{FF2B5EF4-FFF2-40B4-BE49-F238E27FC236}">
                <a16:creationId xmlns:a16="http://schemas.microsoft.com/office/drawing/2014/main" id="{E0F14F25-EDCB-FE4E-88D6-4761BA2B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392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4">
            <a:extLst>
              <a:ext uri="{FF2B5EF4-FFF2-40B4-BE49-F238E27FC236}">
                <a16:creationId xmlns:a16="http://schemas.microsoft.com/office/drawing/2014/main" id="{160EC8E1-FF26-1F4B-920D-EB2D1B01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198" y="4953000"/>
            <a:ext cx="295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Different duty cycles</a:t>
            </a:r>
          </a:p>
        </p:txBody>
      </p:sp>
      <p:sp>
        <p:nvSpPr>
          <p:cNvPr id="13320" name="Text Box 5">
            <a:extLst>
              <a:ext uri="{FF2B5EF4-FFF2-40B4-BE49-F238E27FC236}">
                <a16:creationId xmlns:a16="http://schemas.microsoft.com/office/drawing/2014/main" id="{C338EC81-BB91-3542-B68D-20DF4216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82" y="1981200"/>
            <a:ext cx="7481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+mn-lt"/>
              </a:rPr>
              <a:t>Clock generator: Periodic train of clock pulses</a:t>
            </a:r>
          </a:p>
        </p:txBody>
      </p:sp>
    </p:spTree>
    <p:extLst>
      <p:ext uri="{BB962C8B-B14F-4D97-AF65-F5344CB8AC3E}">
        <p14:creationId xmlns:p14="http://schemas.microsoft.com/office/powerpoint/2010/main" val="278863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051E1C1D-CF55-AF40-B31C-611D457C5B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Synchronous Sequential Circuits:</a:t>
            </a:r>
            <a:br>
              <a:rPr lang="en-US" sz="3600" dirty="0"/>
            </a:br>
            <a:r>
              <a:rPr lang="en-US" sz="3600" dirty="0"/>
              <a:t>Flip flops as state memory</a:t>
            </a:r>
          </a:p>
        </p:txBody>
      </p:sp>
      <p:pic>
        <p:nvPicPr>
          <p:cNvPr id="14342" name="Picture 3">
            <a:extLst>
              <a:ext uri="{FF2B5EF4-FFF2-40B4-BE49-F238E27FC236}">
                <a16:creationId xmlns:a16="http://schemas.microsoft.com/office/drawing/2014/main" id="{7F2A7FDA-8084-1D48-9A6E-D0206885D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38889" r="13194" b="21297"/>
          <a:stretch>
            <a:fillRect/>
          </a:stretch>
        </p:blipFill>
        <p:spPr bwMode="auto">
          <a:xfrm>
            <a:off x="1752600" y="1646238"/>
            <a:ext cx="571500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2" name="Text Box 4">
            <a:extLst>
              <a:ext uri="{FF2B5EF4-FFF2-40B4-BE49-F238E27FC236}">
                <a16:creationId xmlns:a16="http://schemas.microsoft.com/office/drawing/2014/main" id="{708F8CA4-7FED-6842-A0B1-9F0F20FF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19625"/>
            <a:ext cx="7391400" cy="157003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dirty="0">
                <a:ln/>
                <a:solidFill>
                  <a:schemeClr val="accent4"/>
                </a:solidFill>
                <a:latin typeface="+mn-lt"/>
              </a:rPr>
              <a:t> The flip-flops receive their inputs from the combinational circuit and also from a clock signal with pulses at fixed intervals of time, as shown in the timing diagram.</a:t>
            </a:r>
          </a:p>
        </p:txBody>
      </p:sp>
    </p:spTree>
    <p:extLst>
      <p:ext uri="{BB962C8B-B14F-4D97-AF65-F5344CB8AC3E}">
        <p14:creationId xmlns:p14="http://schemas.microsoft.com/office/powerpoint/2010/main" val="148996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F374EABE-1924-4541-B196-42779532E6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</a:p>
        </p:txBody>
      </p:sp>
      <p:sp>
        <p:nvSpPr>
          <p:cNvPr id="16390" name="Line 3">
            <a:extLst>
              <a:ext uri="{FF2B5EF4-FFF2-40B4-BE49-F238E27FC236}">
                <a16:creationId xmlns:a16="http://schemas.microsoft.com/office/drawing/2014/main" id="{61329DD4-C00A-9543-941B-10D76F112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1" name="Line 4">
            <a:extLst>
              <a:ext uri="{FF2B5EF4-FFF2-40B4-BE49-F238E27FC236}">
                <a16:creationId xmlns:a16="http://schemas.microsoft.com/office/drawing/2014/main" id="{4424EA31-2E9F-7944-8A66-12FABB51E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2" name="Rectangle 6">
            <a:extLst>
              <a:ext uri="{FF2B5EF4-FFF2-40B4-BE49-F238E27FC236}">
                <a16:creationId xmlns:a16="http://schemas.microsoft.com/office/drawing/2014/main" id="{43DABBA7-8FA0-7140-8EF1-963AC6781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S’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6393" name="Rectangle 7">
            <a:extLst>
              <a:ext uri="{FF2B5EF4-FFF2-40B4-BE49-F238E27FC236}">
                <a16:creationId xmlns:a16="http://schemas.microsoft.com/office/drawing/2014/main" id="{F32BA637-0873-5443-8C56-646468E3E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16394" name="Rectangle 8">
            <a:extLst>
              <a:ext uri="{FF2B5EF4-FFF2-40B4-BE49-F238E27FC236}">
                <a16:creationId xmlns:a16="http://schemas.microsoft.com/office/drawing/2014/main" id="{A485E174-004C-B64A-B2FD-40C97C3D1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16395" name="Rectangle 9">
            <a:extLst>
              <a:ext uri="{FF2B5EF4-FFF2-40B4-BE49-F238E27FC236}">
                <a16:creationId xmlns:a16="http://schemas.microsoft.com/office/drawing/2014/main" id="{9205BC2B-CEB6-9D47-856A-3CE8A1B0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16396" name="Line 10">
            <a:extLst>
              <a:ext uri="{FF2B5EF4-FFF2-40B4-BE49-F238E27FC236}">
                <a16:creationId xmlns:a16="http://schemas.microsoft.com/office/drawing/2014/main" id="{FAFFF30D-81D3-A149-AA12-DF5B840781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7" name="Line 11">
            <a:extLst>
              <a:ext uri="{FF2B5EF4-FFF2-40B4-BE49-F238E27FC236}">
                <a16:creationId xmlns:a16="http://schemas.microsoft.com/office/drawing/2014/main" id="{074DAB85-3A73-B84E-8847-D7D02A879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8" name="Line 12">
            <a:extLst>
              <a:ext uri="{FF2B5EF4-FFF2-40B4-BE49-F238E27FC236}">
                <a16:creationId xmlns:a16="http://schemas.microsoft.com/office/drawing/2014/main" id="{EDC11529-AFEA-C149-B37B-F72015E44E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9" name="Line 14">
            <a:extLst>
              <a:ext uri="{FF2B5EF4-FFF2-40B4-BE49-F238E27FC236}">
                <a16:creationId xmlns:a16="http://schemas.microsoft.com/office/drawing/2014/main" id="{152CAAB8-5388-1B47-94A1-88C846F57A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0" name="Line 15">
            <a:extLst>
              <a:ext uri="{FF2B5EF4-FFF2-40B4-BE49-F238E27FC236}">
                <a16:creationId xmlns:a16="http://schemas.microsoft.com/office/drawing/2014/main" id="{F76638B0-47DC-9C44-ADA7-B1C628215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1" name="Arc 18">
            <a:extLst>
              <a:ext uri="{FF2B5EF4-FFF2-40B4-BE49-F238E27FC236}">
                <a16:creationId xmlns:a16="http://schemas.microsoft.com/office/drawing/2014/main" id="{EADDC424-E3FF-D24E-BF78-C890FFEE6400}"/>
              </a:ext>
            </a:extLst>
          </p:cNvPr>
          <p:cNvSpPr>
            <a:spLocks/>
          </p:cNvSpPr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2" name="Oval 19">
            <a:extLst>
              <a:ext uri="{FF2B5EF4-FFF2-40B4-BE49-F238E27FC236}">
                <a16:creationId xmlns:a16="http://schemas.microsoft.com/office/drawing/2014/main" id="{3EA566C9-D78F-9043-AE0F-DF015866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6403" name="Line 20">
            <a:extLst>
              <a:ext uri="{FF2B5EF4-FFF2-40B4-BE49-F238E27FC236}">
                <a16:creationId xmlns:a16="http://schemas.microsoft.com/office/drawing/2014/main" id="{B2274872-842D-AA40-AB4C-3EA281869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4" name="Line 21">
            <a:extLst>
              <a:ext uri="{FF2B5EF4-FFF2-40B4-BE49-F238E27FC236}">
                <a16:creationId xmlns:a16="http://schemas.microsoft.com/office/drawing/2014/main" id="{0B2720A8-FC24-BB4E-8FD4-99B0BA2894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5" name="Line 22">
            <a:extLst>
              <a:ext uri="{FF2B5EF4-FFF2-40B4-BE49-F238E27FC236}">
                <a16:creationId xmlns:a16="http://schemas.microsoft.com/office/drawing/2014/main" id="{70DA6B90-38C6-D349-8829-1838AEA4C6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6" name="Line 24">
            <a:extLst>
              <a:ext uri="{FF2B5EF4-FFF2-40B4-BE49-F238E27FC236}">
                <a16:creationId xmlns:a16="http://schemas.microsoft.com/office/drawing/2014/main" id="{1BF3B04A-EC69-2749-A42E-D0A7841141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7" name="Line 25">
            <a:extLst>
              <a:ext uri="{FF2B5EF4-FFF2-40B4-BE49-F238E27FC236}">
                <a16:creationId xmlns:a16="http://schemas.microsoft.com/office/drawing/2014/main" id="{47300E1B-CF88-564E-B82E-D797505B6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8" name="Line 26">
            <a:extLst>
              <a:ext uri="{FF2B5EF4-FFF2-40B4-BE49-F238E27FC236}">
                <a16:creationId xmlns:a16="http://schemas.microsoft.com/office/drawing/2014/main" id="{DD7258ED-E319-BD45-96A3-C3807EC8C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9" name="Arc 28">
            <a:extLst>
              <a:ext uri="{FF2B5EF4-FFF2-40B4-BE49-F238E27FC236}">
                <a16:creationId xmlns:a16="http://schemas.microsoft.com/office/drawing/2014/main" id="{AB2E7AF4-8DE8-3B4D-8DED-20EE42F6BCAB}"/>
              </a:ext>
            </a:extLst>
          </p:cNvPr>
          <p:cNvSpPr>
            <a:spLocks/>
          </p:cNvSpPr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0" name="Oval 29">
            <a:extLst>
              <a:ext uri="{FF2B5EF4-FFF2-40B4-BE49-F238E27FC236}">
                <a16:creationId xmlns:a16="http://schemas.microsoft.com/office/drawing/2014/main" id="{C1F3BCC7-D0BB-FF4F-921A-A6983949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6411" name="Line 30">
            <a:extLst>
              <a:ext uri="{FF2B5EF4-FFF2-40B4-BE49-F238E27FC236}">
                <a16:creationId xmlns:a16="http://schemas.microsoft.com/office/drawing/2014/main" id="{15CD468C-6C7D-9A46-8D09-68F8DB2B6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2" name="Line 31">
            <a:extLst>
              <a:ext uri="{FF2B5EF4-FFF2-40B4-BE49-F238E27FC236}">
                <a16:creationId xmlns:a16="http://schemas.microsoft.com/office/drawing/2014/main" id="{EA319431-5B7D-324F-9A77-D77D1740B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3" name="Line 32">
            <a:extLst>
              <a:ext uri="{FF2B5EF4-FFF2-40B4-BE49-F238E27FC236}">
                <a16:creationId xmlns:a16="http://schemas.microsoft.com/office/drawing/2014/main" id="{653302DB-8590-9E43-8794-BE366A541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4" name="Line 33">
            <a:extLst>
              <a:ext uri="{FF2B5EF4-FFF2-40B4-BE49-F238E27FC236}">
                <a16:creationId xmlns:a16="http://schemas.microsoft.com/office/drawing/2014/main" id="{732C5985-F355-2E45-B04B-352045433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5" name="Line 34">
            <a:extLst>
              <a:ext uri="{FF2B5EF4-FFF2-40B4-BE49-F238E27FC236}">
                <a16:creationId xmlns:a16="http://schemas.microsoft.com/office/drawing/2014/main" id="{6B0558D0-53D7-2743-B7B7-FE2ED3649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6" name="Line 35">
            <a:extLst>
              <a:ext uri="{FF2B5EF4-FFF2-40B4-BE49-F238E27FC236}">
                <a16:creationId xmlns:a16="http://schemas.microsoft.com/office/drawing/2014/main" id="{5247AAF6-FE88-4A4C-B4B3-798E0DC19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7" name="Line 36">
            <a:extLst>
              <a:ext uri="{FF2B5EF4-FFF2-40B4-BE49-F238E27FC236}">
                <a16:creationId xmlns:a16="http://schemas.microsoft.com/office/drawing/2014/main" id="{C22F0133-D126-FA47-8BCE-A190B3832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8" name="Line 37">
            <a:extLst>
              <a:ext uri="{FF2B5EF4-FFF2-40B4-BE49-F238E27FC236}">
                <a16:creationId xmlns:a16="http://schemas.microsoft.com/office/drawing/2014/main" id="{87023F55-6202-CF48-BDCB-4CFD8B9C2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9" name="Line 38">
            <a:extLst>
              <a:ext uri="{FF2B5EF4-FFF2-40B4-BE49-F238E27FC236}">
                <a16:creationId xmlns:a16="http://schemas.microsoft.com/office/drawing/2014/main" id="{86BFC897-FB36-394C-9691-973F2602C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20" name="Line 39">
            <a:extLst>
              <a:ext uri="{FF2B5EF4-FFF2-40B4-BE49-F238E27FC236}">
                <a16:creationId xmlns:a16="http://schemas.microsoft.com/office/drawing/2014/main" id="{468AC8D7-7F5D-0D4B-B984-5D29CC93B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21" name="Oval 40">
            <a:extLst>
              <a:ext uri="{FF2B5EF4-FFF2-40B4-BE49-F238E27FC236}">
                <a16:creationId xmlns:a16="http://schemas.microsoft.com/office/drawing/2014/main" id="{1202282A-345E-BD4B-BBA6-8BD8C9376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6422" name="Oval 41">
            <a:extLst>
              <a:ext uri="{FF2B5EF4-FFF2-40B4-BE49-F238E27FC236}">
                <a16:creationId xmlns:a16="http://schemas.microsoft.com/office/drawing/2014/main" id="{9DA2DF5E-46E0-4049-896C-5E3AEFE7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6423" name="Text Box 42">
            <a:extLst>
              <a:ext uri="{FF2B5EF4-FFF2-40B4-BE49-F238E27FC236}">
                <a16:creationId xmlns:a16="http://schemas.microsoft.com/office/drawing/2014/main" id="{196DBA4C-F18D-5244-B9F8-C1681DC3B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1  1</a:t>
            </a:r>
          </a:p>
        </p:txBody>
      </p:sp>
      <p:sp>
        <p:nvSpPr>
          <p:cNvPr id="16424" name="Text Box 43">
            <a:extLst>
              <a:ext uri="{FF2B5EF4-FFF2-40B4-BE49-F238E27FC236}">
                <a16:creationId xmlns:a16="http://schemas.microsoft.com/office/drawing/2014/main" id="{BDAACDD8-98B4-674F-B8A0-1CA79678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</a:p>
        </p:txBody>
      </p:sp>
      <p:sp>
        <p:nvSpPr>
          <p:cNvPr id="16425" name="Line 44">
            <a:extLst>
              <a:ext uri="{FF2B5EF4-FFF2-40B4-BE49-F238E27FC236}">
                <a16:creationId xmlns:a16="http://schemas.microsoft.com/office/drawing/2014/main" id="{E8E9D342-46C6-CF46-AF78-B4907FDF9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6426" name="Line 45">
            <a:extLst>
              <a:ext uri="{FF2B5EF4-FFF2-40B4-BE49-F238E27FC236}">
                <a16:creationId xmlns:a16="http://schemas.microsoft.com/office/drawing/2014/main" id="{6B63A930-B448-EC4F-B53C-8185F96FC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6654" name="Text Box 46">
            <a:extLst>
              <a:ext uri="{FF2B5EF4-FFF2-40B4-BE49-F238E27FC236}">
                <a16:creationId xmlns:a16="http://schemas.microsoft.com/office/drawing/2014/main" id="{F7C38C30-5ECA-A441-9664-A55CEDB8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196655" name="Text Box 47">
            <a:extLst>
              <a:ext uri="{FF2B5EF4-FFF2-40B4-BE49-F238E27FC236}">
                <a16:creationId xmlns:a16="http://schemas.microsoft.com/office/drawing/2014/main" id="{53548686-F2AC-0D43-81B4-A340AD93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96656" name="Text Box 48">
            <a:extLst>
              <a:ext uri="{FF2B5EF4-FFF2-40B4-BE49-F238E27FC236}">
                <a16:creationId xmlns:a16="http://schemas.microsoft.com/office/drawing/2014/main" id="{1597DED0-DE9B-C24F-8A60-CE2719C16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</a:p>
        </p:txBody>
      </p:sp>
      <p:sp>
        <p:nvSpPr>
          <p:cNvPr id="196657" name="Text Box 49">
            <a:extLst>
              <a:ext uri="{FF2B5EF4-FFF2-40B4-BE49-F238E27FC236}">
                <a16:creationId xmlns:a16="http://schemas.microsoft.com/office/drawing/2014/main" id="{08558ABD-A575-3E46-A00B-C617A3C47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</a:p>
        </p:txBody>
      </p:sp>
      <p:sp>
        <p:nvSpPr>
          <p:cNvPr id="196658" name="Text Box 50">
            <a:extLst>
              <a:ext uri="{FF2B5EF4-FFF2-40B4-BE49-F238E27FC236}">
                <a16:creationId xmlns:a16="http://schemas.microsoft.com/office/drawing/2014/main" id="{0C37CBF8-C87D-8045-9663-8632B1B1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682875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</a:p>
        </p:txBody>
      </p:sp>
      <p:sp>
        <p:nvSpPr>
          <p:cNvPr id="16432" name="Text Box 51">
            <a:extLst>
              <a:ext uri="{FF2B5EF4-FFF2-40B4-BE49-F238E27FC236}">
                <a16:creationId xmlns:a16="http://schemas.microsoft.com/office/drawing/2014/main" id="{3A85E05F-7D1A-0A4F-867C-50ACF4F1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4526340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</a:p>
        </p:txBody>
      </p:sp>
      <p:sp>
        <p:nvSpPr>
          <p:cNvPr id="16433" name="Text Box 52">
            <a:extLst>
              <a:ext uri="{FF2B5EF4-FFF2-40B4-BE49-F238E27FC236}">
                <a16:creationId xmlns:a16="http://schemas.microsoft.com/office/drawing/2014/main" id="{3B4C6375-ADF4-5445-B89D-5DB4DE43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</a:p>
        </p:txBody>
      </p:sp>
      <p:sp>
        <p:nvSpPr>
          <p:cNvPr id="16434" name="Line 53">
            <a:extLst>
              <a:ext uri="{FF2B5EF4-FFF2-40B4-BE49-F238E27FC236}">
                <a16:creationId xmlns:a16="http://schemas.microsoft.com/office/drawing/2014/main" id="{5686F62A-90A8-904B-8D5A-CD6391A6E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6435" name="Line 54">
            <a:extLst>
              <a:ext uri="{FF2B5EF4-FFF2-40B4-BE49-F238E27FC236}">
                <a16:creationId xmlns:a16="http://schemas.microsoft.com/office/drawing/2014/main" id="{6BF60A98-464B-FE4F-9C15-404F949D9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6436" name="Line 55">
            <a:extLst>
              <a:ext uri="{FF2B5EF4-FFF2-40B4-BE49-F238E27FC236}">
                <a16:creationId xmlns:a16="http://schemas.microsoft.com/office/drawing/2014/main" id="{516853DA-3B03-6C4E-B56C-06A9A9666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467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4" grpId="0" build="p" autoUpdateAnimBg="0"/>
      <p:bldP spid="196655" grpId="0" build="p" autoUpdateAnimBg="0"/>
      <p:bldP spid="196656" grpId="0" build="p" autoUpdateAnimBg="0"/>
      <p:bldP spid="196657" grpId="0" build="p" autoUpdateAnimBg="0"/>
      <p:bldP spid="196658" grpId="0" build="p" autoUpdateAnimBg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3156</TotalTime>
  <Words>1832</Words>
  <Application>Microsoft Macintosh PowerPoint</Application>
  <PresentationFormat>On-screen Show (4:3)</PresentationFormat>
  <Paragraphs>543</Paragraphs>
  <Slides>35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MS PGothic</vt:lpstr>
      <vt:lpstr>Arial</vt:lpstr>
      <vt:lpstr>Garamond</vt:lpstr>
      <vt:lpstr>Helvetica</vt:lpstr>
      <vt:lpstr>Symbol</vt:lpstr>
      <vt:lpstr>Tahoma</vt:lpstr>
      <vt:lpstr>Times</vt:lpstr>
      <vt:lpstr>Times New Roman</vt:lpstr>
      <vt:lpstr>Times-Roman</vt:lpstr>
      <vt:lpstr>Wingdings</vt:lpstr>
      <vt:lpstr>Network</vt:lpstr>
      <vt:lpstr>Default Design</vt:lpstr>
      <vt:lpstr>Equation</vt:lpstr>
      <vt:lpstr>PowerPoint Presentation</vt:lpstr>
      <vt:lpstr>Sequential Circuits</vt:lpstr>
      <vt:lpstr>Sequential Circuits (cont.)</vt:lpstr>
      <vt:lpstr>Sequential Circuits (cont.)</vt:lpstr>
      <vt:lpstr>Sequential Logic: Concept</vt:lpstr>
      <vt:lpstr>Synchronous vs. Asynchronous machines</vt:lpstr>
      <vt:lpstr>Clock Signal</vt:lpstr>
      <vt:lpstr>Synchronous Sequential Circuits: Flip flops as state memory</vt:lpstr>
      <vt:lpstr>SR Latch (NAND version)</vt:lpstr>
      <vt:lpstr>SR Latch (NAND version)</vt:lpstr>
      <vt:lpstr>SR Latch (NAND version)</vt:lpstr>
      <vt:lpstr>SR Latch (NAND version)</vt:lpstr>
      <vt:lpstr>SR Latch (NAND version)</vt:lpstr>
      <vt:lpstr>SR Latch (NOR version)</vt:lpstr>
      <vt:lpstr>SR Latch with Enable signal (Gated SR Latch)</vt:lpstr>
      <vt:lpstr>SR Latch with Enable signal (cont.)</vt:lpstr>
      <vt:lpstr>Flip-Flops</vt:lpstr>
      <vt:lpstr>Alternatives in FF choice</vt:lpstr>
      <vt:lpstr>Edged-Triggered SR FF</vt:lpstr>
      <vt:lpstr>D Latch</vt:lpstr>
      <vt:lpstr>D Latch (cont.)</vt:lpstr>
      <vt:lpstr>D latch: store it and look it up </vt:lpstr>
      <vt:lpstr>D flip-flop</vt:lpstr>
      <vt:lpstr>Flip-Flop Vs. Latch</vt:lpstr>
      <vt:lpstr>Flip-Flop Vs. Latch (cont.)</vt:lpstr>
      <vt:lpstr>Clock Edges</vt:lpstr>
      <vt:lpstr>PGT &amp; NGT</vt:lpstr>
      <vt:lpstr>Flip-Flop Timing</vt:lpstr>
      <vt:lpstr>Asynchronous Inputs</vt:lpstr>
      <vt:lpstr>D Flip-Flop: PR &amp; CLR Timing</vt:lpstr>
      <vt:lpstr>JK-FF</vt:lpstr>
      <vt:lpstr>JK Flip-Flop: Timing Diagram</vt:lpstr>
      <vt:lpstr>PowerPoint Presentation</vt:lpstr>
      <vt:lpstr>PowerPoint Presentation</vt:lpstr>
      <vt:lpstr>PowerPoint Presentation</vt:lpstr>
    </vt:vector>
  </TitlesOfParts>
  <Company>Universiti Malaya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QAOSAR MAHBOOB</cp:lastModifiedBy>
  <cp:revision>262</cp:revision>
  <dcterms:created xsi:type="dcterms:W3CDTF">2004-11-02T03:21:05Z</dcterms:created>
  <dcterms:modified xsi:type="dcterms:W3CDTF">2021-01-22T12:10:07Z</dcterms:modified>
</cp:coreProperties>
</file>