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2" r:id="rId2"/>
  </p:sldMasterIdLst>
  <p:notesMasterIdLst>
    <p:notesMasterId r:id="rId56"/>
  </p:notesMasterIdLst>
  <p:sldIdLst>
    <p:sldId id="352" r:id="rId3"/>
    <p:sldId id="357" r:id="rId4"/>
    <p:sldId id="358" r:id="rId5"/>
    <p:sldId id="354" r:id="rId6"/>
    <p:sldId id="355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3" r:id="rId19"/>
    <p:sldId id="370" r:id="rId20"/>
    <p:sldId id="371" r:id="rId21"/>
    <p:sldId id="372" r:id="rId22"/>
    <p:sldId id="399" r:id="rId23"/>
    <p:sldId id="400" r:id="rId24"/>
    <p:sldId id="402" r:id="rId25"/>
    <p:sldId id="403" r:id="rId26"/>
    <p:sldId id="404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405" r:id="rId53"/>
    <p:sldId id="406" r:id="rId54"/>
    <p:sldId id="407" r:id="rId55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176" autoAdjust="0"/>
    <p:restoredTop sz="94649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932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102" y="4686499"/>
            <a:ext cx="493956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932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B9E1EA-688B-4DFA-B5F3-AF02C7C8A6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8374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14F39-417B-4668-A6EE-2C63A6C5CFE3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DF65236-0DAA-40E1-94F3-B1BE61EA3C62}" type="datetime1">
              <a:rPr lang="en-US"/>
              <a:pPr/>
              <a:t>9/9/2021</a:t>
            </a:fld>
            <a:endParaRPr lang="en-US" alt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88D8733-E7B3-4E46-9432-78B1AB13177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9524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7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DD440-FFAC-4EDA-B3AA-C5291317BF17}" type="datetime1">
              <a:rPr lang="en-US"/>
              <a:pPr/>
              <a:t>9/9/2021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FBAF9-185F-4BAA-8617-E5B96FAFB9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6876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A751B-01B7-41CA-9166-2BEDAAFB848D}" type="datetime1">
              <a:rPr lang="en-US"/>
              <a:pPr/>
              <a:t>9/9/2021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C34F6-634C-4AD9-A347-B2F7F6986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1196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Verilog HDL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BB98208-8E57-4DA3-A70B-3CDD8CD2AB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Verilog HDL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5D78008-0768-4AED-8BAC-A7D0605FE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660D1-D41C-4DDD-A34D-9F03356908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4390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61C1B-8111-44F3-8DF6-8B7A36AB43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335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C477F-A9CF-4DE7-B94E-65F4C7D811C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93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5B627-A7E3-4FC6-A652-A61492E8E0B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9956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2564-0679-46D5-A9B3-581320E384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7449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A39C6-0681-4CA2-88BB-6196393B86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82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0EEE71-71C2-4CAE-8C30-36AE96B71520}" type="datetime1">
              <a:rPr lang="en-US"/>
              <a:pPr/>
              <a:t>9/9/2021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77EF7-87BE-4C87-93F9-0D097F09AA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04363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A025B-C91D-4C45-B724-5166A44484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163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9D9FC-D675-4B31-99CF-67BA9EBFAE9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3884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61BCB-04E9-4AC0-9289-F56E59A8F0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778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FA3AD-C5A3-4711-9247-5C83FA6681B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6364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64502-B954-4B31-B021-ECA6D4A253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054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AE834-C0FA-40D6-A310-58AA8B2B4CC6}" type="datetime1">
              <a:rPr lang="en-US"/>
              <a:pPr/>
              <a:t>9/9/2021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76EDF-96F7-4445-8852-95E785FD36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0430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16B6E-9419-453F-8B89-2A94DE6FB2AA}" type="datetime1">
              <a:rPr lang="en-US"/>
              <a:pPr/>
              <a:t>9/9/2021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BF2FA-C31B-4B7C-B2D0-811D1FE55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5052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A8087-A7A8-4F78-B013-DA9AC1FF614B}" type="datetime1">
              <a:rPr lang="en-US"/>
              <a:pPr/>
              <a:t>9/9/2021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AB0DA-9B63-4EC2-8007-92A1FF1A1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6734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E1105-4931-4A02-B13E-75B95C2E48DC}" type="datetime1">
              <a:rPr lang="en-US"/>
              <a:pPr/>
              <a:t>9/9/2021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E86F8-1C85-4556-83CB-214848C93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1221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39FED-0FDA-46AA-9B18-A850B9B99AF7}" type="datetime1">
              <a:rPr lang="en-US"/>
              <a:pPr/>
              <a:t>9/9/2021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DF22E-1F11-4B30-8CCA-82E34AFB8F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0636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14A9BC-1356-4CB4-8F81-74192B19D274}" type="datetime1">
              <a:rPr lang="en-US"/>
              <a:pPr/>
              <a:t>9/9/2021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6AB50-8F0F-4456-9C28-EB547B353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051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0EE3BE-612A-4290-9389-9E5D8F8C6298}" type="datetime1">
              <a:rPr lang="en-US"/>
              <a:pPr/>
              <a:t>9/9/2021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4713F-E29D-49D0-8930-DEAA1EA722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206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0E097A76-C5EF-414F-9BA2-23638C527C07}" type="datetime1">
              <a:rPr lang="en-US"/>
              <a:pPr/>
              <a:t>9/9/2021</a:t>
            </a:fld>
            <a:endParaRPr lang="en-US" alt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B666FD-0BFD-4856-9249-A9DFF2B331B6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94216" name="Group 8"/>
          <p:cNvGrpSpPr>
            <a:grpSpLocks/>
          </p:cNvGrpSpPr>
          <p:nvPr userDrawn="1"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94217" name="Oval 9"/>
            <p:cNvSpPr>
              <a:spLocks noChangeArrowheads="1"/>
            </p:cNvSpPr>
            <p:nvPr userDrawn="1"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Oval 10"/>
            <p:cNvSpPr>
              <a:spLocks noChangeArrowheads="1"/>
            </p:cNvSpPr>
            <p:nvPr userDrawn="1"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Oval 11"/>
            <p:cNvSpPr>
              <a:spLocks noChangeArrowheads="1"/>
            </p:cNvSpPr>
            <p:nvPr userDrawn="1"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Oval 12"/>
            <p:cNvSpPr>
              <a:spLocks noChangeArrowheads="1"/>
            </p:cNvSpPr>
            <p:nvPr userDrawn="1"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Oval 13"/>
            <p:cNvSpPr>
              <a:spLocks noChangeArrowheads="1"/>
            </p:cNvSpPr>
            <p:nvPr userDrawn="1"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2" name="Oval 14"/>
            <p:cNvSpPr>
              <a:spLocks noChangeArrowheads="1"/>
            </p:cNvSpPr>
            <p:nvPr userDrawn="1"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3" name="Oval 15"/>
            <p:cNvSpPr>
              <a:spLocks noChangeArrowheads="1"/>
            </p:cNvSpPr>
            <p:nvPr userDrawn="1"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4" name="Oval 16"/>
            <p:cNvSpPr>
              <a:spLocks noChangeArrowheads="1"/>
            </p:cNvSpPr>
            <p:nvPr userDrawn="1"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5" name="Oval 17"/>
            <p:cNvSpPr>
              <a:spLocks noChangeArrowheads="1"/>
            </p:cNvSpPr>
            <p:nvPr userDrawn="1"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6" name="Oval 18"/>
            <p:cNvSpPr>
              <a:spLocks noChangeArrowheads="1"/>
            </p:cNvSpPr>
            <p:nvPr userDrawn="1"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Oval 19"/>
            <p:cNvSpPr>
              <a:spLocks noChangeArrowheads="1"/>
            </p:cNvSpPr>
            <p:nvPr userDrawn="1"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8" name="Oval 20"/>
            <p:cNvSpPr>
              <a:spLocks noChangeArrowheads="1"/>
            </p:cNvSpPr>
            <p:nvPr userDrawn="1"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9" name="Oval 21"/>
            <p:cNvSpPr>
              <a:spLocks noChangeArrowheads="1"/>
            </p:cNvSpPr>
            <p:nvPr userDrawn="1"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Oval 22"/>
            <p:cNvSpPr>
              <a:spLocks noChangeArrowheads="1"/>
            </p:cNvSpPr>
            <p:nvPr userDrawn="1"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1" name="Oval 23"/>
            <p:cNvSpPr>
              <a:spLocks noChangeArrowheads="1"/>
            </p:cNvSpPr>
            <p:nvPr userDrawn="1"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2" name="Oval 24"/>
            <p:cNvSpPr>
              <a:spLocks noChangeArrowheads="1"/>
            </p:cNvSpPr>
            <p:nvPr userDrawn="1"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3" name="Oval 25"/>
            <p:cNvSpPr>
              <a:spLocks noChangeArrowheads="1"/>
            </p:cNvSpPr>
            <p:nvPr userDrawn="1"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4" name="Oval 26"/>
            <p:cNvSpPr>
              <a:spLocks noChangeArrowheads="1"/>
            </p:cNvSpPr>
            <p:nvPr userDrawn="1"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5" name="Oval 27"/>
            <p:cNvSpPr>
              <a:spLocks noChangeArrowheads="1"/>
            </p:cNvSpPr>
            <p:nvPr userDrawn="1"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6" name="Oval 28"/>
            <p:cNvSpPr>
              <a:spLocks noChangeArrowheads="1"/>
            </p:cNvSpPr>
            <p:nvPr userDrawn="1"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7" name="Oval 29"/>
            <p:cNvSpPr>
              <a:spLocks noChangeArrowheads="1"/>
            </p:cNvSpPr>
            <p:nvPr userDrawn="1"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8" name="Oval 30"/>
            <p:cNvSpPr>
              <a:spLocks noChangeArrowheads="1"/>
            </p:cNvSpPr>
            <p:nvPr userDrawn="1"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Oval 31"/>
            <p:cNvSpPr>
              <a:spLocks noChangeArrowheads="1"/>
            </p:cNvSpPr>
            <p:nvPr userDrawn="1"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Oval 32"/>
            <p:cNvSpPr>
              <a:spLocks noChangeArrowheads="1"/>
            </p:cNvSpPr>
            <p:nvPr userDrawn="1"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1" name="Oval 33"/>
            <p:cNvSpPr>
              <a:spLocks noChangeArrowheads="1"/>
            </p:cNvSpPr>
            <p:nvPr userDrawn="1"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2" name="Oval 34"/>
            <p:cNvSpPr>
              <a:spLocks noChangeArrowheads="1"/>
            </p:cNvSpPr>
            <p:nvPr userDrawn="1"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3" name="Oval 35"/>
            <p:cNvSpPr>
              <a:spLocks noChangeArrowheads="1"/>
            </p:cNvSpPr>
            <p:nvPr userDrawn="1"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4" name="Oval 36"/>
            <p:cNvSpPr>
              <a:spLocks noChangeArrowheads="1"/>
            </p:cNvSpPr>
            <p:nvPr userDrawn="1"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5" name="Oval 37"/>
            <p:cNvSpPr>
              <a:spLocks noChangeArrowheads="1"/>
            </p:cNvSpPr>
            <p:nvPr userDrawn="1"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6" name="Oval 38"/>
            <p:cNvSpPr>
              <a:spLocks noChangeArrowheads="1"/>
            </p:cNvSpPr>
            <p:nvPr userDrawn="1"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7" name="Oval 39"/>
            <p:cNvSpPr>
              <a:spLocks noChangeArrowheads="1"/>
            </p:cNvSpPr>
            <p:nvPr userDrawn="1"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94" r:id="rId12"/>
    <p:sldLayoutId id="2147483695" r:id="rId13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2BA580-6787-4144-B0E9-7959F3DE59CE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816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85800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8283" y="2895600"/>
            <a:ext cx="678743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Lecture </a:t>
            </a:r>
            <a:r>
              <a:rPr lang="en-US" sz="3200" b="1" dirty="0" smtClean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09: </a:t>
            </a:r>
            <a:r>
              <a:rPr lang="en-US" sz="32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Digital System Design</a:t>
            </a: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Dept. of Computer Sc. and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Engg</a:t>
            </a:r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.</a:t>
            </a: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University of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Rajshahi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www.ru.ac.bd</a:t>
            </a: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Dr.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Mahboob</a:t>
            </a:r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sz="2400" b="1" dirty="0" err="1" smtClean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Qaosar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68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Verilog Basic Building Block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Module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2100">
                <a:latin typeface="Courier New" pitchFamily="49" charset="0"/>
                <a:cs typeface="Courier New" pitchFamily="49" charset="0"/>
              </a:rPr>
              <a:t> not_gate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>
                <a:latin typeface="Courier New" pitchFamily="49" charset="0"/>
                <a:cs typeface="Courier New" pitchFamily="49" charset="0"/>
              </a:rPr>
              <a:t>in, out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100">
                <a:latin typeface="Courier New" pitchFamily="49" charset="0"/>
                <a:cs typeface="Courier New" pitchFamily="49" charset="0"/>
              </a:rPr>
              <a:t> // module name+ports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100">
                <a:latin typeface="Courier New" pitchFamily="49" charset="0"/>
                <a:cs typeface="Courier New" pitchFamily="49" charset="0"/>
              </a:rPr>
              <a:t>    // comments: declaring port type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1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100">
                <a:latin typeface="Courier New" pitchFamily="49" charset="0"/>
                <a:cs typeface="Courier New" pitchFamily="49" charset="0"/>
              </a:rPr>
              <a:t> in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1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2100">
                <a:latin typeface="Courier New" pitchFamily="49" charset="0"/>
                <a:cs typeface="Courier New" pitchFamily="49" charset="0"/>
              </a:rPr>
              <a:t> out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10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100">
                <a:latin typeface="Courier New" pitchFamily="49" charset="0"/>
                <a:cs typeface="Courier New" pitchFamily="49" charset="0"/>
              </a:rPr>
              <a:t>    // Defining circuit functionality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1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assign</a:t>
            </a:r>
            <a:r>
              <a:rPr lang="en-US" sz="2100">
                <a:latin typeface="Courier New" pitchFamily="49" charset="0"/>
                <a:cs typeface="Courier New" pitchFamily="49" charset="0"/>
              </a:rPr>
              <a:t> out = ~in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10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endmodule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Modeling Concepts</a:t>
            </a:r>
            <a:endParaRPr lang="en-US" dirty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8600" y="2133600"/>
            <a:ext cx="4953000" cy="2895600"/>
            <a:chOff x="144" y="1344"/>
            <a:chExt cx="3120" cy="1824"/>
          </a:xfrm>
        </p:grpSpPr>
        <p:sp>
          <p:nvSpPr>
            <p:cNvPr id="54275" name="Rectangle 3"/>
            <p:cNvSpPr>
              <a:spLocks noChangeArrowheads="1"/>
            </p:cNvSpPr>
            <p:nvPr/>
          </p:nvSpPr>
          <p:spPr bwMode="auto">
            <a:xfrm>
              <a:off x="1296" y="1344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l-GR"/>
                <a:t>Top Level</a:t>
              </a:r>
            </a:p>
            <a:p>
              <a:r>
                <a:rPr lang="el-GR"/>
                <a:t>Module</a:t>
              </a:r>
            </a:p>
          </p:txBody>
        </p:sp>
        <p:sp>
          <p:nvSpPr>
            <p:cNvPr id="54276" name="Rectangle 4"/>
            <p:cNvSpPr>
              <a:spLocks noChangeArrowheads="1"/>
            </p:cNvSpPr>
            <p:nvPr/>
          </p:nvSpPr>
          <p:spPr bwMode="auto">
            <a:xfrm>
              <a:off x="768" y="2064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l-GR"/>
                <a:t>Sub-Module</a:t>
              </a:r>
            </a:p>
            <a:p>
              <a:r>
                <a:rPr lang="el-GR"/>
                <a:t>1</a:t>
              </a:r>
            </a:p>
          </p:txBody>
        </p:sp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2208" y="2064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l-GR"/>
                <a:t>Sub-Module</a:t>
              </a:r>
            </a:p>
            <a:p>
              <a:r>
                <a:rPr lang="el-GR"/>
                <a:t>2</a:t>
              </a:r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2304" y="2832"/>
              <a:ext cx="96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l-GR"/>
                <a:t>Basic Module</a:t>
              </a:r>
            </a:p>
            <a:p>
              <a:r>
                <a:rPr lang="el-GR"/>
                <a:t>3</a:t>
              </a:r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1200" y="2832"/>
              <a:ext cx="96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l-GR"/>
                <a:t>Basic Module</a:t>
              </a:r>
            </a:p>
            <a:p>
              <a:r>
                <a:rPr lang="el-GR"/>
                <a:t>2</a:t>
              </a:r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144" y="2832"/>
              <a:ext cx="96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l-GR"/>
                <a:t>Basic Module</a:t>
              </a:r>
            </a:p>
            <a:p>
              <a:r>
                <a:rPr lang="el-GR"/>
                <a:t>1</a:t>
              </a:r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 flipH="1">
              <a:off x="1152" y="1680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1968" y="1680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 flipH="1">
              <a:off x="576" y="2400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>
              <a:off x="1440" y="2400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>
              <a:off x="2640" y="240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867400" y="2895600"/>
            <a:ext cx="3048000" cy="1600200"/>
            <a:chOff x="3696" y="1824"/>
            <a:chExt cx="1920" cy="1008"/>
          </a:xfrm>
        </p:grpSpPr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4176" y="1824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l-GR"/>
                <a:t>Full Adder</a:t>
              </a: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3696" y="2496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l-GR"/>
                <a:t>Half Adder</a:t>
              </a:r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4752" y="2496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l-GR"/>
                <a:t>Half Adder</a:t>
              </a:r>
            </a:p>
          </p:txBody>
        </p:sp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 flipH="1">
              <a:off x="4080" y="216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Line 18"/>
            <p:cNvSpPr>
              <a:spLocks noChangeShapeType="1"/>
            </p:cNvSpPr>
            <p:nvPr/>
          </p:nvSpPr>
          <p:spPr bwMode="auto">
            <a:xfrm>
              <a:off x="4848" y="216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6019800" y="2209800"/>
            <a:ext cx="593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l-GR"/>
              <a:t>E.g.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Methodologies</a:t>
            </a:r>
          </a:p>
        </p:txBody>
      </p:sp>
      <p:pic>
        <p:nvPicPr>
          <p:cNvPr id="77831" name="Picture 7" descr="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8175" y="4005263"/>
            <a:ext cx="5400675" cy="2397125"/>
          </a:xfrm>
        </p:spPr>
      </p:pic>
      <p:pic>
        <p:nvPicPr>
          <p:cNvPr id="77830" name="Picture 6" descr="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835150" y="1484313"/>
            <a:ext cx="5545138" cy="235426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4-bit Ripple Carry Counter</a:t>
            </a:r>
          </a:p>
        </p:txBody>
      </p:sp>
      <p:pic>
        <p:nvPicPr>
          <p:cNvPr id="80901" name="Picture 5" descr="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58888" y="2141538"/>
            <a:ext cx="6626225" cy="34480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Verilog HDL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T-flipflop and the Hierarchy</a:t>
            </a:r>
          </a:p>
        </p:txBody>
      </p:sp>
      <p:pic>
        <p:nvPicPr>
          <p:cNvPr id="83973" name="Picture 5" descr="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84438" y="1412875"/>
            <a:ext cx="4038600" cy="2136775"/>
          </a:xfrm>
        </p:spPr>
      </p:pic>
      <p:pic>
        <p:nvPicPr>
          <p:cNvPr id="83975" name="Picture 7" descr="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908175" y="3644900"/>
            <a:ext cx="5400675" cy="279717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21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i="1">
                <a:latin typeface="Courier New" pitchFamily="49" charset="0"/>
                <a:cs typeface="Courier New" pitchFamily="49" charset="0"/>
              </a:rPr>
              <a:t>&lt;module_name&gt;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>
                <a:latin typeface="Courier New" pitchFamily="49" charset="0"/>
                <a:cs typeface="Courier New" pitchFamily="49" charset="0"/>
              </a:rPr>
              <a:t>&lt;module_terminal_list&gt;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1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100">
                <a:latin typeface="Courier New" pitchFamily="49" charset="0"/>
                <a:cs typeface="Courier New" pitchFamily="49" charset="0"/>
              </a:rPr>
              <a:t>    ...</a:t>
            </a:r>
            <a:endParaRPr lang="en-US" sz="2100" b="1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100" i="1">
                <a:latin typeface="Courier New" pitchFamily="49" charset="0"/>
                <a:cs typeface="Courier New" pitchFamily="49" charset="0"/>
              </a:rPr>
              <a:t>    &lt;module internals&gt;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10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endmodule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Example: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2100">
                <a:latin typeface="Courier New" pitchFamily="49" charset="0"/>
                <a:cs typeface="Courier New" pitchFamily="49" charset="0"/>
              </a:rPr>
              <a:t> T_ff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>
                <a:latin typeface="Courier New" pitchFamily="49" charset="0"/>
                <a:cs typeface="Courier New" pitchFamily="49" charset="0"/>
              </a:rPr>
              <a:t>q, clock, reset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1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100">
                <a:latin typeface="Courier New" pitchFamily="49" charset="0"/>
                <a:cs typeface="Courier New" pitchFamily="49" charset="0"/>
              </a:rPr>
              <a:t>    ...</a:t>
            </a:r>
            <a:endParaRPr lang="en-US" sz="2100" b="1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100" i="1">
                <a:latin typeface="Courier New" pitchFamily="49" charset="0"/>
                <a:cs typeface="Courier New" pitchFamily="49" charset="0"/>
              </a:rPr>
              <a:t>    &lt;functionality of T_flipflop&gt;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10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endmodule</a:t>
            </a:r>
            <a:endParaRPr lang="en-US"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 (cont’d)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Verilog</a:t>
            </a:r>
            <a:r>
              <a:rPr lang="en-US" sz="2400" dirty="0"/>
              <a:t> supported levels of abstraction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Behavioral (algorithmic) level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Describe the algorithm used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Very similar to C programming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Dataflow level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Describe how data flows between registers and is processed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Gate level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Interconnect logic gates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Switch level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Interconnect transistors (MOS transistors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Instance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A module provides a template which you can create actual objects.</a:t>
            </a:r>
          </a:p>
          <a:p>
            <a:r>
              <a:rPr lang="en-US" altLang="zh-TW" sz="2400" dirty="0"/>
              <a:t>When a module is invoked, </a:t>
            </a:r>
            <a:r>
              <a:rPr lang="en-US" altLang="zh-TW" sz="2400" dirty="0" err="1"/>
              <a:t>Verilog</a:t>
            </a:r>
            <a:r>
              <a:rPr lang="en-US" altLang="zh-TW" sz="2400" dirty="0"/>
              <a:t> creates a unique object from the template</a:t>
            </a:r>
          </a:p>
          <a:p>
            <a:r>
              <a:rPr lang="en-US" altLang="zh-TW" sz="2400" dirty="0"/>
              <a:t>The process of creating a object from module template is called </a:t>
            </a:r>
            <a:r>
              <a:rPr lang="en-US" altLang="zh-TW" sz="2400" u="sng" dirty="0"/>
              <a:t>instantiation</a:t>
            </a:r>
          </a:p>
          <a:p>
            <a:r>
              <a:rPr lang="en-US" altLang="zh-TW" sz="2400" dirty="0"/>
              <a:t>The object is called </a:t>
            </a:r>
            <a:r>
              <a:rPr lang="en-US" altLang="zh-TW" sz="2400" u="sng" dirty="0"/>
              <a:t>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600200"/>
            <a:ext cx="6337300" cy="4530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module ripple_carry_counter(q, clk, reset);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8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 output [3:0] q;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 input clk, reset;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8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 //4 instances of the module TFF are created.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 TFF tff0(q[0],clk, reset);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 TFF tff1(q[1],q[0], reset);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 TFF tff2(q[2],q[1], reset);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 TFF tff3(q[3],q[2], reset);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8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endmodule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8070" name="Picture 6" descr="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787900" y="3429000"/>
            <a:ext cx="4032250" cy="2098675"/>
          </a:xfrm>
          <a:ln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Instances (cont’d)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600200"/>
            <a:ext cx="7499350" cy="4530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module TFF(q, clk, reset);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output q;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input clk, reset;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wire 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4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DFF dff0(q, d, clk, reset);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not n1(d, q); // not is a Verilog provided primitive.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4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endmodule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4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// module DFF with asynchronous reset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module DFF(q, d, clk, reset);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output q;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input d, clk, reset;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reg q;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4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always @(posedge reset or negedge clk)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  if (reset)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		q = 1'b0;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		q = 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4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endmodule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Evolution of Computer-Aided Digital Design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SSI: Small scale integration</a:t>
            </a:r>
          </a:p>
          <a:p>
            <a:pPr lvl="1">
              <a:lnSpc>
                <a:spcPct val="90000"/>
              </a:lnSpc>
            </a:pPr>
            <a:r>
              <a:rPr lang="en-US" sz="2300"/>
              <a:t>A few gates on a chip</a:t>
            </a:r>
          </a:p>
          <a:p>
            <a:pPr>
              <a:lnSpc>
                <a:spcPct val="90000"/>
              </a:lnSpc>
            </a:pPr>
            <a:r>
              <a:rPr lang="en-US" sz="2800"/>
              <a:t>MSI: Medium scale integration</a:t>
            </a:r>
          </a:p>
          <a:p>
            <a:pPr lvl="1">
              <a:lnSpc>
                <a:spcPct val="90000"/>
              </a:lnSpc>
            </a:pPr>
            <a:r>
              <a:rPr lang="en-US" sz="2300"/>
              <a:t>Hundreds of gates on a chip</a:t>
            </a:r>
          </a:p>
          <a:p>
            <a:pPr>
              <a:lnSpc>
                <a:spcPct val="90000"/>
              </a:lnSpc>
            </a:pPr>
            <a:r>
              <a:rPr lang="en-US" sz="2800"/>
              <a:t>LSI: Large scale integration</a:t>
            </a:r>
          </a:p>
          <a:p>
            <a:pPr lvl="1">
              <a:lnSpc>
                <a:spcPct val="90000"/>
              </a:lnSpc>
            </a:pPr>
            <a:r>
              <a:rPr lang="en-US" sz="2300"/>
              <a:t>Thousands of gates on a chip</a:t>
            </a:r>
          </a:p>
          <a:p>
            <a:pPr lvl="1">
              <a:lnSpc>
                <a:spcPct val="90000"/>
              </a:lnSpc>
            </a:pPr>
            <a:r>
              <a:rPr lang="en-US" sz="2300"/>
              <a:t>CAD: Computer-Aided Design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CAD vs. CAE</a:t>
            </a:r>
          </a:p>
          <a:p>
            <a:pPr lvl="1">
              <a:lnSpc>
                <a:spcPct val="90000"/>
              </a:lnSpc>
            </a:pPr>
            <a:r>
              <a:rPr lang="en-US" sz="2300"/>
              <a:t>Logic and circuit simulators</a:t>
            </a:r>
          </a:p>
          <a:p>
            <a:pPr lvl="1">
              <a:lnSpc>
                <a:spcPct val="90000"/>
              </a:lnSpc>
            </a:pPr>
            <a:r>
              <a:rPr lang="en-US" sz="2300"/>
              <a:t>Prototyping on bread board</a:t>
            </a:r>
          </a:p>
          <a:p>
            <a:pPr lvl="1">
              <a:lnSpc>
                <a:spcPct val="90000"/>
              </a:lnSpc>
            </a:pPr>
            <a:r>
              <a:rPr lang="en-US" sz="2300"/>
              <a:t>Layout by hand (on paper or a computer terminal)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Instances (cont’d)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Illegal instantiation example: </a:t>
            </a:r>
          </a:p>
          <a:p>
            <a:pPr lvl="1">
              <a:lnSpc>
                <a:spcPct val="80000"/>
              </a:lnSpc>
            </a:pPr>
            <a:r>
              <a:rPr lang="en-US" sz="2400" i="1" dirty="0"/>
              <a:t>Nested</a:t>
            </a:r>
            <a:r>
              <a:rPr lang="en-US" sz="2400" dirty="0"/>
              <a:t> module definition not allowed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Note the difference between </a:t>
            </a:r>
            <a:r>
              <a:rPr lang="en-US" sz="2400" i="1" dirty="0"/>
              <a:t>module definition</a:t>
            </a:r>
            <a:r>
              <a:rPr lang="en-US" sz="2400" dirty="0"/>
              <a:t> and </a:t>
            </a:r>
            <a:r>
              <a:rPr lang="en-US" sz="2400" i="1" dirty="0"/>
              <a:t>module </a:t>
            </a:r>
            <a:r>
              <a:rPr lang="en-US" sz="2400" i="1" dirty="0" smtClean="0"/>
              <a:t>instantiation</a:t>
            </a:r>
            <a:endParaRPr lang="en-US" sz="2400" i="1" dirty="0"/>
          </a:p>
          <a:p>
            <a:pPr>
              <a:lnSpc>
                <a:spcPct val="80000"/>
              </a:lnSpc>
            </a:pPr>
            <a:endParaRPr lang="en-GB" sz="1800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// Define the top level module called ripple carry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// counter. It is illegal to define the module T_FF inside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// this module.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ripple_carry_counter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(q,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, reset);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output [3:0] q;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input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, reset;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	module T_FF(q, clock, reset);// ILLEGAL MODULE NESTING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	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	&lt;module T_FF internals&gt;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	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dirty="0" err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n-GB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 // END OF ILLEGAL MODULE NESTING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4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Basic element for designing a digital logic circuit</a:t>
            </a:r>
          </a:p>
          <a:p>
            <a:r>
              <a:rPr lang="en-US" sz="2400" dirty="0" err="1" smtClean="0"/>
              <a:t>Verilog</a:t>
            </a:r>
            <a:r>
              <a:rPr lang="en-US" sz="2400" dirty="0" smtClean="0"/>
              <a:t> supports basis logic gates as predefined </a:t>
            </a:r>
            <a:r>
              <a:rPr lang="en-US" sz="2400" b="1" dirty="0" smtClean="0"/>
              <a:t>primitives</a:t>
            </a:r>
            <a:endParaRPr lang="en-US" sz="2400" dirty="0" smtClean="0"/>
          </a:p>
          <a:p>
            <a:pPr lvl="1"/>
            <a:r>
              <a:rPr lang="en-US" sz="2400" dirty="0" smtClean="0"/>
              <a:t>installed like modules </a:t>
            </a:r>
          </a:p>
          <a:p>
            <a:pPr lvl="1"/>
            <a:r>
              <a:rPr lang="en-US" sz="2400" dirty="0" smtClean="0"/>
              <a:t>predefined in </a:t>
            </a:r>
            <a:r>
              <a:rPr lang="en-US" sz="2400" dirty="0" err="1" smtClean="0"/>
              <a:t>Verilog</a:t>
            </a:r>
            <a:r>
              <a:rPr lang="en-US" sz="2400" dirty="0" smtClean="0"/>
              <a:t> (do not need a module definition)</a:t>
            </a:r>
            <a:endParaRPr lang="en-US" sz="2400" b="1" dirty="0" smtClean="0"/>
          </a:p>
          <a:p>
            <a:pPr lvl="1"/>
            <a:r>
              <a:rPr lang="en-US" sz="2400" dirty="0" smtClean="0"/>
              <a:t>Basic Gates:</a:t>
            </a:r>
          </a:p>
          <a:p>
            <a:pPr lvl="2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and/or </a:t>
            </a:r>
            <a:r>
              <a:rPr lang="en-US" sz="2400" dirty="0" smtClean="0"/>
              <a:t>: one scalar output and multiple scalar inputs</a:t>
            </a:r>
          </a:p>
          <a:p>
            <a:pPr lvl="2"/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/not</a:t>
            </a:r>
            <a:r>
              <a:rPr lang="en-US" sz="2400" dirty="0" smtClean="0"/>
              <a:t> : one scalar input and one or more scalar outputs</a:t>
            </a:r>
          </a:p>
          <a:p>
            <a:pPr lvl="1"/>
            <a:r>
              <a:rPr lang="en-US" sz="2400" dirty="0" smtClean="0"/>
              <a:t>Other predefined gates: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nor,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xnor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 smtClean="0"/>
              <a:t>Ports</a:t>
            </a:r>
            <a:r>
              <a:rPr lang="en-US" sz="2400" dirty="0" smtClean="0"/>
              <a:t> provide the interface by which a module can communicate with its environment</a:t>
            </a:r>
          </a:p>
          <a:p>
            <a:pPr lvl="1"/>
            <a:r>
              <a:rPr lang="en-US" sz="2400" i="1" dirty="0" smtClean="0"/>
              <a:t>input/output</a:t>
            </a:r>
            <a:r>
              <a:rPr lang="en-US" sz="2400" dirty="0" smtClean="0"/>
              <a:t> pins of an IC chip are its ports</a:t>
            </a:r>
          </a:p>
          <a:p>
            <a:r>
              <a:rPr lang="en-US" sz="2800" dirty="0" smtClean="0"/>
              <a:t>A module definition contains an optional list of ports</a:t>
            </a:r>
          </a:p>
          <a:p>
            <a:r>
              <a:rPr lang="en-US" sz="2400" dirty="0" smtClean="0"/>
              <a:t>If the module does not exchange any signals with the environment, there are no ports in the list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873125"/>
          </a:xfrm>
        </p:spPr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module fulladd4(sum,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c_out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a, b,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module Top</a:t>
            </a:r>
            <a:endParaRPr lang="en-US" sz="2400" dirty="0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762000" y="1752600"/>
            <a:ext cx="7886700" cy="2057400"/>
            <a:chOff x="2160" y="1620"/>
            <a:chExt cx="8280" cy="2160"/>
          </a:xfrm>
        </p:grpSpPr>
        <p:sp>
          <p:nvSpPr>
            <p:cNvPr id="7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160" y="1620"/>
              <a:ext cx="8280" cy="21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5400" y="1620"/>
              <a:ext cx="1800" cy="1980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Full adder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(4-bit)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fulladd4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4680" y="1979"/>
              <a:ext cx="7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680" y="3269"/>
              <a:ext cx="7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680" y="2609"/>
              <a:ext cx="7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7185" y="2264"/>
              <a:ext cx="7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7200" y="2970"/>
              <a:ext cx="7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4335" y="1755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320" y="2415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4305" y="3045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r>
                <a:rPr kumimoji="0" lang="en-US" sz="2000" b="0" i="0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7830" y="2730"/>
              <a:ext cx="81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r>
                <a:rPr kumimoji="0" lang="en-US" sz="2000" b="0" i="0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out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3"/>
            <p:cNvSpPr txBox="1">
              <a:spLocks noChangeArrowheads="1"/>
            </p:cNvSpPr>
            <p:nvPr/>
          </p:nvSpPr>
          <p:spPr bwMode="auto">
            <a:xfrm>
              <a:off x="7815" y="2025"/>
              <a:ext cx="825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sum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3060" y="1620"/>
              <a:ext cx="900" cy="5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Top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96200" cy="4800600"/>
          </a:xfrm>
        </p:spPr>
        <p:txBody>
          <a:bodyPr/>
          <a:lstStyle/>
          <a:p>
            <a:r>
              <a:rPr lang="en-US" sz="2400" dirty="0" smtClean="0">
                <a:cs typeface="Courier New" pitchFamily="49" charset="0"/>
              </a:rPr>
              <a:t>Port Declaration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400" dirty="0" smtClean="0"/>
              <a:t>	: Input port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2400" dirty="0" smtClean="0"/>
              <a:t>	: Output port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inout</a:t>
            </a:r>
            <a:r>
              <a:rPr lang="en-US" sz="2400" dirty="0" smtClean="0"/>
              <a:t>	: Bidirectional port</a:t>
            </a:r>
          </a:p>
          <a:p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3200400"/>
            <a:ext cx="6934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/>
                <a:ea typeface="Times New Roman"/>
              </a:rPr>
              <a:t>module fulladd4(sum, </a:t>
            </a:r>
            <a:r>
              <a:rPr lang="en-US" sz="2000" dirty="0" err="1" smtClean="0">
                <a:latin typeface="Courier New"/>
                <a:ea typeface="Times New Roman"/>
              </a:rPr>
              <a:t>c_out</a:t>
            </a:r>
            <a:r>
              <a:rPr lang="en-US" sz="2000" dirty="0" smtClean="0">
                <a:latin typeface="Courier New"/>
                <a:ea typeface="Times New Roman"/>
              </a:rPr>
              <a:t>, a, b, </a:t>
            </a:r>
            <a:r>
              <a:rPr lang="en-US" sz="2000" dirty="0" err="1" smtClean="0">
                <a:latin typeface="Courier New"/>
                <a:ea typeface="Times New Roman"/>
              </a:rPr>
              <a:t>c_in</a:t>
            </a:r>
            <a:r>
              <a:rPr lang="en-US" sz="2000" dirty="0" smtClean="0">
                <a:latin typeface="Courier New"/>
                <a:ea typeface="Times New Roman"/>
              </a:rPr>
              <a:t>);</a:t>
            </a:r>
            <a:endParaRPr lang="en-US" sz="2000" dirty="0" smtClean="0">
              <a:latin typeface="Times New Roman"/>
              <a:ea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Times New Roman"/>
                <a:ea typeface="Times New Roman"/>
              </a:rPr>
              <a:t>         </a:t>
            </a:r>
            <a:r>
              <a:rPr lang="en-US" sz="2000" dirty="0" smtClean="0">
                <a:latin typeface="Courier New"/>
                <a:ea typeface="Times New Roman"/>
              </a:rPr>
              <a:t>//begin port declarations section</a:t>
            </a:r>
            <a:endParaRPr lang="en-US" sz="2000" dirty="0" smtClean="0">
              <a:latin typeface="Times New Roman"/>
              <a:ea typeface="Times New Roman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/>
                <a:ea typeface="Times New Roman"/>
              </a:rPr>
              <a:t>output [3:0] sum;</a:t>
            </a:r>
            <a:endParaRPr lang="en-US" sz="2000" dirty="0" smtClean="0">
              <a:latin typeface="Times New Roman"/>
              <a:ea typeface="Times New Roman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/>
                <a:ea typeface="Times New Roman"/>
              </a:rPr>
              <a:t>output </a:t>
            </a:r>
            <a:r>
              <a:rPr lang="en-US" sz="2000" dirty="0" err="1" smtClean="0">
                <a:latin typeface="Courier New"/>
                <a:ea typeface="Times New Roman"/>
              </a:rPr>
              <a:t>c_out</a:t>
            </a:r>
            <a:r>
              <a:rPr lang="en-US" sz="2000" dirty="0" smtClean="0">
                <a:latin typeface="Courier New"/>
                <a:ea typeface="Times New Roman"/>
              </a:rPr>
              <a:t>;</a:t>
            </a:r>
            <a:endParaRPr lang="en-US" sz="2000" dirty="0" smtClean="0">
              <a:latin typeface="Times New Roman"/>
              <a:ea typeface="Times New Roman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/>
                <a:ea typeface="Times New Roman"/>
              </a:rPr>
              <a:t>input [3:0] a, b;</a:t>
            </a:r>
            <a:endParaRPr lang="en-US" sz="2000" dirty="0" smtClean="0">
              <a:latin typeface="Times New Roman"/>
              <a:ea typeface="Times New Roman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/>
                <a:ea typeface="Times New Roman"/>
              </a:rPr>
              <a:t>input </a:t>
            </a:r>
            <a:r>
              <a:rPr lang="en-US" sz="2000" dirty="0" err="1" smtClean="0">
                <a:latin typeface="Courier New"/>
                <a:ea typeface="Times New Roman"/>
              </a:rPr>
              <a:t>c_in</a:t>
            </a:r>
            <a:r>
              <a:rPr lang="en-US" sz="2000" dirty="0" smtClean="0">
                <a:latin typeface="Courier New"/>
                <a:ea typeface="Times New Roman"/>
              </a:rPr>
              <a:t>;</a:t>
            </a:r>
            <a:endParaRPr lang="en-US" sz="2000" dirty="0" smtClean="0">
              <a:latin typeface="Times New Roman"/>
              <a:ea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/>
                <a:ea typeface="Times New Roman"/>
              </a:rPr>
              <a:t>    //end port declaration section</a:t>
            </a:r>
            <a:endParaRPr lang="en-US" sz="2000" dirty="0" smtClean="0">
              <a:latin typeface="Times New Roman"/>
              <a:ea typeface="Times New Roman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/>
                <a:ea typeface="Times New Roman"/>
              </a:rPr>
              <a:t>.......</a:t>
            </a:r>
            <a:endParaRPr lang="en-US" sz="2000" dirty="0" smtClean="0">
              <a:latin typeface="Times New Roman"/>
              <a:ea typeface="Times New Roman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/>
                <a:ea typeface="Times New Roman"/>
              </a:rPr>
              <a:t>&lt;module internals&gt;</a:t>
            </a:r>
            <a:endParaRPr lang="en-US" sz="2000" dirty="0" smtClean="0">
              <a:latin typeface="Times New Roman"/>
              <a:ea typeface="Times New Roman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/>
                <a:ea typeface="Times New Roman"/>
              </a:rPr>
              <a:t>.......</a:t>
            </a:r>
            <a:endParaRPr lang="en-US" sz="2000" dirty="0" smtClean="0">
              <a:latin typeface="Times New Roman"/>
              <a:ea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latin typeface="Courier New"/>
                <a:ea typeface="Times New Roman"/>
              </a:rPr>
              <a:t>endmodule</a:t>
            </a:r>
            <a:r>
              <a:rPr lang="en-US" sz="2000" dirty="0" smtClean="0">
                <a:latin typeface="Courier New"/>
                <a:ea typeface="Times New Roman"/>
              </a:rPr>
              <a:t>;</a:t>
            </a:r>
            <a:endParaRPr lang="en-US" sz="2000" dirty="0" smtClean="0"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tx2"/>
              </a:buClr>
            </a:pPr>
            <a:r>
              <a:rPr lang="en-US" sz="2400" b="1" dirty="0" smtClean="0"/>
              <a:t>Port Connection Rules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788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8849" name="Group 1"/>
          <p:cNvGrpSpPr>
            <a:grpSpLocks noChangeAspect="1"/>
          </p:cNvGrpSpPr>
          <p:nvPr/>
        </p:nvGrpSpPr>
        <p:grpSpPr bwMode="auto">
          <a:xfrm>
            <a:off x="380999" y="2286000"/>
            <a:ext cx="8654815" cy="3810000"/>
            <a:chOff x="2160" y="8353"/>
            <a:chExt cx="8280" cy="3645"/>
          </a:xfrm>
        </p:grpSpPr>
        <p:sp>
          <p:nvSpPr>
            <p:cNvPr id="78864" name="AutoShape 16"/>
            <p:cNvSpPr>
              <a:spLocks noChangeAspect="1" noChangeArrowheads="1" noTextEdit="1"/>
            </p:cNvSpPr>
            <p:nvPr/>
          </p:nvSpPr>
          <p:spPr bwMode="auto">
            <a:xfrm>
              <a:off x="2160" y="8353"/>
              <a:ext cx="8280" cy="364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63" name="Rectangle 15"/>
            <p:cNvSpPr>
              <a:spLocks noChangeArrowheads="1"/>
            </p:cNvSpPr>
            <p:nvPr/>
          </p:nvSpPr>
          <p:spPr bwMode="auto">
            <a:xfrm>
              <a:off x="4350" y="9253"/>
              <a:ext cx="3870" cy="216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62" name="Line 14"/>
            <p:cNvSpPr>
              <a:spLocks noChangeShapeType="1"/>
            </p:cNvSpPr>
            <p:nvPr/>
          </p:nvSpPr>
          <p:spPr bwMode="auto">
            <a:xfrm>
              <a:off x="6300" y="8533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61" name="Line 13"/>
            <p:cNvSpPr>
              <a:spLocks noChangeShapeType="1"/>
            </p:cNvSpPr>
            <p:nvPr/>
          </p:nvSpPr>
          <p:spPr bwMode="auto">
            <a:xfrm>
              <a:off x="6300" y="9253"/>
              <a:ext cx="1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60" name="Text Box 12"/>
            <p:cNvSpPr txBox="1">
              <a:spLocks noChangeArrowheads="1"/>
            </p:cNvSpPr>
            <p:nvPr/>
          </p:nvSpPr>
          <p:spPr bwMode="auto">
            <a:xfrm>
              <a:off x="5728" y="9433"/>
              <a:ext cx="1800" cy="3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net 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inout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859" name="Text Box 11"/>
            <p:cNvSpPr txBox="1">
              <a:spLocks noChangeArrowheads="1"/>
            </p:cNvSpPr>
            <p:nvPr/>
          </p:nvSpPr>
          <p:spPr bwMode="auto">
            <a:xfrm>
              <a:off x="5730" y="8698"/>
              <a:ext cx="9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net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858" name="Line 10"/>
            <p:cNvSpPr>
              <a:spLocks noChangeShapeType="1"/>
            </p:cNvSpPr>
            <p:nvPr/>
          </p:nvSpPr>
          <p:spPr bwMode="auto">
            <a:xfrm>
              <a:off x="2910" y="10333"/>
              <a:ext cx="14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57" name="Line 9"/>
            <p:cNvSpPr>
              <a:spLocks noChangeShapeType="1"/>
            </p:cNvSpPr>
            <p:nvPr/>
          </p:nvSpPr>
          <p:spPr bwMode="auto">
            <a:xfrm>
              <a:off x="8205" y="10333"/>
              <a:ext cx="14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w="lg" len="lg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56" name="Line 8"/>
            <p:cNvSpPr>
              <a:spLocks noChangeShapeType="1"/>
            </p:cNvSpPr>
            <p:nvPr/>
          </p:nvSpPr>
          <p:spPr bwMode="auto">
            <a:xfrm>
              <a:off x="4335" y="10333"/>
              <a:ext cx="64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55" name="Line 7"/>
            <p:cNvSpPr>
              <a:spLocks noChangeShapeType="1"/>
            </p:cNvSpPr>
            <p:nvPr/>
          </p:nvSpPr>
          <p:spPr bwMode="auto">
            <a:xfrm>
              <a:off x="7575" y="10332"/>
              <a:ext cx="64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2760" y="10333"/>
              <a:ext cx="14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reg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or net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853" name="Text Box 5"/>
            <p:cNvSpPr txBox="1">
              <a:spLocks noChangeArrowheads="1"/>
            </p:cNvSpPr>
            <p:nvPr/>
          </p:nvSpPr>
          <p:spPr bwMode="auto">
            <a:xfrm>
              <a:off x="8584" y="10266"/>
              <a:ext cx="720" cy="3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net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852" name="Text Box 4"/>
            <p:cNvSpPr txBox="1">
              <a:spLocks noChangeArrowheads="1"/>
            </p:cNvSpPr>
            <p:nvPr/>
          </p:nvSpPr>
          <p:spPr bwMode="auto">
            <a:xfrm>
              <a:off x="4347" y="9930"/>
              <a:ext cx="870" cy="1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input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net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851" name="Text Box 3"/>
            <p:cNvSpPr txBox="1">
              <a:spLocks noChangeArrowheads="1"/>
            </p:cNvSpPr>
            <p:nvPr/>
          </p:nvSpPr>
          <p:spPr bwMode="auto">
            <a:xfrm>
              <a:off x="6411" y="9916"/>
              <a:ext cx="1800" cy="1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output 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reg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or net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Verilog Value Set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800" i="1" dirty="0"/>
              <a:t>0</a:t>
            </a:r>
            <a:r>
              <a:rPr lang="el-GR" sz="2800" dirty="0"/>
              <a:t>	represents low logic level or false </a:t>
            </a:r>
            <a:r>
              <a:rPr lang="el-GR" sz="2800" dirty="0" smtClean="0"/>
              <a:t>condition</a:t>
            </a:r>
            <a:endParaRPr lang="el-GR" sz="2800" dirty="0"/>
          </a:p>
          <a:p>
            <a:r>
              <a:rPr lang="el-GR" sz="2800" i="1" dirty="0"/>
              <a:t>1	</a:t>
            </a:r>
            <a:r>
              <a:rPr lang="el-GR" sz="2800" dirty="0"/>
              <a:t>represents high logic level or true </a:t>
            </a:r>
            <a:r>
              <a:rPr lang="el-GR" sz="2800" dirty="0" smtClean="0"/>
              <a:t>condition</a:t>
            </a:r>
            <a:endParaRPr lang="el-GR" sz="2800" dirty="0"/>
          </a:p>
          <a:p>
            <a:r>
              <a:rPr lang="el-GR" sz="2800" i="1" dirty="0"/>
              <a:t>x	</a:t>
            </a:r>
            <a:r>
              <a:rPr lang="el-GR" sz="2800" dirty="0"/>
              <a:t>represents unknown logic </a:t>
            </a:r>
            <a:r>
              <a:rPr lang="el-GR" sz="2800" dirty="0" smtClean="0"/>
              <a:t>level</a:t>
            </a:r>
            <a:endParaRPr lang="el-GR" sz="2800" dirty="0"/>
          </a:p>
          <a:p>
            <a:r>
              <a:rPr lang="el-GR" sz="2800" i="1" dirty="0"/>
              <a:t>z	</a:t>
            </a:r>
            <a:r>
              <a:rPr lang="el-GR" sz="2800" dirty="0"/>
              <a:t>represents high impedance logic level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Numbers in Verilog (i)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l-GR" dirty="0"/>
              <a:t>	        </a:t>
            </a:r>
            <a:r>
              <a:rPr lang="el-GR" sz="2400" dirty="0"/>
              <a:t>&lt;size&gt;’&lt;radix&gt; &lt;value&gt;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pPr lvl="1"/>
            <a:endParaRPr lang="el-GR" dirty="0"/>
          </a:p>
          <a:p>
            <a:pPr lvl="1"/>
            <a:r>
              <a:rPr lang="el-GR" sz="2400" dirty="0"/>
              <a:t>8’h ax = 1010xxxx</a:t>
            </a:r>
          </a:p>
          <a:p>
            <a:pPr lvl="1"/>
            <a:r>
              <a:rPr lang="el-GR" sz="2400" dirty="0"/>
              <a:t>12’o 3zx7 = 011zzzxxx111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066800" y="2971800"/>
            <a:ext cx="9144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l-GR"/>
              <a:t>No of </a:t>
            </a:r>
          </a:p>
          <a:p>
            <a:r>
              <a:rPr lang="el-GR"/>
              <a:t>bits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209800" y="2971800"/>
            <a:ext cx="2514600" cy="121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l-GR"/>
              <a:t>Binary           </a:t>
            </a:r>
            <a:r>
              <a:rPr lang="el-GR">
                <a:sym typeface="Symbol" pitchFamily="18" charset="2"/>
              </a:rPr>
              <a:t> b or B</a:t>
            </a:r>
            <a:endParaRPr lang="el-GR"/>
          </a:p>
          <a:p>
            <a:pPr algn="l"/>
            <a:r>
              <a:rPr lang="el-GR"/>
              <a:t>Octal             </a:t>
            </a:r>
            <a:r>
              <a:rPr lang="el-GR">
                <a:sym typeface="Symbol" pitchFamily="18" charset="2"/>
              </a:rPr>
              <a:t> o or O</a:t>
            </a:r>
            <a:endParaRPr lang="el-GR"/>
          </a:p>
          <a:p>
            <a:pPr algn="l"/>
            <a:r>
              <a:rPr lang="el-GR"/>
              <a:t>Decimal        </a:t>
            </a:r>
            <a:r>
              <a:rPr lang="el-GR">
                <a:sym typeface="Symbol" pitchFamily="18" charset="2"/>
              </a:rPr>
              <a:t> d or D</a:t>
            </a:r>
            <a:endParaRPr lang="el-GR"/>
          </a:p>
          <a:p>
            <a:pPr algn="l"/>
            <a:r>
              <a:rPr lang="el-GR"/>
              <a:t>Hexadecimal </a:t>
            </a:r>
            <a:r>
              <a:rPr lang="el-GR">
                <a:sym typeface="Symbol" pitchFamily="18" charset="2"/>
              </a:rPr>
              <a:t> h or H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4876800" y="2971800"/>
            <a:ext cx="2057400" cy="83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l-GR"/>
              <a:t>Consecutive chars </a:t>
            </a:r>
          </a:p>
          <a:p>
            <a:r>
              <a:rPr lang="el-GR"/>
              <a:t>0-f, x, z</a:t>
            </a: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>
            <a:off x="1524000" y="2438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33528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4724400" y="24384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Numbers in Verilog (ii)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You can insert </a:t>
            </a:r>
            <a:r>
              <a:rPr lang="en-US"/>
              <a:t>“</a:t>
            </a:r>
            <a:r>
              <a:rPr lang="el-GR"/>
              <a:t>_</a:t>
            </a:r>
            <a:r>
              <a:rPr lang="en-US"/>
              <a:t>”</a:t>
            </a:r>
            <a:r>
              <a:rPr lang="el-GR"/>
              <a:t> for readability</a:t>
            </a:r>
          </a:p>
          <a:p>
            <a:pPr lvl="1"/>
            <a:r>
              <a:rPr lang="el-GR"/>
              <a:t>12’b 000_111_010_100 </a:t>
            </a:r>
          </a:p>
          <a:p>
            <a:pPr lvl="1"/>
            <a:r>
              <a:rPr lang="el-GR"/>
              <a:t>12’b 000111010100</a:t>
            </a:r>
          </a:p>
          <a:p>
            <a:pPr lvl="1"/>
            <a:r>
              <a:rPr lang="el-GR"/>
              <a:t>12’o 07_24</a:t>
            </a:r>
          </a:p>
          <a:p>
            <a:r>
              <a:rPr lang="el-GR"/>
              <a:t>Bit extension</a:t>
            </a:r>
          </a:p>
          <a:p>
            <a:pPr lvl="1"/>
            <a:r>
              <a:rPr lang="el-GR"/>
              <a:t>MS bit = 0, x or z </a:t>
            </a:r>
            <a:r>
              <a:rPr lang="el-GR">
                <a:sym typeface="Symbol" pitchFamily="18" charset="2"/>
              </a:rPr>
              <a:t> extend this</a:t>
            </a:r>
          </a:p>
          <a:p>
            <a:pPr lvl="2"/>
            <a:r>
              <a:rPr lang="el-GR">
                <a:sym typeface="Symbol" pitchFamily="18" charset="2"/>
              </a:rPr>
              <a:t>4’b x1 = 4’b xx_x1</a:t>
            </a:r>
          </a:p>
          <a:p>
            <a:pPr lvl="1"/>
            <a:r>
              <a:rPr lang="el-GR">
                <a:sym typeface="Symbol" pitchFamily="18" charset="2"/>
              </a:rPr>
              <a:t>MS bit = 1  zero extension</a:t>
            </a:r>
          </a:p>
          <a:p>
            <a:pPr lvl="2"/>
            <a:r>
              <a:rPr lang="el-GR">
                <a:sym typeface="Symbol" pitchFamily="18" charset="2"/>
              </a:rPr>
              <a:t>4’b 1x = 4’b 00_1x</a:t>
            </a:r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>
            <a:off x="4724400" y="25908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029200" y="2895600"/>
            <a:ext cx="299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l-GR"/>
              <a:t>Represent the same number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Numbers in Verilog (iii)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dirty="0"/>
              <a:t>If </a:t>
            </a:r>
            <a:r>
              <a:rPr lang="el-GR" sz="2400" i="1" dirty="0"/>
              <a:t>size</a:t>
            </a:r>
            <a:r>
              <a:rPr lang="el-GR" sz="2400" dirty="0"/>
              <a:t> is ommitted it </a:t>
            </a:r>
          </a:p>
          <a:p>
            <a:pPr lvl="1"/>
            <a:r>
              <a:rPr lang="el-GR" sz="2400" dirty="0"/>
              <a:t>is inferred from the </a:t>
            </a:r>
            <a:r>
              <a:rPr lang="el-GR" sz="2400" i="1" dirty="0"/>
              <a:t>value </a:t>
            </a:r>
            <a:r>
              <a:rPr lang="el-GR" sz="2400" dirty="0"/>
              <a:t>or</a:t>
            </a:r>
            <a:endParaRPr lang="el-GR" sz="2400" i="1" dirty="0"/>
          </a:p>
          <a:p>
            <a:pPr lvl="1"/>
            <a:r>
              <a:rPr lang="el-GR" sz="2400" dirty="0"/>
              <a:t>takes the simulation specific number of bits or</a:t>
            </a:r>
          </a:p>
          <a:p>
            <a:pPr lvl="1"/>
            <a:r>
              <a:rPr lang="el-GR" sz="2400" dirty="0"/>
              <a:t>takes the machine specific number of bits</a:t>
            </a:r>
          </a:p>
          <a:p>
            <a:pPr>
              <a:lnSpc>
                <a:spcPct val="190000"/>
              </a:lnSpc>
            </a:pPr>
            <a:r>
              <a:rPr lang="el-GR" sz="2400" dirty="0"/>
              <a:t>If  </a:t>
            </a:r>
            <a:r>
              <a:rPr lang="el-GR" sz="2400" i="1" dirty="0"/>
              <a:t>radix</a:t>
            </a:r>
            <a:r>
              <a:rPr lang="el-GR" sz="2400" dirty="0"/>
              <a:t> is ommitted </a:t>
            </a:r>
            <a:r>
              <a:rPr lang="el-GR" sz="2400" u="sng" dirty="0"/>
              <a:t>too</a:t>
            </a:r>
            <a:r>
              <a:rPr lang="el-GR" sz="2400" dirty="0"/>
              <a:t> .. decimal is assumed</a:t>
            </a:r>
          </a:p>
          <a:p>
            <a:pPr lvl="1"/>
            <a:r>
              <a:rPr lang="el-GR" sz="2400" dirty="0"/>
              <a:t>15 = &lt;size&gt;’d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Evolution of Computer-Aided Digital Design (cont’d)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VLSI: Very Large Scale Integration</a:t>
            </a:r>
          </a:p>
          <a:p>
            <a:pPr lvl="1">
              <a:lnSpc>
                <a:spcPct val="90000"/>
              </a:lnSpc>
            </a:pPr>
            <a:r>
              <a:rPr lang="en-US" sz="2300"/>
              <a:t>Hundred thousands of gates</a:t>
            </a:r>
          </a:p>
          <a:p>
            <a:pPr lvl="1">
              <a:lnSpc>
                <a:spcPct val="90000"/>
              </a:lnSpc>
            </a:pPr>
            <a:r>
              <a:rPr lang="en-US" sz="2300"/>
              <a:t>Not feasible anymore: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Bread boarding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Manual layout design</a:t>
            </a:r>
          </a:p>
          <a:p>
            <a:pPr lvl="1">
              <a:lnSpc>
                <a:spcPct val="90000"/>
              </a:lnSpc>
            </a:pPr>
            <a:r>
              <a:rPr lang="en-US" sz="2300"/>
              <a:t>Simulator programs</a:t>
            </a:r>
          </a:p>
          <a:p>
            <a:pPr lvl="1">
              <a:lnSpc>
                <a:spcPct val="90000"/>
              </a:lnSpc>
            </a:pPr>
            <a:r>
              <a:rPr lang="en-US" sz="2300"/>
              <a:t>Automatic place-and-route</a:t>
            </a:r>
          </a:p>
          <a:p>
            <a:pPr lvl="1">
              <a:lnSpc>
                <a:spcPct val="90000"/>
              </a:lnSpc>
            </a:pPr>
            <a:r>
              <a:rPr lang="en-US" sz="2300"/>
              <a:t>Bottom-Up design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Design small building blocks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Combine them to develop bigger ones</a:t>
            </a:r>
          </a:p>
          <a:p>
            <a:pPr lvl="1">
              <a:lnSpc>
                <a:spcPct val="90000"/>
              </a:lnSpc>
            </a:pPr>
            <a:r>
              <a:rPr lang="en-US" sz="2300"/>
              <a:t>More and more emphasis on logic simulation</a:t>
            </a:r>
          </a:p>
          <a:p>
            <a:pPr lvl="1">
              <a:lnSpc>
                <a:spcPct val="90000"/>
              </a:lnSpc>
            </a:pPr>
            <a:endParaRPr lang="en-US"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Nets (i)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r>
              <a:rPr lang="el-GR" sz="2400" dirty="0"/>
              <a:t>Can be thought as hardware wires driven by logic</a:t>
            </a:r>
          </a:p>
          <a:p>
            <a:r>
              <a:rPr lang="el-GR" sz="2400" dirty="0"/>
              <a:t>Equal </a:t>
            </a:r>
            <a:r>
              <a:rPr lang="el-GR" sz="2400" i="1" dirty="0"/>
              <a:t>z</a:t>
            </a:r>
            <a:r>
              <a:rPr lang="el-GR" sz="2400" dirty="0"/>
              <a:t> when unconnected</a:t>
            </a:r>
          </a:p>
          <a:p>
            <a:r>
              <a:rPr lang="el-GR" sz="2400" dirty="0"/>
              <a:t>Various types of nets</a:t>
            </a:r>
          </a:p>
          <a:p>
            <a:pPr lvl="1"/>
            <a:r>
              <a:rPr lang="el-GR" sz="2000" dirty="0">
                <a:latin typeface="Courier New" pitchFamily="49" charset="0"/>
              </a:rPr>
              <a:t>wire</a:t>
            </a:r>
            <a:endParaRPr lang="el-GR" dirty="0"/>
          </a:p>
          <a:p>
            <a:pPr lvl="1"/>
            <a:r>
              <a:rPr lang="el-GR" sz="2000" dirty="0">
                <a:latin typeface="Courier New" pitchFamily="49" charset="0"/>
              </a:rPr>
              <a:t>wand</a:t>
            </a:r>
            <a:r>
              <a:rPr lang="el-GR" dirty="0"/>
              <a:t>	</a:t>
            </a:r>
            <a:r>
              <a:rPr lang="el-GR" sz="2400" dirty="0"/>
              <a:t>(wired-AND)</a:t>
            </a:r>
          </a:p>
          <a:p>
            <a:pPr lvl="1"/>
            <a:r>
              <a:rPr lang="el-GR" sz="2000" dirty="0">
                <a:latin typeface="Courier New" pitchFamily="49" charset="0"/>
              </a:rPr>
              <a:t>wor</a:t>
            </a:r>
            <a:r>
              <a:rPr lang="el-GR" dirty="0"/>
              <a:t>	(</a:t>
            </a:r>
            <a:r>
              <a:rPr lang="el-GR" sz="2400" dirty="0"/>
              <a:t>wired-OR)</a:t>
            </a:r>
          </a:p>
          <a:p>
            <a:pPr lvl="1"/>
            <a:r>
              <a:rPr lang="el-GR" sz="2000" dirty="0">
                <a:latin typeface="Courier New" pitchFamily="49" charset="0"/>
              </a:rPr>
              <a:t>tri</a:t>
            </a:r>
            <a:r>
              <a:rPr lang="el-GR" dirty="0"/>
              <a:t>	(</a:t>
            </a:r>
            <a:r>
              <a:rPr lang="el-GR" sz="2400" dirty="0"/>
              <a:t>tri-state)</a:t>
            </a:r>
          </a:p>
          <a:p>
            <a:r>
              <a:rPr lang="el-GR" sz="2400" dirty="0"/>
              <a:t>In following examples: Y is evaluated, </a:t>
            </a:r>
            <a:r>
              <a:rPr lang="el-GR" sz="2400" b="1" i="1" dirty="0"/>
              <a:t>automatically</a:t>
            </a:r>
            <a:r>
              <a:rPr lang="el-GR" sz="2400" dirty="0"/>
              <a:t>, every time A or B changes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l-GR" dirty="0"/>
              <a:t>Nets (ii)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914400" y="1417638"/>
            <a:ext cx="1968500" cy="762000"/>
            <a:chOff x="576" y="893"/>
            <a:chExt cx="1240" cy="480"/>
          </a:xfrm>
        </p:grpSpPr>
        <p:sp>
          <p:nvSpPr>
            <p:cNvPr id="27652" name="AutoShape 4"/>
            <p:cNvSpPr>
              <a:spLocks noChangeArrowheads="1"/>
            </p:cNvSpPr>
            <p:nvPr/>
          </p:nvSpPr>
          <p:spPr bwMode="auto">
            <a:xfrm>
              <a:off x="1008" y="989"/>
              <a:ext cx="384" cy="38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 flipH="1">
              <a:off x="672" y="10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 flipH="1">
              <a:off x="672" y="127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 flipH="1">
              <a:off x="1392" y="118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576" y="89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l-GR"/>
                <a:t>A</a:t>
              </a:r>
            </a:p>
          </p:txBody>
        </p:sp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581" y="1085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l-GR"/>
                <a:t>B</a:t>
              </a:r>
            </a:p>
          </p:txBody>
        </p:sp>
        <p:sp>
          <p:nvSpPr>
            <p:cNvPr id="27658" name="Text Box 10"/>
            <p:cNvSpPr txBox="1">
              <a:spLocks noChangeArrowheads="1"/>
            </p:cNvSpPr>
            <p:nvPr/>
          </p:nvSpPr>
          <p:spPr bwMode="auto">
            <a:xfrm>
              <a:off x="1584" y="989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l-GR"/>
                <a:t>Y</a:t>
              </a:r>
            </a:p>
          </p:txBody>
        </p:sp>
      </p:grp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3505200" y="1447800"/>
            <a:ext cx="29956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l-GR" sz="1600">
                <a:latin typeface="Courier New" pitchFamily="49" charset="0"/>
              </a:rPr>
              <a:t>wire Y;  // declaration</a:t>
            </a:r>
          </a:p>
          <a:p>
            <a:pPr algn="l"/>
            <a:r>
              <a:rPr lang="el-GR" sz="1600">
                <a:latin typeface="Courier New" pitchFamily="49" charset="0"/>
              </a:rPr>
              <a:t>assign Y = A &amp; B;</a:t>
            </a:r>
            <a:r>
              <a:rPr lang="el-GR"/>
              <a:t> 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838200" y="2971800"/>
            <a:ext cx="2044700" cy="1219200"/>
            <a:chOff x="528" y="1872"/>
            <a:chExt cx="1288" cy="768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960" y="1920"/>
              <a:ext cx="240" cy="288"/>
              <a:chOff x="1056" y="1872"/>
              <a:chExt cx="240" cy="288"/>
            </a:xfrm>
          </p:grpSpPr>
          <p:sp>
            <p:nvSpPr>
              <p:cNvPr id="27664" name="Line 16"/>
              <p:cNvSpPr>
                <a:spLocks noChangeShapeType="1"/>
              </p:cNvSpPr>
              <p:nvPr/>
            </p:nvSpPr>
            <p:spPr bwMode="auto">
              <a:xfrm>
                <a:off x="105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5" name="Line 17"/>
              <p:cNvSpPr>
                <a:spLocks noChangeShapeType="1"/>
              </p:cNvSpPr>
              <p:nvPr/>
            </p:nvSpPr>
            <p:spPr bwMode="auto">
              <a:xfrm>
                <a:off x="1056" y="187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6" name="Line 18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960" y="2352"/>
              <a:ext cx="240" cy="288"/>
              <a:chOff x="1056" y="1872"/>
              <a:chExt cx="240" cy="288"/>
            </a:xfrm>
          </p:grpSpPr>
          <p:sp>
            <p:nvSpPr>
              <p:cNvPr id="27669" name="Line 21"/>
              <p:cNvSpPr>
                <a:spLocks noChangeShapeType="1"/>
              </p:cNvSpPr>
              <p:nvPr/>
            </p:nvSpPr>
            <p:spPr bwMode="auto">
              <a:xfrm>
                <a:off x="105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0" name="Line 22"/>
              <p:cNvSpPr>
                <a:spLocks noChangeShapeType="1"/>
              </p:cNvSpPr>
              <p:nvPr/>
            </p:nvSpPr>
            <p:spPr bwMode="auto">
              <a:xfrm>
                <a:off x="1056" y="187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1" name="Line 23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 flipH="1">
              <a:off x="624" y="20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 flipH="1">
              <a:off x="624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Text Box 26"/>
            <p:cNvSpPr txBox="1">
              <a:spLocks noChangeArrowheads="1"/>
            </p:cNvSpPr>
            <p:nvPr/>
          </p:nvSpPr>
          <p:spPr bwMode="auto">
            <a:xfrm>
              <a:off x="528" y="230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l-GR"/>
                <a:t>B</a:t>
              </a:r>
            </a:p>
          </p:txBody>
        </p:sp>
        <p:sp>
          <p:nvSpPr>
            <p:cNvPr id="27675" name="Text Box 27"/>
            <p:cNvSpPr txBox="1">
              <a:spLocks noChangeArrowheads="1"/>
            </p:cNvSpPr>
            <p:nvPr/>
          </p:nvSpPr>
          <p:spPr bwMode="auto">
            <a:xfrm>
              <a:off x="528" y="1872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l-GR"/>
                <a:t>A</a:t>
              </a:r>
            </a:p>
          </p:txBody>
        </p:sp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>
              <a:off x="1200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>
              <a:off x="1200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Line 32"/>
            <p:cNvSpPr>
              <a:spLocks noChangeShapeType="1"/>
            </p:cNvSpPr>
            <p:nvPr/>
          </p:nvSpPr>
          <p:spPr bwMode="auto">
            <a:xfrm>
              <a:off x="1344" y="206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Line 33"/>
            <p:cNvSpPr>
              <a:spLocks noChangeShapeType="1"/>
            </p:cNvSpPr>
            <p:nvPr/>
          </p:nvSpPr>
          <p:spPr bwMode="auto">
            <a:xfrm>
              <a:off x="1344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Text Box 34"/>
            <p:cNvSpPr txBox="1">
              <a:spLocks noChangeArrowheads="1"/>
            </p:cNvSpPr>
            <p:nvPr/>
          </p:nvSpPr>
          <p:spPr bwMode="auto">
            <a:xfrm>
              <a:off x="1584" y="2112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l-GR"/>
                <a:t>Y</a:t>
              </a:r>
            </a:p>
          </p:txBody>
        </p:sp>
      </p:grp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3505200" y="2514600"/>
            <a:ext cx="299561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l-GR" sz="1600">
                <a:latin typeface="Courier New" pitchFamily="49" charset="0"/>
              </a:rPr>
              <a:t>wand Y;  // declaration</a:t>
            </a:r>
          </a:p>
          <a:p>
            <a:pPr algn="l"/>
            <a:r>
              <a:rPr lang="el-GR" sz="1600">
                <a:latin typeface="Courier New" pitchFamily="49" charset="0"/>
              </a:rPr>
              <a:t>assign Y = A;</a:t>
            </a:r>
            <a:r>
              <a:rPr lang="el-GR"/>
              <a:t> </a:t>
            </a:r>
          </a:p>
          <a:p>
            <a:pPr algn="l"/>
            <a:r>
              <a:rPr lang="el-GR" sz="1600">
                <a:latin typeface="Courier New" pitchFamily="49" charset="0"/>
              </a:rPr>
              <a:t>assign Y = B;</a:t>
            </a:r>
            <a:endParaRPr lang="el-GR"/>
          </a:p>
        </p:txBody>
      </p:sp>
      <p:graphicFrame>
        <p:nvGraphicFramePr>
          <p:cNvPr id="27686" name="Object 38"/>
          <p:cNvGraphicFramePr>
            <a:graphicFrameLocks noChangeAspect="1"/>
          </p:cNvGraphicFramePr>
          <p:nvPr/>
        </p:nvGraphicFramePr>
        <p:xfrm>
          <a:off x="6477000" y="2286000"/>
          <a:ext cx="1600200" cy="1347788"/>
        </p:xfrm>
        <a:graphic>
          <a:graphicData uri="http://schemas.openxmlformats.org/presentationml/2006/ole">
            <p:oleObj spid="_x0000_s1026" name="Bitmap Image" r:id="rId3" imgW="960108" imgH="807797" progId="PBrush">
              <p:embed/>
            </p:oleObj>
          </a:graphicData>
        </a:graphic>
      </p:graphicFrame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3505200" y="3916363"/>
            <a:ext cx="28733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l-GR" sz="1600">
                <a:latin typeface="Courier New" pitchFamily="49" charset="0"/>
              </a:rPr>
              <a:t>wor Y;  // declaration</a:t>
            </a:r>
          </a:p>
          <a:p>
            <a:pPr algn="l"/>
            <a:r>
              <a:rPr lang="el-GR" sz="1600">
                <a:latin typeface="Courier New" pitchFamily="49" charset="0"/>
              </a:rPr>
              <a:t>assign Y = A;</a:t>
            </a:r>
            <a:r>
              <a:rPr lang="el-GR"/>
              <a:t> </a:t>
            </a:r>
          </a:p>
          <a:p>
            <a:pPr algn="l"/>
            <a:r>
              <a:rPr lang="el-GR" sz="1600">
                <a:latin typeface="Courier New" pitchFamily="49" charset="0"/>
              </a:rPr>
              <a:t>assign Y = B;</a:t>
            </a:r>
            <a:endParaRPr lang="el-GR"/>
          </a:p>
        </p:txBody>
      </p:sp>
      <p:graphicFrame>
        <p:nvGraphicFramePr>
          <p:cNvPr id="27688" name="Object 40"/>
          <p:cNvGraphicFramePr>
            <a:graphicFrameLocks noChangeAspect="1"/>
          </p:cNvGraphicFramePr>
          <p:nvPr/>
        </p:nvGraphicFramePr>
        <p:xfrm>
          <a:off x="6629400" y="3733800"/>
          <a:ext cx="1524000" cy="1292225"/>
        </p:xfrm>
        <a:graphic>
          <a:graphicData uri="http://schemas.openxmlformats.org/presentationml/2006/ole">
            <p:oleObj spid="_x0000_s1027" name="Bitmap Image" r:id="rId4" imgW="952466" imgH="807797" progId="PBrush">
              <p:embed/>
            </p:oleObj>
          </a:graphicData>
        </a:graphic>
      </p:graphicFrame>
      <p:sp>
        <p:nvSpPr>
          <p:cNvPr id="27689" name="AutoShape 41"/>
          <p:cNvSpPr>
            <a:spLocks/>
          </p:cNvSpPr>
          <p:nvPr/>
        </p:nvSpPr>
        <p:spPr bwMode="auto">
          <a:xfrm>
            <a:off x="3200400" y="2819400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844550" y="4953000"/>
            <a:ext cx="1962150" cy="914400"/>
            <a:chOff x="532" y="3120"/>
            <a:chExt cx="1236" cy="576"/>
          </a:xfrm>
        </p:grpSpPr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964" y="3408"/>
              <a:ext cx="231" cy="288"/>
              <a:chOff x="1056" y="1872"/>
              <a:chExt cx="240" cy="288"/>
            </a:xfrm>
          </p:grpSpPr>
          <p:sp>
            <p:nvSpPr>
              <p:cNvPr id="27691" name="Line 43"/>
              <p:cNvSpPr>
                <a:spLocks noChangeShapeType="1"/>
              </p:cNvSpPr>
              <p:nvPr/>
            </p:nvSpPr>
            <p:spPr bwMode="auto">
              <a:xfrm>
                <a:off x="105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2" name="Line 44"/>
              <p:cNvSpPr>
                <a:spLocks noChangeShapeType="1"/>
              </p:cNvSpPr>
              <p:nvPr/>
            </p:nvSpPr>
            <p:spPr bwMode="auto">
              <a:xfrm>
                <a:off x="1056" y="187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3" name="Line 45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94" name="Line 46"/>
            <p:cNvSpPr>
              <a:spLocks noChangeShapeType="1"/>
            </p:cNvSpPr>
            <p:nvPr/>
          </p:nvSpPr>
          <p:spPr bwMode="auto">
            <a:xfrm flipH="1">
              <a:off x="628" y="3552"/>
              <a:ext cx="32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Text Box 47"/>
            <p:cNvSpPr txBox="1">
              <a:spLocks noChangeArrowheads="1"/>
            </p:cNvSpPr>
            <p:nvPr/>
          </p:nvSpPr>
          <p:spPr bwMode="auto">
            <a:xfrm>
              <a:off x="532" y="3360"/>
              <a:ext cx="2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l-GR"/>
                <a:t>A</a:t>
              </a:r>
            </a:p>
          </p:txBody>
        </p:sp>
        <p:sp>
          <p:nvSpPr>
            <p:cNvPr id="27696" name="Line 48"/>
            <p:cNvSpPr>
              <a:spLocks noChangeShapeType="1"/>
            </p:cNvSpPr>
            <p:nvPr/>
          </p:nvSpPr>
          <p:spPr bwMode="auto">
            <a:xfrm flipH="1">
              <a:off x="1204" y="3552"/>
              <a:ext cx="46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7" name="Text Box 49"/>
            <p:cNvSpPr txBox="1">
              <a:spLocks noChangeArrowheads="1"/>
            </p:cNvSpPr>
            <p:nvPr/>
          </p:nvSpPr>
          <p:spPr bwMode="auto">
            <a:xfrm>
              <a:off x="1536" y="336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l-GR"/>
                <a:t>Y</a:t>
              </a:r>
            </a:p>
          </p:txBody>
        </p:sp>
        <p:sp>
          <p:nvSpPr>
            <p:cNvPr id="27698" name="Line 50"/>
            <p:cNvSpPr>
              <a:spLocks noChangeShapeType="1"/>
            </p:cNvSpPr>
            <p:nvPr/>
          </p:nvSpPr>
          <p:spPr bwMode="auto">
            <a:xfrm flipV="1">
              <a:off x="1060" y="3264"/>
              <a:ext cx="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9" name="Text Box 51"/>
            <p:cNvSpPr txBox="1">
              <a:spLocks noChangeArrowheads="1"/>
            </p:cNvSpPr>
            <p:nvPr/>
          </p:nvSpPr>
          <p:spPr bwMode="auto">
            <a:xfrm>
              <a:off x="1056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l-GR"/>
                <a:t>dr</a:t>
              </a:r>
            </a:p>
          </p:txBody>
        </p:sp>
      </p:grpSp>
      <p:sp>
        <p:nvSpPr>
          <p:cNvPr id="27700" name="Text Box 52"/>
          <p:cNvSpPr txBox="1">
            <a:spLocks noChangeArrowheads="1"/>
          </p:cNvSpPr>
          <p:nvPr/>
        </p:nvSpPr>
        <p:spPr bwMode="auto">
          <a:xfrm>
            <a:off x="3581400" y="5257800"/>
            <a:ext cx="318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l-GR" sz="1600">
                <a:latin typeface="Courier New" pitchFamily="49" charset="0"/>
              </a:rPr>
              <a:t>tri Y;  // declaration</a:t>
            </a:r>
          </a:p>
          <a:p>
            <a:pPr algn="l"/>
            <a:r>
              <a:rPr lang="el-GR" sz="1600">
                <a:latin typeface="Courier New" pitchFamily="49" charset="0"/>
              </a:rPr>
              <a:t>assign Y = (dr) ? A : z;</a:t>
            </a:r>
            <a:r>
              <a:rPr lang="el-GR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l-GR"/>
              <a:t>Registers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4876800"/>
          </a:xfrm>
        </p:spPr>
        <p:txBody>
          <a:bodyPr/>
          <a:lstStyle/>
          <a:p>
            <a:r>
              <a:rPr lang="el-GR" sz="2400" dirty="0"/>
              <a:t>Variables that store values</a:t>
            </a:r>
          </a:p>
          <a:p>
            <a:r>
              <a:rPr lang="el-GR" sz="2400" dirty="0"/>
              <a:t>Do not represent real hardware but ..</a:t>
            </a:r>
          </a:p>
          <a:p>
            <a:r>
              <a:rPr lang="el-GR" sz="2400" dirty="0"/>
              <a:t>.. real hardware can be implemented with registers</a:t>
            </a:r>
          </a:p>
          <a:p>
            <a:r>
              <a:rPr lang="el-GR" sz="2400" dirty="0"/>
              <a:t>Only one type: </a:t>
            </a:r>
            <a:r>
              <a:rPr lang="el-GR" sz="2400" dirty="0">
                <a:latin typeface="Courier New" pitchFamily="49" charset="0"/>
              </a:rPr>
              <a:t>reg</a:t>
            </a:r>
          </a:p>
          <a:p>
            <a:pPr lvl="1">
              <a:buFontTx/>
              <a:buNone/>
            </a:pPr>
            <a:r>
              <a:rPr lang="el-GR" sz="2000" dirty="0">
                <a:latin typeface="Courier New" pitchFamily="49" charset="0"/>
              </a:rPr>
              <a:t>	reg A, C; // declaration</a:t>
            </a:r>
          </a:p>
          <a:p>
            <a:pPr lvl="1">
              <a:buFontTx/>
              <a:buNone/>
            </a:pPr>
            <a:r>
              <a:rPr lang="el-GR" sz="2000" dirty="0">
                <a:latin typeface="Courier New" pitchFamily="49" charset="0"/>
              </a:rPr>
              <a:t>	// assignments are always done inside a procedure</a:t>
            </a:r>
          </a:p>
          <a:p>
            <a:pPr lvl="1">
              <a:buFontTx/>
              <a:buNone/>
            </a:pPr>
            <a:r>
              <a:rPr lang="el-GR" sz="2000" dirty="0">
                <a:latin typeface="Courier New" pitchFamily="49" charset="0"/>
              </a:rPr>
              <a:t>	A = 1;</a:t>
            </a:r>
          </a:p>
          <a:p>
            <a:pPr lvl="1">
              <a:buFontTx/>
              <a:buNone/>
            </a:pPr>
            <a:r>
              <a:rPr lang="el-GR" dirty="0"/>
              <a:t>	</a:t>
            </a:r>
            <a:r>
              <a:rPr lang="el-GR" sz="2000" dirty="0">
                <a:latin typeface="Courier New" pitchFamily="49" charset="0"/>
              </a:rPr>
              <a:t>C = A; // C gets the logical value 1</a:t>
            </a:r>
          </a:p>
          <a:p>
            <a:pPr lvl="1">
              <a:buFontTx/>
              <a:buNone/>
            </a:pPr>
            <a:r>
              <a:rPr lang="el-GR" sz="2000" dirty="0">
                <a:latin typeface="Courier New" pitchFamily="49" charset="0"/>
              </a:rPr>
              <a:t>	A = 0; // C is still 1</a:t>
            </a:r>
          </a:p>
          <a:p>
            <a:pPr lvl="1">
              <a:buFontTx/>
              <a:buNone/>
            </a:pPr>
            <a:r>
              <a:rPr lang="el-GR" sz="2000" dirty="0">
                <a:latin typeface="Courier New" pitchFamily="49" charset="0"/>
              </a:rPr>
              <a:t>	C = 0; // C is now 0</a:t>
            </a:r>
          </a:p>
          <a:p>
            <a:r>
              <a:rPr lang="el-GR" sz="2400" dirty="0"/>
              <a:t>Register values are updated explicitly!!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l-GR"/>
              <a:t>Vectors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181600"/>
          </a:xfrm>
        </p:spPr>
        <p:txBody>
          <a:bodyPr/>
          <a:lstStyle/>
          <a:p>
            <a:r>
              <a:rPr lang="el-GR" sz="2400" dirty="0"/>
              <a:t>Represent buses</a:t>
            </a:r>
          </a:p>
          <a:p>
            <a:pPr lvl="1">
              <a:buFontTx/>
              <a:buNone/>
            </a:pPr>
            <a:r>
              <a:rPr lang="el-GR" sz="2000" dirty="0">
                <a:latin typeface="Courier New" pitchFamily="49" charset="0"/>
              </a:rPr>
              <a:t>	</a:t>
            </a:r>
            <a:r>
              <a:rPr lang="el-GR" sz="1800" dirty="0">
                <a:latin typeface="Courier New" pitchFamily="49" charset="0"/>
              </a:rPr>
              <a:t>wire [3:0] busA;</a:t>
            </a:r>
          </a:p>
          <a:p>
            <a:pPr lvl="1">
              <a:buFontTx/>
              <a:buNone/>
            </a:pPr>
            <a:r>
              <a:rPr lang="el-GR" sz="1800" dirty="0">
                <a:latin typeface="Courier New" pitchFamily="49" charset="0"/>
              </a:rPr>
              <a:t>	reg [1:4] busB; </a:t>
            </a:r>
          </a:p>
          <a:p>
            <a:pPr lvl="1">
              <a:buFontTx/>
              <a:buNone/>
            </a:pPr>
            <a:r>
              <a:rPr lang="el-GR" sz="1800" dirty="0">
                <a:latin typeface="Courier New" pitchFamily="49" charset="0"/>
              </a:rPr>
              <a:t>	reg [1:0] busC;</a:t>
            </a:r>
            <a:endParaRPr lang="el-GR" sz="2000" dirty="0">
              <a:latin typeface="Courier New" pitchFamily="49" charset="0"/>
            </a:endParaRPr>
          </a:p>
          <a:p>
            <a:r>
              <a:rPr lang="el-GR" sz="2400" dirty="0"/>
              <a:t>Left number is MS bit</a:t>
            </a:r>
          </a:p>
          <a:p>
            <a:r>
              <a:rPr lang="el-GR" sz="2400" dirty="0"/>
              <a:t>Slice management</a:t>
            </a:r>
          </a:p>
          <a:p>
            <a:pPr lvl="1">
              <a:buFontTx/>
              <a:buNone/>
            </a:pPr>
            <a:r>
              <a:rPr lang="el-GR" dirty="0"/>
              <a:t>					</a:t>
            </a:r>
            <a:r>
              <a:rPr lang="el-GR" sz="2000" dirty="0">
                <a:latin typeface="Courier New" pitchFamily="49" charset="0"/>
                <a:sym typeface="Symbol" pitchFamily="18" charset="2"/>
              </a:rPr>
              <a:t>	</a:t>
            </a:r>
            <a:r>
              <a:rPr lang="el-GR" sz="1800" dirty="0">
                <a:latin typeface="Courier New" pitchFamily="49" charset="0"/>
                <a:sym typeface="Symbol" pitchFamily="18" charset="2"/>
              </a:rPr>
              <a:t>busC[1] = busA[2];</a:t>
            </a:r>
          </a:p>
          <a:p>
            <a:pPr lvl="1">
              <a:buFontTx/>
              <a:buNone/>
            </a:pPr>
            <a:r>
              <a:rPr lang="el-GR" sz="1800" dirty="0">
                <a:latin typeface="Courier New" pitchFamily="49" charset="0"/>
                <a:sym typeface="Symbol" pitchFamily="18" charset="2"/>
              </a:rPr>
              <a:t>						busC[0] = busA[1];</a:t>
            </a:r>
            <a:endParaRPr lang="el-GR" sz="2000" dirty="0">
              <a:latin typeface="Courier New" pitchFamily="49" charset="0"/>
              <a:sym typeface="Symbol" pitchFamily="18" charset="2"/>
            </a:endParaRPr>
          </a:p>
          <a:p>
            <a:r>
              <a:rPr lang="el-GR" sz="2400" dirty="0"/>
              <a:t>Vector assignment (</a:t>
            </a:r>
            <a:r>
              <a:rPr lang="el-GR" sz="2400" b="1" i="1" dirty="0"/>
              <a:t>by position!!</a:t>
            </a:r>
            <a:r>
              <a:rPr lang="el-GR" sz="2400" dirty="0"/>
              <a:t>)</a:t>
            </a:r>
            <a:endParaRPr lang="el-GR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l-GR" sz="2400" dirty="0">
                <a:latin typeface="Courier New" pitchFamily="49" charset="0"/>
              </a:rPr>
              <a:t>					</a:t>
            </a:r>
            <a:r>
              <a:rPr lang="el-GR" sz="1800" dirty="0">
                <a:latin typeface="Courier New" pitchFamily="49" charset="0"/>
                <a:sym typeface="Symbol" pitchFamily="18" charset="2"/>
              </a:rPr>
              <a:t>busB[1] = busA[3];</a:t>
            </a:r>
          </a:p>
          <a:p>
            <a:pPr lvl="1">
              <a:buFontTx/>
              <a:buNone/>
            </a:pPr>
            <a:r>
              <a:rPr lang="el-GR" sz="1800" dirty="0">
                <a:latin typeface="Courier New" pitchFamily="49" charset="0"/>
                <a:sym typeface="Symbol" pitchFamily="18" charset="2"/>
              </a:rPr>
              <a:t>					busB[2] = busA[2];</a:t>
            </a:r>
          </a:p>
          <a:p>
            <a:pPr lvl="1">
              <a:buFontTx/>
              <a:buNone/>
            </a:pPr>
            <a:r>
              <a:rPr lang="el-GR" sz="1800" dirty="0">
                <a:latin typeface="Courier New" pitchFamily="49" charset="0"/>
                <a:sym typeface="Symbol" pitchFamily="18" charset="2"/>
              </a:rPr>
              <a:t>					busB[3] = busA[1];</a:t>
            </a:r>
          </a:p>
          <a:p>
            <a:pPr lvl="1">
              <a:buFontTx/>
              <a:buNone/>
            </a:pPr>
            <a:r>
              <a:rPr lang="el-GR" sz="1800" dirty="0">
                <a:latin typeface="Courier New" pitchFamily="49" charset="0"/>
                <a:sym typeface="Symbol" pitchFamily="18" charset="2"/>
              </a:rPr>
              <a:t>					busB[4] = busA[0];</a:t>
            </a:r>
            <a:endParaRPr lang="el-GR" sz="2000" dirty="0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30725" name="AutoShape 5"/>
          <p:cNvSpPr>
            <a:spLocks/>
          </p:cNvSpPr>
          <p:nvPr/>
        </p:nvSpPr>
        <p:spPr bwMode="auto">
          <a:xfrm>
            <a:off x="4953000" y="36576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AutoShape 7"/>
          <p:cNvSpPr>
            <a:spLocks/>
          </p:cNvSpPr>
          <p:nvPr/>
        </p:nvSpPr>
        <p:spPr bwMode="auto">
          <a:xfrm>
            <a:off x="3962400" y="49530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219200" y="5334000"/>
            <a:ext cx="238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l-GR" sz="1800">
                <a:latin typeface="Courier New" pitchFamily="49" charset="0"/>
              </a:rPr>
              <a:t>busB = busA;	 </a:t>
            </a:r>
            <a:r>
              <a:rPr lang="el-GR" sz="1800">
                <a:latin typeface="Courier New" pitchFamily="49" charset="0"/>
                <a:sym typeface="Symbol" pitchFamily="18" charset="2"/>
              </a:rPr>
              <a:t>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379538" y="3657600"/>
            <a:ext cx="3192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l-GR" sz="1800">
                <a:latin typeface="Courier New" pitchFamily="49" charset="0"/>
              </a:rPr>
              <a:t>busC = busA[2:1];</a:t>
            </a:r>
            <a:r>
              <a:rPr lang="el-GR">
                <a:latin typeface="Courier New" pitchFamily="49" charset="0"/>
              </a:rPr>
              <a:t>	</a:t>
            </a:r>
            <a:r>
              <a:rPr lang="el-GR">
                <a:latin typeface="Courier New" pitchFamily="49" charset="0"/>
                <a:sym typeface="Symbol" pitchFamily="18" charset="2"/>
              </a:rPr>
              <a:t>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Integer &amp; Real Data Types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Declaration</a:t>
            </a:r>
          </a:p>
          <a:p>
            <a:pPr lvl="1">
              <a:buFontTx/>
              <a:buNone/>
            </a:pPr>
            <a:r>
              <a:rPr lang="el-GR"/>
              <a:t>	</a:t>
            </a:r>
            <a:r>
              <a:rPr lang="el-GR" sz="2000">
                <a:latin typeface="Courier New" pitchFamily="49" charset="0"/>
              </a:rPr>
              <a:t>integer i, k;</a:t>
            </a:r>
          </a:p>
          <a:p>
            <a:pPr lvl="1">
              <a:buFontTx/>
              <a:buNone/>
            </a:pPr>
            <a:r>
              <a:rPr lang="el-GR" sz="2000">
                <a:latin typeface="Courier New" pitchFamily="49" charset="0"/>
              </a:rPr>
              <a:t>	real r;</a:t>
            </a:r>
          </a:p>
          <a:p>
            <a:r>
              <a:rPr lang="el-GR"/>
              <a:t>Use as registers (inside procedures)</a:t>
            </a:r>
          </a:p>
          <a:p>
            <a:pPr lvl="1">
              <a:buFontTx/>
              <a:buNone/>
            </a:pPr>
            <a:r>
              <a:rPr lang="el-GR"/>
              <a:t>	</a:t>
            </a:r>
            <a:r>
              <a:rPr lang="el-GR" sz="2000">
                <a:latin typeface="Courier New" pitchFamily="49" charset="0"/>
              </a:rPr>
              <a:t>i = 1; // assignments occur inside procedure</a:t>
            </a:r>
          </a:p>
          <a:p>
            <a:pPr lvl="1">
              <a:buFontTx/>
              <a:buNone/>
            </a:pPr>
            <a:r>
              <a:rPr lang="el-GR" sz="2000">
                <a:latin typeface="Courier New" pitchFamily="49" charset="0"/>
              </a:rPr>
              <a:t>	r = 2.9;</a:t>
            </a:r>
          </a:p>
          <a:p>
            <a:pPr lvl="1">
              <a:buFontTx/>
              <a:buNone/>
            </a:pPr>
            <a:r>
              <a:rPr lang="el-GR" sz="2000">
                <a:latin typeface="Courier New" pitchFamily="49" charset="0"/>
              </a:rPr>
              <a:t>	k = r; // k is rounded to 3</a:t>
            </a:r>
          </a:p>
          <a:p>
            <a:r>
              <a:rPr lang="el-GR"/>
              <a:t>Integers are not initialized!!</a:t>
            </a:r>
          </a:p>
          <a:p>
            <a:r>
              <a:rPr lang="el-GR"/>
              <a:t>Reals are initialized to </a:t>
            </a:r>
            <a:r>
              <a:rPr lang="el-GR" i="1"/>
              <a:t>0.0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Time Data Type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l-GR" sz="2400" dirty="0"/>
              <a:t>Special data type for simulation time measuring</a:t>
            </a:r>
          </a:p>
          <a:p>
            <a:pPr>
              <a:lnSpc>
                <a:spcPct val="130000"/>
              </a:lnSpc>
            </a:pPr>
            <a:r>
              <a:rPr lang="el-GR" sz="2400" dirty="0"/>
              <a:t>Declaration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l-GR" dirty="0"/>
              <a:t>	</a:t>
            </a:r>
            <a:r>
              <a:rPr lang="el-GR" sz="2000" dirty="0">
                <a:latin typeface="Courier New" pitchFamily="49" charset="0"/>
              </a:rPr>
              <a:t>time my_time;</a:t>
            </a:r>
          </a:p>
          <a:p>
            <a:pPr>
              <a:lnSpc>
                <a:spcPct val="130000"/>
              </a:lnSpc>
            </a:pPr>
            <a:r>
              <a:rPr lang="el-GR" sz="2400" dirty="0"/>
              <a:t>Use inside procedure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l-GR" dirty="0"/>
              <a:t>	</a:t>
            </a:r>
            <a:r>
              <a:rPr lang="el-GR" sz="2000" dirty="0">
                <a:latin typeface="Courier New" pitchFamily="49" charset="0"/>
              </a:rPr>
              <a:t>my_time = $time; // get current sim time</a:t>
            </a:r>
          </a:p>
          <a:p>
            <a:pPr>
              <a:lnSpc>
                <a:spcPct val="130000"/>
              </a:lnSpc>
            </a:pPr>
            <a:r>
              <a:rPr lang="el-GR" sz="2400" dirty="0"/>
              <a:t>Simulation runs at simulation time, not real time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Arrays (i)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495800"/>
          </a:xfrm>
        </p:spPr>
        <p:txBody>
          <a:bodyPr/>
          <a:lstStyle/>
          <a:p>
            <a:r>
              <a:rPr lang="el-GR" sz="2400" dirty="0"/>
              <a:t>Syntax</a:t>
            </a:r>
          </a:p>
          <a:p>
            <a:pPr lvl="1">
              <a:buFontTx/>
              <a:buNone/>
            </a:pPr>
            <a:r>
              <a:rPr lang="el-GR" sz="2000" dirty="0">
                <a:latin typeface="Courier New" pitchFamily="49" charset="0"/>
              </a:rPr>
              <a:t>	integer count[1:5]; // 5 integers</a:t>
            </a:r>
          </a:p>
          <a:p>
            <a:pPr lvl="1">
              <a:buFontTx/>
              <a:buNone/>
            </a:pPr>
            <a:r>
              <a:rPr lang="el-GR" sz="2000" dirty="0">
                <a:latin typeface="Courier New" pitchFamily="49" charset="0"/>
              </a:rPr>
              <a:t>	reg var[-15:16]; // 32 1-bit regs</a:t>
            </a:r>
          </a:p>
          <a:p>
            <a:pPr lvl="1">
              <a:buFontTx/>
              <a:buNone/>
            </a:pPr>
            <a:r>
              <a:rPr lang="el-GR" sz="2000" dirty="0">
                <a:latin typeface="Courier New" pitchFamily="49" charset="0"/>
              </a:rPr>
              <a:t>	reg [7:0] mem[0:1023]; // 1024 8-bit regs</a:t>
            </a:r>
          </a:p>
          <a:p>
            <a:r>
              <a:rPr lang="el-GR" sz="2400" dirty="0"/>
              <a:t>Accessing array elements</a:t>
            </a:r>
          </a:p>
          <a:p>
            <a:pPr lvl="1"/>
            <a:r>
              <a:rPr lang="el-GR" sz="2400" dirty="0"/>
              <a:t>Entire element: </a:t>
            </a:r>
            <a:r>
              <a:rPr lang="el-GR" sz="2000" dirty="0">
                <a:latin typeface="Courier New" pitchFamily="49" charset="0"/>
              </a:rPr>
              <a:t>mem[10] = 8’b 10101010;</a:t>
            </a:r>
          </a:p>
          <a:p>
            <a:pPr lvl="1"/>
            <a:r>
              <a:rPr lang="el-GR" sz="2400" dirty="0"/>
              <a:t>Element subfield (needs temp storage):</a:t>
            </a:r>
          </a:p>
          <a:p>
            <a:pPr lvl="2">
              <a:buFontTx/>
              <a:buNone/>
            </a:pPr>
            <a:r>
              <a:rPr lang="el-GR" dirty="0">
                <a:latin typeface="Courier New" pitchFamily="49" charset="0"/>
              </a:rPr>
              <a:t>reg [7:0] temp;</a:t>
            </a:r>
          </a:p>
          <a:p>
            <a:pPr lvl="2">
              <a:buFontTx/>
              <a:buNone/>
            </a:pPr>
            <a:r>
              <a:rPr lang="el-GR" dirty="0">
                <a:latin typeface="Courier New" pitchFamily="49" charset="0"/>
              </a:rPr>
              <a:t>..</a:t>
            </a:r>
            <a:endParaRPr lang="el-GR" sz="1800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l-GR" dirty="0">
                <a:latin typeface="Courier New" pitchFamily="49" charset="0"/>
              </a:rPr>
              <a:t>temp = mem[10];</a:t>
            </a:r>
          </a:p>
          <a:p>
            <a:pPr lvl="2">
              <a:buFontTx/>
              <a:buNone/>
            </a:pPr>
            <a:r>
              <a:rPr lang="el-GR" dirty="0">
                <a:latin typeface="Courier New" pitchFamily="49" charset="0"/>
              </a:rPr>
              <a:t>var[6] = temp[2];</a:t>
            </a:r>
            <a:endParaRPr lang="el-G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Arrays (ii)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l-GR" sz="2400" dirty="0"/>
              <a:t>Limitation: Cannot access array subfield or entire array at once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l-GR" sz="2000" dirty="0">
                <a:latin typeface="Courier New" pitchFamily="49" charset="0"/>
              </a:rPr>
              <a:t>	var[2:9] = ???; // WRONG!!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l-GR" sz="2000" dirty="0">
                <a:latin typeface="Courier New" pitchFamily="49" charset="0"/>
              </a:rPr>
              <a:t>	var = ???; // WRONG!!</a:t>
            </a:r>
            <a:endParaRPr lang="el-GR" dirty="0"/>
          </a:p>
          <a:p>
            <a:pPr>
              <a:lnSpc>
                <a:spcPct val="120000"/>
              </a:lnSpc>
            </a:pPr>
            <a:r>
              <a:rPr lang="el-GR" sz="2400" dirty="0"/>
              <a:t>No multi-dimentional arrays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l-GR" sz="2000" dirty="0">
                <a:latin typeface="Courier New" pitchFamily="49" charset="0"/>
              </a:rPr>
              <a:t>	reg var[1:10] [1:100]; // WRONG!!</a:t>
            </a:r>
            <a:endParaRPr lang="el-GR" dirty="0"/>
          </a:p>
          <a:p>
            <a:pPr>
              <a:lnSpc>
                <a:spcPct val="120000"/>
              </a:lnSpc>
            </a:pPr>
            <a:r>
              <a:rPr lang="el-GR" sz="2400" dirty="0"/>
              <a:t>Arrays don’t work for the Real data type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l-GR" sz="2000" dirty="0">
                <a:latin typeface="Courier New" pitchFamily="49" charset="0"/>
              </a:rPr>
              <a:t>	real r[1:10]; // WRONG !!</a:t>
            </a:r>
            <a:endParaRPr lang="el-G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l-GR"/>
              <a:t>Strings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sz="2400" dirty="0"/>
              <a:t>Implemented with regs: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l-GR" sz="1800" dirty="0">
                <a:latin typeface="Courier New" pitchFamily="49" charset="0"/>
              </a:rPr>
              <a:t>	reg [8*13:1] string_val; // can hold up to 13 chars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l-GR" sz="1800" dirty="0">
                <a:latin typeface="Courier New" pitchFamily="49" charset="0"/>
              </a:rPr>
              <a:t>	..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l-GR" sz="1800" dirty="0">
                <a:latin typeface="Courier New" pitchFamily="49" charset="0"/>
              </a:rPr>
              <a:t>	string_val = </a:t>
            </a:r>
            <a:r>
              <a:rPr lang="en-US" sz="1800" dirty="0">
                <a:latin typeface="Courier New" pitchFamily="49" charset="0"/>
              </a:rPr>
              <a:t>“</a:t>
            </a:r>
            <a:r>
              <a:rPr lang="el-GR" sz="1800" dirty="0">
                <a:latin typeface="Courier New" pitchFamily="49" charset="0"/>
              </a:rPr>
              <a:t>Hello Verilog</a:t>
            </a:r>
            <a:r>
              <a:rPr lang="en-US" sz="1800" dirty="0">
                <a:latin typeface="Courier New" pitchFamily="49" charset="0"/>
              </a:rPr>
              <a:t>”;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string_val</a:t>
            </a:r>
            <a:r>
              <a:rPr lang="en-US" sz="1800" dirty="0">
                <a:latin typeface="Courier New" pitchFamily="49" charset="0"/>
              </a:rPr>
              <a:t> = “hello”; // MS Bytes are filled with 0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string_val</a:t>
            </a:r>
            <a:r>
              <a:rPr lang="en-US" sz="1800" dirty="0">
                <a:latin typeface="Courier New" pitchFamily="49" charset="0"/>
              </a:rPr>
              <a:t> = “I am overflowed”; // “I ” is truncated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l-GR" sz="2400" dirty="0"/>
              <a:t>Escaped chars:</a:t>
            </a:r>
          </a:p>
          <a:p>
            <a:pPr lvl="1">
              <a:lnSpc>
                <a:spcPct val="110000"/>
              </a:lnSpc>
            </a:pPr>
            <a:r>
              <a:rPr lang="el-GR" sz="1800" dirty="0">
                <a:latin typeface="Courier New" pitchFamily="49" charset="0"/>
              </a:rPr>
              <a:t>\n	</a:t>
            </a:r>
            <a:r>
              <a:rPr lang="el-GR" sz="1800" dirty="0"/>
              <a:t>newline</a:t>
            </a:r>
            <a:endParaRPr lang="el-GR" sz="1800" dirty="0">
              <a:latin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l-GR" sz="1800" dirty="0">
                <a:latin typeface="Courier New" pitchFamily="49" charset="0"/>
              </a:rPr>
              <a:t>\t	</a:t>
            </a:r>
            <a:r>
              <a:rPr lang="el-GR" sz="1800" dirty="0"/>
              <a:t>tab</a:t>
            </a:r>
            <a:endParaRPr lang="el-GR" sz="1800" dirty="0">
              <a:latin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l-GR" sz="1800" dirty="0">
                <a:latin typeface="Courier New" pitchFamily="49" charset="0"/>
              </a:rPr>
              <a:t>%%	%</a:t>
            </a:r>
          </a:p>
          <a:p>
            <a:pPr lvl="1">
              <a:lnSpc>
                <a:spcPct val="110000"/>
              </a:lnSpc>
            </a:pPr>
            <a:r>
              <a:rPr lang="el-GR" sz="1800" dirty="0">
                <a:latin typeface="Courier New" pitchFamily="49" charset="0"/>
              </a:rPr>
              <a:t>\\	\</a:t>
            </a:r>
          </a:p>
          <a:p>
            <a:pPr lvl="1">
              <a:lnSpc>
                <a:spcPct val="110000"/>
              </a:lnSpc>
            </a:pPr>
            <a:r>
              <a:rPr lang="el-GR" sz="1800" dirty="0">
                <a:latin typeface="Courier New" pitchFamily="49" charset="0"/>
              </a:rPr>
              <a:t>\</a:t>
            </a:r>
            <a:r>
              <a:rPr lang="en-US" sz="1800" dirty="0">
                <a:latin typeface="Courier New" pitchFamily="49" charset="0"/>
              </a:rPr>
              <a:t>“	“</a:t>
            </a:r>
            <a:endParaRPr lang="el-G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Logical Operators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dirty="0">
                <a:latin typeface="Courier New" pitchFamily="49" charset="0"/>
              </a:rPr>
              <a:t>&amp;&amp; </a:t>
            </a:r>
            <a:r>
              <a:rPr lang="el-GR" dirty="0">
                <a:sym typeface="Symbol" pitchFamily="18" charset="2"/>
              </a:rPr>
              <a:t> </a:t>
            </a:r>
            <a:r>
              <a:rPr lang="el-GR" sz="2400" dirty="0">
                <a:sym typeface="Symbol" pitchFamily="18" charset="2"/>
              </a:rPr>
              <a:t>logical AND</a:t>
            </a:r>
            <a:endParaRPr lang="el-GR" sz="2400" dirty="0">
              <a:latin typeface="Courier New" pitchFamily="49" charset="0"/>
            </a:endParaRPr>
          </a:p>
          <a:p>
            <a:r>
              <a:rPr lang="el-GR" sz="2400" dirty="0">
                <a:latin typeface="Courier New" pitchFamily="49" charset="0"/>
              </a:rPr>
              <a:t>|| </a:t>
            </a:r>
            <a:r>
              <a:rPr lang="el-GR" dirty="0">
                <a:sym typeface="Symbol" pitchFamily="18" charset="2"/>
              </a:rPr>
              <a:t> </a:t>
            </a:r>
            <a:r>
              <a:rPr lang="el-GR" sz="2400" dirty="0">
                <a:sym typeface="Symbol" pitchFamily="18" charset="2"/>
              </a:rPr>
              <a:t>logical OR</a:t>
            </a:r>
            <a:endParaRPr lang="el-GR" sz="2400" dirty="0">
              <a:latin typeface="Courier New" pitchFamily="49" charset="0"/>
            </a:endParaRPr>
          </a:p>
          <a:p>
            <a:r>
              <a:rPr lang="el-GR" sz="2400" dirty="0">
                <a:latin typeface="Courier New" pitchFamily="49" charset="0"/>
              </a:rPr>
              <a:t>!  </a:t>
            </a:r>
            <a:r>
              <a:rPr lang="el-GR" dirty="0">
                <a:sym typeface="Symbol" pitchFamily="18" charset="2"/>
              </a:rPr>
              <a:t> </a:t>
            </a:r>
            <a:r>
              <a:rPr lang="el-GR" sz="2400" dirty="0">
                <a:sym typeface="Symbol" pitchFamily="18" charset="2"/>
              </a:rPr>
              <a:t>logical NOT</a:t>
            </a:r>
          </a:p>
          <a:p>
            <a:r>
              <a:rPr lang="el-GR" sz="2400" dirty="0">
                <a:sym typeface="Symbol" pitchFamily="18" charset="2"/>
              </a:rPr>
              <a:t>Operands evaluated to ONE bit value: </a:t>
            </a:r>
            <a:r>
              <a:rPr lang="el-GR" sz="2400" i="1" dirty="0">
                <a:sym typeface="Symbol" pitchFamily="18" charset="2"/>
              </a:rPr>
              <a:t>0</a:t>
            </a:r>
            <a:r>
              <a:rPr lang="el-GR" sz="2400" dirty="0">
                <a:sym typeface="Symbol" pitchFamily="18" charset="2"/>
              </a:rPr>
              <a:t>,</a:t>
            </a:r>
            <a:r>
              <a:rPr lang="el-GR" sz="2400" i="1" dirty="0">
                <a:sym typeface="Symbol" pitchFamily="18" charset="2"/>
              </a:rPr>
              <a:t> 1 </a:t>
            </a:r>
            <a:r>
              <a:rPr lang="el-GR" sz="2400" dirty="0">
                <a:sym typeface="Symbol" pitchFamily="18" charset="2"/>
              </a:rPr>
              <a:t>or</a:t>
            </a:r>
            <a:r>
              <a:rPr lang="el-GR" sz="2400" i="1" dirty="0">
                <a:sym typeface="Symbol" pitchFamily="18" charset="2"/>
              </a:rPr>
              <a:t> x</a:t>
            </a:r>
          </a:p>
          <a:p>
            <a:r>
              <a:rPr lang="el-GR" sz="2400" dirty="0">
                <a:sym typeface="Symbol" pitchFamily="18" charset="2"/>
              </a:rPr>
              <a:t>Result is ONE bit value: </a:t>
            </a:r>
            <a:r>
              <a:rPr lang="el-GR" sz="2400" i="1" dirty="0">
                <a:sym typeface="Symbol" pitchFamily="18" charset="2"/>
              </a:rPr>
              <a:t>0</a:t>
            </a:r>
            <a:r>
              <a:rPr lang="el-GR" sz="2400" dirty="0">
                <a:sym typeface="Symbol" pitchFamily="18" charset="2"/>
              </a:rPr>
              <a:t>,</a:t>
            </a:r>
            <a:r>
              <a:rPr lang="el-GR" sz="2400" i="1" dirty="0">
                <a:sym typeface="Symbol" pitchFamily="18" charset="2"/>
              </a:rPr>
              <a:t> 1 </a:t>
            </a:r>
            <a:r>
              <a:rPr lang="el-GR" sz="2400" dirty="0">
                <a:sym typeface="Symbol" pitchFamily="18" charset="2"/>
              </a:rPr>
              <a:t>or</a:t>
            </a:r>
            <a:r>
              <a:rPr lang="el-GR" sz="2400" i="1" dirty="0">
                <a:sym typeface="Symbol" pitchFamily="18" charset="2"/>
              </a:rPr>
              <a:t> x</a:t>
            </a:r>
          </a:p>
          <a:p>
            <a:pPr lvl="1">
              <a:buFontTx/>
              <a:buNone/>
            </a:pPr>
            <a:r>
              <a:rPr lang="el-GR" i="1" dirty="0">
                <a:sym typeface="Symbol" pitchFamily="18" charset="2"/>
              </a:rPr>
              <a:t>	</a:t>
            </a:r>
            <a:r>
              <a:rPr lang="el-GR" sz="1800" dirty="0">
                <a:latin typeface="Courier New" pitchFamily="49" charset="0"/>
                <a:sym typeface="Symbol" pitchFamily="18" charset="2"/>
              </a:rPr>
              <a:t>A = 6;		A &amp;&amp; B </a:t>
            </a:r>
            <a:r>
              <a:rPr lang="en-US" sz="1800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l-GR" sz="1800" dirty="0" smtClean="0">
                <a:latin typeface="Courier New" pitchFamily="49" charset="0"/>
                <a:sym typeface="Symbol" pitchFamily="18" charset="2"/>
              </a:rPr>
              <a:t> </a:t>
            </a:r>
            <a:r>
              <a:rPr lang="el-GR" sz="1800" dirty="0">
                <a:latin typeface="Courier New" pitchFamily="49" charset="0"/>
                <a:sym typeface="Symbol" pitchFamily="18" charset="2"/>
              </a:rPr>
              <a:t>1 &amp;&amp; 0  0</a:t>
            </a:r>
          </a:p>
          <a:p>
            <a:pPr lvl="1">
              <a:buFontTx/>
              <a:buNone/>
            </a:pPr>
            <a:r>
              <a:rPr lang="el-GR" sz="1800" dirty="0">
                <a:latin typeface="Courier New" pitchFamily="49" charset="0"/>
                <a:sym typeface="Symbol" pitchFamily="18" charset="2"/>
              </a:rPr>
              <a:t>	B = 0;		A || !B  1 || 1  1</a:t>
            </a:r>
          </a:p>
          <a:p>
            <a:pPr lvl="1">
              <a:buFontTx/>
              <a:buNone/>
            </a:pPr>
            <a:r>
              <a:rPr lang="el-GR" sz="1800" dirty="0">
                <a:latin typeface="Courier New" pitchFamily="49" charset="0"/>
                <a:sym typeface="Symbol" pitchFamily="18" charset="2"/>
              </a:rPr>
              <a:t>	C = x;		C || B </a:t>
            </a:r>
            <a:r>
              <a:rPr lang="en-US" sz="1800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l-GR" sz="1800" dirty="0" smtClean="0">
                <a:latin typeface="Courier New" pitchFamily="49" charset="0"/>
                <a:sym typeface="Symbol" pitchFamily="18" charset="2"/>
              </a:rPr>
              <a:t> </a:t>
            </a:r>
            <a:r>
              <a:rPr lang="el-GR" sz="1800" dirty="0">
                <a:latin typeface="Courier New" pitchFamily="49" charset="0"/>
                <a:sym typeface="Symbol" pitchFamily="18" charset="2"/>
              </a:rPr>
              <a:t>x || 0  x</a:t>
            </a:r>
          </a:p>
          <a:p>
            <a:pPr lvl="1">
              <a:buFontTx/>
              <a:buNone/>
            </a:pPr>
            <a:r>
              <a:rPr lang="el-GR" i="1" dirty="0">
                <a:sym typeface="Symbol" pitchFamily="18" charset="2"/>
              </a:rPr>
              <a:t>	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2286000" y="4572000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553200" y="4953000"/>
            <a:ext cx="1905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l-GR" sz="1800" dirty="0">
                <a:sym typeface="Symbol" pitchFamily="18" charset="2"/>
              </a:rPr>
              <a:t>but </a:t>
            </a:r>
            <a:r>
              <a:rPr lang="en-US" sz="1800" dirty="0" smtClean="0">
                <a:sym typeface="Symbol" pitchFamily="18" charset="2"/>
              </a:rPr>
              <a:t> </a:t>
            </a:r>
            <a:r>
              <a:rPr lang="el-GR" sz="18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l-GR" sz="18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&amp;&amp;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l-GR" sz="18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l-GR" sz="18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=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l-GR" sz="18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0</a:t>
            </a:r>
            <a:endParaRPr lang="el-GR" sz="1800" dirty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HDL: Hardware Description Language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419600"/>
          </a:xfrm>
        </p:spPr>
        <p:txBody>
          <a:bodyPr/>
          <a:lstStyle/>
          <a:p>
            <a:pPr algn="just"/>
            <a:r>
              <a:rPr lang="en-US" sz="2000" dirty="0" smtClean="0">
                <a:cs typeface="Times New Roman" pitchFamily="18" charset="0"/>
              </a:rPr>
              <a:t>HDL is designed for circuit verification and simulation, for timing analysis, for test analysis (testability analysis and fault grading) and for logic synthesis.</a:t>
            </a:r>
          </a:p>
          <a:p>
            <a:pPr lvl="1" algn="just"/>
            <a:r>
              <a:rPr lang="en-US" sz="1800" dirty="0" smtClean="0">
                <a:cs typeface="Times New Roman" pitchFamily="18" charset="0"/>
              </a:rPr>
              <a:t>before you get to the structural level of your design, you want to make sure the logical paths of your design is faultless and meets the spec.</a:t>
            </a:r>
            <a:endParaRPr lang="en-US" altLang="en-US" sz="1800" dirty="0" smtClean="0"/>
          </a:p>
          <a:p>
            <a:pPr>
              <a:lnSpc>
                <a:spcPct val="90000"/>
              </a:lnSpc>
              <a:defRPr/>
            </a:pPr>
            <a:r>
              <a:rPr lang="en-US" altLang="en-US" sz="2000" dirty="0" smtClean="0"/>
              <a:t>HDLs allowed the designers to model the concurrency of processes found in hardware elements.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 smtClean="0"/>
              <a:t>The Digital circuits could be described at a register transfer level (RTL) by using HDL.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 smtClean="0"/>
              <a:t>Used for simulation of system boards; interconnect buses, FPGAs (Field Programmable Gate Arrays), and PALs (Programmable Array Logic).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 smtClean="0"/>
              <a:t>Example: </a:t>
            </a:r>
            <a:r>
              <a:rPr lang="en-US" altLang="en-US" sz="2000" dirty="0" smtClean="0">
                <a:solidFill>
                  <a:srgbClr val="FF0000"/>
                </a:solidFill>
              </a:rPr>
              <a:t>Verilog HDL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solidFill>
                  <a:srgbClr val="FF0000"/>
                </a:solidFill>
              </a:rPr>
              <a:t>VHDL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Thanasis Oikonomou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Verilog HDL Basics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C6A1-594A-4318-AB5B-4783FE165094}" type="slidenum">
              <a:rPr lang="en-US"/>
              <a:pPr/>
              <a:t>40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Bitwise Operators (i)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dirty="0">
                <a:latin typeface="Courier New" pitchFamily="49" charset="0"/>
              </a:rPr>
              <a:t>&amp; 		</a:t>
            </a: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l-GR" dirty="0" smtClean="0">
                <a:sym typeface="Symbol" pitchFamily="18" charset="2"/>
              </a:rPr>
              <a:t> </a:t>
            </a:r>
            <a:r>
              <a:rPr lang="el-GR" sz="2400" dirty="0">
                <a:sym typeface="Symbol" pitchFamily="18" charset="2"/>
              </a:rPr>
              <a:t>bitwise AND</a:t>
            </a:r>
            <a:endParaRPr lang="el-GR" sz="2400" dirty="0">
              <a:latin typeface="Courier New" pitchFamily="49" charset="0"/>
            </a:endParaRPr>
          </a:p>
          <a:p>
            <a:r>
              <a:rPr lang="el-GR" sz="2400" dirty="0">
                <a:latin typeface="Courier New" pitchFamily="49" charset="0"/>
              </a:rPr>
              <a:t>|		</a:t>
            </a: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l-GR" dirty="0" smtClean="0">
                <a:sym typeface="Symbol" pitchFamily="18" charset="2"/>
              </a:rPr>
              <a:t> </a:t>
            </a:r>
            <a:r>
              <a:rPr lang="el-GR" sz="2400" dirty="0">
                <a:sym typeface="Symbol" pitchFamily="18" charset="2"/>
              </a:rPr>
              <a:t>bitwise OR</a:t>
            </a:r>
            <a:endParaRPr lang="el-GR" sz="2400" dirty="0">
              <a:latin typeface="Courier New" pitchFamily="49" charset="0"/>
            </a:endParaRPr>
          </a:p>
          <a:p>
            <a:r>
              <a:rPr lang="el-GR" sz="2400" dirty="0">
                <a:latin typeface="Courier New" pitchFamily="49" charset="0"/>
              </a:rPr>
              <a:t>~ 		</a:t>
            </a: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l-GR" dirty="0" smtClean="0">
                <a:sym typeface="Symbol" pitchFamily="18" charset="2"/>
              </a:rPr>
              <a:t> </a:t>
            </a:r>
            <a:r>
              <a:rPr lang="el-GR" sz="2400" dirty="0">
                <a:sym typeface="Symbol" pitchFamily="18" charset="2"/>
              </a:rPr>
              <a:t>bitwise NOT</a:t>
            </a:r>
            <a:endParaRPr lang="el-GR" sz="2400" dirty="0">
              <a:latin typeface="Courier New" pitchFamily="49" charset="0"/>
            </a:endParaRPr>
          </a:p>
          <a:p>
            <a:r>
              <a:rPr lang="el-GR" sz="2400" dirty="0">
                <a:latin typeface="Courier New" pitchFamily="49" charset="0"/>
              </a:rPr>
              <a:t>^ 		</a:t>
            </a: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l-GR" dirty="0" smtClean="0">
                <a:sym typeface="Symbol" pitchFamily="18" charset="2"/>
              </a:rPr>
              <a:t> </a:t>
            </a:r>
            <a:r>
              <a:rPr lang="el-GR" sz="2400" dirty="0">
                <a:sym typeface="Symbol" pitchFamily="18" charset="2"/>
              </a:rPr>
              <a:t>bitwise XOR</a:t>
            </a:r>
            <a:endParaRPr lang="el-GR" sz="2400" dirty="0">
              <a:latin typeface="Courier New" pitchFamily="49" charset="0"/>
            </a:endParaRPr>
          </a:p>
          <a:p>
            <a:r>
              <a:rPr lang="el-GR" sz="2400" dirty="0">
                <a:latin typeface="Courier New" pitchFamily="49" charset="0"/>
              </a:rPr>
              <a:t>~^</a:t>
            </a:r>
            <a:r>
              <a:rPr lang="el-GR" dirty="0"/>
              <a:t> or</a:t>
            </a:r>
            <a:r>
              <a:rPr lang="el-GR" sz="2400" dirty="0">
                <a:latin typeface="Courier New" pitchFamily="49" charset="0"/>
              </a:rPr>
              <a:t> ^~ 	</a:t>
            </a:r>
            <a:r>
              <a:rPr lang="el-GR" dirty="0">
                <a:sym typeface="Symbol" pitchFamily="18" charset="2"/>
              </a:rPr>
              <a:t> </a:t>
            </a:r>
            <a:r>
              <a:rPr lang="el-GR" sz="2400" dirty="0">
                <a:sym typeface="Symbol" pitchFamily="18" charset="2"/>
              </a:rPr>
              <a:t>bitwise XNOR</a:t>
            </a:r>
          </a:p>
          <a:p>
            <a:pPr>
              <a:lnSpc>
                <a:spcPct val="240000"/>
              </a:lnSpc>
            </a:pPr>
            <a:r>
              <a:rPr lang="el-GR" sz="2400" dirty="0">
                <a:solidFill>
                  <a:srgbClr val="FF0000"/>
                </a:solidFill>
                <a:sym typeface="Symbol" pitchFamily="18" charset="2"/>
              </a:rPr>
              <a:t>Operation on bit by bit basis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Bitwise Operators (ii)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381000" y="4038600"/>
          <a:ext cx="2895600" cy="2154238"/>
        </p:xfrm>
        <a:graphic>
          <a:graphicData uri="http://schemas.openxmlformats.org/presentationml/2006/ole">
            <p:oleObj spid="_x0000_s2050" name="Bitmap Image" r:id="rId3" imgW="2293391" imgH="1706795" progId="PBrush">
              <p:embed/>
            </p:oleObj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352800" y="1676400"/>
            <a:ext cx="2819400" cy="2401888"/>
            <a:chOff x="1824" y="1104"/>
            <a:chExt cx="1776" cy="1513"/>
          </a:xfrm>
        </p:grpSpPr>
        <p:graphicFrame>
          <p:nvGraphicFramePr>
            <p:cNvPr id="40967" name="Object 7"/>
            <p:cNvGraphicFramePr>
              <a:graphicFrameLocks noChangeAspect="1"/>
            </p:cNvGraphicFramePr>
            <p:nvPr/>
          </p:nvGraphicFramePr>
          <p:xfrm>
            <a:off x="1824" y="1296"/>
            <a:ext cx="1776" cy="1321"/>
          </p:xfrm>
          <a:graphic>
            <a:graphicData uri="http://schemas.openxmlformats.org/presentationml/2006/ole">
              <p:oleObj spid="_x0000_s2052" name="Bitmap Image" r:id="rId4" imgW="1813740" imgH="1348909" progId="PBrush">
                <p:embed/>
              </p:oleObj>
            </a:graphicData>
          </a:graphic>
        </p:graphicFrame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2592" y="1104"/>
              <a:ext cx="7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l-GR" sz="1800">
                  <a:latin typeface="Courier New" pitchFamily="49" charset="0"/>
                </a:rPr>
                <a:t>c = ~a;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400800" y="1600200"/>
            <a:ext cx="2743200" cy="2794000"/>
            <a:chOff x="3888" y="1104"/>
            <a:chExt cx="1728" cy="1760"/>
          </a:xfrm>
        </p:grpSpPr>
        <p:graphicFrame>
          <p:nvGraphicFramePr>
            <p:cNvPr id="40964" name="Object 4"/>
            <p:cNvGraphicFramePr>
              <a:graphicFrameLocks noChangeAspect="1"/>
            </p:cNvGraphicFramePr>
            <p:nvPr/>
          </p:nvGraphicFramePr>
          <p:xfrm>
            <a:off x="3888" y="1296"/>
            <a:ext cx="1728" cy="1568"/>
          </p:xfrm>
          <a:graphic>
            <a:graphicData uri="http://schemas.openxmlformats.org/presentationml/2006/ole">
              <p:oleObj spid="_x0000_s2051" name="Bitmap Image" r:id="rId5" imgW="1905052" imgH="1729635" progId="PBrush">
                <p:embed/>
              </p:oleObj>
            </a:graphicData>
          </a:graphic>
        </p:graphicFrame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4368" y="1104"/>
              <a:ext cx="9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l-GR" sz="1800">
                  <a:latin typeface="Courier New" pitchFamily="49" charset="0"/>
                </a:rPr>
                <a:t>c = a &amp; b;</a:t>
              </a:r>
            </a:p>
          </p:txBody>
        </p:sp>
      </p:grpSp>
      <p:sp>
        <p:nvSpPr>
          <p:cNvPr id="40970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endParaRPr lang="el-GR" sz="1800">
              <a:latin typeface="Courier New" pitchFamily="49" charset="0"/>
            </a:endParaRPr>
          </a:p>
          <a:p>
            <a:endParaRPr lang="el-GR" sz="1800">
              <a:latin typeface="Courier New" pitchFamily="49" charset="0"/>
            </a:endParaRPr>
          </a:p>
          <a:p>
            <a:r>
              <a:rPr lang="el-GR" sz="1800">
                <a:latin typeface="Courier New" pitchFamily="49" charset="0"/>
              </a:rPr>
              <a:t>a = 4’b1010;</a:t>
            </a:r>
          </a:p>
          <a:p>
            <a:pPr>
              <a:buFontTx/>
              <a:buNone/>
            </a:pPr>
            <a:r>
              <a:rPr lang="el-GR" sz="1800">
                <a:latin typeface="Courier New" pitchFamily="49" charset="0"/>
              </a:rPr>
              <a:t>	b = 4’b1100;</a:t>
            </a:r>
          </a:p>
        </p:txBody>
      </p:sp>
      <p:sp>
        <p:nvSpPr>
          <p:cNvPr id="40973" name="Rectangle 1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l-GR" sz="2400"/>
          </a:p>
          <a:p>
            <a:endParaRPr lang="el-GR" sz="2400"/>
          </a:p>
          <a:p>
            <a:endParaRPr lang="el-GR" sz="2400"/>
          </a:p>
          <a:p>
            <a:endParaRPr lang="el-GR" sz="2400"/>
          </a:p>
          <a:p>
            <a:endParaRPr lang="el-GR" sz="2400"/>
          </a:p>
          <a:p>
            <a:endParaRPr lang="el-GR" sz="2400"/>
          </a:p>
          <a:p>
            <a:endParaRPr lang="el-GR" sz="2400"/>
          </a:p>
          <a:p>
            <a:r>
              <a:rPr lang="el-GR" sz="2000">
                <a:latin typeface="Courier New" pitchFamily="49" charset="0"/>
              </a:rPr>
              <a:t>a = 4’b1010;</a:t>
            </a:r>
          </a:p>
          <a:p>
            <a:pPr>
              <a:buFontTx/>
              <a:buNone/>
            </a:pPr>
            <a:r>
              <a:rPr lang="el-GR" sz="2000">
                <a:latin typeface="Courier New" pitchFamily="49" charset="0"/>
              </a:rPr>
              <a:t>	b = 2’b11;</a:t>
            </a:r>
            <a:endParaRPr lang="el-GR" sz="2400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1295400" y="3733800"/>
            <a:ext cx="154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l-GR" sz="1800">
                <a:latin typeface="Courier New" pitchFamily="49" charset="0"/>
              </a:rPr>
              <a:t>c = a ^ b;</a:t>
            </a:r>
          </a:p>
        </p:txBody>
      </p:sp>
      <p:sp>
        <p:nvSpPr>
          <p:cNvPr id="40975" name="AutoShape 15"/>
          <p:cNvSpPr>
            <a:spLocks noChangeArrowheads="1"/>
          </p:cNvSpPr>
          <p:nvPr/>
        </p:nvSpPr>
        <p:spPr bwMode="auto">
          <a:xfrm>
            <a:off x="2971800" y="2743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>
            <a:off x="3581400" y="5181600"/>
            <a:ext cx="457200" cy="381000"/>
          </a:xfrm>
          <a:prstGeom prst="leftArrow">
            <a:avLst>
              <a:gd name="adj1" fmla="val 50000"/>
              <a:gd name="adj2" fmla="val 3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Thanasis Oikonomou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Verilog HDL Basics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30A3-8742-4FB3-8699-65ED07E84440}" type="slidenum">
              <a:rPr lang="en-US"/>
              <a:pPr/>
              <a:t>42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l-GR"/>
              <a:t>Reduction Operators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l-GR" sz="2000" dirty="0">
                <a:latin typeface="Courier New" pitchFamily="49" charset="0"/>
              </a:rPr>
              <a:t>&amp;		</a:t>
            </a:r>
            <a:r>
              <a:rPr lang="el-GR" sz="2400" dirty="0">
                <a:sym typeface="Symbol" pitchFamily="18" charset="2"/>
              </a:rPr>
              <a:t></a:t>
            </a:r>
            <a:r>
              <a:rPr lang="el-GR" sz="2000" dirty="0">
                <a:sym typeface="Symbol" pitchFamily="18" charset="2"/>
              </a:rPr>
              <a:t> AND</a:t>
            </a:r>
            <a:endParaRPr lang="el-GR" sz="2000" dirty="0">
              <a:latin typeface="Courier New" pitchFamily="49" charset="0"/>
            </a:endParaRPr>
          </a:p>
          <a:p>
            <a:r>
              <a:rPr lang="el-GR" sz="2000" dirty="0">
                <a:latin typeface="Courier New" pitchFamily="49" charset="0"/>
              </a:rPr>
              <a:t>| 		</a:t>
            </a:r>
            <a:r>
              <a:rPr lang="el-GR" sz="2400" dirty="0">
                <a:sym typeface="Symbol" pitchFamily="18" charset="2"/>
              </a:rPr>
              <a:t> OR</a:t>
            </a:r>
            <a:endParaRPr lang="el-GR" sz="2000" dirty="0">
              <a:latin typeface="Courier New" pitchFamily="49" charset="0"/>
            </a:endParaRPr>
          </a:p>
          <a:p>
            <a:r>
              <a:rPr lang="el-GR" sz="2000" dirty="0">
                <a:latin typeface="Courier New" pitchFamily="49" charset="0"/>
              </a:rPr>
              <a:t>^ 		</a:t>
            </a:r>
            <a:r>
              <a:rPr lang="el-GR" sz="2400" dirty="0">
                <a:sym typeface="Symbol" pitchFamily="18" charset="2"/>
              </a:rPr>
              <a:t></a:t>
            </a:r>
            <a:r>
              <a:rPr lang="el-GR" sz="2000" dirty="0">
                <a:sym typeface="Symbol" pitchFamily="18" charset="2"/>
              </a:rPr>
              <a:t> XOR</a:t>
            </a:r>
            <a:endParaRPr lang="el-GR" sz="2000" dirty="0">
              <a:latin typeface="Courier New" pitchFamily="49" charset="0"/>
            </a:endParaRPr>
          </a:p>
          <a:p>
            <a:r>
              <a:rPr lang="el-GR" sz="2000" dirty="0">
                <a:latin typeface="Courier New" pitchFamily="49" charset="0"/>
              </a:rPr>
              <a:t>~&amp; 		</a:t>
            </a:r>
            <a:r>
              <a:rPr lang="el-GR" sz="2400" dirty="0">
                <a:sym typeface="Symbol" pitchFamily="18" charset="2"/>
              </a:rPr>
              <a:t></a:t>
            </a:r>
            <a:r>
              <a:rPr lang="el-GR" sz="2000" dirty="0">
                <a:sym typeface="Symbol" pitchFamily="18" charset="2"/>
              </a:rPr>
              <a:t> NAND</a:t>
            </a:r>
            <a:endParaRPr lang="el-GR" sz="2000" dirty="0">
              <a:latin typeface="Courier New" pitchFamily="49" charset="0"/>
            </a:endParaRPr>
          </a:p>
          <a:p>
            <a:r>
              <a:rPr lang="el-GR" sz="2000" dirty="0">
                <a:latin typeface="Courier New" pitchFamily="49" charset="0"/>
              </a:rPr>
              <a:t>~| 		</a:t>
            </a:r>
            <a:r>
              <a:rPr lang="el-GR" sz="2400" dirty="0">
                <a:sym typeface="Symbol" pitchFamily="18" charset="2"/>
              </a:rPr>
              <a:t></a:t>
            </a:r>
            <a:r>
              <a:rPr lang="el-GR" sz="2000" dirty="0">
                <a:sym typeface="Symbol" pitchFamily="18" charset="2"/>
              </a:rPr>
              <a:t> NOR</a:t>
            </a:r>
            <a:endParaRPr lang="el-GR" sz="2000" dirty="0">
              <a:latin typeface="Courier New" pitchFamily="49" charset="0"/>
            </a:endParaRPr>
          </a:p>
          <a:p>
            <a:r>
              <a:rPr lang="el-GR" sz="2000" dirty="0">
                <a:latin typeface="Courier New" pitchFamily="49" charset="0"/>
              </a:rPr>
              <a:t>~^ </a:t>
            </a:r>
            <a:r>
              <a:rPr lang="el-GR" sz="2400" dirty="0"/>
              <a:t>or </a:t>
            </a:r>
            <a:r>
              <a:rPr lang="el-GR" sz="2000" dirty="0">
                <a:latin typeface="Courier New" pitchFamily="49" charset="0"/>
              </a:rPr>
              <a:t>^~ 	</a:t>
            </a:r>
            <a:r>
              <a:rPr lang="el-GR" sz="2400" dirty="0">
                <a:sym typeface="Symbol" pitchFamily="18" charset="2"/>
              </a:rPr>
              <a:t></a:t>
            </a:r>
            <a:r>
              <a:rPr lang="el-GR" sz="2000" dirty="0">
                <a:sym typeface="Symbol" pitchFamily="18" charset="2"/>
              </a:rPr>
              <a:t> XNOR</a:t>
            </a:r>
          </a:p>
          <a:p>
            <a:pPr>
              <a:lnSpc>
                <a:spcPct val="180000"/>
              </a:lnSpc>
            </a:pPr>
            <a:r>
              <a:rPr lang="el-GR" sz="2400" dirty="0">
                <a:sym typeface="Symbol" pitchFamily="18" charset="2"/>
              </a:rPr>
              <a:t>One multi-bit operand  One single-bit result</a:t>
            </a:r>
          </a:p>
          <a:p>
            <a:pPr lvl="1">
              <a:buFontTx/>
              <a:buNone/>
            </a:pPr>
            <a:r>
              <a:rPr lang="el-GR" sz="1800" dirty="0">
                <a:latin typeface="Courier New" pitchFamily="49" charset="0"/>
                <a:sym typeface="Symbol" pitchFamily="18" charset="2"/>
              </a:rPr>
              <a:t>	a = 4’b1001; </a:t>
            </a:r>
          </a:p>
          <a:p>
            <a:pPr lvl="1">
              <a:buFontTx/>
              <a:buNone/>
            </a:pPr>
            <a:r>
              <a:rPr lang="el-GR" sz="1800" dirty="0">
                <a:latin typeface="Courier New" pitchFamily="49" charset="0"/>
                <a:sym typeface="Symbol" pitchFamily="18" charset="2"/>
              </a:rPr>
              <a:t>	..</a:t>
            </a:r>
          </a:p>
          <a:p>
            <a:pPr lvl="1">
              <a:buFontTx/>
              <a:buNone/>
            </a:pPr>
            <a:r>
              <a:rPr lang="el-GR" sz="1800" dirty="0">
                <a:latin typeface="Courier New" pitchFamily="49" charset="0"/>
                <a:sym typeface="Symbol" pitchFamily="18" charset="2"/>
              </a:rPr>
              <a:t>	c = |a; // c = 1|0|0|1 = 1</a:t>
            </a:r>
            <a:endParaRPr lang="el-GR" sz="1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Shift Operators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000" dirty="0">
                <a:latin typeface="Courier New" pitchFamily="49" charset="0"/>
              </a:rPr>
              <a:t>&gt;&gt;	</a:t>
            </a:r>
            <a:r>
              <a:rPr lang="el-GR" sz="2400" dirty="0">
                <a:sym typeface="Symbol" pitchFamily="18" charset="2"/>
              </a:rPr>
              <a:t> shift right</a:t>
            </a:r>
            <a:endParaRPr lang="el-GR" sz="2000" dirty="0">
              <a:latin typeface="Courier New" pitchFamily="49" charset="0"/>
            </a:endParaRPr>
          </a:p>
          <a:p>
            <a:r>
              <a:rPr lang="el-GR" sz="2000" dirty="0">
                <a:latin typeface="Courier New" pitchFamily="49" charset="0"/>
              </a:rPr>
              <a:t>&lt;&lt;	</a:t>
            </a:r>
            <a:r>
              <a:rPr lang="el-GR" sz="2400" dirty="0">
                <a:sym typeface="Symbol" pitchFamily="18" charset="2"/>
              </a:rPr>
              <a:t> shift left</a:t>
            </a:r>
          </a:p>
          <a:p>
            <a:pPr>
              <a:lnSpc>
                <a:spcPct val="300000"/>
              </a:lnSpc>
            </a:pPr>
            <a:r>
              <a:rPr lang="el-GR" sz="2400" dirty="0">
                <a:sym typeface="Symbol" pitchFamily="18" charset="2"/>
              </a:rPr>
              <a:t>Result is same size as first operand, </a:t>
            </a:r>
            <a:r>
              <a:rPr lang="el-GR" sz="2400" b="1" dirty="0">
                <a:sym typeface="Symbol" pitchFamily="18" charset="2"/>
              </a:rPr>
              <a:t>always zero filled</a:t>
            </a:r>
            <a:endParaRPr lang="el-GR" sz="24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l-GR" sz="2400" dirty="0">
                <a:sym typeface="Symbol" pitchFamily="18" charset="2"/>
              </a:rPr>
              <a:t>		</a:t>
            </a:r>
            <a:r>
              <a:rPr lang="el-GR" sz="1800" dirty="0">
                <a:latin typeface="Courier New" pitchFamily="49" charset="0"/>
                <a:sym typeface="Symbol" pitchFamily="18" charset="2"/>
              </a:rPr>
              <a:t>a = 4’b1010;</a:t>
            </a:r>
          </a:p>
          <a:p>
            <a:pPr>
              <a:buFontTx/>
              <a:buNone/>
            </a:pPr>
            <a:r>
              <a:rPr lang="el-GR" sz="1800" dirty="0">
                <a:latin typeface="Courier New" pitchFamily="49" charset="0"/>
                <a:sym typeface="Symbol" pitchFamily="18" charset="2"/>
              </a:rPr>
              <a:t>		...</a:t>
            </a:r>
          </a:p>
          <a:p>
            <a:pPr>
              <a:buFontTx/>
              <a:buNone/>
            </a:pPr>
            <a:r>
              <a:rPr lang="el-GR" sz="1800" dirty="0">
                <a:latin typeface="Courier New" pitchFamily="49" charset="0"/>
                <a:sym typeface="Symbol" pitchFamily="18" charset="2"/>
              </a:rPr>
              <a:t>		d = a &gt;&gt; 2;	// d = 0010</a:t>
            </a:r>
          </a:p>
          <a:p>
            <a:pPr>
              <a:buFontTx/>
              <a:buNone/>
            </a:pPr>
            <a:r>
              <a:rPr lang="el-GR" sz="1800" dirty="0">
                <a:latin typeface="Courier New" pitchFamily="49" charset="0"/>
                <a:sym typeface="Symbol" pitchFamily="18" charset="2"/>
              </a:rPr>
              <a:t>		c = a &lt;&lt; 1;	// c = 0100</a:t>
            </a:r>
            <a:endParaRPr lang="el-GR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l-GR"/>
              <a:t>Concatenation Operator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029200"/>
          </a:xfrm>
        </p:spPr>
        <p:txBody>
          <a:bodyPr/>
          <a:lstStyle/>
          <a:p>
            <a:r>
              <a:rPr lang="el-GR" sz="2400" dirty="0"/>
              <a:t> </a:t>
            </a:r>
            <a:r>
              <a:rPr lang="el-GR" sz="2400" dirty="0">
                <a:latin typeface="Courier New" pitchFamily="49" charset="0"/>
              </a:rPr>
              <a:t>{</a:t>
            </a:r>
            <a:r>
              <a:rPr lang="el-GR" sz="2400" dirty="0"/>
              <a:t>op1</a:t>
            </a:r>
            <a:r>
              <a:rPr lang="el-GR" sz="2400" dirty="0">
                <a:latin typeface="Courier New" pitchFamily="49" charset="0"/>
              </a:rPr>
              <a:t>, </a:t>
            </a:r>
            <a:r>
              <a:rPr lang="el-GR" sz="2400" dirty="0"/>
              <a:t>op2</a:t>
            </a:r>
            <a:r>
              <a:rPr lang="el-GR" sz="2400" dirty="0">
                <a:latin typeface="Courier New" pitchFamily="49" charset="0"/>
              </a:rPr>
              <a:t>, ..}	</a:t>
            </a:r>
            <a:r>
              <a:rPr lang="el-GR" sz="2400" dirty="0">
                <a:latin typeface="Courier New" pitchFamily="49" charset="0"/>
                <a:sym typeface="Symbol" pitchFamily="18" charset="2"/>
              </a:rPr>
              <a:t></a:t>
            </a:r>
            <a:r>
              <a:rPr lang="el-GR" sz="2400" dirty="0">
                <a:sym typeface="Symbol" pitchFamily="18" charset="2"/>
              </a:rPr>
              <a:t> concatenates op1, op2, .. to single number</a:t>
            </a:r>
          </a:p>
          <a:p>
            <a:r>
              <a:rPr lang="el-GR" sz="2400" dirty="0">
                <a:sym typeface="Symbol" pitchFamily="18" charset="2"/>
              </a:rPr>
              <a:t> Operands must be sized !!</a:t>
            </a:r>
          </a:p>
          <a:p>
            <a:pPr lvl="1">
              <a:buFontTx/>
              <a:buNone/>
            </a:pPr>
            <a:r>
              <a:rPr lang="el-GR" sz="2000" dirty="0">
                <a:latin typeface="Courier New" pitchFamily="49" charset="0"/>
              </a:rPr>
              <a:t>	</a:t>
            </a:r>
            <a:r>
              <a:rPr lang="el-GR" sz="1800" dirty="0">
                <a:latin typeface="Courier New" pitchFamily="49" charset="0"/>
              </a:rPr>
              <a:t>reg a;</a:t>
            </a:r>
          </a:p>
          <a:p>
            <a:pPr lvl="1">
              <a:buFontTx/>
              <a:buNone/>
            </a:pPr>
            <a:r>
              <a:rPr lang="el-GR" sz="1800" dirty="0">
                <a:latin typeface="Courier New" pitchFamily="49" charset="0"/>
              </a:rPr>
              <a:t>	reg [2:0] b, c;</a:t>
            </a:r>
          </a:p>
          <a:p>
            <a:pPr lvl="1">
              <a:buFontTx/>
              <a:buNone/>
            </a:pPr>
            <a:r>
              <a:rPr lang="el-GR" sz="1800" dirty="0">
                <a:latin typeface="Courier New" pitchFamily="49" charset="0"/>
              </a:rPr>
              <a:t>	..</a:t>
            </a:r>
          </a:p>
          <a:p>
            <a:pPr lvl="1">
              <a:buFontTx/>
              <a:buNone/>
            </a:pPr>
            <a:r>
              <a:rPr lang="el-GR" sz="2000" dirty="0">
                <a:latin typeface="Courier New" pitchFamily="49" charset="0"/>
              </a:rPr>
              <a:t>	a = 1’b 1;</a:t>
            </a:r>
          </a:p>
          <a:p>
            <a:pPr lvl="1">
              <a:buFontTx/>
              <a:buNone/>
            </a:pPr>
            <a:r>
              <a:rPr lang="el-GR" sz="2000" dirty="0">
                <a:latin typeface="Courier New" pitchFamily="49" charset="0"/>
              </a:rPr>
              <a:t>	b = 3’b 010;</a:t>
            </a:r>
          </a:p>
          <a:p>
            <a:pPr lvl="1">
              <a:buFontTx/>
              <a:buNone/>
            </a:pPr>
            <a:r>
              <a:rPr lang="el-GR" sz="2000" dirty="0">
                <a:latin typeface="Courier New" pitchFamily="49" charset="0"/>
              </a:rPr>
              <a:t>	c = 3’b 101;</a:t>
            </a:r>
          </a:p>
          <a:p>
            <a:pPr lvl="1">
              <a:buFontTx/>
              <a:buNone/>
            </a:pPr>
            <a:r>
              <a:rPr lang="el-GR" sz="2000" dirty="0">
                <a:latin typeface="Courier New" pitchFamily="49" charset="0"/>
              </a:rPr>
              <a:t>	catx = {a, b, c};		// catx = 1_010_101</a:t>
            </a:r>
          </a:p>
          <a:p>
            <a:pPr lvl="1">
              <a:buFontTx/>
              <a:buNone/>
            </a:pPr>
            <a:r>
              <a:rPr lang="el-GR" sz="2000" dirty="0">
                <a:latin typeface="Courier New" pitchFamily="49" charset="0"/>
              </a:rPr>
              <a:t>	caty = {b, 2’b11, a}; 	// caty = 010_11_1</a:t>
            </a:r>
          </a:p>
          <a:p>
            <a:pPr lvl="1">
              <a:buFontTx/>
              <a:buNone/>
            </a:pPr>
            <a:r>
              <a:rPr lang="el-GR" sz="2000" dirty="0">
                <a:latin typeface="Courier New" pitchFamily="49" charset="0"/>
              </a:rPr>
              <a:t>	catz = {b, 1};		// WRONG !!</a:t>
            </a:r>
          </a:p>
          <a:p>
            <a:r>
              <a:rPr lang="el-GR" sz="2400" dirty="0"/>
              <a:t>Replication ..</a:t>
            </a:r>
            <a:endParaRPr lang="el-GR" sz="24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l-GR" sz="2000" dirty="0">
                <a:latin typeface="Courier New" pitchFamily="49" charset="0"/>
              </a:rPr>
              <a:t>	catr = {4{a}, b, 2{c}};	// catr = 1111_010_101101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l-GR"/>
              <a:t>Relational Operators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r>
              <a:rPr lang="el-GR" sz="2400" dirty="0">
                <a:latin typeface="Courier New" pitchFamily="49" charset="0"/>
              </a:rPr>
              <a:t>&gt;	</a:t>
            </a:r>
            <a:r>
              <a:rPr lang="el-GR" dirty="0">
                <a:sym typeface="Symbol" pitchFamily="18" charset="2"/>
              </a:rPr>
              <a:t> </a:t>
            </a:r>
            <a:r>
              <a:rPr lang="el-GR" sz="2400" dirty="0">
                <a:sym typeface="Symbol" pitchFamily="18" charset="2"/>
              </a:rPr>
              <a:t>greater than</a:t>
            </a:r>
            <a:endParaRPr lang="el-GR" sz="2400" dirty="0">
              <a:latin typeface="Courier New" pitchFamily="49" charset="0"/>
            </a:endParaRPr>
          </a:p>
          <a:p>
            <a:r>
              <a:rPr lang="el-GR" sz="2400" dirty="0">
                <a:latin typeface="Courier New" pitchFamily="49" charset="0"/>
              </a:rPr>
              <a:t>&lt;	</a:t>
            </a:r>
            <a:r>
              <a:rPr lang="el-GR" dirty="0">
                <a:sym typeface="Symbol" pitchFamily="18" charset="2"/>
              </a:rPr>
              <a:t> </a:t>
            </a:r>
            <a:r>
              <a:rPr lang="el-GR" sz="2400" dirty="0">
                <a:sym typeface="Symbol" pitchFamily="18" charset="2"/>
              </a:rPr>
              <a:t>less than</a:t>
            </a:r>
            <a:endParaRPr lang="el-GR" sz="2400" dirty="0">
              <a:latin typeface="Courier New" pitchFamily="49" charset="0"/>
            </a:endParaRPr>
          </a:p>
          <a:p>
            <a:r>
              <a:rPr lang="el-GR" sz="2400" dirty="0">
                <a:latin typeface="Courier New" pitchFamily="49" charset="0"/>
              </a:rPr>
              <a:t>&gt;=	</a:t>
            </a:r>
            <a:r>
              <a:rPr lang="el-GR" dirty="0">
                <a:sym typeface="Symbol" pitchFamily="18" charset="2"/>
              </a:rPr>
              <a:t> </a:t>
            </a:r>
            <a:r>
              <a:rPr lang="el-GR" sz="2400" dirty="0">
                <a:sym typeface="Symbol" pitchFamily="18" charset="2"/>
              </a:rPr>
              <a:t>greater or equal than</a:t>
            </a:r>
            <a:endParaRPr lang="el-GR" sz="2400" dirty="0">
              <a:latin typeface="Courier New" pitchFamily="49" charset="0"/>
            </a:endParaRPr>
          </a:p>
          <a:p>
            <a:r>
              <a:rPr lang="el-GR" sz="2400" dirty="0">
                <a:latin typeface="Courier New" pitchFamily="49" charset="0"/>
              </a:rPr>
              <a:t>&lt;=	</a:t>
            </a:r>
            <a:r>
              <a:rPr lang="el-GR" dirty="0">
                <a:sym typeface="Symbol" pitchFamily="18" charset="2"/>
              </a:rPr>
              <a:t> </a:t>
            </a:r>
            <a:r>
              <a:rPr lang="el-GR" sz="2400" dirty="0">
                <a:sym typeface="Symbol" pitchFamily="18" charset="2"/>
              </a:rPr>
              <a:t>less or equal than</a:t>
            </a:r>
          </a:p>
          <a:p>
            <a:pPr>
              <a:lnSpc>
                <a:spcPct val="200000"/>
              </a:lnSpc>
            </a:pPr>
            <a:r>
              <a:rPr lang="el-GR" sz="2400" dirty="0">
                <a:sym typeface="Symbol" pitchFamily="18" charset="2"/>
              </a:rPr>
              <a:t>Result is one bit value: </a:t>
            </a:r>
            <a:r>
              <a:rPr lang="el-GR" sz="2400" i="1" dirty="0">
                <a:sym typeface="Symbol" pitchFamily="18" charset="2"/>
              </a:rPr>
              <a:t>0</a:t>
            </a:r>
            <a:r>
              <a:rPr lang="el-GR" sz="2400" dirty="0">
                <a:sym typeface="Symbol" pitchFamily="18" charset="2"/>
              </a:rPr>
              <a:t>,</a:t>
            </a:r>
            <a:r>
              <a:rPr lang="el-GR" sz="2400" i="1" dirty="0">
                <a:sym typeface="Symbol" pitchFamily="18" charset="2"/>
              </a:rPr>
              <a:t> 1 </a:t>
            </a:r>
            <a:r>
              <a:rPr lang="el-GR" sz="2400" dirty="0">
                <a:sym typeface="Symbol" pitchFamily="18" charset="2"/>
              </a:rPr>
              <a:t>or</a:t>
            </a:r>
            <a:r>
              <a:rPr lang="el-GR" sz="2400" i="1" dirty="0">
                <a:sym typeface="Symbol" pitchFamily="18" charset="2"/>
              </a:rPr>
              <a:t> x</a:t>
            </a:r>
          </a:p>
          <a:p>
            <a:pPr lvl="1">
              <a:buFontTx/>
              <a:buNone/>
            </a:pPr>
            <a:r>
              <a:rPr lang="el-GR" dirty="0">
                <a:sym typeface="Symbol" pitchFamily="18" charset="2"/>
              </a:rPr>
              <a:t>	</a:t>
            </a:r>
            <a:r>
              <a:rPr lang="el-GR" sz="2000" dirty="0">
                <a:latin typeface="Courier New" pitchFamily="49" charset="0"/>
                <a:sym typeface="Symbol" pitchFamily="18" charset="2"/>
              </a:rPr>
              <a:t>1 &gt; 0</a:t>
            </a:r>
            <a:r>
              <a:rPr lang="el-GR" dirty="0">
                <a:latin typeface="Courier New" pitchFamily="49" charset="0"/>
                <a:sym typeface="Symbol" pitchFamily="18" charset="2"/>
              </a:rPr>
              <a:t>	  	</a:t>
            </a:r>
            <a:r>
              <a:rPr lang="el-GR" dirty="0">
                <a:sym typeface="Symbol" pitchFamily="18" charset="2"/>
              </a:rPr>
              <a:t> </a:t>
            </a:r>
            <a:r>
              <a:rPr lang="el-GR" sz="2400" i="1" dirty="0">
                <a:sym typeface="Symbol" pitchFamily="18" charset="2"/>
              </a:rPr>
              <a:t>1</a:t>
            </a:r>
            <a:endParaRPr lang="el-GR" sz="2400" dirty="0">
              <a:latin typeface="Courier New" pitchFamily="49" charset="0"/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l-GR" dirty="0">
                <a:latin typeface="Courier New" pitchFamily="49" charset="0"/>
                <a:sym typeface="Symbol" pitchFamily="18" charset="2"/>
              </a:rPr>
              <a:t>	</a:t>
            </a:r>
            <a:r>
              <a:rPr lang="en-US" dirty="0">
                <a:latin typeface="Courier New" pitchFamily="49" charset="0"/>
                <a:sym typeface="Symbol" pitchFamily="18" charset="2"/>
              </a:rPr>
              <a:t>’</a:t>
            </a:r>
            <a:r>
              <a:rPr lang="el-GR" sz="2000" dirty="0">
                <a:latin typeface="Courier New" pitchFamily="49" charset="0"/>
                <a:sym typeface="Symbol" pitchFamily="18" charset="2"/>
              </a:rPr>
              <a:t>b1x1 &lt;= 0</a:t>
            </a:r>
            <a:r>
              <a:rPr lang="el-GR" dirty="0">
                <a:latin typeface="Courier New" pitchFamily="49" charset="0"/>
                <a:sym typeface="Symbol" pitchFamily="18" charset="2"/>
              </a:rPr>
              <a:t> 	</a:t>
            </a:r>
            <a:r>
              <a:rPr lang="el-GR" dirty="0">
                <a:sym typeface="Symbol" pitchFamily="18" charset="2"/>
              </a:rPr>
              <a:t> </a:t>
            </a:r>
            <a:r>
              <a:rPr lang="el-GR" sz="2400" i="1" dirty="0">
                <a:sym typeface="Symbol" pitchFamily="18" charset="2"/>
              </a:rPr>
              <a:t>x</a:t>
            </a:r>
          </a:p>
          <a:p>
            <a:pPr lvl="1">
              <a:buFontTx/>
              <a:buNone/>
            </a:pPr>
            <a:r>
              <a:rPr lang="el-GR" i="1" dirty="0">
                <a:sym typeface="Symbol" pitchFamily="18" charset="2"/>
              </a:rPr>
              <a:t>	</a:t>
            </a:r>
            <a:r>
              <a:rPr lang="el-GR" sz="2000" dirty="0">
                <a:latin typeface="Courier New" pitchFamily="49" charset="0"/>
                <a:sym typeface="Symbol" pitchFamily="18" charset="2"/>
              </a:rPr>
              <a:t>10 &lt; z 		</a:t>
            </a:r>
            <a:r>
              <a:rPr lang="el-GR" dirty="0">
                <a:sym typeface="Symbol" pitchFamily="18" charset="2"/>
              </a:rPr>
              <a:t> </a:t>
            </a:r>
            <a:r>
              <a:rPr lang="el-GR" sz="2400" i="1" dirty="0">
                <a:sym typeface="Symbol" pitchFamily="18" charset="2"/>
              </a:rPr>
              <a:t>x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l-GR"/>
              <a:t>Equality Operators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r>
              <a:rPr lang="el-GR" sz="2400" dirty="0">
                <a:latin typeface="Courier New" pitchFamily="49" charset="0"/>
              </a:rPr>
              <a:t>==	 </a:t>
            </a:r>
            <a:r>
              <a:rPr lang="el-GR" dirty="0">
                <a:sym typeface="Symbol" pitchFamily="18" charset="2"/>
              </a:rPr>
              <a:t> </a:t>
            </a:r>
            <a:r>
              <a:rPr lang="el-GR" sz="2400" dirty="0">
                <a:sym typeface="Symbol" pitchFamily="18" charset="2"/>
              </a:rPr>
              <a:t>logical equality</a:t>
            </a:r>
            <a:endParaRPr lang="el-GR" sz="2400" dirty="0">
              <a:latin typeface="Courier New" pitchFamily="49" charset="0"/>
            </a:endParaRPr>
          </a:p>
          <a:p>
            <a:r>
              <a:rPr lang="el-GR" sz="2400" dirty="0">
                <a:latin typeface="Courier New" pitchFamily="49" charset="0"/>
              </a:rPr>
              <a:t>!=	 </a:t>
            </a:r>
            <a:r>
              <a:rPr lang="el-GR" dirty="0">
                <a:sym typeface="Symbol" pitchFamily="18" charset="2"/>
              </a:rPr>
              <a:t> </a:t>
            </a:r>
            <a:r>
              <a:rPr lang="el-GR" sz="2400" dirty="0">
                <a:sym typeface="Symbol" pitchFamily="18" charset="2"/>
              </a:rPr>
              <a:t>logical inequality</a:t>
            </a:r>
            <a:endParaRPr lang="el-GR" sz="2400" dirty="0">
              <a:latin typeface="Courier New" pitchFamily="49" charset="0"/>
            </a:endParaRPr>
          </a:p>
          <a:p>
            <a:r>
              <a:rPr lang="el-GR" sz="2400" dirty="0">
                <a:latin typeface="Courier New" pitchFamily="49" charset="0"/>
              </a:rPr>
              <a:t>===	 </a:t>
            </a:r>
            <a:r>
              <a:rPr lang="el-GR" dirty="0">
                <a:sym typeface="Symbol" pitchFamily="18" charset="2"/>
              </a:rPr>
              <a:t> </a:t>
            </a:r>
            <a:r>
              <a:rPr lang="el-GR" sz="2400" dirty="0">
                <a:sym typeface="Symbol" pitchFamily="18" charset="2"/>
              </a:rPr>
              <a:t>case equality</a:t>
            </a:r>
            <a:endParaRPr lang="el-GR" sz="2400" dirty="0">
              <a:latin typeface="Courier New" pitchFamily="49" charset="0"/>
            </a:endParaRPr>
          </a:p>
          <a:p>
            <a:r>
              <a:rPr lang="el-GR" sz="2400" dirty="0">
                <a:latin typeface="Courier New" pitchFamily="49" charset="0"/>
              </a:rPr>
              <a:t>!== </a:t>
            </a:r>
            <a:r>
              <a:rPr lang="el-GR" dirty="0">
                <a:sym typeface="Symbol" pitchFamily="18" charset="2"/>
              </a:rPr>
              <a:t> </a:t>
            </a:r>
            <a:r>
              <a:rPr lang="el-GR" sz="2400" dirty="0">
                <a:sym typeface="Symbol" pitchFamily="18" charset="2"/>
              </a:rPr>
              <a:t>case inequality</a:t>
            </a:r>
            <a:endParaRPr lang="el-GR" sz="2400" i="1" dirty="0">
              <a:sym typeface="Symbol" pitchFamily="18" charset="2"/>
            </a:endParaRPr>
          </a:p>
          <a:p>
            <a:pPr lvl="1"/>
            <a:r>
              <a:rPr lang="el-GR" dirty="0">
                <a:sym typeface="Symbol" pitchFamily="18" charset="2"/>
              </a:rPr>
              <a:t>	</a:t>
            </a:r>
            <a:r>
              <a:rPr lang="el-GR" sz="2000" dirty="0">
                <a:latin typeface="Courier New" pitchFamily="49" charset="0"/>
                <a:sym typeface="Symbol" pitchFamily="18" charset="2"/>
              </a:rPr>
              <a:t>4’b 1z0x == 4’b 1z0x  </a:t>
            </a:r>
            <a:r>
              <a:rPr lang="el-GR" dirty="0">
                <a:sym typeface="Symbol" pitchFamily="18" charset="2"/>
              </a:rPr>
              <a:t></a:t>
            </a:r>
            <a:r>
              <a:rPr lang="el-GR" sz="2400" dirty="0">
                <a:sym typeface="Symbol" pitchFamily="18" charset="2"/>
              </a:rPr>
              <a:t> </a:t>
            </a:r>
            <a:r>
              <a:rPr lang="el-GR" sz="2400" i="1" dirty="0">
                <a:sym typeface="Symbol" pitchFamily="18" charset="2"/>
              </a:rPr>
              <a:t>x</a:t>
            </a:r>
          </a:p>
          <a:p>
            <a:pPr lvl="1"/>
            <a:r>
              <a:rPr lang="el-GR" i="1" dirty="0">
                <a:sym typeface="Symbol" pitchFamily="18" charset="2"/>
              </a:rPr>
              <a:t>	</a:t>
            </a:r>
            <a:r>
              <a:rPr lang="el-GR" sz="2000" dirty="0">
                <a:latin typeface="Courier New" pitchFamily="49" charset="0"/>
                <a:sym typeface="Symbol" pitchFamily="18" charset="2"/>
              </a:rPr>
              <a:t>4’b 1z0x != 4’b 1z0x  </a:t>
            </a:r>
            <a:r>
              <a:rPr lang="el-GR" dirty="0">
                <a:sym typeface="Symbol" pitchFamily="18" charset="2"/>
              </a:rPr>
              <a:t> </a:t>
            </a:r>
            <a:r>
              <a:rPr lang="el-GR" sz="2400" i="1" dirty="0">
                <a:sym typeface="Symbol" pitchFamily="18" charset="2"/>
              </a:rPr>
              <a:t>x</a:t>
            </a:r>
          </a:p>
          <a:p>
            <a:pPr lvl="1"/>
            <a:r>
              <a:rPr lang="el-GR" dirty="0">
                <a:sym typeface="Symbol" pitchFamily="18" charset="2"/>
              </a:rPr>
              <a:t>	</a:t>
            </a:r>
            <a:r>
              <a:rPr lang="el-GR" sz="2000" dirty="0">
                <a:latin typeface="Courier New" pitchFamily="49" charset="0"/>
                <a:sym typeface="Symbol" pitchFamily="18" charset="2"/>
              </a:rPr>
              <a:t>4’b 1z0x === 4’b 1z0x </a:t>
            </a:r>
            <a:r>
              <a:rPr lang="el-GR" dirty="0">
                <a:sym typeface="Symbol" pitchFamily="18" charset="2"/>
              </a:rPr>
              <a:t> </a:t>
            </a:r>
            <a:r>
              <a:rPr lang="el-GR" sz="2400" i="1" dirty="0">
                <a:sym typeface="Symbol" pitchFamily="18" charset="2"/>
              </a:rPr>
              <a:t>1</a:t>
            </a:r>
          </a:p>
          <a:p>
            <a:pPr lvl="1"/>
            <a:r>
              <a:rPr lang="el-GR" i="1" dirty="0">
                <a:sym typeface="Symbol" pitchFamily="18" charset="2"/>
              </a:rPr>
              <a:t>	</a:t>
            </a:r>
            <a:r>
              <a:rPr lang="el-GR" sz="2000" dirty="0">
                <a:latin typeface="Courier New" pitchFamily="49" charset="0"/>
                <a:sym typeface="Symbol" pitchFamily="18" charset="2"/>
              </a:rPr>
              <a:t>4’b 1z0x !== 4’b 1z0x </a:t>
            </a:r>
            <a:r>
              <a:rPr lang="el-GR" dirty="0">
                <a:sym typeface="Symbol" pitchFamily="18" charset="2"/>
              </a:rPr>
              <a:t> </a:t>
            </a:r>
            <a:r>
              <a:rPr lang="el-GR" sz="2400" i="1" dirty="0">
                <a:sym typeface="Symbol" pitchFamily="18" charset="2"/>
              </a:rPr>
              <a:t>0</a:t>
            </a:r>
          </a:p>
        </p:txBody>
      </p:sp>
      <p:sp>
        <p:nvSpPr>
          <p:cNvPr id="49156" name="AutoShape 4"/>
          <p:cNvSpPr>
            <a:spLocks/>
          </p:cNvSpPr>
          <p:nvPr/>
        </p:nvSpPr>
        <p:spPr bwMode="auto">
          <a:xfrm>
            <a:off x="5029200" y="18288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AutoShape 5"/>
          <p:cNvSpPr>
            <a:spLocks/>
          </p:cNvSpPr>
          <p:nvPr/>
        </p:nvSpPr>
        <p:spPr bwMode="auto">
          <a:xfrm>
            <a:off x="5029200" y="28194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5486400" y="1981200"/>
            <a:ext cx="177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l-GR"/>
              <a:t>Return </a:t>
            </a:r>
            <a:r>
              <a:rPr lang="el-GR" i="1"/>
              <a:t>0</a:t>
            </a:r>
            <a:r>
              <a:rPr lang="el-GR"/>
              <a:t>, </a:t>
            </a:r>
            <a:r>
              <a:rPr lang="el-GR" i="1"/>
              <a:t>1</a:t>
            </a:r>
            <a:r>
              <a:rPr lang="el-GR"/>
              <a:t> or</a:t>
            </a:r>
            <a:r>
              <a:rPr lang="el-GR" i="1"/>
              <a:t> x</a:t>
            </a:r>
            <a:endParaRPr lang="el-GR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486400" y="3032125"/>
            <a:ext cx="153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l-GR"/>
              <a:t>Return </a:t>
            </a:r>
            <a:r>
              <a:rPr lang="el-GR" i="1"/>
              <a:t>0</a:t>
            </a:r>
            <a:r>
              <a:rPr lang="el-GR"/>
              <a:t> or </a:t>
            </a:r>
            <a:r>
              <a:rPr lang="el-GR" i="1"/>
              <a:t>1</a:t>
            </a:r>
            <a:endParaRPr lang="el-G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Conditional Operator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dirty="0">
                <a:latin typeface="Courier New" pitchFamily="49" charset="0"/>
              </a:rPr>
              <a:t>cond_expr ? true_expr : false_expr</a:t>
            </a:r>
          </a:p>
          <a:p>
            <a:pPr>
              <a:lnSpc>
                <a:spcPct val="250000"/>
              </a:lnSpc>
            </a:pPr>
            <a:r>
              <a:rPr lang="el-GR" sz="2400" dirty="0"/>
              <a:t>Like a 2-to-1 mux ..</a:t>
            </a:r>
            <a:endParaRPr lang="el-GR" sz="2400" dirty="0">
              <a:latin typeface="Courier New" pitchFamily="49" charset="0"/>
            </a:endParaRP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 rot="16200000">
            <a:off x="2127250" y="4351338"/>
            <a:ext cx="1066800" cy="381000"/>
          </a:xfrm>
          <a:custGeom>
            <a:avLst/>
            <a:gdLst>
              <a:gd name="G0" fmla="+- 5963 0 0"/>
              <a:gd name="G1" fmla="+- 21600 0 5963"/>
              <a:gd name="G2" fmla="*/ 5963 1 2"/>
              <a:gd name="G3" fmla="+- 21600 0 G2"/>
              <a:gd name="G4" fmla="+/ 5963 21600 2"/>
              <a:gd name="G5" fmla="+/ G1 0 2"/>
              <a:gd name="G6" fmla="*/ 21600 21600 5963"/>
              <a:gd name="G7" fmla="*/ G6 1 2"/>
              <a:gd name="G8" fmla="+- 21600 0 G7"/>
              <a:gd name="G9" fmla="*/ 21600 1 2"/>
              <a:gd name="G10" fmla="+- 5963 0 G9"/>
              <a:gd name="G11" fmla="?: G10 G8 0"/>
              <a:gd name="G12" fmla="?: G10 G7 21600"/>
              <a:gd name="T0" fmla="*/ 18618 w 21600"/>
              <a:gd name="T1" fmla="*/ 10800 h 21600"/>
              <a:gd name="T2" fmla="*/ 10800 w 21600"/>
              <a:gd name="T3" fmla="*/ 21600 h 21600"/>
              <a:gd name="T4" fmla="*/ 2982 w 21600"/>
              <a:gd name="T5" fmla="*/ 10800 h 21600"/>
              <a:gd name="T6" fmla="*/ 10800 w 21600"/>
              <a:gd name="T7" fmla="*/ 0 h 21600"/>
              <a:gd name="T8" fmla="*/ 4782 w 21600"/>
              <a:gd name="T9" fmla="*/ 4782 h 21600"/>
              <a:gd name="T10" fmla="*/ 16818 w 21600"/>
              <a:gd name="T11" fmla="*/ 1681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963" y="21600"/>
                </a:lnTo>
                <a:lnTo>
                  <a:pt x="1563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l-GR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H="1">
            <a:off x="1784350" y="41608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H="1">
            <a:off x="1784350" y="48466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 flipH="1">
            <a:off x="2851150" y="45418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2698750" y="49228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1676400" y="38100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l-GR"/>
              <a:t>A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1676400" y="44958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l-GR"/>
              <a:t>B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3155950" y="42211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l-GR"/>
              <a:t>Y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714625" y="4999038"/>
            <a:ext cx="465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l-GR"/>
              <a:t>sel</a:t>
            </a:r>
          </a:p>
        </p:txBody>
      </p:sp>
      <p:sp>
        <p:nvSpPr>
          <p:cNvPr id="50190" name="AutoShape 14"/>
          <p:cNvSpPr>
            <a:spLocks noChangeArrowheads="1"/>
          </p:cNvSpPr>
          <p:nvPr/>
        </p:nvSpPr>
        <p:spPr bwMode="auto">
          <a:xfrm>
            <a:off x="3841750" y="4389438"/>
            <a:ext cx="533400" cy="381000"/>
          </a:xfrm>
          <a:prstGeom prst="leftRightArrow">
            <a:avLst>
              <a:gd name="adj1" fmla="val 50000"/>
              <a:gd name="adj2" fmla="val 28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4679950" y="4389438"/>
            <a:ext cx="2774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l-GR">
                <a:latin typeface="Courier New" pitchFamily="49" charset="0"/>
              </a:rPr>
              <a:t>Y = (sel)? A : B;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2393950" y="4618038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l-GR"/>
              <a:t>0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2393950" y="4008438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l-GR"/>
              <a:t>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l-GR"/>
              <a:t>Arithmetic Operators (i)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l-GR" sz="2400" dirty="0">
                <a:latin typeface="Courier New" pitchFamily="49" charset="0"/>
              </a:rPr>
              <a:t>+</a:t>
            </a:r>
            <a:r>
              <a:rPr lang="el-GR" sz="2400" dirty="0"/>
              <a:t>, </a:t>
            </a:r>
            <a:r>
              <a:rPr lang="el-GR" sz="2400" dirty="0">
                <a:latin typeface="Courier New" pitchFamily="49" charset="0"/>
              </a:rPr>
              <a:t>-</a:t>
            </a:r>
            <a:r>
              <a:rPr lang="el-GR" sz="2400" dirty="0"/>
              <a:t>, </a:t>
            </a:r>
            <a:r>
              <a:rPr lang="el-GR" sz="2400" dirty="0">
                <a:latin typeface="Courier New" pitchFamily="49" charset="0"/>
              </a:rPr>
              <a:t>*</a:t>
            </a:r>
            <a:r>
              <a:rPr lang="el-GR" sz="2400" dirty="0"/>
              <a:t>, </a:t>
            </a:r>
            <a:r>
              <a:rPr lang="el-GR" sz="2400" dirty="0">
                <a:latin typeface="Courier New" pitchFamily="49" charset="0"/>
              </a:rPr>
              <a:t>/</a:t>
            </a:r>
            <a:r>
              <a:rPr lang="el-GR" sz="2400" dirty="0"/>
              <a:t>, </a:t>
            </a:r>
            <a:r>
              <a:rPr lang="el-GR" sz="2400" dirty="0">
                <a:latin typeface="Courier New" pitchFamily="49" charset="0"/>
              </a:rPr>
              <a:t>%</a:t>
            </a:r>
          </a:p>
          <a:p>
            <a:pPr>
              <a:lnSpc>
                <a:spcPct val="130000"/>
              </a:lnSpc>
            </a:pPr>
            <a:r>
              <a:rPr lang="el-GR" sz="2400" dirty="0"/>
              <a:t>If any operand is </a:t>
            </a:r>
            <a:r>
              <a:rPr lang="el-GR" sz="2400" i="1" dirty="0"/>
              <a:t>x</a:t>
            </a:r>
            <a:r>
              <a:rPr lang="el-GR" sz="2400" dirty="0"/>
              <a:t> the result is </a:t>
            </a:r>
            <a:r>
              <a:rPr lang="el-GR" sz="2400" i="1" dirty="0"/>
              <a:t>x</a:t>
            </a:r>
          </a:p>
          <a:p>
            <a:pPr>
              <a:lnSpc>
                <a:spcPct val="130000"/>
              </a:lnSpc>
            </a:pPr>
            <a:r>
              <a:rPr lang="el-GR" sz="2400" dirty="0"/>
              <a:t>Negative registers:</a:t>
            </a:r>
          </a:p>
          <a:p>
            <a:pPr lvl="1">
              <a:lnSpc>
                <a:spcPct val="130000"/>
              </a:lnSpc>
            </a:pPr>
            <a:r>
              <a:rPr lang="el-GR" sz="2400" dirty="0"/>
              <a:t>regs can be assigned negative but are treated as unsigned</a:t>
            </a:r>
          </a:p>
          <a:p>
            <a:pPr lvl="2">
              <a:lnSpc>
                <a:spcPct val="130000"/>
              </a:lnSpc>
              <a:buFontTx/>
              <a:buNone/>
            </a:pPr>
            <a:r>
              <a:rPr lang="el-GR" sz="1800" dirty="0">
                <a:latin typeface="Courier New" pitchFamily="49" charset="0"/>
              </a:rPr>
              <a:t>reg [15:0] regA;</a:t>
            </a:r>
          </a:p>
          <a:p>
            <a:pPr lvl="2">
              <a:lnSpc>
                <a:spcPct val="130000"/>
              </a:lnSpc>
              <a:buFontTx/>
              <a:buNone/>
            </a:pPr>
            <a:r>
              <a:rPr lang="el-GR" sz="1800" dirty="0">
                <a:latin typeface="Courier New" pitchFamily="49" charset="0"/>
              </a:rPr>
              <a:t>..</a:t>
            </a:r>
          </a:p>
          <a:p>
            <a:pPr lvl="2">
              <a:lnSpc>
                <a:spcPct val="130000"/>
              </a:lnSpc>
              <a:buFontTx/>
              <a:buNone/>
            </a:pPr>
            <a:r>
              <a:rPr lang="el-GR" sz="1800" dirty="0">
                <a:latin typeface="Courier New" pitchFamily="49" charset="0"/>
              </a:rPr>
              <a:t>regA = -4’d12;	// stored as 2</a:t>
            </a:r>
            <a:r>
              <a:rPr lang="el-GR" sz="1800" baseline="30000" dirty="0">
                <a:latin typeface="Courier New" pitchFamily="49" charset="0"/>
              </a:rPr>
              <a:t>16</a:t>
            </a:r>
            <a:r>
              <a:rPr lang="el-GR" sz="1800" dirty="0">
                <a:latin typeface="Courier New" pitchFamily="49" charset="0"/>
              </a:rPr>
              <a:t>-12 = 65524</a:t>
            </a:r>
          </a:p>
          <a:p>
            <a:pPr lvl="2">
              <a:lnSpc>
                <a:spcPct val="130000"/>
              </a:lnSpc>
              <a:buFontTx/>
              <a:buNone/>
            </a:pPr>
            <a:r>
              <a:rPr lang="el-GR" sz="1800" dirty="0">
                <a:latin typeface="Courier New" pitchFamily="49" charset="0"/>
              </a:rPr>
              <a:t>regA/3		</a:t>
            </a:r>
            <a:r>
              <a:rPr lang="el-GR" dirty="0">
                <a:sym typeface="Symbol" pitchFamily="18" charset="2"/>
              </a:rPr>
              <a:t>evaluates to 21861</a:t>
            </a:r>
            <a:endParaRPr lang="el-G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l-GR"/>
              <a:t>Arithmetic Operators (ii)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114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l-GR" sz="2400" dirty="0"/>
              <a:t>Negative integers:</a:t>
            </a:r>
          </a:p>
          <a:p>
            <a:pPr lvl="1">
              <a:lnSpc>
                <a:spcPct val="140000"/>
              </a:lnSpc>
            </a:pPr>
            <a:r>
              <a:rPr lang="el-GR" sz="2400" dirty="0"/>
              <a:t>can be assigned negative values </a:t>
            </a:r>
          </a:p>
          <a:p>
            <a:pPr lvl="1">
              <a:lnSpc>
                <a:spcPct val="140000"/>
              </a:lnSpc>
            </a:pPr>
            <a:r>
              <a:rPr lang="el-GR" sz="2400" dirty="0"/>
              <a:t>different treatment depending on base specification or not</a:t>
            </a:r>
          </a:p>
          <a:p>
            <a:pPr lvl="2">
              <a:lnSpc>
                <a:spcPct val="140000"/>
              </a:lnSpc>
              <a:buFontTx/>
              <a:buNone/>
            </a:pPr>
            <a:r>
              <a:rPr lang="el-GR" sz="1800" dirty="0">
                <a:latin typeface="Courier New" pitchFamily="49" charset="0"/>
              </a:rPr>
              <a:t>reg [15:0] regA;</a:t>
            </a:r>
          </a:p>
          <a:p>
            <a:pPr lvl="2">
              <a:lnSpc>
                <a:spcPct val="140000"/>
              </a:lnSpc>
              <a:buFontTx/>
              <a:buNone/>
            </a:pPr>
            <a:r>
              <a:rPr lang="el-GR" sz="1800" dirty="0">
                <a:latin typeface="Courier New" pitchFamily="49" charset="0"/>
              </a:rPr>
              <a:t>integer intA;</a:t>
            </a:r>
          </a:p>
          <a:p>
            <a:pPr lvl="2">
              <a:lnSpc>
                <a:spcPct val="140000"/>
              </a:lnSpc>
              <a:buFontTx/>
              <a:buNone/>
            </a:pPr>
            <a:r>
              <a:rPr lang="el-GR" sz="1800" dirty="0">
                <a:latin typeface="Courier New" pitchFamily="49" charset="0"/>
              </a:rPr>
              <a:t>..</a:t>
            </a:r>
          </a:p>
          <a:p>
            <a:pPr lvl="2">
              <a:lnSpc>
                <a:spcPct val="140000"/>
              </a:lnSpc>
              <a:buFontTx/>
              <a:buNone/>
            </a:pPr>
            <a:r>
              <a:rPr lang="el-GR" sz="1800" dirty="0">
                <a:latin typeface="Courier New" pitchFamily="49" charset="0"/>
              </a:rPr>
              <a:t>intA = -12/3;	    // evaluates to -4 (no base spec)</a:t>
            </a:r>
          </a:p>
          <a:p>
            <a:pPr lvl="2">
              <a:lnSpc>
                <a:spcPct val="140000"/>
              </a:lnSpc>
              <a:buFontTx/>
              <a:buNone/>
            </a:pPr>
            <a:r>
              <a:rPr lang="el-GR" sz="1800" dirty="0">
                <a:latin typeface="Courier New" pitchFamily="49" charset="0"/>
              </a:rPr>
              <a:t>intA = -’d12/3;  // evaluates to 1431655761 (base spec)</a:t>
            </a: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365125"/>
            <a:ext cx="3886200" cy="5715000"/>
            <a:chOff x="3420" y="6480"/>
            <a:chExt cx="6120" cy="9000"/>
          </a:xfrm>
        </p:grpSpPr>
        <p:sp>
          <p:nvSpPr>
            <p:cNvPr id="22531" name="Text Box 5"/>
            <p:cNvSpPr txBox="1">
              <a:spLocks noChangeArrowheads="1"/>
            </p:cNvSpPr>
            <p:nvPr/>
          </p:nvSpPr>
          <p:spPr bwMode="auto">
            <a:xfrm>
              <a:off x="3960" y="7326"/>
              <a:ext cx="4680" cy="5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Behavioral description</a:t>
              </a:r>
              <a:endParaRPr lang="en-US" altLang="en-US" sz="2400" b="1"/>
            </a:p>
          </p:txBody>
        </p:sp>
        <p:sp>
          <p:nvSpPr>
            <p:cNvPr id="22532" name="Text Box 6"/>
            <p:cNvSpPr txBox="1">
              <a:spLocks noChangeArrowheads="1"/>
            </p:cNvSpPr>
            <p:nvPr/>
          </p:nvSpPr>
          <p:spPr bwMode="auto">
            <a:xfrm>
              <a:off x="3960" y="8172"/>
              <a:ext cx="4680" cy="5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RTL description (HDL)</a:t>
              </a:r>
              <a:endParaRPr lang="en-US" altLang="en-US" sz="2400" b="1"/>
            </a:p>
          </p:txBody>
        </p:sp>
        <p:sp>
          <p:nvSpPr>
            <p:cNvPr id="22533" name="Text Box 7"/>
            <p:cNvSpPr txBox="1">
              <a:spLocks noChangeArrowheads="1"/>
            </p:cNvSpPr>
            <p:nvPr/>
          </p:nvSpPr>
          <p:spPr bwMode="auto">
            <a:xfrm>
              <a:off x="3960" y="9018"/>
              <a:ext cx="4680" cy="540"/>
            </a:xfrm>
            <a:prstGeom prst="rect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Functional verification and testing</a:t>
              </a:r>
              <a:endParaRPr lang="en-US" altLang="en-US" sz="2400" b="1"/>
            </a:p>
          </p:txBody>
        </p:sp>
        <p:sp>
          <p:nvSpPr>
            <p:cNvPr id="22534" name="Text Box 8"/>
            <p:cNvSpPr txBox="1">
              <a:spLocks noChangeArrowheads="1"/>
            </p:cNvSpPr>
            <p:nvPr/>
          </p:nvSpPr>
          <p:spPr bwMode="auto">
            <a:xfrm>
              <a:off x="3960" y="9864"/>
              <a:ext cx="4680" cy="540"/>
            </a:xfrm>
            <a:prstGeom prst="rect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Logic synthesis/timing verification</a:t>
              </a:r>
              <a:endParaRPr lang="en-US" altLang="en-US" sz="2400" b="1"/>
            </a:p>
          </p:txBody>
        </p:sp>
        <p:sp>
          <p:nvSpPr>
            <p:cNvPr id="22535" name="Text Box 9"/>
            <p:cNvSpPr txBox="1">
              <a:spLocks noChangeArrowheads="1"/>
            </p:cNvSpPr>
            <p:nvPr/>
          </p:nvSpPr>
          <p:spPr bwMode="auto">
            <a:xfrm>
              <a:off x="3960" y="10710"/>
              <a:ext cx="4680" cy="5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Gate-Level Netlist</a:t>
              </a:r>
              <a:endParaRPr lang="en-US" altLang="en-US" sz="2400" b="1"/>
            </a:p>
          </p:txBody>
        </p:sp>
        <p:sp>
          <p:nvSpPr>
            <p:cNvPr id="22536" name="Text Box 10"/>
            <p:cNvSpPr txBox="1">
              <a:spLocks noChangeArrowheads="1"/>
            </p:cNvSpPr>
            <p:nvPr/>
          </p:nvSpPr>
          <p:spPr bwMode="auto">
            <a:xfrm>
              <a:off x="3960" y="11556"/>
              <a:ext cx="4680" cy="540"/>
            </a:xfrm>
            <a:prstGeom prst="rect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Logic verification and testing</a:t>
              </a:r>
              <a:endParaRPr lang="en-US" altLang="en-US" sz="2400" b="1"/>
            </a:p>
          </p:txBody>
        </p:sp>
        <p:sp>
          <p:nvSpPr>
            <p:cNvPr id="22537" name="Text Box 11"/>
            <p:cNvSpPr txBox="1">
              <a:spLocks noChangeArrowheads="1"/>
            </p:cNvSpPr>
            <p:nvPr/>
          </p:nvSpPr>
          <p:spPr bwMode="auto">
            <a:xfrm>
              <a:off x="3960" y="12402"/>
              <a:ext cx="4680" cy="540"/>
            </a:xfrm>
            <a:prstGeom prst="rect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Floor planning Automatic place and Route</a:t>
              </a:r>
              <a:endParaRPr lang="en-US" altLang="en-US" sz="2400" b="1"/>
            </a:p>
          </p:txBody>
        </p:sp>
        <p:sp>
          <p:nvSpPr>
            <p:cNvPr id="22538" name="Text Box 12"/>
            <p:cNvSpPr txBox="1">
              <a:spLocks noChangeArrowheads="1"/>
            </p:cNvSpPr>
            <p:nvPr/>
          </p:nvSpPr>
          <p:spPr bwMode="auto">
            <a:xfrm>
              <a:off x="3960" y="13248"/>
              <a:ext cx="4680" cy="5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Physical layout</a:t>
              </a:r>
              <a:endParaRPr lang="en-US" altLang="en-US" sz="2400" b="1"/>
            </a:p>
          </p:txBody>
        </p:sp>
        <p:sp>
          <p:nvSpPr>
            <p:cNvPr id="22539" name="Text Box 13"/>
            <p:cNvSpPr txBox="1">
              <a:spLocks noChangeArrowheads="1"/>
            </p:cNvSpPr>
            <p:nvPr/>
          </p:nvSpPr>
          <p:spPr bwMode="auto">
            <a:xfrm>
              <a:off x="3960" y="14094"/>
              <a:ext cx="4680" cy="540"/>
            </a:xfrm>
            <a:prstGeom prst="rect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Layout verification</a:t>
              </a:r>
              <a:endParaRPr lang="en-US" altLang="en-US" sz="2400" b="1"/>
            </a:p>
          </p:txBody>
        </p:sp>
        <p:sp>
          <p:nvSpPr>
            <p:cNvPr id="22540" name="Text Box 14"/>
            <p:cNvSpPr txBox="1">
              <a:spLocks noChangeArrowheads="1"/>
            </p:cNvSpPr>
            <p:nvPr/>
          </p:nvSpPr>
          <p:spPr bwMode="auto">
            <a:xfrm>
              <a:off x="3960" y="14940"/>
              <a:ext cx="4680" cy="540"/>
            </a:xfrm>
            <a:prstGeom prst="rect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Implementation</a:t>
              </a:r>
              <a:endParaRPr lang="en-US" altLang="en-US" sz="2400" b="1"/>
            </a:p>
          </p:txBody>
        </p:sp>
        <p:sp>
          <p:nvSpPr>
            <p:cNvPr id="22541" name="Text Box 15"/>
            <p:cNvSpPr txBox="1">
              <a:spLocks noChangeArrowheads="1"/>
            </p:cNvSpPr>
            <p:nvPr/>
          </p:nvSpPr>
          <p:spPr bwMode="auto">
            <a:xfrm>
              <a:off x="3960" y="6480"/>
              <a:ext cx="4680" cy="5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Design specification</a:t>
              </a:r>
              <a:endParaRPr lang="en-US" altLang="en-US" sz="2400" b="1"/>
            </a:p>
          </p:txBody>
        </p:sp>
        <p:sp>
          <p:nvSpPr>
            <p:cNvPr id="22542" name="Line 16"/>
            <p:cNvSpPr>
              <a:spLocks noChangeShapeType="1"/>
            </p:cNvSpPr>
            <p:nvPr/>
          </p:nvSpPr>
          <p:spPr bwMode="auto">
            <a:xfrm>
              <a:off x="6300" y="7020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Line 17"/>
            <p:cNvSpPr>
              <a:spLocks noChangeShapeType="1"/>
            </p:cNvSpPr>
            <p:nvPr/>
          </p:nvSpPr>
          <p:spPr bwMode="auto">
            <a:xfrm>
              <a:off x="6300" y="7880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18"/>
            <p:cNvSpPr>
              <a:spLocks noChangeShapeType="1"/>
            </p:cNvSpPr>
            <p:nvPr/>
          </p:nvSpPr>
          <p:spPr bwMode="auto">
            <a:xfrm>
              <a:off x="6300" y="8700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9"/>
            <p:cNvSpPr>
              <a:spLocks noChangeShapeType="1"/>
            </p:cNvSpPr>
            <p:nvPr/>
          </p:nvSpPr>
          <p:spPr bwMode="auto">
            <a:xfrm>
              <a:off x="6300" y="9540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20"/>
            <p:cNvSpPr>
              <a:spLocks noChangeShapeType="1"/>
            </p:cNvSpPr>
            <p:nvPr/>
          </p:nvSpPr>
          <p:spPr bwMode="auto">
            <a:xfrm>
              <a:off x="6300" y="10429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21"/>
            <p:cNvSpPr>
              <a:spLocks noChangeShapeType="1"/>
            </p:cNvSpPr>
            <p:nvPr/>
          </p:nvSpPr>
          <p:spPr bwMode="auto">
            <a:xfrm>
              <a:off x="6300" y="11252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22"/>
            <p:cNvSpPr>
              <a:spLocks noChangeShapeType="1"/>
            </p:cNvSpPr>
            <p:nvPr/>
          </p:nvSpPr>
          <p:spPr bwMode="auto">
            <a:xfrm>
              <a:off x="6300" y="12093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3"/>
            <p:cNvSpPr>
              <a:spLocks noChangeShapeType="1"/>
            </p:cNvSpPr>
            <p:nvPr/>
          </p:nvSpPr>
          <p:spPr bwMode="auto">
            <a:xfrm>
              <a:off x="6300" y="12960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4"/>
            <p:cNvSpPr>
              <a:spLocks noChangeShapeType="1"/>
            </p:cNvSpPr>
            <p:nvPr/>
          </p:nvSpPr>
          <p:spPr bwMode="auto">
            <a:xfrm>
              <a:off x="6300" y="13827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25"/>
            <p:cNvSpPr>
              <a:spLocks noChangeShapeType="1"/>
            </p:cNvSpPr>
            <p:nvPr/>
          </p:nvSpPr>
          <p:spPr bwMode="auto">
            <a:xfrm>
              <a:off x="6300" y="14635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26"/>
            <p:cNvSpPr>
              <a:spLocks noChangeShapeType="1"/>
            </p:cNvSpPr>
            <p:nvPr/>
          </p:nvSpPr>
          <p:spPr bwMode="auto">
            <a:xfrm>
              <a:off x="8640" y="9283"/>
              <a:ext cx="5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27"/>
            <p:cNvSpPr>
              <a:spLocks noChangeShapeType="1"/>
            </p:cNvSpPr>
            <p:nvPr/>
          </p:nvSpPr>
          <p:spPr bwMode="auto">
            <a:xfrm>
              <a:off x="9169" y="8563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28"/>
            <p:cNvSpPr>
              <a:spLocks noChangeShapeType="1"/>
            </p:cNvSpPr>
            <p:nvPr/>
          </p:nvSpPr>
          <p:spPr bwMode="auto">
            <a:xfrm flipH="1">
              <a:off x="8629" y="8563"/>
              <a:ext cx="5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29"/>
            <p:cNvSpPr>
              <a:spLocks noChangeShapeType="1"/>
            </p:cNvSpPr>
            <p:nvPr/>
          </p:nvSpPr>
          <p:spPr bwMode="auto">
            <a:xfrm flipH="1">
              <a:off x="8640" y="8427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Line 30"/>
            <p:cNvSpPr>
              <a:spLocks noChangeShapeType="1"/>
            </p:cNvSpPr>
            <p:nvPr/>
          </p:nvSpPr>
          <p:spPr bwMode="auto">
            <a:xfrm flipH="1">
              <a:off x="8640" y="8276"/>
              <a:ext cx="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Line 31"/>
            <p:cNvSpPr>
              <a:spLocks noChangeShapeType="1"/>
            </p:cNvSpPr>
            <p:nvPr/>
          </p:nvSpPr>
          <p:spPr bwMode="auto">
            <a:xfrm>
              <a:off x="9360" y="8438"/>
              <a:ext cx="0" cy="3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32"/>
            <p:cNvSpPr>
              <a:spLocks noChangeShapeType="1"/>
            </p:cNvSpPr>
            <p:nvPr/>
          </p:nvSpPr>
          <p:spPr bwMode="auto">
            <a:xfrm>
              <a:off x="8640" y="11671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Line 33"/>
            <p:cNvSpPr>
              <a:spLocks noChangeShapeType="1"/>
            </p:cNvSpPr>
            <p:nvPr/>
          </p:nvSpPr>
          <p:spPr bwMode="auto">
            <a:xfrm>
              <a:off x="8640" y="14407"/>
              <a:ext cx="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Line 34"/>
            <p:cNvSpPr>
              <a:spLocks noChangeShapeType="1"/>
            </p:cNvSpPr>
            <p:nvPr/>
          </p:nvSpPr>
          <p:spPr bwMode="auto">
            <a:xfrm>
              <a:off x="9540" y="8280"/>
              <a:ext cx="0" cy="6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Line 35"/>
            <p:cNvSpPr>
              <a:spLocks noChangeShapeType="1"/>
            </p:cNvSpPr>
            <p:nvPr/>
          </p:nvSpPr>
          <p:spPr bwMode="auto">
            <a:xfrm>
              <a:off x="8640" y="14220"/>
              <a:ext cx="5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Line 36"/>
            <p:cNvSpPr>
              <a:spLocks noChangeShapeType="1"/>
            </p:cNvSpPr>
            <p:nvPr/>
          </p:nvSpPr>
          <p:spPr bwMode="auto">
            <a:xfrm flipV="1">
              <a:off x="9180" y="12600"/>
              <a:ext cx="0" cy="16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3" name="Line 37"/>
            <p:cNvSpPr>
              <a:spLocks noChangeShapeType="1"/>
            </p:cNvSpPr>
            <p:nvPr/>
          </p:nvSpPr>
          <p:spPr bwMode="auto">
            <a:xfrm flipH="1">
              <a:off x="8640" y="12600"/>
              <a:ext cx="5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AutoShape 38"/>
            <p:cNvSpPr>
              <a:spLocks noChangeArrowheads="1"/>
            </p:cNvSpPr>
            <p:nvPr/>
          </p:nvSpPr>
          <p:spPr bwMode="auto">
            <a:xfrm rot="10800000">
              <a:off x="3420" y="8280"/>
              <a:ext cx="540" cy="360"/>
            </a:xfrm>
            <a:prstGeom prst="curvedLeftArrow">
              <a:avLst>
                <a:gd name="adj1" fmla="val 20000"/>
                <a:gd name="adj2" fmla="val 40000"/>
                <a:gd name="adj3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altLang="en-US"/>
            </a:p>
          </p:txBody>
        </p:sp>
      </p:grpSp>
      <p:sp>
        <p:nvSpPr>
          <p:cNvPr id="43048" name="Text Box 40"/>
          <p:cNvSpPr txBox="1">
            <a:spLocks noChangeArrowheads="1"/>
          </p:cNvSpPr>
          <p:nvPr/>
        </p:nvSpPr>
        <p:spPr bwMode="auto">
          <a:xfrm>
            <a:off x="3352800" y="6308725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2000" b="1">
                <a:latin typeface="Times New Roman" charset="0"/>
              </a:rPr>
              <a:t>HDL Design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l-GR"/>
              <a:t>Operator Precedence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533400" y="1600200"/>
          <a:ext cx="4854575" cy="4375150"/>
        </p:xfrm>
        <a:graphic>
          <a:graphicData uri="http://schemas.openxmlformats.org/presentationml/2006/ole">
            <p:oleObj spid="_x0000_s3074" name="Bitmap Image" r:id="rId3" imgW="2392726" imgH="2156250" progId="PBrush">
              <p:embed/>
            </p:oleObj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638800" y="2743200"/>
            <a:ext cx="29402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l-GR" sz="2400" dirty="0"/>
              <a:t>Use parentheses to </a:t>
            </a:r>
          </a:p>
          <a:p>
            <a:r>
              <a:rPr lang="el-GR" sz="2400" dirty="0"/>
              <a:t>enforce your </a:t>
            </a:r>
          </a:p>
          <a:p>
            <a:r>
              <a:rPr lang="el-GR" sz="2400" dirty="0"/>
              <a:t>priority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Simulation- Test Bench Styles</a:t>
            </a:r>
          </a:p>
        </p:txBody>
      </p:sp>
      <p:pic>
        <p:nvPicPr>
          <p:cNvPr id="93189" name="Picture 5" descr="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843213"/>
            <a:ext cx="4038600" cy="2044700"/>
          </a:xfrm>
        </p:spPr>
      </p:pic>
      <p:pic>
        <p:nvPicPr>
          <p:cNvPr id="93191" name="Picture 7" descr="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648200" y="2835275"/>
            <a:ext cx="4038600" cy="2060575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Design block was shown before</a:t>
            </a:r>
          </a:p>
          <a:p>
            <a:pPr lvl="1"/>
            <a:r>
              <a:rPr lang="en-US" sz="2300"/>
              <a:t>ripple_carry_counter, T_FF, and D_FF modules</a:t>
            </a:r>
          </a:p>
          <a:p>
            <a:r>
              <a:rPr lang="en-US" sz="2800"/>
              <a:t>Stimulus block</a:t>
            </a:r>
          </a:p>
        </p:txBody>
      </p:sp>
      <p:pic>
        <p:nvPicPr>
          <p:cNvPr id="96261" name="Picture 5" descr="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857375" y="3941763"/>
            <a:ext cx="5429250" cy="2189162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Verilog HDL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3C30-F3C7-4CA5-B88C-4288BBFD0DB3}" type="slidenum">
              <a:rPr lang="en-US"/>
              <a:pPr/>
              <a:t>53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(cont’d)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module stimulus;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reg clk; reg reset; wire[3:0] q;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4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// instantiate the design block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ripple_carry_counter r1(q, clk, reset);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4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// Control the clk signal that drives the design block.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initial clk = 1'b0;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always #5 clk = ~clk;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4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// Control the reset signal that drives the design block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initial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 begin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   reset = 1'b1;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   #15 reset = 1'b0;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   #180 reset = 1'b1;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   #10 reset = 1'b0;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   #20 $stop;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 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4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initial // Monitor the outputs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    $monitor($time, " Output q = %d",  q);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  <a:cs typeface="Courier New" pitchFamily="49" charset="0"/>
              </a:rPr>
              <a:t>endmodule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8308" name="Picture 4" descr="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787900" y="4221163"/>
            <a:ext cx="4038600" cy="1628775"/>
          </a:xfrm>
          <a:noFill/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HDLs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Retargeting to a new fabrication technology</a:t>
            </a:r>
          </a:p>
          <a:p>
            <a:r>
              <a:rPr lang="en-US"/>
              <a:t>Functional verification earlier in the design cycle</a:t>
            </a:r>
          </a:p>
          <a:p>
            <a:r>
              <a:rPr lang="en-US"/>
              <a:t>Textual concise representation of the design</a:t>
            </a:r>
          </a:p>
          <a:p>
            <a:pPr lvl="1"/>
            <a:r>
              <a:rPr lang="en-US"/>
              <a:t>Similar to computer programs</a:t>
            </a:r>
          </a:p>
          <a:p>
            <a:pPr lvl="1"/>
            <a:r>
              <a:rPr lang="en-US"/>
              <a:t>Easier to understand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Popularity of Verilog HDL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Verilog HDL</a:t>
            </a:r>
          </a:p>
          <a:p>
            <a:pPr lvl="1"/>
            <a:r>
              <a:rPr lang="en-US" sz="2300"/>
              <a:t>General-purpose</a:t>
            </a:r>
          </a:p>
          <a:p>
            <a:pPr lvl="1"/>
            <a:r>
              <a:rPr lang="en-US" sz="2300"/>
              <a:t>Easy to learn, easy to use</a:t>
            </a:r>
          </a:p>
          <a:p>
            <a:pPr lvl="1"/>
            <a:r>
              <a:rPr lang="en-US" sz="2300"/>
              <a:t>Similar in syntax to C </a:t>
            </a:r>
          </a:p>
          <a:p>
            <a:pPr lvl="1"/>
            <a:r>
              <a:rPr lang="en-US" sz="2300"/>
              <a:t>Allows different levels of abstraction and mixing them</a:t>
            </a:r>
          </a:p>
          <a:p>
            <a:pPr lvl="1"/>
            <a:r>
              <a:rPr lang="en-US" sz="2300"/>
              <a:t>Supported by most popular logic synthesis tools</a:t>
            </a:r>
          </a:p>
          <a:p>
            <a:pPr lvl="1"/>
            <a:r>
              <a:rPr lang="en-US" sz="2300"/>
              <a:t>Post-logic-synthesis simulation libraries by all fabrication vendors</a:t>
            </a:r>
          </a:p>
          <a:p>
            <a:pPr lvl="1"/>
            <a:r>
              <a:rPr lang="en-US" sz="2300"/>
              <a:t>PLI to customize Verilog simulators to designers’ needs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Trends in HDLs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at behavioral level</a:t>
            </a:r>
          </a:p>
          <a:p>
            <a:r>
              <a:rPr lang="en-US"/>
              <a:t>Formal verification techniques</a:t>
            </a:r>
          </a:p>
          <a:p>
            <a:r>
              <a:rPr lang="en-US"/>
              <a:t>Very high speed and time critical circuits</a:t>
            </a:r>
          </a:p>
          <a:p>
            <a:pPr lvl="1"/>
            <a:r>
              <a:rPr lang="en-US"/>
              <a:t>e.g. microprocessors</a:t>
            </a:r>
          </a:p>
          <a:p>
            <a:pPr lvl="1"/>
            <a:r>
              <a:rPr lang="en-US"/>
              <a:t>Mixed gate-level and RTL designs</a:t>
            </a:r>
          </a:p>
          <a:p>
            <a:r>
              <a:rPr lang="en-US"/>
              <a:t>Hardware-Software Co-design</a:t>
            </a:r>
          </a:p>
          <a:p>
            <a:pPr lvl="1"/>
            <a:r>
              <a:rPr lang="en-US"/>
              <a:t>System-level languages: SystemC, SpecC, …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Digital Design Using HDLs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3348038" y="2420938"/>
            <a:ext cx="3168650" cy="2016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Circuit Under Design</a:t>
            </a:r>
            <a:br>
              <a:rPr lang="en-US" b="1"/>
            </a:br>
            <a:r>
              <a:rPr lang="en-US" b="1"/>
              <a:t>(CUD)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2771775" y="31416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2771775" y="34290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2771775" y="37163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 flipH="1">
            <a:off x="3059113" y="3644900"/>
            <a:ext cx="730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916238" y="378936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6516688" y="30686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6516688" y="35004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 flipH="1">
            <a:off x="6802438" y="3429000"/>
            <a:ext cx="730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6659563" y="357346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1476375" y="2781300"/>
            <a:ext cx="1295400" cy="1149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Generating</a:t>
            </a:r>
            <a:br>
              <a:rPr lang="en-US"/>
            </a:br>
            <a:r>
              <a:rPr lang="en-US"/>
              <a:t>inputs </a:t>
            </a:r>
            <a:br>
              <a:rPr lang="en-US"/>
            </a:br>
            <a:r>
              <a:rPr lang="en-US"/>
              <a:t>to CUD</a:t>
            </a:r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7092950" y="2781300"/>
            <a:ext cx="1295400" cy="1149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Checking</a:t>
            </a:r>
            <a:br>
              <a:rPr lang="en-US"/>
            </a:br>
            <a:r>
              <a:rPr lang="en-US"/>
              <a:t>outputs</a:t>
            </a:r>
            <a:br>
              <a:rPr lang="en-US"/>
            </a:br>
            <a:r>
              <a:rPr lang="en-US"/>
              <a:t>of CUD</a:t>
            </a:r>
          </a:p>
        </p:txBody>
      </p:sp>
      <p:sp>
        <p:nvSpPr>
          <p:cNvPr id="68626" name="Freeform 18"/>
          <p:cNvSpPr>
            <a:spLocks/>
          </p:cNvSpPr>
          <p:nvPr/>
        </p:nvSpPr>
        <p:spPr bwMode="auto">
          <a:xfrm>
            <a:off x="1690688" y="3860800"/>
            <a:ext cx="1225550" cy="1512888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91" y="272"/>
              </a:cxn>
              <a:cxn ang="0">
                <a:pos x="772" y="953"/>
              </a:cxn>
            </a:cxnLst>
            <a:rect l="0" t="0" r="r" b="b"/>
            <a:pathLst>
              <a:path w="772" h="953">
                <a:moveTo>
                  <a:pt x="227" y="0"/>
                </a:moveTo>
                <a:cubicBezTo>
                  <a:pt x="113" y="56"/>
                  <a:pt x="0" y="113"/>
                  <a:pt x="91" y="272"/>
                </a:cubicBezTo>
                <a:cubicBezTo>
                  <a:pt x="182" y="431"/>
                  <a:pt x="659" y="840"/>
                  <a:pt x="772" y="95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27" name="Freeform 19"/>
          <p:cNvSpPr>
            <a:spLocks/>
          </p:cNvSpPr>
          <p:nvPr/>
        </p:nvSpPr>
        <p:spPr bwMode="auto">
          <a:xfrm>
            <a:off x="4284663" y="3789363"/>
            <a:ext cx="3670300" cy="1800225"/>
          </a:xfrm>
          <a:custGeom>
            <a:avLst/>
            <a:gdLst/>
            <a:ahLst/>
            <a:cxnLst>
              <a:cxn ang="0">
                <a:pos x="2131" y="0"/>
              </a:cxn>
              <a:cxn ang="0">
                <a:pos x="2131" y="408"/>
              </a:cxn>
              <a:cxn ang="0">
                <a:pos x="1043" y="998"/>
              </a:cxn>
              <a:cxn ang="0">
                <a:pos x="0" y="1134"/>
              </a:cxn>
            </a:cxnLst>
            <a:rect l="0" t="0" r="r" b="b"/>
            <a:pathLst>
              <a:path w="2312" h="1134">
                <a:moveTo>
                  <a:pt x="2131" y="0"/>
                </a:moveTo>
                <a:cubicBezTo>
                  <a:pt x="2123" y="170"/>
                  <a:pt x="2312" y="242"/>
                  <a:pt x="2131" y="408"/>
                </a:cubicBezTo>
                <a:cubicBezTo>
                  <a:pt x="1950" y="574"/>
                  <a:pt x="1398" y="877"/>
                  <a:pt x="1043" y="998"/>
                </a:cubicBezTo>
                <a:cubicBezTo>
                  <a:pt x="688" y="1119"/>
                  <a:pt x="336" y="1126"/>
                  <a:pt x="0" y="113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2916238" y="5300663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Test bench</a:t>
            </a:r>
          </a:p>
        </p:txBody>
      </p:sp>
      <p:sp>
        <p:nvSpPr>
          <p:cNvPr id="68629" name="Freeform 21"/>
          <p:cNvSpPr>
            <a:spLocks/>
          </p:cNvSpPr>
          <p:nvPr/>
        </p:nvSpPr>
        <p:spPr bwMode="auto">
          <a:xfrm>
            <a:off x="1031875" y="1916113"/>
            <a:ext cx="731838" cy="1008062"/>
          </a:xfrm>
          <a:custGeom>
            <a:avLst/>
            <a:gdLst/>
            <a:ahLst/>
            <a:cxnLst>
              <a:cxn ang="0">
                <a:pos x="416" y="635"/>
              </a:cxn>
              <a:cxn ang="0">
                <a:pos x="7" y="227"/>
              </a:cxn>
              <a:cxn ang="0">
                <a:pos x="461" y="0"/>
              </a:cxn>
            </a:cxnLst>
            <a:rect l="0" t="0" r="r" b="b"/>
            <a:pathLst>
              <a:path w="461" h="635">
                <a:moveTo>
                  <a:pt x="416" y="635"/>
                </a:moveTo>
                <a:cubicBezTo>
                  <a:pt x="208" y="484"/>
                  <a:pt x="0" y="333"/>
                  <a:pt x="7" y="227"/>
                </a:cubicBezTo>
                <a:cubicBezTo>
                  <a:pt x="14" y="121"/>
                  <a:pt x="237" y="60"/>
                  <a:pt x="46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1763713" y="1773238"/>
            <a:ext cx="1728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Stimulus block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1704</TotalTime>
  <Words>1794</Words>
  <Application>Microsoft Macintosh PowerPoint</Application>
  <PresentationFormat>On-screen Show (4:3)</PresentationFormat>
  <Paragraphs>556</Paragraphs>
  <Slides>53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Network</vt:lpstr>
      <vt:lpstr>Default Design</vt:lpstr>
      <vt:lpstr>Bitmap Image</vt:lpstr>
      <vt:lpstr>Slide 1</vt:lpstr>
      <vt:lpstr>Evolution of Computer-Aided Digital Design</vt:lpstr>
      <vt:lpstr>Evolution of Computer-Aided Digital Design (cont’d)</vt:lpstr>
      <vt:lpstr>HDL: Hardware Description Language</vt:lpstr>
      <vt:lpstr>Slide 5</vt:lpstr>
      <vt:lpstr>Importance of HDLs</vt:lpstr>
      <vt:lpstr>Popularity of Verilog HDL</vt:lpstr>
      <vt:lpstr>Trends in HDLs</vt:lpstr>
      <vt:lpstr>Basics of Digital Design Using HDLs</vt:lpstr>
      <vt:lpstr>Verilog Basic Building Block</vt:lpstr>
      <vt:lpstr>Hierarchical Modeling Concepts</vt:lpstr>
      <vt:lpstr>Design Methodologies</vt:lpstr>
      <vt:lpstr>4-bit Ripple Carry Counter</vt:lpstr>
      <vt:lpstr>T-flipflop and the Hierarchy</vt:lpstr>
      <vt:lpstr>Modules</vt:lpstr>
      <vt:lpstr>Modules (cont’d)</vt:lpstr>
      <vt:lpstr>Instance</vt:lpstr>
      <vt:lpstr>Instances</vt:lpstr>
      <vt:lpstr>Instances (cont’d)</vt:lpstr>
      <vt:lpstr>Instances (cont’d)</vt:lpstr>
      <vt:lpstr>Gates</vt:lpstr>
      <vt:lpstr>Ports</vt:lpstr>
      <vt:lpstr>Ports (cont.)</vt:lpstr>
      <vt:lpstr>Ports (cont.)</vt:lpstr>
      <vt:lpstr>Ports (cont.)</vt:lpstr>
      <vt:lpstr>Verilog Value Set</vt:lpstr>
      <vt:lpstr>Numbers in Verilog (i)</vt:lpstr>
      <vt:lpstr>Numbers in Verilog (ii)</vt:lpstr>
      <vt:lpstr>Numbers in Verilog (iii)</vt:lpstr>
      <vt:lpstr>Nets (i)</vt:lpstr>
      <vt:lpstr>Nets (ii)</vt:lpstr>
      <vt:lpstr>Registers</vt:lpstr>
      <vt:lpstr>Vectors</vt:lpstr>
      <vt:lpstr>Integer &amp; Real Data Types</vt:lpstr>
      <vt:lpstr>Time Data Type</vt:lpstr>
      <vt:lpstr>Arrays (i)</vt:lpstr>
      <vt:lpstr>Arrays (ii)</vt:lpstr>
      <vt:lpstr>Strings</vt:lpstr>
      <vt:lpstr>Logical Operators</vt:lpstr>
      <vt:lpstr>Bitwise Operators (i)</vt:lpstr>
      <vt:lpstr>Bitwise Operators (ii)</vt:lpstr>
      <vt:lpstr>Reduction Operators</vt:lpstr>
      <vt:lpstr>Shift Operators</vt:lpstr>
      <vt:lpstr>Concatenation Operator</vt:lpstr>
      <vt:lpstr>Relational Operators</vt:lpstr>
      <vt:lpstr>Equality Operators</vt:lpstr>
      <vt:lpstr>Conditional Operator</vt:lpstr>
      <vt:lpstr>Arithmetic Operators (i)</vt:lpstr>
      <vt:lpstr>Arithmetic Operators (ii)</vt:lpstr>
      <vt:lpstr>Operator Precedence</vt:lpstr>
      <vt:lpstr>Simulation- Test Bench Styles</vt:lpstr>
      <vt:lpstr>Example</vt:lpstr>
      <vt:lpstr>Example (cont’d)</vt:lpstr>
    </vt:vector>
  </TitlesOfParts>
  <Company>Universiti Malaya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WRES1103</dc:title>
  <dc:creator>user</dc:creator>
  <cp:lastModifiedBy>DELL</cp:lastModifiedBy>
  <cp:revision>184</cp:revision>
  <dcterms:created xsi:type="dcterms:W3CDTF">2004-11-02T03:21:05Z</dcterms:created>
  <dcterms:modified xsi:type="dcterms:W3CDTF">2021-09-09T09:57:44Z</dcterms:modified>
</cp:coreProperties>
</file>