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2" r:id="rId1"/>
  </p:sldMasterIdLst>
  <p:notesMasterIdLst>
    <p:notesMasterId r:id="rId36"/>
  </p:notesMasterIdLst>
  <p:handoutMasterIdLst>
    <p:handoutMasterId r:id="rId37"/>
  </p:handoutMasterIdLst>
  <p:sldIdLst>
    <p:sldId id="392" r:id="rId2"/>
    <p:sldId id="390" r:id="rId3"/>
    <p:sldId id="391" r:id="rId4"/>
    <p:sldId id="546" r:id="rId5"/>
    <p:sldId id="388" r:id="rId6"/>
    <p:sldId id="512" r:id="rId7"/>
    <p:sldId id="547" r:id="rId8"/>
    <p:sldId id="553" r:id="rId9"/>
    <p:sldId id="554" r:id="rId10"/>
    <p:sldId id="555" r:id="rId11"/>
    <p:sldId id="556" r:id="rId12"/>
    <p:sldId id="517" r:id="rId13"/>
    <p:sldId id="548" r:id="rId14"/>
    <p:sldId id="394" r:id="rId15"/>
    <p:sldId id="522" r:id="rId16"/>
    <p:sldId id="549" r:id="rId17"/>
    <p:sldId id="523" r:id="rId18"/>
    <p:sldId id="524" r:id="rId19"/>
    <p:sldId id="525" r:id="rId20"/>
    <p:sldId id="526" r:id="rId21"/>
    <p:sldId id="527" r:id="rId22"/>
    <p:sldId id="528" r:id="rId23"/>
    <p:sldId id="529" r:id="rId24"/>
    <p:sldId id="533" r:id="rId25"/>
    <p:sldId id="530" r:id="rId26"/>
    <p:sldId id="535" r:id="rId27"/>
    <p:sldId id="538" r:id="rId28"/>
    <p:sldId id="540" r:id="rId29"/>
    <p:sldId id="541" r:id="rId30"/>
    <p:sldId id="539" r:id="rId31"/>
    <p:sldId id="550" r:id="rId32"/>
    <p:sldId id="551" r:id="rId33"/>
    <p:sldId id="552" r:id="rId34"/>
    <p:sldId id="258"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00"/>
    <a:srgbClr val="D00000"/>
    <a:srgbClr val="D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6" autoAdjust="0"/>
    <p:restoredTop sz="76078" autoAdjust="0"/>
  </p:normalViewPr>
  <p:slideViewPr>
    <p:cSldViewPr>
      <p:cViewPr varScale="1">
        <p:scale>
          <a:sx n="58" d="100"/>
          <a:sy n="58" d="100"/>
        </p:scale>
        <p:origin x="864" y="60"/>
      </p:cViewPr>
      <p:guideLst>
        <p:guide orient="horz" pos="2160"/>
        <p:guide pos="2835"/>
      </p:guideLst>
    </p:cSldViewPr>
  </p:slideViewPr>
  <p:notesTextViewPr>
    <p:cViewPr>
      <p:scale>
        <a:sx n="100" d="100"/>
        <a:sy n="100" d="100"/>
      </p:scale>
      <p:origin x="0" y="0"/>
    </p:cViewPr>
  </p:notesTextViewPr>
  <p:sorterViewPr>
    <p:cViewPr>
      <p:scale>
        <a:sx n="100" d="100"/>
        <a:sy n="100" d="100"/>
      </p:scale>
      <p:origin x="0" y="-3822"/>
    </p:cViewPr>
  </p:sorterViewPr>
  <p:notesViewPr>
    <p:cSldViewPr>
      <p:cViewPr varScale="1">
        <p:scale>
          <a:sx n="83" d="100"/>
          <a:sy n="83" d="100"/>
        </p:scale>
        <p:origin x="-20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2A92D5-2BD3-4831-A73E-C1D92666E773}" type="datetimeFigureOut">
              <a:rPr lang="fr-FR" smtClean="0"/>
              <a:pPr/>
              <a:t>28/02/2022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B9C988-348C-4EEE-9086-4B2A6F9514F9}" type="slidenum">
              <a:rPr lang="fr-FR" smtClean="0"/>
              <a:pPr/>
              <a:t>‹#›</a:t>
            </a:fld>
            <a:endParaRPr lang="fr-FR"/>
          </a:p>
        </p:txBody>
      </p:sp>
    </p:spTree>
    <p:extLst>
      <p:ext uri="{BB962C8B-B14F-4D97-AF65-F5344CB8AC3E}">
        <p14:creationId xmlns:p14="http://schemas.microsoft.com/office/powerpoint/2010/main" val="1427883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CB593E-A6B8-4BBA-A3E1-624069897D24}" type="datetimeFigureOut">
              <a:rPr lang="fr-FR" smtClean="0"/>
              <a:pPr/>
              <a:t>28/02/2022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353AE3-1261-402A-A71D-112BCC469129}" type="slidenum">
              <a:rPr lang="fr-FR" smtClean="0"/>
              <a:pPr/>
              <a:t>‹#›</a:t>
            </a:fld>
            <a:endParaRPr lang="fr-FR"/>
          </a:p>
        </p:txBody>
      </p:sp>
    </p:spTree>
    <p:extLst>
      <p:ext uri="{BB962C8B-B14F-4D97-AF65-F5344CB8AC3E}">
        <p14:creationId xmlns:p14="http://schemas.microsoft.com/office/powerpoint/2010/main" val="254267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29</a:t>
            </a:fld>
            <a:endParaRPr lang="fr-FR"/>
          </a:p>
        </p:txBody>
      </p:sp>
    </p:spTree>
    <p:extLst>
      <p:ext uri="{BB962C8B-B14F-4D97-AF65-F5344CB8AC3E}">
        <p14:creationId xmlns:p14="http://schemas.microsoft.com/office/powerpoint/2010/main" val="316796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32</a:t>
            </a:fld>
            <a:endParaRPr lang="fr-FR"/>
          </a:p>
        </p:txBody>
      </p:sp>
    </p:spTree>
    <p:extLst>
      <p:ext uri="{BB962C8B-B14F-4D97-AF65-F5344CB8AC3E}">
        <p14:creationId xmlns:p14="http://schemas.microsoft.com/office/powerpoint/2010/main" val="153209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E8353AE3-1261-402A-A71D-112BCC469129}" type="slidenum">
              <a:rPr lang="fr-FR" smtClean="0"/>
              <a:pPr/>
              <a:t>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6</a:t>
            </a:fld>
            <a:endParaRPr lang="fr-FR"/>
          </a:p>
        </p:txBody>
      </p:sp>
    </p:spTree>
    <p:extLst>
      <p:ext uri="{BB962C8B-B14F-4D97-AF65-F5344CB8AC3E}">
        <p14:creationId xmlns:p14="http://schemas.microsoft.com/office/powerpoint/2010/main" val="1617083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10</a:t>
            </a:fld>
            <a:endParaRPr lang="fr-FR"/>
          </a:p>
        </p:txBody>
      </p:sp>
    </p:spTree>
    <p:extLst>
      <p:ext uri="{BB962C8B-B14F-4D97-AF65-F5344CB8AC3E}">
        <p14:creationId xmlns:p14="http://schemas.microsoft.com/office/powerpoint/2010/main" val="315561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12</a:t>
            </a:fld>
            <a:endParaRPr lang="fr-FR"/>
          </a:p>
        </p:txBody>
      </p:sp>
    </p:spTree>
    <p:extLst>
      <p:ext uri="{BB962C8B-B14F-4D97-AF65-F5344CB8AC3E}">
        <p14:creationId xmlns:p14="http://schemas.microsoft.com/office/powerpoint/2010/main" val="3524687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15</a:t>
            </a:fld>
            <a:endParaRPr lang="fr-FR"/>
          </a:p>
        </p:txBody>
      </p:sp>
    </p:spTree>
    <p:extLst>
      <p:ext uri="{BB962C8B-B14F-4D97-AF65-F5344CB8AC3E}">
        <p14:creationId xmlns:p14="http://schemas.microsoft.com/office/powerpoint/2010/main" val="106838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Au minimum, le fonds de roulement doit être positif</a:t>
            </a:r>
            <a:r>
              <a:rPr lang="fr-FR" dirty="0"/>
              <a:t> car les immobilisations, constituant des emplois de longue durée, doivent être financés par des ressources stables. (Nul ne penserait à financer l’achat de sa maison par un crédit renouvelable mensuellement car il risquerait de se heurter à la décision du prêteur de non-renouvellement du crédit).</a:t>
            </a:r>
          </a:p>
          <a:p>
            <a:r>
              <a:rPr lang="fr-FR"/>
              <a:t>il </a:t>
            </a:r>
            <a:r>
              <a:rPr lang="fr-FR" dirty="0"/>
              <a:t>assure le financement stable d’une part significative du besoin de financement du cycle d’exploitation, permettant de ne pas trop dépendre des crédits de trésorerie qui constituent une ressource potentiellement révocable. </a:t>
            </a:r>
            <a:r>
              <a:rPr lang="fr-FR" b="1" dirty="0"/>
              <a:t>Le ratio de couverture du BFR par le FR (FR / BFR), permet au directeur financier de se donner un objectif de financement du cycle d’exploitation par des ressources stables, par exemple, 50%</a:t>
            </a:r>
            <a:r>
              <a:rPr lang="fr-FR" dirty="0"/>
              <a:t>.</a:t>
            </a:r>
          </a:p>
        </p:txBody>
      </p:sp>
      <p:sp>
        <p:nvSpPr>
          <p:cNvPr id="4" name="Slide Number Placeholder 3"/>
          <p:cNvSpPr>
            <a:spLocks noGrp="1"/>
          </p:cNvSpPr>
          <p:nvPr>
            <p:ph type="sldNum" sz="quarter" idx="5"/>
          </p:nvPr>
        </p:nvSpPr>
        <p:spPr/>
        <p:txBody>
          <a:bodyPr/>
          <a:lstStyle/>
          <a:p>
            <a:fld id="{E8353AE3-1261-402A-A71D-112BCC469129}" type="slidenum">
              <a:rPr lang="fr-FR" smtClean="0"/>
              <a:pPr/>
              <a:t>16</a:t>
            </a:fld>
            <a:endParaRPr lang="fr-FR"/>
          </a:p>
        </p:txBody>
      </p:sp>
    </p:spTree>
    <p:extLst>
      <p:ext uri="{BB962C8B-B14F-4D97-AF65-F5344CB8AC3E}">
        <p14:creationId xmlns:p14="http://schemas.microsoft.com/office/powerpoint/2010/main" val="257850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t>
            </a:r>
            <a:endParaRPr lang="fr-FR" sz="1800" kern="0" dirty="0">
              <a:latin typeface="+mj-lt"/>
            </a:endParaRPr>
          </a:p>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19</a:t>
            </a:fld>
            <a:endParaRPr lang="fr-FR"/>
          </a:p>
        </p:txBody>
      </p:sp>
    </p:spTree>
    <p:extLst>
      <p:ext uri="{BB962C8B-B14F-4D97-AF65-F5344CB8AC3E}">
        <p14:creationId xmlns:p14="http://schemas.microsoft.com/office/powerpoint/2010/main" val="921164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20</a:t>
            </a:fld>
            <a:endParaRPr lang="fr-FR"/>
          </a:p>
        </p:txBody>
      </p:sp>
    </p:spTree>
    <p:extLst>
      <p:ext uri="{BB962C8B-B14F-4D97-AF65-F5344CB8AC3E}">
        <p14:creationId xmlns:p14="http://schemas.microsoft.com/office/powerpoint/2010/main" val="1860692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esprit.ens.tn/test/v3"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1143000" y="1122363"/>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Cliquez pour modifier le style du titre</a:t>
            </a:r>
            <a:endParaRPr/>
          </a:p>
        </p:txBody>
      </p:sp>
      <p:sp>
        <p:nvSpPr>
          <p:cNvPr id="11" name="Google Shape;11;p10"/>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12" name="Google Shape;12;p10"/>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fld id="{B2A904B1-9AC2-40DA-8703-C0208FF49E57}" type="slidenum">
              <a:rPr lang="fr-FR" smtClean="0"/>
              <a:pPr/>
              <a:t>‹#›</a:t>
            </a:fld>
            <a:endParaRPr lang="fr-FR"/>
          </a:p>
        </p:txBody>
      </p:sp>
    </p:spTree>
    <p:extLst>
      <p:ext uri="{BB962C8B-B14F-4D97-AF65-F5344CB8AC3E}">
        <p14:creationId xmlns:p14="http://schemas.microsoft.com/office/powerpoint/2010/main" val="202577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6543675" y="365125"/>
            <a:ext cx="1971675" cy="5811838"/>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Cliquez pour modifier le style du titre</a:t>
            </a:r>
            <a:endParaRPr/>
          </a:p>
        </p:txBody>
      </p:sp>
      <p:sp>
        <p:nvSpPr>
          <p:cNvPr id="53" name="Google Shape;53;p20"/>
          <p:cNvSpPr txBox="1">
            <a:spLocks noGrp="1"/>
          </p:cNvSpPr>
          <p:nvPr>
            <p:ph type="body" idx="1"/>
          </p:nvPr>
        </p:nvSpPr>
        <p:spPr>
          <a:xfrm>
            <a:off x="628650" y="365125"/>
            <a:ext cx="5800725" cy="58118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54" name="Google Shape;54;p20"/>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fld id="{B2A904B1-9AC2-40DA-8703-C0208FF49E57}" type="slidenum">
              <a:rPr lang="fr-FR" smtClean="0"/>
              <a:pPr/>
              <a:t>‹#›</a:t>
            </a:fld>
            <a:endParaRPr lang="fr-FR"/>
          </a:p>
        </p:txBody>
      </p:sp>
    </p:spTree>
    <p:extLst>
      <p:ext uri="{BB962C8B-B14F-4D97-AF65-F5344CB8AC3E}">
        <p14:creationId xmlns:p14="http://schemas.microsoft.com/office/powerpoint/2010/main" val="308617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srcRect/>
          <a:stretch>
            <a:fillRect/>
          </a:stretch>
        </p:blipFill>
        <p:spPr bwMode="auto">
          <a:xfrm>
            <a:off x="0" y="0"/>
            <a:ext cx="9144000" cy="5929330"/>
          </a:xfrm>
          <a:prstGeom prst="rect">
            <a:avLst/>
          </a:prstGeom>
          <a:ln>
            <a:noFill/>
          </a:ln>
          <a:effectLst>
            <a:outerShdw blurRad="292100" dist="139700" dir="2700000" algn="tl" rotWithShape="0">
              <a:srgbClr val="333333">
                <a:alpha val="65000"/>
              </a:srgbClr>
            </a:outerShdw>
          </a:effectLst>
        </p:spPr>
      </p:pic>
      <p:sp>
        <p:nvSpPr>
          <p:cNvPr id="4" name="Espace réservé du numéro de diapositive 3"/>
          <p:cNvSpPr>
            <a:spLocks noGrp="1"/>
          </p:cNvSpPr>
          <p:nvPr>
            <p:ph type="sldNum" sz="quarter" idx="12"/>
          </p:nvPr>
        </p:nvSpPr>
        <p:spPr>
          <a:xfrm>
            <a:off x="6653242" y="6356350"/>
            <a:ext cx="2133600" cy="365125"/>
          </a:xfrm>
          <a:prstGeom prst="rect">
            <a:avLst/>
          </a:prstGeom>
        </p:spPr>
        <p:txBody>
          <a:bodyPr/>
          <a:lstStyle/>
          <a:p>
            <a:fld id="{155B8A87-E994-4E4D-99DD-D0B9390FAE93}" type="slidenum">
              <a:rPr lang="fr-FR" smtClean="0"/>
              <a:pPr/>
              <a:t>‹#›</a:t>
            </a:fld>
            <a:endParaRPr lang="fr-FR"/>
          </a:p>
        </p:txBody>
      </p:sp>
      <p:pic>
        <p:nvPicPr>
          <p:cNvPr id="7" name="Picture 3" descr="http://www.esprit.ens.tn/test/v3/images/sampledata/icetheme/logo.png">
            <a:hlinkClick r:id="rId3"/>
          </p:cNvPr>
          <p:cNvPicPr>
            <a:picLocks noChangeAspect="1" noChangeArrowheads="1"/>
          </p:cNvPicPr>
          <p:nvPr userDrawn="1"/>
        </p:nvPicPr>
        <p:blipFill>
          <a:blip r:embed="rId4" cstate="print"/>
          <a:srcRect/>
          <a:stretch>
            <a:fillRect/>
          </a:stretch>
        </p:blipFill>
        <p:spPr bwMode="auto">
          <a:xfrm>
            <a:off x="6500826" y="357166"/>
            <a:ext cx="2476500" cy="781050"/>
          </a:xfrm>
          <a:prstGeom prst="rect">
            <a:avLst/>
          </a:prstGeom>
          <a:noFill/>
        </p:spPr>
      </p:pic>
      <p:sp>
        <p:nvSpPr>
          <p:cNvPr id="8" name="Titre 1"/>
          <p:cNvSpPr>
            <a:spLocks noGrp="1"/>
          </p:cNvSpPr>
          <p:nvPr userDrawn="1">
            <p:ph type="title"/>
          </p:nvPr>
        </p:nvSpPr>
        <p:spPr>
          <a:xfrm>
            <a:off x="4357686" y="2357430"/>
            <a:ext cx="4500594" cy="1143008"/>
          </a:xfrm>
        </p:spPr>
        <p:txBody>
          <a:bodyPr vert="horz" lIns="91440" tIns="45720" rIns="91440" bIns="45720" rtlCol="0" anchor="ctr">
            <a:normAutofit/>
          </a:bodyPr>
          <a:lstStyle/>
          <a:p>
            <a:endParaRPr lang="fr-FR" dirty="0">
              <a:solidFill>
                <a:srgbClr val="D2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6195F5-5CC0-4AC4-89B9-3341D7C1C3B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A70522D-C465-403E-9501-A78DB498B0C2}"/>
              </a:ext>
            </a:extLst>
          </p:cNvPr>
          <p:cNvSpPr>
            <a:spLocks noGrp="1"/>
          </p:cNvSpPr>
          <p:nvPr>
            <p:ph type="dt" sz="half" idx="10"/>
          </p:nvPr>
        </p:nvSpPr>
        <p:spPr/>
        <p:txBody>
          <a:bodyPr/>
          <a:lstStyle/>
          <a:p>
            <a:endParaRPr lang="fr-FR"/>
          </a:p>
        </p:txBody>
      </p:sp>
      <p:sp>
        <p:nvSpPr>
          <p:cNvPr id="4" name="Espace réservé du pied de page 3">
            <a:extLst>
              <a:ext uri="{FF2B5EF4-FFF2-40B4-BE49-F238E27FC236}">
                <a16:creationId xmlns:a16="http://schemas.microsoft.com/office/drawing/2014/main" id="{6C6B26BA-2FB7-4682-92DB-EA1A9B5874D2}"/>
              </a:ext>
            </a:extLst>
          </p:cNvPr>
          <p:cNvSpPr>
            <a:spLocks noGrp="1"/>
          </p:cNvSpPr>
          <p:nvPr>
            <p:ph type="ftr" sz="quarter" idx="11"/>
          </p:nvPr>
        </p:nvSpPr>
        <p:spPr/>
        <p:txBody>
          <a:bodyPr/>
          <a:lstStyle/>
          <a:p>
            <a:r>
              <a:rPr lang="fr-FR"/>
              <a:t>Cours ADF 21-22</a:t>
            </a:r>
          </a:p>
        </p:txBody>
      </p:sp>
      <p:sp>
        <p:nvSpPr>
          <p:cNvPr id="5" name="Espace réservé du numéro de diapositive 4">
            <a:extLst>
              <a:ext uri="{FF2B5EF4-FFF2-40B4-BE49-F238E27FC236}">
                <a16:creationId xmlns:a16="http://schemas.microsoft.com/office/drawing/2014/main" id="{1B26B5C6-1ADE-41E3-8697-B99152F6C9E7}"/>
              </a:ext>
            </a:extLst>
          </p:cNvPr>
          <p:cNvSpPr>
            <a:spLocks noGrp="1"/>
          </p:cNvSpPr>
          <p:nvPr>
            <p:ph type="sldNum" sz="quarter" idx="12"/>
          </p:nvPr>
        </p:nvSpPr>
        <p:spPr/>
        <p:txBody>
          <a:bodyPr/>
          <a:lstStyle/>
          <a:p>
            <a:fld id="{B2A904B1-9AC2-40DA-8703-C0208FF49E57}" type="slidenum">
              <a:rPr lang="fr-FR" smtClean="0"/>
              <a:t>‹#›</a:t>
            </a:fld>
            <a:endParaRPr lang="fr-FR"/>
          </a:p>
        </p:txBody>
      </p:sp>
    </p:spTree>
    <p:extLst>
      <p:ext uri="{BB962C8B-B14F-4D97-AF65-F5344CB8AC3E}">
        <p14:creationId xmlns:p14="http://schemas.microsoft.com/office/powerpoint/2010/main" val="1530687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7813"/>
            <a:ext cx="8229600" cy="1139825"/>
          </a:xfrm>
        </p:spPr>
        <p:txBody>
          <a:bodyPr/>
          <a:lstStyle/>
          <a:p>
            <a:r>
              <a:rPr lang="fr-FR"/>
              <a:t>Cliquez pour modifier le style du titre</a:t>
            </a:r>
          </a:p>
        </p:txBody>
      </p:sp>
      <p:sp>
        <p:nvSpPr>
          <p:cNvPr id="3" name="Espace réservé du texte 2"/>
          <p:cNvSpPr>
            <a:spLocks noGrp="1"/>
          </p:cNvSpPr>
          <p:nvPr>
            <p:ph type="body" sz="half" idx="1"/>
          </p:nvPr>
        </p:nvSpPr>
        <p:spPr>
          <a:xfrm>
            <a:off x="457200" y="1600200"/>
            <a:ext cx="4038600" cy="4530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30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457200" y="6243638"/>
            <a:ext cx="2133600" cy="457200"/>
          </a:xfrm>
          <a:prstGeom prst="rect">
            <a:avLst/>
          </a:prstGeom>
        </p:spPr>
        <p:txBody>
          <a:bodyPr/>
          <a:lstStyle>
            <a:lvl1pPr>
              <a:defRPr/>
            </a:lvl1pPr>
          </a:lstStyle>
          <a:p>
            <a:endParaRPr lang="fr-FR" altLang="en-US"/>
          </a:p>
        </p:txBody>
      </p:sp>
      <p:sp>
        <p:nvSpPr>
          <p:cNvPr id="6" name="Espace réservé du pied de page 5"/>
          <p:cNvSpPr>
            <a:spLocks noGrp="1"/>
          </p:cNvSpPr>
          <p:nvPr>
            <p:ph type="ftr" sz="quarter" idx="11"/>
          </p:nvPr>
        </p:nvSpPr>
        <p:spPr>
          <a:xfrm>
            <a:off x="3124200" y="6248400"/>
            <a:ext cx="2895600" cy="457200"/>
          </a:xfrm>
          <a:prstGeom prst="rect">
            <a:avLst/>
          </a:prstGeom>
        </p:spPr>
        <p:txBody>
          <a:bodyPr/>
          <a:lstStyle>
            <a:lvl1pPr>
              <a:defRPr/>
            </a:lvl1pPr>
          </a:lstStyle>
          <a:p>
            <a:endParaRPr lang="fr-FR" altLang="en-US"/>
          </a:p>
        </p:txBody>
      </p:sp>
      <p:sp>
        <p:nvSpPr>
          <p:cNvPr id="7" name="Espace réservé du numéro de diapositive 6"/>
          <p:cNvSpPr>
            <a:spLocks noGrp="1"/>
          </p:cNvSpPr>
          <p:nvPr>
            <p:ph type="sldNum" sz="quarter" idx="12"/>
          </p:nvPr>
        </p:nvSpPr>
        <p:spPr>
          <a:xfrm>
            <a:off x="6553200" y="6243638"/>
            <a:ext cx="2133600" cy="457200"/>
          </a:xfrm>
          <a:prstGeom prst="rect">
            <a:avLst/>
          </a:prstGeom>
        </p:spPr>
        <p:txBody>
          <a:bodyPr/>
          <a:lstStyle>
            <a:lvl1pPr>
              <a:defRPr/>
            </a:lvl1pPr>
          </a:lstStyle>
          <a:p>
            <a:fld id="{3F5DCE6A-41FE-42C3-ABB7-2323F68C9C29}" type="slidenum">
              <a:rPr lang="fr-FR" altLang="en-US"/>
              <a:pPr/>
              <a:t>‹#›</a:t>
            </a:fld>
            <a:endParaRPr lang="fr-FR" altLang="en-US"/>
          </a:p>
        </p:txBody>
      </p:sp>
    </p:spTree>
    <p:extLst>
      <p:ext uri="{BB962C8B-B14F-4D97-AF65-F5344CB8AC3E}">
        <p14:creationId xmlns:p14="http://schemas.microsoft.com/office/powerpoint/2010/main" val="182964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 and Content">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628650" y="365126"/>
            <a:ext cx="78867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Cliquez pour modifier le style du titre</a:t>
            </a:r>
            <a:endParaRPr/>
          </a:p>
        </p:txBody>
      </p:sp>
      <p:sp>
        <p:nvSpPr>
          <p:cNvPr id="15" name="Google Shape;15;p11"/>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16" name="Google Shape;16;p11"/>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fld id="{B2A904B1-9AC2-40DA-8703-C0208FF49E57}" type="slidenum">
              <a:rPr lang="fr-FR" smtClean="0"/>
              <a:pPr/>
              <a:t>‹#›</a:t>
            </a:fld>
            <a:endParaRPr lang="fr-FR"/>
          </a:p>
        </p:txBody>
      </p:sp>
    </p:spTree>
    <p:extLst>
      <p:ext uri="{BB962C8B-B14F-4D97-AF65-F5344CB8AC3E}">
        <p14:creationId xmlns:p14="http://schemas.microsoft.com/office/powerpoint/2010/main" val="21227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623888" y="1709739"/>
            <a:ext cx="7886700"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Cliquez pour modifier le style du titre</a:t>
            </a:r>
            <a:endParaRPr/>
          </a:p>
        </p:txBody>
      </p:sp>
      <p:sp>
        <p:nvSpPr>
          <p:cNvPr id="25" name="Google Shape;25;p13"/>
          <p:cNvSpPr txBox="1">
            <a:spLocks noGrp="1"/>
          </p:cNvSpPr>
          <p:nvPr>
            <p:ph type="body" idx="1"/>
          </p:nvPr>
        </p:nvSpPr>
        <p:spPr>
          <a:xfrm>
            <a:off x="623888" y="4589463"/>
            <a:ext cx="7886700"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Calibri"/>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Calibri"/>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Calibri"/>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Calibri"/>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26" name="Google Shape;26;p13"/>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fld id="{B2A904B1-9AC2-40DA-8703-C0208FF49E57}" type="slidenum">
              <a:rPr lang="fr-FR" smtClean="0"/>
              <a:pPr/>
              <a:t>‹#›</a:t>
            </a:fld>
            <a:endParaRPr lang="fr-FR"/>
          </a:p>
        </p:txBody>
      </p:sp>
    </p:spTree>
    <p:extLst>
      <p:ext uri="{BB962C8B-B14F-4D97-AF65-F5344CB8AC3E}">
        <p14:creationId xmlns:p14="http://schemas.microsoft.com/office/powerpoint/2010/main" val="231168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629841" y="365126"/>
            <a:ext cx="7886701"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Cliquez pour modifier le style du titre</a:t>
            </a:r>
            <a:endParaRPr/>
          </a:p>
        </p:txBody>
      </p:sp>
      <p:sp>
        <p:nvSpPr>
          <p:cNvPr id="29" name="Google Shape;29;p14"/>
          <p:cNvSpPr txBox="1">
            <a:spLocks noGrp="1"/>
          </p:cNvSpPr>
          <p:nvPr>
            <p:ph type="body" idx="1"/>
          </p:nvPr>
        </p:nvSpPr>
        <p:spPr>
          <a:xfrm>
            <a:off x="629840" y="1681163"/>
            <a:ext cx="3868343"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Calibri"/>
              <a:buNone/>
              <a:defRPr sz="2400" b="1"/>
            </a:lvl1pPr>
            <a:lvl2pPr marL="914400" lvl="1" indent="-228600" algn="l">
              <a:lnSpc>
                <a:spcPct val="90000"/>
              </a:lnSpc>
              <a:spcBef>
                <a:spcPts val="1000"/>
              </a:spcBef>
              <a:spcAft>
                <a:spcPts val="0"/>
              </a:spcAft>
              <a:buClr>
                <a:srgbClr val="000000"/>
              </a:buClr>
              <a:buSzPts val="2400"/>
              <a:buFont typeface="Calibri"/>
              <a:buNone/>
              <a:defRPr sz="2400" b="1"/>
            </a:lvl2pPr>
            <a:lvl3pPr marL="1371600" lvl="2" indent="-228600" algn="l">
              <a:lnSpc>
                <a:spcPct val="90000"/>
              </a:lnSpc>
              <a:spcBef>
                <a:spcPts val="1000"/>
              </a:spcBef>
              <a:spcAft>
                <a:spcPts val="0"/>
              </a:spcAft>
              <a:buClr>
                <a:srgbClr val="000000"/>
              </a:buClr>
              <a:buSzPts val="2400"/>
              <a:buFont typeface="Calibri"/>
              <a:buNone/>
              <a:defRPr sz="2400" b="1"/>
            </a:lvl3pPr>
            <a:lvl4pPr marL="1828800" lvl="3" indent="-228600" algn="l">
              <a:lnSpc>
                <a:spcPct val="90000"/>
              </a:lnSpc>
              <a:spcBef>
                <a:spcPts val="1000"/>
              </a:spcBef>
              <a:spcAft>
                <a:spcPts val="0"/>
              </a:spcAft>
              <a:buClr>
                <a:srgbClr val="000000"/>
              </a:buClr>
              <a:buSzPts val="2400"/>
              <a:buFont typeface="Calibri"/>
              <a:buNone/>
              <a:defRPr sz="2400" b="1"/>
            </a:lvl4pPr>
            <a:lvl5pPr marL="2286000" lvl="4" indent="-228600" algn="l">
              <a:lnSpc>
                <a:spcPct val="90000"/>
              </a:lnSpc>
              <a:spcBef>
                <a:spcPts val="1000"/>
              </a:spcBef>
              <a:spcAft>
                <a:spcPts val="0"/>
              </a:spcAft>
              <a:buClr>
                <a:srgbClr val="000000"/>
              </a:buClr>
              <a:buSzPts val="2400"/>
              <a:buFont typeface="Calibri"/>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30" name="Google Shape;30;p14"/>
          <p:cNvSpPr txBox="1">
            <a:spLocks noGrp="1"/>
          </p:cNvSpPr>
          <p:nvPr>
            <p:ph type="body" idx="2"/>
          </p:nvPr>
        </p:nvSpPr>
        <p:spPr>
          <a:xfrm>
            <a:off x="4629150" y="1681163"/>
            <a:ext cx="3887391"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31" name="Google Shape;31;p14"/>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fld id="{B2A904B1-9AC2-40DA-8703-C0208FF49E57}" type="slidenum">
              <a:rPr lang="fr-FR" smtClean="0"/>
              <a:pPr/>
              <a:t>‹#›</a:t>
            </a:fld>
            <a:endParaRPr lang="fr-FR"/>
          </a:p>
        </p:txBody>
      </p:sp>
    </p:spTree>
    <p:extLst>
      <p:ext uri="{BB962C8B-B14F-4D97-AF65-F5344CB8AC3E}">
        <p14:creationId xmlns:p14="http://schemas.microsoft.com/office/powerpoint/2010/main" val="71583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628650" y="365126"/>
            <a:ext cx="78867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Cliquez pour modifier le style du titre</a:t>
            </a:r>
            <a:endParaRPr/>
          </a:p>
        </p:txBody>
      </p:sp>
      <p:sp>
        <p:nvSpPr>
          <p:cNvPr id="34" name="Google Shape;34;p15"/>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fld id="{B2A904B1-9AC2-40DA-8703-C0208FF49E57}" type="slidenum">
              <a:rPr lang="fr-FR" smtClean="0"/>
              <a:pPr/>
              <a:t>‹#›</a:t>
            </a:fld>
            <a:endParaRPr lang="fr-FR"/>
          </a:p>
        </p:txBody>
      </p:sp>
    </p:spTree>
    <p:extLst>
      <p:ext uri="{BB962C8B-B14F-4D97-AF65-F5344CB8AC3E}">
        <p14:creationId xmlns:p14="http://schemas.microsoft.com/office/powerpoint/2010/main" val="362133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16"/>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fld id="{B2A904B1-9AC2-40DA-8703-C0208FF49E57}" type="slidenum">
              <a:rPr lang="fr-FR" smtClean="0"/>
              <a:pPr/>
              <a:t>‹#›</a:t>
            </a:fld>
            <a:endParaRPr lang="fr-FR"/>
          </a:p>
        </p:txBody>
      </p:sp>
    </p:spTree>
    <p:extLst>
      <p:ext uri="{BB962C8B-B14F-4D97-AF65-F5344CB8AC3E}">
        <p14:creationId xmlns:p14="http://schemas.microsoft.com/office/powerpoint/2010/main" val="255202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629840" y="457200"/>
            <a:ext cx="294918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Cliquez pour modifier le style du titre</a:t>
            </a:r>
            <a:endParaRPr/>
          </a:p>
        </p:txBody>
      </p:sp>
      <p:sp>
        <p:nvSpPr>
          <p:cNvPr id="39" name="Google Shape;39;p17"/>
          <p:cNvSpPr txBox="1">
            <a:spLocks noGrp="1"/>
          </p:cNvSpPr>
          <p:nvPr>
            <p:ph type="body" idx="1"/>
          </p:nvPr>
        </p:nvSpPr>
        <p:spPr>
          <a:xfrm>
            <a:off x="3887390" y="987426"/>
            <a:ext cx="4629152" cy="4873625"/>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40" name="Google Shape;40;p17"/>
          <p:cNvSpPr txBox="1">
            <a:spLocks noGrp="1"/>
          </p:cNvSpPr>
          <p:nvPr>
            <p:ph type="body" idx="2"/>
          </p:nvPr>
        </p:nvSpPr>
        <p:spPr>
          <a:xfrm>
            <a:off x="629840" y="2057400"/>
            <a:ext cx="2949179"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41" name="Google Shape;41;p17"/>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fld id="{B2A904B1-9AC2-40DA-8703-C0208FF49E57}" type="slidenum">
              <a:rPr lang="fr-FR" smtClean="0"/>
              <a:pPr/>
              <a:t>‹#›</a:t>
            </a:fld>
            <a:endParaRPr lang="fr-FR"/>
          </a:p>
        </p:txBody>
      </p:sp>
    </p:spTree>
    <p:extLst>
      <p:ext uri="{BB962C8B-B14F-4D97-AF65-F5344CB8AC3E}">
        <p14:creationId xmlns:p14="http://schemas.microsoft.com/office/powerpoint/2010/main" val="42193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629840" y="457200"/>
            <a:ext cx="294918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Cliquez pour modifier le style du titre</a:t>
            </a:r>
            <a:endParaRPr/>
          </a:p>
        </p:txBody>
      </p:sp>
      <p:sp>
        <p:nvSpPr>
          <p:cNvPr id="44" name="Google Shape;44;p18"/>
          <p:cNvSpPr>
            <a:spLocks noGrp="1"/>
          </p:cNvSpPr>
          <p:nvPr>
            <p:ph type="pic" idx="2"/>
          </p:nvPr>
        </p:nvSpPr>
        <p:spPr>
          <a:xfrm>
            <a:off x="3887390" y="987426"/>
            <a:ext cx="4629152"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r>
              <a:rPr lang="fr-FR"/>
              <a:t>Cliquez sur l'icône pour ajouter une image</a:t>
            </a:r>
            <a:endParaRPr/>
          </a:p>
        </p:txBody>
      </p:sp>
      <p:sp>
        <p:nvSpPr>
          <p:cNvPr id="45" name="Google Shape;45;p18"/>
          <p:cNvSpPr txBox="1">
            <a:spLocks noGrp="1"/>
          </p:cNvSpPr>
          <p:nvPr>
            <p:ph type="body" idx="1"/>
          </p:nvPr>
        </p:nvSpPr>
        <p:spPr>
          <a:xfrm>
            <a:off x="629840" y="2057400"/>
            <a:ext cx="2949180"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Calibri"/>
              <a:buNone/>
              <a:defRPr sz="1600"/>
            </a:lvl1pPr>
            <a:lvl2pPr marL="914400" lvl="1" indent="-228600" algn="l">
              <a:lnSpc>
                <a:spcPct val="90000"/>
              </a:lnSpc>
              <a:spcBef>
                <a:spcPts val="1000"/>
              </a:spcBef>
              <a:spcAft>
                <a:spcPts val="0"/>
              </a:spcAft>
              <a:buClr>
                <a:srgbClr val="000000"/>
              </a:buClr>
              <a:buSzPts val="1600"/>
              <a:buFont typeface="Calibri"/>
              <a:buNone/>
              <a:defRPr sz="1600"/>
            </a:lvl2pPr>
            <a:lvl3pPr marL="1371600" lvl="2" indent="-228600" algn="l">
              <a:lnSpc>
                <a:spcPct val="90000"/>
              </a:lnSpc>
              <a:spcBef>
                <a:spcPts val="1000"/>
              </a:spcBef>
              <a:spcAft>
                <a:spcPts val="0"/>
              </a:spcAft>
              <a:buClr>
                <a:srgbClr val="000000"/>
              </a:buClr>
              <a:buSzPts val="1600"/>
              <a:buFont typeface="Calibri"/>
              <a:buNone/>
              <a:defRPr sz="1600"/>
            </a:lvl3pPr>
            <a:lvl4pPr marL="1828800" lvl="3" indent="-228600" algn="l">
              <a:lnSpc>
                <a:spcPct val="90000"/>
              </a:lnSpc>
              <a:spcBef>
                <a:spcPts val="1000"/>
              </a:spcBef>
              <a:spcAft>
                <a:spcPts val="0"/>
              </a:spcAft>
              <a:buClr>
                <a:srgbClr val="000000"/>
              </a:buClr>
              <a:buSzPts val="1600"/>
              <a:buFont typeface="Calibri"/>
              <a:buNone/>
              <a:defRPr sz="1600"/>
            </a:lvl4pPr>
            <a:lvl5pPr marL="2286000" lvl="4" indent="-228600" algn="l">
              <a:lnSpc>
                <a:spcPct val="90000"/>
              </a:lnSpc>
              <a:spcBef>
                <a:spcPts val="1000"/>
              </a:spcBef>
              <a:spcAft>
                <a:spcPts val="0"/>
              </a:spcAft>
              <a:buClr>
                <a:srgbClr val="000000"/>
              </a:buClr>
              <a:buSzPts val="1600"/>
              <a:buFont typeface="Calibri"/>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46" name="Google Shape;46;p18"/>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fld id="{B2A904B1-9AC2-40DA-8703-C0208FF49E57}" type="slidenum">
              <a:rPr lang="fr-FR" smtClean="0"/>
              <a:pPr/>
              <a:t>‹#›</a:t>
            </a:fld>
            <a:endParaRPr lang="fr-FR"/>
          </a:p>
        </p:txBody>
      </p:sp>
    </p:spTree>
    <p:extLst>
      <p:ext uri="{BB962C8B-B14F-4D97-AF65-F5344CB8AC3E}">
        <p14:creationId xmlns:p14="http://schemas.microsoft.com/office/powerpoint/2010/main" val="62025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28650" y="365126"/>
            <a:ext cx="78867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Cliquez pour modifier le style du titre</a:t>
            </a:r>
            <a:endParaRPr/>
          </a:p>
        </p:txBody>
      </p:sp>
      <p:sp>
        <p:nvSpPr>
          <p:cNvPr id="49" name="Google Shape;49;p19"/>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50" name="Google Shape;50;p19"/>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fld id="{B2A904B1-9AC2-40DA-8703-C0208FF49E57}" type="slidenum">
              <a:rPr lang="fr-FR" smtClean="0"/>
              <a:pPr/>
              <a:t>‹#›</a:t>
            </a:fld>
            <a:endParaRPr lang="fr-FR"/>
          </a:p>
        </p:txBody>
      </p:sp>
    </p:spTree>
    <p:extLst>
      <p:ext uri="{BB962C8B-B14F-4D97-AF65-F5344CB8AC3E}">
        <p14:creationId xmlns:p14="http://schemas.microsoft.com/office/powerpoint/2010/main" val="296501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esprit.ens.tn/test/v3" TargetMode="Externa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628650" y="365126"/>
            <a:ext cx="7886700" cy="13255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9"/>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9"/>
          <p:cNvSpPr txBox="1">
            <a:spLocks noGrp="1"/>
          </p:cNvSpPr>
          <p:nvPr>
            <p:ph type="sldNum" idx="12"/>
          </p:nvPr>
        </p:nvSpPr>
        <p:spPr>
          <a:xfrm>
            <a:off x="8317366" y="6404294"/>
            <a:ext cx="197985" cy="64629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fld id="{B2A904B1-9AC2-40DA-8703-C0208FF49E57}" type="slidenum">
              <a:rPr lang="fr-FR" smtClean="0"/>
              <a:pPr/>
              <a:t>‹#›</a:t>
            </a:fld>
            <a:endParaRPr lang="fr-FR"/>
          </a:p>
        </p:txBody>
      </p:sp>
      <p:pic>
        <p:nvPicPr>
          <p:cNvPr id="5" name="Picture 3"/>
          <p:cNvPicPr>
            <a:picLocks noChangeAspect="1" noChangeArrowheads="1"/>
          </p:cNvPicPr>
          <p:nvPr userDrawn="1"/>
        </p:nvPicPr>
        <p:blipFill>
          <a:blip r:embed="rId16" cstate="print">
            <a:lum bright="70000" contrast="-70000"/>
          </a:blip>
          <a:srcRect/>
          <a:stretch>
            <a:fillRect/>
          </a:stretch>
        </p:blipFill>
        <p:spPr bwMode="auto">
          <a:xfrm rot="16200000">
            <a:off x="7576213" y="5290212"/>
            <a:ext cx="1492534" cy="1643042"/>
          </a:xfrm>
          <a:prstGeom prst="rect">
            <a:avLst/>
          </a:prstGeom>
          <a:noFill/>
          <a:ln w="9525">
            <a:noFill/>
            <a:miter lim="800000"/>
            <a:headEnd/>
            <a:tailEnd/>
          </a:ln>
          <a:effectLst/>
        </p:spPr>
      </p:pic>
      <p:pic>
        <p:nvPicPr>
          <p:cNvPr id="9" name="Picture 3" descr="http://www.esprit.ens.tn/test/v3/images/sampledata/icetheme/logo.png">
            <a:hlinkClick r:id="rId17"/>
          </p:cNvPr>
          <p:cNvPicPr>
            <a:picLocks noChangeAspect="1" noChangeArrowheads="1"/>
          </p:cNvPicPr>
          <p:nvPr userDrawn="1"/>
        </p:nvPicPr>
        <p:blipFill>
          <a:blip r:embed="rId18" cstate="print"/>
          <a:srcRect/>
          <a:stretch>
            <a:fillRect/>
          </a:stretch>
        </p:blipFill>
        <p:spPr bwMode="auto">
          <a:xfrm>
            <a:off x="857224" y="6357958"/>
            <a:ext cx="1357322" cy="428078"/>
          </a:xfrm>
          <a:prstGeom prst="rect">
            <a:avLst/>
          </a:prstGeom>
          <a:noFill/>
        </p:spPr>
      </p:pic>
    </p:spTree>
    <p:extLst>
      <p:ext uri="{BB962C8B-B14F-4D97-AF65-F5344CB8AC3E}">
        <p14:creationId xmlns:p14="http://schemas.microsoft.com/office/powerpoint/2010/main" val="1539785294"/>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55" r:id="rId11"/>
    <p:sldLayoutId id="2147483674" r:id="rId12"/>
    <p:sldLayoutId id="2147483675" r:id="rId1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iffusion.crp.education/mod/glossary/showentry.php?eid=16229&amp;displayformat=dictionar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leblogdudirigeant.com/analyse-bilan-fonctionnel-ratios/"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leblogdudirigeant.com/analyse-bilan-fonctionnel-ratio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2" name="Google Shape;59;p1"/>
          <p:cNvGrpSpPr/>
          <p:nvPr/>
        </p:nvGrpSpPr>
        <p:grpSpPr>
          <a:xfrm>
            <a:off x="0" y="0"/>
            <a:ext cx="9378534" cy="6858000"/>
            <a:chOff x="0" y="0"/>
            <a:chExt cx="12192000" cy="6858000"/>
          </a:xfrm>
        </p:grpSpPr>
        <p:sp>
          <p:nvSpPr>
            <p:cNvPr id="60" name="Google Shape;60;p1"/>
            <p:cNvSpPr/>
            <p:nvPr/>
          </p:nvSpPr>
          <p:spPr>
            <a:xfrm>
              <a:off x="0" y="0"/>
              <a:ext cx="12192000" cy="6858000"/>
            </a:xfrm>
            <a:prstGeom prst="rect">
              <a:avLst/>
            </a:prstGeom>
            <a:blipFill rotWithShape="1">
              <a:blip r:embed="rId3">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mj-lt"/>
                <a:ea typeface="Calibri"/>
                <a:cs typeface="Calibri"/>
                <a:sym typeface="Calibri"/>
              </a:endParaRPr>
            </a:p>
          </p:txBody>
        </p:sp>
        <p:pic>
          <p:nvPicPr>
            <p:cNvPr id="61" name="Google Shape;61;p1" descr="image2.png"/>
            <p:cNvPicPr preferRelativeResize="0"/>
            <p:nvPr/>
          </p:nvPicPr>
          <p:blipFill rotWithShape="1">
            <a:blip r:embed="rId4">
              <a:alphaModFix/>
            </a:blip>
            <a:srcRect/>
            <a:stretch/>
          </p:blipFill>
          <p:spPr>
            <a:xfrm>
              <a:off x="0" y="0"/>
              <a:ext cx="12192000" cy="6858000"/>
            </a:xfrm>
            <a:prstGeom prst="rect">
              <a:avLst/>
            </a:prstGeom>
            <a:noFill/>
            <a:ln>
              <a:noFill/>
            </a:ln>
          </p:spPr>
        </p:pic>
      </p:grpSp>
      <p:pic>
        <p:nvPicPr>
          <p:cNvPr id="62" name="Google Shape;62;p1" descr="Picture 3"/>
          <p:cNvPicPr preferRelativeResize="0"/>
          <p:nvPr/>
        </p:nvPicPr>
        <p:blipFill rotWithShape="1">
          <a:blip r:embed="rId5">
            <a:alphaModFix/>
          </a:blip>
          <a:srcRect/>
          <a:stretch/>
        </p:blipFill>
        <p:spPr>
          <a:xfrm>
            <a:off x="7148512" y="5703304"/>
            <a:ext cx="992162" cy="934816"/>
          </a:xfrm>
          <a:prstGeom prst="rect">
            <a:avLst/>
          </a:prstGeom>
          <a:noFill/>
          <a:ln>
            <a:noFill/>
          </a:ln>
        </p:spPr>
      </p:pic>
      <p:pic>
        <p:nvPicPr>
          <p:cNvPr id="63" name="Google Shape;63;p1" descr="Picture 3"/>
          <p:cNvPicPr preferRelativeResize="0"/>
          <p:nvPr/>
        </p:nvPicPr>
        <p:blipFill rotWithShape="1">
          <a:blip r:embed="rId6">
            <a:alphaModFix/>
          </a:blip>
          <a:srcRect/>
          <a:stretch/>
        </p:blipFill>
        <p:spPr>
          <a:xfrm flipH="1">
            <a:off x="6419235" y="-41780"/>
            <a:ext cx="2984131" cy="2344124"/>
          </a:xfrm>
          <a:prstGeom prst="rect">
            <a:avLst/>
          </a:prstGeom>
          <a:noFill/>
          <a:ln>
            <a:noFill/>
          </a:ln>
        </p:spPr>
      </p:pic>
      <p:pic>
        <p:nvPicPr>
          <p:cNvPr id="64" name="Google Shape;64;p1" descr="Image 11"/>
          <p:cNvPicPr preferRelativeResize="0"/>
          <p:nvPr/>
        </p:nvPicPr>
        <p:blipFill rotWithShape="1">
          <a:blip r:embed="rId7">
            <a:alphaModFix/>
          </a:blip>
          <a:srcRect/>
          <a:stretch/>
        </p:blipFill>
        <p:spPr>
          <a:xfrm>
            <a:off x="1472011" y="5707210"/>
            <a:ext cx="1457327" cy="876302"/>
          </a:xfrm>
          <a:prstGeom prst="rect">
            <a:avLst/>
          </a:prstGeom>
          <a:noFill/>
          <a:ln>
            <a:noFill/>
          </a:ln>
        </p:spPr>
      </p:pic>
      <p:sp>
        <p:nvSpPr>
          <p:cNvPr id="65" name="Google Shape;65;p1"/>
          <p:cNvSpPr txBox="1">
            <a:spLocks noGrp="1"/>
          </p:cNvSpPr>
          <p:nvPr>
            <p:ph type="subTitle" idx="4294967295"/>
          </p:nvPr>
        </p:nvSpPr>
        <p:spPr>
          <a:xfrm>
            <a:off x="93881" y="2858286"/>
            <a:ext cx="9144000" cy="2741474"/>
          </a:xfrm>
          <a:prstGeom prst="rect">
            <a:avLst/>
          </a:prstGeom>
          <a:noFill/>
          <a:ln>
            <a:noFill/>
          </a:ln>
        </p:spPr>
        <p:txBody>
          <a:bodyPr spcFirstLastPara="1" wrap="square" lIns="45700" tIns="45700" rIns="45700" bIns="45700" anchor="t" anchorCtr="0">
            <a:noAutofit/>
          </a:bodyPr>
          <a:lstStyle/>
          <a:p>
            <a:pPr marL="0" marR="0" lvl="0" indent="0" algn="ctr" rtl="0">
              <a:lnSpc>
                <a:spcPct val="72000"/>
              </a:lnSpc>
              <a:spcBef>
                <a:spcPts val="0"/>
              </a:spcBef>
              <a:spcAft>
                <a:spcPts val="0"/>
              </a:spcAft>
              <a:buClr>
                <a:srgbClr val="000000"/>
              </a:buClr>
              <a:buSzPts val="6600"/>
              <a:buFont typeface="Arial"/>
              <a:buNone/>
            </a:pPr>
            <a:r>
              <a:rPr lang="fr-FR" sz="4800" i="0" u="none" strike="noStrike" cap="none" dirty="0">
                <a:solidFill>
                  <a:srgbClr val="C00000"/>
                </a:solidFill>
                <a:latin typeface="+mj-lt"/>
                <a:ea typeface="Calibri"/>
                <a:cs typeface="Calibri"/>
                <a:sym typeface="Calibri"/>
              </a:rPr>
              <a:t>Analyse et Décisions Financières</a:t>
            </a:r>
          </a:p>
          <a:p>
            <a:pPr marL="0" marR="0" lvl="0" indent="0" algn="ctr" rtl="0">
              <a:lnSpc>
                <a:spcPct val="72000"/>
              </a:lnSpc>
              <a:spcBef>
                <a:spcPts val="0"/>
              </a:spcBef>
              <a:spcAft>
                <a:spcPts val="0"/>
              </a:spcAft>
              <a:buClr>
                <a:srgbClr val="000000"/>
              </a:buClr>
              <a:buSzPts val="6600"/>
              <a:buFont typeface="Arial"/>
              <a:buNone/>
            </a:pPr>
            <a:endParaRPr lang="fr-FR" sz="2000" dirty="0">
              <a:solidFill>
                <a:srgbClr val="C00000"/>
              </a:solidFill>
              <a:latin typeface="+mj-lt"/>
            </a:endParaRPr>
          </a:p>
          <a:p>
            <a:pPr marL="0" marR="0" lvl="0" indent="0" algn="ctr" rtl="0">
              <a:lnSpc>
                <a:spcPct val="150000"/>
              </a:lnSpc>
              <a:spcBef>
                <a:spcPts val="0"/>
              </a:spcBef>
              <a:spcAft>
                <a:spcPts val="0"/>
              </a:spcAft>
              <a:buClr>
                <a:srgbClr val="000000"/>
              </a:buClr>
              <a:buSzPts val="6600"/>
              <a:buFont typeface="Arial"/>
              <a:buNone/>
            </a:pPr>
            <a:r>
              <a:rPr lang="fr-FR" sz="2000" dirty="0">
                <a:solidFill>
                  <a:srgbClr val="C00000"/>
                </a:solidFill>
                <a:latin typeface="+mj-lt"/>
              </a:rPr>
              <a:t>Responsables Module :  Yosra Miaoui - Wafa </a:t>
            </a:r>
            <a:r>
              <a:rPr lang="fr-FR" sz="2000" dirty="0" err="1">
                <a:solidFill>
                  <a:srgbClr val="C00000"/>
                </a:solidFill>
                <a:latin typeface="+mj-lt"/>
              </a:rPr>
              <a:t>Boumaîza</a:t>
            </a:r>
            <a:endParaRPr lang="fr-FR" sz="2000" dirty="0">
              <a:solidFill>
                <a:srgbClr val="C00000"/>
              </a:solidFill>
              <a:latin typeface="+mj-lt"/>
            </a:endParaRPr>
          </a:p>
          <a:p>
            <a:pPr marL="0" marR="0" lvl="0" indent="0" algn="ctr" rtl="0">
              <a:lnSpc>
                <a:spcPct val="150000"/>
              </a:lnSpc>
              <a:spcBef>
                <a:spcPts val="0"/>
              </a:spcBef>
              <a:spcAft>
                <a:spcPts val="0"/>
              </a:spcAft>
              <a:buClr>
                <a:srgbClr val="000000"/>
              </a:buClr>
              <a:buSzPts val="6600"/>
              <a:buFont typeface="Arial"/>
              <a:buNone/>
            </a:pPr>
            <a:r>
              <a:rPr lang="fr-FR" sz="2000" i="0" u="none" strike="noStrike" cap="none" dirty="0">
                <a:solidFill>
                  <a:srgbClr val="C00000"/>
                </a:solidFill>
                <a:latin typeface="+mj-lt"/>
                <a:ea typeface="Calibri"/>
                <a:cs typeface="Calibri"/>
                <a:sym typeface="Calibri"/>
              </a:rPr>
              <a:t>                 Intervenants:    Aymen </a:t>
            </a:r>
            <a:r>
              <a:rPr lang="fr-FR" sz="2000" i="0" u="none" strike="noStrike" cap="none" dirty="0" err="1">
                <a:solidFill>
                  <a:srgbClr val="C00000"/>
                </a:solidFill>
                <a:latin typeface="+mj-lt"/>
                <a:ea typeface="Calibri"/>
                <a:cs typeface="Calibri"/>
                <a:sym typeface="Calibri"/>
              </a:rPr>
              <a:t>Esselmi</a:t>
            </a:r>
            <a:r>
              <a:rPr lang="fr-FR" sz="2000" i="0" u="none" strike="noStrike" cap="none" dirty="0">
                <a:solidFill>
                  <a:srgbClr val="C00000"/>
                </a:solidFill>
                <a:latin typeface="+mj-lt"/>
                <a:ea typeface="Calibri"/>
                <a:cs typeface="Calibri"/>
                <a:sym typeface="Calibri"/>
              </a:rPr>
              <a:t> - </a:t>
            </a:r>
            <a:r>
              <a:rPr lang="fr-FR" sz="2000" dirty="0">
                <a:solidFill>
                  <a:srgbClr val="C00000"/>
                </a:solidFill>
                <a:latin typeface="+mj-lt"/>
              </a:rPr>
              <a:t>Emna </a:t>
            </a:r>
            <a:r>
              <a:rPr lang="fr-FR" sz="2000" dirty="0" err="1">
                <a:solidFill>
                  <a:srgbClr val="C00000"/>
                </a:solidFill>
                <a:latin typeface="+mj-lt"/>
              </a:rPr>
              <a:t>Mahat</a:t>
            </a:r>
            <a:endParaRPr lang="fr-FR" sz="2000" i="0" u="none" strike="noStrike" cap="none" dirty="0">
              <a:solidFill>
                <a:srgbClr val="C00000"/>
              </a:solidFill>
              <a:latin typeface="+mj-lt"/>
              <a:ea typeface="Calibri"/>
              <a:cs typeface="Calibri"/>
              <a:sym typeface="Calibri"/>
            </a:endParaRPr>
          </a:p>
        </p:txBody>
      </p:sp>
      <p:pic>
        <p:nvPicPr>
          <p:cNvPr id="66" name="Google Shape;66;p1" descr="C:\Users\faten\Desktop\CA-19\EURACE.png"/>
          <p:cNvPicPr preferRelativeResize="0"/>
          <p:nvPr/>
        </p:nvPicPr>
        <p:blipFill rotWithShape="1">
          <a:blip r:embed="rId8">
            <a:alphaModFix/>
          </a:blip>
          <a:srcRect/>
          <a:stretch/>
        </p:blipFill>
        <p:spPr>
          <a:xfrm>
            <a:off x="3275856" y="5898413"/>
            <a:ext cx="2048396" cy="544601"/>
          </a:xfrm>
          <a:prstGeom prst="rect">
            <a:avLst/>
          </a:prstGeom>
          <a:noFill/>
          <a:ln>
            <a:noFill/>
          </a:ln>
        </p:spPr>
      </p:pic>
      <p:pic>
        <p:nvPicPr>
          <p:cNvPr id="67" name="Google Shape;67;p1" descr="C:\Users\faten\Desktop\CA-19\CGE.png"/>
          <p:cNvPicPr preferRelativeResize="0"/>
          <p:nvPr/>
        </p:nvPicPr>
        <p:blipFill rotWithShape="1">
          <a:blip r:embed="rId9">
            <a:alphaModFix/>
          </a:blip>
          <a:srcRect/>
          <a:stretch/>
        </p:blipFill>
        <p:spPr>
          <a:xfrm>
            <a:off x="5544108" y="5857580"/>
            <a:ext cx="1296144" cy="583745"/>
          </a:xfrm>
          <a:prstGeom prst="rect">
            <a:avLst/>
          </a:prstGeom>
          <a:noFill/>
          <a:ln>
            <a:noFill/>
          </a:ln>
        </p:spPr>
      </p:pic>
      <p:pic>
        <p:nvPicPr>
          <p:cNvPr id="69" name="Google Shape;69;p1"/>
          <p:cNvPicPr preferRelativeResize="0"/>
          <p:nvPr/>
        </p:nvPicPr>
        <p:blipFill>
          <a:blip r:embed="rId10">
            <a:alphaModFix/>
          </a:blip>
          <a:stretch>
            <a:fillRect/>
          </a:stretch>
        </p:blipFill>
        <p:spPr>
          <a:xfrm>
            <a:off x="93881" y="294101"/>
            <a:ext cx="3624240" cy="175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520561-16A0-46F6-BE04-F8356CC1133B}"/>
              </a:ext>
            </a:extLst>
          </p:cNvPr>
          <p:cNvSpPr>
            <a:spLocks noGrp="1"/>
          </p:cNvSpPr>
          <p:nvPr>
            <p:ph type="sldNum" sz="quarter" idx="12"/>
          </p:nvPr>
        </p:nvSpPr>
        <p:spPr/>
        <p:txBody>
          <a:bodyPr/>
          <a:lstStyle/>
          <a:p>
            <a:fld id="{3F5DCE6A-41FE-42C3-ABB7-2323F68C9C29}" type="slidenum">
              <a:rPr lang="fr-FR" altLang="en-US" smtClean="0"/>
              <a:pPr/>
              <a:t>10</a:t>
            </a:fld>
            <a:endParaRPr lang="fr-FR" altLang="en-US"/>
          </a:p>
        </p:txBody>
      </p:sp>
      <p:sp>
        <p:nvSpPr>
          <p:cNvPr id="7" name="Title 1">
            <a:extLst>
              <a:ext uri="{FF2B5EF4-FFF2-40B4-BE49-F238E27FC236}">
                <a16:creationId xmlns:a16="http://schemas.microsoft.com/office/drawing/2014/main" id="{6C73ED48-8029-433D-9BF8-5E62D549DC7B}"/>
              </a:ext>
            </a:extLst>
          </p:cNvPr>
          <p:cNvSpPr>
            <a:spLocks noGrp="1"/>
          </p:cNvSpPr>
          <p:nvPr>
            <p:ph type="title"/>
          </p:nvPr>
        </p:nvSpPr>
        <p:spPr>
          <a:xfrm>
            <a:off x="942710" y="370756"/>
            <a:ext cx="8229600" cy="1139825"/>
          </a:xfrm>
        </p:spPr>
        <p:txBody>
          <a:bodyPr>
            <a:normAutofit/>
          </a:bodyPr>
          <a:lstStyle/>
          <a:p>
            <a:r>
              <a:rPr lang="fr-FR" sz="4400" b="1" dirty="0">
                <a:solidFill>
                  <a:srgbClr val="C00000"/>
                </a:solidFill>
                <a:latin typeface="+mj-lt"/>
              </a:rPr>
              <a:t>Ratios de Solvabilité </a:t>
            </a:r>
            <a:endParaRPr lang="fr-FR" dirty="0">
              <a:solidFill>
                <a:srgbClr val="C00000"/>
              </a:solidFill>
            </a:endParaRPr>
          </a:p>
        </p:txBody>
      </p:sp>
      <p:sp>
        <p:nvSpPr>
          <p:cNvPr id="8" name="Rectangle: Rounded Corners 7">
            <a:extLst>
              <a:ext uri="{FF2B5EF4-FFF2-40B4-BE49-F238E27FC236}">
                <a16:creationId xmlns:a16="http://schemas.microsoft.com/office/drawing/2014/main" id="{09EAB307-3484-49B3-BC44-FC4E51AC965C}"/>
              </a:ext>
            </a:extLst>
          </p:cNvPr>
          <p:cNvSpPr/>
          <p:nvPr/>
        </p:nvSpPr>
        <p:spPr>
          <a:xfrm>
            <a:off x="305593" y="2639210"/>
            <a:ext cx="8532814" cy="81793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fr-FR" sz="2200" b="1" dirty="0">
                <a:solidFill>
                  <a:srgbClr val="C00000"/>
                </a:solidFill>
              </a:rPr>
              <a:t>Ratio de Solvabilité Générale  = Actif / Dettes</a:t>
            </a:r>
            <a:endParaRPr lang="fr-FR" sz="2200" dirty="0">
              <a:solidFill>
                <a:srgbClr val="C00000"/>
              </a:solidFill>
            </a:endParaRPr>
          </a:p>
        </p:txBody>
      </p:sp>
      <p:sp>
        <p:nvSpPr>
          <p:cNvPr id="10" name="TextBox 9">
            <a:extLst>
              <a:ext uri="{FF2B5EF4-FFF2-40B4-BE49-F238E27FC236}">
                <a16:creationId xmlns:a16="http://schemas.microsoft.com/office/drawing/2014/main" id="{4440A951-C8D9-4285-AC1F-A390FDCDE09C}"/>
              </a:ext>
            </a:extLst>
          </p:cNvPr>
          <p:cNvSpPr txBox="1"/>
          <p:nvPr/>
        </p:nvSpPr>
        <p:spPr>
          <a:xfrm>
            <a:off x="0" y="1456674"/>
            <a:ext cx="9144000" cy="958660"/>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000" dirty="0"/>
              <a:t>La solvabilité exprime la capacité de l'entreprise à rembourser l'intégralité de ses dettes (LMT et CT) par la vente de tous ses actifs. Il doit être &gt;1</a:t>
            </a:r>
          </a:p>
        </p:txBody>
      </p:sp>
      <p:sp>
        <p:nvSpPr>
          <p:cNvPr id="12" name="TextBox 11">
            <a:extLst>
              <a:ext uri="{FF2B5EF4-FFF2-40B4-BE49-F238E27FC236}">
                <a16:creationId xmlns:a16="http://schemas.microsoft.com/office/drawing/2014/main" id="{8D5E9BCD-69C3-4D67-BBE5-B92740328DBC}"/>
              </a:ext>
            </a:extLst>
          </p:cNvPr>
          <p:cNvSpPr txBox="1"/>
          <p:nvPr/>
        </p:nvSpPr>
        <p:spPr>
          <a:xfrm>
            <a:off x="39271" y="3429000"/>
            <a:ext cx="9179278" cy="2708434"/>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000" dirty="0"/>
              <a:t>Ce ratio doit toujours être accompagné de ratios de liquidité. En effet, être solvable ne garantie pas que l'entreprise puisse faire face à ses échéances de court terme immédiate. </a:t>
            </a:r>
          </a:p>
          <a:p>
            <a:pPr marL="342900" indent="-342900" algn="just">
              <a:buFont typeface="Wingdings" panose="05000000000000000000" pitchFamily="2" charset="2"/>
              <a:buChar char="§"/>
            </a:pPr>
            <a:r>
              <a:rPr lang="fr-FR" sz="2000" i="1" u="sng" dirty="0"/>
              <a:t>Exemple : </a:t>
            </a:r>
            <a:r>
              <a:rPr lang="fr-FR" sz="2000" i="1" dirty="0"/>
              <a:t>Vous devez rembourser 100 000 D demain matin. Vous êtes propriétaires d'un appartement de 300 000 D. Vous êtes donc solvable, mais arriverez-vous à vendre votre appartement avant demain matin ? Rien n'est moins sûr... car un bien immobilier n'offre pas une liquidité</a:t>
            </a:r>
          </a:p>
        </p:txBody>
      </p:sp>
    </p:spTree>
    <p:extLst>
      <p:ext uri="{BB962C8B-B14F-4D97-AF65-F5344CB8AC3E}">
        <p14:creationId xmlns:p14="http://schemas.microsoft.com/office/powerpoint/2010/main" val="138669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BC70-FCA4-45E1-BA54-9DF3425FDA62}"/>
              </a:ext>
            </a:extLst>
          </p:cNvPr>
          <p:cNvSpPr>
            <a:spLocks noGrp="1"/>
          </p:cNvSpPr>
          <p:nvPr>
            <p:ph type="title"/>
          </p:nvPr>
        </p:nvSpPr>
        <p:spPr>
          <a:xfrm>
            <a:off x="1114709" y="472398"/>
            <a:ext cx="8003232" cy="1139825"/>
          </a:xfrm>
        </p:spPr>
        <p:txBody>
          <a:bodyPr>
            <a:normAutofit/>
          </a:bodyPr>
          <a:lstStyle/>
          <a:p>
            <a:r>
              <a:rPr lang="fr-FR" sz="4000" b="1" dirty="0">
                <a:solidFill>
                  <a:srgbClr val="C00000"/>
                </a:solidFill>
                <a:latin typeface="+mj-lt"/>
              </a:rPr>
              <a:t>Ratios de Liquidité</a:t>
            </a:r>
            <a:br>
              <a:rPr lang="fr-FR" sz="4000" b="1" dirty="0">
                <a:solidFill>
                  <a:srgbClr val="C00000"/>
                </a:solidFill>
                <a:latin typeface="+mj-lt"/>
              </a:rPr>
            </a:br>
            <a:r>
              <a:rPr lang="fr-FR" sz="2400" b="1" u="sng" dirty="0">
                <a:solidFill>
                  <a:srgbClr val="FF0000"/>
                </a:solidFill>
                <a:latin typeface="+mj-lt"/>
              </a:rPr>
              <a:t>Ratio de Liquidité Générale  </a:t>
            </a:r>
          </a:p>
        </p:txBody>
      </p:sp>
      <p:sp>
        <p:nvSpPr>
          <p:cNvPr id="6" name="Slide Number Placeholder 5">
            <a:extLst>
              <a:ext uri="{FF2B5EF4-FFF2-40B4-BE49-F238E27FC236}">
                <a16:creationId xmlns:a16="http://schemas.microsoft.com/office/drawing/2014/main" id="{4A4848EC-9082-446A-8372-5E417554ADBE}"/>
              </a:ext>
            </a:extLst>
          </p:cNvPr>
          <p:cNvSpPr>
            <a:spLocks noGrp="1"/>
          </p:cNvSpPr>
          <p:nvPr>
            <p:ph type="sldNum" sz="quarter" idx="12"/>
          </p:nvPr>
        </p:nvSpPr>
        <p:spPr/>
        <p:txBody>
          <a:bodyPr/>
          <a:lstStyle/>
          <a:p>
            <a:fld id="{3F5DCE6A-41FE-42C3-ABB7-2323F68C9C29}" type="slidenum">
              <a:rPr lang="fr-FR" altLang="en-US" smtClean="0"/>
              <a:pPr/>
              <a:t>11</a:t>
            </a:fld>
            <a:endParaRPr lang="fr-FR" altLang="en-US"/>
          </a:p>
        </p:txBody>
      </p:sp>
      <p:sp>
        <p:nvSpPr>
          <p:cNvPr id="10" name="TextBox 9">
            <a:extLst>
              <a:ext uri="{FF2B5EF4-FFF2-40B4-BE49-F238E27FC236}">
                <a16:creationId xmlns:a16="http://schemas.microsoft.com/office/drawing/2014/main" id="{2EE76D22-A8CB-41C0-81B9-91B2350B9A22}"/>
              </a:ext>
            </a:extLst>
          </p:cNvPr>
          <p:cNvSpPr txBox="1"/>
          <p:nvPr/>
        </p:nvSpPr>
        <p:spPr>
          <a:xfrm>
            <a:off x="179512" y="1844824"/>
            <a:ext cx="8938429" cy="1553054"/>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sz="2200" dirty="0"/>
              <a:t>La liquidité mesure la capacité de l'entreprise à régler ses dettes arrivées à échéances. Nous retiendrons des divers ratios de liquidité celui relatif à la liquidité générale:</a:t>
            </a:r>
          </a:p>
        </p:txBody>
      </p:sp>
      <p:sp>
        <p:nvSpPr>
          <p:cNvPr id="12" name="TextBox 11">
            <a:extLst>
              <a:ext uri="{FF2B5EF4-FFF2-40B4-BE49-F238E27FC236}">
                <a16:creationId xmlns:a16="http://schemas.microsoft.com/office/drawing/2014/main" id="{A04F1BD2-8410-4F77-8953-8787998FB9E5}"/>
              </a:ext>
            </a:extLst>
          </p:cNvPr>
          <p:cNvSpPr txBox="1"/>
          <p:nvPr/>
        </p:nvSpPr>
        <p:spPr>
          <a:xfrm>
            <a:off x="197659" y="4362874"/>
            <a:ext cx="8964488" cy="2060885"/>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fr-FR" sz="2200" dirty="0"/>
              <a:t>Il exprime la capacité à faire face à son passif exigible de court terme avec son actif circulant (En vendant aujourd'hui son actif circulant, pourrait-elle rembourser ses dettes de court terme ?) Ce ratio doit être supérieur à 1.</a:t>
            </a:r>
          </a:p>
        </p:txBody>
      </p:sp>
      <p:sp>
        <p:nvSpPr>
          <p:cNvPr id="7" name="Rectangle: Rounded Corners 7">
            <a:extLst>
              <a:ext uri="{FF2B5EF4-FFF2-40B4-BE49-F238E27FC236}">
                <a16:creationId xmlns:a16="http://schemas.microsoft.com/office/drawing/2014/main" id="{AED4847C-FB4F-49ED-A90B-A9218C25CF01}"/>
              </a:ext>
            </a:extLst>
          </p:cNvPr>
          <p:cNvSpPr/>
          <p:nvPr/>
        </p:nvSpPr>
        <p:spPr>
          <a:xfrm>
            <a:off x="305593" y="3492987"/>
            <a:ext cx="8532814" cy="81793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fr-FR" sz="2200" b="1" dirty="0">
                <a:solidFill>
                  <a:srgbClr val="C00000"/>
                </a:solidFill>
              </a:rPr>
              <a:t>Ratio de liquidité Générale  = Actifs à CT / Dettes à CT</a:t>
            </a:r>
            <a:endParaRPr lang="fr-FR" sz="2200" dirty="0">
              <a:solidFill>
                <a:srgbClr val="C00000"/>
              </a:solidFill>
            </a:endParaRPr>
          </a:p>
        </p:txBody>
      </p:sp>
    </p:spTree>
    <p:extLst>
      <p:ext uri="{BB962C8B-B14F-4D97-AF65-F5344CB8AC3E}">
        <p14:creationId xmlns:p14="http://schemas.microsoft.com/office/powerpoint/2010/main" val="367018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F3D87-C73D-41AA-9C86-FC8EBDB364A3}"/>
              </a:ext>
            </a:extLst>
          </p:cNvPr>
          <p:cNvSpPr>
            <a:spLocks noGrp="1"/>
          </p:cNvSpPr>
          <p:nvPr>
            <p:ph type="sldNum" idx="12"/>
          </p:nvPr>
        </p:nvSpPr>
        <p:spPr/>
        <p:txBody>
          <a:bodyPr/>
          <a:lstStyle/>
          <a:p>
            <a:fld id="{B2A904B1-9AC2-40DA-8703-C0208FF49E57}" type="slidenum">
              <a:rPr lang="fr-FR" smtClean="0"/>
              <a:pPr/>
              <a:t>12</a:t>
            </a:fld>
            <a:endParaRPr lang="fr-FR"/>
          </a:p>
        </p:txBody>
      </p:sp>
      <p:sp>
        <p:nvSpPr>
          <p:cNvPr id="5" name="Title 1">
            <a:extLst>
              <a:ext uri="{FF2B5EF4-FFF2-40B4-BE49-F238E27FC236}">
                <a16:creationId xmlns:a16="http://schemas.microsoft.com/office/drawing/2014/main" id="{C0750742-3A5F-47B8-892A-CC6B42E0A940}"/>
              </a:ext>
            </a:extLst>
          </p:cNvPr>
          <p:cNvSpPr>
            <a:spLocks noGrp="1"/>
          </p:cNvSpPr>
          <p:nvPr>
            <p:ph type="title"/>
          </p:nvPr>
        </p:nvSpPr>
        <p:spPr>
          <a:xfrm>
            <a:off x="876436" y="188640"/>
            <a:ext cx="7615759" cy="1710483"/>
          </a:xfrm>
        </p:spPr>
        <p:txBody>
          <a:bodyPr>
            <a:noAutofit/>
          </a:bodyPr>
          <a:lstStyle/>
          <a:p>
            <a:r>
              <a:rPr lang="fr-FR" sz="3600" b="1" dirty="0">
                <a:solidFill>
                  <a:srgbClr val="C00000"/>
                </a:solidFill>
                <a:latin typeface="+mj-lt"/>
              </a:rPr>
              <a:t>Equilibre Financier, Solvabilité                   et Liquidité </a:t>
            </a:r>
            <a:br>
              <a:rPr lang="fr-FR" sz="3600" b="1" dirty="0">
                <a:solidFill>
                  <a:srgbClr val="C00000"/>
                </a:solidFill>
                <a:latin typeface="+mj-lt"/>
              </a:rPr>
            </a:br>
            <a:r>
              <a:rPr lang="fr-FR" sz="2400" b="1" u="sng" dirty="0">
                <a:solidFill>
                  <a:srgbClr val="FF0000"/>
                </a:solidFill>
                <a:latin typeface="+mj-lt"/>
              </a:rPr>
              <a:t>L’analyse de l’Equilibre Financier </a:t>
            </a:r>
          </a:p>
        </p:txBody>
      </p:sp>
      <p:sp>
        <p:nvSpPr>
          <p:cNvPr id="6" name="TextBox 5">
            <a:extLst>
              <a:ext uri="{FF2B5EF4-FFF2-40B4-BE49-F238E27FC236}">
                <a16:creationId xmlns:a16="http://schemas.microsoft.com/office/drawing/2014/main" id="{415CA06A-DBBC-4DB0-80F8-E7F01098881F}"/>
              </a:ext>
            </a:extLst>
          </p:cNvPr>
          <p:cNvSpPr txBox="1"/>
          <p:nvPr/>
        </p:nvSpPr>
        <p:spPr>
          <a:xfrm>
            <a:off x="0" y="2044183"/>
            <a:ext cx="9144000" cy="4651979"/>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000" dirty="0">
                <a:latin typeface="+mj-lt"/>
              </a:rPr>
              <a:t>L'analyse d’équilibre financier permet d'analyser la solvabilité à long terme et la solvabilité à court terme (liquidité).</a:t>
            </a:r>
            <a:r>
              <a:rPr lang="fr-FR" sz="2000" dirty="0">
                <a:solidFill>
                  <a:srgbClr val="0070C0"/>
                </a:solidFill>
                <a:latin typeface="+mj-lt"/>
              </a:rPr>
              <a:t> </a:t>
            </a:r>
          </a:p>
          <a:p>
            <a:pPr marL="342900" indent="-342900" algn="just">
              <a:lnSpc>
                <a:spcPct val="150000"/>
              </a:lnSpc>
              <a:buFont typeface="Wingdings" panose="05000000000000000000" pitchFamily="2" charset="2"/>
              <a:buChar char="§"/>
            </a:pPr>
            <a:r>
              <a:rPr lang="fr-FR" sz="2000" dirty="0">
                <a:latin typeface="+mj-lt"/>
              </a:rPr>
              <a:t>L’équilibre financier de l’entreprise exige son aptitude à maintenir un degré de </a:t>
            </a:r>
            <a:r>
              <a:rPr lang="fr-FR" sz="2000" dirty="0">
                <a:solidFill>
                  <a:srgbClr val="0070C0"/>
                </a:solidFill>
                <a:latin typeface="+mj-lt"/>
              </a:rPr>
              <a:t>liquidité suffisant afin de pouvoir assurer en permanence sa solvabilité.</a:t>
            </a:r>
          </a:p>
          <a:p>
            <a:pPr marL="342900" indent="-342900" algn="just">
              <a:lnSpc>
                <a:spcPct val="150000"/>
              </a:lnSpc>
              <a:buFont typeface="Wingdings" panose="05000000000000000000" pitchFamily="2" charset="2"/>
              <a:buChar char="§"/>
            </a:pPr>
            <a:r>
              <a:rPr lang="fr-FR" sz="2000" u="sng" dirty="0">
                <a:latin typeface="+mj-lt"/>
              </a:rPr>
              <a:t>La règle de l’équilibre financier</a:t>
            </a:r>
            <a:r>
              <a:rPr lang="fr-FR" sz="2000" dirty="0">
                <a:latin typeface="+mj-lt"/>
              </a:rPr>
              <a:t> consiste donc à </a:t>
            </a:r>
            <a:r>
              <a:rPr lang="fr-FR" sz="2000" dirty="0">
                <a:solidFill>
                  <a:srgbClr val="0070C0"/>
                </a:solidFill>
                <a:latin typeface="+mj-lt"/>
              </a:rPr>
              <a:t>harmoniser la liquidité des emplois et l’exigibilité des ressources =&gt;</a:t>
            </a:r>
            <a:r>
              <a:rPr lang="fr-FR" sz="2000" dirty="0">
                <a:latin typeface="+mj-lt"/>
              </a:rPr>
              <a:t> </a:t>
            </a:r>
            <a:r>
              <a:rPr lang="fr-FR" sz="2000" dirty="0">
                <a:solidFill>
                  <a:srgbClr val="0070C0"/>
                </a:solidFill>
                <a:latin typeface="+mj-lt"/>
              </a:rPr>
              <a:t>les emplois doivent être financés par des ressources qui restent à la disposition de l’entreprise pour une période au moins égale à la durée de vie de ces emplois. </a:t>
            </a:r>
          </a:p>
          <a:p>
            <a:pPr marL="342900" indent="-342900" algn="just">
              <a:lnSpc>
                <a:spcPct val="150000"/>
              </a:lnSpc>
              <a:buFont typeface="Wingdings" panose="05000000000000000000" pitchFamily="2" charset="2"/>
              <a:buChar char="§"/>
            </a:pPr>
            <a:endParaRPr lang="fr-FR" sz="2000" dirty="0">
              <a:solidFill>
                <a:srgbClr val="0070C0"/>
              </a:solidFill>
              <a:latin typeface="+mj-lt"/>
            </a:endParaRPr>
          </a:p>
          <a:p>
            <a:pPr algn="just">
              <a:lnSpc>
                <a:spcPct val="150000"/>
              </a:lnSpc>
            </a:pPr>
            <a:endParaRPr lang="fr-FR" sz="2000" dirty="0">
              <a:solidFill>
                <a:srgbClr val="0070C0"/>
              </a:solidFill>
              <a:latin typeface="+mj-lt"/>
            </a:endParaRPr>
          </a:p>
        </p:txBody>
      </p:sp>
    </p:spTree>
    <p:extLst>
      <p:ext uri="{BB962C8B-B14F-4D97-AF65-F5344CB8AC3E}">
        <p14:creationId xmlns:p14="http://schemas.microsoft.com/office/powerpoint/2010/main" val="243965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FCDD8-A793-4ED1-93F1-CC235A304AAA}"/>
              </a:ext>
            </a:extLst>
          </p:cNvPr>
          <p:cNvSpPr>
            <a:spLocks noGrp="1"/>
          </p:cNvSpPr>
          <p:nvPr>
            <p:ph type="body" idx="1"/>
          </p:nvPr>
        </p:nvSpPr>
        <p:spPr>
          <a:xfrm>
            <a:off x="0" y="1690688"/>
            <a:ext cx="9144000" cy="4546623"/>
          </a:xfrm>
        </p:spPr>
        <p:txBody>
          <a:bodyPr>
            <a:normAutofit fontScale="92500"/>
          </a:bodyPr>
          <a:lstStyle/>
          <a:p>
            <a:pPr>
              <a:lnSpc>
                <a:spcPct val="150000"/>
              </a:lnSpc>
              <a:spcBef>
                <a:spcPts val="0"/>
              </a:spcBef>
              <a:buFont typeface="Wingdings" panose="05000000000000000000" pitchFamily="2" charset="2"/>
              <a:buChar char="§"/>
            </a:pPr>
            <a:r>
              <a:rPr lang="fr-FR" sz="2800" dirty="0">
                <a:latin typeface="+mj-lt"/>
              </a:rPr>
              <a:t>L’appréciation de l‘équilibre financier d’une entreprise peut s’effectuer à travers ces principaux grandeurs financières:</a:t>
            </a:r>
          </a:p>
          <a:p>
            <a:pPr lvl="1">
              <a:lnSpc>
                <a:spcPct val="150000"/>
              </a:lnSpc>
              <a:spcBef>
                <a:spcPts val="0"/>
              </a:spcBef>
              <a:buFont typeface="Wingdings" panose="05000000000000000000" pitchFamily="2" charset="2"/>
              <a:buChar char="Ø"/>
            </a:pPr>
            <a:r>
              <a:rPr lang="fr-FR" dirty="0">
                <a:solidFill>
                  <a:srgbClr val="0070C0"/>
                </a:solidFill>
                <a:latin typeface="+mj-lt"/>
              </a:rPr>
              <a:t>Le Fonds de roulement (FR),</a:t>
            </a:r>
          </a:p>
          <a:p>
            <a:pPr lvl="1">
              <a:lnSpc>
                <a:spcPct val="150000"/>
              </a:lnSpc>
              <a:spcBef>
                <a:spcPts val="0"/>
              </a:spcBef>
              <a:buFont typeface="Wingdings" panose="05000000000000000000" pitchFamily="2" charset="2"/>
              <a:buChar char="Ø"/>
            </a:pPr>
            <a:r>
              <a:rPr lang="fr-FR" dirty="0">
                <a:solidFill>
                  <a:srgbClr val="0070C0"/>
                </a:solidFill>
                <a:latin typeface="+mj-lt"/>
              </a:rPr>
              <a:t>Le Besoin en fonds de roulement (BFR) et;</a:t>
            </a:r>
          </a:p>
          <a:p>
            <a:pPr lvl="1">
              <a:lnSpc>
                <a:spcPct val="150000"/>
              </a:lnSpc>
              <a:spcBef>
                <a:spcPts val="0"/>
              </a:spcBef>
              <a:buFont typeface="Wingdings" panose="05000000000000000000" pitchFamily="2" charset="2"/>
              <a:buChar char="Ø"/>
            </a:pPr>
            <a:r>
              <a:rPr lang="fr-FR" dirty="0">
                <a:solidFill>
                  <a:srgbClr val="0070C0"/>
                </a:solidFill>
                <a:latin typeface="+mj-lt"/>
              </a:rPr>
              <a:t>La trésorerie nette (TN) </a:t>
            </a:r>
          </a:p>
          <a:p>
            <a:pPr>
              <a:lnSpc>
                <a:spcPct val="150000"/>
              </a:lnSpc>
              <a:spcBef>
                <a:spcPts val="0"/>
              </a:spcBef>
              <a:buFont typeface="Wingdings" panose="05000000000000000000" pitchFamily="2" charset="2"/>
              <a:buChar char="§"/>
            </a:pPr>
            <a:r>
              <a:rPr lang="fr-FR" dirty="0">
                <a:latin typeface="+mj-lt"/>
              </a:rPr>
              <a:t>Ces grandeurs d’équilibre sont calculés à partir </a:t>
            </a:r>
            <a:r>
              <a:rPr lang="fr-FR" dirty="0">
                <a:solidFill>
                  <a:srgbClr val="0070C0"/>
                </a:solidFill>
                <a:latin typeface="+mj-lt"/>
              </a:rPr>
              <a:t>du bilan fonctionnel. </a:t>
            </a:r>
          </a:p>
          <a:p>
            <a:pPr>
              <a:lnSpc>
                <a:spcPct val="150000"/>
              </a:lnSpc>
              <a:spcBef>
                <a:spcPts val="0"/>
              </a:spcBef>
            </a:pPr>
            <a:endParaRPr lang="fr-FR" dirty="0"/>
          </a:p>
        </p:txBody>
      </p:sp>
      <p:sp>
        <p:nvSpPr>
          <p:cNvPr id="4" name="Slide Number Placeholder 3">
            <a:extLst>
              <a:ext uri="{FF2B5EF4-FFF2-40B4-BE49-F238E27FC236}">
                <a16:creationId xmlns:a16="http://schemas.microsoft.com/office/drawing/2014/main" id="{048FDE1B-A66A-4360-B38E-0EF26638FD99}"/>
              </a:ext>
            </a:extLst>
          </p:cNvPr>
          <p:cNvSpPr>
            <a:spLocks noGrp="1"/>
          </p:cNvSpPr>
          <p:nvPr>
            <p:ph type="sldNum" idx="12"/>
          </p:nvPr>
        </p:nvSpPr>
        <p:spPr/>
        <p:txBody>
          <a:bodyPr/>
          <a:lstStyle/>
          <a:p>
            <a:fld id="{B2A904B1-9AC2-40DA-8703-C0208FF49E57}" type="slidenum">
              <a:rPr lang="fr-FR" smtClean="0"/>
              <a:pPr/>
              <a:t>13</a:t>
            </a:fld>
            <a:endParaRPr lang="fr-FR"/>
          </a:p>
        </p:txBody>
      </p:sp>
      <p:sp>
        <p:nvSpPr>
          <p:cNvPr id="5" name="Title 1">
            <a:extLst>
              <a:ext uri="{FF2B5EF4-FFF2-40B4-BE49-F238E27FC236}">
                <a16:creationId xmlns:a16="http://schemas.microsoft.com/office/drawing/2014/main" id="{EA73C0DD-9CE9-4222-987E-AF556A2FD44C}"/>
              </a:ext>
            </a:extLst>
          </p:cNvPr>
          <p:cNvSpPr>
            <a:spLocks noGrp="1"/>
          </p:cNvSpPr>
          <p:nvPr>
            <p:ph type="title"/>
          </p:nvPr>
        </p:nvSpPr>
        <p:spPr>
          <a:xfrm>
            <a:off x="628650" y="365125"/>
            <a:ext cx="7886700" cy="1325563"/>
          </a:xfrm>
        </p:spPr>
        <p:txBody>
          <a:bodyPr>
            <a:noAutofit/>
          </a:bodyPr>
          <a:lstStyle/>
          <a:p>
            <a:r>
              <a:rPr lang="fr-FR" sz="3600" b="1" dirty="0">
                <a:solidFill>
                  <a:srgbClr val="C00000"/>
                </a:solidFill>
                <a:latin typeface="+mj-lt"/>
              </a:rPr>
              <a:t>Equilibre Financier, Solvabilité                   et Liquidité </a:t>
            </a:r>
            <a:br>
              <a:rPr lang="fr-FR" sz="3600" b="1" dirty="0">
                <a:solidFill>
                  <a:srgbClr val="C00000"/>
                </a:solidFill>
                <a:latin typeface="+mj-lt"/>
              </a:rPr>
            </a:br>
            <a:r>
              <a:rPr lang="fr-FR" sz="2400" b="1" u="sng" dirty="0">
                <a:solidFill>
                  <a:srgbClr val="FF0000"/>
                </a:solidFill>
                <a:latin typeface="+mj-lt"/>
              </a:rPr>
              <a:t>Détermination de l’Equilibre Financier </a:t>
            </a:r>
          </a:p>
        </p:txBody>
      </p:sp>
    </p:spTree>
    <p:extLst>
      <p:ext uri="{BB962C8B-B14F-4D97-AF65-F5344CB8AC3E}">
        <p14:creationId xmlns:p14="http://schemas.microsoft.com/office/powerpoint/2010/main" val="91463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12118"/>
            <a:ext cx="7886700" cy="1325563"/>
          </a:xfrm>
        </p:spPr>
        <p:txBody>
          <a:bodyPr>
            <a:normAutofit/>
          </a:bodyPr>
          <a:lstStyle/>
          <a:p>
            <a:r>
              <a:rPr lang="fr-FR" sz="4000" b="1" dirty="0">
                <a:solidFill>
                  <a:srgbClr val="C00000"/>
                </a:solidFill>
                <a:latin typeface="+mj-lt"/>
              </a:rPr>
              <a:t>Le Bilan Fonctionnel </a:t>
            </a:r>
          </a:p>
        </p:txBody>
      </p:sp>
      <p:sp>
        <p:nvSpPr>
          <p:cNvPr id="9" name="Espace réservé du texte 8"/>
          <p:cNvSpPr>
            <a:spLocks noGrp="1"/>
          </p:cNvSpPr>
          <p:nvPr>
            <p:ph type="body" idx="1"/>
          </p:nvPr>
        </p:nvSpPr>
        <p:spPr>
          <a:xfrm>
            <a:off x="1043608" y="908720"/>
            <a:ext cx="8792990" cy="4473214"/>
          </a:xfrm>
        </p:spPr>
        <p:txBody>
          <a:bodyPr>
            <a:normAutofit/>
          </a:bodyPr>
          <a:lstStyle/>
          <a:p>
            <a:pPr>
              <a:buNone/>
            </a:pPr>
            <a:r>
              <a:rPr lang="fr-FR" sz="2400" b="1" u="sng" dirty="0">
                <a:solidFill>
                  <a:srgbClr val="FF0000"/>
                </a:solidFill>
                <a:latin typeface="+mj-lt"/>
              </a:rPr>
              <a:t>Qu’est ce qu’un bilan Fonctionnel?</a:t>
            </a:r>
          </a:p>
        </p:txBody>
      </p:sp>
      <p:sp>
        <p:nvSpPr>
          <p:cNvPr id="8" name="Espace réservé du numéro de diapositive 7"/>
          <p:cNvSpPr>
            <a:spLocks noGrp="1"/>
          </p:cNvSpPr>
          <p:nvPr>
            <p:ph type="sldNum" idx="12"/>
          </p:nvPr>
        </p:nvSpPr>
        <p:spPr/>
        <p:txBody>
          <a:bodyPr/>
          <a:lstStyle/>
          <a:p>
            <a:fld id="{B2A904B1-9AC2-40DA-8703-C0208FF49E57}" type="slidenum">
              <a:rPr lang="fr-FR" smtClean="0"/>
              <a:pPr/>
              <a:t>14</a:t>
            </a:fld>
            <a:endParaRPr lang="fr-FR"/>
          </a:p>
        </p:txBody>
      </p:sp>
      <p:sp>
        <p:nvSpPr>
          <p:cNvPr id="10" name="TextBox 9">
            <a:extLst>
              <a:ext uri="{FF2B5EF4-FFF2-40B4-BE49-F238E27FC236}">
                <a16:creationId xmlns:a16="http://schemas.microsoft.com/office/drawing/2014/main" id="{DCA75FE2-2CE2-4469-949B-8513537F5100}"/>
              </a:ext>
            </a:extLst>
          </p:cNvPr>
          <p:cNvSpPr txBox="1"/>
          <p:nvPr/>
        </p:nvSpPr>
        <p:spPr>
          <a:xfrm>
            <a:off x="4019323" y="6479862"/>
            <a:ext cx="4604656" cy="369332"/>
          </a:xfrm>
          <a:prstGeom prst="rect">
            <a:avLst/>
          </a:prstGeom>
          <a:noFill/>
        </p:spPr>
        <p:txBody>
          <a:bodyPr wrap="square">
            <a:spAutoFit/>
          </a:bodyPr>
          <a:lstStyle/>
          <a:p>
            <a:r>
              <a:rPr lang="fr-FR" dirty="0"/>
              <a:t>Cours ADF 21-22</a:t>
            </a:r>
          </a:p>
        </p:txBody>
      </p:sp>
      <p:sp>
        <p:nvSpPr>
          <p:cNvPr id="14" name="TextBox 13">
            <a:extLst>
              <a:ext uri="{FF2B5EF4-FFF2-40B4-BE49-F238E27FC236}">
                <a16:creationId xmlns:a16="http://schemas.microsoft.com/office/drawing/2014/main" id="{C6453F7D-EFC1-4DAE-993C-87794875B8D8}"/>
              </a:ext>
            </a:extLst>
          </p:cNvPr>
          <p:cNvSpPr txBox="1"/>
          <p:nvPr/>
        </p:nvSpPr>
        <p:spPr>
          <a:xfrm>
            <a:off x="107504" y="1916832"/>
            <a:ext cx="9036496" cy="372864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sz="2000" dirty="0">
                <a:latin typeface="+mj-lt"/>
              </a:rPr>
              <a:t> Le bilan fonctionnel n’est autre que le bilan comptable, qui nécessite le </a:t>
            </a:r>
            <a:r>
              <a:rPr lang="fr-FR" sz="2000" dirty="0">
                <a:solidFill>
                  <a:srgbClr val="0070C0"/>
                </a:solidFill>
                <a:latin typeface="+mj-lt"/>
              </a:rPr>
              <a:t>retraitement  de certains éléments </a:t>
            </a:r>
            <a:r>
              <a:rPr lang="fr-FR" sz="2000" dirty="0">
                <a:latin typeface="+mj-lt"/>
              </a:rPr>
              <a:t>pour mieux refléter la réalité économique de l’entreprise</a:t>
            </a:r>
            <a:r>
              <a:rPr lang="fr-FR" sz="2000" b="0" i="0" u="none" strike="noStrike" baseline="0" dirty="0">
                <a:solidFill>
                  <a:srgbClr val="000000"/>
                </a:solidFill>
                <a:latin typeface="+mj-lt"/>
              </a:rPr>
              <a:t>. </a:t>
            </a:r>
          </a:p>
          <a:p>
            <a:pPr marL="285750" indent="-285750" algn="just">
              <a:lnSpc>
                <a:spcPct val="150000"/>
              </a:lnSpc>
              <a:buFont typeface="Wingdings" panose="05000000000000000000" pitchFamily="2" charset="2"/>
              <a:buChar char="§"/>
            </a:pPr>
            <a:r>
              <a:rPr lang="fr-FR" sz="2000" dirty="0">
                <a:latin typeface="+mj-lt"/>
              </a:rPr>
              <a:t>Le bilan fonctionnel va permettre de </a:t>
            </a:r>
            <a:r>
              <a:rPr lang="fr-FR" sz="2000" dirty="0">
                <a:solidFill>
                  <a:srgbClr val="0070C0"/>
                </a:solidFill>
                <a:latin typeface="+mj-lt"/>
              </a:rPr>
              <a:t>montrer et de comprendre comment l’entreprise finance ses investissements</a:t>
            </a:r>
            <a:r>
              <a:rPr lang="fr-FR" sz="2000" dirty="0">
                <a:latin typeface="+mj-lt"/>
              </a:rPr>
              <a:t> (immobilisations) </a:t>
            </a:r>
            <a:r>
              <a:rPr lang="fr-FR" sz="2000" dirty="0">
                <a:solidFill>
                  <a:srgbClr val="0070C0"/>
                </a:solidFill>
                <a:latin typeface="+mj-lt"/>
              </a:rPr>
              <a:t>et son cycle d’exploitation </a:t>
            </a:r>
            <a:r>
              <a:rPr lang="fr-FR" sz="2000" dirty="0">
                <a:latin typeface="+mj-lt"/>
              </a:rPr>
              <a:t>(Stocks et créances)</a:t>
            </a:r>
            <a:endParaRPr lang="fr-FR" sz="2000" b="0" i="0" u="none" strike="noStrike" baseline="0" dirty="0">
              <a:solidFill>
                <a:srgbClr val="000000"/>
              </a:solidFill>
              <a:latin typeface="+mj-lt"/>
            </a:endParaRPr>
          </a:p>
          <a:p>
            <a:pPr marL="285750" indent="-285750" algn="just">
              <a:lnSpc>
                <a:spcPct val="150000"/>
              </a:lnSpc>
              <a:buFont typeface="Wingdings" panose="05000000000000000000" pitchFamily="2" charset="2"/>
              <a:buChar char="§"/>
            </a:pPr>
            <a:r>
              <a:rPr lang="fr-FR" sz="2000" dirty="0">
                <a:solidFill>
                  <a:srgbClr val="000000"/>
                </a:solidFill>
                <a:latin typeface="+mj-lt"/>
              </a:rPr>
              <a:t> </a:t>
            </a:r>
            <a:r>
              <a:rPr lang="fr-FR" sz="2000" b="0" i="0" u="none" strike="noStrike" baseline="0" dirty="0">
                <a:solidFill>
                  <a:srgbClr val="000000"/>
                </a:solidFill>
                <a:latin typeface="+mj-lt"/>
              </a:rPr>
              <a:t>Il est dit fonctionnel car il est organisé autour des principales fonctions (ou cycles) qui existent dans l’entreprise</a:t>
            </a:r>
            <a:endParaRPr lang="fr-FR" sz="2000" dirty="0">
              <a:latin typeface="+mj-lt"/>
            </a:endParaRPr>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9D7A4B-EC6A-467F-9749-59609188CEDE}"/>
              </a:ext>
            </a:extLst>
          </p:cNvPr>
          <p:cNvSpPr>
            <a:spLocks noGrp="1"/>
          </p:cNvSpPr>
          <p:nvPr>
            <p:ph type="body" idx="1"/>
          </p:nvPr>
        </p:nvSpPr>
        <p:spPr>
          <a:xfrm>
            <a:off x="-23192" y="1593477"/>
            <a:ext cx="8987680" cy="4915743"/>
          </a:xfrm>
        </p:spPr>
        <p:txBody>
          <a:bodyPr>
            <a:noAutofit/>
          </a:bodyPr>
          <a:lstStyle/>
          <a:p>
            <a:pPr lvl="1" algn="just">
              <a:lnSpc>
                <a:spcPct val="150000"/>
              </a:lnSpc>
              <a:spcBef>
                <a:spcPts val="0"/>
              </a:spcBef>
              <a:buFont typeface="Wingdings" panose="05000000000000000000" pitchFamily="2" charset="2"/>
              <a:buChar char="Ø"/>
            </a:pPr>
            <a:r>
              <a:rPr lang="fr-FR" sz="2000" dirty="0">
                <a:solidFill>
                  <a:srgbClr val="0070C0"/>
                </a:solidFill>
                <a:latin typeface="+mn-lt"/>
              </a:rPr>
              <a:t>Le </a:t>
            </a:r>
            <a:r>
              <a:rPr lang="fr-FR" sz="2000" b="1" dirty="0">
                <a:solidFill>
                  <a:srgbClr val="0070C0"/>
                </a:solidFill>
                <a:latin typeface="+mn-lt"/>
              </a:rPr>
              <a:t>cycle de financement</a:t>
            </a:r>
            <a:r>
              <a:rPr lang="fr-FR" sz="2000" dirty="0">
                <a:solidFill>
                  <a:srgbClr val="0070C0"/>
                </a:solidFill>
                <a:latin typeface="+mn-lt"/>
              </a:rPr>
              <a:t>: </a:t>
            </a:r>
            <a:r>
              <a:rPr lang="fr-FR" sz="2000" dirty="0">
                <a:latin typeface="+mn-lt"/>
              </a:rPr>
              <a:t>regroupe les opérations ayant pour but de réunir les ressources durables (</a:t>
            </a:r>
            <a:r>
              <a:rPr lang="fr-FR" sz="2000" i="0" u="none" strike="noStrike" baseline="0" dirty="0">
                <a:solidFill>
                  <a:srgbClr val="000000"/>
                </a:solidFill>
                <a:latin typeface="+mn-lt"/>
              </a:rPr>
              <a:t>Capitaux propres, dettes long et moyen terme ainsi que les amortissements et provisions )</a:t>
            </a:r>
            <a:r>
              <a:rPr lang="fr-FR" sz="2000" dirty="0">
                <a:latin typeface="+mn-lt"/>
              </a:rPr>
              <a:t>; </a:t>
            </a:r>
          </a:p>
          <a:p>
            <a:pPr lvl="1" algn="just">
              <a:lnSpc>
                <a:spcPct val="150000"/>
              </a:lnSpc>
              <a:spcBef>
                <a:spcPts val="0"/>
              </a:spcBef>
              <a:buFont typeface="Wingdings" panose="05000000000000000000" pitchFamily="2" charset="2"/>
              <a:buChar char="Ø"/>
            </a:pPr>
            <a:r>
              <a:rPr lang="fr-FR" sz="2000" dirty="0">
                <a:solidFill>
                  <a:srgbClr val="0070C0"/>
                </a:solidFill>
                <a:latin typeface="+mn-lt"/>
              </a:rPr>
              <a:t>Le </a:t>
            </a:r>
            <a:r>
              <a:rPr lang="fr-FR" sz="2000" b="1" dirty="0">
                <a:solidFill>
                  <a:srgbClr val="0070C0"/>
                </a:solidFill>
                <a:latin typeface="+mn-lt"/>
              </a:rPr>
              <a:t>cycle d'investissement</a:t>
            </a:r>
            <a:r>
              <a:rPr lang="fr-FR" sz="2000" dirty="0">
                <a:solidFill>
                  <a:srgbClr val="0070C0"/>
                </a:solidFill>
                <a:latin typeface="+mn-lt"/>
              </a:rPr>
              <a:t>: </a:t>
            </a:r>
            <a:r>
              <a:rPr lang="fr-FR" sz="2000" dirty="0">
                <a:latin typeface="+mn-lt"/>
              </a:rPr>
              <a:t>regroupe les opérations </a:t>
            </a:r>
            <a:r>
              <a:rPr lang="fr-FR" sz="2000" b="0" i="0" u="none" strike="noStrike" baseline="0" dirty="0">
                <a:solidFill>
                  <a:srgbClr val="000000"/>
                </a:solidFill>
                <a:latin typeface="+mn-lt"/>
              </a:rPr>
              <a:t>d’achats, de création et de </a:t>
            </a:r>
            <a:r>
              <a:rPr lang="fr-FR" sz="2000" i="0" u="none" strike="noStrike" baseline="0" dirty="0">
                <a:solidFill>
                  <a:srgbClr val="000000"/>
                </a:solidFill>
                <a:latin typeface="+mn-lt"/>
              </a:rPr>
              <a:t>vente des actifs non courants. </a:t>
            </a:r>
            <a:endParaRPr lang="fr-FR" sz="2000" dirty="0">
              <a:latin typeface="+mn-lt"/>
            </a:endParaRPr>
          </a:p>
          <a:p>
            <a:pPr lvl="1" algn="just">
              <a:lnSpc>
                <a:spcPct val="150000"/>
              </a:lnSpc>
              <a:spcBef>
                <a:spcPts val="0"/>
              </a:spcBef>
              <a:buFont typeface="Wingdings" panose="05000000000000000000" pitchFamily="2" charset="2"/>
              <a:buChar char="Ø"/>
            </a:pPr>
            <a:r>
              <a:rPr lang="fr-FR" sz="2000" dirty="0">
                <a:solidFill>
                  <a:srgbClr val="0070C0"/>
                </a:solidFill>
                <a:latin typeface="+mn-lt"/>
              </a:rPr>
              <a:t>Le </a:t>
            </a:r>
            <a:r>
              <a:rPr lang="fr-FR" sz="2000" b="1" dirty="0">
                <a:solidFill>
                  <a:srgbClr val="0070C0"/>
                </a:solidFill>
                <a:latin typeface="+mn-lt"/>
              </a:rPr>
              <a:t>cycle d'exploitation</a:t>
            </a:r>
            <a:r>
              <a:rPr lang="fr-FR" sz="2000" dirty="0">
                <a:latin typeface="+mn-lt"/>
              </a:rPr>
              <a:t>: regroupe les opérations liées à l'activité cyclique ou courante;</a:t>
            </a:r>
          </a:p>
          <a:p>
            <a:pPr lvl="1" algn="just">
              <a:lnSpc>
                <a:spcPct val="150000"/>
              </a:lnSpc>
              <a:spcBef>
                <a:spcPts val="0"/>
              </a:spcBef>
              <a:buFont typeface="Wingdings" panose="05000000000000000000" pitchFamily="2" charset="2"/>
              <a:buChar char="Ø"/>
            </a:pPr>
            <a:r>
              <a:rPr lang="fr-FR" sz="2000" dirty="0">
                <a:solidFill>
                  <a:srgbClr val="0070C0"/>
                </a:solidFill>
                <a:latin typeface="+mn-lt"/>
              </a:rPr>
              <a:t>Le </a:t>
            </a:r>
            <a:r>
              <a:rPr lang="fr-FR" sz="2000" b="1" dirty="0">
                <a:solidFill>
                  <a:srgbClr val="0070C0"/>
                </a:solidFill>
                <a:latin typeface="+mn-lt"/>
              </a:rPr>
              <a:t>cycle de trésorerie</a:t>
            </a:r>
            <a:r>
              <a:rPr lang="fr-FR" sz="2000" dirty="0">
                <a:solidFill>
                  <a:srgbClr val="0070C0"/>
                </a:solidFill>
                <a:latin typeface="+mn-lt"/>
              </a:rPr>
              <a:t>: </a:t>
            </a:r>
            <a:r>
              <a:rPr lang="fr-FR" sz="2000" dirty="0">
                <a:solidFill>
                  <a:schemeClr val="tx1"/>
                </a:solidFill>
                <a:latin typeface="+mn-lt"/>
              </a:rPr>
              <a:t>regroupe les encaissements </a:t>
            </a:r>
            <a:r>
              <a:rPr lang="fr-FR" sz="2000" dirty="0">
                <a:latin typeface="+mn-lt"/>
              </a:rPr>
              <a:t>et les décaissements liés aux cycles précédents avec au final un excédent ou une insuffisance de trésorerie </a:t>
            </a:r>
          </a:p>
          <a:p>
            <a:pPr algn="just">
              <a:lnSpc>
                <a:spcPct val="150000"/>
              </a:lnSpc>
              <a:spcBef>
                <a:spcPts val="0"/>
              </a:spcBef>
            </a:pPr>
            <a:endParaRPr lang="fr-FR" sz="2000" dirty="0">
              <a:latin typeface="+mn-lt"/>
            </a:endParaRPr>
          </a:p>
        </p:txBody>
      </p:sp>
      <p:sp>
        <p:nvSpPr>
          <p:cNvPr id="4" name="Slide Number Placeholder 3">
            <a:extLst>
              <a:ext uri="{FF2B5EF4-FFF2-40B4-BE49-F238E27FC236}">
                <a16:creationId xmlns:a16="http://schemas.microsoft.com/office/drawing/2014/main" id="{7008FC77-D9FE-4BE4-903C-FC22BB930796}"/>
              </a:ext>
            </a:extLst>
          </p:cNvPr>
          <p:cNvSpPr>
            <a:spLocks noGrp="1"/>
          </p:cNvSpPr>
          <p:nvPr>
            <p:ph type="sldNum" idx="12"/>
          </p:nvPr>
        </p:nvSpPr>
        <p:spPr/>
        <p:txBody>
          <a:bodyPr/>
          <a:lstStyle/>
          <a:p>
            <a:fld id="{B2A904B1-9AC2-40DA-8703-C0208FF49E57}" type="slidenum">
              <a:rPr lang="fr-FR" smtClean="0"/>
              <a:pPr/>
              <a:t>15</a:t>
            </a:fld>
            <a:endParaRPr lang="fr-FR"/>
          </a:p>
        </p:txBody>
      </p:sp>
      <p:sp>
        <p:nvSpPr>
          <p:cNvPr id="5" name="Title 19">
            <a:extLst>
              <a:ext uri="{FF2B5EF4-FFF2-40B4-BE49-F238E27FC236}">
                <a16:creationId xmlns:a16="http://schemas.microsoft.com/office/drawing/2014/main" id="{3E617D95-3284-4D0D-8928-2C6CFC8C3B15}"/>
              </a:ext>
            </a:extLst>
          </p:cNvPr>
          <p:cNvSpPr>
            <a:spLocks noGrp="1"/>
          </p:cNvSpPr>
          <p:nvPr>
            <p:ph type="title"/>
          </p:nvPr>
        </p:nvSpPr>
        <p:spPr>
          <a:xfrm>
            <a:off x="899592" y="332656"/>
            <a:ext cx="7886700" cy="1325563"/>
          </a:xfrm>
        </p:spPr>
        <p:txBody>
          <a:bodyPr>
            <a:normAutofit/>
          </a:bodyPr>
          <a:lstStyle/>
          <a:p>
            <a:r>
              <a:rPr lang="fr-FR" sz="3200" b="1" dirty="0">
                <a:solidFill>
                  <a:srgbClr val="C00000"/>
                </a:solidFill>
                <a:latin typeface="+mj-lt"/>
              </a:rPr>
              <a:t>Les Cycles Fonctionnels du Bilan  </a:t>
            </a:r>
          </a:p>
        </p:txBody>
      </p:sp>
    </p:spTree>
    <p:extLst>
      <p:ext uri="{BB962C8B-B14F-4D97-AF65-F5344CB8AC3E}">
        <p14:creationId xmlns:p14="http://schemas.microsoft.com/office/powerpoint/2010/main" val="2380364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9A9249-ECFD-4716-B125-B5B4360BD522}"/>
              </a:ext>
            </a:extLst>
          </p:cNvPr>
          <p:cNvSpPr>
            <a:spLocks noGrp="1"/>
          </p:cNvSpPr>
          <p:nvPr>
            <p:ph type="sldNum" idx="12"/>
          </p:nvPr>
        </p:nvSpPr>
        <p:spPr/>
        <p:txBody>
          <a:bodyPr/>
          <a:lstStyle/>
          <a:p>
            <a:fld id="{B2A904B1-9AC2-40DA-8703-C0208FF49E57}" type="slidenum">
              <a:rPr lang="fr-FR" smtClean="0"/>
              <a:pPr/>
              <a:t>16</a:t>
            </a:fld>
            <a:endParaRPr lang="fr-FR"/>
          </a:p>
        </p:txBody>
      </p:sp>
      <p:graphicFrame>
        <p:nvGraphicFramePr>
          <p:cNvPr id="5" name="Tableau 8">
            <a:extLst>
              <a:ext uri="{FF2B5EF4-FFF2-40B4-BE49-F238E27FC236}">
                <a16:creationId xmlns:a16="http://schemas.microsoft.com/office/drawing/2014/main" id="{656C1135-859E-41DC-9170-F923BE528418}"/>
              </a:ext>
            </a:extLst>
          </p:cNvPr>
          <p:cNvGraphicFramePr>
            <a:graphicFrameLocks noGrp="1"/>
          </p:cNvGraphicFramePr>
          <p:nvPr>
            <p:extLst>
              <p:ext uri="{D42A27DB-BD31-4B8C-83A1-F6EECF244321}">
                <p14:modId xmlns:p14="http://schemas.microsoft.com/office/powerpoint/2010/main" val="1155137560"/>
              </p:ext>
            </p:extLst>
          </p:nvPr>
        </p:nvGraphicFramePr>
        <p:xfrm>
          <a:off x="902792" y="1916832"/>
          <a:ext cx="7903791" cy="4291481"/>
        </p:xfrm>
        <a:graphic>
          <a:graphicData uri="http://schemas.openxmlformats.org/drawingml/2006/table">
            <a:tbl>
              <a:tblPr firstRow="1" bandRow="1">
                <a:tableStyleId>{35758FB7-9AC5-4552-8A53-C91805E547FA}</a:tableStyleId>
              </a:tblPr>
              <a:tblGrid>
                <a:gridCol w="2281507">
                  <a:extLst>
                    <a:ext uri="{9D8B030D-6E8A-4147-A177-3AD203B41FA5}">
                      <a16:colId xmlns:a16="http://schemas.microsoft.com/office/drawing/2014/main" val="20000"/>
                    </a:ext>
                  </a:extLst>
                </a:gridCol>
                <a:gridCol w="2770401">
                  <a:extLst>
                    <a:ext uri="{9D8B030D-6E8A-4147-A177-3AD203B41FA5}">
                      <a16:colId xmlns:a16="http://schemas.microsoft.com/office/drawing/2014/main" val="20001"/>
                    </a:ext>
                  </a:extLst>
                </a:gridCol>
                <a:gridCol w="2851883">
                  <a:extLst>
                    <a:ext uri="{9D8B030D-6E8A-4147-A177-3AD203B41FA5}">
                      <a16:colId xmlns:a16="http://schemas.microsoft.com/office/drawing/2014/main" val="20002"/>
                    </a:ext>
                  </a:extLst>
                </a:gridCol>
              </a:tblGrid>
              <a:tr h="824780">
                <a:tc>
                  <a:txBody>
                    <a:bodyPr/>
                    <a:lstStyle>
                      <a:lvl1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lnSpc>
                          <a:spcPct val="150000"/>
                        </a:lnSpc>
                        <a:spcAft>
                          <a:spcPts val="0"/>
                        </a:spcAft>
                      </a:pPr>
                      <a:r>
                        <a:rPr lang="fr-FR" sz="1600" b="1" dirty="0"/>
                        <a:t>Cycles fonctionnels de l'entreprise</a:t>
                      </a:r>
                      <a:endParaRPr lang="fr-FR" sz="1600" b="1" dirty="0">
                        <a:latin typeface="Calibri"/>
                        <a:ea typeface="Calibri"/>
                        <a:cs typeface="Times New Roman"/>
                      </a:endParaRPr>
                    </a:p>
                  </a:txBody>
                  <a:tcPr marL="68580" marR="68580" marT="0" marB="0"/>
                </a:tc>
                <a:tc>
                  <a:txBody>
                    <a:bodyPr/>
                    <a:lstStyle>
                      <a:lvl1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lnSpc>
                          <a:spcPct val="150000"/>
                        </a:lnSpc>
                        <a:spcAft>
                          <a:spcPts val="0"/>
                        </a:spcAft>
                      </a:pPr>
                      <a:r>
                        <a:rPr lang="fr-FR" sz="1600" b="1" dirty="0"/>
                        <a:t>Emplois</a:t>
                      </a:r>
                      <a:endParaRPr lang="fr-FR" sz="1600" b="1" dirty="0">
                        <a:latin typeface="Calibri"/>
                        <a:ea typeface="Calibri"/>
                        <a:cs typeface="Times New Roman"/>
                      </a:endParaRPr>
                    </a:p>
                  </a:txBody>
                  <a:tcPr marL="68580" marR="68580" marT="0" marB="0"/>
                </a:tc>
                <a:tc>
                  <a:txBody>
                    <a:bodyPr/>
                    <a:lstStyle>
                      <a:lvl1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lnSpc>
                          <a:spcPct val="150000"/>
                        </a:lnSpc>
                        <a:spcAft>
                          <a:spcPts val="0"/>
                        </a:spcAft>
                      </a:pPr>
                      <a:r>
                        <a:rPr lang="fr-FR" sz="1600" b="1" dirty="0"/>
                        <a:t>Ressources</a:t>
                      </a:r>
                      <a:endParaRPr lang="fr-FR" sz="1600" b="1"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001926">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just">
                        <a:lnSpc>
                          <a:spcPct val="150000"/>
                        </a:lnSpc>
                        <a:spcAft>
                          <a:spcPts val="0"/>
                        </a:spcAft>
                      </a:pPr>
                      <a:r>
                        <a:rPr lang="fr-FR" sz="1600" b="1" dirty="0"/>
                        <a:t>Cycle de Financement /investissement</a:t>
                      </a:r>
                      <a:endParaRPr lang="fr-FR" sz="1600" b="1" dirty="0">
                        <a:latin typeface="Calibri"/>
                        <a:ea typeface="Calibri"/>
                        <a:cs typeface="Times New Roman"/>
                      </a:endParaRPr>
                    </a:p>
                  </a:txBody>
                  <a:tcPr marL="68580" marR="68580" marT="0" marB="0"/>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l">
                        <a:lnSpc>
                          <a:spcPct val="150000"/>
                        </a:lnSpc>
                        <a:spcAft>
                          <a:spcPts val="0"/>
                        </a:spcAft>
                      </a:pPr>
                      <a:r>
                        <a:rPr lang="fr-FR" sz="1600" b="0" dirty="0"/>
                        <a:t>Actif immobilisé</a:t>
                      </a:r>
                      <a:endParaRPr lang="fr-FR" sz="1600" b="0" dirty="0">
                        <a:latin typeface="Calibri"/>
                        <a:ea typeface="Calibri"/>
                        <a:cs typeface="Times New Roman"/>
                      </a:endParaRPr>
                    </a:p>
                  </a:txBody>
                  <a:tcPr marL="68580" marR="68580" marT="0" marB="0"/>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l">
                        <a:lnSpc>
                          <a:spcPct val="150000"/>
                        </a:lnSpc>
                        <a:spcAft>
                          <a:spcPts val="0"/>
                        </a:spcAft>
                      </a:pPr>
                      <a:r>
                        <a:rPr lang="fr-FR" sz="1600" b="0" dirty="0"/>
                        <a:t>Financement permanent (à moyen et long terme)</a:t>
                      </a:r>
                    </a:p>
                    <a:p>
                      <a:pPr algn="l">
                        <a:lnSpc>
                          <a:spcPct val="150000"/>
                        </a:lnSpc>
                        <a:spcAft>
                          <a:spcPts val="0"/>
                        </a:spcAft>
                      </a:pPr>
                      <a:endParaRPr lang="fr-FR" sz="1600" b="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47833">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just">
                        <a:lnSpc>
                          <a:spcPct val="150000"/>
                        </a:lnSpc>
                        <a:spcAft>
                          <a:spcPts val="0"/>
                        </a:spcAft>
                      </a:pPr>
                      <a:r>
                        <a:rPr lang="fr-FR" sz="1600" b="1" dirty="0"/>
                        <a:t>Cycle d’Exploitation</a:t>
                      </a:r>
                      <a:endParaRPr lang="fr-FR" sz="1600" b="1" dirty="0">
                        <a:latin typeface="Calibri"/>
                        <a:ea typeface="Calibri"/>
                        <a:cs typeface="Times New Roman"/>
                      </a:endParaRPr>
                    </a:p>
                  </a:txBody>
                  <a:tcPr marL="68580" marR="68580" marT="0" marB="0"/>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l">
                        <a:lnSpc>
                          <a:spcPct val="150000"/>
                        </a:lnSpc>
                        <a:spcAft>
                          <a:spcPts val="0"/>
                        </a:spcAft>
                      </a:pPr>
                      <a:r>
                        <a:rPr lang="fr-FR" sz="1600" b="0" dirty="0"/>
                        <a:t>Actif circulant hors trésorerie</a:t>
                      </a:r>
                    </a:p>
                    <a:p>
                      <a:pPr algn="l">
                        <a:lnSpc>
                          <a:spcPct val="150000"/>
                        </a:lnSpc>
                        <a:spcAft>
                          <a:spcPts val="0"/>
                        </a:spcAft>
                        <a:buFont typeface="Arial" pitchFamily="34" charset="0"/>
                        <a:buChar char="•"/>
                      </a:pPr>
                      <a:r>
                        <a:rPr lang="fr-FR" sz="1600" b="0" dirty="0"/>
                        <a:t>Stock</a:t>
                      </a:r>
                    </a:p>
                    <a:p>
                      <a:pPr algn="l">
                        <a:lnSpc>
                          <a:spcPct val="150000"/>
                        </a:lnSpc>
                        <a:spcAft>
                          <a:spcPts val="0"/>
                        </a:spcAft>
                        <a:buFont typeface="Arial" pitchFamily="34" charset="0"/>
                        <a:buChar char="•"/>
                      </a:pPr>
                      <a:r>
                        <a:rPr lang="fr-FR" sz="1600" b="0" dirty="0"/>
                        <a:t>créances</a:t>
                      </a:r>
                      <a:endParaRPr lang="fr-FR" sz="1600" b="0" dirty="0">
                        <a:latin typeface="Calibri"/>
                        <a:ea typeface="Calibri"/>
                        <a:cs typeface="Times New Roman"/>
                      </a:endParaRPr>
                    </a:p>
                  </a:txBody>
                  <a:tcPr marL="68580" marR="68580" marT="0" marB="0"/>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l">
                        <a:lnSpc>
                          <a:spcPct val="150000"/>
                        </a:lnSpc>
                        <a:spcAft>
                          <a:spcPts val="0"/>
                        </a:spcAft>
                      </a:pPr>
                      <a:r>
                        <a:rPr lang="fr-FR" sz="1600" b="0" dirty="0"/>
                        <a:t>Passif circulant hors trésorerie</a:t>
                      </a:r>
                    </a:p>
                    <a:p>
                      <a:pPr algn="l">
                        <a:lnSpc>
                          <a:spcPct val="150000"/>
                        </a:lnSpc>
                        <a:spcAft>
                          <a:spcPts val="0"/>
                        </a:spcAft>
                        <a:buFont typeface="Arial" pitchFamily="34" charset="0"/>
                        <a:buChar char="•"/>
                      </a:pPr>
                      <a:r>
                        <a:rPr lang="fr-FR" sz="1600" b="0" dirty="0"/>
                        <a:t>Dettes fournisseurs</a:t>
                      </a:r>
                    </a:p>
                    <a:p>
                      <a:pPr algn="l">
                        <a:lnSpc>
                          <a:spcPct val="150000"/>
                        </a:lnSpc>
                        <a:spcAft>
                          <a:spcPts val="0"/>
                        </a:spcAft>
                        <a:buFont typeface="Arial" pitchFamily="34" charset="0"/>
                        <a:buChar char="•"/>
                      </a:pPr>
                      <a:r>
                        <a:rPr lang="fr-FR" sz="1600" b="0" dirty="0"/>
                        <a:t>Dettes fiscales et sociales</a:t>
                      </a:r>
                      <a:endParaRPr lang="fr-FR" sz="1600" b="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001926">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just">
                        <a:lnSpc>
                          <a:spcPct val="150000"/>
                        </a:lnSpc>
                        <a:spcAft>
                          <a:spcPts val="0"/>
                        </a:spcAft>
                      </a:pPr>
                      <a:r>
                        <a:rPr lang="fr-FR" sz="1600" b="1" dirty="0"/>
                        <a:t>Cycle de trésorerie</a:t>
                      </a:r>
                      <a:endParaRPr lang="fr-FR" sz="1600" b="1" dirty="0">
                        <a:latin typeface="Calibri"/>
                        <a:ea typeface="Calibri"/>
                        <a:cs typeface="Times New Roman"/>
                      </a:endParaRPr>
                    </a:p>
                  </a:txBody>
                  <a:tcPr marL="68580" marR="68580" marT="0" marB="0"/>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l">
                        <a:lnSpc>
                          <a:spcPct val="150000"/>
                        </a:lnSpc>
                        <a:spcAft>
                          <a:spcPts val="0"/>
                        </a:spcAft>
                      </a:pPr>
                      <a:r>
                        <a:rPr lang="fr-FR" sz="1600" b="0" dirty="0"/>
                        <a:t>Trésorerie de</a:t>
                      </a:r>
                      <a:r>
                        <a:rPr lang="fr-FR" sz="1600" b="0" baseline="0" dirty="0"/>
                        <a:t> l’</a:t>
                      </a:r>
                      <a:r>
                        <a:rPr lang="fr-FR" sz="1600" b="0" dirty="0"/>
                        <a:t>Actif</a:t>
                      </a:r>
                    </a:p>
                    <a:p>
                      <a:pPr algn="l">
                        <a:lnSpc>
                          <a:spcPct val="150000"/>
                        </a:lnSpc>
                        <a:spcAft>
                          <a:spcPts val="0"/>
                        </a:spcAft>
                        <a:buFont typeface="Arial" pitchFamily="34" charset="0"/>
                        <a:buChar char="•"/>
                      </a:pPr>
                      <a:r>
                        <a:rPr lang="fr-FR" sz="1600" b="0" dirty="0"/>
                        <a:t>Banque</a:t>
                      </a:r>
                    </a:p>
                    <a:p>
                      <a:pPr algn="l">
                        <a:lnSpc>
                          <a:spcPct val="150000"/>
                        </a:lnSpc>
                        <a:spcAft>
                          <a:spcPts val="0"/>
                        </a:spcAft>
                        <a:buFont typeface="Arial" pitchFamily="34" charset="0"/>
                        <a:buChar char="•"/>
                      </a:pPr>
                      <a:r>
                        <a:rPr lang="fr-FR" sz="1600" b="0" dirty="0"/>
                        <a:t>caisse</a:t>
                      </a:r>
                      <a:endParaRPr lang="fr-FR" sz="1600" b="0" dirty="0">
                        <a:latin typeface="Calibri"/>
                        <a:ea typeface="Calibri"/>
                        <a:cs typeface="Times New Roman"/>
                      </a:endParaRPr>
                    </a:p>
                  </a:txBody>
                  <a:tcPr marL="68580" marR="68580" marT="0" marB="0"/>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l">
                        <a:lnSpc>
                          <a:spcPct val="150000"/>
                        </a:lnSpc>
                        <a:spcAft>
                          <a:spcPts val="0"/>
                        </a:spcAft>
                      </a:pPr>
                      <a:r>
                        <a:rPr lang="fr-FR" sz="1600" b="0" dirty="0"/>
                        <a:t>Trésorerie du Passif</a:t>
                      </a:r>
                    </a:p>
                    <a:p>
                      <a:pPr algn="l">
                        <a:lnSpc>
                          <a:spcPct val="150000"/>
                        </a:lnSpc>
                        <a:spcAft>
                          <a:spcPts val="0"/>
                        </a:spcAft>
                        <a:buFont typeface="Arial" pitchFamily="34" charset="0"/>
                        <a:buChar char="•"/>
                      </a:pPr>
                      <a:r>
                        <a:rPr lang="fr-FR" sz="1600" b="0" dirty="0"/>
                        <a:t>Dettes bancaires à CT</a:t>
                      </a:r>
                    </a:p>
                    <a:p>
                      <a:pPr algn="l">
                        <a:lnSpc>
                          <a:spcPct val="150000"/>
                        </a:lnSpc>
                        <a:spcAft>
                          <a:spcPts val="0"/>
                        </a:spcAft>
                      </a:pPr>
                      <a:endParaRPr lang="fr-FR" sz="1600" b="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6" name="Title 19">
            <a:extLst>
              <a:ext uri="{FF2B5EF4-FFF2-40B4-BE49-F238E27FC236}">
                <a16:creationId xmlns:a16="http://schemas.microsoft.com/office/drawing/2014/main" id="{6FCB6349-1681-474E-B437-4FC8CE2BFE14}"/>
              </a:ext>
            </a:extLst>
          </p:cNvPr>
          <p:cNvSpPr txBox="1">
            <a:spLocks/>
          </p:cNvSpPr>
          <p:nvPr/>
        </p:nvSpPr>
        <p:spPr>
          <a:xfrm>
            <a:off x="899592" y="332656"/>
            <a:ext cx="7886700" cy="1325563"/>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1pPr>
            <a:lvl2pPr marR="0" lvl="1"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r>
              <a:rPr lang="fr-FR" sz="3200" b="1" kern="0" dirty="0">
                <a:solidFill>
                  <a:srgbClr val="C00000"/>
                </a:solidFill>
                <a:latin typeface="+mj-lt"/>
              </a:rPr>
              <a:t>Les Cycles Fonctionnels du Bilan  </a:t>
            </a:r>
          </a:p>
        </p:txBody>
      </p:sp>
      <p:sp>
        <p:nvSpPr>
          <p:cNvPr id="7" name="TextBox 6">
            <a:extLst>
              <a:ext uri="{FF2B5EF4-FFF2-40B4-BE49-F238E27FC236}">
                <a16:creationId xmlns:a16="http://schemas.microsoft.com/office/drawing/2014/main" id="{12339F19-4171-49F8-80E6-5A269A124BF3}"/>
              </a:ext>
            </a:extLst>
          </p:cNvPr>
          <p:cNvSpPr txBox="1"/>
          <p:nvPr/>
        </p:nvSpPr>
        <p:spPr>
          <a:xfrm>
            <a:off x="899592" y="1203822"/>
            <a:ext cx="5680992" cy="461665"/>
          </a:xfrm>
          <a:prstGeom prst="rect">
            <a:avLst/>
          </a:prstGeom>
          <a:noFill/>
        </p:spPr>
        <p:txBody>
          <a:bodyPr wrap="square">
            <a:spAutoFit/>
          </a:bodyPr>
          <a:lstStyle/>
          <a:p>
            <a:pPr algn="just"/>
            <a:r>
              <a:rPr lang="fr-FR" sz="2400" b="1" u="sng" dirty="0">
                <a:solidFill>
                  <a:srgbClr val="FF0000"/>
                </a:solidFill>
                <a:latin typeface="Arial "/>
              </a:rPr>
              <a:t>Découpage fonctionnel du bilan</a:t>
            </a:r>
            <a:endParaRPr lang="fr-FR" sz="2400" u="sng" dirty="0">
              <a:solidFill>
                <a:srgbClr val="FF0000"/>
              </a:solidFill>
              <a:latin typeface="Arial "/>
            </a:endParaRPr>
          </a:p>
        </p:txBody>
      </p:sp>
    </p:spTree>
    <p:extLst>
      <p:ext uri="{BB962C8B-B14F-4D97-AF65-F5344CB8AC3E}">
        <p14:creationId xmlns:p14="http://schemas.microsoft.com/office/powerpoint/2010/main" val="197380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F04FDE-3502-45F2-8BA0-D1425349B8C2}"/>
              </a:ext>
            </a:extLst>
          </p:cNvPr>
          <p:cNvSpPr>
            <a:spLocks noGrp="1"/>
          </p:cNvSpPr>
          <p:nvPr>
            <p:ph type="sldNum" idx="12"/>
          </p:nvPr>
        </p:nvSpPr>
        <p:spPr>
          <a:xfrm>
            <a:off x="8363138" y="6602062"/>
            <a:ext cx="197985" cy="646290"/>
          </a:xfrm>
        </p:spPr>
        <p:txBody>
          <a:bodyPr/>
          <a:lstStyle/>
          <a:p>
            <a:fld id="{B2A904B1-9AC2-40DA-8703-C0208FF49E57}" type="slidenum">
              <a:rPr lang="fr-FR" smtClean="0"/>
              <a:pPr/>
              <a:t>17</a:t>
            </a:fld>
            <a:endParaRPr lang="fr-FR"/>
          </a:p>
        </p:txBody>
      </p:sp>
      <p:sp>
        <p:nvSpPr>
          <p:cNvPr id="5" name="Text Box 7">
            <a:extLst>
              <a:ext uri="{FF2B5EF4-FFF2-40B4-BE49-F238E27FC236}">
                <a16:creationId xmlns:a16="http://schemas.microsoft.com/office/drawing/2014/main" id="{E9ADE446-4A77-418F-AE3B-E9F793D56B5A}"/>
              </a:ext>
            </a:extLst>
          </p:cNvPr>
          <p:cNvSpPr txBox="1">
            <a:spLocks noChangeArrowheads="1"/>
          </p:cNvSpPr>
          <p:nvPr/>
        </p:nvSpPr>
        <p:spPr bwMode="auto">
          <a:xfrm>
            <a:off x="4770172" y="1318543"/>
            <a:ext cx="2286000" cy="20669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spAutoFit/>
          </a:bodyPr>
          <a:lstStyle/>
          <a:p>
            <a:pPr algn="ctr">
              <a:spcBef>
                <a:spcPct val="50000"/>
              </a:spcBef>
            </a:pPr>
            <a:endParaRPr lang="fr-FR"/>
          </a:p>
          <a:p>
            <a:pPr algn="ctr">
              <a:spcBef>
                <a:spcPct val="50000"/>
              </a:spcBef>
            </a:pPr>
            <a:endParaRPr lang="fr-FR"/>
          </a:p>
          <a:p>
            <a:pPr algn="ctr">
              <a:spcBef>
                <a:spcPct val="50000"/>
              </a:spcBef>
            </a:pPr>
            <a:r>
              <a:rPr lang="fr-FR"/>
              <a:t>Capitaux propres et emprunt</a:t>
            </a:r>
          </a:p>
          <a:p>
            <a:pPr algn="ctr">
              <a:spcBef>
                <a:spcPct val="50000"/>
              </a:spcBef>
            </a:pPr>
            <a:endParaRPr lang="fr-FR"/>
          </a:p>
          <a:p>
            <a:pPr algn="ctr">
              <a:spcBef>
                <a:spcPct val="50000"/>
              </a:spcBef>
            </a:pPr>
            <a:endParaRPr lang="fr-FR" sz="800"/>
          </a:p>
        </p:txBody>
      </p:sp>
      <p:sp>
        <p:nvSpPr>
          <p:cNvPr id="6" name="Text Box 9">
            <a:extLst>
              <a:ext uri="{FF2B5EF4-FFF2-40B4-BE49-F238E27FC236}">
                <a16:creationId xmlns:a16="http://schemas.microsoft.com/office/drawing/2014/main" id="{558976C8-A8EF-4513-A56B-260D5E024535}"/>
              </a:ext>
            </a:extLst>
          </p:cNvPr>
          <p:cNvSpPr txBox="1">
            <a:spLocks noChangeArrowheads="1"/>
          </p:cNvSpPr>
          <p:nvPr/>
        </p:nvSpPr>
        <p:spPr bwMode="auto">
          <a:xfrm>
            <a:off x="7360972" y="2255168"/>
            <a:ext cx="1676400" cy="369888"/>
          </a:xfrm>
          <a:prstGeom prst="rec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ctr">
              <a:spcBef>
                <a:spcPct val="50000"/>
              </a:spcBef>
            </a:pPr>
            <a:r>
              <a:rPr lang="fr-FR" dirty="0">
                <a:solidFill>
                  <a:schemeClr val="tx1"/>
                </a:solidFill>
              </a:rPr>
              <a:t>Financement</a:t>
            </a:r>
          </a:p>
        </p:txBody>
      </p:sp>
      <p:sp>
        <p:nvSpPr>
          <p:cNvPr id="7" name="Text Box 10">
            <a:extLst>
              <a:ext uri="{FF2B5EF4-FFF2-40B4-BE49-F238E27FC236}">
                <a16:creationId xmlns:a16="http://schemas.microsoft.com/office/drawing/2014/main" id="{36D76B84-C066-41B9-859E-8F1E04BCF2D9}"/>
              </a:ext>
            </a:extLst>
          </p:cNvPr>
          <p:cNvSpPr txBox="1">
            <a:spLocks noChangeArrowheads="1"/>
          </p:cNvSpPr>
          <p:nvPr/>
        </p:nvSpPr>
        <p:spPr bwMode="auto">
          <a:xfrm>
            <a:off x="7094292" y="2218648"/>
            <a:ext cx="381000" cy="336550"/>
          </a:xfrm>
          <a:prstGeom prst="rect">
            <a:avLst/>
          </a:prstGeom>
          <a:noFill/>
          <a:ln w="9525">
            <a:noFill/>
            <a:miter lim="800000"/>
            <a:headEnd/>
            <a:tailEnd/>
          </a:ln>
          <a:effectLst/>
        </p:spPr>
        <p:txBody>
          <a:bodyPr>
            <a:spAutoFit/>
          </a:bodyPr>
          <a:lstStyle/>
          <a:p>
            <a:pPr>
              <a:spcBef>
                <a:spcPct val="50000"/>
              </a:spcBef>
            </a:pPr>
            <a:r>
              <a:rPr lang="fr-FR" sz="1600" b="1" dirty="0"/>
              <a:t>=</a:t>
            </a:r>
          </a:p>
        </p:txBody>
      </p:sp>
      <p:pic>
        <p:nvPicPr>
          <p:cNvPr id="8" name="Picture 11" descr="bs00508_">
            <a:extLst>
              <a:ext uri="{FF2B5EF4-FFF2-40B4-BE49-F238E27FC236}">
                <a16:creationId xmlns:a16="http://schemas.microsoft.com/office/drawing/2014/main" id="{AECDE905-E647-4BAF-8472-6C5833BC2937}"/>
              </a:ext>
            </a:extLst>
          </p:cNvPr>
          <p:cNvPicPr>
            <a:picLocks noChangeAspect="1" noChangeArrowheads="1"/>
          </p:cNvPicPr>
          <p:nvPr/>
        </p:nvPicPr>
        <p:blipFill>
          <a:blip r:embed="rId2" cstate="print"/>
          <a:srcRect/>
          <a:stretch>
            <a:fillRect/>
          </a:stretch>
        </p:blipFill>
        <p:spPr bwMode="auto">
          <a:xfrm>
            <a:off x="7513372" y="1416968"/>
            <a:ext cx="788988" cy="831850"/>
          </a:xfrm>
          <a:prstGeom prst="rect">
            <a:avLst/>
          </a:prstGeom>
          <a:ln>
            <a:noFill/>
          </a:ln>
          <a:effectLst>
            <a:outerShdw blurRad="292100" dist="139700" dir="2700000" algn="tl" rotWithShape="0">
              <a:srgbClr val="333333">
                <a:alpha val="65000"/>
              </a:srgbClr>
            </a:outerShdw>
          </a:effectLst>
        </p:spPr>
      </p:pic>
      <p:sp>
        <p:nvSpPr>
          <p:cNvPr id="9" name="AutoShape 12">
            <a:extLst>
              <a:ext uri="{FF2B5EF4-FFF2-40B4-BE49-F238E27FC236}">
                <a16:creationId xmlns:a16="http://schemas.microsoft.com/office/drawing/2014/main" id="{B2CFD8FA-11ED-4520-9F6E-DB7F8E9EADF6}"/>
              </a:ext>
            </a:extLst>
          </p:cNvPr>
          <p:cNvSpPr>
            <a:spLocks noChangeArrowheads="1"/>
          </p:cNvSpPr>
          <p:nvPr/>
        </p:nvSpPr>
        <p:spPr bwMode="auto">
          <a:xfrm>
            <a:off x="3627172" y="2255168"/>
            <a:ext cx="914400" cy="304800"/>
          </a:xfrm>
          <a:prstGeom prst="leftArrow">
            <a:avLst>
              <a:gd name="adj1" fmla="val 50000"/>
              <a:gd name="adj2" fmla="val 75000"/>
            </a:avLst>
          </a:prstGeom>
          <a:solidFill>
            <a:srgbClr val="FFC000"/>
          </a:solidFill>
          <a:ln>
            <a:noFill/>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fr-FR"/>
          </a:p>
        </p:txBody>
      </p:sp>
      <p:sp>
        <p:nvSpPr>
          <p:cNvPr id="10" name="Text Box 13">
            <a:extLst>
              <a:ext uri="{FF2B5EF4-FFF2-40B4-BE49-F238E27FC236}">
                <a16:creationId xmlns:a16="http://schemas.microsoft.com/office/drawing/2014/main" id="{F0A29B9D-D44E-42C7-81C9-71F16AB34D76}"/>
              </a:ext>
            </a:extLst>
          </p:cNvPr>
          <p:cNvSpPr txBox="1">
            <a:spLocks noChangeArrowheads="1"/>
          </p:cNvSpPr>
          <p:nvPr/>
        </p:nvSpPr>
        <p:spPr bwMode="auto">
          <a:xfrm>
            <a:off x="1331640" y="1340768"/>
            <a:ext cx="2286000" cy="15906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algn="ctr">
              <a:spcBef>
                <a:spcPct val="50000"/>
              </a:spcBef>
            </a:pPr>
            <a:endParaRPr lang="fr-FR" sz="800" dirty="0"/>
          </a:p>
          <a:p>
            <a:pPr algn="ctr">
              <a:spcBef>
                <a:spcPct val="50000"/>
              </a:spcBef>
            </a:pPr>
            <a:r>
              <a:rPr lang="fr-FR" dirty="0"/>
              <a:t>Achat d’immobilisations </a:t>
            </a:r>
            <a:r>
              <a:rPr lang="fr-FR" sz="1000" dirty="0"/>
              <a:t>(biens conservés de façon durable, non destinés à la revente, non détruits après 1ère utilisation)</a:t>
            </a:r>
          </a:p>
          <a:p>
            <a:pPr algn="ctr">
              <a:spcBef>
                <a:spcPct val="50000"/>
              </a:spcBef>
            </a:pPr>
            <a:endParaRPr lang="fr-FR" sz="1000" dirty="0"/>
          </a:p>
        </p:txBody>
      </p:sp>
      <p:sp>
        <p:nvSpPr>
          <p:cNvPr id="11" name="Text Box 15">
            <a:extLst>
              <a:ext uri="{FF2B5EF4-FFF2-40B4-BE49-F238E27FC236}">
                <a16:creationId xmlns:a16="http://schemas.microsoft.com/office/drawing/2014/main" id="{1BCAD88E-95CE-4F95-A2BA-53EF3B3C3A04}"/>
              </a:ext>
            </a:extLst>
          </p:cNvPr>
          <p:cNvSpPr txBox="1">
            <a:spLocks noChangeArrowheads="1"/>
          </p:cNvSpPr>
          <p:nvPr/>
        </p:nvSpPr>
        <p:spPr bwMode="auto">
          <a:xfrm>
            <a:off x="960172" y="3398168"/>
            <a:ext cx="1295400" cy="8255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fr-FR" sz="1200" dirty="0"/>
              <a:t>moyens utilisés pour assurer l’activité de l’entreprise</a:t>
            </a:r>
          </a:p>
        </p:txBody>
      </p:sp>
      <p:sp>
        <p:nvSpPr>
          <p:cNvPr id="12" name="Text Box 16">
            <a:extLst>
              <a:ext uri="{FF2B5EF4-FFF2-40B4-BE49-F238E27FC236}">
                <a16:creationId xmlns:a16="http://schemas.microsoft.com/office/drawing/2014/main" id="{2ACB857F-5B34-4EBD-B24E-BE35A37E2A19}"/>
              </a:ext>
            </a:extLst>
          </p:cNvPr>
          <p:cNvSpPr txBox="1">
            <a:spLocks noChangeArrowheads="1"/>
          </p:cNvSpPr>
          <p:nvPr/>
        </p:nvSpPr>
        <p:spPr bwMode="auto">
          <a:xfrm>
            <a:off x="669634" y="3626768"/>
            <a:ext cx="304800" cy="366713"/>
          </a:xfrm>
          <a:prstGeom prst="rect">
            <a:avLst/>
          </a:prstGeom>
          <a:noFill/>
          <a:ln w="9525">
            <a:noFill/>
            <a:miter lim="800000"/>
            <a:headEnd/>
            <a:tailEnd/>
          </a:ln>
          <a:effectLst/>
        </p:spPr>
        <p:txBody>
          <a:bodyPr>
            <a:spAutoFit/>
          </a:bodyPr>
          <a:lstStyle/>
          <a:p>
            <a:pPr>
              <a:spcBef>
                <a:spcPct val="50000"/>
              </a:spcBef>
            </a:pPr>
            <a:r>
              <a:rPr lang="fr-FR" dirty="0"/>
              <a:t>=</a:t>
            </a:r>
          </a:p>
        </p:txBody>
      </p:sp>
      <p:sp>
        <p:nvSpPr>
          <p:cNvPr id="13" name="AutoShape 17">
            <a:extLst>
              <a:ext uri="{FF2B5EF4-FFF2-40B4-BE49-F238E27FC236}">
                <a16:creationId xmlns:a16="http://schemas.microsoft.com/office/drawing/2014/main" id="{A2D5CCE2-E808-42D4-8EC9-8C10891791F7}"/>
              </a:ext>
            </a:extLst>
          </p:cNvPr>
          <p:cNvSpPr>
            <a:spLocks noChangeArrowheads="1"/>
          </p:cNvSpPr>
          <p:nvPr/>
        </p:nvSpPr>
        <p:spPr bwMode="auto">
          <a:xfrm>
            <a:off x="688682" y="1840818"/>
            <a:ext cx="704848" cy="4267200"/>
          </a:xfrm>
          <a:prstGeom prst="curvedRightArrow">
            <a:avLst>
              <a:gd name="adj1" fmla="val 30632"/>
              <a:gd name="adj2" fmla="val 172308"/>
              <a:gd name="adj3" fmla="val 37153"/>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fr-FR"/>
          </a:p>
        </p:txBody>
      </p:sp>
      <p:sp>
        <p:nvSpPr>
          <p:cNvPr id="14" name="AutoShape 18">
            <a:extLst>
              <a:ext uri="{FF2B5EF4-FFF2-40B4-BE49-F238E27FC236}">
                <a16:creationId xmlns:a16="http://schemas.microsoft.com/office/drawing/2014/main" id="{7C85677D-C64C-40EC-9828-6E4D921F099C}"/>
              </a:ext>
            </a:extLst>
          </p:cNvPr>
          <p:cNvSpPr>
            <a:spLocks noChangeArrowheads="1"/>
          </p:cNvSpPr>
          <p:nvPr/>
        </p:nvSpPr>
        <p:spPr bwMode="auto">
          <a:xfrm>
            <a:off x="1950772" y="4693568"/>
            <a:ext cx="2971800" cy="1828800"/>
          </a:xfrm>
          <a:prstGeom prst="flowChartMultidocumen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t>Activité de l’entreprise</a:t>
            </a:r>
          </a:p>
        </p:txBody>
      </p:sp>
      <p:sp>
        <p:nvSpPr>
          <p:cNvPr id="15" name="AutoShape 22">
            <a:extLst>
              <a:ext uri="{FF2B5EF4-FFF2-40B4-BE49-F238E27FC236}">
                <a16:creationId xmlns:a16="http://schemas.microsoft.com/office/drawing/2014/main" id="{DE0D0251-3C55-4172-A982-77C73CAA7C04}"/>
              </a:ext>
            </a:extLst>
          </p:cNvPr>
          <p:cNvSpPr>
            <a:spLocks noChangeArrowheads="1"/>
          </p:cNvSpPr>
          <p:nvPr/>
        </p:nvSpPr>
        <p:spPr bwMode="auto">
          <a:xfrm rot="1980000">
            <a:off x="5065447" y="3729956"/>
            <a:ext cx="269875" cy="900112"/>
          </a:xfrm>
          <a:prstGeom prst="upArrow">
            <a:avLst>
              <a:gd name="adj1" fmla="val 50000"/>
              <a:gd name="adj2" fmla="val 83382"/>
            </a:avLst>
          </a:prstGeom>
          <a:solidFill>
            <a:schemeClr val="accent2">
              <a:lumMod val="60000"/>
              <a:lumOff val="4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fr-FR"/>
          </a:p>
        </p:txBody>
      </p:sp>
      <p:sp>
        <p:nvSpPr>
          <p:cNvPr id="16" name="Text Box 23">
            <a:extLst>
              <a:ext uri="{FF2B5EF4-FFF2-40B4-BE49-F238E27FC236}">
                <a16:creationId xmlns:a16="http://schemas.microsoft.com/office/drawing/2014/main" id="{42B29B2B-8B7E-41D6-A448-055C801B8F09}"/>
              </a:ext>
            </a:extLst>
          </p:cNvPr>
          <p:cNvSpPr txBox="1">
            <a:spLocks noChangeArrowheads="1"/>
          </p:cNvSpPr>
          <p:nvPr/>
        </p:nvSpPr>
        <p:spPr bwMode="auto">
          <a:xfrm>
            <a:off x="5608372" y="3931568"/>
            <a:ext cx="2895600" cy="9191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fr-FR" sz="1400" dirty="0"/>
              <a:t>génère des </a:t>
            </a:r>
            <a:r>
              <a:rPr lang="fr-FR" sz="1400" u="sng" dirty="0"/>
              <a:t>bénéfices</a:t>
            </a:r>
            <a:r>
              <a:rPr lang="fr-FR" sz="1400" dirty="0"/>
              <a:t> qui viennent</a:t>
            </a:r>
            <a:r>
              <a:rPr lang="fr-FR" dirty="0"/>
              <a:t> </a:t>
            </a:r>
            <a:r>
              <a:rPr lang="fr-FR" b="1" dirty="0"/>
              <a:t>augmenter</a:t>
            </a:r>
            <a:r>
              <a:rPr lang="fr-FR" dirty="0"/>
              <a:t> </a:t>
            </a:r>
            <a:r>
              <a:rPr lang="fr-FR" sz="1400" dirty="0"/>
              <a:t>les</a:t>
            </a:r>
            <a:r>
              <a:rPr lang="fr-FR" dirty="0"/>
              <a:t> </a:t>
            </a:r>
            <a:r>
              <a:rPr lang="fr-FR" b="1" dirty="0"/>
              <a:t>ressources</a:t>
            </a:r>
            <a:r>
              <a:rPr lang="fr-FR" dirty="0"/>
              <a:t> </a:t>
            </a:r>
            <a:r>
              <a:rPr lang="fr-FR" sz="1400" dirty="0"/>
              <a:t>dites</a:t>
            </a:r>
            <a:r>
              <a:rPr lang="fr-FR" dirty="0"/>
              <a:t> </a:t>
            </a:r>
            <a:r>
              <a:rPr lang="fr-FR" b="1" dirty="0"/>
              <a:t>stables</a:t>
            </a:r>
          </a:p>
        </p:txBody>
      </p:sp>
      <p:sp>
        <p:nvSpPr>
          <p:cNvPr id="17" name="Text Box 24">
            <a:extLst>
              <a:ext uri="{FF2B5EF4-FFF2-40B4-BE49-F238E27FC236}">
                <a16:creationId xmlns:a16="http://schemas.microsoft.com/office/drawing/2014/main" id="{EBF31D1E-FEB6-4499-B45A-281C21FB6707}"/>
              </a:ext>
            </a:extLst>
          </p:cNvPr>
          <p:cNvSpPr txBox="1">
            <a:spLocks noChangeArrowheads="1"/>
          </p:cNvSpPr>
          <p:nvPr/>
        </p:nvSpPr>
        <p:spPr bwMode="auto">
          <a:xfrm>
            <a:off x="4689210" y="1269314"/>
            <a:ext cx="2449512" cy="24352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spAutoFit/>
          </a:bodyPr>
          <a:lstStyle/>
          <a:p>
            <a:pPr algn="ctr">
              <a:spcBef>
                <a:spcPct val="50000"/>
              </a:spcBef>
            </a:pPr>
            <a:endParaRPr lang="fr-FR" dirty="0"/>
          </a:p>
          <a:p>
            <a:pPr algn="ctr">
              <a:spcBef>
                <a:spcPct val="50000"/>
              </a:spcBef>
            </a:pPr>
            <a:endParaRPr lang="fr-FR" dirty="0"/>
          </a:p>
          <a:p>
            <a:pPr algn="ctr">
              <a:spcBef>
                <a:spcPct val="50000"/>
              </a:spcBef>
            </a:pPr>
            <a:endParaRPr lang="fr-FR" dirty="0"/>
          </a:p>
          <a:p>
            <a:pPr algn="ctr">
              <a:spcBef>
                <a:spcPct val="50000"/>
              </a:spcBef>
            </a:pPr>
            <a:r>
              <a:rPr lang="fr-FR" dirty="0"/>
              <a:t>Capitaux propres et emprunt </a:t>
            </a:r>
          </a:p>
          <a:p>
            <a:pPr algn="ctr">
              <a:spcBef>
                <a:spcPct val="50000"/>
              </a:spcBef>
            </a:pPr>
            <a:endParaRPr lang="fr-FR" sz="800" dirty="0"/>
          </a:p>
          <a:p>
            <a:pPr algn="ctr">
              <a:spcBef>
                <a:spcPct val="50000"/>
              </a:spcBef>
            </a:pPr>
            <a:endParaRPr lang="fr-FR" sz="800" dirty="0"/>
          </a:p>
          <a:p>
            <a:pPr algn="ctr">
              <a:spcBef>
                <a:spcPct val="50000"/>
              </a:spcBef>
            </a:pPr>
            <a:endParaRPr lang="fr-FR" sz="800" dirty="0"/>
          </a:p>
        </p:txBody>
      </p:sp>
      <p:sp>
        <p:nvSpPr>
          <p:cNvPr id="20" name="Title 19">
            <a:extLst>
              <a:ext uri="{FF2B5EF4-FFF2-40B4-BE49-F238E27FC236}">
                <a16:creationId xmlns:a16="http://schemas.microsoft.com/office/drawing/2014/main" id="{B442DA07-A7DA-492C-AC51-61B85B7186D6}"/>
              </a:ext>
            </a:extLst>
          </p:cNvPr>
          <p:cNvSpPr>
            <a:spLocks noGrp="1"/>
          </p:cNvSpPr>
          <p:nvPr>
            <p:ph type="title"/>
          </p:nvPr>
        </p:nvSpPr>
        <p:spPr>
          <a:xfrm>
            <a:off x="1011887" y="153971"/>
            <a:ext cx="7803976" cy="1325563"/>
          </a:xfrm>
        </p:spPr>
        <p:txBody>
          <a:bodyPr>
            <a:normAutofit/>
          </a:bodyPr>
          <a:lstStyle/>
          <a:p>
            <a:r>
              <a:rPr lang="fr-FR" sz="3200" b="1" dirty="0">
                <a:solidFill>
                  <a:srgbClr val="C00000"/>
                </a:solidFill>
                <a:latin typeface="+mj-lt"/>
              </a:rPr>
              <a:t>Les Cycles Fonctionnels du Bilan  </a:t>
            </a:r>
          </a:p>
        </p:txBody>
      </p:sp>
    </p:spTree>
    <p:extLst>
      <p:ext uri="{BB962C8B-B14F-4D97-AF65-F5344CB8AC3E}">
        <p14:creationId xmlns:p14="http://schemas.microsoft.com/office/powerpoint/2010/main" val="306207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out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ppt_x</p:attrName>
                                        </p:attrNameLst>
                                      </p:cBhvr>
                                      <p:tavLst>
                                        <p:tav tm="0">
                                          <p:val>
                                            <p:strVal val="#ppt_x+#ppt_w/2"/>
                                          </p:val>
                                        </p:tav>
                                        <p:tav tm="100000">
                                          <p:val>
                                            <p:strVal val="#ppt_x"/>
                                          </p:val>
                                        </p:tav>
                                      </p:tavLst>
                                    </p:anim>
                                    <p:anim calcmode="lin" valueType="num">
                                      <p:cBhvr>
                                        <p:cTn id="31" dur="500" fill="hold"/>
                                        <p:tgtEl>
                                          <p:spTgt spid="9"/>
                                        </p:tgtEl>
                                        <p:attrNameLst>
                                          <p:attrName>ppt_y</p:attrName>
                                        </p:attrNameLst>
                                      </p:cBhvr>
                                      <p:tavLst>
                                        <p:tav tm="0">
                                          <p:val>
                                            <p:strVal val="#ppt_y"/>
                                          </p:val>
                                        </p:tav>
                                        <p:tav tm="100000">
                                          <p:val>
                                            <p:strVal val="#ppt_y"/>
                                          </p:val>
                                        </p:tav>
                                      </p:tavLst>
                                    </p:anim>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checkerboard(across)">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0-#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ox(in)">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ppt_w</p:attrName>
                                        </p:attrNameLst>
                                      </p:cBhvr>
                                      <p:tavLst>
                                        <p:tav tm="0">
                                          <p:val>
                                            <p:fltVal val="0"/>
                                          </p:val>
                                        </p:tav>
                                        <p:tav tm="100000">
                                          <p:val>
                                            <p:strVal val="#ppt_w"/>
                                          </p:val>
                                        </p:tav>
                                      </p:tavLst>
                                    </p:anim>
                                    <p:anim calcmode="lin" valueType="num">
                                      <p:cBhvr>
                                        <p:cTn id="67"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ox(in)">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51"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770" decel="100000"/>
                                        <p:tgtEl>
                                          <p:spTgt spid="17"/>
                                        </p:tgtEl>
                                      </p:cBhvr>
                                    </p:animEffect>
                                    <p:animScale>
                                      <p:cBhvr>
                                        <p:cTn id="78" dur="770" decel="100000"/>
                                        <p:tgtEl>
                                          <p:spTgt spid="17"/>
                                        </p:tgtEl>
                                      </p:cBhvr>
                                      <p:from x="10000" y="10000"/>
                                      <p:to x="200000" y="450000"/>
                                    </p:animScale>
                                    <p:animScale>
                                      <p:cBhvr>
                                        <p:cTn id="79" dur="1230" accel="100000" fill="hold">
                                          <p:stCondLst>
                                            <p:cond delay="770"/>
                                          </p:stCondLst>
                                        </p:cTn>
                                        <p:tgtEl>
                                          <p:spTgt spid="17"/>
                                        </p:tgtEl>
                                      </p:cBhvr>
                                      <p:from x="200000" y="450000"/>
                                      <p:to x="100000" y="100000"/>
                                    </p:animScale>
                                    <p:set>
                                      <p:cBhvr>
                                        <p:cTn id="80" dur="770" fill="hold"/>
                                        <p:tgtEl>
                                          <p:spTgt spid="17"/>
                                        </p:tgtEl>
                                        <p:attrNameLst>
                                          <p:attrName>ppt_x</p:attrName>
                                        </p:attrNameLst>
                                      </p:cBhvr>
                                      <p:to>
                                        <p:strVal val="(0.5)"/>
                                      </p:to>
                                    </p:set>
                                    <p:anim from="(0.5)" to="(#ppt_x)" calcmode="lin" valueType="num">
                                      <p:cBhvr>
                                        <p:cTn id="81" dur="1230" accel="100000" fill="hold">
                                          <p:stCondLst>
                                            <p:cond delay="770"/>
                                          </p:stCondLst>
                                        </p:cTn>
                                        <p:tgtEl>
                                          <p:spTgt spid="17"/>
                                        </p:tgtEl>
                                        <p:attrNameLst>
                                          <p:attrName>ppt_x</p:attrName>
                                        </p:attrNameLst>
                                      </p:cBhvr>
                                    </p:anim>
                                    <p:set>
                                      <p:cBhvr>
                                        <p:cTn id="82" dur="770" fill="hold"/>
                                        <p:tgtEl>
                                          <p:spTgt spid="17"/>
                                        </p:tgtEl>
                                        <p:attrNameLst>
                                          <p:attrName>ppt_y</p:attrName>
                                        </p:attrNameLst>
                                      </p:cBhvr>
                                      <p:to>
                                        <p:strVal val="(#ppt_y+0.4)"/>
                                      </p:to>
                                    </p:set>
                                    <p:anim from="(#ppt_y+0.4)" to="(#ppt_y)" calcmode="lin" valueType="num">
                                      <p:cBhvr>
                                        <p:cTn id="83" dur="1230" accel="100000" fill="hold">
                                          <p:stCondLst>
                                            <p:cond delay="770"/>
                                          </p:stCondLst>
                                        </p:cTn>
                                        <p:tgtEl>
                                          <p:spTgt spid="1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utoUpdateAnimBg="0"/>
      <p:bldP spid="9" grpId="0" animBg="1"/>
      <p:bldP spid="10" grpId="0" animBg="1" autoUpdateAnimBg="0"/>
      <p:bldP spid="11" grpId="0" animBg="1" autoUpdateAnimBg="0"/>
      <p:bldP spid="12" grpId="0" autoUpdateAnimBg="0"/>
      <p:bldP spid="13" grpId="0" animBg="1"/>
      <p:bldP spid="14" grpId="0" animBg="1" autoUpdateAnimBg="0"/>
      <p:bldP spid="15" grpId="0" animBg="1"/>
      <p:bldP spid="16" grpId="0" animBg="1" autoUpdateAnimBg="0"/>
      <p:bldP spid="1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9E2D91-7E62-48AE-BB29-BBCD73B35452}"/>
              </a:ext>
            </a:extLst>
          </p:cNvPr>
          <p:cNvSpPr>
            <a:spLocks noGrp="1"/>
          </p:cNvSpPr>
          <p:nvPr>
            <p:ph type="sldNum" idx="12"/>
          </p:nvPr>
        </p:nvSpPr>
        <p:spPr/>
        <p:txBody>
          <a:bodyPr/>
          <a:lstStyle/>
          <a:p>
            <a:fld id="{B2A904B1-9AC2-40DA-8703-C0208FF49E57}" type="slidenum">
              <a:rPr lang="fr-FR" smtClean="0"/>
              <a:pPr/>
              <a:t>18</a:t>
            </a:fld>
            <a:endParaRPr lang="fr-FR"/>
          </a:p>
        </p:txBody>
      </p:sp>
      <p:grpSp>
        <p:nvGrpSpPr>
          <p:cNvPr id="5" name="Group 4">
            <a:extLst>
              <a:ext uri="{FF2B5EF4-FFF2-40B4-BE49-F238E27FC236}">
                <a16:creationId xmlns:a16="http://schemas.microsoft.com/office/drawing/2014/main" id="{481E874B-1808-423B-888D-24C8F5EFED53}"/>
              </a:ext>
            </a:extLst>
          </p:cNvPr>
          <p:cNvGrpSpPr/>
          <p:nvPr/>
        </p:nvGrpSpPr>
        <p:grpSpPr>
          <a:xfrm>
            <a:off x="539552" y="1476123"/>
            <a:ext cx="8604448" cy="4990539"/>
            <a:chOff x="796950" y="1081667"/>
            <a:chExt cx="8204206" cy="4990539"/>
          </a:xfrm>
        </p:grpSpPr>
        <p:sp>
          <p:nvSpPr>
            <p:cNvPr id="6" name="Text Box 3">
              <a:extLst>
                <a:ext uri="{FF2B5EF4-FFF2-40B4-BE49-F238E27FC236}">
                  <a16:creationId xmlns:a16="http://schemas.microsoft.com/office/drawing/2014/main" id="{F58A7EBA-0B29-49E5-AB58-AC046B7FD544}"/>
                </a:ext>
              </a:extLst>
            </p:cNvPr>
            <p:cNvSpPr txBox="1">
              <a:spLocks noChangeArrowheads="1"/>
            </p:cNvSpPr>
            <p:nvPr/>
          </p:nvSpPr>
          <p:spPr bwMode="auto">
            <a:xfrm>
              <a:off x="4911750" y="1816119"/>
              <a:ext cx="2286000" cy="2794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spAutoFit/>
            </a:bodyPr>
            <a:lstStyle/>
            <a:p>
              <a:pPr algn="ctr">
                <a:spcBef>
                  <a:spcPct val="50000"/>
                </a:spcBef>
              </a:pPr>
              <a:endParaRPr lang="fr-FR" dirty="0">
                <a:solidFill>
                  <a:schemeClr val="tx1"/>
                </a:solidFill>
              </a:endParaRPr>
            </a:p>
            <a:p>
              <a:pPr algn="ctr">
                <a:spcBef>
                  <a:spcPct val="50000"/>
                </a:spcBef>
              </a:pPr>
              <a:endParaRPr lang="fr-FR" dirty="0">
                <a:solidFill>
                  <a:schemeClr val="tx1"/>
                </a:solidFill>
              </a:endParaRPr>
            </a:p>
            <a:p>
              <a:pPr algn="ctr">
                <a:spcBef>
                  <a:spcPct val="50000"/>
                </a:spcBef>
              </a:pPr>
              <a:r>
                <a:rPr lang="fr-FR" dirty="0">
                  <a:solidFill>
                    <a:schemeClr val="tx1"/>
                  </a:solidFill>
                </a:rPr>
                <a:t>Capitaux propres et emprunt</a:t>
              </a:r>
            </a:p>
            <a:p>
              <a:pPr algn="ctr">
                <a:spcBef>
                  <a:spcPct val="50000"/>
                </a:spcBef>
              </a:pPr>
              <a:endParaRPr lang="fr-FR" sz="800" dirty="0">
                <a:solidFill>
                  <a:schemeClr val="tx1"/>
                </a:solidFill>
              </a:endParaRPr>
            </a:p>
            <a:p>
              <a:pPr algn="ctr">
                <a:spcBef>
                  <a:spcPct val="50000"/>
                </a:spcBef>
              </a:pPr>
              <a:endParaRPr lang="fr-FR" sz="800" dirty="0">
                <a:solidFill>
                  <a:schemeClr val="tx1"/>
                </a:solidFill>
              </a:endParaRPr>
            </a:p>
            <a:p>
              <a:pPr algn="ctr">
                <a:spcBef>
                  <a:spcPct val="50000"/>
                </a:spcBef>
              </a:pPr>
              <a:endParaRPr lang="fr-FR" sz="400" dirty="0">
                <a:solidFill>
                  <a:schemeClr val="tx1"/>
                </a:solidFill>
              </a:endParaRPr>
            </a:p>
            <a:p>
              <a:pPr algn="ctr">
                <a:spcBef>
                  <a:spcPct val="50000"/>
                </a:spcBef>
              </a:pPr>
              <a:endParaRPr lang="fr-FR" sz="400" dirty="0">
                <a:solidFill>
                  <a:schemeClr val="tx1"/>
                </a:solidFill>
              </a:endParaRPr>
            </a:p>
            <a:p>
              <a:pPr algn="ctr">
                <a:spcBef>
                  <a:spcPct val="50000"/>
                </a:spcBef>
              </a:pPr>
              <a:endParaRPr lang="fr-FR" sz="400" dirty="0">
                <a:solidFill>
                  <a:schemeClr val="tx1"/>
                </a:solidFill>
              </a:endParaRPr>
            </a:p>
            <a:p>
              <a:pPr algn="ctr">
                <a:spcBef>
                  <a:spcPct val="50000"/>
                </a:spcBef>
              </a:pPr>
              <a:endParaRPr lang="fr-FR" sz="400" dirty="0">
                <a:solidFill>
                  <a:schemeClr val="tx1"/>
                </a:solidFill>
              </a:endParaRPr>
            </a:p>
            <a:p>
              <a:pPr algn="ctr">
                <a:spcBef>
                  <a:spcPct val="50000"/>
                </a:spcBef>
              </a:pPr>
              <a:endParaRPr lang="fr-FR" sz="400" dirty="0">
                <a:solidFill>
                  <a:schemeClr val="tx1"/>
                </a:solidFill>
              </a:endParaRPr>
            </a:p>
            <a:p>
              <a:pPr algn="ctr">
                <a:spcBef>
                  <a:spcPct val="50000"/>
                </a:spcBef>
              </a:pPr>
              <a:endParaRPr lang="fr-FR" sz="400" dirty="0">
                <a:solidFill>
                  <a:schemeClr val="tx1"/>
                </a:solidFill>
              </a:endParaRPr>
            </a:p>
            <a:p>
              <a:pPr algn="ctr">
                <a:spcBef>
                  <a:spcPct val="50000"/>
                </a:spcBef>
              </a:pPr>
              <a:endParaRPr lang="fr-FR" dirty="0">
                <a:solidFill>
                  <a:schemeClr val="tx1"/>
                </a:solidFill>
              </a:endParaRPr>
            </a:p>
          </p:txBody>
        </p:sp>
        <p:sp>
          <p:nvSpPr>
            <p:cNvPr id="7" name="Text Box 4">
              <a:extLst>
                <a:ext uri="{FF2B5EF4-FFF2-40B4-BE49-F238E27FC236}">
                  <a16:creationId xmlns:a16="http://schemas.microsoft.com/office/drawing/2014/main" id="{4C49AC07-75D6-4230-BF8F-6065764C64CD}"/>
                </a:ext>
              </a:extLst>
            </p:cNvPr>
            <p:cNvSpPr txBox="1">
              <a:spLocks noChangeArrowheads="1"/>
            </p:cNvSpPr>
            <p:nvPr/>
          </p:nvSpPr>
          <p:spPr bwMode="auto">
            <a:xfrm>
              <a:off x="7539070" y="3005156"/>
              <a:ext cx="1462086" cy="369888"/>
            </a:xfrm>
            <a:prstGeom prst="rec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pPr algn="ctr">
                <a:spcBef>
                  <a:spcPct val="50000"/>
                </a:spcBef>
              </a:pPr>
              <a:r>
                <a:rPr lang="fr-FR" dirty="0">
                  <a:solidFill>
                    <a:schemeClr val="tx1"/>
                  </a:solidFill>
                </a:rPr>
                <a:t>Financement</a:t>
              </a:r>
            </a:p>
          </p:txBody>
        </p:sp>
        <p:sp>
          <p:nvSpPr>
            <p:cNvPr id="8" name="Text Box 5">
              <a:extLst>
                <a:ext uri="{FF2B5EF4-FFF2-40B4-BE49-F238E27FC236}">
                  <a16:creationId xmlns:a16="http://schemas.microsoft.com/office/drawing/2014/main" id="{484B0A11-9B7E-4FF0-BE53-610BD9894ED3}"/>
                </a:ext>
              </a:extLst>
            </p:cNvPr>
            <p:cNvSpPr txBox="1">
              <a:spLocks noChangeArrowheads="1"/>
            </p:cNvSpPr>
            <p:nvPr/>
          </p:nvSpPr>
          <p:spPr bwMode="auto">
            <a:xfrm>
              <a:off x="7273950" y="3005156"/>
              <a:ext cx="381000" cy="336550"/>
            </a:xfrm>
            <a:prstGeom prst="rect">
              <a:avLst/>
            </a:prstGeom>
            <a:noFill/>
            <a:ln w="9525">
              <a:noFill/>
              <a:miter lim="800000"/>
              <a:headEnd/>
              <a:tailEnd/>
            </a:ln>
            <a:effectLst/>
          </p:spPr>
          <p:txBody>
            <a:bodyPr>
              <a:spAutoFit/>
            </a:bodyPr>
            <a:lstStyle/>
            <a:p>
              <a:pPr>
                <a:spcBef>
                  <a:spcPct val="50000"/>
                </a:spcBef>
              </a:pPr>
              <a:r>
                <a:rPr lang="fr-FR" sz="1600" b="1"/>
                <a:t>=</a:t>
              </a:r>
            </a:p>
          </p:txBody>
        </p:sp>
        <p:pic>
          <p:nvPicPr>
            <p:cNvPr id="9" name="Picture 6" descr="bs00508_">
              <a:extLst>
                <a:ext uri="{FF2B5EF4-FFF2-40B4-BE49-F238E27FC236}">
                  <a16:creationId xmlns:a16="http://schemas.microsoft.com/office/drawing/2014/main" id="{4A98CB2E-D671-4370-B3B1-9D01AB100207}"/>
                </a:ext>
              </a:extLst>
            </p:cNvPr>
            <p:cNvPicPr>
              <a:picLocks noChangeAspect="1" noChangeArrowheads="1"/>
            </p:cNvPicPr>
            <p:nvPr/>
          </p:nvPicPr>
          <p:blipFill>
            <a:blip r:embed="rId2" cstate="print"/>
            <a:srcRect/>
            <a:stretch>
              <a:fillRect/>
            </a:stretch>
          </p:blipFill>
          <p:spPr bwMode="auto">
            <a:xfrm>
              <a:off x="7426350" y="2090756"/>
              <a:ext cx="788988" cy="831850"/>
            </a:xfrm>
            <a:prstGeom prst="rect">
              <a:avLst/>
            </a:prstGeom>
            <a:ln>
              <a:noFill/>
            </a:ln>
            <a:effectLst>
              <a:outerShdw blurRad="292100" dist="139700" dir="2700000" algn="tl" rotWithShape="0">
                <a:srgbClr val="333333">
                  <a:alpha val="65000"/>
                </a:srgbClr>
              </a:outerShdw>
            </a:effectLst>
          </p:spPr>
        </p:pic>
        <p:sp>
          <p:nvSpPr>
            <p:cNvPr id="10" name="AutoShape 7">
              <a:extLst>
                <a:ext uri="{FF2B5EF4-FFF2-40B4-BE49-F238E27FC236}">
                  <a16:creationId xmlns:a16="http://schemas.microsoft.com/office/drawing/2014/main" id="{6EF72812-4E51-40CB-B991-7FBC811FB31D}"/>
                </a:ext>
              </a:extLst>
            </p:cNvPr>
            <p:cNvSpPr>
              <a:spLocks noChangeArrowheads="1"/>
            </p:cNvSpPr>
            <p:nvPr/>
          </p:nvSpPr>
          <p:spPr bwMode="auto">
            <a:xfrm>
              <a:off x="3921150" y="2928956"/>
              <a:ext cx="914400" cy="304800"/>
            </a:xfrm>
            <a:prstGeom prst="leftArrow">
              <a:avLst>
                <a:gd name="adj1" fmla="val 50000"/>
                <a:gd name="adj2" fmla="val 75000"/>
              </a:avLst>
            </a:prstGeom>
            <a:solidFill>
              <a:srgbClr val="FFC000"/>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fr-FR"/>
            </a:p>
          </p:txBody>
        </p:sp>
        <p:sp>
          <p:nvSpPr>
            <p:cNvPr id="11" name="Text Box 8">
              <a:extLst>
                <a:ext uri="{FF2B5EF4-FFF2-40B4-BE49-F238E27FC236}">
                  <a16:creationId xmlns:a16="http://schemas.microsoft.com/office/drawing/2014/main" id="{33772D26-2437-4D5E-A64E-ACE8AFAFD2DE}"/>
                </a:ext>
              </a:extLst>
            </p:cNvPr>
            <p:cNvSpPr txBox="1">
              <a:spLocks noChangeArrowheads="1"/>
            </p:cNvSpPr>
            <p:nvPr/>
          </p:nvSpPr>
          <p:spPr bwMode="auto">
            <a:xfrm>
              <a:off x="1558950" y="1785956"/>
              <a:ext cx="2286000" cy="223202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algn="ctr">
                <a:spcBef>
                  <a:spcPct val="50000"/>
                </a:spcBef>
              </a:pPr>
              <a:endParaRPr lang="fr-FR" sz="800" dirty="0"/>
            </a:p>
            <a:p>
              <a:pPr algn="ctr">
                <a:spcBef>
                  <a:spcPct val="50000"/>
                </a:spcBef>
              </a:pPr>
              <a:endParaRPr lang="fr-FR" sz="800" dirty="0"/>
            </a:p>
            <a:p>
              <a:pPr algn="ctr">
                <a:spcBef>
                  <a:spcPct val="50000"/>
                </a:spcBef>
              </a:pPr>
              <a:r>
                <a:rPr lang="fr-FR" dirty="0">
                  <a:solidFill>
                    <a:schemeClr val="tx1"/>
                  </a:solidFill>
                </a:rPr>
                <a:t>Achat d’immobilisations </a:t>
              </a:r>
              <a:r>
                <a:rPr lang="fr-FR" sz="1000" dirty="0">
                  <a:solidFill>
                    <a:schemeClr val="tx1"/>
                  </a:solidFill>
                </a:rPr>
                <a:t>(biens conservés de façon durable, non destinés à la revente, non détruits après 1ère utilisation)</a:t>
              </a:r>
            </a:p>
            <a:p>
              <a:pPr algn="ctr">
                <a:spcBef>
                  <a:spcPct val="50000"/>
                </a:spcBef>
              </a:pPr>
              <a:endParaRPr lang="fr-FR" sz="1000" dirty="0">
                <a:solidFill>
                  <a:schemeClr val="tx1"/>
                </a:solidFill>
              </a:endParaRPr>
            </a:p>
            <a:p>
              <a:pPr algn="ctr">
                <a:spcBef>
                  <a:spcPct val="50000"/>
                </a:spcBef>
              </a:pPr>
              <a:endParaRPr lang="fr-FR" sz="1000" dirty="0"/>
            </a:p>
            <a:p>
              <a:pPr algn="ctr">
                <a:spcBef>
                  <a:spcPct val="50000"/>
                </a:spcBef>
              </a:pPr>
              <a:endParaRPr lang="fr-FR" sz="1000" dirty="0"/>
            </a:p>
          </p:txBody>
        </p:sp>
        <p:sp>
          <p:nvSpPr>
            <p:cNvPr id="12" name="Line 15">
              <a:extLst>
                <a:ext uri="{FF2B5EF4-FFF2-40B4-BE49-F238E27FC236}">
                  <a16:creationId xmlns:a16="http://schemas.microsoft.com/office/drawing/2014/main" id="{6CB8ABEF-1ED6-4A9A-B6B6-745D23DB4B20}"/>
                </a:ext>
              </a:extLst>
            </p:cNvPr>
            <p:cNvSpPr>
              <a:spLocks noChangeShapeType="1"/>
            </p:cNvSpPr>
            <p:nvPr/>
          </p:nvSpPr>
          <p:spPr bwMode="auto">
            <a:xfrm>
              <a:off x="3921150" y="3995756"/>
              <a:ext cx="3200400" cy="0"/>
            </a:xfrm>
            <a:prstGeom prst="line">
              <a:avLst/>
            </a:prstGeom>
            <a:noFill/>
            <a:ln w="6350">
              <a:solidFill>
                <a:schemeClr val="tx1"/>
              </a:solidFill>
              <a:prstDash val="dash"/>
              <a:round/>
              <a:headEnd type="oval" w="med" len="med"/>
              <a:tailEnd type="oval" w="med" len="med"/>
            </a:ln>
            <a:effectLst/>
          </p:spPr>
          <p:txBody>
            <a:bodyPr/>
            <a:lstStyle/>
            <a:p>
              <a:endParaRPr lang="fr-FR"/>
            </a:p>
          </p:txBody>
        </p:sp>
        <p:sp>
          <p:nvSpPr>
            <p:cNvPr id="13" name="AutoShape 17">
              <a:extLst>
                <a:ext uri="{FF2B5EF4-FFF2-40B4-BE49-F238E27FC236}">
                  <a16:creationId xmlns:a16="http://schemas.microsoft.com/office/drawing/2014/main" id="{967AF581-86F5-4078-BA57-743A79268AA3}"/>
                </a:ext>
              </a:extLst>
            </p:cNvPr>
            <p:cNvSpPr>
              <a:spLocks noChangeArrowheads="1"/>
            </p:cNvSpPr>
            <p:nvPr/>
          </p:nvSpPr>
          <p:spPr bwMode="auto">
            <a:xfrm>
              <a:off x="5064150" y="3995756"/>
              <a:ext cx="152400" cy="609600"/>
            </a:xfrm>
            <a:prstGeom prst="upDownArrow">
              <a:avLst>
                <a:gd name="adj1" fmla="val 50000"/>
                <a:gd name="adj2" fmla="val 80000"/>
              </a:avLst>
            </a:prstGeom>
            <a:solidFill>
              <a:srgbClr val="FFFF00"/>
            </a:solidFill>
            <a:ln w="9525">
              <a:solidFill>
                <a:schemeClr val="tx1"/>
              </a:solidFill>
              <a:miter lim="800000"/>
              <a:headEnd/>
              <a:tailEnd/>
            </a:ln>
            <a:effectLst/>
          </p:spPr>
          <p:txBody>
            <a:bodyPr wrap="none" anchor="ctr"/>
            <a:lstStyle/>
            <a:p>
              <a:endParaRPr lang="fr-FR"/>
            </a:p>
          </p:txBody>
        </p:sp>
        <p:sp>
          <p:nvSpPr>
            <p:cNvPr id="14" name="Text Box 18">
              <a:extLst>
                <a:ext uri="{FF2B5EF4-FFF2-40B4-BE49-F238E27FC236}">
                  <a16:creationId xmlns:a16="http://schemas.microsoft.com/office/drawing/2014/main" id="{E0E01D11-6F86-4897-9CCC-9C1EC87E7DBE}"/>
                </a:ext>
              </a:extLst>
            </p:cNvPr>
            <p:cNvSpPr txBox="1">
              <a:spLocks noChangeArrowheads="1"/>
            </p:cNvSpPr>
            <p:nvPr/>
          </p:nvSpPr>
          <p:spPr bwMode="auto">
            <a:xfrm>
              <a:off x="5292750" y="4071956"/>
              <a:ext cx="1828800" cy="460375"/>
            </a:xfrm>
            <a:prstGeom prst="rect">
              <a:avLst/>
            </a:prstGeom>
            <a:solidFill>
              <a:schemeClr val="bg1"/>
            </a:solidFill>
            <a:ln>
              <a:noFill/>
              <a:headEnd/>
              <a:tailEnd/>
            </a:ln>
          </p:spPr>
          <p:style>
            <a:lnRef idx="1">
              <a:schemeClr val="accent3"/>
            </a:lnRef>
            <a:fillRef idx="3">
              <a:schemeClr val="accent3"/>
            </a:fillRef>
            <a:effectRef idx="2">
              <a:schemeClr val="accent3"/>
            </a:effectRef>
            <a:fontRef idx="minor">
              <a:schemeClr val="lt1"/>
            </a:fontRef>
          </p:style>
          <p:txBody>
            <a:bodyPr>
              <a:spAutoFit/>
            </a:bodyPr>
            <a:lstStyle/>
            <a:p>
              <a:pPr>
                <a:spcBef>
                  <a:spcPct val="50000"/>
                </a:spcBef>
              </a:pPr>
              <a:r>
                <a:rPr lang="fr-FR" sz="1200" dirty="0">
                  <a:solidFill>
                    <a:schemeClr val="tx1"/>
                  </a:solidFill>
                </a:rPr>
                <a:t>Partie de </a:t>
              </a:r>
              <a:r>
                <a:rPr lang="fr-FR" sz="1200" b="1" dirty="0">
                  <a:solidFill>
                    <a:schemeClr val="tx1"/>
                  </a:solidFill>
                </a:rPr>
                <a:t>ressources</a:t>
              </a:r>
              <a:r>
                <a:rPr lang="fr-FR" sz="1200" dirty="0">
                  <a:solidFill>
                    <a:schemeClr val="tx1"/>
                  </a:solidFill>
                </a:rPr>
                <a:t> non utilisée</a:t>
              </a:r>
            </a:p>
          </p:txBody>
        </p:sp>
        <p:sp>
          <p:nvSpPr>
            <p:cNvPr id="15" name="Text Box 19">
              <a:extLst>
                <a:ext uri="{FF2B5EF4-FFF2-40B4-BE49-F238E27FC236}">
                  <a16:creationId xmlns:a16="http://schemas.microsoft.com/office/drawing/2014/main" id="{025F2731-2700-4C66-8FA8-3947D900394E}"/>
                </a:ext>
              </a:extLst>
            </p:cNvPr>
            <p:cNvSpPr txBox="1">
              <a:spLocks noChangeArrowheads="1"/>
            </p:cNvSpPr>
            <p:nvPr/>
          </p:nvSpPr>
          <p:spPr bwMode="auto">
            <a:xfrm>
              <a:off x="4225950" y="4224356"/>
              <a:ext cx="381000" cy="366713"/>
            </a:xfrm>
            <a:prstGeom prst="rect">
              <a:avLst/>
            </a:prstGeom>
            <a:noFill/>
            <a:ln w="9525">
              <a:noFill/>
              <a:miter lim="800000"/>
              <a:headEnd/>
              <a:tailEnd/>
            </a:ln>
            <a:effectLst/>
          </p:spPr>
          <p:txBody>
            <a:bodyPr>
              <a:spAutoFit/>
            </a:bodyPr>
            <a:lstStyle/>
            <a:p>
              <a:pPr algn="ctr">
                <a:spcBef>
                  <a:spcPct val="50000"/>
                </a:spcBef>
              </a:pPr>
              <a:r>
                <a:rPr lang="fr-FR"/>
                <a:t>=</a:t>
              </a:r>
            </a:p>
          </p:txBody>
        </p:sp>
        <p:sp>
          <p:nvSpPr>
            <p:cNvPr id="16" name="Text Box 20">
              <a:extLst>
                <a:ext uri="{FF2B5EF4-FFF2-40B4-BE49-F238E27FC236}">
                  <a16:creationId xmlns:a16="http://schemas.microsoft.com/office/drawing/2014/main" id="{5503D74D-D53A-4E8C-A015-257989431160}"/>
                </a:ext>
              </a:extLst>
            </p:cNvPr>
            <p:cNvSpPr txBox="1">
              <a:spLocks noChangeArrowheads="1"/>
            </p:cNvSpPr>
            <p:nvPr/>
          </p:nvSpPr>
          <p:spPr bwMode="auto">
            <a:xfrm>
              <a:off x="1558950" y="3995756"/>
              <a:ext cx="2286000" cy="48474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ctr">
                <a:spcBef>
                  <a:spcPct val="50000"/>
                </a:spcBef>
              </a:pPr>
              <a:r>
                <a:rPr lang="fr-FR" b="1" dirty="0">
                  <a:solidFill>
                    <a:srgbClr val="C00000"/>
                  </a:solidFill>
                </a:rPr>
                <a:t>Fonds de roulement </a:t>
              </a:r>
              <a:endParaRPr lang="fr-FR" sz="800" b="1" dirty="0">
                <a:solidFill>
                  <a:srgbClr val="C00000"/>
                </a:solidFill>
              </a:endParaRPr>
            </a:p>
            <a:p>
              <a:pPr algn="ctr">
                <a:spcBef>
                  <a:spcPct val="50000"/>
                </a:spcBef>
              </a:pPr>
              <a:endParaRPr lang="fr-FR" sz="500" dirty="0"/>
            </a:p>
          </p:txBody>
        </p:sp>
        <p:sp>
          <p:nvSpPr>
            <p:cNvPr id="17" name="AutoShape 24">
              <a:extLst>
                <a:ext uri="{FF2B5EF4-FFF2-40B4-BE49-F238E27FC236}">
                  <a16:creationId xmlns:a16="http://schemas.microsoft.com/office/drawing/2014/main" id="{A88EB8F4-B4D8-4E32-8A0A-3DB94C97ED1B}"/>
                </a:ext>
              </a:extLst>
            </p:cNvPr>
            <p:cNvSpPr>
              <a:spLocks noChangeAspect="1" noChangeArrowheads="1"/>
            </p:cNvSpPr>
            <p:nvPr/>
          </p:nvSpPr>
          <p:spPr bwMode="auto">
            <a:xfrm>
              <a:off x="796950" y="4376756"/>
              <a:ext cx="685800" cy="1295400"/>
            </a:xfrm>
            <a:prstGeom prst="curvedRightArrow">
              <a:avLst>
                <a:gd name="adj1" fmla="val 37778"/>
                <a:gd name="adj2" fmla="val 75556"/>
                <a:gd name="adj3" fmla="val 33333"/>
              </a:avLst>
            </a:prstGeom>
            <a:solidFill>
              <a:srgbClr val="FFC000"/>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fr-FR"/>
            </a:p>
          </p:txBody>
        </p:sp>
        <p:sp>
          <p:nvSpPr>
            <p:cNvPr id="18" name="Text Box 25">
              <a:extLst>
                <a:ext uri="{FF2B5EF4-FFF2-40B4-BE49-F238E27FC236}">
                  <a16:creationId xmlns:a16="http://schemas.microsoft.com/office/drawing/2014/main" id="{8C4635DE-BD38-4A4A-830E-049796B65FC0}"/>
                </a:ext>
              </a:extLst>
            </p:cNvPr>
            <p:cNvSpPr txBox="1">
              <a:spLocks noChangeArrowheads="1"/>
            </p:cNvSpPr>
            <p:nvPr/>
          </p:nvSpPr>
          <p:spPr bwMode="auto">
            <a:xfrm>
              <a:off x="1558950" y="5214956"/>
              <a:ext cx="2819400" cy="8572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fr-FR" dirty="0"/>
                <a:t>va permettre de </a:t>
              </a:r>
              <a:r>
                <a:rPr lang="fr-FR" u="sng" dirty="0"/>
                <a:t>financer</a:t>
              </a:r>
              <a:r>
                <a:rPr lang="fr-FR" dirty="0"/>
                <a:t> </a:t>
              </a:r>
              <a:r>
                <a:rPr lang="fr-FR" u="sng" dirty="0"/>
                <a:t>l’exploitation</a:t>
              </a:r>
              <a:r>
                <a:rPr lang="fr-FR" dirty="0"/>
                <a:t> </a:t>
              </a:r>
              <a:r>
                <a:rPr lang="fr-FR" sz="1400" dirty="0"/>
                <a:t>(= activité de l’entreprise)</a:t>
              </a:r>
            </a:p>
          </p:txBody>
        </p:sp>
        <p:sp>
          <p:nvSpPr>
            <p:cNvPr id="19" name="Text Box 26">
              <a:extLst>
                <a:ext uri="{FF2B5EF4-FFF2-40B4-BE49-F238E27FC236}">
                  <a16:creationId xmlns:a16="http://schemas.microsoft.com/office/drawing/2014/main" id="{999B5E72-3629-4CE9-BDAD-0D5B09F0C14D}"/>
                </a:ext>
              </a:extLst>
            </p:cNvPr>
            <p:cNvSpPr txBox="1">
              <a:spLocks noChangeArrowheads="1"/>
            </p:cNvSpPr>
            <p:nvPr/>
          </p:nvSpPr>
          <p:spPr bwMode="auto">
            <a:xfrm>
              <a:off x="2999028" y="1081667"/>
              <a:ext cx="2879725" cy="457200"/>
            </a:xfrm>
            <a:prstGeom prst="rect">
              <a:avLst/>
            </a:prstGeom>
            <a:noFill/>
            <a:ln>
              <a:solidFill>
                <a:srgbClr val="002060"/>
              </a:solidFill>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fr-FR" sz="2400" b="1" dirty="0">
                  <a:solidFill>
                    <a:srgbClr val="000099"/>
                  </a:solidFill>
                </a:rPr>
                <a:t>Cycle long</a:t>
              </a:r>
            </a:p>
          </p:txBody>
        </p:sp>
      </p:grpSp>
      <p:sp>
        <p:nvSpPr>
          <p:cNvPr id="20" name="Title 19">
            <a:extLst>
              <a:ext uri="{FF2B5EF4-FFF2-40B4-BE49-F238E27FC236}">
                <a16:creationId xmlns:a16="http://schemas.microsoft.com/office/drawing/2014/main" id="{74AEEDAF-39E0-4179-812E-63D91A2C7A5F}"/>
              </a:ext>
            </a:extLst>
          </p:cNvPr>
          <p:cNvSpPr txBox="1">
            <a:spLocks noGrp="1"/>
          </p:cNvSpPr>
          <p:nvPr>
            <p:ph type="title"/>
          </p:nvPr>
        </p:nvSpPr>
        <p:spPr>
          <a:xfrm>
            <a:off x="1071577" y="406933"/>
            <a:ext cx="7886700" cy="1325563"/>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1pPr>
            <a:lvl2pPr marR="0" lvl="1"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r>
              <a:rPr lang="fr-FR" sz="2800" b="1" kern="0" dirty="0">
                <a:solidFill>
                  <a:srgbClr val="C00000"/>
                </a:solidFill>
                <a:latin typeface="+mj-lt"/>
              </a:rPr>
              <a:t>Cycle Financement / Investissement                du Bilan  </a:t>
            </a:r>
          </a:p>
        </p:txBody>
      </p:sp>
    </p:spTree>
    <p:extLst>
      <p:ext uri="{BB962C8B-B14F-4D97-AF65-F5344CB8AC3E}">
        <p14:creationId xmlns:p14="http://schemas.microsoft.com/office/powerpoint/2010/main" val="103709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84E361-190B-4DAE-8E7F-8AA387D762DD}"/>
              </a:ext>
            </a:extLst>
          </p:cNvPr>
          <p:cNvSpPr>
            <a:spLocks noGrp="1"/>
          </p:cNvSpPr>
          <p:nvPr>
            <p:ph type="sldNum" idx="12"/>
          </p:nvPr>
        </p:nvSpPr>
        <p:spPr/>
        <p:txBody>
          <a:bodyPr/>
          <a:lstStyle/>
          <a:p>
            <a:fld id="{B2A904B1-9AC2-40DA-8703-C0208FF49E57}" type="slidenum">
              <a:rPr lang="fr-FR" smtClean="0"/>
              <a:pPr/>
              <a:t>19</a:t>
            </a:fld>
            <a:endParaRPr lang="fr-FR"/>
          </a:p>
        </p:txBody>
      </p:sp>
      <p:sp>
        <p:nvSpPr>
          <p:cNvPr id="5" name="Titre 8">
            <a:extLst>
              <a:ext uri="{FF2B5EF4-FFF2-40B4-BE49-F238E27FC236}">
                <a16:creationId xmlns:a16="http://schemas.microsoft.com/office/drawing/2014/main" id="{BEEE35FA-54F4-4D29-9614-62C0DD6ADAED}"/>
              </a:ext>
            </a:extLst>
          </p:cNvPr>
          <p:cNvSpPr txBox="1">
            <a:spLocks noGrp="1"/>
          </p:cNvSpPr>
          <p:nvPr>
            <p:ph type="title"/>
          </p:nvPr>
        </p:nvSpPr>
        <p:spPr>
          <a:xfrm>
            <a:off x="845011" y="283749"/>
            <a:ext cx="7886700" cy="1325563"/>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600" b="1" i="0" u="none" strike="noStrike" kern="1200" cap="none" spc="0" normalizeH="0" baseline="0" noProof="0" dirty="0">
                <a:ln>
                  <a:noFill/>
                </a:ln>
                <a:solidFill>
                  <a:srgbClr val="D20000"/>
                </a:solidFill>
                <a:effectLst/>
                <a:uLnTx/>
                <a:uFillTx/>
                <a:latin typeface="+mn-lt"/>
                <a:ea typeface="+mj-ea"/>
                <a:cs typeface="+mj-cs"/>
              </a:rPr>
              <a:t>Le Fonds de Roulement (FR)</a:t>
            </a:r>
            <a:endParaRPr kumimoji="0" lang="fr-FR" sz="3600" b="1" i="0" u="none" strike="noStrike" kern="1200" cap="none" spc="0" normalizeH="0" baseline="0" noProof="0" dirty="0">
              <a:ln>
                <a:noFill/>
              </a:ln>
              <a:solidFill>
                <a:schemeClr val="tx1"/>
              </a:solidFill>
              <a:effectLst/>
              <a:uLnTx/>
              <a:uFillTx/>
              <a:latin typeface="+mn-lt"/>
              <a:ea typeface="+mj-ea"/>
              <a:cs typeface="+mj-cs"/>
            </a:endParaRPr>
          </a:p>
        </p:txBody>
      </p:sp>
      <p:sp>
        <p:nvSpPr>
          <p:cNvPr id="7" name="Espace réservé du contenu 8">
            <a:extLst>
              <a:ext uri="{FF2B5EF4-FFF2-40B4-BE49-F238E27FC236}">
                <a16:creationId xmlns:a16="http://schemas.microsoft.com/office/drawing/2014/main" id="{3109066D-13C9-4019-A05C-2F1A5E357F35}"/>
              </a:ext>
            </a:extLst>
          </p:cNvPr>
          <p:cNvSpPr txBox="1">
            <a:spLocks/>
          </p:cNvSpPr>
          <p:nvPr/>
        </p:nvSpPr>
        <p:spPr>
          <a:xfrm>
            <a:off x="108180" y="1484784"/>
            <a:ext cx="8928316" cy="4525963"/>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Calibri"/>
                <a:ea typeface="Calibri"/>
                <a:cs typeface="Calibri"/>
                <a:sym typeface="Calibri"/>
              </a:defRPr>
            </a:lvl1pPr>
            <a:lvl2pPr marL="914400" marR="0" lvl="1" indent="-342900" algn="l" rtl="0" eaLnBrk="1" hangingPunct="1">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Calibri"/>
                <a:ea typeface="Calibri"/>
                <a:cs typeface="Calibri"/>
                <a:sym typeface="Calibri"/>
              </a:defRPr>
            </a:lvl2pPr>
            <a:lvl3pPr marL="1371600" marR="0" lvl="2" indent="-342900" algn="l" rtl="0" eaLnBrk="1" hangingPunct="1">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Calibri"/>
                <a:ea typeface="Calibri"/>
                <a:cs typeface="Calibri"/>
                <a:sym typeface="Calibri"/>
              </a:defRPr>
            </a:lvl3pPr>
            <a:lvl4pPr marL="1828800" marR="0" lvl="3" indent="-342900" algn="l" rtl="0" eaLnBrk="1" hangingPunct="1">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Calibri"/>
                <a:ea typeface="Calibri"/>
                <a:cs typeface="Calibri"/>
                <a:sym typeface="Calibri"/>
              </a:defRPr>
            </a:lvl4pPr>
            <a:lvl5pPr marL="2286000" marR="0" lvl="4" indent="-342900" algn="l" rtl="0" eaLnBrk="1" hangingPunct="1">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Calibri"/>
                <a:ea typeface="Calibri"/>
                <a:cs typeface="Calibri"/>
                <a:sym typeface="Calibri"/>
              </a:defRPr>
            </a:lvl5pPr>
            <a:lvl6pPr marL="2743200" marR="0" lvl="5" indent="-342900" algn="l" rtl="0" eaLnBrk="1" hangingPunct="1">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Calibri"/>
                <a:ea typeface="Calibri"/>
                <a:cs typeface="Calibri"/>
                <a:sym typeface="Calibri"/>
              </a:defRPr>
            </a:lvl6pPr>
            <a:lvl7pPr marL="3200400" marR="0" lvl="6" indent="-342900" algn="l" rtl="0" eaLnBrk="1" hangingPunct="1">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Calibri"/>
                <a:ea typeface="Calibri"/>
                <a:cs typeface="Calibri"/>
                <a:sym typeface="Calibri"/>
              </a:defRPr>
            </a:lvl7pPr>
            <a:lvl8pPr marL="3657600" marR="0" lvl="7" indent="-342900" algn="l" rtl="0" eaLnBrk="1" hangingPunct="1">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Calibri"/>
                <a:ea typeface="Calibri"/>
                <a:cs typeface="Calibri"/>
                <a:sym typeface="Calibri"/>
              </a:defRPr>
            </a:lvl8pPr>
            <a:lvl9pPr marL="4114800" marR="0" lvl="8" indent="-342900" algn="l" rtl="0" eaLnBrk="1" hangingPunct="1">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Calibri"/>
                <a:ea typeface="Calibri"/>
                <a:cs typeface="Calibri"/>
                <a:sym typeface="Calibri"/>
              </a:defRPr>
            </a:lvl9pPr>
          </a:lstStyle>
          <a:p>
            <a:pPr algn="just">
              <a:lnSpc>
                <a:spcPct val="150000"/>
              </a:lnSpc>
              <a:spcBef>
                <a:spcPts val="0"/>
              </a:spcBef>
              <a:buFont typeface="Wingdings" panose="05000000000000000000" pitchFamily="2" charset="2"/>
              <a:buChar char="§"/>
            </a:pPr>
            <a:r>
              <a:rPr lang="fr-FR" sz="2200" kern="0" dirty="0">
                <a:latin typeface="+mj-lt"/>
              </a:rPr>
              <a:t>Le FR représente le surplus de capitaux longs qui après avoir financé les immobilisations </a:t>
            </a:r>
            <a:r>
              <a:rPr lang="fr-FR" sz="2200" u="sng" kern="0" dirty="0">
                <a:latin typeface="+mj-lt"/>
              </a:rPr>
              <a:t>participe au financement du cycle d’exploitation.</a:t>
            </a:r>
            <a:r>
              <a:rPr lang="fr-FR" sz="1600" b="1" u="sng" dirty="0"/>
              <a:t> </a:t>
            </a:r>
          </a:p>
          <a:p>
            <a:pPr algn="just">
              <a:lnSpc>
                <a:spcPct val="150000"/>
              </a:lnSpc>
              <a:spcBef>
                <a:spcPts val="0"/>
              </a:spcBef>
              <a:buFont typeface="Wingdings" panose="05000000000000000000" pitchFamily="2" charset="2"/>
              <a:buChar char="§"/>
            </a:pPr>
            <a:r>
              <a:rPr lang="fr-FR" sz="2200" kern="0" dirty="0">
                <a:latin typeface="+mj-lt"/>
              </a:rPr>
              <a:t>Il est pour l’entreprise </a:t>
            </a:r>
            <a:r>
              <a:rPr lang="fr-FR" sz="2200" b="1" kern="0" dirty="0">
                <a:latin typeface="+mj-lt"/>
              </a:rPr>
              <a:t>une marge de sécurité destinée </a:t>
            </a:r>
            <a:r>
              <a:rPr lang="fr-FR" sz="2200" kern="0" dirty="0">
                <a:latin typeface="+mj-lt"/>
              </a:rPr>
              <a:t>à faire face aux remboursements des dettes à </a:t>
            </a:r>
            <a:r>
              <a:rPr lang="fr-FR" sz="2200" b="1" kern="0" dirty="0">
                <a:latin typeface="+mj-lt"/>
                <a:hlinkClick r:id="rId3" tooltip="Glossaire - Économie de l'entreprise : Court terme">
                  <a:extLst>
                    <a:ext uri="{A12FA001-AC4F-418D-AE19-62706E023703}">
                      <ahyp:hlinkClr xmlns:ahyp="http://schemas.microsoft.com/office/drawing/2018/hyperlinkcolor" val="tx"/>
                    </a:ext>
                  </a:extLst>
                </a:hlinkClick>
              </a:rPr>
              <a:t>court terme</a:t>
            </a:r>
            <a:endParaRPr lang="fr-FR" sz="2200" b="1" kern="0" dirty="0">
              <a:latin typeface="+mj-lt"/>
            </a:endParaRPr>
          </a:p>
          <a:p>
            <a:pPr algn="just">
              <a:lnSpc>
                <a:spcPct val="150000"/>
              </a:lnSpc>
              <a:spcBef>
                <a:spcPts val="0"/>
              </a:spcBef>
              <a:buFont typeface="Wingdings" panose="05000000000000000000" pitchFamily="2" charset="2"/>
              <a:buChar char="§"/>
            </a:pPr>
            <a:endParaRPr lang="fr-FR" sz="2200" kern="0" dirty="0">
              <a:latin typeface="+mj-lt"/>
            </a:endParaRPr>
          </a:p>
        </p:txBody>
      </p:sp>
      <p:sp>
        <p:nvSpPr>
          <p:cNvPr id="8" name="Rectangle à coins arrondis 8">
            <a:extLst>
              <a:ext uri="{FF2B5EF4-FFF2-40B4-BE49-F238E27FC236}">
                <a16:creationId xmlns:a16="http://schemas.microsoft.com/office/drawing/2014/main" id="{BF2603DE-D788-4FF6-B687-EBAA178D05AE}"/>
              </a:ext>
            </a:extLst>
          </p:cNvPr>
          <p:cNvSpPr/>
          <p:nvPr/>
        </p:nvSpPr>
        <p:spPr>
          <a:xfrm>
            <a:off x="673100" y="4509120"/>
            <a:ext cx="8058611" cy="1386248"/>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200" b="1" dirty="0"/>
          </a:p>
          <a:p>
            <a:pPr algn="ctr"/>
            <a:endParaRPr lang="fr-FR" sz="2200" b="1" dirty="0"/>
          </a:p>
          <a:p>
            <a:pPr algn="ctr"/>
            <a:r>
              <a:rPr lang="fr-FR" sz="2200" b="1" dirty="0"/>
              <a:t>FR = Ressources durables – Emplois durables</a:t>
            </a:r>
          </a:p>
          <a:p>
            <a:pPr algn="ctr"/>
            <a:r>
              <a:rPr lang="fr-FR" sz="2200" b="1" dirty="0"/>
              <a:t>= (CP+PNC) – ANC</a:t>
            </a:r>
          </a:p>
          <a:p>
            <a:pPr algn="ctr"/>
            <a:r>
              <a:rPr lang="fr-FR" sz="2200" b="1" dirty="0"/>
              <a:t>OU</a:t>
            </a:r>
          </a:p>
          <a:p>
            <a:pPr algn="ctr"/>
            <a:r>
              <a:rPr lang="fr-FR" sz="2200" b="1" dirty="0"/>
              <a:t>FR = AC – PC </a:t>
            </a:r>
          </a:p>
          <a:p>
            <a:pPr algn="ctr"/>
            <a:endParaRPr lang="fr-FR" sz="2200" b="1" dirty="0"/>
          </a:p>
          <a:p>
            <a:pPr algn="ctr"/>
            <a:endParaRPr lang="fr-FR" sz="2200" b="1" dirty="0"/>
          </a:p>
        </p:txBody>
      </p:sp>
    </p:spTree>
    <p:extLst>
      <p:ext uri="{BB962C8B-B14F-4D97-AF65-F5344CB8AC3E}">
        <p14:creationId xmlns:p14="http://schemas.microsoft.com/office/powerpoint/2010/main" val="340041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B79A-4A23-4AFE-8A1A-80D865B6F0CF}"/>
              </a:ext>
            </a:extLst>
          </p:cNvPr>
          <p:cNvSpPr>
            <a:spLocks noGrp="1"/>
          </p:cNvSpPr>
          <p:nvPr>
            <p:ph type="title"/>
          </p:nvPr>
        </p:nvSpPr>
        <p:spPr>
          <a:xfrm>
            <a:off x="1126606" y="114395"/>
            <a:ext cx="7249316" cy="1325563"/>
          </a:xfrm>
        </p:spPr>
        <p:txBody>
          <a:bodyPr/>
          <a:lstStyle/>
          <a:p>
            <a:r>
              <a:rPr lang="fr-FR" dirty="0">
                <a:solidFill>
                  <a:srgbClr val="C00000"/>
                </a:solidFill>
                <a:latin typeface="+mj-lt"/>
              </a:rPr>
              <a:t>Plan du cours </a:t>
            </a:r>
          </a:p>
        </p:txBody>
      </p:sp>
      <p:sp>
        <p:nvSpPr>
          <p:cNvPr id="3" name="Text Placeholder 2">
            <a:extLst>
              <a:ext uri="{FF2B5EF4-FFF2-40B4-BE49-F238E27FC236}">
                <a16:creationId xmlns:a16="http://schemas.microsoft.com/office/drawing/2014/main" id="{1AD88E6A-0A2C-4F24-9E07-5BE49EC73E09}"/>
              </a:ext>
            </a:extLst>
          </p:cNvPr>
          <p:cNvSpPr>
            <a:spLocks noGrp="1"/>
          </p:cNvSpPr>
          <p:nvPr>
            <p:ph type="body" idx="1"/>
          </p:nvPr>
        </p:nvSpPr>
        <p:spPr>
          <a:xfrm>
            <a:off x="-1" y="1000108"/>
            <a:ext cx="9036497" cy="5857892"/>
          </a:xfrm>
        </p:spPr>
        <p:txBody>
          <a:bodyPr>
            <a:noAutofit/>
          </a:bodyPr>
          <a:lstStyle/>
          <a:p>
            <a:pPr marL="114300" indent="0">
              <a:lnSpc>
                <a:spcPct val="150000"/>
              </a:lnSpc>
              <a:spcBef>
                <a:spcPts val="0"/>
              </a:spcBef>
              <a:buNone/>
              <a:tabLst>
                <a:tab pos="914400" algn="l"/>
              </a:tabLst>
            </a:pPr>
            <a:r>
              <a:rPr lang="fr-FR" sz="2000" b="1" dirty="0">
                <a:effectLst/>
                <a:latin typeface="+mj-lt"/>
                <a:ea typeface="Times New Roman" panose="02020603050405020304" pitchFamily="18" charset="0"/>
              </a:rPr>
              <a:t>Chapitre Introductif: Cadre Général de l’analyse financière </a:t>
            </a:r>
            <a:endParaRPr lang="fr-FR" sz="2000" b="1" dirty="0">
              <a:effectLst/>
              <a:latin typeface="+mj-lt"/>
              <a:ea typeface="Calibri" panose="020F0502020204030204" pitchFamily="34" charset="0"/>
            </a:endParaRPr>
          </a:p>
          <a:p>
            <a:pPr>
              <a:lnSpc>
                <a:spcPct val="150000"/>
              </a:lnSpc>
              <a:spcBef>
                <a:spcPts val="0"/>
              </a:spcBef>
              <a:tabLst>
                <a:tab pos="914400" algn="l"/>
              </a:tabLst>
            </a:pPr>
            <a:r>
              <a:rPr lang="fr-FR" sz="1800" b="1" dirty="0">
                <a:effectLst/>
                <a:latin typeface="+mj-lt"/>
                <a:ea typeface="Times New Roman" panose="02020603050405020304" pitchFamily="18" charset="0"/>
              </a:rPr>
              <a:t>Section 1:  </a:t>
            </a:r>
            <a:r>
              <a:rPr lang="fr-FR" sz="1800" dirty="0">
                <a:effectLst/>
                <a:latin typeface="+mj-lt"/>
                <a:ea typeface="Times New Roman" panose="02020603050405020304" pitchFamily="18" charset="0"/>
              </a:rPr>
              <a:t>L’entreprise et son environnement </a:t>
            </a:r>
          </a:p>
          <a:p>
            <a:pPr>
              <a:lnSpc>
                <a:spcPct val="150000"/>
              </a:lnSpc>
              <a:spcBef>
                <a:spcPts val="0"/>
              </a:spcBef>
              <a:tabLst>
                <a:tab pos="914400" algn="l"/>
              </a:tabLst>
            </a:pPr>
            <a:r>
              <a:rPr lang="fr-FR" sz="1800" b="1" dirty="0">
                <a:latin typeface="+mj-lt"/>
                <a:ea typeface="Times New Roman" panose="02020603050405020304" pitchFamily="18" charset="0"/>
              </a:rPr>
              <a:t>Section 2</a:t>
            </a:r>
            <a:r>
              <a:rPr lang="fr-FR" sz="1800" dirty="0">
                <a:latin typeface="+mj-lt"/>
                <a:ea typeface="Times New Roman" panose="02020603050405020304" pitchFamily="18" charset="0"/>
              </a:rPr>
              <a:t>: Analyse financière: Définition, Objectifs, Processus et Utilisateurs </a:t>
            </a:r>
            <a:endParaRPr lang="fr-FR" sz="1800" dirty="0">
              <a:effectLst/>
              <a:latin typeface="+mj-lt"/>
              <a:ea typeface="Times New Roman" panose="02020603050405020304" pitchFamily="18" charset="0"/>
            </a:endParaRPr>
          </a:p>
          <a:p>
            <a:pPr>
              <a:lnSpc>
                <a:spcPct val="150000"/>
              </a:lnSpc>
              <a:spcBef>
                <a:spcPts val="0"/>
              </a:spcBef>
              <a:tabLst>
                <a:tab pos="914400" algn="l"/>
              </a:tabLst>
            </a:pPr>
            <a:r>
              <a:rPr lang="fr-FR" sz="1800" b="1" dirty="0">
                <a:latin typeface="+mj-lt"/>
                <a:ea typeface="Times New Roman" panose="02020603050405020304" pitchFamily="18" charset="0"/>
              </a:rPr>
              <a:t>Section 3: </a:t>
            </a:r>
            <a:r>
              <a:rPr lang="fr-FR" sz="1800" dirty="0">
                <a:effectLst/>
                <a:latin typeface="+mj-lt"/>
                <a:ea typeface="Times New Roman" panose="02020603050405020304" pitchFamily="18" charset="0"/>
              </a:rPr>
              <a:t>Intérêt de l’analyse financière pour l’ingénieur </a:t>
            </a:r>
          </a:p>
          <a:p>
            <a:pPr marL="114300" indent="0">
              <a:lnSpc>
                <a:spcPct val="150000"/>
              </a:lnSpc>
              <a:spcBef>
                <a:spcPts val="0"/>
              </a:spcBef>
              <a:buNone/>
              <a:tabLst>
                <a:tab pos="914400" algn="l"/>
              </a:tabLst>
            </a:pPr>
            <a:r>
              <a:rPr lang="fr-FR" sz="2000" b="1" u="sng" dirty="0">
                <a:effectLst/>
                <a:latin typeface="+mj-lt"/>
                <a:ea typeface="Calibri" panose="020F0502020204030204" pitchFamily="34" charset="0"/>
              </a:rPr>
              <a:t>PARTIE I </a:t>
            </a:r>
            <a:r>
              <a:rPr lang="fr-FR" sz="2000" b="1" dirty="0">
                <a:effectLst/>
                <a:latin typeface="+mj-lt"/>
                <a:ea typeface="Calibri" panose="020F0502020204030204" pitchFamily="34" charset="0"/>
              </a:rPr>
              <a:t>: Principaux documents comptables : Bilan et Etat de résultat</a:t>
            </a:r>
            <a:r>
              <a:rPr lang="fr-FR" sz="2000" b="1" dirty="0">
                <a:effectLst/>
                <a:latin typeface="+mj-lt"/>
                <a:ea typeface="Times New Roman" panose="02020603050405020304" pitchFamily="18" charset="0"/>
              </a:rPr>
              <a:t> </a:t>
            </a:r>
          </a:p>
          <a:p>
            <a:pPr marL="114300" indent="0">
              <a:lnSpc>
                <a:spcPct val="150000"/>
              </a:lnSpc>
              <a:spcBef>
                <a:spcPts val="0"/>
              </a:spcBef>
              <a:buNone/>
              <a:tabLst>
                <a:tab pos="914400" algn="l"/>
              </a:tabLst>
            </a:pPr>
            <a:r>
              <a:rPr lang="fr-FR" sz="1800" b="1" dirty="0">
                <a:effectLst/>
                <a:latin typeface="+mj-lt"/>
                <a:ea typeface="Calibri" panose="020F0502020204030204" pitchFamily="34" charset="0"/>
              </a:rPr>
              <a:t>Chapitre </a:t>
            </a:r>
            <a:r>
              <a:rPr lang="fr-FR" sz="1800" b="1" dirty="0">
                <a:effectLst/>
                <a:latin typeface="+mj-lt"/>
                <a:ea typeface="Times New Roman" panose="02020603050405020304" pitchFamily="18" charset="0"/>
              </a:rPr>
              <a:t>1 : Le Bilan Comptable </a:t>
            </a:r>
          </a:p>
          <a:p>
            <a:pPr>
              <a:lnSpc>
                <a:spcPct val="150000"/>
              </a:lnSpc>
              <a:spcBef>
                <a:spcPts val="0"/>
              </a:spcBef>
              <a:tabLst>
                <a:tab pos="914400" algn="l"/>
              </a:tabLst>
            </a:pPr>
            <a:r>
              <a:rPr lang="fr-FR" sz="1800" b="1" dirty="0">
                <a:effectLst/>
                <a:latin typeface="+mj-lt"/>
                <a:ea typeface="Times New Roman" panose="02020603050405020304" pitchFamily="18" charset="0"/>
              </a:rPr>
              <a:t>Section 1 : </a:t>
            </a:r>
            <a:r>
              <a:rPr lang="fr-FR" sz="1800" dirty="0">
                <a:effectLst/>
                <a:latin typeface="+mj-lt"/>
                <a:ea typeface="Times New Roman" panose="02020603050405020304" pitchFamily="18" charset="0"/>
              </a:rPr>
              <a:t>Présentation et classification </a:t>
            </a:r>
          </a:p>
          <a:p>
            <a:pPr marL="449580">
              <a:lnSpc>
                <a:spcPct val="150000"/>
              </a:lnSpc>
              <a:spcBef>
                <a:spcPts val="0"/>
              </a:spcBef>
              <a:tabLst>
                <a:tab pos="914400" algn="l"/>
              </a:tabLst>
            </a:pPr>
            <a:r>
              <a:rPr lang="fr-FR" sz="1800" b="1" dirty="0">
                <a:effectLst/>
                <a:latin typeface="+mj-lt"/>
                <a:ea typeface="Times New Roman" panose="02020603050405020304" pitchFamily="18" charset="0"/>
              </a:rPr>
              <a:t>Section 2 : </a:t>
            </a:r>
            <a:r>
              <a:rPr lang="fr-FR" sz="1800" dirty="0">
                <a:effectLst/>
                <a:latin typeface="+mj-lt"/>
                <a:ea typeface="Times New Roman" panose="02020603050405020304" pitchFamily="18" charset="0"/>
              </a:rPr>
              <a:t>Notions d’amortissement et de provisions</a:t>
            </a:r>
          </a:p>
          <a:p>
            <a:pPr marL="449580">
              <a:lnSpc>
                <a:spcPct val="150000"/>
              </a:lnSpc>
              <a:spcBef>
                <a:spcPts val="0"/>
              </a:spcBef>
              <a:tabLst>
                <a:tab pos="914400" algn="l"/>
              </a:tabLst>
            </a:pPr>
            <a:r>
              <a:rPr lang="fr-FR" sz="1800" b="1" dirty="0">
                <a:effectLst/>
                <a:latin typeface="+mj-lt"/>
                <a:ea typeface="Times New Roman" panose="02020603050405020304" pitchFamily="18" charset="0"/>
              </a:rPr>
              <a:t>Section 3 : </a:t>
            </a:r>
            <a:r>
              <a:rPr lang="fr-FR" sz="1800" dirty="0">
                <a:effectLst/>
                <a:latin typeface="+mj-lt"/>
                <a:ea typeface="Times New Roman" panose="02020603050405020304" pitchFamily="18" charset="0"/>
              </a:rPr>
              <a:t>Parité comptable et modification du bilan </a:t>
            </a:r>
          </a:p>
          <a:p>
            <a:pPr marL="114300" indent="0">
              <a:lnSpc>
                <a:spcPct val="150000"/>
              </a:lnSpc>
              <a:spcBef>
                <a:spcPts val="0"/>
              </a:spcBef>
              <a:buNone/>
              <a:tabLst>
                <a:tab pos="914400" algn="l"/>
              </a:tabLst>
            </a:pPr>
            <a:r>
              <a:rPr lang="fr-FR" sz="1800" b="1" dirty="0">
                <a:solidFill>
                  <a:schemeClr val="tx1"/>
                </a:solidFill>
                <a:effectLst/>
                <a:latin typeface="+mj-lt"/>
                <a:ea typeface="Times New Roman" panose="02020603050405020304" pitchFamily="18" charset="0"/>
              </a:rPr>
              <a:t>Chapitre 2 : L’Etat de Résultat </a:t>
            </a:r>
          </a:p>
          <a:p>
            <a:pPr marL="449580">
              <a:lnSpc>
                <a:spcPct val="150000"/>
              </a:lnSpc>
              <a:spcBef>
                <a:spcPts val="0"/>
              </a:spcBef>
              <a:tabLst>
                <a:tab pos="914400" algn="l"/>
              </a:tabLst>
            </a:pPr>
            <a:r>
              <a:rPr lang="fr-FR" sz="1800" b="1" dirty="0">
                <a:solidFill>
                  <a:schemeClr val="tx1"/>
                </a:solidFill>
                <a:effectLst/>
                <a:latin typeface="+mj-lt"/>
                <a:ea typeface="Times New Roman" panose="02020603050405020304" pitchFamily="18" charset="0"/>
              </a:rPr>
              <a:t>Section 1 : </a:t>
            </a:r>
            <a:r>
              <a:rPr lang="fr-FR" sz="1800" dirty="0">
                <a:solidFill>
                  <a:schemeClr val="tx1"/>
                </a:solidFill>
                <a:latin typeface="+mj-lt"/>
                <a:ea typeface="Times New Roman" panose="02020603050405020304" pitchFamily="18" charset="0"/>
              </a:rPr>
              <a:t>Lien entre bilan et Etat de résultat </a:t>
            </a:r>
          </a:p>
          <a:p>
            <a:pPr marL="449580">
              <a:lnSpc>
                <a:spcPct val="150000"/>
              </a:lnSpc>
              <a:spcBef>
                <a:spcPts val="0"/>
              </a:spcBef>
              <a:tabLst>
                <a:tab pos="914400" algn="l"/>
              </a:tabLst>
            </a:pPr>
            <a:r>
              <a:rPr lang="fr-FR" sz="1800" b="1" dirty="0">
                <a:solidFill>
                  <a:schemeClr val="tx1"/>
                </a:solidFill>
                <a:effectLst/>
                <a:latin typeface="+mj-lt"/>
                <a:ea typeface="Times New Roman" panose="02020603050405020304" pitchFamily="18" charset="0"/>
              </a:rPr>
              <a:t>Section 2 :</a:t>
            </a:r>
            <a:r>
              <a:rPr lang="fr-FR" sz="1800" dirty="0">
                <a:solidFill>
                  <a:schemeClr val="tx1"/>
                </a:solidFill>
                <a:latin typeface="+mj-lt"/>
                <a:ea typeface="Times New Roman" panose="02020603050405020304" pitchFamily="18" charset="0"/>
              </a:rPr>
              <a:t>Présentation de la structure de l’Etat de résultat</a:t>
            </a:r>
          </a:p>
          <a:p>
            <a:pPr marL="449580">
              <a:lnSpc>
                <a:spcPct val="150000"/>
              </a:lnSpc>
              <a:spcBef>
                <a:spcPts val="0"/>
              </a:spcBef>
              <a:tabLst>
                <a:tab pos="914400" algn="l"/>
              </a:tabLst>
            </a:pPr>
            <a:endParaRPr lang="fr-FR" sz="2000" dirty="0">
              <a:latin typeface="+mj-lt"/>
            </a:endParaRPr>
          </a:p>
        </p:txBody>
      </p:sp>
      <p:sp>
        <p:nvSpPr>
          <p:cNvPr id="4" name="Slide Number Placeholder 3">
            <a:extLst>
              <a:ext uri="{FF2B5EF4-FFF2-40B4-BE49-F238E27FC236}">
                <a16:creationId xmlns:a16="http://schemas.microsoft.com/office/drawing/2014/main" id="{8D363297-6CAA-486D-BFAB-95AF7349E922}"/>
              </a:ext>
            </a:extLst>
          </p:cNvPr>
          <p:cNvSpPr>
            <a:spLocks noGrp="1"/>
          </p:cNvSpPr>
          <p:nvPr>
            <p:ph type="sldNum" idx="12"/>
          </p:nvPr>
        </p:nvSpPr>
        <p:spPr>
          <a:xfrm>
            <a:off x="8317366" y="6404294"/>
            <a:ext cx="197985" cy="369291"/>
          </a:xfrm>
        </p:spPr>
        <p:txBody>
          <a:bodyPr/>
          <a:lstStyle/>
          <a:p>
            <a:fld id="{41745520-2A1B-4BF1-B514-E6718D3D184C}" type="slidenum">
              <a:rPr lang="fr-FR" smtClean="0"/>
              <a:pPr/>
              <a:t>2</a:t>
            </a:fld>
            <a:endParaRPr lang="fr-FR"/>
          </a:p>
        </p:txBody>
      </p:sp>
    </p:spTree>
    <p:extLst>
      <p:ext uri="{BB962C8B-B14F-4D97-AF65-F5344CB8AC3E}">
        <p14:creationId xmlns:p14="http://schemas.microsoft.com/office/powerpoint/2010/main" val="63303946"/>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08B4F3-857B-44D3-9574-2C3B3E2BB2C5}"/>
              </a:ext>
            </a:extLst>
          </p:cNvPr>
          <p:cNvSpPr>
            <a:spLocks noGrp="1"/>
          </p:cNvSpPr>
          <p:nvPr>
            <p:ph type="sldNum" idx="12"/>
          </p:nvPr>
        </p:nvSpPr>
        <p:spPr/>
        <p:txBody>
          <a:bodyPr/>
          <a:lstStyle/>
          <a:p>
            <a:fld id="{B2A904B1-9AC2-40DA-8703-C0208FF49E57}" type="slidenum">
              <a:rPr lang="fr-FR" smtClean="0"/>
              <a:pPr/>
              <a:t>20</a:t>
            </a:fld>
            <a:endParaRPr lang="fr-FR"/>
          </a:p>
        </p:txBody>
      </p:sp>
      <p:grpSp>
        <p:nvGrpSpPr>
          <p:cNvPr id="21" name="Group 20">
            <a:extLst>
              <a:ext uri="{FF2B5EF4-FFF2-40B4-BE49-F238E27FC236}">
                <a16:creationId xmlns:a16="http://schemas.microsoft.com/office/drawing/2014/main" id="{65723C57-F938-4BB3-B1D1-32C430CE255B}"/>
              </a:ext>
            </a:extLst>
          </p:cNvPr>
          <p:cNvGrpSpPr/>
          <p:nvPr/>
        </p:nvGrpSpPr>
        <p:grpSpPr>
          <a:xfrm>
            <a:off x="280824" y="1611821"/>
            <a:ext cx="8143298" cy="5257188"/>
            <a:chOff x="162881" y="1842015"/>
            <a:chExt cx="8143298" cy="5257188"/>
          </a:xfrm>
        </p:grpSpPr>
        <p:sp>
          <p:nvSpPr>
            <p:cNvPr id="7" name="Freeform: Shape 6">
              <a:extLst>
                <a:ext uri="{FF2B5EF4-FFF2-40B4-BE49-F238E27FC236}">
                  <a16:creationId xmlns:a16="http://schemas.microsoft.com/office/drawing/2014/main" id="{AB1801A2-6519-4F7B-84F0-65BA227326F3}"/>
                </a:ext>
              </a:extLst>
            </p:cNvPr>
            <p:cNvSpPr/>
            <p:nvPr/>
          </p:nvSpPr>
          <p:spPr>
            <a:xfrm rot="1759853">
              <a:off x="2214847" y="5398725"/>
              <a:ext cx="885019" cy="62226"/>
            </a:xfrm>
            <a:custGeom>
              <a:avLst/>
              <a:gdLst/>
              <a:ahLst/>
              <a:cxnLst/>
              <a:rect l="0" t="0" r="0" b="0"/>
              <a:pathLst>
                <a:path>
                  <a:moveTo>
                    <a:pt x="0" y="31113"/>
                  </a:moveTo>
                  <a:lnTo>
                    <a:pt x="885019" y="31113"/>
                  </a:lnTo>
                </a:path>
              </a:pathLst>
            </a:custGeom>
            <a:noFill/>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4CD33DBC-0E81-48D7-A732-4D0DB0505D88}"/>
                </a:ext>
              </a:extLst>
            </p:cNvPr>
            <p:cNvSpPr/>
            <p:nvPr/>
          </p:nvSpPr>
          <p:spPr>
            <a:xfrm rot="19840147">
              <a:off x="2522170" y="3227804"/>
              <a:ext cx="885019" cy="62226"/>
            </a:xfrm>
            <a:custGeom>
              <a:avLst/>
              <a:gdLst/>
              <a:ahLst/>
              <a:cxnLst/>
              <a:rect l="0" t="0" r="0" b="0"/>
              <a:pathLst>
                <a:path>
                  <a:moveTo>
                    <a:pt x="0" y="31113"/>
                  </a:moveTo>
                  <a:lnTo>
                    <a:pt x="885019" y="31113"/>
                  </a:lnTo>
                </a:path>
              </a:pathLst>
            </a:custGeom>
            <a:noFill/>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sp>
          <p:nvSpPr>
            <p:cNvPr id="9" name="Oval 8">
              <a:extLst>
                <a:ext uri="{FF2B5EF4-FFF2-40B4-BE49-F238E27FC236}">
                  <a16:creationId xmlns:a16="http://schemas.microsoft.com/office/drawing/2014/main" id="{A95D6635-6C58-424F-B136-617C192DD923}"/>
                </a:ext>
              </a:extLst>
            </p:cNvPr>
            <p:cNvSpPr/>
            <p:nvPr/>
          </p:nvSpPr>
          <p:spPr>
            <a:xfrm>
              <a:off x="162881" y="2840116"/>
              <a:ext cx="2844998" cy="2844998"/>
            </a:xfrm>
            <a:prstGeom prst="ellipse">
              <a:avLst/>
            </a:prstGeom>
            <a:blipFill rotWithShape="0">
              <a:blip r:embed="rId3"/>
              <a:stretch>
                <a:fillRect/>
              </a:stretch>
            </a:blipFill>
          </p:spPr>
          <p:style>
            <a:lnRef idx="0">
              <a:schemeClr val="lt1">
                <a:hueOff val="0"/>
                <a:satOff val="0"/>
                <a:lumOff val="0"/>
                <a:alphaOff val="0"/>
              </a:schemeClr>
            </a:lnRef>
            <a:fillRef idx="3">
              <a:scrgbClr r="0" g="0" b="0"/>
            </a:fillRef>
            <a:effectRef idx="2">
              <a:schemeClr val="accent5">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06FDACE6-CE58-4055-9016-A961DDE3EAE3}"/>
                </a:ext>
              </a:extLst>
            </p:cNvPr>
            <p:cNvSpPr/>
            <p:nvPr/>
          </p:nvSpPr>
          <p:spPr>
            <a:xfrm>
              <a:off x="3189658" y="1842015"/>
              <a:ext cx="1706999" cy="1706999"/>
            </a:xfrm>
            <a:custGeom>
              <a:avLst/>
              <a:gdLst>
                <a:gd name="connsiteX0" fmla="*/ 0 w 1706999"/>
                <a:gd name="connsiteY0" fmla="*/ 853500 h 1706999"/>
                <a:gd name="connsiteX1" fmla="*/ 853500 w 1706999"/>
                <a:gd name="connsiteY1" fmla="*/ 0 h 1706999"/>
                <a:gd name="connsiteX2" fmla="*/ 1707000 w 1706999"/>
                <a:gd name="connsiteY2" fmla="*/ 853500 h 1706999"/>
                <a:gd name="connsiteX3" fmla="*/ 853500 w 1706999"/>
                <a:gd name="connsiteY3" fmla="*/ 1707000 h 1706999"/>
                <a:gd name="connsiteX4" fmla="*/ 0 w 1706999"/>
                <a:gd name="connsiteY4" fmla="*/ 853500 h 170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6999" h="1706999">
                  <a:moveTo>
                    <a:pt x="0" y="853500"/>
                  </a:moveTo>
                  <a:cubicBezTo>
                    <a:pt x="0" y="382125"/>
                    <a:pt x="382125" y="0"/>
                    <a:pt x="853500" y="0"/>
                  </a:cubicBezTo>
                  <a:cubicBezTo>
                    <a:pt x="1324875" y="0"/>
                    <a:pt x="1707000" y="382125"/>
                    <a:pt x="1707000" y="853500"/>
                  </a:cubicBezTo>
                  <a:cubicBezTo>
                    <a:pt x="1707000" y="1324875"/>
                    <a:pt x="1324875" y="1707000"/>
                    <a:pt x="853500" y="1707000"/>
                  </a:cubicBezTo>
                  <a:cubicBezTo>
                    <a:pt x="382125" y="1707000"/>
                    <a:pt x="0" y="1324875"/>
                    <a:pt x="0" y="853500"/>
                  </a:cubicBezTo>
                  <a:close/>
                </a:path>
              </a:pathLst>
            </a:custGeom>
          </p:spPr>
          <p:style>
            <a:lnRef idx="0">
              <a:schemeClr val="lt1">
                <a:hueOff val="0"/>
                <a:satOff val="0"/>
                <a:lumOff val="0"/>
                <a:alphaOff val="0"/>
              </a:schemeClr>
            </a:lnRef>
            <a:fillRef idx="3">
              <a:schemeClr val="accent5">
                <a:hueOff val="-3676672"/>
                <a:satOff val="-5114"/>
                <a:lumOff val="-1961"/>
                <a:alphaOff val="0"/>
              </a:schemeClr>
            </a:fillRef>
            <a:effectRef idx="2">
              <a:schemeClr val="accent5">
                <a:hueOff val="-3676672"/>
                <a:satOff val="-5114"/>
                <a:lumOff val="-1961"/>
                <a:alphaOff val="0"/>
              </a:schemeClr>
            </a:effectRef>
            <a:fontRef idx="minor">
              <a:schemeClr val="lt1"/>
            </a:fontRef>
          </p:style>
          <p:txBody>
            <a:bodyPr spcFirstLastPara="0" vert="horz" wrap="square" lIns="267764" tIns="267764" rIns="267764" bIns="267764" numCol="1" spcCol="1270" anchor="ctr" anchorCtr="0">
              <a:noAutofit/>
            </a:bodyPr>
            <a:lstStyle/>
            <a:p>
              <a:pPr marL="0" lvl="0" indent="0" algn="ctr" defTabSz="1244600">
                <a:lnSpc>
                  <a:spcPct val="90000"/>
                </a:lnSpc>
                <a:spcBef>
                  <a:spcPct val="0"/>
                </a:spcBef>
                <a:spcAft>
                  <a:spcPct val="35000"/>
                </a:spcAft>
                <a:buNone/>
              </a:pPr>
              <a:r>
                <a:rPr lang="fr-FR" sz="2800" kern="1200" dirty="0"/>
                <a:t>FR </a:t>
              </a:r>
              <a:r>
                <a:rPr lang="fr-FR" sz="3600" kern="1200" dirty="0"/>
                <a:t>&gt;</a:t>
              </a:r>
              <a:r>
                <a:rPr lang="fr-FR" sz="2800" kern="1200" dirty="0"/>
                <a:t> 0</a:t>
              </a:r>
            </a:p>
          </p:txBody>
        </p:sp>
        <p:sp>
          <p:nvSpPr>
            <p:cNvPr id="11" name="Freeform: Shape 10">
              <a:extLst>
                <a:ext uri="{FF2B5EF4-FFF2-40B4-BE49-F238E27FC236}">
                  <a16:creationId xmlns:a16="http://schemas.microsoft.com/office/drawing/2014/main" id="{0B19F588-358F-4C4A-BFD0-4E1F545AB543}"/>
                </a:ext>
              </a:extLst>
            </p:cNvPr>
            <p:cNvSpPr/>
            <p:nvPr/>
          </p:nvSpPr>
          <p:spPr>
            <a:xfrm>
              <a:off x="5078436" y="1855282"/>
              <a:ext cx="2766145" cy="2125682"/>
            </a:xfrm>
            <a:custGeom>
              <a:avLst/>
              <a:gdLst>
                <a:gd name="connsiteX0" fmla="*/ 0 w 2560498"/>
                <a:gd name="connsiteY0" fmla="*/ 0 h 1706999"/>
                <a:gd name="connsiteX1" fmla="*/ 2560498 w 2560498"/>
                <a:gd name="connsiteY1" fmla="*/ 0 h 1706999"/>
                <a:gd name="connsiteX2" fmla="*/ 2560498 w 2560498"/>
                <a:gd name="connsiteY2" fmla="*/ 1706999 h 1706999"/>
                <a:gd name="connsiteX3" fmla="*/ 0 w 2560498"/>
                <a:gd name="connsiteY3" fmla="*/ 1706999 h 1706999"/>
                <a:gd name="connsiteX4" fmla="*/ 0 w 2560498"/>
                <a:gd name="connsiteY4" fmla="*/ 0 h 170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498" h="1706999">
                  <a:moveTo>
                    <a:pt x="0" y="0"/>
                  </a:moveTo>
                  <a:lnTo>
                    <a:pt x="2560498" y="0"/>
                  </a:lnTo>
                  <a:lnTo>
                    <a:pt x="2560498" y="1706999"/>
                  </a:lnTo>
                  <a:lnTo>
                    <a:pt x="0" y="17069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fr-FR" sz="2100" kern="1200" dirty="0">
                  <a:solidFill>
                    <a:srgbClr val="00B050"/>
                  </a:solidFill>
                </a:rPr>
                <a:t>l’équilibre financier </a:t>
              </a:r>
              <a:r>
                <a:rPr lang="fr-FR" sz="2000" kern="1200" dirty="0">
                  <a:solidFill>
                    <a:srgbClr val="00B050"/>
                  </a:solidFill>
                </a:rPr>
                <a:t>est respecté.</a:t>
              </a:r>
            </a:p>
            <a:p>
              <a:pPr marL="228600" lvl="1" indent="-228600" defTabSz="933450">
                <a:lnSpc>
                  <a:spcPct val="90000"/>
                </a:lnSpc>
                <a:spcBef>
                  <a:spcPct val="0"/>
                </a:spcBef>
                <a:spcAft>
                  <a:spcPct val="15000"/>
                </a:spcAft>
                <a:buFontTx/>
                <a:buChar char="•"/>
              </a:pPr>
              <a:r>
                <a:rPr lang="fr-FR" sz="2000" dirty="0"/>
                <a:t>L’entreprise est en principe </a:t>
              </a:r>
              <a:r>
                <a:rPr lang="fr-FR" sz="2000" u="sng" dirty="0">
                  <a:solidFill>
                    <a:schemeClr val="accent2">
                      <a:lumMod val="75000"/>
                    </a:schemeClr>
                  </a:solidFill>
                </a:rPr>
                <a:t>solvable</a:t>
              </a:r>
              <a:endParaRPr lang="fr-FR" sz="2000" dirty="0"/>
            </a:p>
            <a:p>
              <a:pPr marL="228600" lvl="1" indent="-228600" algn="l" defTabSz="933450">
                <a:lnSpc>
                  <a:spcPct val="90000"/>
                </a:lnSpc>
                <a:spcBef>
                  <a:spcPct val="0"/>
                </a:spcBef>
                <a:spcAft>
                  <a:spcPct val="15000"/>
                </a:spcAft>
                <a:buChar char="•"/>
              </a:pPr>
              <a:endParaRPr lang="fr-FR" sz="2100" kern="1200" dirty="0">
                <a:solidFill>
                  <a:srgbClr val="00B050"/>
                </a:solidFill>
              </a:endParaRPr>
            </a:p>
            <a:p>
              <a:pPr marL="228600" lvl="1" indent="-228600" algn="l" defTabSz="933450">
                <a:lnSpc>
                  <a:spcPct val="90000"/>
                </a:lnSpc>
                <a:spcBef>
                  <a:spcPct val="0"/>
                </a:spcBef>
                <a:spcAft>
                  <a:spcPct val="15000"/>
                </a:spcAft>
                <a:buChar char="•"/>
              </a:pPr>
              <a:endParaRPr lang="fr-FR" sz="2100" kern="1200" dirty="0">
                <a:solidFill>
                  <a:srgbClr val="00B050"/>
                </a:solidFill>
              </a:endParaRPr>
            </a:p>
            <a:p>
              <a:pPr marL="0" lvl="1" algn="l" defTabSz="933450">
                <a:lnSpc>
                  <a:spcPct val="90000"/>
                </a:lnSpc>
                <a:spcBef>
                  <a:spcPct val="0"/>
                </a:spcBef>
                <a:spcAft>
                  <a:spcPct val="15000"/>
                </a:spcAft>
              </a:pPr>
              <a:endParaRPr lang="fr-FR" sz="2100" kern="1200" dirty="0"/>
            </a:p>
          </p:txBody>
        </p:sp>
        <p:sp>
          <p:nvSpPr>
            <p:cNvPr id="12" name="Freeform: Shape 11">
              <a:extLst>
                <a:ext uri="{FF2B5EF4-FFF2-40B4-BE49-F238E27FC236}">
                  <a16:creationId xmlns:a16="http://schemas.microsoft.com/office/drawing/2014/main" id="{2697A885-C7B0-4C75-816B-77DA80B5EB96}"/>
                </a:ext>
              </a:extLst>
            </p:cNvPr>
            <p:cNvSpPr/>
            <p:nvPr/>
          </p:nvSpPr>
          <p:spPr>
            <a:xfrm>
              <a:off x="3011464" y="5137193"/>
              <a:ext cx="1706999" cy="1706999"/>
            </a:xfrm>
            <a:custGeom>
              <a:avLst/>
              <a:gdLst>
                <a:gd name="connsiteX0" fmla="*/ 0 w 1706999"/>
                <a:gd name="connsiteY0" fmla="*/ 853500 h 1706999"/>
                <a:gd name="connsiteX1" fmla="*/ 853500 w 1706999"/>
                <a:gd name="connsiteY1" fmla="*/ 0 h 1706999"/>
                <a:gd name="connsiteX2" fmla="*/ 1707000 w 1706999"/>
                <a:gd name="connsiteY2" fmla="*/ 853500 h 1706999"/>
                <a:gd name="connsiteX3" fmla="*/ 853500 w 1706999"/>
                <a:gd name="connsiteY3" fmla="*/ 1707000 h 1706999"/>
                <a:gd name="connsiteX4" fmla="*/ 0 w 1706999"/>
                <a:gd name="connsiteY4" fmla="*/ 853500 h 170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6999" h="1706999">
                  <a:moveTo>
                    <a:pt x="0" y="853500"/>
                  </a:moveTo>
                  <a:cubicBezTo>
                    <a:pt x="0" y="382125"/>
                    <a:pt x="382125" y="0"/>
                    <a:pt x="853500" y="0"/>
                  </a:cubicBezTo>
                  <a:cubicBezTo>
                    <a:pt x="1324875" y="0"/>
                    <a:pt x="1707000" y="382125"/>
                    <a:pt x="1707000" y="853500"/>
                  </a:cubicBezTo>
                  <a:cubicBezTo>
                    <a:pt x="1707000" y="1324875"/>
                    <a:pt x="1324875" y="1707000"/>
                    <a:pt x="853500" y="1707000"/>
                  </a:cubicBezTo>
                  <a:cubicBezTo>
                    <a:pt x="382125" y="1707000"/>
                    <a:pt x="0" y="1324875"/>
                    <a:pt x="0" y="853500"/>
                  </a:cubicBezTo>
                  <a:close/>
                </a:path>
              </a:pathLst>
            </a:custGeom>
            <a:solidFill>
              <a:srgbClr val="FF0000"/>
            </a:solidFill>
          </p:spPr>
          <p:style>
            <a:lnRef idx="0">
              <a:schemeClr val="lt1">
                <a:hueOff val="0"/>
                <a:satOff val="0"/>
                <a:lumOff val="0"/>
                <a:alphaOff val="0"/>
              </a:schemeClr>
            </a:lnRef>
            <a:fillRef idx="3">
              <a:scrgbClr r="0" g="0" b="0"/>
            </a:fillRef>
            <a:effectRef idx="2">
              <a:schemeClr val="accent5">
                <a:hueOff val="-7353344"/>
                <a:satOff val="-10228"/>
                <a:lumOff val="-3922"/>
                <a:alphaOff val="0"/>
              </a:schemeClr>
            </a:effectRef>
            <a:fontRef idx="minor">
              <a:schemeClr val="lt1"/>
            </a:fontRef>
          </p:style>
          <p:txBody>
            <a:bodyPr spcFirstLastPara="0" vert="horz" wrap="square" lIns="267764" tIns="267764" rIns="267764" bIns="267764" numCol="1" spcCol="1270" anchor="ctr" anchorCtr="0">
              <a:noAutofit/>
            </a:bodyPr>
            <a:lstStyle/>
            <a:p>
              <a:pPr marL="0" lvl="0" indent="0" algn="ctr" defTabSz="1244600">
                <a:lnSpc>
                  <a:spcPct val="90000"/>
                </a:lnSpc>
                <a:spcBef>
                  <a:spcPct val="0"/>
                </a:spcBef>
                <a:spcAft>
                  <a:spcPct val="35000"/>
                </a:spcAft>
                <a:buNone/>
              </a:pPr>
              <a:r>
                <a:rPr lang="fr-FR" sz="2800" kern="1200" dirty="0"/>
                <a:t>FR </a:t>
              </a:r>
              <a:r>
                <a:rPr lang="fr-FR" sz="3600" kern="1200" dirty="0"/>
                <a:t>&lt;</a:t>
              </a:r>
              <a:r>
                <a:rPr lang="fr-FR" sz="2800" kern="1200" dirty="0"/>
                <a:t> 0</a:t>
              </a:r>
            </a:p>
          </p:txBody>
        </p:sp>
        <p:sp>
          <p:nvSpPr>
            <p:cNvPr id="13" name="Freeform: Shape 12">
              <a:extLst>
                <a:ext uri="{FF2B5EF4-FFF2-40B4-BE49-F238E27FC236}">
                  <a16:creationId xmlns:a16="http://schemas.microsoft.com/office/drawing/2014/main" id="{2AF2B364-D3CA-49DF-98D3-1E3016FEC12B}"/>
                </a:ext>
              </a:extLst>
            </p:cNvPr>
            <p:cNvSpPr/>
            <p:nvPr/>
          </p:nvSpPr>
          <p:spPr>
            <a:xfrm>
              <a:off x="5046755" y="5392204"/>
              <a:ext cx="2560498" cy="1706999"/>
            </a:xfrm>
            <a:custGeom>
              <a:avLst/>
              <a:gdLst>
                <a:gd name="connsiteX0" fmla="*/ 0 w 2560498"/>
                <a:gd name="connsiteY0" fmla="*/ 0 h 1706999"/>
                <a:gd name="connsiteX1" fmla="*/ 2560498 w 2560498"/>
                <a:gd name="connsiteY1" fmla="*/ 0 h 1706999"/>
                <a:gd name="connsiteX2" fmla="*/ 2560498 w 2560498"/>
                <a:gd name="connsiteY2" fmla="*/ 1706999 h 1706999"/>
                <a:gd name="connsiteX3" fmla="*/ 0 w 2560498"/>
                <a:gd name="connsiteY3" fmla="*/ 1706999 h 1706999"/>
                <a:gd name="connsiteX4" fmla="*/ 0 w 2560498"/>
                <a:gd name="connsiteY4" fmla="*/ 0 h 170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498" h="1706999">
                  <a:moveTo>
                    <a:pt x="0" y="0"/>
                  </a:moveTo>
                  <a:lnTo>
                    <a:pt x="2560498" y="0"/>
                  </a:lnTo>
                  <a:lnTo>
                    <a:pt x="2560498" y="1706999"/>
                  </a:lnTo>
                  <a:lnTo>
                    <a:pt x="0" y="17069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fr-FR" sz="2000" kern="1200" dirty="0">
                  <a:solidFill>
                    <a:srgbClr val="FF0000"/>
                  </a:solidFill>
                </a:rPr>
                <a:t>l’équilibre financier n’est pas respecté</a:t>
              </a:r>
            </a:p>
            <a:p>
              <a:pPr marL="228600" lvl="1" indent="-228600" defTabSz="933450">
                <a:lnSpc>
                  <a:spcPct val="90000"/>
                </a:lnSpc>
                <a:spcBef>
                  <a:spcPct val="0"/>
                </a:spcBef>
                <a:spcAft>
                  <a:spcPct val="15000"/>
                </a:spcAft>
                <a:buFontTx/>
                <a:buChar char="•"/>
              </a:pPr>
              <a:r>
                <a:rPr lang="fr-FR" sz="2000" dirty="0"/>
                <a:t>L’entreprise risque </a:t>
              </a:r>
              <a:r>
                <a:rPr lang="fr-FR" sz="2000" u="sng" dirty="0">
                  <a:solidFill>
                    <a:schemeClr val="accent2">
                      <a:lumMod val="75000"/>
                    </a:schemeClr>
                  </a:solidFill>
                </a:rPr>
                <a:t>l’insolvabilité </a:t>
              </a:r>
            </a:p>
          </p:txBody>
        </p:sp>
        <p:sp>
          <p:nvSpPr>
            <p:cNvPr id="14" name="Freeform: Shape 13">
              <a:extLst>
                <a:ext uri="{FF2B5EF4-FFF2-40B4-BE49-F238E27FC236}">
                  <a16:creationId xmlns:a16="http://schemas.microsoft.com/office/drawing/2014/main" id="{E5C05373-6F45-4F0F-A1C2-E7E1AC055118}"/>
                </a:ext>
              </a:extLst>
            </p:cNvPr>
            <p:cNvSpPr/>
            <p:nvPr/>
          </p:nvSpPr>
          <p:spPr>
            <a:xfrm>
              <a:off x="3028257" y="4242699"/>
              <a:ext cx="499000" cy="589735"/>
            </a:xfrm>
            <a:custGeom>
              <a:avLst/>
              <a:gdLst/>
              <a:ahLst/>
              <a:cxnLst/>
              <a:rect l="0" t="0" r="0" b="0"/>
              <a:pathLst>
                <a:path>
                  <a:moveTo>
                    <a:pt x="0" y="31113"/>
                  </a:moveTo>
                  <a:lnTo>
                    <a:pt x="885019" y="31113"/>
                  </a:lnTo>
                </a:path>
              </a:pathLst>
            </a:custGeom>
            <a:noFill/>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sp>
          <p:nvSpPr>
            <p:cNvPr id="15" name="Freeform: Shape 14">
              <a:extLst>
                <a:ext uri="{FF2B5EF4-FFF2-40B4-BE49-F238E27FC236}">
                  <a16:creationId xmlns:a16="http://schemas.microsoft.com/office/drawing/2014/main" id="{E5FDB36F-CF96-44E0-B0CF-32E0B3A63394}"/>
                </a:ext>
              </a:extLst>
            </p:cNvPr>
            <p:cNvSpPr/>
            <p:nvPr/>
          </p:nvSpPr>
          <p:spPr>
            <a:xfrm>
              <a:off x="3922870" y="3525304"/>
              <a:ext cx="1706999" cy="1706999"/>
            </a:xfrm>
            <a:custGeom>
              <a:avLst/>
              <a:gdLst>
                <a:gd name="connsiteX0" fmla="*/ 0 w 1706999"/>
                <a:gd name="connsiteY0" fmla="*/ 853500 h 1706999"/>
                <a:gd name="connsiteX1" fmla="*/ 853500 w 1706999"/>
                <a:gd name="connsiteY1" fmla="*/ 0 h 1706999"/>
                <a:gd name="connsiteX2" fmla="*/ 1707000 w 1706999"/>
                <a:gd name="connsiteY2" fmla="*/ 853500 h 1706999"/>
                <a:gd name="connsiteX3" fmla="*/ 853500 w 1706999"/>
                <a:gd name="connsiteY3" fmla="*/ 1707000 h 1706999"/>
                <a:gd name="connsiteX4" fmla="*/ 0 w 1706999"/>
                <a:gd name="connsiteY4" fmla="*/ 853500 h 170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6999" h="1706999">
                  <a:moveTo>
                    <a:pt x="0" y="853500"/>
                  </a:moveTo>
                  <a:cubicBezTo>
                    <a:pt x="0" y="382125"/>
                    <a:pt x="382125" y="0"/>
                    <a:pt x="853500" y="0"/>
                  </a:cubicBezTo>
                  <a:cubicBezTo>
                    <a:pt x="1324875" y="0"/>
                    <a:pt x="1707000" y="382125"/>
                    <a:pt x="1707000" y="853500"/>
                  </a:cubicBezTo>
                  <a:cubicBezTo>
                    <a:pt x="1707000" y="1324875"/>
                    <a:pt x="1324875" y="1707000"/>
                    <a:pt x="853500" y="1707000"/>
                  </a:cubicBezTo>
                  <a:cubicBezTo>
                    <a:pt x="382125" y="1707000"/>
                    <a:pt x="0" y="1324875"/>
                    <a:pt x="0" y="853500"/>
                  </a:cubicBezTo>
                  <a:close/>
                </a:path>
              </a:pathLst>
            </a:custGeom>
            <a:solidFill>
              <a:schemeClr val="accent1">
                <a:lumMod val="60000"/>
                <a:lumOff val="40000"/>
              </a:schemeClr>
            </a:solidFill>
          </p:spPr>
          <p:style>
            <a:lnRef idx="0">
              <a:schemeClr val="lt1">
                <a:hueOff val="0"/>
                <a:satOff val="0"/>
                <a:lumOff val="0"/>
                <a:alphaOff val="0"/>
              </a:schemeClr>
            </a:lnRef>
            <a:fillRef idx="3">
              <a:schemeClr val="accent5">
                <a:hueOff val="-3676672"/>
                <a:satOff val="-5114"/>
                <a:lumOff val="-1961"/>
                <a:alphaOff val="0"/>
              </a:schemeClr>
            </a:fillRef>
            <a:effectRef idx="2">
              <a:schemeClr val="accent5">
                <a:hueOff val="-3676672"/>
                <a:satOff val="-5114"/>
                <a:lumOff val="-1961"/>
                <a:alphaOff val="0"/>
              </a:schemeClr>
            </a:effectRef>
            <a:fontRef idx="minor">
              <a:schemeClr val="lt1"/>
            </a:fontRef>
          </p:style>
          <p:txBody>
            <a:bodyPr spcFirstLastPara="0" vert="horz" wrap="square" lIns="267764" tIns="267764" rIns="267764" bIns="267764" numCol="1" spcCol="1270" anchor="ctr" anchorCtr="0">
              <a:noAutofit/>
            </a:bodyPr>
            <a:lstStyle/>
            <a:p>
              <a:pPr marL="0" lvl="0" indent="0" algn="ctr" defTabSz="1244600">
                <a:lnSpc>
                  <a:spcPct val="90000"/>
                </a:lnSpc>
                <a:spcBef>
                  <a:spcPct val="0"/>
                </a:spcBef>
                <a:spcAft>
                  <a:spcPct val="35000"/>
                </a:spcAft>
                <a:buNone/>
              </a:pPr>
              <a:r>
                <a:rPr lang="fr-FR" sz="2800" kern="1200" dirty="0"/>
                <a:t>FR </a:t>
              </a:r>
              <a:r>
                <a:rPr lang="fr-FR" sz="3600" dirty="0"/>
                <a:t>=</a:t>
              </a:r>
              <a:r>
                <a:rPr lang="fr-FR" sz="2800" kern="1200" dirty="0"/>
                <a:t> 0</a:t>
              </a:r>
            </a:p>
          </p:txBody>
        </p:sp>
        <p:sp>
          <p:nvSpPr>
            <p:cNvPr id="17" name="Freeform: Shape 16">
              <a:extLst>
                <a:ext uri="{FF2B5EF4-FFF2-40B4-BE49-F238E27FC236}">
                  <a16:creationId xmlns:a16="http://schemas.microsoft.com/office/drawing/2014/main" id="{FE9FB351-5A25-404D-B4D6-38F9E56C3980}"/>
                </a:ext>
              </a:extLst>
            </p:cNvPr>
            <p:cNvSpPr/>
            <p:nvPr/>
          </p:nvSpPr>
          <p:spPr>
            <a:xfrm>
              <a:off x="5745681" y="3584714"/>
              <a:ext cx="2560498" cy="1706999"/>
            </a:xfrm>
            <a:custGeom>
              <a:avLst/>
              <a:gdLst>
                <a:gd name="connsiteX0" fmla="*/ 0 w 2560498"/>
                <a:gd name="connsiteY0" fmla="*/ 0 h 1706999"/>
                <a:gd name="connsiteX1" fmla="*/ 2560498 w 2560498"/>
                <a:gd name="connsiteY1" fmla="*/ 0 h 1706999"/>
                <a:gd name="connsiteX2" fmla="*/ 2560498 w 2560498"/>
                <a:gd name="connsiteY2" fmla="*/ 1706999 h 1706999"/>
                <a:gd name="connsiteX3" fmla="*/ 0 w 2560498"/>
                <a:gd name="connsiteY3" fmla="*/ 1706999 h 1706999"/>
                <a:gd name="connsiteX4" fmla="*/ 0 w 2560498"/>
                <a:gd name="connsiteY4" fmla="*/ 0 h 170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498" h="1706999">
                  <a:moveTo>
                    <a:pt x="0" y="0"/>
                  </a:moveTo>
                  <a:lnTo>
                    <a:pt x="2560498" y="0"/>
                  </a:lnTo>
                  <a:lnTo>
                    <a:pt x="2560498" y="1706999"/>
                  </a:lnTo>
                  <a:lnTo>
                    <a:pt x="0" y="17069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fr-FR" sz="2100" kern="1200" dirty="0">
                  <a:solidFill>
                    <a:schemeClr val="accent1">
                      <a:lumMod val="75000"/>
                    </a:schemeClr>
                  </a:solidFill>
                </a:rPr>
                <a:t>l’équilibre financier est </a:t>
              </a:r>
              <a:r>
                <a:rPr lang="fr-FR" sz="2100" dirty="0">
                  <a:solidFill>
                    <a:schemeClr val="accent1">
                      <a:lumMod val="75000"/>
                    </a:schemeClr>
                  </a:solidFill>
                </a:rPr>
                <a:t>au minimum</a:t>
              </a:r>
              <a:r>
                <a:rPr lang="fr-FR" sz="2100" kern="1200" dirty="0">
                  <a:solidFill>
                    <a:schemeClr val="accent1">
                      <a:lumMod val="75000"/>
                    </a:schemeClr>
                  </a:solidFill>
                </a:rPr>
                <a:t>.</a:t>
              </a:r>
            </a:p>
            <a:p>
              <a:pPr marL="228600" lvl="1" indent="-228600" algn="l" defTabSz="933450">
                <a:lnSpc>
                  <a:spcPct val="90000"/>
                </a:lnSpc>
                <a:spcBef>
                  <a:spcPct val="0"/>
                </a:spcBef>
                <a:spcAft>
                  <a:spcPct val="15000"/>
                </a:spcAft>
                <a:buChar char="•"/>
              </a:pPr>
              <a:r>
                <a:rPr lang="fr-FR" sz="2000" dirty="0"/>
                <a:t>L’entreprise est en principe </a:t>
              </a:r>
              <a:r>
                <a:rPr lang="fr-FR" sz="2000" u="sng" dirty="0">
                  <a:solidFill>
                    <a:schemeClr val="accent2">
                      <a:lumMod val="75000"/>
                    </a:schemeClr>
                  </a:solidFill>
                </a:rPr>
                <a:t>solvable</a:t>
              </a:r>
              <a:endParaRPr lang="fr-FR" sz="2000" dirty="0"/>
            </a:p>
            <a:p>
              <a:pPr marL="0" lvl="1" algn="l" defTabSz="933450">
                <a:lnSpc>
                  <a:spcPct val="90000"/>
                </a:lnSpc>
                <a:spcBef>
                  <a:spcPct val="0"/>
                </a:spcBef>
                <a:spcAft>
                  <a:spcPct val="15000"/>
                </a:spcAft>
              </a:pPr>
              <a:endParaRPr lang="fr-FR" sz="2100" kern="1200" dirty="0">
                <a:solidFill>
                  <a:schemeClr val="accent1">
                    <a:lumMod val="75000"/>
                  </a:schemeClr>
                </a:solidFill>
              </a:endParaRPr>
            </a:p>
          </p:txBody>
        </p:sp>
      </p:grpSp>
      <p:sp>
        <p:nvSpPr>
          <p:cNvPr id="24" name="Titre 8">
            <a:extLst>
              <a:ext uri="{FF2B5EF4-FFF2-40B4-BE49-F238E27FC236}">
                <a16:creationId xmlns:a16="http://schemas.microsoft.com/office/drawing/2014/main" id="{FB3AED57-CF33-4E6B-8843-E7AA7E79D4D2}"/>
              </a:ext>
            </a:extLst>
          </p:cNvPr>
          <p:cNvSpPr txBox="1">
            <a:spLocks noGrp="1"/>
          </p:cNvSpPr>
          <p:nvPr>
            <p:ph type="title"/>
          </p:nvPr>
        </p:nvSpPr>
        <p:spPr>
          <a:xfrm>
            <a:off x="845011" y="283749"/>
            <a:ext cx="7886700" cy="1325563"/>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600" b="1" i="0" u="none" strike="noStrike" kern="1200" cap="none" spc="0" normalizeH="0" baseline="0" noProof="0" dirty="0">
                <a:ln>
                  <a:noFill/>
                </a:ln>
                <a:solidFill>
                  <a:srgbClr val="D20000"/>
                </a:solidFill>
                <a:effectLst/>
                <a:uLnTx/>
                <a:uFillTx/>
                <a:latin typeface="+mn-lt"/>
                <a:ea typeface="+mj-ea"/>
                <a:cs typeface="+mj-cs"/>
              </a:rPr>
              <a:t>Le Fonds de Roulement (FR)</a:t>
            </a:r>
            <a:endParaRPr kumimoji="0" lang="fr-FR" sz="3600" b="1"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1855654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FF28C2-27B0-43D1-A39B-3B244BEE71FE}"/>
              </a:ext>
            </a:extLst>
          </p:cNvPr>
          <p:cNvSpPr>
            <a:spLocks noGrp="1"/>
          </p:cNvSpPr>
          <p:nvPr>
            <p:ph type="sldNum" idx="12"/>
          </p:nvPr>
        </p:nvSpPr>
        <p:spPr/>
        <p:txBody>
          <a:bodyPr/>
          <a:lstStyle/>
          <a:p>
            <a:fld id="{B2A904B1-9AC2-40DA-8703-C0208FF49E57}" type="slidenum">
              <a:rPr lang="fr-FR" smtClean="0"/>
              <a:pPr/>
              <a:t>21</a:t>
            </a:fld>
            <a:endParaRPr lang="fr-FR"/>
          </a:p>
        </p:txBody>
      </p:sp>
      <p:sp>
        <p:nvSpPr>
          <p:cNvPr id="5" name="Text Box 5">
            <a:extLst>
              <a:ext uri="{FF2B5EF4-FFF2-40B4-BE49-F238E27FC236}">
                <a16:creationId xmlns:a16="http://schemas.microsoft.com/office/drawing/2014/main" id="{A8B7F393-27B9-492A-AB47-55C60F743431}"/>
              </a:ext>
            </a:extLst>
          </p:cNvPr>
          <p:cNvSpPr txBox="1">
            <a:spLocks noChangeArrowheads="1"/>
          </p:cNvSpPr>
          <p:nvPr/>
        </p:nvSpPr>
        <p:spPr bwMode="auto">
          <a:xfrm>
            <a:off x="1730456" y="1765338"/>
            <a:ext cx="2286000" cy="64452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algn="ctr">
              <a:spcBef>
                <a:spcPct val="50000"/>
              </a:spcBef>
            </a:pPr>
            <a:r>
              <a:rPr lang="fr-FR" dirty="0"/>
              <a:t>Constitution des Stocks</a:t>
            </a:r>
          </a:p>
        </p:txBody>
      </p:sp>
      <p:sp>
        <p:nvSpPr>
          <p:cNvPr id="6" name="AutoShape 6">
            <a:extLst>
              <a:ext uri="{FF2B5EF4-FFF2-40B4-BE49-F238E27FC236}">
                <a16:creationId xmlns:a16="http://schemas.microsoft.com/office/drawing/2014/main" id="{19BEDB6D-B74F-4AF1-9A14-80FF2C84CAC6}"/>
              </a:ext>
            </a:extLst>
          </p:cNvPr>
          <p:cNvSpPr>
            <a:spLocks noChangeArrowheads="1"/>
          </p:cNvSpPr>
          <p:nvPr/>
        </p:nvSpPr>
        <p:spPr bwMode="auto">
          <a:xfrm>
            <a:off x="2759156" y="2374938"/>
            <a:ext cx="228600" cy="990600"/>
          </a:xfrm>
          <a:prstGeom prst="downArrow">
            <a:avLst>
              <a:gd name="adj1" fmla="val 50000"/>
              <a:gd name="adj2" fmla="val 108333"/>
            </a:avLst>
          </a:prstGeom>
          <a:solidFill>
            <a:srgbClr val="FFC000"/>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fr-FR"/>
          </a:p>
        </p:txBody>
      </p:sp>
      <p:sp>
        <p:nvSpPr>
          <p:cNvPr id="7" name="Text Box 7">
            <a:extLst>
              <a:ext uri="{FF2B5EF4-FFF2-40B4-BE49-F238E27FC236}">
                <a16:creationId xmlns:a16="http://schemas.microsoft.com/office/drawing/2014/main" id="{020AD47E-E648-44C1-8C19-0CE1C7EDD3CA}"/>
              </a:ext>
            </a:extLst>
          </p:cNvPr>
          <p:cNvSpPr txBox="1">
            <a:spLocks noChangeArrowheads="1"/>
          </p:cNvSpPr>
          <p:nvPr/>
        </p:nvSpPr>
        <p:spPr bwMode="auto">
          <a:xfrm>
            <a:off x="6204803" y="1834689"/>
            <a:ext cx="2209800" cy="78483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spAutoFit/>
          </a:bodyPr>
          <a:lstStyle/>
          <a:p>
            <a:pPr algn="ctr">
              <a:spcBef>
                <a:spcPct val="50000"/>
              </a:spcBef>
            </a:pPr>
            <a:r>
              <a:rPr lang="fr-FR" dirty="0"/>
              <a:t>Fournisseurs</a:t>
            </a:r>
          </a:p>
          <a:p>
            <a:pPr algn="ctr">
              <a:spcBef>
                <a:spcPct val="50000"/>
              </a:spcBef>
            </a:pPr>
            <a:endParaRPr lang="fr-FR" dirty="0"/>
          </a:p>
        </p:txBody>
      </p:sp>
      <p:sp>
        <p:nvSpPr>
          <p:cNvPr id="8" name="AutoShape 8">
            <a:extLst>
              <a:ext uri="{FF2B5EF4-FFF2-40B4-BE49-F238E27FC236}">
                <a16:creationId xmlns:a16="http://schemas.microsoft.com/office/drawing/2014/main" id="{AC66D937-93D6-4CC2-A02D-685518050740}"/>
              </a:ext>
            </a:extLst>
          </p:cNvPr>
          <p:cNvSpPr>
            <a:spLocks noChangeArrowheads="1"/>
          </p:cNvSpPr>
          <p:nvPr/>
        </p:nvSpPr>
        <p:spPr bwMode="auto">
          <a:xfrm>
            <a:off x="4283156" y="1841538"/>
            <a:ext cx="1676400" cy="304800"/>
          </a:xfrm>
          <a:prstGeom prst="leftArrow">
            <a:avLst>
              <a:gd name="adj1" fmla="val 50000"/>
              <a:gd name="adj2" fmla="val 137500"/>
            </a:avLst>
          </a:prstGeom>
          <a:solidFill>
            <a:srgbClr val="FFC000"/>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fr-FR"/>
          </a:p>
        </p:txBody>
      </p:sp>
      <p:sp>
        <p:nvSpPr>
          <p:cNvPr id="9" name="AutoShape 9">
            <a:extLst>
              <a:ext uri="{FF2B5EF4-FFF2-40B4-BE49-F238E27FC236}">
                <a16:creationId xmlns:a16="http://schemas.microsoft.com/office/drawing/2014/main" id="{84AA6291-FF7C-4ABC-B5C6-F9377F419091}"/>
              </a:ext>
            </a:extLst>
          </p:cNvPr>
          <p:cNvSpPr>
            <a:spLocks noChangeArrowheads="1"/>
          </p:cNvSpPr>
          <p:nvPr/>
        </p:nvSpPr>
        <p:spPr bwMode="auto">
          <a:xfrm>
            <a:off x="2149556" y="2374938"/>
            <a:ext cx="228600" cy="990600"/>
          </a:xfrm>
          <a:prstGeom prst="downArrow">
            <a:avLst>
              <a:gd name="adj1" fmla="val 50000"/>
              <a:gd name="adj2" fmla="val 108333"/>
            </a:avLst>
          </a:prstGeom>
          <a:solidFill>
            <a:srgbClr val="FFC000"/>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fr-FR"/>
          </a:p>
        </p:txBody>
      </p:sp>
      <p:sp>
        <p:nvSpPr>
          <p:cNvPr id="10" name="AutoShape 10">
            <a:extLst>
              <a:ext uri="{FF2B5EF4-FFF2-40B4-BE49-F238E27FC236}">
                <a16:creationId xmlns:a16="http://schemas.microsoft.com/office/drawing/2014/main" id="{4E73C15F-3DE4-4ACD-BAC5-E3B8926D6224}"/>
              </a:ext>
            </a:extLst>
          </p:cNvPr>
          <p:cNvSpPr>
            <a:spLocks noChangeArrowheads="1"/>
          </p:cNvSpPr>
          <p:nvPr/>
        </p:nvSpPr>
        <p:spPr bwMode="auto">
          <a:xfrm>
            <a:off x="3368756" y="2374938"/>
            <a:ext cx="228600" cy="990600"/>
          </a:xfrm>
          <a:prstGeom prst="downArrow">
            <a:avLst>
              <a:gd name="adj1" fmla="val 50000"/>
              <a:gd name="adj2" fmla="val 108333"/>
            </a:avLst>
          </a:prstGeom>
          <a:solidFill>
            <a:srgbClr val="FFC000"/>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fr-FR"/>
          </a:p>
        </p:txBody>
      </p:sp>
      <p:sp>
        <p:nvSpPr>
          <p:cNvPr id="11" name="Text Box 11">
            <a:extLst>
              <a:ext uri="{FF2B5EF4-FFF2-40B4-BE49-F238E27FC236}">
                <a16:creationId xmlns:a16="http://schemas.microsoft.com/office/drawing/2014/main" id="{B03B0B2E-958D-4EC4-B50B-6720B49DE49C}"/>
              </a:ext>
            </a:extLst>
          </p:cNvPr>
          <p:cNvSpPr txBox="1">
            <a:spLocks noChangeArrowheads="1"/>
          </p:cNvSpPr>
          <p:nvPr/>
        </p:nvSpPr>
        <p:spPr bwMode="auto">
          <a:xfrm>
            <a:off x="2073356" y="2679738"/>
            <a:ext cx="1600200" cy="369888"/>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pPr>
            <a:r>
              <a:rPr lang="fr-FR" dirty="0"/>
              <a:t>Ventes</a:t>
            </a:r>
          </a:p>
        </p:txBody>
      </p:sp>
      <p:sp>
        <p:nvSpPr>
          <p:cNvPr id="12" name="AutoShape 12">
            <a:extLst>
              <a:ext uri="{FF2B5EF4-FFF2-40B4-BE49-F238E27FC236}">
                <a16:creationId xmlns:a16="http://schemas.microsoft.com/office/drawing/2014/main" id="{7B911B77-A246-48E7-A009-D0DA5B5CBC11}"/>
              </a:ext>
            </a:extLst>
          </p:cNvPr>
          <p:cNvSpPr>
            <a:spLocks noChangeArrowheads="1"/>
          </p:cNvSpPr>
          <p:nvPr/>
        </p:nvSpPr>
        <p:spPr bwMode="auto">
          <a:xfrm>
            <a:off x="1692356" y="3365538"/>
            <a:ext cx="2438400" cy="1676400"/>
          </a:xfrm>
          <a:prstGeom prst="flowChartMultidocumen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fr-FR" b="1"/>
              <a:t>Créances Clients</a:t>
            </a:r>
          </a:p>
        </p:txBody>
      </p:sp>
      <p:sp>
        <p:nvSpPr>
          <p:cNvPr id="13" name="AutoShape 13">
            <a:extLst>
              <a:ext uri="{FF2B5EF4-FFF2-40B4-BE49-F238E27FC236}">
                <a16:creationId xmlns:a16="http://schemas.microsoft.com/office/drawing/2014/main" id="{654CA95A-AC48-4C60-A0CA-16C8EA60826A}"/>
              </a:ext>
            </a:extLst>
          </p:cNvPr>
          <p:cNvSpPr>
            <a:spLocks noChangeArrowheads="1"/>
          </p:cNvSpPr>
          <p:nvPr/>
        </p:nvSpPr>
        <p:spPr bwMode="auto">
          <a:xfrm>
            <a:off x="2759156" y="5118138"/>
            <a:ext cx="228600" cy="762000"/>
          </a:xfrm>
          <a:prstGeom prst="downArrow">
            <a:avLst>
              <a:gd name="adj1" fmla="val 50000"/>
              <a:gd name="adj2" fmla="val 83333"/>
            </a:avLst>
          </a:prstGeom>
          <a:solidFill>
            <a:srgbClr val="FFC000"/>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fr-FR"/>
          </a:p>
        </p:txBody>
      </p:sp>
      <p:sp>
        <p:nvSpPr>
          <p:cNvPr id="14" name="AutoShape 14">
            <a:extLst>
              <a:ext uri="{FF2B5EF4-FFF2-40B4-BE49-F238E27FC236}">
                <a16:creationId xmlns:a16="http://schemas.microsoft.com/office/drawing/2014/main" id="{101D6A61-1E55-4FFB-A266-B66DDA0FF681}"/>
              </a:ext>
            </a:extLst>
          </p:cNvPr>
          <p:cNvSpPr>
            <a:spLocks noChangeArrowheads="1"/>
          </p:cNvSpPr>
          <p:nvPr/>
        </p:nvSpPr>
        <p:spPr bwMode="auto">
          <a:xfrm>
            <a:off x="2149556" y="5118138"/>
            <a:ext cx="228600" cy="762000"/>
          </a:xfrm>
          <a:prstGeom prst="downArrow">
            <a:avLst>
              <a:gd name="adj1" fmla="val 50000"/>
              <a:gd name="adj2" fmla="val 83333"/>
            </a:avLst>
          </a:prstGeom>
          <a:solidFill>
            <a:srgbClr val="FFC000"/>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fr-FR"/>
          </a:p>
        </p:txBody>
      </p:sp>
      <p:sp>
        <p:nvSpPr>
          <p:cNvPr id="15" name="AutoShape 15">
            <a:extLst>
              <a:ext uri="{FF2B5EF4-FFF2-40B4-BE49-F238E27FC236}">
                <a16:creationId xmlns:a16="http://schemas.microsoft.com/office/drawing/2014/main" id="{1970F54A-1AFB-4FE3-969D-FBE5664CAD6A}"/>
              </a:ext>
            </a:extLst>
          </p:cNvPr>
          <p:cNvSpPr>
            <a:spLocks noChangeArrowheads="1"/>
          </p:cNvSpPr>
          <p:nvPr/>
        </p:nvSpPr>
        <p:spPr bwMode="auto">
          <a:xfrm>
            <a:off x="3368756" y="5118138"/>
            <a:ext cx="228600" cy="762000"/>
          </a:xfrm>
          <a:prstGeom prst="downArrow">
            <a:avLst>
              <a:gd name="adj1" fmla="val 50000"/>
              <a:gd name="adj2" fmla="val 83333"/>
            </a:avLst>
          </a:prstGeom>
          <a:solidFill>
            <a:srgbClr val="FFC000"/>
          </a:solid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fr-FR"/>
          </a:p>
        </p:txBody>
      </p:sp>
      <p:sp>
        <p:nvSpPr>
          <p:cNvPr id="16" name="Text Box 16">
            <a:extLst>
              <a:ext uri="{FF2B5EF4-FFF2-40B4-BE49-F238E27FC236}">
                <a16:creationId xmlns:a16="http://schemas.microsoft.com/office/drawing/2014/main" id="{CEBC34B5-9674-4192-8F07-700C04795F02}"/>
              </a:ext>
            </a:extLst>
          </p:cNvPr>
          <p:cNvSpPr txBox="1">
            <a:spLocks noChangeArrowheads="1"/>
          </p:cNvSpPr>
          <p:nvPr/>
        </p:nvSpPr>
        <p:spPr bwMode="auto">
          <a:xfrm>
            <a:off x="2073356" y="5194338"/>
            <a:ext cx="1600200" cy="369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ctr">
              <a:spcBef>
                <a:spcPct val="50000"/>
              </a:spcBef>
            </a:pPr>
            <a:r>
              <a:rPr lang="fr-FR" b="1" dirty="0"/>
              <a:t>Règlements</a:t>
            </a:r>
          </a:p>
        </p:txBody>
      </p:sp>
      <p:sp>
        <p:nvSpPr>
          <p:cNvPr id="17" name="Text Box 17">
            <a:extLst>
              <a:ext uri="{FF2B5EF4-FFF2-40B4-BE49-F238E27FC236}">
                <a16:creationId xmlns:a16="http://schemas.microsoft.com/office/drawing/2014/main" id="{C80FDE7E-DA55-49B3-A45C-51CFADDECB4C}"/>
              </a:ext>
            </a:extLst>
          </p:cNvPr>
          <p:cNvSpPr txBox="1">
            <a:spLocks noChangeArrowheads="1"/>
          </p:cNvSpPr>
          <p:nvPr/>
        </p:nvSpPr>
        <p:spPr bwMode="auto">
          <a:xfrm>
            <a:off x="1844756" y="5956338"/>
            <a:ext cx="2133600" cy="369888"/>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pPr>
            <a:r>
              <a:rPr lang="fr-FR" dirty="0"/>
              <a:t>Banque &amp; Caisse</a:t>
            </a:r>
          </a:p>
        </p:txBody>
      </p:sp>
      <p:sp>
        <p:nvSpPr>
          <p:cNvPr id="18" name="AutoShape 18">
            <a:extLst>
              <a:ext uri="{FF2B5EF4-FFF2-40B4-BE49-F238E27FC236}">
                <a16:creationId xmlns:a16="http://schemas.microsoft.com/office/drawing/2014/main" id="{9C665A2B-070C-40D8-8608-A6BBB1E807B4}"/>
              </a:ext>
            </a:extLst>
          </p:cNvPr>
          <p:cNvSpPr>
            <a:spLocks noChangeArrowheads="1"/>
          </p:cNvSpPr>
          <p:nvPr/>
        </p:nvSpPr>
        <p:spPr bwMode="auto">
          <a:xfrm>
            <a:off x="4435556" y="2771919"/>
            <a:ext cx="3505200" cy="3413019"/>
          </a:xfrm>
          <a:custGeom>
            <a:avLst/>
            <a:gdLst>
              <a:gd name="G0" fmla="+- 14449 0 0"/>
              <a:gd name="G1" fmla="+- 18704 0 0"/>
              <a:gd name="G2" fmla="+- 3276 0 0"/>
              <a:gd name="G3" fmla="*/ 14449 1 2"/>
              <a:gd name="G4" fmla="+- G3 10800 0"/>
              <a:gd name="G5" fmla="+- 21600 14449 18704"/>
              <a:gd name="G6" fmla="+- 18704 3276 0"/>
              <a:gd name="G7" fmla="*/ G6 1 2"/>
              <a:gd name="G8" fmla="*/ 18704 2 1"/>
              <a:gd name="G9" fmla="+- G8 0 21600"/>
              <a:gd name="G10" fmla="*/ 21600 G0 G1"/>
              <a:gd name="G11" fmla="*/ 21600 G4 G1"/>
              <a:gd name="G12" fmla="*/ 21600 G5 G1"/>
              <a:gd name="G13" fmla="*/ 21600 G7 G1"/>
              <a:gd name="G14" fmla="*/ 18704 1 2"/>
              <a:gd name="G15" fmla="+- G5 0 G4"/>
              <a:gd name="G16" fmla="+- G0 0 G4"/>
              <a:gd name="G17" fmla="*/ G2 G15 G16"/>
              <a:gd name="T0" fmla="*/ 18025 w 21600"/>
              <a:gd name="T1" fmla="*/ 0 h 21600"/>
              <a:gd name="T2" fmla="*/ 14449 w 21600"/>
              <a:gd name="T3" fmla="*/ 3276 h 21600"/>
              <a:gd name="T4" fmla="*/ 0 w 21600"/>
              <a:gd name="T5" fmla="*/ 20816 h 21600"/>
              <a:gd name="T6" fmla="*/ 9352 w 21600"/>
              <a:gd name="T7" fmla="*/ 21600 h 21600"/>
              <a:gd name="T8" fmla="*/ 18704 w 21600"/>
              <a:gd name="T9" fmla="*/ 12692 h 21600"/>
              <a:gd name="T10" fmla="*/ 21600 w 21600"/>
              <a:gd name="T11" fmla="*/ 3276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025" y="0"/>
                </a:moveTo>
                <a:lnTo>
                  <a:pt x="14449" y="3276"/>
                </a:lnTo>
                <a:lnTo>
                  <a:pt x="17345" y="3276"/>
                </a:lnTo>
                <a:lnTo>
                  <a:pt x="17345" y="20031"/>
                </a:lnTo>
                <a:lnTo>
                  <a:pt x="0" y="20031"/>
                </a:lnTo>
                <a:lnTo>
                  <a:pt x="0" y="21600"/>
                </a:lnTo>
                <a:lnTo>
                  <a:pt x="18704" y="21600"/>
                </a:lnTo>
                <a:lnTo>
                  <a:pt x="18704" y="3276"/>
                </a:lnTo>
                <a:lnTo>
                  <a:pt x="21600" y="3276"/>
                </a:lnTo>
                <a:close/>
              </a:path>
            </a:pathLst>
          </a:custGeom>
          <a:solidFill>
            <a:srgbClr val="FF0000"/>
          </a:solidFill>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fr-FR"/>
          </a:p>
        </p:txBody>
      </p:sp>
      <p:sp>
        <p:nvSpPr>
          <p:cNvPr id="19" name="Text Box 19">
            <a:extLst>
              <a:ext uri="{FF2B5EF4-FFF2-40B4-BE49-F238E27FC236}">
                <a16:creationId xmlns:a16="http://schemas.microsoft.com/office/drawing/2014/main" id="{38C60890-5E19-4E1D-A38B-FAABEAC69698}"/>
              </a:ext>
            </a:extLst>
          </p:cNvPr>
          <p:cNvSpPr txBox="1">
            <a:spLocks noChangeArrowheads="1"/>
          </p:cNvSpPr>
          <p:nvPr/>
        </p:nvSpPr>
        <p:spPr bwMode="auto">
          <a:xfrm>
            <a:off x="6492956" y="3670338"/>
            <a:ext cx="1447800"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fr-FR"/>
              <a:t>Règlements aux</a:t>
            </a:r>
          </a:p>
        </p:txBody>
      </p:sp>
      <p:sp>
        <p:nvSpPr>
          <p:cNvPr id="20" name="Text Box 20">
            <a:extLst>
              <a:ext uri="{FF2B5EF4-FFF2-40B4-BE49-F238E27FC236}">
                <a16:creationId xmlns:a16="http://schemas.microsoft.com/office/drawing/2014/main" id="{AE12886B-B3B8-475F-A2EC-CBC3CD130092}"/>
              </a:ext>
            </a:extLst>
          </p:cNvPr>
          <p:cNvSpPr txBox="1">
            <a:spLocks noChangeArrowheads="1"/>
          </p:cNvSpPr>
          <p:nvPr/>
        </p:nvSpPr>
        <p:spPr bwMode="auto">
          <a:xfrm>
            <a:off x="4664156" y="2298738"/>
            <a:ext cx="1219200" cy="4905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fr-FR" sz="1200" dirty="0"/>
              <a:t>Naissance de </a:t>
            </a:r>
            <a:r>
              <a:rPr lang="fr-FR" sz="1400" b="1" dirty="0"/>
              <a:t>dettes</a:t>
            </a:r>
          </a:p>
        </p:txBody>
      </p:sp>
      <p:sp>
        <p:nvSpPr>
          <p:cNvPr id="21" name="Title 19">
            <a:extLst>
              <a:ext uri="{FF2B5EF4-FFF2-40B4-BE49-F238E27FC236}">
                <a16:creationId xmlns:a16="http://schemas.microsoft.com/office/drawing/2014/main" id="{C71504D9-1308-4A1B-AAAD-804AB66C6D78}"/>
              </a:ext>
            </a:extLst>
          </p:cNvPr>
          <p:cNvSpPr txBox="1">
            <a:spLocks/>
          </p:cNvSpPr>
          <p:nvPr/>
        </p:nvSpPr>
        <p:spPr>
          <a:xfrm>
            <a:off x="720806" y="138937"/>
            <a:ext cx="7886700" cy="1325563"/>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RPr/>
            </a:defPPr>
            <a:lvl1pPr marR="0" lvl="0"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1pPr>
            <a:lvl2pPr marR="0" lvl="1"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r>
              <a:rPr lang="fr-FR" sz="2800" b="1" kern="0">
                <a:solidFill>
                  <a:srgbClr val="C00000"/>
                </a:solidFill>
                <a:latin typeface="+mj-lt"/>
              </a:rPr>
              <a:t>Cycle Exploitation / Trésorerie du Bilan  </a:t>
            </a:r>
            <a:endParaRPr lang="fr-FR" sz="2800" b="1" kern="0" dirty="0">
              <a:solidFill>
                <a:srgbClr val="C00000"/>
              </a:solidFill>
              <a:latin typeface="+mj-lt"/>
            </a:endParaRPr>
          </a:p>
        </p:txBody>
      </p:sp>
      <p:sp>
        <p:nvSpPr>
          <p:cNvPr id="22" name="Text Box 26">
            <a:extLst>
              <a:ext uri="{FF2B5EF4-FFF2-40B4-BE49-F238E27FC236}">
                <a16:creationId xmlns:a16="http://schemas.microsoft.com/office/drawing/2014/main" id="{05D05FB5-43A0-4401-8016-B625BE0F3126}"/>
              </a:ext>
            </a:extLst>
          </p:cNvPr>
          <p:cNvSpPr txBox="1">
            <a:spLocks noChangeArrowheads="1"/>
          </p:cNvSpPr>
          <p:nvPr/>
        </p:nvSpPr>
        <p:spPr bwMode="auto">
          <a:xfrm>
            <a:off x="3978356" y="1215957"/>
            <a:ext cx="3020212" cy="457200"/>
          </a:xfrm>
          <a:prstGeom prst="rect">
            <a:avLst/>
          </a:prstGeom>
          <a:noFill/>
          <a:ln>
            <a:solidFill>
              <a:srgbClr val="002060"/>
            </a:solidFill>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fr-FR" sz="2400" b="1" dirty="0">
                <a:solidFill>
                  <a:srgbClr val="000099"/>
                </a:solidFill>
              </a:rPr>
              <a:t>Cycle Court</a:t>
            </a:r>
          </a:p>
        </p:txBody>
      </p:sp>
    </p:spTree>
    <p:extLst>
      <p:ext uri="{BB962C8B-B14F-4D97-AF65-F5344CB8AC3E}">
        <p14:creationId xmlns:p14="http://schemas.microsoft.com/office/powerpoint/2010/main" val="40738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ppt_h/2"/>
                                          </p:val>
                                        </p:tav>
                                        <p:tav tm="100000">
                                          <p:val>
                                            <p:strVal val="#ppt_y"/>
                                          </p:val>
                                        </p:tav>
                                      </p:tavLst>
                                    </p:anim>
                                    <p:anim calcmode="lin" valueType="num">
                                      <p:cBhvr>
                                        <p:cTn id="34" dur="500" fill="hold"/>
                                        <p:tgtEl>
                                          <p:spTgt spid="6"/>
                                        </p:tgtEl>
                                        <p:attrNameLst>
                                          <p:attrName>ppt_w</p:attrName>
                                        </p:attrNameLst>
                                      </p:cBhvr>
                                      <p:tavLst>
                                        <p:tav tm="0">
                                          <p:val>
                                            <p:strVal val="#ppt_w"/>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ppt_x</p:attrName>
                                        </p:attrNameLst>
                                      </p:cBhvr>
                                      <p:tavLst>
                                        <p:tav tm="0">
                                          <p:val>
                                            <p:strVal val="#ppt_x"/>
                                          </p:val>
                                        </p:tav>
                                        <p:tav tm="100000">
                                          <p:val>
                                            <p:strVal val="#ppt_x"/>
                                          </p:val>
                                        </p:tav>
                                      </p:tavLst>
                                    </p:anim>
                                    <p:anim calcmode="lin" valueType="num">
                                      <p:cBhvr>
                                        <p:cTn id="41" dur="500" fill="hold"/>
                                        <p:tgtEl>
                                          <p:spTgt spid="9"/>
                                        </p:tgtEl>
                                        <p:attrNameLst>
                                          <p:attrName>ppt_y</p:attrName>
                                        </p:attrNameLst>
                                      </p:cBhvr>
                                      <p:tavLst>
                                        <p:tav tm="0">
                                          <p:val>
                                            <p:strVal val="#ppt_y-#ppt_h/2"/>
                                          </p:val>
                                        </p:tav>
                                        <p:tav tm="100000">
                                          <p:val>
                                            <p:strVal val="#ppt_y"/>
                                          </p:val>
                                        </p:tav>
                                      </p:tavLst>
                                    </p:anim>
                                    <p:anim calcmode="lin" valueType="num">
                                      <p:cBhvr>
                                        <p:cTn id="42" dur="500" fill="hold"/>
                                        <p:tgtEl>
                                          <p:spTgt spid="9"/>
                                        </p:tgtEl>
                                        <p:attrNameLst>
                                          <p:attrName>ppt_w</p:attrName>
                                        </p:attrNameLst>
                                      </p:cBhvr>
                                      <p:tavLst>
                                        <p:tav tm="0">
                                          <p:val>
                                            <p:strVal val="#ppt_w"/>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ppt_h/2"/>
                                          </p:val>
                                        </p:tav>
                                        <p:tav tm="100000">
                                          <p:val>
                                            <p:strVal val="#ppt_y"/>
                                          </p:val>
                                        </p:tav>
                                      </p:tavLst>
                                    </p:anim>
                                    <p:anim calcmode="lin" valueType="num">
                                      <p:cBhvr>
                                        <p:cTn id="50" dur="500" fill="hold"/>
                                        <p:tgtEl>
                                          <p:spTgt spid="10"/>
                                        </p:tgtEl>
                                        <p:attrNameLst>
                                          <p:attrName>ppt_w</p:attrName>
                                        </p:attrNameLst>
                                      </p:cBhvr>
                                      <p:tavLst>
                                        <p:tav tm="0">
                                          <p:val>
                                            <p:strVal val="#ppt_w"/>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ox(in)">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1"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ppt_x</p:attrName>
                                        </p:attrNameLst>
                                      </p:cBhvr>
                                      <p:tavLst>
                                        <p:tav tm="0">
                                          <p:val>
                                            <p:strVal val="#ppt_x"/>
                                          </p:val>
                                        </p:tav>
                                        <p:tav tm="100000">
                                          <p:val>
                                            <p:strVal val="#ppt_x"/>
                                          </p:val>
                                        </p:tav>
                                      </p:tavLst>
                                    </p:anim>
                                    <p:anim calcmode="lin" valueType="num">
                                      <p:cBhvr>
                                        <p:cTn id="68" dur="500" fill="hold"/>
                                        <p:tgtEl>
                                          <p:spTgt spid="13"/>
                                        </p:tgtEl>
                                        <p:attrNameLst>
                                          <p:attrName>ppt_y</p:attrName>
                                        </p:attrNameLst>
                                      </p:cBhvr>
                                      <p:tavLst>
                                        <p:tav tm="0">
                                          <p:val>
                                            <p:strVal val="#ppt_y-#ppt_h/2"/>
                                          </p:val>
                                        </p:tav>
                                        <p:tav tm="100000">
                                          <p:val>
                                            <p:strVal val="#ppt_y"/>
                                          </p:val>
                                        </p:tav>
                                      </p:tavLst>
                                    </p:anim>
                                    <p:anim calcmode="lin" valueType="num">
                                      <p:cBhvr>
                                        <p:cTn id="69" dur="500" fill="hold"/>
                                        <p:tgtEl>
                                          <p:spTgt spid="13"/>
                                        </p:tgtEl>
                                        <p:attrNameLst>
                                          <p:attrName>ppt_w</p:attrName>
                                        </p:attrNameLst>
                                      </p:cBhvr>
                                      <p:tavLst>
                                        <p:tav tm="0">
                                          <p:val>
                                            <p:strVal val="#ppt_w"/>
                                          </p:val>
                                        </p:tav>
                                        <p:tav tm="100000">
                                          <p:val>
                                            <p:strVal val="#ppt_w"/>
                                          </p:val>
                                        </p:tav>
                                      </p:tavLst>
                                    </p:anim>
                                    <p:anim calcmode="lin" valueType="num">
                                      <p:cBhvr>
                                        <p:cTn id="7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p:cTn id="75" dur="500" fill="hold"/>
                                        <p:tgtEl>
                                          <p:spTgt spid="14"/>
                                        </p:tgtEl>
                                        <p:attrNameLst>
                                          <p:attrName>ppt_x</p:attrName>
                                        </p:attrNameLst>
                                      </p:cBhvr>
                                      <p:tavLst>
                                        <p:tav tm="0">
                                          <p:val>
                                            <p:strVal val="#ppt_x"/>
                                          </p:val>
                                        </p:tav>
                                        <p:tav tm="100000">
                                          <p:val>
                                            <p:strVal val="#ppt_x"/>
                                          </p:val>
                                        </p:tav>
                                      </p:tavLst>
                                    </p:anim>
                                    <p:anim calcmode="lin" valueType="num">
                                      <p:cBhvr>
                                        <p:cTn id="76" dur="500" fill="hold"/>
                                        <p:tgtEl>
                                          <p:spTgt spid="14"/>
                                        </p:tgtEl>
                                        <p:attrNameLst>
                                          <p:attrName>ppt_y</p:attrName>
                                        </p:attrNameLst>
                                      </p:cBhvr>
                                      <p:tavLst>
                                        <p:tav tm="0">
                                          <p:val>
                                            <p:strVal val="#ppt_y-#ppt_h/2"/>
                                          </p:val>
                                        </p:tav>
                                        <p:tav tm="100000">
                                          <p:val>
                                            <p:strVal val="#ppt_y"/>
                                          </p:val>
                                        </p:tav>
                                      </p:tavLst>
                                    </p:anim>
                                    <p:anim calcmode="lin" valueType="num">
                                      <p:cBhvr>
                                        <p:cTn id="77" dur="500" fill="hold"/>
                                        <p:tgtEl>
                                          <p:spTgt spid="14"/>
                                        </p:tgtEl>
                                        <p:attrNameLst>
                                          <p:attrName>ppt_w</p:attrName>
                                        </p:attrNameLst>
                                      </p:cBhvr>
                                      <p:tavLst>
                                        <p:tav tm="0">
                                          <p:val>
                                            <p:strVal val="#ppt_w"/>
                                          </p:val>
                                        </p:tav>
                                        <p:tav tm="100000">
                                          <p:val>
                                            <p:strVal val="#ppt_w"/>
                                          </p:val>
                                        </p:tav>
                                      </p:tavLst>
                                    </p:anim>
                                    <p:anim calcmode="lin" valueType="num">
                                      <p:cBhvr>
                                        <p:cTn id="7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1"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500" fill="hold"/>
                                        <p:tgtEl>
                                          <p:spTgt spid="15"/>
                                        </p:tgtEl>
                                        <p:attrNameLst>
                                          <p:attrName>ppt_x</p:attrName>
                                        </p:attrNameLst>
                                      </p:cBhvr>
                                      <p:tavLst>
                                        <p:tav tm="0">
                                          <p:val>
                                            <p:strVal val="#ppt_x"/>
                                          </p:val>
                                        </p:tav>
                                        <p:tav tm="100000">
                                          <p:val>
                                            <p:strVal val="#ppt_x"/>
                                          </p:val>
                                        </p:tav>
                                      </p:tavLst>
                                    </p:anim>
                                    <p:anim calcmode="lin" valueType="num">
                                      <p:cBhvr>
                                        <p:cTn id="84" dur="500" fill="hold"/>
                                        <p:tgtEl>
                                          <p:spTgt spid="15"/>
                                        </p:tgtEl>
                                        <p:attrNameLst>
                                          <p:attrName>ppt_y</p:attrName>
                                        </p:attrNameLst>
                                      </p:cBhvr>
                                      <p:tavLst>
                                        <p:tav tm="0">
                                          <p:val>
                                            <p:strVal val="#ppt_y-#ppt_h/2"/>
                                          </p:val>
                                        </p:tav>
                                        <p:tav tm="100000">
                                          <p:val>
                                            <p:strVal val="#ppt_y"/>
                                          </p:val>
                                        </p:tav>
                                      </p:tavLst>
                                    </p:anim>
                                    <p:anim calcmode="lin" valueType="num">
                                      <p:cBhvr>
                                        <p:cTn id="85" dur="500" fill="hold"/>
                                        <p:tgtEl>
                                          <p:spTgt spid="15"/>
                                        </p:tgtEl>
                                        <p:attrNameLst>
                                          <p:attrName>ppt_w</p:attrName>
                                        </p:attrNameLst>
                                      </p:cBhvr>
                                      <p:tavLst>
                                        <p:tav tm="0">
                                          <p:val>
                                            <p:strVal val="#ppt_w"/>
                                          </p:val>
                                        </p:tav>
                                        <p:tav tm="100000">
                                          <p:val>
                                            <p:strVal val="#ppt_w"/>
                                          </p:val>
                                        </p:tav>
                                      </p:tavLst>
                                    </p:anim>
                                    <p:anim calcmode="lin" valueType="num">
                                      <p:cBhvr>
                                        <p:cTn id="8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7" presetClass="entr" presetSubtype="8"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0" fill="hold"/>
                                        <p:tgtEl>
                                          <p:spTgt spid="16"/>
                                        </p:tgtEl>
                                        <p:attrNameLst>
                                          <p:attrName>ppt_x</p:attrName>
                                        </p:attrNameLst>
                                      </p:cBhvr>
                                      <p:tavLst>
                                        <p:tav tm="0">
                                          <p:val>
                                            <p:strVal val="0-#ppt_w/2"/>
                                          </p:val>
                                        </p:tav>
                                        <p:tav tm="100000">
                                          <p:val>
                                            <p:strVal val="#ppt_x"/>
                                          </p:val>
                                        </p:tav>
                                      </p:tavLst>
                                    </p:anim>
                                    <p:anim calcmode="lin" valueType="num">
                                      <p:cBhvr additive="base">
                                        <p:cTn id="92" dur="5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5" presetClass="entr" presetSubtype="0"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p:cTn id="97" dur="1000" fill="hold"/>
                                        <p:tgtEl>
                                          <p:spTgt spid="17"/>
                                        </p:tgtEl>
                                        <p:attrNameLst>
                                          <p:attrName>ppt_w</p:attrName>
                                        </p:attrNameLst>
                                      </p:cBhvr>
                                      <p:tavLst>
                                        <p:tav tm="0">
                                          <p:val>
                                            <p:fltVal val="0"/>
                                          </p:val>
                                        </p:tav>
                                        <p:tav tm="100000">
                                          <p:val>
                                            <p:strVal val="#ppt_w"/>
                                          </p:val>
                                        </p:tav>
                                      </p:tavLst>
                                    </p:anim>
                                    <p:anim calcmode="lin" valueType="num">
                                      <p:cBhvr>
                                        <p:cTn id="98" dur="1000" fill="hold"/>
                                        <p:tgtEl>
                                          <p:spTgt spid="17"/>
                                        </p:tgtEl>
                                        <p:attrNameLst>
                                          <p:attrName>ppt_h</p:attrName>
                                        </p:attrNameLst>
                                      </p:cBhvr>
                                      <p:tavLst>
                                        <p:tav tm="0">
                                          <p:val>
                                            <p:fltVal val="0"/>
                                          </p:val>
                                        </p:tav>
                                        <p:tav tm="100000">
                                          <p:val>
                                            <p:strVal val="#ppt_h"/>
                                          </p:val>
                                        </p:tav>
                                      </p:tavLst>
                                    </p:anim>
                                    <p:anim calcmode="lin" valueType="num">
                                      <p:cBhvr>
                                        <p:cTn id="9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4" fill="hold" grpId="0" nodeType="clickEffect">
                                  <p:stCondLst>
                                    <p:cond delay="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500" fill="hold"/>
                                        <p:tgtEl>
                                          <p:spTgt spid="18"/>
                                        </p:tgtEl>
                                        <p:attrNameLst>
                                          <p:attrName>ppt_x</p:attrName>
                                        </p:attrNameLst>
                                      </p:cBhvr>
                                      <p:tavLst>
                                        <p:tav tm="0">
                                          <p:val>
                                            <p:strVal val="#ppt_x"/>
                                          </p:val>
                                        </p:tav>
                                        <p:tav tm="100000">
                                          <p:val>
                                            <p:strVal val="#ppt_x"/>
                                          </p:val>
                                        </p:tav>
                                      </p:tavLst>
                                    </p:anim>
                                    <p:anim calcmode="lin" valueType="num">
                                      <p:cBhvr>
                                        <p:cTn id="106" dur="500" fill="hold"/>
                                        <p:tgtEl>
                                          <p:spTgt spid="18"/>
                                        </p:tgtEl>
                                        <p:attrNameLst>
                                          <p:attrName>ppt_y</p:attrName>
                                        </p:attrNameLst>
                                      </p:cBhvr>
                                      <p:tavLst>
                                        <p:tav tm="0">
                                          <p:val>
                                            <p:strVal val="#ppt_y+#ppt_h/2"/>
                                          </p:val>
                                        </p:tav>
                                        <p:tav tm="100000">
                                          <p:val>
                                            <p:strVal val="#ppt_y"/>
                                          </p:val>
                                        </p:tav>
                                      </p:tavLst>
                                    </p:anim>
                                    <p:anim calcmode="lin" valueType="num">
                                      <p:cBhvr>
                                        <p:cTn id="107" dur="500" fill="hold"/>
                                        <p:tgtEl>
                                          <p:spTgt spid="18"/>
                                        </p:tgtEl>
                                        <p:attrNameLst>
                                          <p:attrName>ppt_w</p:attrName>
                                        </p:attrNameLst>
                                      </p:cBhvr>
                                      <p:tavLst>
                                        <p:tav tm="0">
                                          <p:val>
                                            <p:strVal val="#ppt_w"/>
                                          </p:val>
                                        </p:tav>
                                        <p:tav tm="100000">
                                          <p:val>
                                            <p:strVal val="#ppt_w"/>
                                          </p:val>
                                        </p:tav>
                                      </p:tavLst>
                                    </p:anim>
                                    <p:anim calcmode="lin" valueType="num">
                                      <p:cBhvr>
                                        <p:cTn id="108"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5" presetClass="entr" presetSubtype="5" fill="hold" grpId="0"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checkerboard(down)">
                                      <p:cBhvr>
                                        <p:cTn id="1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P spid="7" grpId="0" animBg="1" autoUpdateAnimBg="0"/>
      <p:bldP spid="8" grpId="0" animBg="1"/>
      <p:bldP spid="9" grpId="0" animBg="1"/>
      <p:bldP spid="10" grpId="0" animBg="1"/>
      <p:bldP spid="11" grpId="0" animBg="1" autoUpdateAnimBg="0"/>
      <p:bldP spid="12" grpId="0" animBg="1" autoUpdateAnimBg="0"/>
      <p:bldP spid="13" grpId="0" animBg="1"/>
      <p:bldP spid="14" grpId="0" animBg="1"/>
      <p:bldP spid="15" grpId="0" animBg="1"/>
      <p:bldP spid="16" grpId="0" animBg="1" autoUpdateAnimBg="0"/>
      <p:bldP spid="17" grpId="0" animBg="1" autoUpdateAnimBg="0"/>
      <p:bldP spid="18" grpId="0" animBg="1"/>
      <p:bldP spid="19" grpId="0" animBg="1" autoUpdateAnimBg="0"/>
      <p:bldP spid="2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BC4848-406A-44CC-9F41-14C83EBB1FCC}"/>
              </a:ext>
            </a:extLst>
          </p:cNvPr>
          <p:cNvSpPr>
            <a:spLocks noGrp="1"/>
          </p:cNvSpPr>
          <p:nvPr>
            <p:ph type="sldNum" idx="12"/>
          </p:nvPr>
        </p:nvSpPr>
        <p:spPr/>
        <p:txBody>
          <a:bodyPr/>
          <a:lstStyle/>
          <a:p>
            <a:fld id="{B2A904B1-9AC2-40DA-8703-C0208FF49E57}" type="slidenum">
              <a:rPr lang="fr-FR" smtClean="0"/>
              <a:pPr/>
              <a:t>22</a:t>
            </a:fld>
            <a:endParaRPr lang="fr-FR"/>
          </a:p>
        </p:txBody>
      </p:sp>
      <p:grpSp>
        <p:nvGrpSpPr>
          <p:cNvPr id="5" name="Group 4">
            <a:extLst>
              <a:ext uri="{FF2B5EF4-FFF2-40B4-BE49-F238E27FC236}">
                <a16:creationId xmlns:a16="http://schemas.microsoft.com/office/drawing/2014/main" id="{491DF050-4FDA-4943-8C62-D3352B036FD0}"/>
              </a:ext>
            </a:extLst>
          </p:cNvPr>
          <p:cNvGrpSpPr/>
          <p:nvPr/>
        </p:nvGrpSpPr>
        <p:grpSpPr>
          <a:xfrm>
            <a:off x="485804" y="2118258"/>
            <a:ext cx="8586790" cy="4458305"/>
            <a:chOff x="485804" y="1412875"/>
            <a:chExt cx="8586790" cy="5006990"/>
          </a:xfrm>
        </p:grpSpPr>
        <p:sp>
          <p:nvSpPr>
            <p:cNvPr id="6" name="Line 2">
              <a:extLst>
                <a:ext uri="{FF2B5EF4-FFF2-40B4-BE49-F238E27FC236}">
                  <a16:creationId xmlns:a16="http://schemas.microsoft.com/office/drawing/2014/main" id="{88A9AADF-520B-4BA2-9CBC-E1446B404D8F}"/>
                </a:ext>
              </a:extLst>
            </p:cNvPr>
            <p:cNvSpPr>
              <a:spLocks noChangeShapeType="1"/>
            </p:cNvSpPr>
            <p:nvPr/>
          </p:nvSpPr>
          <p:spPr bwMode="auto">
            <a:xfrm>
              <a:off x="7648604" y="2514600"/>
              <a:ext cx="0" cy="2133600"/>
            </a:xfrm>
            <a:prstGeom prst="line">
              <a:avLst/>
            </a:prstGeom>
            <a:noFill/>
            <a:ln w="19050" cap="rnd">
              <a:solidFill>
                <a:schemeClr val="tx1"/>
              </a:solidFill>
              <a:prstDash val="sysDot"/>
              <a:round/>
              <a:headEnd/>
              <a:tailEnd/>
            </a:ln>
            <a:effectLst/>
          </p:spPr>
          <p:txBody>
            <a:bodyPr/>
            <a:lstStyle/>
            <a:p>
              <a:endParaRPr lang="fr-FR"/>
            </a:p>
          </p:txBody>
        </p:sp>
        <p:sp>
          <p:nvSpPr>
            <p:cNvPr id="7" name="AutoShape 3">
              <a:extLst>
                <a:ext uri="{FF2B5EF4-FFF2-40B4-BE49-F238E27FC236}">
                  <a16:creationId xmlns:a16="http://schemas.microsoft.com/office/drawing/2014/main" id="{294CC2F3-BC88-4A9E-B542-4B43206E6907}"/>
                </a:ext>
              </a:extLst>
            </p:cNvPr>
            <p:cNvSpPr>
              <a:spLocks noChangeArrowheads="1"/>
            </p:cNvSpPr>
            <p:nvPr/>
          </p:nvSpPr>
          <p:spPr bwMode="auto">
            <a:xfrm>
              <a:off x="614394" y="2209800"/>
              <a:ext cx="8458200" cy="381000"/>
            </a:xfrm>
            <a:prstGeom prst="notchedRightArrow">
              <a:avLst>
                <a:gd name="adj1" fmla="val 20833"/>
                <a:gd name="adj2" fmla="val 82531"/>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fr-FR"/>
            </a:p>
          </p:txBody>
        </p:sp>
        <p:sp>
          <p:nvSpPr>
            <p:cNvPr id="8" name="Text Box 5">
              <a:extLst>
                <a:ext uri="{FF2B5EF4-FFF2-40B4-BE49-F238E27FC236}">
                  <a16:creationId xmlns:a16="http://schemas.microsoft.com/office/drawing/2014/main" id="{3B17A1BD-7CDB-4589-A09C-F74E724D7391}"/>
                </a:ext>
              </a:extLst>
            </p:cNvPr>
            <p:cNvSpPr txBox="1">
              <a:spLocks noChangeArrowheads="1"/>
            </p:cNvSpPr>
            <p:nvPr/>
          </p:nvSpPr>
          <p:spPr bwMode="auto">
            <a:xfrm>
              <a:off x="485804" y="2514600"/>
              <a:ext cx="1371600" cy="366713"/>
            </a:xfrm>
            <a:prstGeom prst="rect">
              <a:avLst/>
            </a:prstGeom>
            <a:noFill/>
            <a:ln w="9525">
              <a:noFill/>
              <a:miter lim="800000"/>
              <a:headEnd/>
              <a:tailEnd/>
            </a:ln>
            <a:effectLst/>
          </p:spPr>
          <p:txBody>
            <a:bodyPr>
              <a:spAutoFit/>
            </a:bodyPr>
            <a:lstStyle/>
            <a:p>
              <a:pPr algn="ctr">
                <a:spcBef>
                  <a:spcPct val="50000"/>
                </a:spcBef>
              </a:pPr>
              <a:r>
                <a:rPr lang="fr-FR" b="1">
                  <a:latin typeface="Times New Roman" pitchFamily="18" charset="0"/>
                  <a:cs typeface="Times New Roman" pitchFamily="18" charset="0"/>
                </a:rPr>
                <a:t>01/01/N</a:t>
              </a:r>
            </a:p>
          </p:txBody>
        </p:sp>
        <p:sp>
          <p:nvSpPr>
            <p:cNvPr id="9" name="Line 6">
              <a:extLst>
                <a:ext uri="{FF2B5EF4-FFF2-40B4-BE49-F238E27FC236}">
                  <a16:creationId xmlns:a16="http://schemas.microsoft.com/office/drawing/2014/main" id="{6ADC8599-2367-4923-9B79-D2EBE2A20F45}"/>
                </a:ext>
              </a:extLst>
            </p:cNvPr>
            <p:cNvSpPr>
              <a:spLocks noChangeShapeType="1"/>
            </p:cNvSpPr>
            <p:nvPr/>
          </p:nvSpPr>
          <p:spPr bwMode="auto">
            <a:xfrm>
              <a:off x="1095404" y="2209800"/>
              <a:ext cx="0" cy="304800"/>
            </a:xfrm>
            <a:prstGeom prst="line">
              <a:avLst/>
            </a:prstGeom>
            <a:noFill/>
            <a:ln w="38100">
              <a:solidFill>
                <a:schemeClr val="tx1"/>
              </a:solidFill>
              <a:round/>
              <a:headEnd/>
              <a:tailEnd/>
            </a:ln>
            <a:effectLst/>
          </p:spPr>
          <p:txBody>
            <a:bodyPr/>
            <a:lstStyle/>
            <a:p>
              <a:endParaRPr lang="fr-FR"/>
            </a:p>
          </p:txBody>
        </p:sp>
        <p:sp>
          <p:nvSpPr>
            <p:cNvPr id="10" name="Text Box 7">
              <a:extLst>
                <a:ext uri="{FF2B5EF4-FFF2-40B4-BE49-F238E27FC236}">
                  <a16:creationId xmlns:a16="http://schemas.microsoft.com/office/drawing/2014/main" id="{8F9A670C-D765-4B18-A4A6-D4F2852534DB}"/>
                </a:ext>
              </a:extLst>
            </p:cNvPr>
            <p:cNvSpPr txBox="1">
              <a:spLocks noChangeArrowheads="1"/>
            </p:cNvSpPr>
            <p:nvPr/>
          </p:nvSpPr>
          <p:spPr bwMode="auto">
            <a:xfrm>
              <a:off x="4829204" y="2438400"/>
              <a:ext cx="1371600" cy="366713"/>
            </a:xfrm>
            <a:prstGeom prst="rect">
              <a:avLst/>
            </a:prstGeom>
            <a:noFill/>
            <a:ln w="9525">
              <a:noFill/>
              <a:miter lim="800000"/>
              <a:headEnd/>
              <a:tailEnd/>
            </a:ln>
            <a:effectLst/>
          </p:spPr>
          <p:txBody>
            <a:bodyPr>
              <a:spAutoFit/>
            </a:bodyPr>
            <a:lstStyle/>
            <a:p>
              <a:pPr algn="ctr">
                <a:spcBef>
                  <a:spcPct val="50000"/>
                </a:spcBef>
              </a:pPr>
              <a:r>
                <a:rPr lang="fr-FR" b="1">
                  <a:cs typeface="Times New Roman" pitchFamily="18" charset="0"/>
                </a:rPr>
                <a:t>28/02/N</a:t>
              </a:r>
            </a:p>
          </p:txBody>
        </p:sp>
        <p:sp>
          <p:nvSpPr>
            <p:cNvPr id="11" name="Line 8">
              <a:extLst>
                <a:ext uri="{FF2B5EF4-FFF2-40B4-BE49-F238E27FC236}">
                  <a16:creationId xmlns:a16="http://schemas.microsoft.com/office/drawing/2014/main" id="{76431802-5095-4AE9-A5F5-56369CE6DBC8}"/>
                </a:ext>
              </a:extLst>
            </p:cNvPr>
            <p:cNvSpPr>
              <a:spLocks noChangeShapeType="1"/>
            </p:cNvSpPr>
            <p:nvPr/>
          </p:nvSpPr>
          <p:spPr bwMode="auto">
            <a:xfrm>
              <a:off x="5515004" y="2362200"/>
              <a:ext cx="0" cy="152400"/>
            </a:xfrm>
            <a:prstGeom prst="line">
              <a:avLst/>
            </a:prstGeom>
            <a:noFill/>
            <a:ln w="38100">
              <a:solidFill>
                <a:schemeClr val="tx1"/>
              </a:solidFill>
              <a:round/>
              <a:headEnd/>
              <a:tailEnd/>
            </a:ln>
            <a:effectLst/>
          </p:spPr>
          <p:txBody>
            <a:bodyPr/>
            <a:lstStyle/>
            <a:p>
              <a:endParaRPr lang="fr-FR"/>
            </a:p>
          </p:txBody>
        </p:sp>
        <p:sp>
          <p:nvSpPr>
            <p:cNvPr id="12" name="Text Box 9">
              <a:extLst>
                <a:ext uri="{FF2B5EF4-FFF2-40B4-BE49-F238E27FC236}">
                  <a16:creationId xmlns:a16="http://schemas.microsoft.com/office/drawing/2014/main" id="{E36E2B78-947D-4304-BE62-D48F8C6561E6}"/>
                </a:ext>
              </a:extLst>
            </p:cNvPr>
            <p:cNvSpPr txBox="1">
              <a:spLocks noChangeArrowheads="1"/>
            </p:cNvSpPr>
            <p:nvPr/>
          </p:nvSpPr>
          <p:spPr bwMode="auto">
            <a:xfrm>
              <a:off x="4524404" y="3048000"/>
              <a:ext cx="1828800" cy="581025"/>
            </a:xfrm>
            <a:prstGeom prst="rect">
              <a:avLst/>
            </a:prstGeom>
            <a:noFill/>
            <a:ln w="9525">
              <a:noFill/>
              <a:miter lim="800000"/>
              <a:headEnd/>
              <a:tailEnd/>
            </a:ln>
            <a:effectLst/>
          </p:spPr>
          <p:txBody>
            <a:bodyPr>
              <a:spAutoFit/>
            </a:bodyPr>
            <a:lstStyle/>
            <a:p>
              <a:pPr algn="ctr">
                <a:spcBef>
                  <a:spcPct val="50000"/>
                </a:spcBef>
              </a:pPr>
              <a:r>
                <a:rPr lang="fr-FR" sz="1600" dirty="0">
                  <a:solidFill>
                    <a:srgbClr val="FF0000"/>
                  </a:solidFill>
                  <a:cs typeface="Times New Roman" pitchFamily="18" charset="0"/>
                </a:rPr>
                <a:t>Règlement au fournisseur</a:t>
              </a:r>
            </a:p>
          </p:txBody>
        </p:sp>
        <p:sp>
          <p:nvSpPr>
            <p:cNvPr id="13" name="Line 10">
              <a:extLst>
                <a:ext uri="{FF2B5EF4-FFF2-40B4-BE49-F238E27FC236}">
                  <a16:creationId xmlns:a16="http://schemas.microsoft.com/office/drawing/2014/main" id="{D3895E8F-4BC2-4BA4-A9D9-CD26ACCFDF16}"/>
                </a:ext>
              </a:extLst>
            </p:cNvPr>
            <p:cNvSpPr>
              <a:spLocks noChangeShapeType="1"/>
            </p:cNvSpPr>
            <p:nvPr/>
          </p:nvSpPr>
          <p:spPr bwMode="auto">
            <a:xfrm>
              <a:off x="3381404" y="2286000"/>
              <a:ext cx="0" cy="228600"/>
            </a:xfrm>
            <a:prstGeom prst="line">
              <a:avLst/>
            </a:prstGeom>
            <a:noFill/>
            <a:ln w="38100">
              <a:solidFill>
                <a:schemeClr val="tx1"/>
              </a:solidFill>
              <a:round/>
              <a:headEnd/>
              <a:tailEnd/>
            </a:ln>
            <a:effectLst/>
          </p:spPr>
          <p:txBody>
            <a:bodyPr/>
            <a:lstStyle/>
            <a:p>
              <a:endParaRPr lang="fr-FR"/>
            </a:p>
          </p:txBody>
        </p:sp>
        <p:sp>
          <p:nvSpPr>
            <p:cNvPr id="14" name="Text Box 11">
              <a:extLst>
                <a:ext uri="{FF2B5EF4-FFF2-40B4-BE49-F238E27FC236}">
                  <a16:creationId xmlns:a16="http://schemas.microsoft.com/office/drawing/2014/main" id="{F8684F6F-0A10-4794-93E2-27395E8E37A4}"/>
                </a:ext>
              </a:extLst>
            </p:cNvPr>
            <p:cNvSpPr txBox="1">
              <a:spLocks noChangeArrowheads="1"/>
            </p:cNvSpPr>
            <p:nvPr/>
          </p:nvSpPr>
          <p:spPr bwMode="auto">
            <a:xfrm>
              <a:off x="2771804" y="2514600"/>
              <a:ext cx="1371600" cy="366713"/>
            </a:xfrm>
            <a:prstGeom prst="rect">
              <a:avLst/>
            </a:prstGeom>
            <a:noFill/>
            <a:ln w="9525">
              <a:noFill/>
              <a:miter lim="800000"/>
              <a:headEnd/>
              <a:tailEnd/>
            </a:ln>
            <a:effectLst/>
          </p:spPr>
          <p:txBody>
            <a:bodyPr>
              <a:spAutoFit/>
            </a:bodyPr>
            <a:lstStyle/>
            <a:p>
              <a:pPr algn="ctr">
                <a:spcBef>
                  <a:spcPct val="50000"/>
                </a:spcBef>
              </a:pPr>
              <a:r>
                <a:rPr lang="fr-FR" b="1">
                  <a:cs typeface="Times New Roman" pitchFamily="18" charset="0"/>
                </a:rPr>
                <a:t>31/01/N</a:t>
              </a:r>
            </a:p>
          </p:txBody>
        </p:sp>
        <p:sp>
          <p:nvSpPr>
            <p:cNvPr id="15" name="Line 13">
              <a:extLst>
                <a:ext uri="{FF2B5EF4-FFF2-40B4-BE49-F238E27FC236}">
                  <a16:creationId xmlns:a16="http://schemas.microsoft.com/office/drawing/2014/main" id="{7E757CD2-A8EF-4323-A007-17E5B029637B}"/>
                </a:ext>
              </a:extLst>
            </p:cNvPr>
            <p:cNvSpPr>
              <a:spLocks noChangeShapeType="1"/>
            </p:cNvSpPr>
            <p:nvPr/>
          </p:nvSpPr>
          <p:spPr bwMode="auto">
            <a:xfrm>
              <a:off x="1095404" y="2286000"/>
              <a:ext cx="2286000" cy="0"/>
            </a:xfrm>
            <a:prstGeom prst="line">
              <a:avLst/>
            </a:prstGeom>
            <a:noFill/>
            <a:ln w="22225">
              <a:solidFill>
                <a:schemeClr val="tx1"/>
              </a:solidFill>
              <a:round/>
              <a:headEnd type="triangle" w="med" len="med"/>
              <a:tailEnd type="stealth" w="med" len="med"/>
            </a:ln>
            <a:effectLst/>
          </p:spPr>
          <p:txBody>
            <a:bodyPr/>
            <a:lstStyle/>
            <a:p>
              <a:endParaRPr lang="fr-FR"/>
            </a:p>
          </p:txBody>
        </p:sp>
        <p:sp>
          <p:nvSpPr>
            <p:cNvPr id="16" name="Text Box 14">
              <a:extLst>
                <a:ext uri="{FF2B5EF4-FFF2-40B4-BE49-F238E27FC236}">
                  <a16:creationId xmlns:a16="http://schemas.microsoft.com/office/drawing/2014/main" id="{C02708F6-8A55-4992-BA56-616466FEFFBD}"/>
                </a:ext>
              </a:extLst>
            </p:cNvPr>
            <p:cNvSpPr txBox="1">
              <a:spLocks noChangeArrowheads="1"/>
            </p:cNvSpPr>
            <p:nvPr/>
          </p:nvSpPr>
          <p:spPr bwMode="auto">
            <a:xfrm>
              <a:off x="1628804" y="1905000"/>
              <a:ext cx="1628775" cy="336550"/>
            </a:xfrm>
            <a:prstGeom prst="rect">
              <a:avLst/>
            </a:prstGeom>
            <a:noFill/>
            <a:ln w="9525">
              <a:noFill/>
              <a:miter lim="800000"/>
              <a:headEnd/>
              <a:tailEnd/>
            </a:ln>
            <a:effectLst/>
          </p:spPr>
          <p:txBody>
            <a:bodyPr>
              <a:spAutoFit/>
            </a:bodyPr>
            <a:lstStyle/>
            <a:p>
              <a:pPr>
                <a:spcBef>
                  <a:spcPct val="50000"/>
                </a:spcBef>
              </a:pPr>
              <a:r>
                <a:rPr lang="fr-FR" sz="1600" b="1">
                  <a:cs typeface="Times New Roman" pitchFamily="18" charset="0"/>
                </a:rPr>
                <a:t>Stockage 1 mois</a:t>
              </a:r>
            </a:p>
          </p:txBody>
        </p:sp>
        <p:sp>
          <p:nvSpPr>
            <p:cNvPr id="17" name="Line 15">
              <a:extLst>
                <a:ext uri="{FF2B5EF4-FFF2-40B4-BE49-F238E27FC236}">
                  <a16:creationId xmlns:a16="http://schemas.microsoft.com/office/drawing/2014/main" id="{74593930-1359-4A65-9357-29F39CA9342D}"/>
                </a:ext>
              </a:extLst>
            </p:cNvPr>
            <p:cNvSpPr>
              <a:spLocks noChangeShapeType="1"/>
            </p:cNvSpPr>
            <p:nvPr/>
          </p:nvSpPr>
          <p:spPr bwMode="auto">
            <a:xfrm>
              <a:off x="7648604" y="2209800"/>
              <a:ext cx="0" cy="304800"/>
            </a:xfrm>
            <a:prstGeom prst="line">
              <a:avLst/>
            </a:prstGeom>
            <a:noFill/>
            <a:ln w="38100">
              <a:solidFill>
                <a:schemeClr val="tx1"/>
              </a:solidFill>
              <a:round/>
              <a:headEnd/>
              <a:tailEnd/>
            </a:ln>
            <a:effectLst/>
          </p:spPr>
          <p:txBody>
            <a:bodyPr/>
            <a:lstStyle/>
            <a:p>
              <a:endParaRPr lang="fr-FR"/>
            </a:p>
          </p:txBody>
        </p:sp>
        <p:sp>
          <p:nvSpPr>
            <p:cNvPr id="18" name="Text Box 16">
              <a:extLst>
                <a:ext uri="{FF2B5EF4-FFF2-40B4-BE49-F238E27FC236}">
                  <a16:creationId xmlns:a16="http://schemas.microsoft.com/office/drawing/2014/main" id="{09CC564D-930B-40BD-B99E-A0BB24D8EAB3}"/>
                </a:ext>
              </a:extLst>
            </p:cNvPr>
            <p:cNvSpPr txBox="1">
              <a:spLocks noChangeArrowheads="1"/>
            </p:cNvSpPr>
            <p:nvPr/>
          </p:nvSpPr>
          <p:spPr bwMode="auto">
            <a:xfrm>
              <a:off x="6962804" y="1905000"/>
              <a:ext cx="1371600" cy="366713"/>
            </a:xfrm>
            <a:prstGeom prst="rect">
              <a:avLst/>
            </a:prstGeom>
            <a:noFill/>
            <a:ln w="9525">
              <a:noFill/>
              <a:miter lim="800000"/>
              <a:headEnd/>
              <a:tailEnd/>
            </a:ln>
            <a:effectLst/>
          </p:spPr>
          <p:txBody>
            <a:bodyPr>
              <a:spAutoFit/>
            </a:bodyPr>
            <a:lstStyle/>
            <a:p>
              <a:pPr algn="ctr">
                <a:spcBef>
                  <a:spcPct val="50000"/>
                </a:spcBef>
              </a:pPr>
              <a:r>
                <a:rPr lang="fr-FR" b="1">
                  <a:cs typeface="Times New Roman" pitchFamily="18" charset="0"/>
                </a:rPr>
                <a:t>15/03/N</a:t>
              </a:r>
            </a:p>
          </p:txBody>
        </p:sp>
        <p:sp>
          <p:nvSpPr>
            <p:cNvPr id="19" name="Line 17">
              <a:extLst>
                <a:ext uri="{FF2B5EF4-FFF2-40B4-BE49-F238E27FC236}">
                  <a16:creationId xmlns:a16="http://schemas.microsoft.com/office/drawing/2014/main" id="{D7664D00-2B8E-493F-96F9-F3D04C333ADA}"/>
                </a:ext>
              </a:extLst>
            </p:cNvPr>
            <p:cNvSpPr>
              <a:spLocks noChangeShapeType="1"/>
            </p:cNvSpPr>
            <p:nvPr/>
          </p:nvSpPr>
          <p:spPr bwMode="auto">
            <a:xfrm>
              <a:off x="5515004" y="3581400"/>
              <a:ext cx="0" cy="990600"/>
            </a:xfrm>
            <a:prstGeom prst="line">
              <a:avLst/>
            </a:prstGeom>
            <a:noFill/>
            <a:ln w="19050" cap="rnd">
              <a:solidFill>
                <a:schemeClr val="tx1"/>
              </a:solidFill>
              <a:prstDash val="sysDot"/>
              <a:round/>
              <a:headEnd/>
              <a:tailEnd/>
            </a:ln>
            <a:effectLst/>
          </p:spPr>
          <p:txBody>
            <a:bodyPr/>
            <a:lstStyle/>
            <a:p>
              <a:endParaRPr lang="fr-FR"/>
            </a:p>
          </p:txBody>
        </p:sp>
        <p:sp>
          <p:nvSpPr>
            <p:cNvPr id="20" name="AutoShape 18">
              <a:extLst>
                <a:ext uri="{FF2B5EF4-FFF2-40B4-BE49-F238E27FC236}">
                  <a16:creationId xmlns:a16="http://schemas.microsoft.com/office/drawing/2014/main" id="{99760CC0-5C5F-4C79-B642-91F206014106}"/>
                </a:ext>
              </a:extLst>
            </p:cNvPr>
            <p:cNvSpPr>
              <a:spLocks noChangeArrowheads="1"/>
            </p:cNvSpPr>
            <p:nvPr/>
          </p:nvSpPr>
          <p:spPr bwMode="auto">
            <a:xfrm>
              <a:off x="5515004" y="4572000"/>
              <a:ext cx="2057400" cy="228600"/>
            </a:xfrm>
            <a:prstGeom prst="leftRightArrow">
              <a:avLst>
                <a:gd name="adj1" fmla="val 50000"/>
                <a:gd name="adj2" fmla="val 18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fr-FR"/>
            </a:p>
          </p:txBody>
        </p:sp>
        <p:sp>
          <p:nvSpPr>
            <p:cNvPr id="21" name="Line 19">
              <a:extLst>
                <a:ext uri="{FF2B5EF4-FFF2-40B4-BE49-F238E27FC236}">
                  <a16:creationId xmlns:a16="http://schemas.microsoft.com/office/drawing/2014/main" id="{90725328-7CEE-444A-BB11-C3D41A07E445}"/>
                </a:ext>
              </a:extLst>
            </p:cNvPr>
            <p:cNvSpPr>
              <a:spLocks noChangeShapeType="1"/>
            </p:cNvSpPr>
            <p:nvPr/>
          </p:nvSpPr>
          <p:spPr bwMode="auto">
            <a:xfrm>
              <a:off x="1095404" y="2895600"/>
              <a:ext cx="4419600" cy="0"/>
            </a:xfrm>
            <a:prstGeom prst="line">
              <a:avLst/>
            </a:prstGeom>
            <a:noFill/>
            <a:ln w="22225">
              <a:solidFill>
                <a:schemeClr val="tx1"/>
              </a:solidFill>
              <a:round/>
              <a:headEnd type="triangle" w="med" len="med"/>
              <a:tailEnd type="stealth" w="med" len="med"/>
            </a:ln>
            <a:effectLst/>
          </p:spPr>
          <p:txBody>
            <a:bodyPr/>
            <a:lstStyle/>
            <a:p>
              <a:endParaRPr lang="fr-FR"/>
            </a:p>
          </p:txBody>
        </p:sp>
        <p:sp>
          <p:nvSpPr>
            <p:cNvPr id="22" name="Text Box 20">
              <a:extLst>
                <a:ext uri="{FF2B5EF4-FFF2-40B4-BE49-F238E27FC236}">
                  <a16:creationId xmlns:a16="http://schemas.microsoft.com/office/drawing/2014/main" id="{D8470CF8-2345-408C-927E-EF04968B630D}"/>
                </a:ext>
              </a:extLst>
            </p:cNvPr>
            <p:cNvSpPr txBox="1">
              <a:spLocks noChangeArrowheads="1"/>
            </p:cNvSpPr>
            <p:nvPr/>
          </p:nvSpPr>
          <p:spPr bwMode="auto">
            <a:xfrm>
              <a:off x="4552979" y="1700213"/>
              <a:ext cx="1524000" cy="581025"/>
            </a:xfrm>
            <a:prstGeom prst="rect">
              <a:avLst/>
            </a:prstGeom>
            <a:noFill/>
            <a:ln w="9525">
              <a:noFill/>
              <a:miter lim="800000"/>
              <a:headEnd/>
              <a:tailEnd/>
            </a:ln>
            <a:effectLst/>
          </p:spPr>
          <p:txBody>
            <a:bodyPr>
              <a:spAutoFit/>
            </a:bodyPr>
            <a:lstStyle/>
            <a:p>
              <a:pPr algn="ctr">
                <a:spcBef>
                  <a:spcPct val="50000"/>
                </a:spcBef>
              </a:pPr>
              <a:r>
                <a:rPr lang="fr-FR" sz="1600" b="1">
                  <a:cs typeface="Times New Roman" pitchFamily="18" charset="0"/>
                </a:rPr>
                <a:t>Crédit client (45 jours)</a:t>
              </a:r>
            </a:p>
          </p:txBody>
        </p:sp>
        <p:sp>
          <p:nvSpPr>
            <p:cNvPr id="23" name="Line 21">
              <a:extLst>
                <a:ext uri="{FF2B5EF4-FFF2-40B4-BE49-F238E27FC236}">
                  <a16:creationId xmlns:a16="http://schemas.microsoft.com/office/drawing/2014/main" id="{F722AF88-A200-4F3F-837D-E07ED4DAFC2D}"/>
                </a:ext>
              </a:extLst>
            </p:cNvPr>
            <p:cNvSpPr>
              <a:spLocks noChangeShapeType="1"/>
            </p:cNvSpPr>
            <p:nvPr/>
          </p:nvSpPr>
          <p:spPr bwMode="auto">
            <a:xfrm>
              <a:off x="3381404" y="2286000"/>
              <a:ext cx="4191000" cy="0"/>
            </a:xfrm>
            <a:prstGeom prst="line">
              <a:avLst/>
            </a:prstGeom>
            <a:noFill/>
            <a:ln w="22225">
              <a:solidFill>
                <a:schemeClr val="tx1"/>
              </a:solidFill>
              <a:round/>
              <a:headEnd type="triangle" w="med" len="med"/>
              <a:tailEnd type="stealth" w="med" len="med"/>
            </a:ln>
            <a:effectLst/>
          </p:spPr>
          <p:txBody>
            <a:bodyPr/>
            <a:lstStyle/>
            <a:p>
              <a:endParaRPr lang="fr-FR"/>
            </a:p>
          </p:txBody>
        </p:sp>
        <p:sp>
          <p:nvSpPr>
            <p:cNvPr id="24" name="Text Box 22">
              <a:extLst>
                <a:ext uri="{FF2B5EF4-FFF2-40B4-BE49-F238E27FC236}">
                  <a16:creationId xmlns:a16="http://schemas.microsoft.com/office/drawing/2014/main" id="{6FEF5D8C-BA2E-42AF-B968-723C9946C02C}"/>
                </a:ext>
              </a:extLst>
            </p:cNvPr>
            <p:cNvSpPr txBox="1">
              <a:spLocks noChangeArrowheads="1"/>
            </p:cNvSpPr>
            <p:nvPr/>
          </p:nvSpPr>
          <p:spPr bwMode="auto">
            <a:xfrm>
              <a:off x="2467004" y="2895600"/>
              <a:ext cx="1905000" cy="581025"/>
            </a:xfrm>
            <a:prstGeom prst="rect">
              <a:avLst/>
            </a:prstGeom>
            <a:noFill/>
            <a:ln w="9525">
              <a:noFill/>
              <a:miter lim="800000"/>
              <a:headEnd/>
              <a:tailEnd/>
            </a:ln>
            <a:effectLst/>
          </p:spPr>
          <p:txBody>
            <a:bodyPr>
              <a:spAutoFit/>
            </a:bodyPr>
            <a:lstStyle/>
            <a:p>
              <a:pPr algn="ctr">
                <a:spcBef>
                  <a:spcPct val="50000"/>
                </a:spcBef>
              </a:pPr>
              <a:r>
                <a:rPr lang="fr-FR" sz="1600" b="1" dirty="0">
                  <a:cs typeface="Times New Roman" pitchFamily="18" charset="0"/>
                </a:rPr>
                <a:t>Crédit fournisseur (60 jours)</a:t>
              </a:r>
            </a:p>
          </p:txBody>
        </p:sp>
        <p:sp>
          <p:nvSpPr>
            <p:cNvPr id="25" name="Text Box 23">
              <a:extLst>
                <a:ext uri="{FF2B5EF4-FFF2-40B4-BE49-F238E27FC236}">
                  <a16:creationId xmlns:a16="http://schemas.microsoft.com/office/drawing/2014/main" id="{EF5F1196-6FD6-4E09-B281-2704A0B863AD}"/>
                </a:ext>
              </a:extLst>
            </p:cNvPr>
            <p:cNvSpPr txBox="1">
              <a:spLocks noChangeArrowheads="1"/>
            </p:cNvSpPr>
            <p:nvPr/>
          </p:nvSpPr>
          <p:spPr bwMode="auto">
            <a:xfrm>
              <a:off x="6734204" y="3048000"/>
              <a:ext cx="1828800" cy="581025"/>
            </a:xfrm>
            <a:prstGeom prst="rect">
              <a:avLst/>
            </a:prstGeom>
            <a:noFill/>
            <a:ln w="9525">
              <a:noFill/>
              <a:miter lim="800000"/>
              <a:headEnd/>
              <a:tailEnd/>
            </a:ln>
            <a:effectLst/>
          </p:spPr>
          <p:txBody>
            <a:bodyPr>
              <a:spAutoFit/>
            </a:bodyPr>
            <a:lstStyle/>
            <a:p>
              <a:pPr algn="ctr">
                <a:spcBef>
                  <a:spcPct val="50000"/>
                </a:spcBef>
              </a:pPr>
              <a:r>
                <a:rPr lang="fr-FR" sz="1600" dirty="0">
                  <a:solidFill>
                    <a:srgbClr val="0033CC"/>
                  </a:solidFill>
                  <a:cs typeface="Times New Roman" pitchFamily="18" charset="0"/>
                </a:rPr>
                <a:t>Règlement des Clients</a:t>
              </a:r>
            </a:p>
          </p:txBody>
        </p:sp>
        <p:sp>
          <p:nvSpPr>
            <p:cNvPr id="26" name="WordArt 24">
              <a:extLst>
                <a:ext uri="{FF2B5EF4-FFF2-40B4-BE49-F238E27FC236}">
                  <a16:creationId xmlns:a16="http://schemas.microsoft.com/office/drawing/2014/main" id="{21B312C0-244B-4B8A-8C5A-1BA51ACDA9D1}"/>
                </a:ext>
              </a:extLst>
            </p:cNvPr>
            <p:cNvSpPr>
              <a:spLocks noChangeArrowheads="1" noChangeShapeType="1" noTextEdit="1"/>
            </p:cNvSpPr>
            <p:nvPr/>
          </p:nvSpPr>
          <p:spPr bwMode="auto">
            <a:xfrm>
              <a:off x="6048404" y="4876800"/>
              <a:ext cx="1000125" cy="600075"/>
            </a:xfrm>
            <a:prstGeom prst="rect">
              <a:avLst/>
            </a:prstGeom>
          </p:spPr>
          <p:txBody>
            <a:bodyPr wrap="none" fromWordArt="1">
              <a:prstTxWarp prst="textPlain">
                <a:avLst>
                  <a:gd name="adj" fmla="val 50000"/>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kern="1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B.F.R.</a:t>
              </a:r>
            </a:p>
          </p:txBody>
        </p:sp>
        <p:pic>
          <p:nvPicPr>
            <p:cNvPr id="27" name="Picture 25" descr="bs00508_">
              <a:extLst>
                <a:ext uri="{FF2B5EF4-FFF2-40B4-BE49-F238E27FC236}">
                  <a16:creationId xmlns:a16="http://schemas.microsoft.com/office/drawing/2014/main" id="{D4FA6D1F-0769-4141-9354-0798468F3A07}"/>
                </a:ext>
              </a:extLst>
            </p:cNvPr>
            <p:cNvPicPr>
              <a:picLocks noChangeAspect="1" noChangeArrowheads="1"/>
            </p:cNvPicPr>
            <p:nvPr/>
          </p:nvPicPr>
          <p:blipFill>
            <a:blip r:embed="rId2" cstate="print"/>
            <a:srcRect/>
            <a:stretch>
              <a:fillRect/>
            </a:stretch>
          </p:blipFill>
          <p:spPr bwMode="auto">
            <a:xfrm>
              <a:off x="5057804" y="3657600"/>
              <a:ext cx="868363" cy="685800"/>
            </a:xfrm>
            <a:prstGeom prst="rect">
              <a:avLst/>
            </a:prstGeom>
            <a:ln>
              <a:noFill/>
            </a:ln>
            <a:effectLst>
              <a:outerShdw blurRad="292100" dist="139700" dir="2700000" algn="tl" rotWithShape="0">
                <a:srgbClr val="333333">
                  <a:alpha val="65000"/>
                </a:srgbClr>
              </a:outerShdw>
            </a:effectLst>
          </p:spPr>
        </p:pic>
        <p:pic>
          <p:nvPicPr>
            <p:cNvPr id="28" name="Picture 27" descr="bs00508_">
              <a:extLst>
                <a:ext uri="{FF2B5EF4-FFF2-40B4-BE49-F238E27FC236}">
                  <a16:creationId xmlns:a16="http://schemas.microsoft.com/office/drawing/2014/main" id="{29FCE0F7-5846-44C3-8A34-298AFC0BBD9A}"/>
                </a:ext>
              </a:extLst>
            </p:cNvPr>
            <p:cNvPicPr>
              <a:picLocks noChangeAspect="1" noChangeArrowheads="1"/>
            </p:cNvPicPr>
            <p:nvPr/>
          </p:nvPicPr>
          <p:blipFill>
            <a:blip r:embed="rId2" cstate="print"/>
            <a:srcRect/>
            <a:stretch>
              <a:fillRect/>
            </a:stretch>
          </p:blipFill>
          <p:spPr bwMode="auto">
            <a:xfrm>
              <a:off x="7191404" y="3657600"/>
              <a:ext cx="868363" cy="685800"/>
            </a:xfrm>
            <a:prstGeom prst="rect">
              <a:avLst/>
            </a:prstGeom>
            <a:ln>
              <a:noFill/>
            </a:ln>
            <a:effectLst>
              <a:outerShdw blurRad="292100" dist="139700" dir="2700000" algn="tl" rotWithShape="0">
                <a:srgbClr val="333333">
                  <a:alpha val="65000"/>
                </a:srgbClr>
              </a:outerShdw>
            </a:effectLst>
          </p:spPr>
        </p:pic>
        <p:sp>
          <p:nvSpPr>
            <p:cNvPr id="29" name="Line 28">
              <a:extLst>
                <a:ext uri="{FF2B5EF4-FFF2-40B4-BE49-F238E27FC236}">
                  <a16:creationId xmlns:a16="http://schemas.microsoft.com/office/drawing/2014/main" id="{AE345044-F821-42DF-8FE5-EEA15BEAF2E7}"/>
                </a:ext>
              </a:extLst>
            </p:cNvPr>
            <p:cNvSpPr>
              <a:spLocks noChangeShapeType="1"/>
            </p:cNvSpPr>
            <p:nvPr/>
          </p:nvSpPr>
          <p:spPr bwMode="auto">
            <a:xfrm>
              <a:off x="1095404" y="1905000"/>
              <a:ext cx="0" cy="228600"/>
            </a:xfrm>
            <a:prstGeom prst="line">
              <a:avLst/>
            </a:prstGeom>
            <a:noFill/>
            <a:ln w="9525">
              <a:solidFill>
                <a:schemeClr val="tx1"/>
              </a:solidFill>
              <a:round/>
              <a:headEnd/>
              <a:tailEnd type="triangle" w="med" len="med"/>
            </a:ln>
            <a:effectLst/>
          </p:spPr>
          <p:txBody>
            <a:bodyPr/>
            <a:lstStyle/>
            <a:p>
              <a:endParaRPr lang="fr-FR"/>
            </a:p>
          </p:txBody>
        </p:sp>
        <p:sp>
          <p:nvSpPr>
            <p:cNvPr id="30" name="Line 29">
              <a:extLst>
                <a:ext uri="{FF2B5EF4-FFF2-40B4-BE49-F238E27FC236}">
                  <a16:creationId xmlns:a16="http://schemas.microsoft.com/office/drawing/2014/main" id="{C7D52623-038C-460D-82B8-E8CAE22FE631}"/>
                </a:ext>
              </a:extLst>
            </p:cNvPr>
            <p:cNvSpPr>
              <a:spLocks noChangeShapeType="1"/>
            </p:cNvSpPr>
            <p:nvPr/>
          </p:nvSpPr>
          <p:spPr bwMode="auto">
            <a:xfrm>
              <a:off x="3381404" y="1600200"/>
              <a:ext cx="0" cy="609600"/>
            </a:xfrm>
            <a:prstGeom prst="line">
              <a:avLst/>
            </a:prstGeom>
            <a:noFill/>
            <a:ln w="9525">
              <a:solidFill>
                <a:schemeClr val="tx1"/>
              </a:solidFill>
              <a:round/>
              <a:headEnd/>
              <a:tailEnd type="triangle" w="med" len="med"/>
            </a:ln>
            <a:effectLst/>
          </p:spPr>
          <p:txBody>
            <a:bodyPr/>
            <a:lstStyle/>
            <a:p>
              <a:endParaRPr lang="fr-FR"/>
            </a:p>
          </p:txBody>
        </p:sp>
        <p:sp>
          <p:nvSpPr>
            <p:cNvPr id="31" name="Text Box 30">
              <a:extLst>
                <a:ext uri="{FF2B5EF4-FFF2-40B4-BE49-F238E27FC236}">
                  <a16:creationId xmlns:a16="http://schemas.microsoft.com/office/drawing/2014/main" id="{A59C2058-DC31-44FB-9894-0B848C2B72D5}"/>
                </a:ext>
              </a:extLst>
            </p:cNvPr>
            <p:cNvSpPr txBox="1">
              <a:spLocks noChangeArrowheads="1"/>
            </p:cNvSpPr>
            <p:nvPr/>
          </p:nvSpPr>
          <p:spPr bwMode="auto">
            <a:xfrm>
              <a:off x="4676804" y="5500702"/>
              <a:ext cx="4038600" cy="919163"/>
            </a:xfrm>
            <a:prstGeom prst="rect">
              <a:avLst/>
            </a:prstGeom>
            <a:solidFill>
              <a:schemeClr val="bg2">
                <a:lumMod val="75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square">
              <a:spAutoFit/>
            </a:bodyPr>
            <a:lstStyle/>
            <a:p>
              <a:pPr>
                <a:spcBef>
                  <a:spcPct val="50000"/>
                </a:spcBef>
              </a:pPr>
              <a:r>
                <a:rPr lang="fr-FR" dirty="0">
                  <a:solidFill>
                    <a:schemeClr val="lt1"/>
                  </a:solidFill>
                </a:rPr>
                <a:t>soit 15 jours de décalage entre le </a:t>
              </a:r>
              <a:r>
                <a:rPr lang="fr-FR" dirty="0"/>
                <a:t>règlement </a:t>
              </a:r>
              <a:r>
                <a:rPr lang="fr-FR" dirty="0">
                  <a:solidFill>
                    <a:schemeClr val="lt1"/>
                  </a:solidFill>
                </a:rPr>
                <a:t> fournisseur à payer et les recettes client à encaisser</a:t>
              </a:r>
            </a:p>
          </p:txBody>
        </p:sp>
        <p:pic>
          <p:nvPicPr>
            <p:cNvPr id="32" name="Picture 32" descr="bâtiments travail usine">
              <a:extLst>
                <a:ext uri="{FF2B5EF4-FFF2-40B4-BE49-F238E27FC236}">
                  <a16:creationId xmlns:a16="http://schemas.microsoft.com/office/drawing/2014/main" id="{F8548413-7408-4A6E-A727-A384B5900584}"/>
                </a:ext>
              </a:extLst>
            </p:cNvPr>
            <p:cNvPicPr>
              <a:picLocks noChangeAspect="1" noChangeArrowheads="1"/>
            </p:cNvPicPr>
            <p:nvPr/>
          </p:nvPicPr>
          <p:blipFill>
            <a:blip r:embed="rId3" cstate="print"/>
            <a:srcRect/>
            <a:stretch>
              <a:fillRect/>
            </a:stretch>
          </p:blipFill>
          <p:spPr bwMode="auto">
            <a:xfrm>
              <a:off x="2105054" y="1412875"/>
              <a:ext cx="576263" cy="576263"/>
            </a:xfrm>
            <a:prstGeom prst="rect">
              <a:avLst/>
            </a:prstGeom>
            <a:noFill/>
          </p:spPr>
        </p:pic>
      </p:grpSp>
      <p:sp>
        <p:nvSpPr>
          <p:cNvPr id="33" name="Text Box 4">
            <a:extLst>
              <a:ext uri="{FF2B5EF4-FFF2-40B4-BE49-F238E27FC236}">
                <a16:creationId xmlns:a16="http://schemas.microsoft.com/office/drawing/2014/main" id="{B0D50765-7629-44B0-8B41-4748D030B2E0}"/>
              </a:ext>
            </a:extLst>
          </p:cNvPr>
          <p:cNvSpPr txBox="1">
            <a:spLocks noChangeArrowheads="1"/>
          </p:cNvSpPr>
          <p:nvPr/>
        </p:nvSpPr>
        <p:spPr bwMode="auto">
          <a:xfrm>
            <a:off x="472727" y="1916832"/>
            <a:ext cx="1763713" cy="523220"/>
          </a:xfrm>
          <a:prstGeom prst="rect">
            <a:avLst/>
          </a:prstGeom>
          <a:noFill/>
          <a:ln w="9525">
            <a:noFill/>
            <a:miter lim="800000"/>
            <a:headEnd/>
            <a:tailEnd/>
          </a:ln>
          <a:effectLst/>
        </p:spPr>
        <p:txBody>
          <a:bodyPr>
            <a:spAutoFit/>
          </a:bodyPr>
          <a:lstStyle/>
          <a:p>
            <a:pPr algn="ctr">
              <a:spcBef>
                <a:spcPct val="50000"/>
              </a:spcBef>
            </a:pPr>
            <a:r>
              <a:rPr lang="fr-FR" sz="1400" dirty="0">
                <a:solidFill>
                  <a:srgbClr val="FF0000"/>
                </a:solidFill>
                <a:cs typeface="Times New Roman" pitchFamily="18" charset="0"/>
              </a:rPr>
              <a:t>Achat marchandises au fournisseur</a:t>
            </a:r>
          </a:p>
        </p:txBody>
      </p:sp>
      <p:sp>
        <p:nvSpPr>
          <p:cNvPr id="34" name="Text Box 12">
            <a:extLst>
              <a:ext uri="{FF2B5EF4-FFF2-40B4-BE49-F238E27FC236}">
                <a16:creationId xmlns:a16="http://schemas.microsoft.com/office/drawing/2014/main" id="{B64F244A-8DF6-4674-9653-224B85D0D39E}"/>
              </a:ext>
            </a:extLst>
          </p:cNvPr>
          <p:cNvSpPr txBox="1">
            <a:spLocks noChangeArrowheads="1"/>
          </p:cNvSpPr>
          <p:nvPr/>
        </p:nvSpPr>
        <p:spPr bwMode="auto">
          <a:xfrm>
            <a:off x="1987207" y="1930491"/>
            <a:ext cx="3582983" cy="584775"/>
          </a:xfrm>
          <a:prstGeom prst="rect">
            <a:avLst/>
          </a:prstGeom>
          <a:noFill/>
          <a:ln w="9525">
            <a:noFill/>
            <a:miter lim="800000"/>
            <a:headEnd/>
            <a:tailEnd/>
          </a:ln>
          <a:effectLst/>
        </p:spPr>
        <p:txBody>
          <a:bodyPr wrap="square">
            <a:spAutoFit/>
          </a:bodyPr>
          <a:lstStyle/>
          <a:p>
            <a:pPr algn="ctr"/>
            <a:r>
              <a:rPr lang="fr-FR" sz="1600" dirty="0">
                <a:solidFill>
                  <a:srgbClr val="0033CC"/>
                </a:solidFill>
                <a:cs typeface="Times New Roman" pitchFamily="18" charset="0"/>
              </a:rPr>
              <a:t>Vente marchandises </a:t>
            </a:r>
          </a:p>
          <a:p>
            <a:pPr algn="ctr"/>
            <a:r>
              <a:rPr lang="fr-FR" sz="1600" dirty="0">
                <a:solidFill>
                  <a:srgbClr val="0033CC"/>
                </a:solidFill>
                <a:cs typeface="Times New Roman" pitchFamily="18" charset="0"/>
              </a:rPr>
              <a:t>aux Clients</a:t>
            </a:r>
          </a:p>
        </p:txBody>
      </p:sp>
      <p:sp>
        <p:nvSpPr>
          <p:cNvPr id="63" name="Titre 8">
            <a:extLst>
              <a:ext uri="{FF2B5EF4-FFF2-40B4-BE49-F238E27FC236}">
                <a16:creationId xmlns:a16="http://schemas.microsoft.com/office/drawing/2014/main" id="{FC13196B-366C-463F-9B30-CED13F72B0F1}"/>
              </a:ext>
            </a:extLst>
          </p:cNvPr>
          <p:cNvSpPr txBox="1">
            <a:spLocks/>
          </p:cNvSpPr>
          <p:nvPr/>
        </p:nvSpPr>
        <p:spPr>
          <a:xfrm>
            <a:off x="899592" y="707538"/>
            <a:ext cx="7566198" cy="882488"/>
          </a:xfrm>
          <a:prstGeom prst="rect">
            <a:avLst/>
          </a:prstGeom>
          <a:noFill/>
          <a:ln>
            <a:noFill/>
          </a:ln>
        </p:spPr>
        <p:txBody>
          <a:bodyPr spcFirstLastPara="1" vert="horz" wrap="square" lIns="91440" tIns="45720" rIns="91440" bIns="45720" rtlCol="0" anchor="ctr"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1pPr>
            <a:lvl2pPr marR="0" lvl="1"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eaLnBrk="1" hangingPunct="1">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pPr>
              <a:lnSpc>
                <a:spcPct val="100000"/>
              </a:lnSpc>
              <a:spcBef>
                <a:spcPct val="0"/>
              </a:spcBef>
              <a:buClrTx/>
              <a:buSzTx/>
              <a:buFontTx/>
              <a:buNone/>
              <a:defRPr/>
            </a:pPr>
            <a:r>
              <a:rPr lang="fr-FR" sz="3200" b="1" kern="1200" dirty="0">
                <a:solidFill>
                  <a:srgbClr val="D20000"/>
                </a:solidFill>
                <a:latin typeface="+mn-lt"/>
                <a:ea typeface="+mj-ea"/>
                <a:cs typeface="+mj-cs"/>
              </a:rPr>
              <a:t>Le Besoin en Fonds de Roulement (BFR)</a:t>
            </a:r>
            <a:endParaRPr lang="fr-FR" sz="3200" b="1" kern="1200" dirty="0">
              <a:solidFill>
                <a:schemeClr val="tx1"/>
              </a:solidFill>
              <a:latin typeface="+mn-lt"/>
              <a:ea typeface="+mj-ea"/>
              <a:cs typeface="+mj-cs"/>
            </a:endParaRPr>
          </a:p>
        </p:txBody>
      </p:sp>
    </p:spTree>
    <p:extLst>
      <p:ext uri="{BB962C8B-B14F-4D97-AF65-F5344CB8AC3E}">
        <p14:creationId xmlns:p14="http://schemas.microsoft.com/office/powerpoint/2010/main" val="73751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0-#ppt_w/2"/>
                                          </p:val>
                                        </p:tav>
                                        <p:tav tm="100000">
                                          <p:val>
                                            <p:strVal val="#ppt_x"/>
                                          </p:val>
                                        </p:tav>
                                      </p:tavLst>
                                    </p:anim>
                                    <p:anim calcmode="lin" valueType="num">
                                      <p:cBhvr additive="base">
                                        <p:cTn id="14"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428373-DB8A-443E-B1B5-89CDF69EA09B}"/>
              </a:ext>
            </a:extLst>
          </p:cNvPr>
          <p:cNvSpPr>
            <a:spLocks noGrp="1"/>
          </p:cNvSpPr>
          <p:nvPr>
            <p:ph type="sldNum" idx="12"/>
          </p:nvPr>
        </p:nvSpPr>
        <p:spPr/>
        <p:txBody>
          <a:bodyPr/>
          <a:lstStyle/>
          <a:p>
            <a:fld id="{B2A904B1-9AC2-40DA-8703-C0208FF49E57}" type="slidenum">
              <a:rPr lang="fr-FR" smtClean="0"/>
              <a:pPr/>
              <a:t>23</a:t>
            </a:fld>
            <a:endParaRPr lang="fr-FR"/>
          </a:p>
        </p:txBody>
      </p:sp>
      <p:sp>
        <p:nvSpPr>
          <p:cNvPr id="5" name="Titre 8">
            <a:extLst>
              <a:ext uri="{FF2B5EF4-FFF2-40B4-BE49-F238E27FC236}">
                <a16:creationId xmlns:a16="http://schemas.microsoft.com/office/drawing/2014/main" id="{CA8F146E-0CD7-4A22-BCC3-0BB78DC44D54}"/>
              </a:ext>
            </a:extLst>
          </p:cNvPr>
          <p:cNvSpPr txBox="1">
            <a:spLocks noGrp="1"/>
          </p:cNvSpPr>
          <p:nvPr>
            <p:ph type="title"/>
          </p:nvPr>
        </p:nvSpPr>
        <p:spPr>
          <a:xfrm>
            <a:off x="827584" y="386396"/>
            <a:ext cx="7886700" cy="1325563"/>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a:ln>
                  <a:noFill/>
                </a:ln>
                <a:solidFill>
                  <a:srgbClr val="D20000"/>
                </a:solidFill>
                <a:effectLst/>
                <a:uLnTx/>
                <a:uFillTx/>
                <a:latin typeface="+mn-lt"/>
                <a:ea typeface="+mj-ea"/>
                <a:cs typeface="+mj-cs"/>
              </a:rPr>
              <a:t>Le Besoin en Fonds de Roulement (BFR)</a:t>
            </a:r>
            <a:endParaRPr kumimoji="0" lang="fr-FR" sz="3200" b="1" i="0" u="none" strike="noStrike" kern="1200" cap="none" spc="0" normalizeH="0" baseline="0" noProof="0" dirty="0">
              <a:ln>
                <a:noFill/>
              </a:ln>
              <a:solidFill>
                <a:schemeClr val="tx1"/>
              </a:solidFill>
              <a:effectLst/>
              <a:uLnTx/>
              <a:uFillTx/>
              <a:latin typeface="+mn-lt"/>
              <a:ea typeface="+mj-ea"/>
              <a:cs typeface="+mj-cs"/>
            </a:endParaRPr>
          </a:p>
        </p:txBody>
      </p:sp>
      <p:grpSp>
        <p:nvGrpSpPr>
          <p:cNvPr id="7" name="Group 6">
            <a:extLst>
              <a:ext uri="{FF2B5EF4-FFF2-40B4-BE49-F238E27FC236}">
                <a16:creationId xmlns:a16="http://schemas.microsoft.com/office/drawing/2014/main" id="{3D9AA54B-A602-480C-8A0D-72AC253A6561}"/>
              </a:ext>
            </a:extLst>
          </p:cNvPr>
          <p:cNvGrpSpPr/>
          <p:nvPr/>
        </p:nvGrpSpPr>
        <p:grpSpPr>
          <a:xfrm>
            <a:off x="1357536" y="1945314"/>
            <a:ext cx="6886872" cy="4412643"/>
            <a:chOff x="1357536" y="1945314"/>
            <a:chExt cx="6886872" cy="4412643"/>
          </a:xfrm>
        </p:grpSpPr>
        <p:sp>
          <p:nvSpPr>
            <p:cNvPr id="8" name="Text Box 4">
              <a:extLst>
                <a:ext uri="{FF2B5EF4-FFF2-40B4-BE49-F238E27FC236}">
                  <a16:creationId xmlns:a16="http://schemas.microsoft.com/office/drawing/2014/main" id="{28C8CC58-41FA-49C8-BBED-272734EF93B4}"/>
                </a:ext>
              </a:extLst>
            </p:cNvPr>
            <p:cNvSpPr txBox="1">
              <a:spLocks noChangeArrowheads="1"/>
            </p:cNvSpPr>
            <p:nvPr/>
          </p:nvSpPr>
          <p:spPr bwMode="auto">
            <a:xfrm>
              <a:off x="1357536" y="1957220"/>
              <a:ext cx="2286000" cy="1195388"/>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algn="ctr">
                <a:spcBef>
                  <a:spcPct val="50000"/>
                </a:spcBef>
              </a:pPr>
              <a:endParaRPr lang="fr-FR" dirty="0"/>
            </a:p>
            <a:p>
              <a:pPr algn="ctr">
                <a:spcBef>
                  <a:spcPct val="50000"/>
                </a:spcBef>
              </a:pPr>
              <a:r>
                <a:rPr lang="fr-FR" dirty="0"/>
                <a:t>Stocks</a:t>
              </a:r>
            </a:p>
            <a:p>
              <a:pPr algn="ctr">
                <a:spcBef>
                  <a:spcPct val="50000"/>
                </a:spcBef>
              </a:pPr>
              <a:endParaRPr lang="fr-FR" dirty="0"/>
            </a:p>
          </p:txBody>
        </p:sp>
        <p:sp>
          <p:nvSpPr>
            <p:cNvPr id="9" name="Text Box 5">
              <a:extLst>
                <a:ext uri="{FF2B5EF4-FFF2-40B4-BE49-F238E27FC236}">
                  <a16:creationId xmlns:a16="http://schemas.microsoft.com/office/drawing/2014/main" id="{85F8FFFA-0476-4B65-BCBB-05443B7A2087}"/>
                </a:ext>
              </a:extLst>
            </p:cNvPr>
            <p:cNvSpPr txBox="1">
              <a:spLocks noChangeArrowheads="1"/>
            </p:cNvSpPr>
            <p:nvPr/>
          </p:nvSpPr>
          <p:spPr bwMode="auto">
            <a:xfrm>
              <a:off x="1371600" y="3164514"/>
              <a:ext cx="2286000" cy="2020888"/>
            </a:xfrm>
            <a:prstGeom prst="rect">
              <a:avLst/>
            </a:prstGeom>
            <a:solidFill>
              <a:srgbClr val="FFC000"/>
            </a:solidFill>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ctr">
                <a:spcBef>
                  <a:spcPct val="50000"/>
                </a:spcBef>
              </a:pPr>
              <a:endParaRPr lang="fr-FR" dirty="0"/>
            </a:p>
            <a:p>
              <a:pPr algn="ctr">
                <a:spcBef>
                  <a:spcPct val="50000"/>
                </a:spcBef>
              </a:pPr>
              <a:endParaRPr lang="fr-FR" dirty="0"/>
            </a:p>
            <a:p>
              <a:pPr algn="ctr">
                <a:spcBef>
                  <a:spcPct val="50000"/>
                </a:spcBef>
              </a:pPr>
              <a:r>
                <a:rPr lang="fr-FR" dirty="0"/>
                <a:t>Créances Clients</a:t>
              </a:r>
            </a:p>
            <a:p>
              <a:pPr algn="ctr">
                <a:spcBef>
                  <a:spcPct val="50000"/>
                </a:spcBef>
              </a:pPr>
              <a:endParaRPr lang="fr-FR" dirty="0"/>
            </a:p>
            <a:p>
              <a:pPr algn="ctr">
                <a:spcBef>
                  <a:spcPct val="50000"/>
                </a:spcBef>
              </a:pPr>
              <a:endParaRPr lang="fr-FR" dirty="0"/>
            </a:p>
          </p:txBody>
        </p:sp>
        <p:sp>
          <p:nvSpPr>
            <p:cNvPr id="10" name="Text Box 6">
              <a:extLst>
                <a:ext uri="{FF2B5EF4-FFF2-40B4-BE49-F238E27FC236}">
                  <a16:creationId xmlns:a16="http://schemas.microsoft.com/office/drawing/2014/main" id="{DD91C646-D159-4598-ADD1-E474865534FB}"/>
                </a:ext>
              </a:extLst>
            </p:cNvPr>
            <p:cNvSpPr txBox="1">
              <a:spLocks noChangeArrowheads="1"/>
            </p:cNvSpPr>
            <p:nvPr/>
          </p:nvSpPr>
          <p:spPr bwMode="auto">
            <a:xfrm>
              <a:off x="4857752" y="1945314"/>
              <a:ext cx="3143272" cy="2446824"/>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pPr algn="ctr">
                <a:spcBef>
                  <a:spcPct val="50000"/>
                </a:spcBef>
              </a:pPr>
              <a:r>
                <a:rPr lang="fr-FR" dirty="0"/>
                <a:t>Fournisseurs</a:t>
              </a:r>
            </a:p>
            <a:p>
              <a:pPr algn="ctr">
                <a:spcBef>
                  <a:spcPct val="50000"/>
                </a:spcBef>
              </a:pPr>
              <a:r>
                <a:rPr lang="fr-FR" dirty="0"/>
                <a:t>Dettes fiscales  et sociales</a:t>
              </a:r>
            </a:p>
            <a:p>
              <a:pPr algn="ctr">
                <a:spcBef>
                  <a:spcPct val="50000"/>
                </a:spcBef>
              </a:pPr>
              <a:endParaRPr lang="fr-FR" dirty="0"/>
            </a:p>
            <a:p>
              <a:pPr algn="ctr">
                <a:spcBef>
                  <a:spcPct val="50000"/>
                </a:spcBef>
              </a:pPr>
              <a:endParaRPr lang="fr-FR" dirty="0"/>
            </a:p>
            <a:p>
              <a:pPr algn="ctr">
                <a:spcBef>
                  <a:spcPct val="50000"/>
                </a:spcBef>
              </a:pPr>
              <a:endParaRPr lang="fr-FR" dirty="0"/>
            </a:p>
            <a:p>
              <a:pPr algn="ctr">
                <a:spcBef>
                  <a:spcPct val="50000"/>
                </a:spcBef>
              </a:pPr>
              <a:endParaRPr lang="fr-FR" dirty="0"/>
            </a:p>
          </p:txBody>
        </p:sp>
        <p:sp>
          <p:nvSpPr>
            <p:cNvPr id="11" name="Line 7">
              <a:extLst>
                <a:ext uri="{FF2B5EF4-FFF2-40B4-BE49-F238E27FC236}">
                  <a16:creationId xmlns:a16="http://schemas.microsoft.com/office/drawing/2014/main" id="{8C68A65F-DAB0-4DF0-A1EE-CE2C90F2964C}"/>
                </a:ext>
              </a:extLst>
            </p:cNvPr>
            <p:cNvSpPr>
              <a:spLocks noChangeShapeType="1"/>
            </p:cNvSpPr>
            <p:nvPr/>
          </p:nvSpPr>
          <p:spPr bwMode="auto">
            <a:xfrm flipH="1">
              <a:off x="1371600" y="4383714"/>
              <a:ext cx="3733800" cy="0"/>
            </a:xfrm>
            <a:prstGeom prst="line">
              <a:avLst/>
            </a:prstGeom>
            <a:noFill/>
            <a:ln w="6350">
              <a:solidFill>
                <a:schemeClr val="tx1"/>
              </a:solidFill>
              <a:prstDash val="dash"/>
              <a:round/>
              <a:headEnd type="oval" w="med" len="med"/>
              <a:tailEnd type="oval" w="med" len="med"/>
            </a:ln>
            <a:effectLst/>
          </p:spPr>
          <p:txBody>
            <a:bodyPr/>
            <a:lstStyle/>
            <a:p>
              <a:endParaRPr lang="fr-FR"/>
            </a:p>
          </p:txBody>
        </p:sp>
        <p:sp>
          <p:nvSpPr>
            <p:cNvPr id="12" name="AutoShape 9">
              <a:extLst>
                <a:ext uri="{FF2B5EF4-FFF2-40B4-BE49-F238E27FC236}">
                  <a16:creationId xmlns:a16="http://schemas.microsoft.com/office/drawing/2014/main" id="{CF4BFB59-537D-4C64-B3CA-765ECA8E8927}"/>
                </a:ext>
              </a:extLst>
            </p:cNvPr>
            <p:cNvSpPr>
              <a:spLocks noChangeArrowheads="1"/>
            </p:cNvSpPr>
            <p:nvPr/>
          </p:nvSpPr>
          <p:spPr bwMode="auto">
            <a:xfrm>
              <a:off x="3962400" y="4383714"/>
              <a:ext cx="152400" cy="838200"/>
            </a:xfrm>
            <a:prstGeom prst="upDownArrow">
              <a:avLst>
                <a:gd name="adj1" fmla="val 50000"/>
                <a:gd name="adj2" fmla="val 110000"/>
              </a:avLst>
            </a:prstGeom>
            <a:solidFill>
              <a:schemeClr val="accent3">
                <a:lumMod val="75000"/>
              </a:schemeClr>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fr-FR"/>
            </a:p>
          </p:txBody>
        </p:sp>
        <p:sp>
          <p:nvSpPr>
            <p:cNvPr id="13" name="Text Box 10">
              <a:extLst>
                <a:ext uri="{FF2B5EF4-FFF2-40B4-BE49-F238E27FC236}">
                  <a16:creationId xmlns:a16="http://schemas.microsoft.com/office/drawing/2014/main" id="{16E3A30F-C854-414A-A908-D9120CFD8F5C}"/>
                </a:ext>
              </a:extLst>
            </p:cNvPr>
            <p:cNvSpPr txBox="1">
              <a:spLocks noChangeArrowheads="1"/>
            </p:cNvSpPr>
            <p:nvPr/>
          </p:nvSpPr>
          <p:spPr bwMode="auto">
            <a:xfrm>
              <a:off x="4267200" y="4612314"/>
              <a:ext cx="2286000" cy="641350"/>
            </a:xfrm>
            <a:prstGeom prst="rect">
              <a:avLst/>
            </a:prstGeom>
            <a:noFill/>
            <a:ln w="9525">
              <a:noFill/>
              <a:miter lim="800000"/>
              <a:headEnd/>
              <a:tailEnd/>
            </a:ln>
            <a:effectLst/>
          </p:spPr>
          <p:txBody>
            <a:bodyPr>
              <a:spAutoFit/>
            </a:bodyPr>
            <a:lstStyle/>
            <a:p>
              <a:pPr algn="ctr">
                <a:spcBef>
                  <a:spcPct val="50000"/>
                </a:spcBef>
              </a:pPr>
              <a:r>
                <a:rPr lang="fr-FR" b="1" dirty="0"/>
                <a:t>Besoin en fonds de roulement</a:t>
              </a:r>
            </a:p>
          </p:txBody>
        </p:sp>
        <p:sp>
          <p:nvSpPr>
            <p:cNvPr id="14" name="Text Box 11">
              <a:extLst>
                <a:ext uri="{FF2B5EF4-FFF2-40B4-BE49-F238E27FC236}">
                  <a16:creationId xmlns:a16="http://schemas.microsoft.com/office/drawing/2014/main" id="{E201ED87-2715-4462-B7DF-A89816190E62}"/>
                </a:ext>
              </a:extLst>
            </p:cNvPr>
            <p:cNvSpPr txBox="1">
              <a:spLocks noChangeArrowheads="1"/>
            </p:cNvSpPr>
            <p:nvPr/>
          </p:nvSpPr>
          <p:spPr bwMode="auto">
            <a:xfrm>
              <a:off x="1905000" y="5434627"/>
              <a:ext cx="6339408" cy="923330"/>
            </a:xfrm>
            <a:prstGeom prst="rect">
              <a:avLst/>
            </a:prstGeom>
            <a:solidFill>
              <a:schemeClr val="bg2">
                <a:lumMod val="75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square">
              <a:spAutoFit/>
            </a:bodyPr>
            <a:lstStyle/>
            <a:p>
              <a:pPr>
                <a:spcBef>
                  <a:spcPct val="50000"/>
                </a:spcBef>
              </a:pPr>
              <a:r>
                <a:rPr lang="fr-FR" dirty="0"/>
                <a:t>Le </a:t>
              </a:r>
              <a:r>
                <a:rPr lang="fr-FR" b="1" dirty="0"/>
                <a:t>BFR</a:t>
              </a:r>
              <a:r>
                <a:rPr lang="fr-FR" dirty="0"/>
                <a:t> naît du décalage entre l’</a:t>
              </a:r>
              <a:r>
                <a:rPr lang="fr-FR" b="1" dirty="0"/>
                <a:t>encaissement</a:t>
              </a:r>
              <a:r>
                <a:rPr lang="fr-FR" dirty="0"/>
                <a:t> des </a:t>
              </a:r>
              <a:r>
                <a:rPr lang="fr-FR" b="1" dirty="0"/>
                <a:t>créances</a:t>
              </a:r>
              <a:r>
                <a:rPr lang="fr-FR" dirty="0"/>
                <a:t> clients et le </a:t>
              </a:r>
              <a:r>
                <a:rPr lang="fr-FR" b="1" dirty="0"/>
                <a:t>paiement </a:t>
              </a:r>
              <a:r>
                <a:rPr lang="fr-FR" dirty="0"/>
                <a:t>des </a:t>
              </a:r>
              <a:r>
                <a:rPr lang="fr-FR" b="1" dirty="0"/>
                <a:t>dettes</a:t>
              </a:r>
              <a:r>
                <a:rPr lang="fr-FR" dirty="0"/>
                <a:t> fournisseurs, ainsi que du volume des postes actif et passif. </a:t>
              </a:r>
            </a:p>
          </p:txBody>
        </p:sp>
      </p:grpSp>
    </p:spTree>
    <p:extLst>
      <p:ext uri="{BB962C8B-B14F-4D97-AF65-F5344CB8AC3E}">
        <p14:creationId xmlns:p14="http://schemas.microsoft.com/office/powerpoint/2010/main" val="2824584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a:extLst>
              <a:ext uri="{FF2B5EF4-FFF2-40B4-BE49-F238E27FC236}">
                <a16:creationId xmlns:a16="http://schemas.microsoft.com/office/drawing/2014/main" id="{05BDEEB4-23EC-4F40-B10B-ECE49FF89851}"/>
              </a:ext>
            </a:extLst>
          </p:cNvPr>
          <p:cNvSpPr txBox="1">
            <a:spLocks noChangeArrowheads="1"/>
          </p:cNvSpPr>
          <p:nvPr/>
        </p:nvSpPr>
        <p:spPr bwMode="auto">
          <a:xfrm>
            <a:off x="4840288" y="3376116"/>
            <a:ext cx="739775" cy="366713"/>
          </a:xfrm>
          <a:prstGeom prst="rect">
            <a:avLst/>
          </a:prstGeom>
          <a:noFill/>
          <a:ln w="9525">
            <a:noFill/>
            <a:miter lim="800000"/>
            <a:headEnd/>
            <a:tailEnd/>
          </a:ln>
          <a:effectLst/>
        </p:spPr>
        <p:txBody>
          <a:bodyPr>
            <a:spAutoFit/>
          </a:bodyPr>
          <a:lstStyle/>
          <a:p>
            <a:endParaRPr lang="fr-FR"/>
          </a:p>
        </p:txBody>
      </p:sp>
      <p:sp>
        <p:nvSpPr>
          <p:cNvPr id="13" name="Rectangle 9">
            <a:extLst>
              <a:ext uri="{FF2B5EF4-FFF2-40B4-BE49-F238E27FC236}">
                <a16:creationId xmlns:a16="http://schemas.microsoft.com/office/drawing/2014/main" id="{7BEBED0C-3124-45ED-9FA9-8BB72536B20B}"/>
              </a:ext>
            </a:extLst>
          </p:cNvPr>
          <p:cNvSpPr>
            <a:spLocks noChangeArrowheads="1"/>
          </p:cNvSpPr>
          <p:nvPr/>
        </p:nvSpPr>
        <p:spPr bwMode="auto">
          <a:xfrm>
            <a:off x="421168" y="3140968"/>
            <a:ext cx="8572528" cy="1465461"/>
          </a:xfrm>
          <a:prstGeom prst="roundRect">
            <a:avLst/>
          </a:prstGeom>
          <a:solidFill>
            <a:srgbClr val="FF0000"/>
          </a:solidFill>
          <a:ln>
            <a:noFill/>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fr-FR" b="1" dirty="0"/>
              <a:t>BFR = AC </a:t>
            </a:r>
            <a:r>
              <a:rPr lang="fr-FR" sz="1200" b="1" dirty="0"/>
              <a:t>Hors TA </a:t>
            </a:r>
            <a:r>
              <a:rPr lang="fr-FR" b="1" dirty="0"/>
              <a:t>– PC </a:t>
            </a:r>
            <a:r>
              <a:rPr lang="fr-FR" sz="1400" b="1" dirty="0"/>
              <a:t>hors TP</a:t>
            </a:r>
          </a:p>
          <a:p>
            <a:pPr algn="ctr"/>
            <a:r>
              <a:rPr lang="fr-FR" b="1" dirty="0"/>
              <a:t>= Actif d'exploitation - Dettes d'exploitation</a:t>
            </a:r>
          </a:p>
          <a:p>
            <a:pPr algn="ctr"/>
            <a:r>
              <a:rPr lang="fr-FR" b="1" dirty="0"/>
              <a:t>= (Stocks + Créances) – (Dettes Fournisseurs + Dettes Fiscales et Sociales )</a:t>
            </a:r>
          </a:p>
          <a:p>
            <a:pPr algn="ctr"/>
            <a:endParaRPr lang="fr-FR" b="1" dirty="0"/>
          </a:p>
        </p:txBody>
      </p:sp>
      <p:sp>
        <p:nvSpPr>
          <p:cNvPr id="15" name="Espace réservé du numéro de diapositive 8">
            <a:extLst>
              <a:ext uri="{FF2B5EF4-FFF2-40B4-BE49-F238E27FC236}">
                <a16:creationId xmlns:a16="http://schemas.microsoft.com/office/drawing/2014/main" id="{A8F3A7D1-0A51-4D4D-BA7A-ACC9B859EFCC}"/>
              </a:ext>
            </a:extLst>
          </p:cNvPr>
          <p:cNvSpPr>
            <a:spLocks noGrp="1"/>
          </p:cNvSpPr>
          <p:nvPr>
            <p:ph type="sldNum" sz="quarter" idx="12"/>
          </p:nvPr>
        </p:nvSpPr>
        <p:spPr>
          <a:xfrm>
            <a:off x="6553200" y="6243638"/>
            <a:ext cx="2133600" cy="457200"/>
          </a:xfrm>
        </p:spPr>
        <p:txBody>
          <a:bodyPr/>
          <a:lstStyle/>
          <a:p>
            <a:fld id="{3F5DCE6A-41FE-42C3-ABB7-2323F68C9C29}" type="slidenum">
              <a:rPr lang="fr-FR" altLang="en-US" smtClean="0"/>
              <a:pPr/>
              <a:t>24</a:t>
            </a:fld>
            <a:endParaRPr lang="fr-FR" altLang="en-US" dirty="0"/>
          </a:p>
        </p:txBody>
      </p:sp>
      <p:sp>
        <p:nvSpPr>
          <p:cNvPr id="16" name="TextBox 15">
            <a:extLst>
              <a:ext uri="{FF2B5EF4-FFF2-40B4-BE49-F238E27FC236}">
                <a16:creationId xmlns:a16="http://schemas.microsoft.com/office/drawing/2014/main" id="{7BF23AD5-0CE8-452E-BDBC-8B4295C2B162}"/>
              </a:ext>
            </a:extLst>
          </p:cNvPr>
          <p:cNvSpPr txBox="1"/>
          <p:nvPr/>
        </p:nvSpPr>
        <p:spPr>
          <a:xfrm>
            <a:off x="744558" y="1602052"/>
            <a:ext cx="8249138" cy="1045223"/>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endParaRPr lang="fr-FR" sz="2200" dirty="0"/>
          </a:p>
          <a:p>
            <a:pPr algn="just">
              <a:lnSpc>
                <a:spcPct val="150000"/>
              </a:lnSpc>
            </a:pPr>
            <a:r>
              <a:rPr lang="fr-FR" sz="2200" dirty="0"/>
              <a:t>Ce BFR d'exploitation se calcule ainsi:</a:t>
            </a:r>
          </a:p>
        </p:txBody>
      </p:sp>
      <p:sp>
        <p:nvSpPr>
          <p:cNvPr id="17" name="Titre 8">
            <a:extLst>
              <a:ext uri="{FF2B5EF4-FFF2-40B4-BE49-F238E27FC236}">
                <a16:creationId xmlns:a16="http://schemas.microsoft.com/office/drawing/2014/main" id="{C3B36C0C-DBB6-4AD8-98B8-047348E22563}"/>
              </a:ext>
            </a:extLst>
          </p:cNvPr>
          <p:cNvSpPr txBox="1">
            <a:spLocks noGrp="1"/>
          </p:cNvSpPr>
          <p:nvPr>
            <p:ph type="title"/>
          </p:nvPr>
        </p:nvSpPr>
        <p:spPr>
          <a:xfrm>
            <a:off x="1099558" y="697247"/>
            <a:ext cx="7587241" cy="83734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400" b="1" i="0" u="none" strike="noStrike" kern="1200" cap="none" spc="0" normalizeH="0" baseline="0" noProof="0" dirty="0">
                <a:ln>
                  <a:noFill/>
                </a:ln>
                <a:solidFill>
                  <a:srgbClr val="D20000"/>
                </a:solidFill>
                <a:effectLst/>
                <a:uLnTx/>
                <a:uFillTx/>
                <a:latin typeface="+mn-lt"/>
                <a:ea typeface="+mj-ea"/>
                <a:cs typeface="+mj-cs"/>
              </a:rPr>
              <a:t>Le Besoin en Fonds de Roulement (BFR)</a:t>
            </a:r>
            <a:endParaRPr kumimoji="0" lang="fr-FR" sz="3400" b="1"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19823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iterate type="lt">
                                    <p:tmPct val="0"/>
                                  </p:iterate>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p:cTn id="7" dur="20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9" dur="2000"/>
                                        <p:tgtEl>
                                          <p:spTgt spid="13">
                                            <p:txEl>
                                              <p:pRg st="0" end="0"/>
                                            </p:txEl>
                                          </p:spTgt>
                                        </p:tgtEl>
                                      </p:cBhvr>
                                    </p:animEffect>
                                  </p:childTnLst>
                                </p:cTn>
                              </p:par>
                            </p:childTnLst>
                          </p:cTn>
                        </p:par>
                        <p:par>
                          <p:cTn id="10" fill="hold">
                            <p:stCondLst>
                              <p:cond delay="2000"/>
                            </p:stCondLst>
                            <p:childTnLst>
                              <p:par>
                                <p:cTn id="11" presetID="53" presetClass="entr" presetSubtype="0" fill="hold" nodeType="afterEffect">
                                  <p:stCondLst>
                                    <p:cond delay="0"/>
                                  </p:stCondLst>
                                  <p:iterate type="lt">
                                    <p:tmPct val="0"/>
                                  </p:iterate>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p:cTn id="13" dur="20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15" dur="2000"/>
                                        <p:tgtEl>
                                          <p:spTgt spid="13">
                                            <p:txEl>
                                              <p:pRg st="1" end="1"/>
                                            </p:txEl>
                                          </p:spTgt>
                                        </p:tgtEl>
                                      </p:cBhvr>
                                    </p:animEffect>
                                  </p:childTnLst>
                                </p:cTn>
                              </p:par>
                            </p:childTnLst>
                          </p:cTn>
                        </p:par>
                        <p:par>
                          <p:cTn id="16" fill="hold">
                            <p:stCondLst>
                              <p:cond delay="4000"/>
                            </p:stCondLst>
                            <p:childTnLst>
                              <p:par>
                                <p:cTn id="17" presetID="53" presetClass="entr" presetSubtype="0" fill="hold" nodeType="afterEffect">
                                  <p:stCondLst>
                                    <p:cond delay="0"/>
                                  </p:stCondLst>
                                  <p:iterate type="lt">
                                    <p:tmPct val="0"/>
                                  </p:iterate>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p:cTn id="19" dur="2000" fill="hold"/>
                                        <p:tgtEl>
                                          <p:spTgt spid="1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13">
                                            <p:txEl>
                                              <p:pRg st="2" end="2"/>
                                            </p:txEl>
                                          </p:spTgt>
                                        </p:tgtEl>
                                        <p:attrNameLst>
                                          <p:attrName>ppt_h</p:attrName>
                                        </p:attrNameLst>
                                      </p:cBhvr>
                                      <p:tavLst>
                                        <p:tav tm="0">
                                          <p:val>
                                            <p:fltVal val="0"/>
                                          </p:val>
                                        </p:tav>
                                        <p:tav tm="100000">
                                          <p:val>
                                            <p:strVal val="#ppt_h"/>
                                          </p:val>
                                        </p:tav>
                                      </p:tavLst>
                                    </p:anim>
                                    <p:animEffect transition="in" filter="fade">
                                      <p:cBhvr>
                                        <p:cTn id="21" dur="2000"/>
                                        <p:tgtEl>
                                          <p:spTgt spid="13">
                                            <p:txEl>
                                              <p:pRg st="2" end="2"/>
                                            </p:txEl>
                                          </p:spTgt>
                                        </p:tgtEl>
                                      </p:cBhvr>
                                    </p:animEffect>
                                  </p:childTnLst>
                                </p:cTn>
                              </p:par>
                            </p:childTnLst>
                          </p:cTn>
                        </p:par>
                        <p:par>
                          <p:cTn id="22" fill="hold">
                            <p:stCondLst>
                              <p:cond delay="6000"/>
                            </p:stCondLst>
                            <p:childTnLst>
                              <p:par>
                                <p:cTn id="23" presetID="20" presetClass="emph" presetSubtype="0" fill="hold" nodeType="afterEffect">
                                  <p:stCondLst>
                                    <p:cond delay="0"/>
                                  </p:stCondLst>
                                  <p:iterate type="lt">
                                    <p:tmPct val="10000"/>
                                  </p:iterate>
                                  <p:childTnLst>
                                    <p:set>
                                      <p:cBhvr override="childStyle">
                                        <p:cTn id="24" dur="500" autoRev="1" fill="hold"/>
                                        <p:tgtEl>
                                          <p:spTgt spid="13">
                                            <p:txEl>
                                              <p:pRg st="0" end="0"/>
                                            </p:txEl>
                                          </p:spTgt>
                                        </p:tgtEl>
                                        <p:attrNameLst>
                                          <p:attrName>style.color</p:attrName>
                                        </p:attrNameLst>
                                      </p:cBhvr>
                                      <p:to>
                                        <p:clrVal>
                                          <a:schemeClr val="bg1"/>
                                        </p:clrVal>
                                      </p:to>
                                    </p:set>
                                    <p:set>
                                      <p:cBhvr>
                                        <p:cTn id="25" dur="500" autoRev="1" fill="hold"/>
                                        <p:tgtEl>
                                          <p:spTgt spid="13">
                                            <p:txEl>
                                              <p:pRg st="0" end="0"/>
                                            </p:txEl>
                                          </p:spTgt>
                                        </p:tgtEl>
                                        <p:attrNameLst>
                                          <p:attrName>fillcolor</p:attrName>
                                        </p:attrNameLst>
                                      </p:cBhvr>
                                      <p:to>
                                        <p:clrVal>
                                          <a:schemeClr val="bg1"/>
                                        </p:clrVal>
                                      </p:to>
                                    </p:set>
                                    <p:set>
                                      <p:cBhvr>
                                        <p:cTn id="26" dur="500" autoRev="1" fill="hold"/>
                                        <p:tgtEl>
                                          <p:spTgt spid="13">
                                            <p:txEl>
                                              <p:pRg st="0" end="0"/>
                                            </p:txEl>
                                          </p:spTgt>
                                        </p:tgtEl>
                                        <p:attrNameLst>
                                          <p:attrName>fill.type</p:attrName>
                                        </p:attrNameLst>
                                      </p:cBhvr>
                                      <p:to>
                                        <p:strVal val="solid"/>
                                      </p:to>
                                    </p:set>
                                  </p:childTnLst>
                                </p:cTn>
                              </p:par>
                            </p:childTnLst>
                          </p:cTn>
                        </p:par>
                        <p:par>
                          <p:cTn id="27" fill="hold">
                            <p:stCondLst>
                              <p:cond delay="9000"/>
                            </p:stCondLst>
                            <p:childTnLst>
                              <p:par>
                                <p:cTn id="28" presetID="20" presetClass="emph" presetSubtype="0" fill="hold" nodeType="afterEffect">
                                  <p:stCondLst>
                                    <p:cond delay="0"/>
                                  </p:stCondLst>
                                  <p:iterate type="lt">
                                    <p:tmPct val="10000"/>
                                  </p:iterate>
                                  <p:childTnLst>
                                    <p:set>
                                      <p:cBhvr override="childStyle">
                                        <p:cTn id="29" dur="500" autoRev="1" fill="hold"/>
                                        <p:tgtEl>
                                          <p:spTgt spid="13">
                                            <p:txEl>
                                              <p:pRg st="1" end="1"/>
                                            </p:txEl>
                                          </p:spTgt>
                                        </p:tgtEl>
                                        <p:attrNameLst>
                                          <p:attrName>style.color</p:attrName>
                                        </p:attrNameLst>
                                      </p:cBhvr>
                                      <p:to>
                                        <p:clrVal>
                                          <a:schemeClr val="bg1"/>
                                        </p:clrVal>
                                      </p:to>
                                    </p:set>
                                    <p:set>
                                      <p:cBhvr>
                                        <p:cTn id="30" dur="500" autoRev="1" fill="hold"/>
                                        <p:tgtEl>
                                          <p:spTgt spid="13">
                                            <p:txEl>
                                              <p:pRg st="1" end="1"/>
                                            </p:txEl>
                                          </p:spTgt>
                                        </p:tgtEl>
                                        <p:attrNameLst>
                                          <p:attrName>fillcolor</p:attrName>
                                        </p:attrNameLst>
                                      </p:cBhvr>
                                      <p:to>
                                        <p:clrVal>
                                          <a:schemeClr val="bg1"/>
                                        </p:clrVal>
                                      </p:to>
                                    </p:set>
                                    <p:set>
                                      <p:cBhvr>
                                        <p:cTn id="31" dur="500" autoRev="1" fill="hold"/>
                                        <p:tgtEl>
                                          <p:spTgt spid="13">
                                            <p:txEl>
                                              <p:pRg st="1" end="1"/>
                                            </p:txEl>
                                          </p:spTgt>
                                        </p:tgtEl>
                                        <p:attrNameLst>
                                          <p:attrName>fill.type</p:attrName>
                                        </p:attrNameLst>
                                      </p:cBhvr>
                                      <p:to>
                                        <p:strVal val="solid"/>
                                      </p:to>
                                    </p:set>
                                  </p:childTnLst>
                                </p:cTn>
                              </p:par>
                            </p:childTnLst>
                          </p:cTn>
                        </p:par>
                        <p:par>
                          <p:cTn id="32" fill="hold">
                            <p:stCondLst>
                              <p:cond delay="14000"/>
                            </p:stCondLst>
                            <p:childTnLst>
                              <p:par>
                                <p:cTn id="33" presetID="20" presetClass="emph" presetSubtype="0" fill="hold" nodeType="afterEffect">
                                  <p:stCondLst>
                                    <p:cond delay="0"/>
                                  </p:stCondLst>
                                  <p:iterate type="lt">
                                    <p:tmPct val="10000"/>
                                  </p:iterate>
                                  <p:childTnLst>
                                    <p:set>
                                      <p:cBhvr override="childStyle">
                                        <p:cTn id="34" dur="500" autoRev="1" fill="hold"/>
                                        <p:tgtEl>
                                          <p:spTgt spid="13">
                                            <p:txEl>
                                              <p:pRg st="2" end="2"/>
                                            </p:txEl>
                                          </p:spTgt>
                                        </p:tgtEl>
                                        <p:attrNameLst>
                                          <p:attrName>style.color</p:attrName>
                                        </p:attrNameLst>
                                      </p:cBhvr>
                                      <p:to>
                                        <p:clrVal>
                                          <a:schemeClr val="bg1"/>
                                        </p:clrVal>
                                      </p:to>
                                    </p:set>
                                    <p:set>
                                      <p:cBhvr>
                                        <p:cTn id="35" dur="500" autoRev="1" fill="hold"/>
                                        <p:tgtEl>
                                          <p:spTgt spid="13">
                                            <p:txEl>
                                              <p:pRg st="2" end="2"/>
                                            </p:txEl>
                                          </p:spTgt>
                                        </p:tgtEl>
                                        <p:attrNameLst>
                                          <p:attrName>fillcolor</p:attrName>
                                        </p:attrNameLst>
                                      </p:cBhvr>
                                      <p:to>
                                        <p:clrVal>
                                          <a:schemeClr val="bg1"/>
                                        </p:clrVal>
                                      </p:to>
                                    </p:set>
                                    <p:set>
                                      <p:cBhvr>
                                        <p:cTn id="36" dur="500" autoRev="1" fill="hold"/>
                                        <p:tgtEl>
                                          <p:spTgt spid="1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73B2-CBC4-465E-A01E-3592D263C779}"/>
              </a:ext>
            </a:extLst>
          </p:cNvPr>
          <p:cNvSpPr>
            <a:spLocks noGrp="1"/>
          </p:cNvSpPr>
          <p:nvPr>
            <p:ph type="title"/>
          </p:nvPr>
        </p:nvSpPr>
        <p:spPr>
          <a:xfrm>
            <a:off x="1115616" y="313086"/>
            <a:ext cx="8229600" cy="1139825"/>
          </a:xfrm>
        </p:spPr>
        <p:txBody>
          <a:bodyPr>
            <a:normAutofit fontScale="90000"/>
          </a:bodyPr>
          <a:lstStyle/>
          <a:p>
            <a:r>
              <a:rPr lang="fr-FR" b="1" dirty="0">
                <a:solidFill>
                  <a:srgbClr val="C00000"/>
                </a:solidFill>
              </a:rPr>
              <a:t>Structure Financière:</a:t>
            </a:r>
            <a:br>
              <a:rPr lang="fr-FR" b="1" dirty="0">
                <a:solidFill>
                  <a:srgbClr val="C00000"/>
                </a:solidFill>
              </a:rPr>
            </a:br>
            <a:r>
              <a:rPr lang="fr-FR" b="1" dirty="0">
                <a:solidFill>
                  <a:srgbClr val="C00000"/>
                </a:solidFill>
              </a:rPr>
              <a:t>FR et BFR</a:t>
            </a:r>
          </a:p>
        </p:txBody>
      </p:sp>
      <p:grpSp>
        <p:nvGrpSpPr>
          <p:cNvPr id="44" name="Group 43">
            <a:extLst>
              <a:ext uri="{FF2B5EF4-FFF2-40B4-BE49-F238E27FC236}">
                <a16:creationId xmlns:a16="http://schemas.microsoft.com/office/drawing/2014/main" id="{AE619B53-402F-425F-A290-AC989E3BA13F}"/>
              </a:ext>
            </a:extLst>
          </p:cNvPr>
          <p:cNvGrpSpPr/>
          <p:nvPr/>
        </p:nvGrpSpPr>
        <p:grpSpPr>
          <a:xfrm>
            <a:off x="0" y="1599884"/>
            <a:ext cx="5508104" cy="4675482"/>
            <a:chOff x="1214414" y="753696"/>
            <a:chExt cx="6741962" cy="5521670"/>
          </a:xfrm>
        </p:grpSpPr>
        <p:sp>
          <p:nvSpPr>
            <p:cNvPr id="45" name="Text Box 4">
              <a:extLst>
                <a:ext uri="{FF2B5EF4-FFF2-40B4-BE49-F238E27FC236}">
                  <a16:creationId xmlns:a16="http://schemas.microsoft.com/office/drawing/2014/main" id="{44C642DF-5BE5-4CC2-BA1A-C38A9B5B5EF3}"/>
                </a:ext>
              </a:extLst>
            </p:cNvPr>
            <p:cNvSpPr txBox="1">
              <a:spLocks noChangeArrowheads="1"/>
            </p:cNvSpPr>
            <p:nvPr/>
          </p:nvSpPr>
          <p:spPr bwMode="auto">
            <a:xfrm>
              <a:off x="5481614" y="1082654"/>
              <a:ext cx="2474762" cy="2292935"/>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headEnd/>
              <a:tailEnd/>
            </a:ln>
            <a:effectLst>
              <a:outerShdw blurRad="40000" dist="23000" dir="5400000" rotWithShape="0">
                <a:srgbClr val="000000">
                  <a:alpha val="35000"/>
                </a:srgbClr>
              </a:outerShdw>
            </a:effectLst>
          </p:spPr>
          <p:txBody>
            <a:bodyPr wrap="squar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0" i="0" u="none" strike="noStrike" kern="0" cap="none" spc="0" normalizeH="0" baseline="0" noProof="0" dirty="0">
                  <a:ln>
                    <a:noFill/>
                  </a:ln>
                  <a:solidFill>
                    <a:prstClr val="white"/>
                  </a:solidFill>
                  <a:effectLst/>
                  <a:uLnTx/>
                  <a:uFillTx/>
                  <a:latin typeface="Calibri"/>
                  <a:ea typeface="+mn-ea"/>
                  <a:cs typeface="+mn-cs"/>
                </a:rPr>
                <a:t>Capitaux propres et emprunt MLT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Calibri"/>
                  <a:ea typeface="+mn-ea"/>
                  <a:cs typeface="+mn-cs"/>
                </a:rPr>
                <a:t>=</a:t>
              </a:r>
              <a:r>
                <a:rPr kumimoji="0" lang="fr-FR" sz="1400" b="0" i="0" u="none" strike="noStrike" kern="0" cap="none" spc="0" normalizeH="0" baseline="0" noProof="0" dirty="0">
                  <a:ln>
                    <a:noFill/>
                  </a:ln>
                  <a:solidFill>
                    <a:prstClr val="white"/>
                  </a:solidFill>
                  <a:effectLst/>
                  <a:uLnTx/>
                  <a:uFillTx/>
                  <a:latin typeface="Calibri"/>
                  <a:ea typeface="+mn-ea"/>
                  <a:cs typeface="+mn-cs"/>
                </a:rPr>
                <a:t>         </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Calibri"/>
                  <a:ea typeface="+mn-ea"/>
                  <a:cs typeface="+mn-cs"/>
                </a:rPr>
                <a:t> </a:t>
              </a:r>
              <a:r>
                <a:rPr kumimoji="0" lang="fr-FR" sz="1800" b="1" i="0" u="none" strike="noStrike" kern="0" cap="none" spc="0" normalizeH="0" baseline="0" noProof="0" dirty="0">
                  <a:ln>
                    <a:noFill/>
                  </a:ln>
                  <a:solidFill>
                    <a:prstClr val="white"/>
                  </a:solidFill>
                  <a:effectLst/>
                  <a:uLnTx/>
                  <a:uFillTx/>
                  <a:latin typeface="Calibri"/>
                  <a:ea typeface="+mn-ea"/>
                  <a:cs typeface="+mn-cs"/>
                </a:rPr>
                <a:t>RESSOURCES STABLES</a:t>
              </a: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800" b="1"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800" b="0" i="0" u="none" strike="noStrike" kern="0" cap="none" spc="0" normalizeH="0" baseline="0" noProof="0" dirty="0">
                <a:ln>
                  <a:noFill/>
                </a:ln>
                <a:solidFill>
                  <a:prstClr val="white"/>
                </a:solidFill>
                <a:effectLst/>
                <a:uLnTx/>
                <a:uFillTx/>
                <a:latin typeface="Calibri"/>
                <a:ea typeface="+mn-ea"/>
                <a:cs typeface="+mn-cs"/>
              </a:endParaRPr>
            </a:p>
          </p:txBody>
        </p:sp>
        <p:sp>
          <p:nvSpPr>
            <p:cNvPr id="46" name="Text Box 5">
              <a:extLst>
                <a:ext uri="{FF2B5EF4-FFF2-40B4-BE49-F238E27FC236}">
                  <a16:creationId xmlns:a16="http://schemas.microsoft.com/office/drawing/2014/main" id="{7C9112C5-9A31-4051-BABA-604AA1B8593A}"/>
                </a:ext>
              </a:extLst>
            </p:cNvPr>
            <p:cNvSpPr txBox="1">
              <a:spLocks noChangeArrowheads="1"/>
            </p:cNvSpPr>
            <p:nvPr/>
          </p:nvSpPr>
          <p:spPr bwMode="auto">
            <a:xfrm>
              <a:off x="1671614" y="753696"/>
              <a:ext cx="2233365" cy="1980961"/>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headEnd/>
              <a:tailEnd/>
            </a:ln>
            <a:effectLst>
              <a:outerShdw blurRad="40000" dist="23000" dir="5400000" rotWithShape="0">
                <a:srgbClr val="000000">
                  <a:alpha val="35000"/>
                </a:srgbClr>
              </a:outerShdw>
            </a:effec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4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4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0" i="0" u="none" strike="noStrike" kern="0" cap="none" spc="0" normalizeH="0" baseline="0" noProof="0" dirty="0">
                  <a:ln>
                    <a:noFill/>
                  </a:ln>
                  <a:solidFill>
                    <a:prstClr val="white"/>
                  </a:solidFill>
                  <a:effectLst/>
                  <a:uLnTx/>
                  <a:uFillTx/>
                  <a:latin typeface="Calibri"/>
                  <a:ea typeface="+mn-ea"/>
                  <a:cs typeface="+mn-cs"/>
                </a:rPr>
                <a:t>Immobilisations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Calibri"/>
                  <a:ea typeface="+mn-ea"/>
                  <a:cs typeface="+mn-cs"/>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white"/>
                  </a:solidFill>
                  <a:effectLst/>
                  <a:uLnTx/>
                  <a:uFillTx/>
                  <a:latin typeface="Calibri"/>
                  <a:ea typeface="+mn-ea"/>
                  <a:cs typeface="+mn-cs"/>
                </a:rPr>
                <a:t>EMPLOIS STABLES</a:t>
              </a:r>
              <a:endParaRPr kumimoji="0" lang="fr-FR" sz="1000" b="1" i="0" u="none" strike="noStrike" kern="0" cap="none" spc="0" normalizeH="0" baseline="0" noProof="0" dirty="0">
                <a:ln>
                  <a:noFill/>
                </a:ln>
                <a:solidFill>
                  <a:prstClr val="white"/>
                </a:solidFill>
                <a:effectLst/>
                <a:uLnTx/>
                <a:uFillTx/>
                <a:latin typeface="Calibri"/>
                <a:ea typeface="+mn-ea"/>
                <a:cs typeface="+mn-cs"/>
              </a:endParaRPr>
            </a:p>
          </p:txBody>
        </p:sp>
        <p:sp>
          <p:nvSpPr>
            <p:cNvPr id="47" name="Line 6">
              <a:extLst>
                <a:ext uri="{FF2B5EF4-FFF2-40B4-BE49-F238E27FC236}">
                  <a16:creationId xmlns:a16="http://schemas.microsoft.com/office/drawing/2014/main" id="{504FE92D-88A7-4F08-9483-D8702B1EA198}"/>
                </a:ext>
              </a:extLst>
            </p:cNvPr>
            <p:cNvSpPr>
              <a:spLocks noChangeShapeType="1"/>
            </p:cNvSpPr>
            <p:nvPr/>
          </p:nvSpPr>
          <p:spPr bwMode="auto">
            <a:xfrm>
              <a:off x="3957614" y="2781279"/>
              <a:ext cx="1385738" cy="0"/>
            </a:xfrm>
            <a:prstGeom prst="line">
              <a:avLst/>
            </a:prstGeom>
            <a:noFill/>
            <a:ln w="6350">
              <a:solidFill>
                <a:sysClr val="windowText" lastClr="000000"/>
              </a:solidFill>
              <a:prstDash val="dash"/>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48" name="Line 7">
              <a:extLst>
                <a:ext uri="{FF2B5EF4-FFF2-40B4-BE49-F238E27FC236}">
                  <a16:creationId xmlns:a16="http://schemas.microsoft.com/office/drawing/2014/main" id="{9CE0BF13-3C0B-4C95-9875-148CE98E380C}"/>
                </a:ext>
              </a:extLst>
            </p:cNvPr>
            <p:cNvSpPr>
              <a:spLocks noChangeShapeType="1"/>
            </p:cNvSpPr>
            <p:nvPr/>
          </p:nvSpPr>
          <p:spPr bwMode="auto">
            <a:xfrm flipH="1">
              <a:off x="3957614" y="3328966"/>
              <a:ext cx="1462724" cy="0"/>
            </a:xfrm>
            <a:prstGeom prst="line">
              <a:avLst/>
            </a:prstGeom>
            <a:noFill/>
            <a:ln w="6350">
              <a:solidFill>
                <a:sysClr val="windowText" lastClr="000000"/>
              </a:solidFill>
              <a:prstDash val="dash"/>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49" name="Line 8">
              <a:extLst>
                <a:ext uri="{FF2B5EF4-FFF2-40B4-BE49-F238E27FC236}">
                  <a16:creationId xmlns:a16="http://schemas.microsoft.com/office/drawing/2014/main" id="{723805FF-E015-473A-86B5-F274A15D77E8}"/>
                </a:ext>
              </a:extLst>
            </p:cNvPr>
            <p:cNvSpPr>
              <a:spLocks noChangeShapeType="1"/>
            </p:cNvSpPr>
            <p:nvPr/>
          </p:nvSpPr>
          <p:spPr bwMode="auto">
            <a:xfrm>
              <a:off x="4872014" y="2719366"/>
              <a:ext cx="0" cy="609600"/>
            </a:xfrm>
            <a:prstGeom prst="line">
              <a:avLst/>
            </a:prstGeom>
            <a:noFill/>
            <a:ln w="9525">
              <a:solidFill>
                <a:sysClr val="windowText" lastClr="000000"/>
              </a:solidFill>
              <a:round/>
              <a:headEnd type="triangle" w="sm" len="sm"/>
              <a:tailEnd type="triangl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50" name="Text Box 9">
              <a:extLst>
                <a:ext uri="{FF2B5EF4-FFF2-40B4-BE49-F238E27FC236}">
                  <a16:creationId xmlns:a16="http://schemas.microsoft.com/office/drawing/2014/main" id="{B91B6D62-0944-4D15-B6F5-A6145F8CD8A8}"/>
                </a:ext>
              </a:extLst>
            </p:cNvPr>
            <p:cNvSpPr txBox="1">
              <a:spLocks noChangeArrowheads="1"/>
            </p:cNvSpPr>
            <p:nvPr/>
          </p:nvSpPr>
          <p:spPr bwMode="auto">
            <a:xfrm>
              <a:off x="4795814" y="2719366"/>
              <a:ext cx="846840" cy="366713"/>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Calibri"/>
                </a:rPr>
                <a:t>FR</a:t>
              </a:r>
            </a:p>
          </p:txBody>
        </p:sp>
        <p:sp>
          <p:nvSpPr>
            <p:cNvPr id="51" name="Text Box 10">
              <a:extLst>
                <a:ext uri="{FF2B5EF4-FFF2-40B4-BE49-F238E27FC236}">
                  <a16:creationId xmlns:a16="http://schemas.microsoft.com/office/drawing/2014/main" id="{0654EC6B-2AE3-4615-A9AD-BA5001C747B8}"/>
                </a:ext>
              </a:extLst>
            </p:cNvPr>
            <p:cNvSpPr txBox="1">
              <a:spLocks noChangeArrowheads="1"/>
            </p:cNvSpPr>
            <p:nvPr/>
          </p:nvSpPr>
          <p:spPr bwMode="auto">
            <a:xfrm>
              <a:off x="5481614" y="3390879"/>
              <a:ext cx="2463534" cy="2554545"/>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headEnd/>
              <a:tailEnd/>
            </a:ln>
            <a:effectLst>
              <a:outerShdw blurRad="40000" dist="23000" dir="5400000" rotWithShape="0">
                <a:srgbClr val="000000">
                  <a:alpha val="35000"/>
                </a:srgbClr>
              </a:outerShdw>
            </a:effec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10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0" i="0" u="none" strike="noStrike" kern="0" cap="none" spc="0" normalizeH="0" baseline="0" noProof="0" dirty="0">
                  <a:ln>
                    <a:noFill/>
                  </a:ln>
                  <a:solidFill>
                    <a:prstClr val="white"/>
                  </a:solidFill>
                  <a:effectLst/>
                  <a:uLnTx/>
                  <a:uFillTx/>
                  <a:latin typeface="Calibri"/>
                  <a:ea typeface="+mn-ea"/>
                  <a:cs typeface="+mn-cs"/>
                </a:rPr>
                <a:t>Dettes fournisseurs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0" i="0" u="none" strike="noStrike" kern="0" cap="none" spc="0" normalizeH="0" baseline="0" noProof="0" dirty="0">
                  <a:ln>
                    <a:noFill/>
                  </a:ln>
                  <a:solidFill>
                    <a:prstClr val="white"/>
                  </a:solidFill>
                  <a:effectLst/>
                  <a:uLnTx/>
                  <a:uFillTx/>
                  <a:latin typeface="Calibri"/>
                  <a:ea typeface="+mn-ea"/>
                  <a:cs typeface="+mn-cs"/>
                </a:rPr>
                <a:t>Dettes  fiscales et sociales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Calibri"/>
                  <a:ea typeface="+mn-ea"/>
                  <a:cs typeface="+mn-cs"/>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white"/>
                  </a:solidFill>
                  <a:effectLst/>
                  <a:uLnTx/>
                  <a:uFillTx/>
                  <a:latin typeface="Calibri"/>
                  <a:ea typeface="+mn-ea"/>
                  <a:cs typeface="+mn-cs"/>
                </a:rPr>
                <a:t>DETTES CIRCULANTES</a:t>
              </a: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1800" b="1"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2" name="Text Box 12">
              <a:extLst>
                <a:ext uri="{FF2B5EF4-FFF2-40B4-BE49-F238E27FC236}">
                  <a16:creationId xmlns:a16="http://schemas.microsoft.com/office/drawing/2014/main" id="{0FD0D75F-354C-4DD5-8D52-86CABDBB15D2}"/>
                </a:ext>
              </a:extLst>
            </p:cNvPr>
            <p:cNvSpPr txBox="1">
              <a:spLocks noChangeArrowheads="1"/>
            </p:cNvSpPr>
            <p:nvPr/>
          </p:nvSpPr>
          <p:spPr bwMode="auto">
            <a:xfrm>
              <a:off x="1595414" y="3162279"/>
              <a:ext cx="2309564" cy="2690813"/>
            </a:xfrm>
            <a:prstGeom prst="rect">
              <a:avLst/>
            </a:prstGeom>
            <a:solidFill>
              <a:srgbClr val="FFC000"/>
            </a:solidFill>
            <a:ln w="9525" cap="flat" cmpd="sng" algn="ctr">
              <a:noFill/>
              <a:prstDash val="solid"/>
              <a:headEnd/>
              <a:tailEnd/>
            </a:ln>
            <a:effectLst>
              <a:outerShdw blurRad="40000" dist="23000" dir="5400000" rotWithShape="0">
                <a:srgbClr val="000000">
                  <a:alpha val="35000"/>
                </a:srgbClr>
              </a:outerShdw>
            </a:effec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800" b="0" i="0" u="none" strike="noStrike" kern="0" cap="none" spc="0" normalizeH="0" baseline="0" noProof="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1400" b="0" i="0" u="none" strike="noStrike" kern="0" cap="none" spc="0" normalizeH="0" baseline="0" noProof="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0" i="0" u="none" strike="noStrike" kern="0" cap="none" spc="0" normalizeH="0" baseline="0" noProof="0">
                  <a:ln>
                    <a:noFill/>
                  </a:ln>
                  <a:solidFill>
                    <a:prstClr val="white"/>
                  </a:solidFill>
                  <a:effectLst/>
                  <a:uLnTx/>
                  <a:uFillTx/>
                  <a:latin typeface="Calibri"/>
                  <a:ea typeface="+mn-ea"/>
                  <a:cs typeface="+mn-cs"/>
                </a:rPr>
                <a:t>Stocks et créances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0" i="0" u="none" strike="noStrike" kern="0" cap="none" spc="0" normalizeH="0" baseline="0" noProof="0">
                  <a:ln>
                    <a:noFill/>
                  </a:ln>
                  <a:solidFill>
                    <a:prstClr val="white"/>
                  </a:solidFill>
                  <a:effectLst/>
                  <a:uLnTx/>
                  <a:uFillTx/>
                  <a:latin typeface="Calibri"/>
                  <a:ea typeface="+mn-ea"/>
                  <a:cs typeface="+mn-cs"/>
                </a:rPr>
                <a:t>=</a:t>
              </a: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a:ln>
                    <a:noFill/>
                  </a:ln>
                  <a:solidFill>
                    <a:prstClr val="white"/>
                  </a:solidFill>
                  <a:effectLst/>
                  <a:uLnTx/>
                  <a:uFillTx/>
                  <a:latin typeface="Calibri"/>
                  <a:ea typeface="+mn-ea"/>
                  <a:cs typeface="+mn-cs"/>
                </a:rPr>
                <a:t>ACTIF CIRCULANT</a:t>
              </a: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800" b="0" i="0" u="none" strike="noStrike" kern="0" cap="none" spc="0" normalizeH="0" baseline="0" noProof="0">
                <a:ln>
                  <a:noFill/>
                </a:ln>
                <a:solidFill>
                  <a:prstClr val="white"/>
                </a:solidFill>
                <a:effectLst/>
                <a:uLnTx/>
                <a:uFillTx/>
                <a:latin typeface="Calibri"/>
                <a:ea typeface="+mn-ea"/>
                <a:cs typeface="+mn-cs"/>
              </a:endParaRPr>
            </a:p>
          </p:txBody>
        </p:sp>
        <p:sp>
          <p:nvSpPr>
            <p:cNvPr id="53" name="Line 13">
              <a:extLst>
                <a:ext uri="{FF2B5EF4-FFF2-40B4-BE49-F238E27FC236}">
                  <a16:creationId xmlns:a16="http://schemas.microsoft.com/office/drawing/2014/main" id="{E270236C-6C2D-4AAB-BDE6-D2E0BBD07448}"/>
                </a:ext>
              </a:extLst>
            </p:cNvPr>
            <p:cNvSpPr>
              <a:spLocks noChangeShapeType="1"/>
            </p:cNvSpPr>
            <p:nvPr/>
          </p:nvSpPr>
          <p:spPr bwMode="auto">
            <a:xfrm>
              <a:off x="3881414" y="3100366"/>
              <a:ext cx="1616694" cy="0"/>
            </a:xfrm>
            <a:prstGeom prst="line">
              <a:avLst/>
            </a:prstGeom>
            <a:noFill/>
            <a:ln w="6350">
              <a:solidFill>
                <a:sysClr val="windowText" lastClr="000000"/>
              </a:solidFill>
              <a:prstDash val="dash"/>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54" name="Line 14">
              <a:extLst>
                <a:ext uri="{FF2B5EF4-FFF2-40B4-BE49-F238E27FC236}">
                  <a16:creationId xmlns:a16="http://schemas.microsoft.com/office/drawing/2014/main" id="{DA49A7B2-1EE3-437D-9543-DD5BBE05D65D}"/>
                </a:ext>
              </a:extLst>
            </p:cNvPr>
            <p:cNvSpPr>
              <a:spLocks noChangeShapeType="1"/>
            </p:cNvSpPr>
            <p:nvPr/>
          </p:nvSpPr>
          <p:spPr bwMode="auto">
            <a:xfrm>
              <a:off x="4110014" y="3100366"/>
              <a:ext cx="0" cy="228600"/>
            </a:xfrm>
            <a:prstGeom prst="line">
              <a:avLst/>
            </a:prstGeom>
            <a:noFill/>
            <a:ln w="9525">
              <a:solidFill>
                <a:sysClr val="windowText" lastClr="000000"/>
              </a:solidFill>
              <a:round/>
              <a:headEnd type="triangle" w="sm" len="sm"/>
              <a:tailEnd type="triangl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55" name="Text Box 15">
              <a:extLst>
                <a:ext uri="{FF2B5EF4-FFF2-40B4-BE49-F238E27FC236}">
                  <a16:creationId xmlns:a16="http://schemas.microsoft.com/office/drawing/2014/main" id="{96A210DC-DDFB-4947-80D6-E3F15D187966}"/>
                </a:ext>
              </a:extLst>
            </p:cNvPr>
            <p:cNvSpPr txBox="1">
              <a:spLocks noChangeArrowheads="1"/>
            </p:cNvSpPr>
            <p:nvPr/>
          </p:nvSpPr>
          <p:spPr bwMode="auto">
            <a:xfrm>
              <a:off x="4110013" y="3024166"/>
              <a:ext cx="692869" cy="366713"/>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a:ln>
                    <a:noFill/>
                  </a:ln>
                  <a:solidFill>
                    <a:prstClr val="black"/>
                  </a:solidFill>
                  <a:effectLst/>
                  <a:uLnTx/>
                  <a:uFillTx/>
                  <a:latin typeface="Calibri"/>
                </a:rPr>
                <a:t>BFR</a:t>
              </a:r>
            </a:p>
          </p:txBody>
        </p:sp>
        <p:sp>
          <p:nvSpPr>
            <p:cNvPr id="56" name="Line 16">
              <a:extLst>
                <a:ext uri="{FF2B5EF4-FFF2-40B4-BE49-F238E27FC236}">
                  <a16:creationId xmlns:a16="http://schemas.microsoft.com/office/drawing/2014/main" id="{03E2FFDA-D48E-4B71-85DA-F6CEE357BE67}"/>
                </a:ext>
              </a:extLst>
            </p:cNvPr>
            <p:cNvSpPr>
              <a:spLocks noChangeShapeType="1"/>
            </p:cNvSpPr>
            <p:nvPr/>
          </p:nvSpPr>
          <p:spPr bwMode="auto">
            <a:xfrm>
              <a:off x="4338614" y="2719366"/>
              <a:ext cx="0" cy="381000"/>
            </a:xfrm>
            <a:prstGeom prst="line">
              <a:avLst/>
            </a:prstGeom>
            <a:noFill/>
            <a:ln w="6350">
              <a:solidFill>
                <a:sysClr val="windowText" lastClr="000000"/>
              </a:solidFill>
              <a:round/>
              <a:headEnd type="triangle" w="sm" len="sm"/>
              <a:tailEnd type="triangl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57" name="Line 17">
              <a:extLst>
                <a:ext uri="{FF2B5EF4-FFF2-40B4-BE49-F238E27FC236}">
                  <a16:creationId xmlns:a16="http://schemas.microsoft.com/office/drawing/2014/main" id="{88831F1E-3CD3-4E05-B5F0-3E11066F76D9}"/>
                </a:ext>
              </a:extLst>
            </p:cNvPr>
            <p:cNvSpPr>
              <a:spLocks noChangeShapeType="1"/>
            </p:cNvSpPr>
            <p:nvPr/>
          </p:nvSpPr>
          <p:spPr bwMode="auto">
            <a:xfrm flipH="1">
              <a:off x="1214414" y="3009879"/>
              <a:ext cx="3156404" cy="0"/>
            </a:xfrm>
            <a:prstGeom prst="line">
              <a:avLst/>
            </a:prstGeom>
            <a:noFill/>
            <a:ln w="635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58" name="Line 18">
              <a:extLst>
                <a:ext uri="{FF2B5EF4-FFF2-40B4-BE49-F238E27FC236}">
                  <a16:creationId xmlns:a16="http://schemas.microsoft.com/office/drawing/2014/main" id="{05483B5B-604A-4892-B780-8758F61786C7}"/>
                </a:ext>
              </a:extLst>
            </p:cNvPr>
            <p:cNvSpPr>
              <a:spLocks noChangeShapeType="1"/>
            </p:cNvSpPr>
            <p:nvPr/>
          </p:nvSpPr>
          <p:spPr bwMode="auto">
            <a:xfrm>
              <a:off x="1214414" y="2947966"/>
              <a:ext cx="0" cy="3200400"/>
            </a:xfrm>
            <a:prstGeom prst="line">
              <a:avLst/>
            </a:prstGeom>
            <a:noFill/>
            <a:ln w="635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59" name="Line 19">
              <a:extLst>
                <a:ext uri="{FF2B5EF4-FFF2-40B4-BE49-F238E27FC236}">
                  <a16:creationId xmlns:a16="http://schemas.microsoft.com/office/drawing/2014/main" id="{F3EBF71D-B9AE-49DC-A952-5F7CA2CD64CD}"/>
                </a:ext>
              </a:extLst>
            </p:cNvPr>
            <p:cNvSpPr>
              <a:spLocks noChangeShapeType="1"/>
            </p:cNvSpPr>
            <p:nvPr/>
          </p:nvSpPr>
          <p:spPr bwMode="auto">
            <a:xfrm>
              <a:off x="1214414" y="6148366"/>
              <a:ext cx="307942" cy="0"/>
            </a:xfrm>
            <a:prstGeom prst="line">
              <a:avLst/>
            </a:prstGeom>
            <a:noFill/>
            <a:ln w="6350">
              <a:solidFill>
                <a:sysClr val="windowText" lastClr="000000"/>
              </a:solidFill>
              <a:round/>
              <a:headEnd/>
              <a:tailEnd type="triangl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60" name="Text Box 20">
              <a:extLst>
                <a:ext uri="{FF2B5EF4-FFF2-40B4-BE49-F238E27FC236}">
                  <a16:creationId xmlns:a16="http://schemas.microsoft.com/office/drawing/2014/main" id="{EC02DEC2-B3C1-4E47-933D-85624806ADC6}"/>
                </a:ext>
              </a:extLst>
            </p:cNvPr>
            <p:cNvSpPr txBox="1">
              <a:spLocks noChangeArrowheads="1"/>
            </p:cNvSpPr>
            <p:nvPr/>
          </p:nvSpPr>
          <p:spPr bwMode="auto">
            <a:xfrm>
              <a:off x="1595414" y="5767366"/>
              <a:ext cx="2309564" cy="508000"/>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a:tailEnd/>
            </a:ln>
            <a:effectLst>
              <a:outerShdw blurRad="40000" dist="23000" dir="5400000" rotWithShape="0">
                <a:srgbClr val="000000">
                  <a:alpha val="35000"/>
                </a:srgbClr>
              </a:outerShdw>
            </a:effec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white"/>
                  </a:solidFill>
                  <a:effectLst/>
                  <a:uLnTx/>
                  <a:uFillTx/>
                  <a:latin typeface="Calibri"/>
                  <a:ea typeface="+mn-ea"/>
                  <a:cs typeface="+mn-cs"/>
                </a:rPr>
                <a:t>TRESORERIE +</a:t>
              </a: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600" b="0" i="0" u="none" strike="noStrike" kern="0" cap="none" spc="0" normalizeH="0" baseline="0" noProof="0" dirty="0">
                <a:ln>
                  <a:noFill/>
                </a:ln>
                <a:solidFill>
                  <a:prstClr val="white"/>
                </a:solidFill>
                <a:effectLst/>
                <a:uLnTx/>
                <a:uFillTx/>
                <a:latin typeface="Calibri"/>
                <a:ea typeface="+mn-ea"/>
                <a:cs typeface="+mn-cs"/>
              </a:endParaRPr>
            </a:p>
          </p:txBody>
        </p:sp>
        <p:sp>
          <p:nvSpPr>
            <p:cNvPr id="61" name="Text Box 21">
              <a:extLst>
                <a:ext uri="{FF2B5EF4-FFF2-40B4-BE49-F238E27FC236}">
                  <a16:creationId xmlns:a16="http://schemas.microsoft.com/office/drawing/2014/main" id="{83AB69B9-16F0-454A-B763-D5428CBA5605}"/>
                </a:ext>
              </a:extLst>
            </p:cNvPr>
            <p:cNvSpPr txBox="1">
              <a:spLocks noChangeArrowheads="1"/>
            </p:cNvSpPr>
            <p:nvPr/>
          </p:nvSpPr>
          <p:spPr bwMode="auto">
            <a:xfrm>
              <a:off x="3805213" y="5905479"/>
              <a:ext cx="1770665" cy="366713"/>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Calibri"/>
                </a:rPr>
                <a:t>= FR - BFR</a:t>
              </a:r>
            </a:p>
          </p:txBody>
        </p:sp>
      </p:grpSp>
      <p:sp>
        <p:nvSpPr>
          <p:cNvPr id="22" name="TextBox 21">
            <a:extLst>
              <a:ext uri="{FF2B5EF4-FFF2-40B4-BE49-F238E27FC236}">
                <a16:creationId xmlns:a16="http://schemas.microsoft.com/office/drawing/2014/main" id="{47125E0A-A825-48DC-8F3E-53990DA9A0C1}"/>
              </a:ext>
            </a:extLst>
          </p:cNvPr>
          <p:cNvSpPr txBox="1"/>
          <p:nvPr/>
        </p:nvSpPr>
        <p:spPr>
          <a:xfrm>
            <a:off x="5727713" y="2245798"/>
            <a:ext cx="3105014" cy="3139321"/>
          </a:xfrm>
          <a:prstGeom prst="rect">
            <a:avLst/>
          </a:prstGeom>
          <a:noFill/>
        </p:spPr>
        <p:txBody>
          <a:bodyPr wrap="square">
            <a:spAutoFit/>
          </a:bodyPr>
          <a:lstStyle/>
          <a:p>
            <a:pPr algn="just"/>
            <a:r>
              <a:rPr lang="fr-FR" b="1" dirty="0"/>
              <a:t>Diagnostic:</a:t>
            </a:r>
            <a:r>
              <a:rPr lang="fr-FR" dirty="0"/>
              <a:t> Le BFR constaté est entièrement financé par les ressources durables dont l'importance permet de dégager des disponibilités. Cette situation est apparemment la plus favorable pour l'entreprise.</a:t>
            </a:r>
            <a:br>
              <a:rPr lang="fr-FR" dirty="0"/>
            </a:br>
            <a:r>
              <a:rPr lang="fr-FR" b="1" dirty="0"/>
              <a:t>Préconisations:</a:t>
            </a:r>
            <a:r>
              <a:rPr lang="fr-FR" dirty="0"/>
              <a:t> </a:t>
            </a:r>
            <a:r>
              <a:rPr lang="fr-FR" dirty="0">
                <a:solidFill>
                  <a:srgbClr val="0070C0"/>
                </a:solidFill>
              </a:rPr>
              <a:t>Il faut s'interroger sur la rentabilité des excédents de trésorerie</a:t>
            </a:r>
            <a:r>
              <a:rPr lang="fr-FR" dirty="0"/>
              <a:t>.</a:t>
            </a:r>
          </a:p>
        </p:txBody>
      </p:sp>
    </p:spTree>
    <p:extLst>
      <p:ext uri="{BB962C8B-B14F-4D97-AF65-F5344CB8AC3E}">
        <p14:creationId xmlns:p14="http://schemas.microsoft.com/office/powerpoint/2010/main" val="224589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Box 3">
            <a:extLst>
              <a:ext uri="{FF2B5EF4-FFF2-40B4-BE49-F238E27FC236}">
                <a16:creationId xmlns:a16="http://schemas.microsoft.com/office/drawing/2014/main" id="{56066117-AEBE-488B-B294-8BCBA0EA9E1C}"/>
              </a:ext>
            </a:extLst>
          </p:cNvPr>
          <p:cNvSpPr txBox="1">
            <a:spLocks noChangeArrowheads="1"/>
          </p:cNvSpPr>
          <p:nvPr/>
        </p:nvSpPr>
        <p:spPr bwMode="auto">
          <a:xfrm>
            <a:off x="3628442" y="1914991"/>
            <a:ext cx="2052703" cy="2000548"/>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headEnd/>
            <a:tailEnd/>
          </a:ln>
          <a:effectLst>
            <a:outerShdw blurRad="40000" dist="23000" dir="5400000" rotWithShape="0">
              <a:srgbClr val="000000">
                <a:alpha val="35000"/>
              </a:srgbClr>
            </a:outerShdw>
          </a:effectLst>
        </p:spPr>
        <p:txBody>
          <a:bodyPr wrap="squar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0" i="0" u="none" strike="noStrike" kern="0" cap="none" spc="0" normalizeH="0" baseline="0" noProof="0" dirty="0">
                <a:ln>
                  <a:noFill/>
                </a:ln>
                <a:solidFill>
                  <a:prstClr val="white"/>
                </a:solidFill>
                <a:effectLst/>
                <a:uLnTx/>
                <a:uFillTx/>
                <a:latin typeface="Calibri"/>
                <a:ea typeface="+mn-ea"/>
                <a:cs typeface="+mn-cs"/>
              </a:rPr>
              <a:t>Capitaux propres et emprunt  MLT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Calibri"/>
                <a:ea typeface="+mn-ea"/>
                <a:cs typeface="+mn-cs"/>
              </a:rPr>
              <a:t>=</a:t>
            </a:r>
            <a:r>
              <a:rPr kumimoji="0" lang="fr-FR" sz="1400" b="0" i="0" u="none" strike="noStrike" kern="0" cap="none" spc="0" normalizeH="0" baseline="0" noProof="0" dirty="0">
                <a:ln>
                  <a:noFill/>
                </a:ln>
                <a:solidFill>
                  <a:prstClr val="white"/>
                </a:solidFill>
                <a:effectLst/>
                <a:uLnTx/>
                <a:uFillTx/>
                <a:latin typeface="Calibri"/>
                <a:ea typeface="+mn-ea"/>
                <a:cs typeface="+mn-cs"/>
              </a:rPr>
              <a:t>         </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Calibri"/>
                <a:ea typeface="+mn-ea"/>
                <a:cs typeface="+mn-cs"/>
              </a:rPr>
              <a:t> </a:t>
            </a:r>
            <a:r>
              <a:rPr kumimoji="0" lang="fr-FR" sz="1800" b="1" i="0" u="none" strike="noStrike" kern="0" cap="none" spc="0" normalizeH="0" baseline="0" noProof="0" dirty="0">
                <a:ln>
                  <a:noFill/>
                </a:ln>
                <a:solidFill>
                  <a:prstClr val="white"/>
                </a:solidFill>
                <a:effectLst/>
                <a:uLnTx/>
                <a:uFillTx/>
                <a:latin typeface="Calibri"/>
                <a:ea typeface="+mn-ea"/>
                <a:cs typeface="+mn-cs"/>
              </a:rPr>
              <a:t>RESSOURCES STABLES</a:t>
            </a:r>
            <a:endParaRPr kumimoji="0" lang="fr-FR" sz="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800" b="0" i="0" u="none" strike="noStrike" kern="0" cap="none" spc="0" normalizeH="0" baseline="0" noProof="0" dirty="0">
              <a:ln>
                <a:noFill/>
              </a:ln>
              <a:solidFill>
                <a:prstClr val="white"/>
              </a:solidFill>
              <a:effectLst/>
              <a:uLnTx/>
              <a:uFillTx/>
              <a:latin typeface="Calibri"/>
              <a:ea typeface="+mn-ea"/>
              <a:cs typeface="+mn-cs"/>
            </a:endParaRPr>
          </a:p>
        </p:txBody>
      </p:sp>
      <p:sp>
        <p:nvSpPr>
          <p:cNvPr id="63" name="Line 5">
            <a:extLst>
              <a:ext uri="{FF2B5EF4-FFF2-40B4-BE49-F238E27FC236}">
                <a16:creationId xmlns:a16="http://schemas.microsoft.com/office/drawing/2014/main" id="{9CD9516B-F696-4C80-9E87-5D37CF7A777E}"/>
              </a:ext>
            </a:extLst>
          </p:cNvPr>
          <p:cNvSpPr>
            <a:spLocks noChangeShapeType="1"/>
          </p:cNvSpPr>
          <p:nvPr/>
        </p:nvSpPr>
        <p:spPr bwMode="auto">
          <a:xfrm>
            <a:off x="2294204" y="3557516"/>
            <a:ext cx="1302670" cy="0"/>
          </a:xfrm>
          <a:prstGeom prst="line">
            <a:avLst/>
          </a:prstGeom>
          <a:noFill/>
          <a:ln w="6350">
            <a:solidFill>
              <a:sysClr val="windowText" lastClr="000000"/>
            </a:solidFill>
            <a:prstDash val="dash"/>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64" name="Line 6">
            <a:extLst>
              <a:ext uri="{FF2B5EF4-FFF2-40B4-BE49-F238E27FC236}">
                <a16:creationId xmlns:a16="http://schemas.microsoft.com/office/drawing/2014/main" id="{7A19B149-F79F-43EF-8C51-913686E1EFEE}"/>
              </a:ext>
            </a:extLst>
          </p:cNvPr>
          <p:cNvSpPr>
            <a:spLocks noChangeShapeType="1"/>
          </p:cNvSpPr>
          <p:nvPr/>
        </p:nvSpPr>
        <p:spPr bwMode="auto">
          <a:xfrm flipH="1">
            <a:off x="2294204" y="4173468"/>
            <a:ext cx="1237536" cy="0"/>
          </a:xfrm>
          <a:prstGeom prst="line">
            <a:avLst/>
          </a:prstGeom>
          <a:noFill/>
          <a:ln w="6350">
            <a:solidFill>
              <a:sysClr val="windowText" lastClr="000000"/>
            </a:solidFill>
            <a:prstDash val="dash"/>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65" name="Line 7">
            <a:extLst>
              <a:ext uri="{FF2B5EF4-FFF2-40B4-BE49-F238E27FC236}">
                <a16:creationId xmlns:a16="http://schemas.microsoft.com/office/drawing/2014/main" id="{0E5267CA-7FA6-4A6B-9022-9B6E6F79862F}"/>
              </a:ext>
            </a:extLst>
          </p:cNvPr>
          <p:cNvSpPr>
            <a:spLocks noChangeShapeType="1"/>
          </p:cNvSpPr>
          <p:nvPr/>
        </p:nvSpPr>
        <p:spPr bwMode="auto">
          <a:xfrm>
            <a:off x="3075806" y="3557516"/>
            <a:ext cx="0" cy="369571"/>
          </a:xfrm>
          <a:prstGeom prst="line">
            <a:avLst/>
          </a:prstGeom>
          <a:noFill/>
          <a:ln w="9525">
            <a:solidFill>
              <a:sysClr val="windowText" lastClr="000000"/>
            </a:solidFill>
            <a:round/>
            <a:headEnd type="triangle" w="sm" len="sm"/>
            <a:tailEnd type="triangl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66" name="Text Box 8">
            <a:extLst>
              <a:ext uri="{FF2B5EF4-FFF2-40B4-BE49-F238E27FC236}">
                <a16:creationId xmlns:a16="http://schemas.microsoft.com/office/drawing/2014/main" id="{D247F3A3-7881-495F-A29B-6C92E2410542}"/>
              </a:ext>
            </a:extLst>
          </p:cNvPr>
          <p:cNvSpPr txBox="1">
            <a:spLocks noChangeArrowheads="1"/>
          </p:cNvSpPr>
          <p:nvPr/>
        </p:nvSpPr>
        <p:spPr bwMode="auto">
          <a:xfrm>
            <a:off x="3010672" y="3619112"/>
            <a:ext cx="716468" cy="296427"/>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Calibri"/>
              </a:rPr>
              <a:t>FR</a:t>
            </a:r>
          </a:p>
        </p:txBody>
      </p:sp>
      <p:sp>
        <p:nvSpPr>
          <p:cNvPr id="67" name="Text Box 9">
            <a:extLst>
              <a:ext uri="{FF2B5EF4-FFF2-40B4-BE49-F238E27FC236}">
                <a16:creationId xmlns:a16="http://schemas.microsoft.com/office/drawing/2014/main" id="{51135F50-53AB-41CB-B9C3-7F510076CB0E}"/>
              </a:ext>
            </a:extLst>
          </p:cNvPr>
          <p:cNvSpPr txBox="1">
            <a:spLocks noChangeArrowheads="1"/>
          </p:cNvSpPr>
          <p:nvPr/>
        </p:nvSpPr>
        <p:spPr bwMode="auto">
          <a:xfrm>
            <a:off x="3629440" y="4173468"/>
            <a:ext cx="2109261" cy="1923604"/>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headEnd/>
            <a:tailEnd/>
          </a:ln>
          <a:effectLst>
            <a:outerShdw blurRad="40000" dist="23000" dir="5400000" rotWithShape="0">
              <a:srgbClr val="000000">
                <a:alpha val="35000"/>
              </a:srgbClr>
            </a:outerShdw>
          </a:effec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14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0" i="0" u="none" strike="noStrike" kern="0" cap="none" spc="0" normalizeH="0" baseline="0" noProof="0" dirty="0">
                <a:ln>
                  <a:noFill/>
                </a:ln>
                <a:solidFill>
                  <a:prstClr val="white"/>
                </a:solidFill>
                <a:effectLst/>
                <a:uLnTx/>
                <a:uFillTx/>
                <a:latin typeface="Calibri"/>
                <a:ea typeface="+mn-ea"/>
                <a:cs typeface="+mn-cs"/>
              </a:rPr>
              <a:t>Dettes fournisseurs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0" i="0" u="none" strike="noStrike" kern="0" cap="none" spc="0" normalizeH="0" baseline="0" noProof="0" dirty="0">
                <a:ln>
                  <a:noFill/>
                </a:ln>
                <a:solidFill>
                  <a:prstClr val="white"/>
                </a:solidFill>
                <a:effectLst/>
                <a:uLnTx/>
                <a:uFillTx/>
                <a:latin typeface="Calibri"/>
                <a:ea typeface="+mn-ea"/>
                <a:cs typeface="+mn-cs"/>
              </a:rPr>
              <a:t>Dettes fiscales  et sociales</a:t>
            </a:r>
            <a:r>
              <a:rPr lang="fr-FR" kern="0" dirty="0">
                <a:solidFill>
                  <a:prstClr val="white"/>
                </a:solidFill>
                <a:latin typeface="Calibri"/>
              </a:rPr>
              <a:t>=</a:t>
            </a:r>
            <a:endParaRPr kumimoji="0" lang="fr-FR"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white"/>
                </a:solidFill>
                <a:effectLst/>
                <a:uLnTx/>
                <a:uFillTx/>
                <a:latin typeface="Calibri"/>
                <a:ea typeface="+mn-ea"/>
                <a:cs typeface="+mn-cs"/>
              </a:rPr>
              <a:t>DETTES CIRCULANTES</a:t>
            </a:r>
            <a:endParaRPr kumimoji="0" lang="fr-FR"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8" name="Text Box 10">
            <a:extLst>
              <a:ext uri="{FF2B5EF4-FFF2-40B4-BE49-F238E27FC236}">
                <a16:creationId xmlns:a16="http://schemas.microsoft.com/office/drawing/2014/main" id="{74B76F5C-AF12-497F-A415-0DBD3247C038}"/>
              </a:ext>
            </a:extLst>
          </p:cNvPr>
          <p:cNvSpPr txBox="1">
            <a:spLocks noChangeArrowheads="1"/>
          </p:cNvSpPr>
          <p:nvPr/>
        </p:nvSpPr>
        <p:spPr bwMode="auto">
          <a:xfrm>
            <a:off x="275066" y="3557516"/>
            <a:ext cx="1954004" cy="2385268"/>
          </a:xfrm>
          <a:prstGeom prst="rect">
            <a:avLst/>
          </a:prstGeom>
          <a:solidFill>
            <a:srgbClr val="FFC000"/>
          </a:solidFill>
          <a:ln w="9525" cap="flat" cmpd="sng" algn="ctr">
            <a:noFill/>
            <a:prstDash val="solid"/>
            <a:headEnd/>
            <a:tailEnd/>
          </a:ln>
          <a:effectLst>
            <a:outerShdw blurRad="40000" dist="23000" dir="5400000" rotWithShape="0">
              <a:srgbClr val="000000">
                <a:alpha val="35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14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0" i="0" u="none" strike="noStrike" kern="0" cap="none" spc="0" normalizeH="0" baseline="0" noProof="0" dirty="0">
                <a:ln>
                  <a:noFill/>
                </a:ln>
                <a:solidFill>
                  <a:prstClr val="white"/>
                </a:solidFill>
                <a:effectLst/>
                <a:uLnTx/>
                <a:uFillTx/>
                <a:latin typeface="Calibri"/>
                <a:ea typeface="+mn-ea"/>
                <a:cs typeface="+mn-cs"/>
              </a:rPr>
              <a:t>Stocks et créances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Calibri"/>
                <a:ea typeface="+mn-ea"/>
                <a:cs typeface="+mn-cs"/>
              </a:rPr>
              <a:t>=</a:t>
            </a: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white"/>
                </a:solidFill>
                <a:effectLst/>
                <a:uLnTx/>
                <a:uFillTx/>
                <a:latin typeface="Calibri"/>
                <a:ea typeface="+mn-ea"/>
                <a:cs typeface="+mn-cs"/>
              </a:rPr>
              <a:t>ACTIF CIRCULANT</a:t>
            </a: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6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600" b="0" i="0" u="none" strike="noStrike" kern="0" cap="none" spc="0" normalizeH="0" baseline="0" noProof="0" dirty="0">
              <a:ln>
                <a:noFill/>
              </a:ln>
              <a:solidFill>
                <a:prstClr val="white"/>
              </a:solidFill>
              <a:effectLst/>
              <a:uLnTx/>
              <a:uFillTx/>
              <a:latin typeface="Calibri"/>
              <a:ea typeface="+mn-ea"/>
              <a:cs typeface="+mn-cs"/>
            </a:endParaRPr>
          </a:p>
        </p:txBody>
      </p:sp>
      <p:sp>
        <p:nvSpPr>
          <p:cNvPr id="69" name="Line 11">
            <a:extLst>
              <a:ext uri="{FF2B5EF4-FFF2-40B4-BE49-F238E27FC236}">
                <a16:creationId xmlns:a16="http://schemas.microsoft.com/office/drawing/2014/main" id="{C2BA5683-624E-4397-9AAF-5B3B62941C6D}"/>
              </a:ext>
            </a:extLst>
          </p:cNvPr>
          <p:cNvSpPr>
            <a:spLocks noChangeShapeType="1"/>
          </p:cNvSpPr>
          <p:nvPr/>
        </p:nvSpPr>
        <p:spPr bwMode="auto">
          <a:xfrm>
            <a:off x="2229070" y="3927088"/>
            <a:ext cx="1367803" cy="0"/>
          </a:xfrm>
          <a:prstGeom prst="line">
            <a:avLst/>
          </a:prstGeom>
          <a:noFill/>
          <a:ln w="6350">
            <a:solidFill>
              <a:sysClr val="windowText" lastClr="000000"/>
            </a:solidFill>
            <a:prstDash val="dash"/>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70" name="Line 12">
            <a:extLst>
              <a:ext uri="{FF2B5EF4-FFF2-40B4-BE49-F238E27FC236}">
                <a16:creationId xmlns:a16="http://schemas.microsoft.com/office/drawing/2014/main" id="{5E5CBE7D-B26A-482C-80A1-4A8957042C2E}"/>
              </a:ext>
            </a:extLst>
          </p:cNvPr>
          <p:cNvSpPr>
            <a:spLocks noChangeShapeType="1"/>
          </p:cNvSpPr>
          <p:nvPr/>
        </p:nvSpPr>
        <p:spPr bwMode="auto">
          <a:xfrm>
            <a:off x="2424471" y="3557516"/>
            <a:ext cx="0" cy="615952"/>
          </a:xfrm>
          <a:prstGeom prst="line">
            <a:avLst/>
          </a:prstGeom>
          <a:noFill/>
          <a:ln w="9525">
            <a:solidFill>
              <a:sysClr val="windowText" lastClr="000000"/>
            </a:solidFill>
            <a:round/>
            <a:headEnd type="triangle" w="sm" len="sm"/>
            <a:tailEnd type="triangl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71" name="Text Box 13">
            <a:extLst>
              <a:ext uri="{FF2B5EF4-FFF2-40B4-BE49-F238E27FC236}">
                <a16:creationId xmlns:a16="http://schemas.microsoft.com/office/drawing/2014/main" id="{A328492F-D0C4-468F-8020-1FDC62F48F11}"/>
              </a:ext>
            </a:extLst>
          </p:cNvPr>
          <p:cNvSpPr txBox="1">
            <a:spLocks noChangeArrowheads="1"/>
          </p:cNvSpPr>
          <p:nvPr/>
        </p:nvSpPr>
        <p:spPr bwMode="auto">
          <a:xfrm>
            <a:off x="2229070" y="3742302"/>
            <a:ext cx="586201" cy="296427"/>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Calibri"/>
              </a:rPr>
              <a:t>BFR</a:t>
            </a:r>
          </a:p>
        </p:txBody>
      </p:sp>
      <p:sp>
        <p:nvSpPr>
          <p:cNvPr id="72" name="Line 20">
            <a:extLst>
              <a:ext uri="{FF2B5EF4-FFF2-40B4-BE49-F238E27FC236}">
                <a16:creationId xmlns:a16="http://schemas.microsoft.com/office/drawing/2014/main" id="{15AA36BB-0DC5-4924-BCD0-41EA3ABBECA7}"/>
              </a:ext>
            </a:extLst>
          </p:cNvPr>
          <p:cNvSpPr>
            <a:spLocks noChangeShapeType="1"/>
          </p:cNvSpPr>
          <p:nvPr/>
        </p:nvSpPr>
        <p:spPr bwMode="auto">
          <a:xfrm>
            <a:off x="3271206" y="3927088"/>
            <a:ext cx="0" cy="246381"/>
          </a:xfrm>
          <a:prstGeom prst="line">
            <a:avLst/>
          </a:prstGeom>
          <a:noFill/>
          <a:ln w="6350">
            <a:solidFill>
              <a:sysClr val="windowText" lastClr="000000"/>
            </a:solidFill>
            <a:round/>
            <a:headEnd type="triangle" w="sm" len="sm"/>
            <a:tailEnd type="triangl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73" name="Line 21">
            <a:extLst>
              <a:ext uri="{FF2B5EF4-FFF2-40B4-BE49-F238E27FC236}">
                <a16:creationId xmlns:a16="http://schemas.microsoft.com/office/drawing/2014/main" id="{20949F1F-16D1-44C9-8F52-870F138FE8D3}"/>
              </a:ext>
            </a:extLst>
          </p:cNvPr>
          <p:cNvSpPr>
            <a:spLocks noChangeShapeType="1"/>
          </p:cNvSpPr>
          <p:nvPr/>
        </p:nvSpPr>
        <p:spPr bwMode="auto">
          <a:xfrm>
            <a:off x="3271206" y="4050278"/>
            <a:ext cx="2800740" cy="0"/>
          </a:xfrm>
          <a:prstGeom prst="line">
            <a:avLst/>
          </a:prstGeom>
          <a:noFill/>
          <a:ln w="635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74" name="Line 22">
            <a:extLst>
              <a:ext uri="{FF2B5EF4-FFF2-40B4-BE49-F238E27FC236}">
                <a16:creationId xmlns:a16="http://schemas.microsoft.com/office/drawing/2014/main" id="{94D52A85-ACE4-4927-8986-B821DCC3D345}"/>
              </a:ext>
            </a:extLst>
          </p:cNvPr>
          <p:cNvSpPr>
            <a:spLocks noChangeShapeType="1"/>
          </p:cNvSpPr>
          <p:nvPr/>
        </p:nvSpPr>
        <p:spPr bwMode="auto">
          <a:xfrm>
            <a:off x="6071946" y="4050278"/>
            <a:ext cx="0" cy="2279022"/>
          </a:xfrm>
          <a:prstGeom prst="line">
            <a:avLst/>
          </a:prstGeom>
          <a:noFill/>
          <a:ln w="9525">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75" name="Line 23">
            <a:extLst>
              <a:ext uri="{FF2B5EF4-FFF2-40B4-BE49-F238E27FC236}">
                <a16:creationId xmlns:a16="http://schemas.microsoft.com/office/drawing/2014/main" id="{59968786-9571-4CE1-B5E9-0BBB274FF631}"/>
              </a:ext>
            </a:extLst>
          </p:cNvPr>
          <p:cNvSpPr>
            <a:spLocks noChangeShapeType="1"/>
          </p:cNvSpPr>
          <p:nvPr/>
        </p:nvSpPr>
        <p:spPr bwMode="auto">
          <a:xfrm flipH="1">
            <a:off x="5746279" y="6329300"/>
            <a:ext cx="325667" cy="0"/>
          </a:xfrm>
          <a:prstGeom prst="line">
            <a:avLst/>
          </a:prstGeom>
          <a:noFill/>
          <a:ln w="6350">
            <a:solidFill>
              <a:sysClr val="windowText" lastClr="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ndParaRPr>
          </a:p>
        </p:txBody>
      </p:sp>
      <p:sp>
        <p:nvSpPr>
          <p:cNvPr id="76" name="Text Box 24">
            <a:extLst>
              <a:ext uri="{FF2B5EF4-FFF2-40B4-BE49-F238E27FC236}">
                <a16:creationId xmlns:a16="http://schemas.microsoft.com/office/drawing/2014/main" id="{EC350729-EB5A-4B6D-A838-BEA1DB902EFD}"/>
              </a:ext>
            </a:extLst>
          </p:cNvPr>
          <p:cNvSpPr txBox="1">
            <a:spLocks noChangeArrowheads="1"/>
          </p:cNvSpPr>
          <p:nvPr/>
        </p:nvSpPr>
        <p:spPr bwMode="auto">
          <a:xfrm>
            <a:off x="3658220" y="6027740"/>
            <a:ext cx="2084271" cy="301560"/>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a:tailEnd/>
          </a:ln>
          <a:effectLst>
            <a:outerShdw blurRad="40000" dist="23000" dir="5400000" rotWithShape="0">
              <a:srgbClr val="000000">
                <a:alpha val="35000"/>
              </a:srgbClr>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white"/>
                </a:solidFill>
                <a:effectLst/>
                <a:uLnTx/>
                <a:uFillTx/>
                <a:latin typeface="Calibri"/>
                <a:ea typeface="+mn-ea"/>
                <a:cs typeface="+mn-cs"/>
              </a:rPr>
              <a:t>TRESORERIE -</a:t>
            </a:r>
          </a:p>
        </p:txBody>
      </p:sp>
      <p:sp>
        <p:nvSpPr>
          <p:cNvPr id="77" name="Text Box 25">
            <a:extLst>
              <a:ext uri="{FF2B5EF4-FFF2-40B4-BE49-F238E27FC236}">
                <a16:creationId xmlns:a16="http://schemas.microsoft.com/office/drawing/2014/main" id="{8BC41BC6-6C2E-4E93-821B-8F360DFBF16C}"/>
              </a:ext>
            </a:extLst>
          </p:cNvPr>
          <p:cNvSpPr txBox="1">
            <a:spLocks noChangeArrowheads="1"/>
          </p:cNvSpPr>
          <p:nvPr/>
        </p:nvSpPr>
        <p:spPr bwMode="auto">
          <a:xfrm>
            <a:off x="2259459" y="5841366"/>
            <a:ext cx="1498070" cy="296427"/>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Calibri"/>
              </a:rPr>
              <a:t>FR – BFR =</a:t>
            </a:r>
          </a:p>
        </p:txBody>
      </p:sp>
      <p:sp>
        <p:nvSpPr>
          <p:cNvPr id="79" name="TextBox 78">
            <a:extLst>
              <a:ext uri="{FF2B5EF4-FFF2-40B4-BE49-F238E27FC236}">
                <a16:creationId xmlns:a16="http://schemas.microsoft.com/office/drawing/2014/main" id="{5CFB8460-FDD1-4E12-9FD5-31CB31AB9A1A}"/>
              </a:ext>
            </a:extLst>
          </p:cNvPr>
          <p:cNvSpPr txBox="1"/>
          <p:nvPr/>
        </p:nvSpPr>
        <p:spPr>
          <a:xfrm>
            <a:off x="6129504" y="1524119"/>
            <a:ext cx="3014496" cy="5355312"/>
          </a:xfrm>
          <a:prstGeom prst="rect">
            <a:avLst/>
          </a:prstGeom>
          <a:noFill/>
        </p:spPr>
        <p:txBody>
          <a:bodyPr wrap="square">
            <a:spAutoFit/>
          </a:bodyPr>
          <a:lstStyle/>
          <a:p>
            <a:r>
              <a:rPr lang="fr-FR" b="1" dirty="0"/>
              <a:t>Diagnostic:</a:t>
            </a:r>
            <a:r>
              <a:rPr lang="fr-FR" dirty="0"/>
              <a:t> Les BFR sont financés en partie par des ressources durables, en partie avec concours bancaires courants.</a:t>
            </a:r>
          </a:p>
          <a:p>
            <a:r>
              <a:rPr lang="fr-FR" b="1" dirty="0"/>
              <a:t>Préconisations:</a:t>
            </a:r>
            <a:r>
              <a:rPr lang="fr-FR" dirty="0"/>
              <a:t> Il faut apprécier le niveau du risque bancaire. Pour réduire le niveau des concours bancaires, l'entreprise peut:  </a:t>
            </a:r>
          </a:p>
          <a:p>
            <a:r>
              <a:rPr lang="fr-FR" dirty="0"/>
              <a:t>- Augmenter </a:t>
            </a:r>
            <a:r>
              <a:rPr lang="fr-FR" dirty="0">
                <a:solidFill>
                  <a:srgbClr val="0070C0"/>
                </a:solidFill>
              </a:rPr>
              <a:t>son FR en accroissant les  CP.</a:t>
            </a:r>
          </a:p>
          <a:p>
            <a:r>
              <a:rPr lang="fr-FR" dirty="0"/>
              <a:t>-  Réduire le BFR </a:t>
            </a:r>
            <a:r>
              <a:rPr lang="fr-FR" dirty="0">
                <a:solidFill>
                  <a:srgbClr val="0070C0"/>
                </a:solidFill>
              </a:rPr>
              <a:t>par une diminution des stocks, une réduction des créances clients ou une augmentation des dettes fournisseurs.</a:t>
            </a:r>
          </a:p>
        </p:txBody>
      </p:sp>
      <p:sp>
        <p:nvSpPr>
          <p:cNvPr id="118" name="Text Box 4">
            <a:extLst>
              <a:ext uri="{FF2B5EF4-FFF2-40B4-BE49-F238E27FC236}">
                <a16:creationId xmlns:a16="http://schemas.microsoft.com/office/drawing/2014/main" id="{5331F090-2BD2-4E69-B6C7-A271FEAA5883}"/>
              </a:ext>
            </a:extLst>
          </p:cNvPr>
          <p:cNvSpPr txBox="1">
            <a:spLocks noChangeArrowheads="1"/>
          </p:cNvSpPr>
          <p:nvPr/>
        </p:nvSpPr>
        <p:spPr bwMode="auto">
          <a:xfrm>
            <a:off x="310275" y="2114590"/>
            <a:ext cx="1897808" cy="1400383"/>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headEnd/>
            <a:tailEnd/>
          </a:ln>
          <a:effectLst>
            <a:outerShdw blurRad="40000" dist="23000" dir="5400000" rotWithShape="0">
              <a:srgbClr val="000000">
                <a:alpha val="35000"/>
              </a:srgbClr>
            </a:outerShdw>
          </a:effec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4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fr-FR" sz="4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0" i="0" u="none" strike="noStrike" kern="0" cap="none" spc="0" normalizeH="0" baseline="0" noProof="0" dirty="0">
                <a:ln>
                  <a:noFill/>
                </a:ln>
                <a:solidFill>
                  <a:prstClr val="white"/>
                </a:solidFill>
                <a:effectLst/>
                <a:uLnTx/>
                <a:uFillTx/>
                <a:latin typeface="Calibri"/>
                <a:ea typeface="+mn-ea"/>
                <a:cs typeface="+mn-cs"/>
              </a:rPr>
              <a:t>Immobilisations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Calibri"/>
                <a:ea typeface="+mn-ea"/>
                <a:cs typeface="+mn-cs"/>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800" b="1" i="0" u="none" strike="noStrike" kern="0" cap="none" spc="0" normalizeH="0" baseline="0" noProof="0" dirty="0">
                <a:ln>
                  <a:noFill/>
                </a:ln>
                <a:solidFill>
                  <a:prstClr val="white"/>
                </a:solidFill>
                <a:effectLst/>
                <a:uLnTx/>
                <a:uFillTx/>
                <a:latin typeface="Calibri"/>
                <a:ea typeface="+mn-ea"/>
                <a:cs typeface="+mn-cs"/>
              </a:rPr>
              <a:t>EMPLOIS STABLES</a:t>
            </a:r>
            <a:endParaRPr kumimoji="0" lang="fr-FR" sz="1000" b="1" i="0" u="none" strike="noStrike" kern="0" cap="none" spc="0" normalizeH="0" baseline="0" noProof="0" dirty="0">
              <a:ln>
                <a:noFill/>
              </a:ln>
              <a:solidFill>
                <a:prstClr val="white"/>
              </a:solidFill>
              <a:effectLst/>
              <a:uLnTx/>
              <a:uFillTx/>
              <a:latin typeface="Calibri"/>
              <a:ea typeface="+mn-ea"/>
              <a:cs typeface="+mn-cs"/>
            </a:endParaRPr>
          </a:p>
        </p:txBody>
      </p:sp>
      <p:sp>
        <p:nvSpPr>
          <p:cNvPr id="119" name="Title 1">
            <a:extLst>
              <a:ext uri="{FF2B5EF4-FFF2-40B4-BE49-F238E27FC236}">
                <a16:creationId xmlns:a16="http://schemas.microsoft.com/office/drawing/2014/main" id="{EE564C58-8DE9-4529-841E-96B999902642}"/>
              </a:ext>
            </a:extLst>
          </p:cNvPr>
          <p:cNvSpPr txBox="1">
            <a:spLocks/>
          </p:cNvSpPr>
          <p:nvPr/>
        </p:nvSpPr>
        <p:spPr>
          <a:xfrm>
            <a:off x="914400" y="438122"/>
            <a:ext cx="8229600" cy="1139825"/>
          </a:xfrm>
          <a:prstGeom prst="rect">
            <a:avLst/>
          </a:prstGeom>
          <a:noFill/>
          <a:ln>
            <a:noFill/>
          </a:ln>
        </p:spPr>
        <p:txBody>
          <a:bodyPr spcFirstLastPara="1" wrap="square" lIns="45700" tIns="45700" rIns="45700" bIns="45700" anchor="ctr" anchorCtr="0">
            <a:normAutofit fontScale="90000" lnSpcReduction="10000"/>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eaLnBrk="1" hangingPunct="1">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eaLnBrk="1" hangingPunct="1">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eaLnBrk="1" hangingPunct="1">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eaLnBrk="1" hangingPunct="1">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eaLnBrk="1" hangingPunct="1">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eaLnBrk="1" hangingPunct="1">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eaLnBrk="1" hangingPunct="1">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eaLnBrk="1" hangingPunct="1">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r>
              <a:rPr lang="fr-FR" b="1" kern="0" dirty="0">
                <a:solidFill>
                  <a:srgbClr val="C00000"/>
                </a:solidFill>
              </a:rPr>
              <a:t>Structure Financière:</a:t>
            </a:r>
            <a:br>
              <a:rPr lang="fr-FR" b="1" kern="0" dirty="0">
                <a:solidFill>
                  <a:srgbClr val="C00000"/>
                </a:solidFill>
              </a:rPr>
            </a:br>
            <a:r>
              <a:rPr lang="fr-FR" b="1" kern="0" dirty="0">
                <a:solidFill>
                  <a:srgbClr val="C00000"/>
                </a:solidFill>
              </a:rPr>
              <a:t>FR et BFR</a:t>
            </a:r>
          </a:p>
        </p:txBody>
      </p:sp>
    </p:spTree>
    <p:extLst>
      <p:ext uri="{BB962C8B-B14F-4D97-AF65-F5344CB8AC3E}">
        <p14:creationId xmlns:p14="http://schemas.microsoft.com/office/powerpoint/2010/main" val="1918056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C3BFF15-8E2B-4977-BBB2-A048AF457CB9}"/>
              </a:ext>
            </a:extLst>
          </p:cNvPr>
          <p:cNvSpPr>
            <a:spLocks noGrp="1"/>
          </p:cNvSpPr>
          <p:nvPr>
            <p:ph type="sldNum" sz="quarter" idx="12"/>
          </p:nvPr>
        </p:nvSpPr>
        <p:spPr/>
        <p:txBody>
          <a:bodyPr/>
          <a:lstStyle/>
          <a:p>
            <a:fld id="{3F5DCE6A-41FE-42C3-ABB7-2323F68C9C29}" type="slidenum">
              <a:rPr lang="fr-FR" altLang="en-US" smtClean="0"/>
              <a:pPr/>
              <a:t>27</a:t>
            </a:fld>
            <a:endParaRPr lang="fr-FR" altLang="en-US"/>
          </a:p>
        </p:txBody>
      </p:sp>
      <p:sp>
        <p:nvSpPr>
          <p:cNvPr id="7" name="Title 1">
            <a:extLst>
              <a:ext uri="{FF2B5EF4-FFF2-40B4-BE49-F238E27FC236}">
                <a16:creationId xmlns:a16="http://schemas.microsoft.com/office/drawing/2014/main" id="{512E83E0-5E72-4251-88B8-B30EF032A162}"/>
              </a:ext>
            </a:extLst>
          </p:cNvPr>
          <p:cNvSpPr>
            <a:spLocks noGrp="1"/>
          </p:cNvSpPr>
          <p:nvPr>
            <p:ph type="title"/>
          </p:nvPr>
        </p:nvSpPr>
        <p:spPr>
          <a:xfrm>
            <a:off x="1115616" y="460375"/>
            <a:ext cx="8229600" cy="1139825"/>
          </a:xfrm>
        </p:spPr>
        <p:txBody>
          <a:bodyPr>
            <a:normAutofit/>
          </a:bodyPr>
          <a:lstStyle/>
          <a:p>
            <a:r>
              <a:rPr lang="fr-FR" sz="4000" b="1" dirty="0">
                <a:solidFill>
                  <a:srgbClr val="C00000"/>
                </a:solidFill>
                <a:latin typeface="+mj-lt"/>
              </a:rPr>
              <a:t>Trésorerie Nette (TN)</a:t>
            </a:r>
          </a:p>
        </p:txBody>
      </p:sp>
      <p:sp>
        <p:nvSpPr>
          <p:cNvPr id="9" name="TextBox 8">
            <a:extLst>
              <a:ext uri="{FF2B5EF4-FFF2-40B4-BE49-F238E27FC236}">
                <a16:creationId xmlns:a16="http://schemas.microsoft.com/office/drawing/2014/main" id="{E5D307D9-A4B1-4013-8284-7F4182F383E1}"/>
              </a:ext>
            </a:extLst>
          </p:cNvPr>
          <p:cNvSpPr txBox="1"/>
          <p:nvPr/>
        </p:nvSpPr>
        <p:spPr>
          <a:xfrm>
            <a:off x="0" y="2005925"/>
            <a:ext cx="9144000" cy="1131848"/>
          </a:xfrm>
          <a:prstGeom prst="rect">
            <a:avLst/>
          </a:prstGeom>
          <a:noFill/>
        </p:spPr>
        <p:txBody>
          <a:bodyPr wrap="square">
            <a:spAutoFit/>
          </a:bodyPr>
          <a:lstStyle/>
          <a:p>
            <a:pPr>
              <a:lnSpc>
                <a:spcPct val="150000"/>
              </a:lnSpc>
            </a:pPr>
            <a:r>
              <a:rPr lang="fr-FR" sz="2400" dirty="0"/>
              <a:t>La trésorerie est le montant de ressources disponibles après avoir financé les immobilisations et le cycle d’exploitation.</a:t>
            </a:r>
          </a:p>
        </p:txBody>
      </p:sp>
      <p:sp>
        <p:nvSpPr>
          <p:cNvPr id="10" name="Rectangle 9">
            <a:extLst>
              <a:ext uri="{FF2B5EF4-FFF2-40B4-BE49-F238E27FC236}">
                <a16:creationId xmlns:a16="http://schemas.microsoft.com/office/drawing/2014/main" id="{0812A545-7324-4F14-86F2-5D764940241E}"/>
              </a:ext>
            </a:extLst>
          </p:cNvPr>
          <p:cNvSpPr>
            <a:spLocks noChangeArrowheads="1"/>
          </p:cNvSpPr>
          <p:nvPr/>
        </p:nvSpPr>
        <p:spPr bwMode="auto">
          <a:xfrm>
            <a:off x="285736" y="3429000"/>
            <a:ext cx="8572528" cy="1823075"/>
          </a:xfrm>
          <a:prstGeom prst="roundRect">
            <a:avLst/>
          </a:prstGeom>
          <a:solidFill>
            <a:srgbClr val="FF0000"/>
          </a:solidFill>
          <a:ln>
            <a:noFill/>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2400" b="1" dirty="0"/>
              <a:t>Trésorerie nette = Trésorerie Actif - Trésorerie Passif</a:t>
            </a:r>
          </a:p>
          <a:p>
            <a:pPr algn="ctr"/>
            <a:r>
              <a:rPr lang="fr-FR" sz="2400" b="1" dirty="0"/>
              <a:t>OU</a:t>
            </a:r>
          </a:p>
          <a:p>
            <a:pPr algn="ctr"/>
            <a:r>
              <a:rPr lang="fr-FR" sz="2400" b="1" dirty="0"/>
              <a:t>Trésorerie nette = FR– BFR</a:t>
            </a:r>
          </a:p>
          <a:p>
            <a:pPr algn="ctr"/>
            <a:endParaRPr lang="fr-FR" sz="2400" b="1" dirty="0"/>
          </a:p>
        </p:txBody>
      </p:sp>
    </p:spTree>
    <p:extLst>
      <p:ext uri="{BB962C8B-B14F-4D97-AF65-F5344CB8AC3E}">
        <p14:creationId xmlns:p14="http://schemas.microsoft.com/office/powerpoint/2010/main" val="24248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iterate type="lt">
                                    <p:tmPct val="0"/>
                                  </p:iterate>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2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9" dur="2000"/>
                                        <p:tgtEl>
                                          <p:spTgt spid="10">
                                            <p:txEl>
                                              <p:pRg st="0" end="0"/>
                                            </p:txEl>
                                          </p:spTgt>
                                        </p:tgtEl>
                                      </p:cBhvr>
                                    </p:animEffect>
                                  </p:childTnLst>
                                </p:cTn>
                              </p:par>
                            </p:childTnLst>
                          </p:cTn>
                        </p:par>
                        <p:par>
                          <p:cTn id="10" fill="hold">
                            <p:stCondLst>
                              <p:cond delay="2000"/>
                            </p:stCondLst>
                            <p:childTnLst>
                              <p:par>
                                <p:cTn id="11" presetID="53" presetClass="entr" presetSubtype="0" fill="hold" nodeType="afterEffect">
                                  <p:stCondLst>
                                    <p:cond delay="0"/>
                                  </p:stCondLst>
                                  <p:iterate type="lt">
                                    <p:tmPct val="0"/>
                                  </p:iterate>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p:cTn id="13" dur="2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15" dur="2000"/>
                                        <p:tgtEl>
                                          <p:spTgt spid="10">
                                            <p:txEl>
                                              <p:pRg st="1" end="1"/>
                                            </p:txEl>
                                          </p:spTgt>
                                        </p:tgtEl>
                                      </p:cBhvr>
                                    </p:animEffect>
                                  </p:childTnLst>
                                </p:cTn>
                              </p:par>
                            </p:childTnLst>
                          </p:cTn>
                        </p:par>
                        <p:par>
                          <p:cTn id="16" fill="hold">
                            <p:stCondLst>
                              <p:cond delay="4000"/>
                            </p:stCondLst>
                            <p:childTnLst>
                              <p:par>
                                <p:cTn id="17" presetID="53" presetClass="entr" presetSubtype="0" fill="hold" nodeType="afterEffect">
                                  <p:stCondLst>
                                    <p:cond delay="0"/>
                                  </p:stCondLst>
                                  <p:iterate type="lt">
                                    <p:tmPct val="0"/>
                                  </p:iterate>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p:cTn id="19" dur="20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21" dur="2000"/>
                                        <p:tgtEl>
                                          <p:spTgt spid="10">
                                            <p:txEl>
                                              <p:pRg st="2" end="2"/>
                                            </p:txEl>
                                          </p:spTgt>
                                        </p:tgtEl>
                                      </p:cBhvr>
                                    </p:animEffect>
                                  </p:childTnLst>
                                </p:cTn>
                              </p:par>
                            </p:childTnLst>
                          </p:cTn>
                        </p:par>
                        <p:par>
                          <p:cTn id="22" fill="hold">
                            <p:stCondLst>
                              <p:cond delay="6000"/>
                            </p:stCondLst>
                            <p:childTnLst>
                              <p:par>
                                <p:cTn id="23" presetID="20" presetClass="emph" presetSubtype="0" fill="hold" nodeType="afterEffect">
                                  <p:stCondLst>
                                    <p:cond delay="0"/>
                                  </p:stCondLst>
                                  <p:iterate type="lt">
                                    <p:tmPct val="10000"/>
                                  </p:iterate>
                                  <p:childTnLst>
                                    <p:set>
                                      <p:cBhvr override="childStyle">
                                        <p:cTn id="24" dur="500" autoRev="1" fill="hold"/>
                                        <p:tgtEl>
                                          <p:spTgt spid="10">
                                            <p:txEl>
                                              <p:pRg st="0" end="0"/>
                                            </p:txEl>
                                          </p:spTgt>
                                        </p:tgtEl>
                                        <p:attrNameLst>
                                          <p:attrName>style.color</p:attrName>
                                        </p:attrNameLst>
                                      </p:cBhvr>
                                      <p:to>
                                        <p:clrVal>
                                          <a:schemeClr val="bg1"/>
                                        </p:clrVal>
                                      </p:to>
                                    </p:set>
                                    <p:set>
                                      <p:cBhvr>
                                        <p:cTn id="25" dur="500" autoRev="1" fill="hold"/>
                                        <p:tgtEl>
                                          <p:spTgt spid="10">
                                            <p:txEl>
                                              <p:pRg st="0" end="0"/>
                                            </p:txEl>
                                          </p:spTgt>
                                        </p:tgtEl>
                                        <p:attrNameLst>
                                          <p:attrName>fillcolor</p:attrName>
                                        </p:attrNameLst>
                                      </p:cBhvr>
                                      <p:to>
                                        <p:clrVal>
                                          <a:schemeClr val="bg1"/>
                                        </p:clrVal>
                                      </p:to>
                                    </p:set>
                                    <p:set>
                                      <p:cBhvr>
                                        <p:cTn id="26" dur="500" autoRev="1" fill="hold"/>
                                        <p:tgtEl>
                                          <p:spTgt spid="10">
                                            <p:txEl>
                                              <p:pRg st="0" end="0"/>
                                            </p:txEl>
                                          </p:spTgt>
                                        </p:tgtEl>
                                        <p:attrNameLst>
                                          <p:attrName>fill.type</p:attrName>
                                        </p:attrNameLst>
                                      </p:cBhvr>
                                      <p:to>
                                        <p:strVal val="solid"/>
                                      </p:to>
                                    </p:set>
                                  </p:childTnLst>
                                </p:cTn>
                              </p:par>
                            </p:childTnLst>
                          </p:cTn>
                        </p:par>
                        <p:par>
                          <p:cTn id="27" fill="hold">
                            <p:stCondLst>
                              <p:cond delay="11700"/>
                            </p:stCondLst>
                            <p:childTnLst>
                              <p:par>
                                <p:cTn id="28" presetID="20" presetClass="emph" presetSubtype="0" fill="hold" nodeType="afterEffect">
                                  <p:stCondLst>
                                    <p:cond delay="0"/>
                                  </p:stCondLst>
                                  <p:iterate type="lt">
                                    <p:tmPct val="10000"/>
                                  </p:iterate>
                                  <p:childTnLst>
                                    <p:set>
                                      <p:cBhvr override="childStyle">
                                        <p:cTn id="29" dur="500" autoRev="1" fill="hold"/>
                                        <p:tgtEl>
                                          <p:spTgt spid="10">
                                            <p:txEl>
                                              <p:pRg st="1" end="1"/>
                                            </p:txEl>
                                          </p:spTgt>
                                        </p:tgtEl>
                                        <p:attrNameLst>
                                          <p:attrName>style.color</p:attrName>
                                        </p:attrNameLst>
                                      </p:cBhvr>
                                      <p:to>
                                        <p:clrVal>
                                          <a:schemeClr val="bg1"/>
                                        </p:clrVal>
                                      </p:to>
                                    </p:set>
                                    <p:set>
                                      <p:cBhvr>
                                        <p:cTn id="30" dur="500" autoRev="1" fill="hold"/>
                                        <p:tgtEl>
                                          <p:spTgt spid="10">
                                            <p:txEl>
                                              <p:pRg st="1" end="1"/>
                                            </p:txEl>
                                          </p:spTgt>
                                        </p:tgtEl>
                                        <p:attrNameLst>
                                          <p:attrName>fillcolor</p:attrName>
                                        </p:attrNameLst>
                                      </p:cBhvr>
                                      <p:to>
                                        <p:clrVal>
                                          <a:schemeClr val="bg1"/>
                                        </p:clrVal>
                                      </p:to>
                                    </p:set>
                                    <p:set>
                                      <p:cBhvr>
                                        <p:cTn id="31" dur="500" autoRev="1" fill="hold"/>
                                        <p:tgtEl>
                                          <p:spTgt spid="10">
                                            <p:txEl>
                                              <p:pRg st="1" end="1"/>
                                            </p:txEl>
                                          </p:spTgt>
                                        </p:tgtEl>
                                        <p:attrNameLst>
                                          <p:attrName>fill.type</p:attrName>
                                        </p:attrNameLst>
                                      </p:cBhvr>
                                      <p:to>
                                        <p:strVal val="solid"/>
                                      </p:to>
                                    </p:set>
                                  </p:childTnLst>
                                </p:cTn>
                              </p:par>
                            </p:childTnLst>
                          </p:cTn>
                        </p:par>
                        <p:par>
                          <p:cTn id="32" fill="hold">
                            <p:stCondLst>
                              <p:cond delay="12800"/>
                            </p:stCondLst>
                            <p:childTnLst>
                              <p:par>
                                <p:cTn id="33" presetID="20" presetClass="emph" presetSubtype="0" fill="hold" nodeType="afterEffect">
                                  <p:stCondLst>
                                    <p:cond delay="0"/>
                                  </p:stCondLst>
                                  <p:iterate type="lt">
                                    <p:tmPct val="10000"/>
                                  </p:iterate>
                                  <p:childTnLst>
                                    <p:set>
                                      <p:cBhvr override="childStyle">
                                        <p:cTn id="34" dur="500" autoRev="1" fill="hold"/>
                                        <p:tgtEl>
                                          <p:spTgt spid="10">
                                            <p:txEl>
                                              <p:pRg st="2" end="2"/>
                                            </p:txEl>
                                          </p:spTgt>
                                        </p:tgtEl>
                                        <p:attrNameLst>
                                          <p:attrName>style.color</p:attrName>
                                        </p:attrNameLst>
                                      </p:cBhvr>
                                      <p:to>
                                        <p:clrVal>
                                          <a:schemeClr val="bg1"/>
                                        </p:clrVal>
                                      </p:to>
                                    </p:set>
                                    <p:set>
                                      <p:cBhvr>
                                        <p:cTn id="35" dur="500" autoRev="1" fill="hold"/>
                                        <p:tgtEl>
                                          <p:spTgt spid="10">
                                            <p:txEl>
                                              <p:pRg st="2" end="2"/>
                                            </p:txEl>
                                          </p:spTgt>
                                        </p:tgtEl>
                                        <p:attrNameLst>
                                          <p:attrName>fillcolor</p:attrName>
                                        </p:attrNameLst>
                                      </p:cBhvr>
                                      <p:to>
                                        <p:clrVal>
                                          <a:schemeClr val="bg1"/>
                                        </p:clrVal>
                                      </p:to>
                                    </p:set>
                                    <p:set>
                                      <p:cBhvr>
                                        <p:cTn id="36" dur="500" autoRev="1" fill="hold"/>
                                        <p:tgtEl>
                                          <p:spTgt spid="10">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1F91-8E0E-48BA-8FAE-6945F8A192D5}"/>
              </a:ext>
            </a:extLst>
          </p:cNvPr>
          <p:cNvSpPr>
            <a:spLocks noGrp="1"/>
          </p:cNvSpPr>
          <p:nvPr>
            <p:ph type="title"/>
          </p:nvPr>
        </p:nvSpPr>
        <p:spPr>
          <a:xfrm>
            <a:off x="948392" y="404664"/>
            <a:ext cx="7751272" cy="1139825"/>
          </a:xfrm>
        </p:spPr>
        <p:txBody>
          <a:bodyPr/>
          <a:lstStyle/>
          <a:p>
            <a:r>
              <a:rPr lang="fr-FR" b="1" dirty="0">
                <a:solidFill>
                  <a:srgbClr val="C00000"/>
                </a:solidFill>
                <a:latin typeface="+mj-lt"/>
              </a:rPr>
              <a:t>Exercice </a:t>
            </a:r>
          </a:p>
        </p:txBody>
      </p:sp>
      <p:sp>
        <p:nvSpPr>
          <p:cNvPr id="6" name="Slide Number Placeholder 5">
            <a:extLst>
              <a:ext uri="{FF2B5EF4-FFF2-40B4-BE49-F238E27FC236}">
                <a16:creationId xmlns:a16="http://schemas.microsoft.com/office/drawing/2014/main" id="{9BE045A5-9B3E-4412-884C-F9A6EBAE62DA}"/>
              </a:ext>
            </a:extLst>
          </p:cNvPr>
          <p:cNvSpPr>
            <a:spLocks noGrp="1"/>
          </p:cNvSpPr>
          <p:nvPr>
            <p:ph type="sldNum" sz="quarter" idx="12"/>
          </p:nvPr>
        </p:nvSpPr>
        <p:spPr/>
        <p:txBody>
          <a:bodyPr/>
          <a:lstStyle/>
          <a:p>
            <a:fld id="{3F5DCE6A-41FE-42C3-ABB7-2323F68C9C29}" type="slidenum">
              <a:rPr lang="fr-FR" altLang="en-US" smtClean="0"/>
              <a:pPr/>
              <a:t>28</a:t>
            </a:fld>
            <a:endParaRPr lang="fr-FR" altLang="en-US"/>
          </a:p>
        </p:txBody>
      </p:sp>
      <p:sp>
        <p:nvSpPr>
          <p:cNvPr id="9" name="TextBox 8">
            <a:extLst>
              <a:ext uri="{FF2B5EF4-FFF2-40B4-BE49-F238E27FC236}">
                <a16:creationId xmlns:a16="http://schemas.microsoft.com/office/drawing/2014/main" id="{79390412-526E-41CA-8471-897A68D52892}"/>
              </a:ext>
            </a:extLst>
          </p:cNvPr>
          <p:cNvSpPr txBox="1"/>
          <p:nvPr/>
        </p:nvSpPr>
        <p:spPr>
          <a:xfrm>
            <a:off x="386996" y="5322606"/>
            <a:ext cx="8712968" cy="830997"/>
          </a:xfrm>
          <a:prstGeom prst="rect">
            <a:avLst/>
          </a:prstGeom>
          <a:noFill/>
        </p:spPr>
        <p:txBody>
          <a:bodyPr wrap="square">
            <a:spAutoFit/>
          </a:bodyPr>
          <a:lstStyle/>
          <a:p>
            <a:r>
              <a:rPr lang="fr-FR" sz="2400" dirty="0"/>
              <a:t>Calculez les montants du Fond de Roulement (FR), du Besoin en Fond de Roulement (BFR) et de la trésorerie Nette (TN)?</a:t>
            </a:r>
          </a:p>
        </p:txBody>
      </p:sp>
      <p:pic>
        <p:nvPicPr>
          <p:cNvPr id="15" name="Picture 14">
            <a:extLst>
              <a:ext uri="{FF2B5EF4-FFF2-40B4-BE49-F238E27FC236}">
                <a16:creationId xmlns:a16="http://schemas.microsoft.com/office/drawing/2014/main" id="{2904763E-088E-4F1B-9D37-F417D0AFA988}"/>
              </a:ext>
            </a:extLst>
          </p:cNvPr>
          <p:cNvPicPr>
            <a:picLocks noChangeAspect="1"/>
          </p:cNvPicPr>
          <p:nvPr/>
        </p:nvPicPr>
        <p:blipFill>
          <a:blip r:embed="rId2"/>
          <a:stretch>
            <a:fillRect/>
          </a:stretch>
        </p:blipFill>
        <p:spPr>
          <a:xfrm>
            <a:off x="1395108" y="1656476"/>
            <a:ext cx="6696744" cy="3356567"/>
          </a:xfrm>
          <a:prstGeom prst="rect">
            <a:avLst/>
          </a:prstGeom>
        </p:spPr>
      </p:pic>
    </p:spTree>
    <p:extLst>
      <p:ext uri="{BB962C8B-B14F-4D97-AF65-F5344CB8AC3E}">
        <p14:creationId xmlns:p14="http://schemas.microsoft.com/office/powerpoint/2010/main" val="1148706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B60A-5FEC-4951-AED7-EFC566098B14}"/>
              </a:ext>
            </a:extLst>
          </p:cNvPr>
          <p:cNvSpPr>
            <a:spLocks noGrp="1"/>
          </p:cNvSpPr>
          <p:nvPr>
            <p:ph type="title"/>
          </p:nvPr>
        </p:nvSpPr>
        <p:spPr>
          <a:xfrm>
            <a:off x="971600" y="473423"/>
            <a:ext cx="7715200" cy="1139825"/>
          </a:xfrm>
        </p:spPr>
        <p:txBody>
          <a:bodyPr/>
          <a:lstStyle/>
          <a:p>
            <a:r>
              <a:rPr lang="fr-FR" dirty="0">
                <a:solidFill>
                  <a:srgbClr val="C00000"/>
                </a:solidFill>
              </a:rPr>
              <a:t>Solution </a:t>
            </a:r>
          </a:p>
        </p:txBody>
      </p:sp>
      <p:sp>
        <p:nvSpPr>
          <p:cNvPr id="6" name="Slide Number Placeholder 5">
            <a:extLst>
              <a:ext uri="{FF2B5EF4-FFF2-40B4-BE49-F238E27FC236}">
                <a16:creationId xmlns:a16="http://schemas.microsoft.com/office/drawing/2014/main" id="{222676E3-CD3B-41C9-A189-3BBDE1D1E23F}"/>
              </a:ext>
            </a:extLst>
          </p:cNvPr>
          <p:cNvSpPr>
            <a:spLocks noGrp="1"/>
          </p:cNvSpPr>
          <p:nvPr>
            <p:ph type="sldNum" sz="quarter" idx="12"/>
          </p:nvPr>
        </p:nvSpPr>
        <p:spPr/>
        <p:txBody>
          <a:bodyPr/>
          <a:lstStyle/>
          <a:p>
            <a:fld id="{3F5DCE6A-41FE-42C3-ABB7-2323F68C9C29}" type="slidenum">
              <a:rPr lang="fr-FR" altLang="en-US" smtClean="0"/>
              <a:pPr/>
              <a:t>29</a:t>
            </a:fld>
            <a:endParaRPr lang="fr-FR" altLang="en-US"/>
          </a:p>
        </p:txBody>
      </p:sp>
      <p:sp>
        <p:nvSpPr>
          <p:cNvPr id="10" name="TextBox 9">
            <a:extLst>
              <a:ext uri="{FF2B5EF4-FFF2-40B4-BE49-F238E27FC236}">
                <a16:creationId xmlns:a16="http://schemas.microsoft.com/office/drawing/2014/main" id="{BCBED9C5-789B-4667-BEE8-979356985C0C}"/>
              </a:ext>
            </a:extLst>
          </p:cNvPr>
          <p:cNvSpPr txBox="1"/>
          <p:nvPr/>
        </p:nvSpPr>
        <p:spPr>
          <a:xfrm>
            <a:off x="288752" y="3429000"/>
            <a:ext cx="8820472" cy="2949525"/>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fr-FR" u="sng" dirty="0"/>
              <a:t>Le FR assez élevé </a:t>
            </a:r>
            <a:r>
              <a:rPr lang="fr-FR" dirty="0"/>
              <a:t>=&gt; les capitaux permanents sont largement suffisants pour financer la totalité des actifs immobilisés et une partie du BFR.</a:t>
            </a:r>
          </a:p>
          <a:p>
            <a:pPr marL="285750" indent="-285750">
              <a:lnSpc>
                <a:spcPct val="150000"/>
              </a:lnSpc>
              <a:buFont typeface="Wingdings" panose="05000000000000000000" pitchFamily="2" charset="2"/>
              <a:buChar char="§"/>
            </a:pPr>
            <a:r>
              <a:rPr lang="fr-FR" u="sng" dirty="0"/>
              <a:t>Le BFR est positif </a:t>
            </a:r>
            <a:r>
              <a:rPr lang="fr-FR" dirty="0"/>
              <a:t>=&gt; Décalage entre décaissements et encaissements </a:t>
            </a:r>
          </a:p>
          <a:p>
            <a:pPr marL="285750" indent="-285750">
              <a:lnSpc>
                <a:spcPct val="150000"/>
              </a:lnSpc>
              <a:buFont typeface="Wingdings" panose="05000000000000000000" pitchFamily="2" charset="2"/>
              <a:buChar char="§"/>
            </a:pPr>
            <a:r>
              <a:rPr lang="fr-FR" u="sng" dirty="0"/>
              <a:t>TN &gt;&gt;0 </a:t>
            </a:r>
            <a:r>
              <a:rPr lang="fr-FR" dirty="0"/>
              <a:t>=&gt; L'entreprise dispose d'une trésorerie très confortable. A ce niveau, il faut commencer à s'interroger sur l'intérêt de disposer d'un tel montant en trésorerie. Une trésorerie trop importante détenue à long terme ne sert à rien pour l’actionnaire </a:t>
            </a:r>
          </a:p>
        </p:txBody>
      </p:sp>
      <p:sp>
        <p:nvSpPr>
          <p:cNvPr id="7" name="TextBox 6">
            <a:extLst>
              <a:ext uri="{FF2B5EF4-FFF2-40B4-BE49-F238E27FC236}">
                <a16:creationId xmlns:a16="http://schemas.microsoft.com/office/drawing/2014/main" id="{BEE14040-3E29-4755-8FD4-03660BB0F295}"/>
              </a:ext>
            </a:extLst>
          </p:cNvPr>
          <p:cNvSpPr txBox="1"/>
          <p:nvPr/>
        </p:nvSpPr>
        <p:spPr>
          <a:xfrm>
            <a:off x="107504" y="1417639"/>
            <a:ext cx="9036496" cy="1703030"/>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fr-FR" dirty="0"/>
              <a:t>FR= CP +PNC – ANC = (500 + 500 + 200) – 700 = 500 MD. </a:t>
            </a:r>
          </a:p>
          <a:p>
            <a:pPr marL="285750" indent="-285750">
              <a:lnSpc>
                <a:spcPct val="150000"/>
              </a:lnSpc>
              <a:buFont typeface="Wingdings" panose="05000000000000000000" pitchFamily="2" charset="2"/>
              <a:buChar char="§"/>
            </a:pPr>
            <a:r>
              <a:rPr lang="fr-FR" dirty="0"/>
              <a:t>BFR = Stocks + créances clients – dettes d’exploitation =300 – 100 – 400 = 200 MD </a:t>
            </a:r>
          </a:p>
          <a:p>
            <a:pPr marL="285750" indent="-285750">
              <a:lnSpc>
                <a:spcPct val="150000"/>
              </a:lnSpc>
              <a:buFont typeface="Wingdings" panose="05000000000000000000" pitchFamily="2" charset="2"/>
              <a:buChar char="§"/>
            </a:pPr>
            <a:r>
              <a:rPr lang="fr-FR" dirty="0"/>
              <a:t>TN = TA-TP = 300 – 0 = 300  MD </a:t>
            </a:r>
          </a:p>
          <a:p>
            <a:pPr>
              <a:lnSpc>
                <a:spcPct val="150000"/>
              </a:lnSpc>
            </a:pPr>
            <a:r>
              <a:rPr lang="fr-FR" u="sng" dirty="0"/>
              <a:t>Vérification: </a:t>
            </a:r>
            <a:r>
              <a:rPr lang="fr-FR" dirty="0"/>
              <a:t>TN = FR – BFR = 500- 200 =300 MD</a:t>
            </a:r>
          </a:p>
        </p:txBody>
      </p:sp>
    </p:spTree>
    <p:extLst>
      <p:ext uri="{BB962C8B-B14F-4D97-AF65-F5344CB8AC3E}">
        <p14:creationId xmlns:p14="http://schemas.microsoft.com/office/powerpoint/2010/main" val="348265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E5C0B5-048D-476B-89A8-EBE6F45E06EC}"/>
              </a:ext>
            </a:extLst>
          </p:cNvPr>
          <p:cNvSpPr>
            <a:spLocks noGrp="1"/>
          </p:cNvSpPr>
          <p:nvPr>
            <p:ph type="title"/>
          </p:nvPr>
        </p:nvSpPr>
        <p:spPr>
          <a:xfrm>
            <a:off x="862423" y="0"/>
            <a:ext cx="7886700" cy="1071546"/>
          </a:xfrm>
        </p:spPr>
        <p:txBody>
          <a:bodyPr/>
          <a:lstStyle/>
          <a:p>
            <a:r>
              <a:rPr lang="fr-FR" dirty="0">
                <a:solidFill>
                  <a:srgbClr val="C00000"/>
                </a:solidFill>
                <a:latin typeface="+mj-lt"/>
              </a:rPr>
              <a:t>Plan du cours </a:t>
            </a:r>
          </a:p>
        </p:txBody>
      </p:sp>
      <p:sp>
        <p:nvSpPr>
          <p:cNvPr id="3" name="Text Placeholder 2">
            <a:extLst>
              <a:ext uri="{FF2B5EF4-FFF2-40B4-BE49-F238E27FC236}">
                <a16:creationId xmlns:a16="http://schemas.microsoft.com/office/drawing/2014/main" id="{ABAB3C13-5B44-472C-88A9-0F25E38DB57D}"/>
              </a:ext>
            </a:extLst>
          </p:cNvPr>
          <p:cNvSpPr>
            <a:spLocks noGrp="1"/>
          </p:cNvSpPr>
          <p:nvPr>
            <p:ph type="body" idx="1"/>
          </p:nvPr>
        </p:nvSpPr>
        <p:spPr>
          <a:xfrm>
            <a:off x="467545" y="928670"/>
            <a:ext cx="8676456" cy="5596983"/>
          </a:xfrm>
        </p:spPr>
        <p:txBody>
          <a:bodyPr>
            <a:normAutofit/>
          </a:bodyPr>
          <a:lstStyle/>
          <a:p>
            <a:pPr marL="0" indent="0">
              <a:lnSpc>
                <a:spcPct val="150000"/>
              </a:lnSpc>
              <a:spcBef>
                <a:spcPts val="0"/>
              </a:spcBef>
              <a:buNone/>
              <a:tabLst>
                <a:tab pos="914400" algn="l"/>
              </a:tabLst>
            </a:pPr>
            <a:r>
              <a:rPr lang="fr-FR" sz="2000" b="1" u="sng" dirty="0">
                <a:solidFill>
                  <a:schemeClr val="tx1"/>
                </a:solidFill>
                <a:latin typeface="+mj-lt"/>
              </a:rPr>
              <a:t>PARTIE II </a:t>
            </a:r>
            <a:r>
              <a:rPr lang="fr-FR" sz="2000" b="1" dirty="0">
                <a:solidFill>
                  <a:schemeClr val="tx1"/>
                </a:solidFill>
                <a:latin typeface="+mj-lt"/>
              </a:rPr>
              <a:t>: Techniques d’analyse financière </a:t>
            </a:r>
          </a:p>
          <a:p>
            <a:pPr marL="0" indent="0">
              <a:lnSpc>
                <a:spcPct val="150000"/>
              </a:lnSpc>
              <a:spcBef>
                <a:spcPts val="0"/>
              </a:spcBef>
              <a:buNone/>
              <a:tabLst>
                <a:tab pos="914400" algn="l"/>
              </a:tabLst>
            </a:pPr>
            <a:r>
              <a:rPr lang="fr-FR" sz="1800" b="1" dirty="0">
                <a:solidFill>
                  <a:schemeClr val="tx1"/>
                </a:solidFill>
                <a:effectLst/>
                <a:latin typeface="+mj-lt"/>
                <a:ea typeface="Calibri" panose="020F0502020204030204" pitchFamily="34" charset="0"/>
              </a:rPr>
              <a:t>Chapitre  </a:t>
            </a:r>
            <a:r>
              <a:rPr lang="fr-FR" sz="1800" b="1" dirty="0">
                <a:solidFill>
                  <a:schemeClr val="tx1"/>
                </a:solidFill>
                <a:effectLst/>
                <a:latin typeface="+mj-lt"/>
                <a:ea typeface="Times New Roman" panose="02020603050405020304" pitchFamily="18" charset="0"/>
              </a:rPr>
              <a:t>3</a:t>
            </a:r>
            <a:r>
              <a:rPr lang="fr-FR" sz="1800" b="1" dirty="0">
                <a:solidFill>
                  <a:schemeClr val="tx1"/>
                </a:solidFill>
                <a:latin typeface="+mj-lt"/>
                <a:ea typeface="Times New Roman" panose="02020603050405020304" pitchFamily="18" charset="0"/>
              </a:rPr>
              <a:t>: Techniques d’Analyse de la Rentabilité</a:t>
            </a:r>
          </a:p>
          <a:p>
            <a:pPr marL="449263" indent="-358775">
              <a:lnSpc>
                <a:spcPct val="150000"/>
              </a:lnSpc>
              <a:spcBef>
                <a:spcPts val="0"/>
              </a:spcBef>
              <a:tabLst>
                <a:tab pos="914400" algn="l"/>
              </a:tabLst>
            </a:pPr>
            <a:r>
              <a:rPr lang="fr-FR" sz="1800" b="1" dirty="0">
                <a:solidFill>
                  <a:schemeClr val="tx1"/>
                </a:solidFill>
                <a:latin typeface="+mj-lt"/>
              </a:rPr>
              <a:t>Section 1 </a:t>
            </a:r>
            <a:r>
              <a:rPr lang="fr-FR" sz="1800" dirty="0">
                <a:solidFill>
                  <a:schemeClr val="tx1"/>
                </a:solidFill>
                <a:latin typeface="+mj-lt"/>
              </a:rPr>
              <a:t>: Ratios de Rentabilité </a:t>
            </a:r>
          </a:p>
          <a:p>
            <a:pPr marL="449263" indent="-358775">
              <a:lnSpc>
                <a:spcPct val="150000"/>
              </a:lnSpc>
              <a:spcBef>
                <a:spcPts val="0"/>
              </a:spcBef>
              <a:tabLst>
                <a:tab pos="914400" algn="l"/>
              </a:tabLst>
            </a:pPr>
            <a:r>
              <a:rPr lang="fr-FR" sz="1800" b="1" dirty="0">
                <a:solidFill>
                  <a:schemeClr val="tx1"/>
                </a:solidFill>
                <a:latin typeface="+mj-lt"/>
              </a:rPr>
              <a:t>Section 2 :</a:t>
            </a:r>
            <a:r>
              <a:rPr lang="fr-FR" sz="1800" dirty="0">
                <a:solidFill>
                  <a:schemeClr val="tx1"/>
                </a:solidFill>
                <a:latin typeface="+mj-lt"/>
              </a:rPr>
              <a:t> Seuil de Rentabilité </a:t>
            </a:r>
          </a:p>
          <a:p>
            <a:pPr marL="0" indent="0" algn="just">
              <a:lnSpc>
                <a:spcPct val="150000"/>
              </a:lnSpc>
              <a:spcBef>
                <a:spcPts val="0"/>
              </a:spcBef>
              <a:buNone/>
              <a:tabLst>
                <a:tab pos="914400" algn="l"/>
              </a:tabLst>
            </a:pPr>
            <a:r>
              <a:rPr lang="fr-FR" sz="1800" b="1" dirty="0">
                <a:solidFill>
                  <a:srgbClr val="0070C0"/>
                </a:solidFill>
                <a:effectLst/>
                <a:latin typeface="+mj-lt"/>
                <a:ea typeface="Calibri" panose="020F0502020204030204" pitchFamily="34" charset="0"/>
              </a:rPr>
              <a:t>Chapitre </a:t>
            </a:r>
            <a:r>
              <a:rPr lang="fr-FR" sz="1800" b="1" dirty="0">
                <a:solidFill>
                  <a:srgbClr val="0070C0"/>
                </a:solidFill>
                <a:effectLst/>
                <a:latin typeface="+mj-lt"/>
                <a:ea typeface="Times New Roman" panose="02020603050405020304" pitchFamily="18" charset="0"/>
              </a:rPr>
              <a:t>4: </a:t>
            </a:r>
            <a:r>
              <a:rPr lang="fr-FR" sz="1800" b="1" dirty="0">
                <a:solidFill>
                  <a:srgbClr val="0070C0"/>
                </a:solidFill>
                <a:latin typeface="+mj-lt"/>
                <a:ea typeface="Times New Roman" panose="02020603050405020304" pitchFamily="18" charset="0"/>
              </a:rPr>
              <a:t>Techniques d’Analyse </a:t>
            </a:r>
            <a:r>
              <a:rPr lang="fr-FR" sz="1800" b="1" dirty="0">
                <a:solidFill>
                  <a:srgbClr val="0070C0"/>
                </a:solidFill>
                <a:effectLst/>
                <a:latin typeface="+mj-lt"/>
                <a:ea typeface="Times New Roman" panose="02020603050405020304" pitchFamily="18" charset="0"/>
              </a:rPr>
              <a:t>de la Solvabilité et de la Liquidité</a:t>
            </a:r>
            <a:endParaRPr lang="fr-FR" sz="1800" dirty="0">
              <a:solidFill>
                <a:srgbClr val="0070C0"/>
              </a:solidFill>
              <a:effectLst/>
              <a:latin typeface="+mj-lt"/>
              <a:ea typeface="Times New Roman" panose="02020603050405020304" pitchFamily="18" charset="0"/>
            </a:endParaRPr>
          </a:p>
          <a:p>
            <a:pPr marL="449580">
              <a:lnSpc>
                <a:spcPct val="150000"/>
              </a:lnSpc>
              <a:spcBef>
                <a:spcPts val="0"/>
              </a:spcBef>
              <a:tabLst>
                <a:tab pos="914400" algn="l"/>
              </a:tabLst>
            </a:pPr>
            <a:r>
              <a:rPr lang="fr-FR" sz="1800" b="1" dirty="0">
                <a:solidFill>
                  <a:srgbClr val="0070C0"/>
                </a:solidFill>
                <a:effectLst/>
                <a:latin typeface="+mj-lt"/>
                <a:ea typeface="Times New Roman" panose="02020603050405020304" pitchFamily="18" charset="0"/>
              </a:rPr>
              <a:t>Section 1 : </a:t>
            </a:r>
            <a:r>
              <a:rPr lang="fr-FR" sz="1800" dirty="0">
                <a:solidFill>
                  <a:srgbClr val="0070C0"/>
                </a:solidFill>
                <a:effectLst/>
                <a:latin typeface="+mj-lt"/>
                <a:ea typeface="Times New Roman" panose="02020603050405020304" pitchFamily="18" charset="0"/>
              </a:rPr>
              <a:t>Passage du bilan comptable au bilan fonctionnel</a:t>
            </a:r>
          </a:p>
          <a:p>
            <a:pPr marL="449580">
              <a:lnSpc>
                <a:spcPct val="150000"/>
              </a:lnSpc>
              <a:spcBef>
                <a:spcPts val="0"/>
              </a:spcBef>
              <a:tabLst>
                <a:tab pos="914400" algn="l"/>
              </a:tabLst>
            </a:pPr>
            <a:r>
              <a:rPr lang="fr-FR" sz="1800" b="1" dirty="0">
                <a:solidFill>
                  <a:srgbClr val="0070C0"/>
                </a:solidFill>
                <a:effectLst/>
                <a:latin typeface="+mj-lt"/>
                <a:ea typeface="Times New Roman" panose="02020603050405020304" pitchFamily="18" charset="0"/>
              </a:rPr>
              <a:t>Section 2 : </a:t>
            </a:r>
            <a:r>
              <a:rPr lang="fr-FR" sz="1800" dirty="0">
                <a:solidFill>
                  <a:srgbClr val="0070C0"/>
                </a:solidFill>
                <a:effectLst/>
                <a:latin typeface="+mj-lt"/>
                <a:ea typeface="Times New Roman" panose="02020603050405020304" pitchFamily="18" charset="0"/>
              </a:rPr>
              <a:t>Indicateurs de l’équilibre financier </a:t>
            </a:r>
          </a:p>
          <a:p>
            <a:pPr marL="449580">
              <a:lnSpc>
                <a:spcPct val="150000"/>
              </a:lnSpc>
              <a:spcBef>
                <a:spcPts val="0"/>
              </a:spcBef>
              <a:tabLst>
                <a:tab pos="914400" algn="l"/>
              </a:tabLst>
            </a:pPr>
            <a:r>
              <a:rPr lang="fr-FR" sz="1800" b="1" dirty="0">
                <a:solidFill>
                  <a:srgbClr val="0070C0"/>
                </a:solidFill>
                <a:effectLst/>
                <a:latin typeface="+mj-lt"/>
                <a:ea typeface="Times New Roman" panose="02020603050405020304" pitchFamily="18" charset="0"/>
              </a:rPr>
              <a:t>Section 3 : </a:t>
            </a:r>
            <a:r>
              <a:rPr lang="fr-FR" sz="1800" dirty="0">
                <a:solidFill>
                  <a:srgbClr val="0070C0"/>
                </a:solidFill>
                <a:effectLst/>
                <a:latin typeface="+mj-lt"/>
                <a:ea typeface="Times New Roman" panose="02020603050405020304" pitchFamily="18" charset="0"/>
              </a:rPr>
              <a:t>Ratios de solvabilité et de liquidité</a:t>
            </a:r>
          </a:p>
          <a:p>
            <a:pPr marL="106680" indent="0">
              <a:lnSpc>
                <a:spcPct val="150000"/>
              </a:lnSpc>
              <a:spcBef>
                <a:spcPts val="0"/>
              </a:spcBef>
              <a:buNone/>
              <a:tabLst>
                <a:tab pos="914400" algn="l"/>
              </a:tabLst>
            </a:pPr>
            <a:r>
              <a:rPr lang="fr-FR" sz="2000" b="1" u="sng" dirty="0">
                <a:effectLst/>
                <a:latin typeface="+mj-lt"/>
                <a:ea typeface="Calibri" panose="020F0502020204030204" pitchFamily="34" charset="0"/>
              </a:rPr>
              <a:t>PARTIE </a:t>
            </a:r>
            <a:r>
              <a:rPr lang="fr-FR" sz="2000" b="1" u="sng" dirty="0">
                <a:latin typeface="+mj-lt"/>
                <a:ea typeface="Calibri" panose="020F0502020204030204" pitchFamily="34" charset="0"/>
              </a:rPr>
              <a:t>III</a:t>
            </a:r>
            <a:r>
              <a:rPr lang="fr-FR" sz="2000" b="1" u="sng" dirty="0">
                <a:effectLst/>
                <a:latin typeface="+mj-lt"/>
                <a:ea typeface="Calibri" panose="020F0502020204030204" pitchFamily="34" charset="0"/>
              </a:rPr>
              <a:t> :</a:t>
            </a:r>
            <a:r>
              <a:rPr lang="fr-FR" sz="2000" b="1" dirty="0">
                <a:effectLst/>
                <a:latin typeface="+mj-lt"/>
                <a:ea typeface="Calibri" panose="020F0502020204030204" pitchFamily="34" charset="0"/>
              </a:rPr>
              <a:t> </a:t>
            </a:r>
            <a:r>
              <a:rPr lang="fr-FR" sz="2000" b="1" dirty="0">
                <a:effectLst/>
                <a:latin typeface="+mj-lt"/>
                <a:ea typeface="Times New Roman" panose="02020603050405020304" pitchFamily="18" charset="0"/>
              </a:rPr>
              <a:t>Décisions d’investissements</a:t>
            </a:r>
          </a:p>
          <a:p>
            <a:pPr marL="449580">
              <a:lnSpc>
                <a:spcPct val="150000"/>
              </a:lnSpc>
              <a:spcBef>
                <a:spcPts val="0"/>
              </a:spcBef>
              <a:tabLst>
                <a:tab pos="914400" algn="l"/>
              </a:tabLst>
            </a:pPr>
            <a:r>
              <a:rPr lang="fr-FR" sz="1800" b="1" dirty="0">
                <a:effectLst/>
                <a:latin typeface="+mj-lt"/>
                <a:ea typeface="Times New Roman" panose="02020603050405020304" pitchFamily="18" charset="0"/>
              </a:rPr>
              <a:t>Section 1 : </a:t>
            </a:r>
            <a:r>
              <a:rPr lang="fr-FR" sz="1800" dirty="0">
                <a:effectLst/>
                <a:latin typeface="+mj-lt"/>
                <a:ea typeface="Times New Roman" panose="02020603050405020304" pitchFamily="18" charset="0"/>
              </a:rPr>
              <a:t>Concepts clés : Actualisation, Capitalisation, taux d’intérêt, Valeur actuelle, valeur acquise </a:t>
            </a:r>
          </a:p>
          <a:p>
            <a:pPr marL="449580">
              <a:lnSpc>
                <a:spcPct val="150000"/>
              </a:lnSpc>
              <a:spcBef>
                <a:spcPts val="0"/>
              </a:spcBef>
              <a:tabLst>
                <a:tab pos="914400" algn="l"/>
              </a:tabLst>
            </a:pPr>
            <a:r>
              <a:rPr lang="fr-FR" sz="1800" b="1" dirty="0">
                <a:effectLst/>
                <a:latin typeface="+mj-lt"/>
                <a:ea typeface="Times New Roman" panose="02020603050405020304" pitchFamily="18" charset="0"/>
              </a:rPr>
              <a:t>Section 2 :</a:t>
            </a:r>
            <a:r>
              <a:rPr lang="fr-FR" sz="1800" dirty="0">
                <a:effectLst/>
                <a:latin typeface="+mj-lt"/>
                <a:ea typeface="Times New Roman" panose="02020603050405020304" pitchFamily="18" charset="0"/>
              </a:rPr>
              <a:t> Paramètres d’un projet d’investissement</a:t>
            </a:r>
          </a:p>
          <a:p>
            <a:pPr marL="449580">
              <a:lnSpc>
                <a:spcPct val="150000"/>
              </a:lnSpc>
              <a:spcBef>
                <a:spcPts val="0"/>
              </a:spcBef>
              <a:tabLst>
                <a:tab pos="914400" algn="l"/>
              </a:tabLst>
            </a:pPr>
            <a:r>
              <a:rPr lang="fr-FR" sz="1800" b="1" dirty="0">
                <a:effectLst/>
                <a:latin typeface="+mj-lt"/>
                <a:ea typeface="Times New Roman" panose="02020603050405020304" pitchFamily="18" charset="0"/>
              </a:rPr>
              <a:t>Section 3 :</a:t>
            </a:r>
            <a:r>
              <a:rPr lang="fr-FR" sz="1800" dirty="0">
                <a:effectLst/>
                <a:latin typeface="+mj-lt"/>
                <a:ea typeface="Times New Roman" panose="02020603050405020304" pitchFamily="18" charset="0"/>
              </a:rPr>
              <a:t> Critères d’évaluation des projets d’investissement</a:t>
            </a:r>
            <a:r>
              <a:rPr lang="fr-FR" sz="1800" b="1" dirty="0">
                <a:effectLst/>
                <a:latin typeface="+mj-lt"/>
                <a:ea typeface="Times New Roman" panose="02020603050405020304" pitchFamily="18" charset="0"/>
              </a:rPr>
              <a:t> </a:t>
            </a:r>
            <a:endParaRPr lang="fr-FR" sz="1800" dirty="0">
              <a:effectLst/>
              <a:latin typeface="+mj-lt"/>
              <a:ea typeface="Times New Roman" panose="02020603050405020304" pitchFamily="18" charset="0"/>
            </a:endParaRPr>
          </a:p>
          <a:p>
            <a:pPr>
              <a:lnSpc>
                <a:spcPct val="150000"/>
              </a:lnSpc>
              <a:spcBef>
                <a:spcPts val="0"/>
              </a:spcBef>
            </a:pPr>
            <a:endParaRPr lang="fr-FR" dirty="0">
              <a:latin typeface="+mj-lt"/>
            </a:endParaRPr>
          </a:p>
        </p:txBody>
      </p:sp>
      <p:sp>
        <p:nvSpPr>
          <p:cNvPr id="4" name="Slide Number Placeholder 3">
            <a:extLst>
              <a:ext uri="{FF2B5EF4-FFF2-40B4-BE49-F238E27FC236}">
                <a16:creationId xmlns:a16="http://schemas.microsoft.com/office/drawing/2014/main" id="{9373852A-100F-4E32-B401-4E5A4FC13407}"/>
              </a:ext>
            </a:extLst>
          </p:cNvPr>
          <p:cNvSpPr>
            <a:spLocks noGrp="1"/>
          </p:cNvSpPr>
          <p:nvPr>
            <p:ph type="sldNum" idx="12"/>
          </p:nvPr>
        </p:nvSpPr>
        <p:spPr>
          <a:xfrm>
            <a:off x="8317366" y="6404294"/>
            <a:ext cx="197985" cy="276959"/>
          </a:xfrm>
        </p:spPr>
        <p:txBody>
          <a:bodyPr/>
          <a:lstStyle/>
          <a:p>
            <a:fld id="{41745520-2A1B-4BF1-B514-E6718D3D184C}" type="slidenum">
              <a:rPr lang="fr-FR" smtClean="0">
                <a:latin typeface="+mj-lt"/>
              </a:rPr>
              <a:pPr/>
              <a:t>3</a:t>
            </a:fld>
            <a:endParaRPr lang="fr-FR">
              <a:latin typeface="+mj-lt"/>
            </a:endParaRPr>
          </a:p>
        </p:txBody>
      </p:sp>
    </p:spTree>
    <p:extLst>
      <p:ext uri="{BB962C8B-B14F-4D97-AF65-F5344CB8AC3E}">
        <p14:creationId xmlns:p14="http://schemas.microsoft.com/office/powerpoint/2010/main" val="2419763311"/>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F06-3AFF-406F-8134-1D9A85EECAEF}"/>
              </a:ext>
            </a:extLst>
          </p:cNvPr>
          <p:cNvSpPr>
            <a:spLocks noGrp="1"/>
          </p:cNvSpPr>
          <p:nvPr>
            <p:ph type="title"/>
          </p:nvPr>
        </p:nvSpPr>
        <p:spPr>
          <a:xfrm>
            <a:off x="827584" y="1484784"/>
            <a:ext cx="8316416" cy="706388"/>
          </a:xfrm>
        </p:spPr>
        <p:txBody>
          <a:bodyPr>
            <a:noAutofit/>
          </a:bodyPr>
          <a:lstStyle/>
          <a:p>
            <a:r>
              <a:rPr lang="fr-FR" sz="3400" b="1" dirty="0">
                <a:solidFill>
                  <a:srgbClr val="C00000"/>
                </a:solidFill>
                <a:latin typeface="+mj-lt"/>
              </a:rPr>
              <a:t>L'analyse complémentaire du                      bilan fonctionnel</a:t>
            </a:r>
            <a:br>
              <a:rPr lang="fr-FR" sz="3400" b="1" dirty="0">
                <a:solidFill>
                  <a:srgbClr val="C00000"/>
                </a:solidFill>
                <a:latin typeface="+mj-lt"/>
              </a:rPr>
            </a:br>
            <a:br>
              <a:rPr lang="fr-FR" sz="3400" b="1" dirty="0">
                <a:latin typeface="+mj-lt"/>
              </a:rPr>
            </a:br>
            <a:br>
              <a:rPr lang="fr-FR" sz="3400" b="1" dirty="0">
                <a:latin typeface="+mj-lt"/>
              </a:rPr>
            </a:br>
            <a:endParaRPr lang="fr-FR" sz="3400" dirty="0">
              <a:latin typeface="+mj-lt"/>
            </a:endParaRPr>
          </a:p>
        </p:txBody>
      </p:sp>
      <p:sp>
        <p:nvSpPr>
          <p:cNvPr id="6" name="Slide Number Placeholder 5">
            <a:extLst>
              <a:ext uri="{FF2B5EF4-FFF2-40B4-BE49-F238E27FC236}">
                <a16:creationId xmlns:a16="http://schemas.microsoft.com/office/drawing/2014/main" id="{350B1C00-A715-41B5-BD19-EE3790CA2E99}"/>
              </a:ext>
            </a:extLst>
          </p:cNvPr>
          <p:cNvSpPr>
            <a:spLocks noGrp="1"/>
          </p:cNvSpPr>
          <p:nvPr>
            <p:ph type="sldNum" sz="quarter" idx="12"/>
          </p:nvPr>
        </p:nvSpPr>
        <p:spPr/>
        <p:txBody>
          <a:bodyPr/>
          <a:lstStyle/>
          <a:p>
            <a:fld id="{3F5DCE6A-41FE-42C3-ABB7-2323F68C9C29}" type="slidenum">
              <a:rPr lang="fr-FR" altLang="en-US" smtClean="0"/>
              <a:pPr/>
              <a:t>30</a:t>
            </a:fld>
            <a:endParaRPr lang="fr-FR" altLang="en-US"/>
          </a:p>
        </p:txBody>
      </p:sp>
      <p:sp>
        <p:nvSpPr>
          <p:cNvPr id="5" name="TextBox 4">
            <a:extLst>
              <a:ext uri="{FF2B5EF4-FFF2-40B4-BE49-F238E27FC236}">
                <a16:creationId xmlns:a16="http://schemas.microsoft.com/office/drawing/2014/main" id="{2F2FA457-A721-4DA2-88A4-DAEB2F56E61C}"/>
              </a:ext>
            </a:extLst>
          </p:cNvPr>
          <p:cNvSpPr txBox="1"/>
          <p:nvPr/>
        </p:nvSpPr>
        <p:spPr>
          <a:xfrm>
            <a:off x="179512" y="2075392"/>
            <a:ext cx="8964488" cy="3890489"/>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800" dirty="0"/>
              <a:t>L’analyse fonctionnelle peut-être complétée et approfondie par l’utilisation de nombreux</a:t>
            </a:r>
            <a:r>
              <a:rPr lang="fr-FR" sz="2800" u="sng" dirty="0">
                <a:hlinkClick r:id="rId2"/>
              </a:rPr>
              <a:t> </a:t>
            </a:r>
            <a:r>
              <a:rPr lang="fr-FR" sz="2800" dirty="0">
                <a:hlinkClick r:id="rId2"/>
              </a:rPr>
              <a:t>ratios financiers</a:t>
            </a:r>
            <a:r>
              <a:rPr lang="fr-FR" sz="2800" dirty="0"/>
              <a:t> (ces ratios sont calculés à partir du bilan fonctionnel retraité)</a:t>
            </a:r>
          </a:p>
          <a:p>
            <a:pPr algn="just">
              <a:lnSpc>
                <a:spcPct val="150000"/>
              </a:lnSpc>
            </a:pPr>
            <a:r>
              <a:rPr lang="fr-FR" sz="2800" dirty="0"/>
              <a:t>-  </a:t>
            </a:r>
            <a:r>
              <a:rPr lang="fr-FR" sz="2800" dirty="0">
                <a:solidFill>
                  <a:srgbClr val="0070C0"/>
                </a:solidFill>
              </a:rPr>
              <a:t>Ratios  d’endettement et de solvabilité </a:t>
            </a:r>
          </a:p>
          <a:p>
            <a:pPr algn="just">
              <a:lnSpc>
                <a:spcPct val="150000"/>
              </a:lnSpc>
            </a:pPr>
            <a:r>
              <a:rPr lang="fr-FR" sz="2800" dirty="0"/>
              <a:t>-  </a:t>
            </a:r>
            <a:r>
              <a:rPr lang="fr-FR" sz="2800" dirty="0">
                <a:solidFill>
                  <a:srgbClr val="0070C0"/>
                </a:solidFill>
              </a:rPr>
              <a:t>Ratios de Liquidité </a:t>
            </a:r>
          </a:p>
        </p:txBody>
      </p:sp>
    </p:spTree>
    <p:extLst>
      <p:ext uri="{BB962C8B-B14F-4D97-AF65-F5344CB8AC3E}">
        <p14:creationId xmlns:p14="http://schemas.microsoft.com/office/powerpoint/2010/main" val="1119353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E32D230-7F95-4343-A205-0B8844B93452}"/>
              </a:ext>
            </a:extLst>
          </p:cNvPr>
          <p:cNvSpPr>
            <a:spLocks noGrp="1"/>
          </p:cNvSpPr>
          <p:nvPr>
            <p:ph type="sldNum" sz="quarter" idx="12"/>
          </p:nvPr>
        </p:nvSpPr>
        <p:spPr/>
        <p:txBody>
          <a:bodyPr/>
          <a:lstStyle/>
          <a:p>
            <a:fld id="{3F5DCE6A-41FE-42C3-ABB7-2323F68C9C29}" type="slidenum">
              <a:rPr lang="fr-FR" altLang="en-US" smtClean="0"/>
              <a:pPr/>
              <a:t>31</a:t>
            </a:fld>
            <a:endParaRPr lang="fr-FR" altLang="en-US"/>
          </a:p>
        </p:txBody>
      </p:sp>
      <p:sp>
        <p:nvSpPr>
          <p:cNvPr id="10" name="Rectangle: Rounded Corners 9">
            <a:extLst>
              <a:ext uri="{FF2B5EF4-FFF2-40B4-BE49-F238E27FC236}">
                <a16:creationId xmlns:a16="http://schemas.microsoft.com/office/drawing/2014/main" id="{B032DBD6-997A-424E-9085-3283CE547144}"/>
              </a:ext>
            </a:extLst>
          </p:cNvPr>
          <p:cNvSpPr/>
          <p:nvPr/>
        </p:nvSpPr>
        <p:spPr>
          <a:xfrm>
            <a:off x="385168" y="3740225"/>
            <a:ext cx="8532814" cy="81793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r>
              <a:rPr lang="fr-FR" sz="2200" b="1" dirty="0">
                <a:solidFill>
                  <a:srgbClr val="C00000"/>
                </a:solidFill>
              </a:rPr>
              <a:t>Ratio d’autonomie financière = Dettes LT / Capitaux propres </a:t>
            </a:r>
            <a:endParaRPr lang="fr-FR" sz="2200" dirty="0">
              <a:solidFill>
                <a:srgbClr val="C00000"/>
              </a:solidFill>
            </a:endParaRPr>
          </a:p>
        </p:txBody>
      </p:sp>
      <p:sp>
        <p:nvSpPr>
          <p:cNvPr id="12" name="TextBox 11">
            <a:extLst>
              <a:ext uri="{FF2B5EF4-FFF2-40B4-BE49-F238E27FC236}">
                <a16:creationId xmlns:a16="http://schemas.microsoft.com/office/drawing/2014/main" id="{1C97DEE9-E9A1-4BF6-B82A-AE228C038C70}"/>
              </a:ext>
            </a:extLst>
          </p:cNvPr>
          <p:cNvSpPr txBox="1"/>
          <p:nvPr/>
        </p:nvSpPr>
        <p:spPr>
          <a:xfrm>
            <a:off x="371237" y="4648128"/>
            <a:ext cx="8507288" cy="1420325"/>
          </a:xfrm>
          <a:prstGeom prst="rect">
            <a:avLst/>
          </a:prstGeom>
          <a:noFill/>
        </p:spPr>
        <p:txBody>
          <a:bodyPr wrap="square">
            <a:spAutoFit/>
          </a:bodyPr>
          <a:lstStyle/>
          <a:p>
            <a:pPr>
              <a:lnSpc>
                <a:spcPct val="150000"/>
              </a:lnSpc>
            </a:pPr>
            <a:r>
              <a:rPr lang="fr-FR" sz="2000" dirty="0"/>
              <a:t>Il exprime une règle de prudence pour les banques qui, en cas de faillite, seront remboursées sur les fonds propres de l'entreprise. Ce ratio doit être inférieur à 1.</a:t>
            </a:r>
          </a:p>
        </p:txBody>
      </p:sp>
      <p:sp>
        <p:nvSpPr>
          <p:cNvPr id="13" name="Title 1">
            <a:extLst>
              <a:ext uri="{FF2B5EF4-FFF2-40B4-BE49-F238E27FC236}">
                <a16:creationId xmlns:a16="http://schemas.microsoft.com/office/drawing/2014/main" id="{27B9E2D7-6CEA-4430-851A-891B8EFE56AA}"/>
              </a:ext>
            </a:extLst>
          </p:cNvPr>
          <p:cNvSpPr>
            <a:spLocks noGrp="1"/>
          </p:cNvSpPr>
          <p:nvPr>
            <p:ph type="title"/>
          </p:nvPr>
        </p:nvSpPr>
        <p:spPr>
          <a:xfrm>
            <a:off x="1115616" y="281058"/>
            <a:ext cx="8229600" cy="1139825"/>
          </a:xfrm>
        </p:spPr>
        <p:txBody>
          <a:bodyPr>
            <a:normAutofit/>
          </a:bodyPr>
          <a:lstStyle/>
          <a:p>
            <a:r>
              <a:rPr lang="fr-FR" sz="4400" b="1" dirty="0">
                <a:solidFill>
                  <a:srgbClr val="C00000"/>
                </a:solidFill>
                <a:latin typeface="+mj-lt"/>
              </a:rPr>
              <a:t>Ratios d’Endettement</a:t>
            </a:r>
            <a:endParaRPr lang="fr-FR" dirty="0">
              <a:solidFill>
                <a:srgbClr val="C00000"/>
              </a:solidFill>
            </a:endParaRPr>
          </a:p>
        </p:txBody>
      </p:sp>
      <p:sp>
        <p:nvSpPr>
          <p:cNvPr id="11" name="ZoneTexte 10">
            <a:extLst>
              <a:ext uri="{FF2B5EF4-FFF2-40B4-BE49-F238E27FC236}">
                <a16:creationId xmlns:a16="http://schemas.microsoft.com/office/drawing/2014/main" id="{E664B691-BBC7-498D-93A7-D0206C36FE66}"/>
              </a:ext>
            </a:extLst>
          </p:cNvPr>
          <p:cNvSpPr txBox="1"/>
          <p:nvPr/>
        </p:nvSpPr>
        <p:spPr>
          <a:xfrm>
            <a:off x="371237" y="1310471"/>
            <a:ext cx="8327862" cy="2118529"/>
          </a:xfrm>
          <a:prstGeom prst="rect">
            <a:avLst/>
          </a:prstGeom>
          <a:noFill/>
        </p:spPr>
        <p:txBody>
          <a:bodyPr wrap="square">
            <a:spAutoFit/>
          </a:bodyPr>
          <a:lstStyle/>
          <a:p>
            <a:pPr algn="just">
              <a:lnSpc>
                <a:spcPct val="150000"/>
              </a:lnSpc>
            </a:pPr>
            <a:r>
              <a:rPr lang="fr-FR" sz="1800" dirty="0"/>
              <a:t>Après l'étude de l'équilibre FR/BFR, il convient d'étudier l'endettement financier. En effet, il ne suffit pas que le FR soit positif, il faut également que l'endettement financier n'en représente pas une part trop importante pour que l'entreprise soit solvable</a:t>
            </a:r>
            <a:r>
              <a:rPr lang="fr-FR" sz="1800" b="1" dirty="0"/>
              <a:t>. Il existe plusieurs ratios d’endettement, mais nous n’en retiendrons que celui relatif à l’autonomie financière:</a:t>
            </a:r>
            <a:endParaRPr lang="fr-FR" sz="1800" dirty="0"/>
          </a:p>
        </p:txBody>
      </p:sp>
    </p:spTree>
    <p:extLst>
      <p:ext uri="{BB962C8B-B14F-4D97-AF65-F5344CB8AC3E}">
        <p14:creationId xmlns:p14="http://schemas.microsoft.com/office/powerpoint/2010/main" val="2737414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520561-16A0-46F6-BE04-F8356CC1133B}"/>
              </a:ext>
            </a:extLst>
          </p:cNvPr>
          <p:cNvSpPr>
            <a:spLocks noGrp="1"/>
          </p:cNvSpPr>
          <p:nvPr>
            <p:ph type="sldNum" sz="quarter" idx="12"/>
          </p:nvPr>
        </p:nvSpPr>
        <p:spPr/>
        <p:txBody>
          <a:bodyPr/>
          <a:lstStyle/>
          <a:p>
            <a:fld id="{3F5DCE6A-41FE-42C3-ABB7-2323F68C9C29}" type="slidenum">
              <a:rPr lang="fr-FR" altLang="en-US" smtClean="0"/>
              <a:pPr/>
              <a:t>32</a:t>
            </a:fld>
            <a:endParaRPr lang="fr-FR" altLang="en-US"/>
          </a:p>
        </p:txBody>
      </p:sp>
      <p:sp>
        <p:nvSpPr>
          <p:cNvPr id="7" name="Title 1">
            <a:extLst>
              <a:ext uri="{FF2B5EF4-FFF2-40B4-BE49-F238E27FC236}">
                <a16:creationId xmlns:a16="http://schemas.microsoft.com/office/drawing/2014/main" id="{6C73ED48-8029-433D-9BF8-5E62D549DC7B}"/>
              </a:ext>
            </a:extLst>
          </p:cNvPr>
          <p:cNvSpPr>
            <a:spLocks noGrp="1"/>
          </p:cNvSpPr>
          <p:nvPr>
            <p:ph type="title"/>
          </p:nvPr>
        </p:nvSpPr>
        <p:spPr>
          <a:xfrm>
            <a:off x="942710" y="370756"/>
            <a:ext cx="8229600" cy="1139825"/>
          </a:xfrm>
        </p:spPr>
        <p:txBody>
          <a:bodyPr>
            <a:normAutofit/>
          </a:bodyPr>
          <a:lstStyle/>
          <a:p>
            <a:r>
              <a:rPr lang="fr-FR" sz="4400" b="1" dirty="0">
                <a:solidFill>
                  <a:srgbClr val="C00000"/>
                </a:solidFill>
                <a:latin typeface="+mj-lt"/>
              </a:rPr>
              <a:t>Ratios de Solvabilité </a:t>
            </a:r>
            <a:endParaRPr lang="fr-FR" dirty="0">
              <a:solidFill>
                <a:srgbClr val="C00000"/>
              </a:solidFill>
            </a:endParaRPr>
          </a:p>
        </p:txBody>
      </p:sp>
      <p:sp>
        <p:nvSpPr>
          <p:cNvPr id="8" name="Rectangle: Rounded Corners 7">
            <a:extLst>
              <a:ext uri="{FF2B5EF4-FFF2-40B4-BE49-F238E27FC236}">
                <a16:creationId xmlns:a16="http://schemas.microsoft.com/office/drawing/2014/main" id="{09EAB307-3484-49B3-BC44-FC4E51AC965C}"/>
              </a:ext>
            </a:extLst>
          </p:cNvPr>
          <p:cNvSpPr/>
          <p:nvPr/>
        </p:nvSpPr>
        <p:spPr>
          <a:xfrm>
            <a:off x="305593" y="2639210"/>
            <a:ext cx="8532814" cy="81793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fr-FR" sz="2200" b="1" dirty="0">
                <a:solidFill>
                  <a:srgbClr val="C00000"/>
                </a:solidFill>
              </a:rPr>
              <a:t>Ratio de Solvabilité Générale  = Actif / Dettes</a:t>
            </a:r>
            <a:endParaRPr lang="fr-FR" sz="2200" dirty="0">
              <a:solidFill>
                <a:srgbClr val="C00000"/>
              </a:solidFill>
            </a:endParaRPr>
          </a:p>
        </p:txBody>
      </p:sp>
      <p:sp>
        <p:nvSpPr>
          <p:cNvPr id="10" name="TextBox 9">
            <a:extLst>
              <a:ext uri="{FF2B5EF4-FFF2-40B4-BE49-F238E27FC236}">
                <a16:creationId xmlns:a16="http://schemas.microsoft.com/office/drawing/2014/main" id="{4440A951-C8D9-4285-AC1F-A390FDCDE09C}"/>
              </a:ext>
            </a:extLst>
          </p:cNvPr>
          <p:cNvSpPr txBox="1"/>
          <p:nvPr/>
        </p:nvSpPr>
        <p:spPr>
          <a:xfrm>
            <a:off x="0" y="1456674"/>
            <a:ext cx="9144000" cy="958660"/>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000" dirty="0"/>
              <a:t>La solvabilité exprime la capacité de l'entreprise à rembourser l'intégralité de ses dettes (LMT et CT) par la vente de tous ses actifs. Il doit être &gt;1</a:t>
            </a:r>
          </a:p>
        </p:txBody>
      </p:sp>
      <p:sp>
        <p:nvSpPr>
          <p:cNvPr id="12" name="TextBox 11">
            <a:extLst>
              <a:ext uri="{FF2B5EF4-FFF2-40B4-BE49-F238E27FC236}">
                <a16:creationId xmlns:a16="http://schemas.microsoft.com/office/drawing/2014/main" id="{8D5E9BCD-69C3-4D67-BBE5-B92740328DBC}"/>
              </a:ext>
            </a:extLst>
          </p:cNvPr>
          <p:cNvSpPr txBox="1"/>
          <p:nvPr/>
        </p:nvSpPr>
        <p:spPr>
          <a:xfrm>
            <a:off x="39271" y="3429000"/>
            <a:ext cx="9179278" cy="2708434"/>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000" dirty="0"/>
              <a:t>Ce ratio doit toujours être accompagné de ratios de liquidité. En effet, être solvable ne garantie pas que l'entreprise puisse faire face à ses échéances de court terme immédiate. </a:t>
            </a:r>
          </a:p>
          <a:p>
            <a:pPr marL="342900" indent="-342900" algn="just">
              <a:buFont typeface="Wingdings" panose="05000000000000000000" pitchFamily="2" charset="2"/>
              <a:buChar char="§"/>
            </a:pPr>
            <a:r>
              <a:rPr lang="fr-FR" sz="2000" i="1" u="sng" dirty="0"/>
              <a:t>Exemple : </a:t>
            </a:r>
            <a:r>
              <a:rPr lang="fr-FR" sz="2000" i="1" dirty="0"/>
              <a:t>Vous devez rembourser 100 000 D demain matin. Vous êtes propriétaires d'un appartement de 300 000 D. Vous êtes donc solvable, mais arriverez-vous à vendre votre appartement avant demain matin ? Rien n'est moins sûr... car un bien immobilier n'offre pas une liquidité</a:t>
            </a:r>
          </a:p>
        </p:txBody>
      </p:sp>
    </p:spTree>
    <p:extLst>
      <p:ext uri="{BB962C8B-B14F-4D97-AF65-F5344CB8AC3E}">
        <p14:creationId xmlns:p14="http://schemas.microsoft.com/office/powerpoint/2010/main" val="2908356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BC70-FCA4-45E1-BA54-9DF3425FDA62}"/>
              </a:ext>
            </a:extLst>
          </p:cNvPr>
          <p:cNvSpPr>
            <a:spLocks noGrp="1"/>
          </p:cNvSpPr>
          <p:nvPr>
            <p:ph type="title"/>
          </p:nvPr>
        </p:nvSpPr>
        <p:spPr>
          <a:xfrm>
            <a:off x="1114709" y="472398"/>
            <a:ext cx="8003232" cy="1139825"/>
          </a:xfrm>
        </p:spPr>
        <p:txBody>
          <a:bodyPr>
            <a:normAutofit/>
          </a:bodyPr>
          <a:lstStyle/>
          <a:p>
            <a:r>
              <a:rPr lang="fr-FR" sz="4000" b="1" dirty="0">
                <a:solidFill>
                  <a:srgbClr val="C00000"/>
                </a:solidFill>
                <a:latin typeface="+mj-lt"/>
              </a:rPr>
              <a:t>Ratios de Liquidité</a:t>
            </a:r>
            <a:br>
              <a:rPr lang="fr-FR" sz="4000" b="1" dirty="0">
                <a:solidFill>
                  <a:srgbClr val="C00000"/>
                </a:solidFill>
                <a:latin typeface="+mj-lt"/>
              </a:rPr>
            </a:br>
            <a:r>
              <a:rPr lang="fr-FR" sz="2400" b="1" u="sng" dirty="0">
                <a:solidFill>
                  <a:srgbClr val="FF0000"/>
                </a:solidFill>
                <a:latin typeface="+mj-lt"/>
              </a:rPr>
              <a:t>Ratio de Liquidité Générale  </a:t>
            </a:r>
          </a:p>
        </p:txBody>
      </p:sp>
      <p:sp>
        <p:nvSpPr>
          <p:cNvPr id="6" name="Slide Number Placeholder 5">
            <a:extLst>
              <a:ext uri="{FF2B5EF4-FFF2-40B4-BE49-F238E27FC236}">
                <a16:creationId xmlns:a16="http://schemas.microsoft.com/office/drawing/2014/main" id="{4A4848EC-9082-446A-8372-5E417554ADBE}"/>
              </a:ext>
            </a:extLst>
          </p:cNvPr>
          <p:cNvSpPr>
            <a:spLocks noGrp="1"/>
          </p:cNvSpPr>
          <p:nvPr>
            <p:ph type="sldNum" sz="quarter" idx="12"/>
          </p:nvPr>
        </p:nvSpPr>
        <p:spPr/>
        <p:txBody>
          <a:bodyPr/>
          <a:lstStyle/>
          <a:p>
            <a:fld id="{3F5DCE6A-41FE-42C3-ABB7-2323F68C9C29}" type="slidenum">
              <a:rPr lang="fr-FR" altLang="en-US" smtClean="0"/>
              <a:pPr/>
              <a:t>33</a:t>
            </a:fld>
            <a:endParaRPr lang="fr-FR" altLang="en-US"/>
          </a:p>
        </p:txBody>
      </p:sp>
      <p:sp>
        <p:nvSpPr>
          <p:cNvPr id="10" name="TextBox 9">
            <a:extLst>
              <a:ext uri="{FF2B5EF4-FFF2-40B4-BE49-F238E27FC236}">
                <a16:creationId xmlns:a16="http://schemas.microsoft.com/office/drawing/2014/main" id="{2EE76D22-A8CB-41C0-81B9-91B2350B9A22}"/>
              </a:ext>
            </a:extLst>
          </p:cNvPr>
          <p:cNvSpPr txBox="1"/>
          <p:nvPr/>
        </p:nvSpPr>
        <p:spPr>
          <a:xfrm>
            <a:off x="179512" y="1844824"/>
            <a:ext cx="8938429" cy="1553054"/>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sz="2200" dirty="0"/>
              <a:t>La liquidité mesure la capacité de l'entreprise à régler ses dettes arrivées à échéances. Nous retiendrons des divers ratios de liquidité celui relatif à la liquidité générale:</a:t>
            </a:r>
          </a:p>
        </p:txBody>
      </p:sp>
      <p:sp>
        <p:nvSpPr>
          <p:cNvPr id="12" name="TextBox 11">
            <a:extLst>
              <a:ext uri="{FF2B5EF4-FFF2-40B4-BE49-F238E27FC236}">
                <a16:creationId xmlns:a16="http://schemas.microsoft.com/office/drawing/2014/main" id="{A04F1BD2-8410-4F77-8953-8787998FB9E5}"/>
              </a:ext>
            </a:extLst>
          </p:cNvPr>
          <p:cNvSpPr txBox="1"/>
          <p:nvPr/>
        </p:nvSpPr>
        <p:spPr>
          <a:xfrm>
            <a:off x="197659" y="4362874"/>
            <a:ext cx="8964488" cy="2060885"/>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fr-FR" sz="2200" dirty="0"/>
              <a:t>Il exprime la capacité à faire face à son passif exigible de court terme avec son actif circulant (En vendant aujourd'hui son actif circulant, pourrait-elle rembourser ses dettes de court terme ?) Ce ratio doit être supérieur à 1.</a:t>
            </a:r>
          </a:p>
        </p:txBody>
      </p:sp>
      <p:sp>
        <p:nvSpPr>
          <p:cNvPr id="7" name="Rectangle: Rounded Corners 7">
            <a:extLst>
              <a:ext uri="{FF2B5EF4-FFF2-40B4-BE49-F238E27FC236}">
                <a16:creationId xmlns:a16="http://schemas.microsoft.com/office/drawing/2014/main" id="{AED4847C-FB4F-49ED-A90B-A9218C25CF01}"/>
              </a:ext>
            </a:extLst>
          </p:cNvPr>
          <p:cNvSpPr/>
          <p:nvPr/>
        </p:nvSpPr>
        <p:spPr>
          <a:xfrm>
            <a:off x="305593" y="3492987"/>
            <a:ext cx="8532814" cy="81793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fr-FR" sz="2200" b="1" dirty="0">
                <a:solidFill>
                  <a:srgbClr val="C00000"/>
                </a:solidFill>
              </a:rPr>
              <a:t>Ratio de liquidité Générale  = Actifs à CT / Dettes à CT</a:t>
            </a:r>
            <a:endParaRPr lang="fr-FR" sz="2200" dirty="0">
              <a:solidFill>
                <a:srgbClr val="C00000"/>
              </a:solidFill>
            </a:endParaRPr>
          </a:p>
        </p:txBody>
      </p:sp>
    </p:spTree>
    <p:extLst>
      <p:ext uri="{BB962C8B-B14F-4D97-AF65-F5344CB8AC3E}">
        <p14:creationId xmlns:p14="http://schemas.microsoft.com/office/powerpoint/2010/main" val="12519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6852" y="2732486"/>
            <a:ext cx="5229604" cy="857250"/>
          </a:xfrm>
        </p:spPr>
        <p:txBody>
          <a:bodyPr spcFirstLastPara="1" vert="horz" wrap="square" lIns="68580" tIns="34290" rIns="68580" bIns="34290" rtlCol="0" anchor="ctr" anchorCtr="0">
            <a:noAutofit/>
          </a:bodyPr>
          <a:lstStyle/>
          <a:p>
            <a:r>
              <a:rPr lang="fr-FR" dirty="0">
                <a:latin typeface="+mj-lt"/>
              </a:rPr>
              <a:t>Time for </a:t>
            </a:r>
            <a:r>
              <a:rPr lang="fr-FR" dirty="0">
                <a:solidFill>
                  <a:srgbClr val="D20000"/>
                </a:solidFill>
                <a:latin typeface="+mj-lt"/>
              </a:rPr>
              <a:t>questions</a:t>
            </a:r>
          </a:p>
        </p:txBody>
      </p:sp>
      <p:sp>
        <p:nvSpPr>
          <p:cNvPr id="4" name="Espace réservé du numéro de diapositive 3">
            <a:extLst>
              <a:ext uri="{FF2B5EF4-FFF2-40B4-BE49-F238E27FC236}">
                <a16:creationId xmlns:a16="http://schemas.microsoft.com/office/drawing/2014/main" id="{C1F6E99E-34F5-4417-85A0-8B653D3FAA76}"/>
              </a:ext>
            </a:extLst>
          </p:cNvPr>
          <p:cNvSpPr>
            <a:spLocks noGrp="1"/>
          </p:cNvSpPr>
          <p:nvPr>
            <p:ph type="sldNum" sz="quarter" idx="12"/>
          </p:nvPr>
        </p:nvSpPr>
        <p:spPr>
          <a:xfrm>
            <a:off x="8317366" y="6496627"/>
            <a:ext cx="359090" cy="461624"/>
          </a:xfrm>
        </p:spPr>
        <p:txBody>
          <a:bodyPr/>
          <a:lstStyle/>
          <a:p>
            <a:fld id="{B2A904B1-9AC2-40DA-8703-C0208FF49E57}" type="slidenum">
              <a:rPr lang="fr-FR" smtClean="0"/>
              <a:t>34</a:t>
            </a:fld>
            <a:endParaRPr lang="fr-FR" dirty="0"/>
          </a:p>
        </p:txBody>
      </p:sp>
      <p:sp>
        <p:nvSpPr>
          <p:cNvPr id="5" name="Espace réservé du pied de page 4">
            <a:extLst>
              <a:ext uri="{FF2B5EF4-FFF2-40B4-BE49-F238E27FC236}">
                <a16:creationId xmlns:a16="http://schemas.microsoft.com/office/drawing/2014/main" id="{D381A296-7C1C-4945-B3F0-4A7542168E3D}"/>
              </a:ext>
            </a:extLst>
          </p:cNvPr>
          <p:cNvSpPr>
            <a:spLocks noGrp="1"/>
          </p:cNvSpPr>
          <p:nvPr>
            <p:ph type="ftr" sz="quarter" idx="11"/>
          </p:nvPr>
        </p:nvSpPr>
        <p:spPr/>
        <p:txBody>
          <a:bodyPr/>
          <a:lstStyle/>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2900-B59C-4D8E-AA5D-B7A90010E49A}"/>
              </a:ext>
            </a:extLst>
          </p:cNvPr>
          <p:cNvSpPr>
            <a:spLocks noGrp="1"/>
          </p:cNvSpPr>
          <p:nvPr>
            <p:ph type="title"/>
          </p:nvPr>
        </p:nvSpPr>
        <p:spPr>
          <a:xfrm>
            <a:off x="899592" y="386396"/>
            <a:ext cx="7886700" cy="1325563"/>
          </a:xfrm>
        </p:spPr>
        <p:txBody>
          <a:bodyPr>
            <a:normAutofit/>
          </a:bodyPr>
          <a:lstStyle/>
          <a:p>
            <a:r>
              <a:rPr lang="fr-FR" sz="4000" b="1" dirty="0">
                <a:solidFill>
                  <a:srgbClr val="C00000"/>
                </a:solidFill>
                <a:latin typeface="+mj-lt"/>
              </a:rPr>
              <a:t>Lexique et Abréviations </a:t>
            </a:r>
          </a:p>
        </p:txBody>
      </p:sp>
      <p:sp>
        <p:nvSpPr>
          <p:cNvPr id="3" name="Text Placeholder 2">
            <a:extLst>
              <a:ext uri="{FF2B5EF4-FFF2-40B4-BE49-F238E27FC236}">
                <a16:creationId xmlns:a16="http://schemas.microsoft.com/office/drawing/2014/main" id="{53226DA0-090C-4DC6-BDCE-CC5DE0D9C173}"/>
              </a:ext>
            </a:extLst>
          </p:cNvPr>
          <p:cNvSpPr>
            <a:spLocks noGrp="1"/>
          </p:cNvSpPr>
          <p:nvPr>
            <p:ph type="body" idx="1"/>
          </p:nvPr>
        </p:nvSpPr>
        <p:spPr>
          <a:xfrm>
            <a:off x="179512" y="1711959"/>
            <a:ext cx="8964488" cy="4465004"/>
          </a:xfrm>
        </p:spPr>
        <p:txBody>
          <a:bodyPr>
            <a:normAutofit/>
          </a:bodyPr>
          <a:lstStyle/>
          <a:p>
            <a:r>
              <a:rPr lang="fr-FR" b="1" dirty="0"/>
              <a:t>FR = </a:t>
            </a:r>
            <a:r>
              <a:rPr lang="fr-FR" dirty="0"/>
              <a:t>Fonds de Roulement </a:t>
            </a:r>
          </a:p>
          <a:p>
            <a:r>
              <a:rPr lang="fr-FR" b="1" dirty="0"/>
              <a:t>BFR= </a:t>
            </a:r>
            <a:r>
              <a:rPr lang="fr-FR" dirty="0"/>
              <a:t>Besoin en Fonds de Roulement </a:t>
            </a:r>
          </a:p>
          <a:p>
            <a:r>
              <a:rPr lang="fr-FR" b="1" dirty="0"/>
              <a:t>TN= </a:t>
            </a:r>
            <a:r>
              <a:rPr lang="fr-FR" dirty="0"/>
              <a:t>Trésorerie Nette</a:t>
            </a:r>
          </a:p>
          <a:p>
            <a:r>
              <a:rPr lang="fr-FR" b="1" dirty="0"/>
              <a:t>Ressources Durables (LT)= </a:t>
            </a:r>
            <a:r>
              <a:rPr lang="fr-FR" dirty="0"/>
              <a:t>CP + PNC</a:t>
            </a:r>
          </a:p>
          <a:p>
            <a:r>
              <a:rPr lang="fr-FR" b="1" dirty="0"/>
              <a:t>Emplois Durables  (LT)= </a:t>
            </a:r>
            <a:r>
              <a:rPr lang="fr-FR" dirty="0"/>
              <a:t>ANC</a:t>
            </a:r>
          </a:p>
          <a:p>
            <a:r>
              <a:rPr lang="fr-FR" b="1" dirty="0"/>
              <a:t>Actif d'exploitation (CT) = </a:t>
            </a:r>
            <a:r>
              <a:rPr lang="fr-FR" dirty="0"/>
              <a:t>Stocks + Créances </a:t>
            </a:r>
          </a:p>
          <a:p>
            <a:r>
              <a:rPr lang="fr-FR" b="1" dirty="0"/>
              <a:t>Dettes d'exploitation (CT) = </a:t>
            </a:r>
            <a:r>
              <a:rPr lang="fr-FR" dirty="0"/>
              <a:t>Dettes Fournisseurs + Dettes Fiscales et Sociales  </a:t>
            </a:r>
          </a:p>
          <a:p>
            <a:endParaRPr lang="fr-FR" dirty="0"/>
          </a:p>
        </p:txBody>
      </p:sp>
      <p:sp>
        <p:nvSpPr>
          <p:cNvPr id="4" name="Slide Number Placeholder 3">
            <a:extLst>
              <a:ext uri="{FF2B5EF4-FFF2-40B4-BE49-F238E27FC236}">
                <a16:creationId xmlns:a16="http://schemas.microsoft.com/office/drawing/2014/main" id="{6AAEED58-6710-401D-A31C-02B9C251FB92}"/>
              </a:ext>
            </a:extLst>
          </p:cNvPr>
          <p:cNvSpPr>
            <a:spLocks noGrp="1"/>
          </p:cNvSpPr>
          <p:nvPr>
            <p:ph type="sldNum" idx="12"/>
          </p:nvPr>
        </p:nvSpPr>
        <p:spPr/>
        <p:txBody>
          <a:bodyPr/>
          <a:lstStyle/>
          <a:p>
            <a:fld id="{B2A904B1-9AC2-40DA-8703-C0208FF49E57}" type="slidenum">
              <a:rPr lang="fr-FR" smtClean="0"/>
              <a:pPr/>
              <a:t>4</a:t>
            </a:fld>
            <a:endParaRPr lang="fr-FR"/>
          </a:p>
        </p:txBody>
      </p:sp>
    </p:spTree>
    <p:extLst>
      <p:ext uri="{BB962C8B-B14F-4D97-AF65-F5344CB8AC3E}">
        <p14:creationId xmlns:p14="http://schemas.microsoft.com/office/powerpoint/2010/main" val="290715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628800"/>
            <a:ext cx="8496944" cy="3286148"/>
          </a:xfrm>
        </p:spPr>
        <p:txBody>
          <a:bodyPr vert="horz" lIns="91440" tIns="45720" rIns="91440" bIns="45720" rtlCol="0" anchor="ctr">
            <a:normAutofit fontScale="90000"/>
          </a:bodyPr>
          <a:lstStyle/>
          <a:p>
            <a:pPr algn="l">
              <a:lnSpc>
                <a:spcPct val="150000"/>
              </a:lnSpc>
            </a:pPr>
            <a:r>
              <a:rPr lang="fr-FR" sz="4800" b="1" cap="small" dirty="0">
                <a:solidFill>
                  <a:srgbClr val="C00000"/>
                </a:solidFill>
                <a:effectLst>
                  <a:outerShdw blurRad="38100" dist="38100" dir="2700000" algn="tl">
                    <a:srgbClr val="000000">
                      <a:alpha val="43137"/>
                    </a:srgbClr>
                  </a:outerShdw>
                </a:effectLst>
                <a:latin typeface="+mj-lt"/>
              </a:rPr>
              <a:t>Chapitre 04 :</a:t>
            </a:r>
            <a:br>
              <a:rPr lang="fr-FR" sz="4800" b="1" cap="small" dirty="0">
                <a:solidFill>
                  <a:srgbClr val="C00000"/>
                </a:solidFill>
                <a:effectLst>
                  <a:outerShdw blurRad="38100" dist="38100" dir="2700000" algn="tl">
                    <a:srgbClr val="000000">
                      <a:alpha val="43137"/>
                    </a:srgbClr>
                  </a:outerShdw>
                </a:effectLst>
                <a:latin typeface="+mj-lt"/>
              </a:rPr>
            </a:br>
            <a:r>
              <a:rPr lang="fr-FR" sz="4800" b="1" cap="small" dirty="0">
                <a:solidFill>
                  <a:schemeClr val="tx1"/>
                </a:solidFill>
                <a:effectLst>
                  <a:outerShdw blurRad="38100" dist="38100" dir="2700000" algn="tl">
                    <a:srgbClr val="000000">
                      <a:alpha val="43137"/>
                    </a:srgbClr>
                  </a:outerShdw>
                </a:effectLst>
                <a:latin typeface="+mj-lt"/>
              </a:rPr>
              <a:t>Techniques D’Analyse De La </a:t>
            </a:r>
            <a:r>
              <a:rPr lang="fr-FR" sz="4800" b="1" cap="small" dirty="0" err="1">
                <a:solidFill>
                  <a:schemeClr val="tx1"/>
                </a:solidFill>
                <a:effectLst>
                  <a:outerShdw blurRad="38100" dist="38100" dir="2700000" algn="tl">
                    <a:srgbClr val="000000">
                      <a:alpha val="43137"/>
                    </a:srgbClr>
                  </a:outerShdw>
                </a:effectLst>
                <a:latin typeface="+mj-lt"/>
              </a:rPr>
              <a:t>Solvabilite</a:t>
            </a:r>
            <a:r>
              <a:rPr lang="fr-FR" sz="4800" b="1" cap="small" dirty="0">
                <a:solidFill>
                  <a:schemeClr val="tx1"/>
                </a:solidFill>
                <a:effectLst>
                  <a:outerShdw blurRad="38100" dist="38100" dir="2700000" algn="tl">
                    <a:srgbClr val="000000">
                      <a:alpha val="43137"/>
                    </a:srgbClr>
                  </a:outerShdw>
                </a:effectLst>
                <a:latin typeface="+mj-lt"/>
              </a:rPr>
              <a:t> Et De La </a:t>
            </a:r>
            <a:r>
              <a:rPr lang="fr-FR" sz="4800" b="1" cap="small" dirty="0" err="1">
                <a:solidFill>
                  <a:schemeClr val="tx1"/>
                </a:solidFill>
                <a:effectLst>
                  <a:outerShdw blurRad="38100" dist="38100" dir="2700000" algn="tl">
                    <a:srgbClr val="000000">
                      <a:alpha val="43137"/>
                    </a:srgbClr>
                  </a:outerShdw>
                </a:effectLst>
                <a:latin typeface="+mj-lt"/>
              </a:rPr>
              <a:t>Liquidite</a:t>
            </a:r>
            <a:endParaRPr lang="fr-FR" sz="4800" b="1" cap="small" dirty="0">
              <a:solidFill>
                <a:schemeClr val="tx1"/>
              </a:solidFill>
              <a:effectLst>
                <a:outerShdw blurRad="38100" dist="38100" dir="2700000" algn="tl">
                  <a:srgbClr val="000000">
                    <a:alpha val="43137"/>
                  </a:srgbClr>
                </a:outerShdw>
              </a:effectLst>
              <a:latin typeface="+mj-lt"/>
            </a:endParaRPr>
          </a:p>
        </p:txBody>
      </p:sp>
    </p:spTree>
  </p:cSld>
  <p:clrMapOvr>
    <a:masterClrMapping/>
  </p:clrMapOvr>
  <p:transition spd="slow" advTm="838">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DBD5-7F55-44C6-A385-03D6E9B57154}"/>
              </a:ext>
            </a:extLst>
          </p:cNvPr>
          <p:cNvSpPr>
            <a:spLocks noGrp="1"/>
          </p:cNvSpPr>
          <p:nvPr>
            <p:ph type="title"/>
          </p:nvPr>
        </p:nvSpPr>
        <p:spPr>
          <a:xfrm>
            <a:off x="827584" y="365126"/>
            <a:ext cx="6840760" cy="1325563"/>
          </a:xfrm>
        </p:spPr>
        <p:txBody>
          <a:bodyPr>
            <a:noAutofit/>
          </a:bodyPr>
          <a:lstStyle/>
          <a:p>
            <a:r>
              <a:rPr lang="fr-FR" sz="3600" b="1" dirty="0">
                <a:solidFill>
                  <a:srgbClr val="C00000"/>
                </a:solidFill>
                <a:latin typeface="+mj-lt"/>
              </a:rPr>
              <a:t>Equilibre Financier, Solvabilité et Liquidité </a:t>
            </a:r>
            <a:br>
              <a:rPr lang="fr-FR" sz="3600" b="1" dirty="0">
                <a:solidFill>
                  <a:srgbClr val="C00000"/>
                </a:solidFill>
                <a:latin typeface="+mj-lt"/>
              </a:rPr>
            </a:br>
            <a:r>
              <a:rPr lang="fr-FR" sz="2400" b="1" u="sng" dirty="0">
                <a:solidFill>
                  <a:srgbClr val="FF0000"/>
                </a:solidFill>
                <a:latin typeface="+mj-lt"/>
              </a:rPr>
              <a:t>Concepts de Solvabilité et de liquidité </a:t>
            </a:r>
          </a:p>
        </p:txBody>
      </p:sp>
      <p:sp>
        <p:nvSpPr>
          <p:cNvPr id="3" name="Text Placeholder 2">
            <a:extLst>
              <a:ext uri="{FF2B5EF4-FFF2-40B4-BE49-F238E27FC236}">
                <a16:creationId xmlns:a16="http://schemas.microsoft.com/office/drawing/2014/main" id="{AF95A01E-E099-4BF0-B87E-7C73D70C417D}"/>
              </a:ext>
            </a:extLst>
          </p:cNvPr>
          <p:cNvSpPr>
            <a:spLocks noGrp="1"/>
          </p:cNvSpPr>
          <p:nvPr>
            <p:ph type="body" idx="1"/>
          </p:nvPr>
        </p:nvSpPr>
        <p:spPr>
          <a:xfrm>
            <a:off x="0" y="1706713"/>
            <a:ext cx="8892480" cy="5472608"/>
          </a:xfrm>
        </p:spPr>
        <p:txBody>
          <a:bodyPr>
            <a:noAutofit/>
          </a:bodyPr>
          <a:lstStyle/>
          <a:p>
            <a:pPr algn="just">
              <a:lnSpc>
                <a:spcPct val="170000"/>
              </a:lnSpc>
              <a:spcBef>
                <a:spcPts val="0"/>
              </a:spcBef>
              <a:buFont typeface="Wingdings" panose="05000000000000000000" pitchFamily="2" charset="2"/>
              <a:buChar char="§"/>
            </a:pPr>
            <a:r>
              <a:rPr lang="fr-FR" sz="2000" dirty="0">
                <a:latin typeface="Arial "/>
              </a:rPr>
              <a:t>Dans la démarche d’analyse financière, la 2</a:t>
            </a:r>
            <a:r>
              <a:rPr lang="fr-FR" sz="2000" baseline="30000" dirty="0">
                <a:latin typeface="Arial "/>
              </a:rPr>
              <a:t>ème</a:t>
            </a:r>
            <a:r>
              <a:rPr lang="fr-FR" sz="2000" dirty="0">
                <a:latin typeface="Arial "/>
              </a:rPr>
              <a:t> étape après l’analyse de l’activité et de la rentabilité, est l’analyse de la solvabilité et de la liquidité. </a:t>
            </a:r>
          </a:p>
          <a:p>
            <a:pPr algn="just">
              <a:lnSpc>
                <a:spcPct val="170000"/>
              </a:lnSpc>
              <a:spcBef>
                <a:spcPts val="0"/>
              </a:spcBef>
              <a:buFont typeface="Wingdings" panose="05000000000000000000" pitchFamily="2" charset="2"/>
              <a:buChar char="§"/>
            </a:pPr>
            <a:r>
              <a:rPr lang="fr-FR" sz="2000" dirty="0">
                <a:solidFill>
                  <a:srgbClr val="0070C0"/>
                </a:solidFill>
                <a:latin typeface="Arial "/>
              </a:rPr>
              <a:t>La solvabilité </a:t>
            </a:r>
            <a:r>
              <a:rPr lang="fr-FR" sz="2000" dirty="0">
                <a:latin typeface="Arial "/>
              </a:rPr>
              <a:t>est la capacité à respecter les échéances financières à tout moment, appelée </a:t>
            </a:r>
            <a:r>
              <a:rPr lang="fr-FR" sz="2000" u="sng" dirty="0">
                <a:latin typeface="Arial "/>
              </a:rPr>
              <a:t>solvabilité à long terme, moyen terme et court terme </a:t>
            </a:r>
            <a:r>
              <a:rPr lang="fr-FR" sz="2000" dirty="0">
                <a:latin typeface="Arial "/>
              </a:rPr>
              <a:t>=&gt; L'insolvabilité est l'incapacité de le faire. </a:t>
            </a:r>
          </a:p>
          <a:p>
            <a:pPr algn="just">
              <a:lnSpc>
                <a:spcPct val="170000"/>
              </a:lnSpc>
              <a:spcBef>
                <a:spcPts val="0"/>
              </a:spcBef>
              <a:buFont typeface="Wingdings" panose="05000000000000000000" pitchFamily="2" charset="2"/>
              <a:buChar char="§"/>
            </a:pPr>
            <a:r>
              <a:rPr lang="fr-FR" sz="2000" dirty="0">
                <a:solidFill>
                  <a:srgbClr val="0070C0"/>
                </a:solidFill>
                <a:latin typeface="Arial "/>
              </a:rPr>
              <a:t>La liquidité </a:t>
            </a:r>
            <a:r>
              <a:rPr lang="fr-FR" sz="2000" dirty="0">
                <a:latin typeface="Arial "/>
              </a:rPr>
              <a:t>est la solvabilité à court terme. Il s'agit de la capacité à respecter ses échéances immédiates. </a:t>
            </a:r>
          </a:p>
          <a:p>
            <a:pPr algn="just">
              <a:lnSpc>
                <a:spcPct val="170000"/>
              </a:lnSpc>
              <a:spcBef>
                <a:spcPts val="0"/>
              </a:spcBef>
              <a:buFont typeface="Wingdings" panose="05000000000000000000" pitchFamily="2" charset="2"/>
              <a:buChar char="§"/>
            </a:pPr>
            <a:r>
              <a:rPr lang="fr-FR" sz="2000" dirty="0">
                <a:solidFill>
                  <a:srgbClr val="0070C0"/>
                </a:solidFill>
                <a:latin typeface="Arial "/>
              </a:rPr>
              <a:t>Une entreprise est solvable </a:t>
            </a:r>
            <a:r>
              <a:rPr lang="fr-FR" sz="2000" dirty="0">
                <a:latin typeface="Arial "/>
              </a:rPr>
              <a:t>si elle peut faire face à ses engagements (dettes) en cas de faillite </a:t>
            </a:r>
            <a:r>
              <a:rPr lang="fr-FR" sz="2000" dirty="0" err="1">
                <a:latin typeface="Arial "/>
              </a:rPr>
              <a:t>c.à.d</a:t>
            </a:r>
            <a:r>
              <a:rPr lang="fr-FR" sz="2000" dirty="0">
                <a:latin typeface="Arial "/>
              </a:rPr>
              <a:t> en liquidant ses actifs. </a:t>
            </a:r>
          </a:p>
          <a:p>
            <a:pPr marL="114300" indent="0" algn="just">
              <a:lnSpc>
                <a:spcPct val="170000"/>
              </a:lnSpc>
              <a:spcBef>
                <a:spcPts val="0"/>
              </a:spcBef>
              <a:buNone/>
            </a:pPr>
            <a:endParaRPr lang="fr-FR" sz="2000" dirty="0">
              <a:latin typeface="Arial "/>
            </a:endParaRPr>
          </a:p>
        </p:txBody>
      </p:sp>
      <p:sp>
        <p:nvSpPr>
          <p:cNvPr id="4" name="Slide Number Placeholder 3">
            <a:extLst>
              <a:ext uri="{FF2B5EF4-FFF2-40B4-BE49-F238E27FC236}">
                <a16:creationId xmlns:a16="http://schemas.microsoft.com/office/drawing/2014/main" id="{7CBB8144-B845-4380-BAA1-FFDCC1F2E873}"/>
              </a:ext>
            </a:extLst>
          </p:cNvPr>
          <p:cNvSpPr>
            <a:spLocks noGrp="1"/>
          </p:cNvSpPr>
          <p:nvPr>
            <p:ph type="sldNum" idx="12"/>
          </p:nvPr>
        </p:nvSpPr>
        <p:spPr/>
        <p:txBody>
          <a:bodyPr/>
          <a:lstStyle/>
          <a:p>
            <a:fld id="{B2A904B1-9AC2-40DA-8703-C0208FF49E57}" type="slidenum">
              <a:rPr lang="fr-FR" smtClean="0"/>
              <a:pPr/>
              <a:t>6</a:t>
            </a:fld>
            <a:endParaRPr lang="fr-FR"/>
          </a:p>
        </p:txBody>
      </p:sp>
    </p:spTree>
    <p:extLst>
      <p:ext uri="{BB962C8B-B14F-4D97-AF65-F5344CB8AC3E}">
        <p14:creationId xmlns:p14="http://schemas.microsoft.com/office/powerpoint/2010/main" val="125716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0553D0-EB8B-493C-B377-17E5B385472A}"/>
              </a:ext>
            </a:extLst>
          </p:cNvPr>
          <p:cNvSpPr>
            <a:spLocks noGrp="1"/>
          </p:cNvSpPr>
          <p:nvPr>
            <p:ph type="body" idx="1"/>
          </p:nvPr>
        </p:nvSpPr>
        <p:spPr>
          <a:xfrm>
            <a:off x="0" y="2014265"/>
            <a:ext cx="9022705" cy="4843735"/>
          </a:xfrm>
        </p:spPr>
        <p:txBody>
          <a:bodyPr>
            <a:normAutofit/>
          </a:bodyPr>
          <a:lstStyle/>
          <a:p>
            <a:pPr algn="just">
              <a:lnSpc>
                <a:spcPct val="150000"/>
              </a:lnSpc>
              <a:spcBef>
                <a:spcPts val="0"/>
              </a:spcBef>
              <a:buFont typeface="Wingdings" panose="05000000000000000000" pitchFamily="2" charset="2"/>
              <a:buChar char="§"/>
            </a:pPr>
            <a:r>
              <a:rPr lang="fr-FR" sz="2600" dirty="0">
                <a:solidFill>
                  <a:srgbClr val="0070C0"/>
                </a:solidFill>
                <a:latin typeface="Arial "/>
              </a:rPr>
              <a:t>Solvabilité = Actifs – Dettes </a:t>
            </a:r>
          </a:p>
          <a:p>
            <a:pPr marL="622300" lvl="1" indent="-266700" algn="just">
              <a:lnSpc>
                <a:spcPct val="150000"/>
              </a:lnSpc>
              <a:spcBef>
                <a:spcPts val="0"/>
              </a:spcBef>
              <a:buFont typeface="Wingdings" panose="05000000000000000000" pitchFamily="2" charset="2"/>
              <a:buChar char="Ø"/>
            </a:pPr>
            <a:r>
              <a:rPr lang="fr-FR" sz="2300" dirty="0">
                <a:latin typeface="Arial "/>
              </a:rPr>
              <a:t>Si Solvabilité &gt; 0 =&gt; l'entreprise est solvable : elle est en mesure de faire face à ses dettes grâce à ses actifs. </a:t>
            </a:r>
          </a:p>
          <a:p>
            <a:pPr marL="622300" lvl="1" indent="-266700" algn="just">
              <a:lnSpc>
                <a:spcPct val="150000"/>
              </a:lnSpc>
              <a:spcBef>
                <a:spcPts val="0"/>
              </a:spcBef>
              <a:buFont typeface="Wingdings" panose="05000000000000000000" pitchFamily="2" charset="2"/>
              <a:buChar char="Ø"/>
            </a:pPr>
            <a:r>
              <a:rPr lang="fr-FR" sz="2300" dirty="0">
                <a:latin typeface="Arial "/>
              </a:rPr>
              <a:t>Si Solvabilité &lt; 0 =&gt; l'entreprise est insolvable (risque de faillite)</a:t>
            </a:r>
          </a:p>
          <a:p>
            <a:pPr algn="just">
              <a:lnSpc>
                <a:spcPct val="150000"/>
              </a:lnSpc>
              <a:spcBef>
                <a:spcPts val="0"/>
              </a:spcBef>
              <a:buFont typeface="Wingdings" panose="05000000000000000000" pitchFamily="2" charset="2"/>
              <a:buChar char="§"/>
            </a:pPr>
            <a:r>
              <a:rPr lang="fr-FR" sz="2600" dirty="0">
                <a:solidFill>
                  <a:srgbClr val="0070C0"/>
                </a:solidFill>
                <a:latin typeface="Arial "/>
              </a:rPr>
              <a:t>Liquidité = Actifs courants – Dettes courantes</a:t>
            </a:r>
          </a:p>
          <a:p>
            <a:pPr marL="622300" lvl="1" indent="-266700" algn="just">
              <a:lnSpc>
                <a:spcPct val="150000"/>
              </a:lnSpc>
              <a:spcBef>
                <a:spcPts val="0"/>
              </a:spcBef>
              <a:buFont typeface="Wingdings" panose="05000000000000000000" pitchFamily="2" charset="2"/>
              <a:buChar char="Ø"/>
            </a:pPr>
            <a:r>
              <a:rPr lang="fr-FR" sz="2300" dirty="0">
                <a:latin typeface="Arial "/>
              </a:rPr>
              <a:t>Si Liquidité &gt; 0 =&gt; l'entreprise est en situation de liquidité.</a:t>
            </a:r>
          </a:p>
          <a:p>
            <a:pPr marL="622300" lvl="1" indent="-266700" algn="just">
              <a:lnSpc>
                <a:spcPct val="150000"/>
              </a:lnSpc>
              <a:spcBef>
                <a:spcPts val="0"/>
              </a:spcBef>
              <a:buFont typeface="Wingdings" panose="05000000000000000000" pitchFamily="2" charset="2"/>
              <a:buChar char="Ø"/>
            </a:pPr>
            <a:r>
              <a:rPr lang="fr-FR" sz="2300" dirty="0">
                <a:latin typeface="Arial "/>
              </a:rPr>
              <a:t>Si Liquidité &lt; 0 =&gt; l’entreprise est en situation d'illiquidité. </a:t>
            </a:r>
          </a:p>
        </p:txBody>
      </p:sp>
      <p:sp>
        <p:nvSpPr>
          <p:cNvPr id="4" name="Slide Number Placeholder 3">
            <a:extLst>
              <a:ext uri="{FF2B5EF4-FFF2-40B4-BE49-F238E27FC236}">
                <a16:creationId xmlns:a16="http://schemas.microsoft.com/office/drawing/2014/main" id="{E2D48C6D-06E7-42D7-A1BA-C5574FDAB443}"/>
              </a:ext>
            </a:extLst>
          </p:cNvPr>
          <p:cNvSpPr>
            <a:spLocks noGrp="1"/>
          </p:cNvSpPr>
          <p:nvPr>
            <p:ph type="sldNum" idx="12"/>
          </p:nvPr>
        </p:nvSpPr>
        <p:spPr/>
        <p:txBody>
          <a:bodyPr/>
          <a:lstStyle/>
          <a:p>
            <a:fld id="{B2A904B1-9AC2-40DA-8703-C0208FF49E57}" type="slidenum">
              <a:rPr lang="fr-FR" smtClean="0"/>
              <a:pPr/>
              <a:t>7</a:t>
            </a:fld>
            <a:endParaRPr lang="fr-FR"/>
          </a:p>
        </p:txBody>
      </p:sp>
      <p:sp>
        <p:nvSpPr>
          <p:cNvPr id="5" name="Title 1">
            <a:extLst>
              <a:ext uri="{FF2B5EF4-FFF2-40B4-BE49-F238E27FC236}">
                <a16:creationId xmlns:a16="http://schemas.microsoft.com/office/drawing/2014/main" id="{612DCB9B-3C26-4881-9A3C-D13036355166}"/>
              </a:ext>
            </a:extLst>
          </p:cNvPr>
          <p:cNvSpPr>
            <a:spLocks noGrp="1"/>
          </p:cNvSpPr>
          <p:nvPr>
            <p:ph type="title"/>
          </p:nvPr>
        </p:nvSpPr>
        <p:spPr>
          <a:xfrm>
            <a:off x="899592" y="620688"/>
            <a:ext cx="7886700" cy="1325563"/>
          </a:xfrm>
        </p:spPr>
        <p:txBody>
          <a:bodyPr>
            <a:noAutofit/>
          </a:bodyPr>
          <a:lstStyle/>
          <a:p>
            <a:r>
              <a:rPr lang="fr-FR" sz="3600" b="1" dirty="0">
                <a:solidFill>
                  <a:srgbClr val="C00000"/>
                </a:solidFill>
                <a:latin typeface="+mj-lt"/>
              </a:rPr>
              <a:t>Equilibre Financier, Solvabilité                  et Liquidité </a:t>
            </a:r>
            <a:br>
              <a:rPr lang="fr-FR" sz="3600" b="1" dirty="0">
                <a:solidFill>
                  <a:srgbClr val="C00000"/>
                </a:solidFill>
                <a:latin typeface="+mj-lt"/>
              </a:rPr>
            </a:br>
            <a:r>
              <a:rPr lang="fr-FR" sz="2400" b="1" u="sng" dirty="0">
                <a:solidFill>
                  <a:srgbClr val="FF0000"/>
                </a:solidFill>
                <a:latin typeface="+mj-lt"/>
              </a:rPr>
              <a:t>Concepts de Solvabilité et de liquidité </a:t>
            </a:r>
          </a:p>
        </p:txBody>
      </p:sp>
    </p:spTree>
    <p:extLst>
      <p:ext uri="{BB962C8B-B14F-4D97-AF65-F5344CB8AC3E}">
        <p14:creationId xmlns:p14="http://schemas.microsoft.com/office/powerpoint/2010/main" val="376298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F06-3AFF-406F-8134-1D9A85EECAEF}"/>
              </a:ext>
            </a:extLst>
          </p:cNvPr>
          <p:cNvSpPr>
            <a:spLocks noGrp="1"/>
          </p:cNvSpPr>
          <p:nvPr>
            <p:ph type="title"/>
          </p:nvPr>
        </p:nvSpPr>
        <p:spPr>
          <a:xfrm>
            <a:off x="827584" y="1484784"/>
            <a:ext cx="8316416" cy="706388"/>
          </a:xfrm>
        </p:spPr>
        <p:txBody>
          <a:bodyPr>
            <a:noAutofit/>
          </a:bodyPr>
          <a:lstStyle/>
          <a:p>
            <a:r>
              <a:rPr lang="fr-FR" sz="3400" b="1" dirty="0">
                <a:solidFill>
                  <a:srgbClr val="C00000"/>
                </a:solidFill>
                <a:latin typeface="+mj-lt"/>
              </a:rPr>
              <a:t> L'analyse par les ratios </a:t>
            </a:r>
            <a:br>
              <a:rPr lang="fr-FR" sz="3400" b="1" dirty="0">
                <a:solidFill>
                  <a:srgbClr val="C00000"/>
                </a:solidFill>
                <a:latin typeface="+mj-lt"/>
              </a:rPr>
            </a:br>
            <a:br>
              <a:rPr lang="fr-FR" sz="3400" b="1" dirty="0">
                <a:latin typeface="+mj-lt"/>
              </a:rPr>
            </a:br>
            <a:br>
              <a:rPr lang="fr-FR" sz="3400" b="1" dirty="0">
                <a:latin typeface="+mj-lt"/>
              </a:rPr>
            </a:br>
            <a:endParaRPr lang="fr-FR" sz="3400" dirty="0">
              <a:latin typeface="+mj-lt"/>
            </a:endParaRPr>
          </a:p>
        </p:txBody>
      </p:sp>
      <p:sp>
        <p:nvSpPr>
          <p:cNvPr id="6" name="Slide Number Placeholder 5">
            <a:extLst>
              <a:ext uri="{FF2B5EF4-FFF2-40B4-BE49-F238E27FC236}">
                <a16:creationId xmlns:a16="http://schemas.microsoft.com/office/drawing/2014/main" id="{350B1C00-A715-41B5-BD19-EE3790CA2E99}"/>
              </a:ext>
            </a:extLst>
          </p:cNvPr>
          <p:cNvSpPr>
            <a:spLocks noGrp="1"/>
          </p:cNvSpPr>
          <p:nvPr>
            <p:ph type="sldNum" sz="quarter" idx="12"/>
          </p:nvPr>
        </p:nvSpPr>
        <p:spPr/>
        <p:txBody>
          <a:bodyPr/>
          <a:lstStyle/>
          <a:p>
            <a:fld id="{3F5DCE6A-41FE-42C3-ABB7-2323F68C9C29}" type="slidenum">
              <a:rPr lang="fr-FR" altLang="en-US" smtClean="0"/>
              <a:pPr/>
              <a:t>8</a:t>
            </a:fld>
            <a:endParaRPr lang="fr-FR" altLang="en-US"/>
          </a:p>
        </p:txBody>
      </p:sp>
      <p:sp>
        <p:nvSpPr>
          <p:cNvPr id="5" name="TextBox 4">
            <a:extLst>
              <a:ext uri="{FF2B5EF4-FFF2-40B4-BE49-F238E27FC236}">
                <a16:creationId xmlns:a16="http://schemas.microsoft.com/office/drawing/2014/main" id="{2F2FA457-A721-4DA2-88A4-DAEB2F56E61C}"/>
              </a:ext>
            </a:extLst>
          </p:cNvPr>
          <p:cNvSpPr txBox="1"/>
          <p:nvPr/>
        </p:nvSpPr>
        <p:spPr>
          <a:xfrm>
            <a:off x="179512" y="2075392"/>
            <a:ext cx="8964488" cy="3890489"/>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800" dirty="0"/>
              <a:t>L’analyse de solvabilité peut-être complétée et approfondie par l’utilisation de nombreux</a:t>
            </a:r>
            <a:r>
              <a:rPr lang="fr-FR" sz="2800" u="sng" dirty="0">
                <a:hlinkClick r:id="rId2"/>
              </a:rPr>
              <a:t> </a:t>
            </a:r>
            <a:r>
              <a:rPr lang="fr-FR" sz="2800" dirty="0">
                <a:hlinkClick r:id="rId2"/>
              </a:rPr>
              <a:t>ratios financiers</a:t>
            </a:r>
            <a:r>
              <a:rPr lang="fr-FR" sz="2800" dirty="0"/>
              <a:t> (ces ratios sont calculés à partir du bilan comptable ou du bilan fonctionnel)</a:t>
            </a:r>
          </a:p>
          <a:p>
            <a:pPr algn="just">
              <a:lnSpc>
                <a:spcPct val="150000"/>
              </a:lnSpc>
            </a:pPr>
            <a:r>
              <a:rPr lang="fr-FR" sz="2800" dirty="0"/>
              <a:t>-  </a:t>
            </a:r>
            <a:r>
              <a:rPr lang="fr-FR" sz="2800" dirty="0">
                <a:solidFill>
                  <a:srgbClr val="0070C0"/>
                </a:solidFill>
              </a:rPr>
              <a:t>Ratios  d’endettement et de solvabilité </a:t>
            </a:r>
          </a:p>
          <a:p>
            <a:pPr algn="just">
              <a:lnSpc>
                <a:spcPct val="150000"/>
              </a:lnSpc>
            </a:pPr>
            <a:r>
              <a:rPr lang="fr-FR" sz="2800" dirty="0"/>
              <a:t>-  </a:t>
            </a:r>
            <a:r>
              <a:rPr lang="fr-FR" sz="2800" dirty="0">
                <a:solidFill>
                  <a:srgbClr val="0070C0"/>
                </a:solidFill>
              </a:rPr>
              <a:t>Ratios de Liquidité </a:t>
            </a:r>
          </a:p>
        </p:txBody>
      </p:sp>
    </p:spTree>
    <p:extLst>
      <p:ext uri="{BB962C8B-B14F-4D97-AF65-F5344CB8AC3E}">
        <p14:creationId xmlns:p14="http://schemas.microsoft.com/office/powerpoint/2010/main" val="193603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E32D230-7F95-4343-A205-0B8844B93452}"/>
              </a:ext>
            </a:extLst>
          </p:cNvPr>
          <p:cNvSpPr>
            <a:spLocks noGrp="1"/>
          </p:cNvSpPr>
          <p:nvPr>
            <p:ph type="sldNum" sz="quarter" idx="12"/>
          </p:nvPr>
        </p:nvSpPr>
        <p:spPr/>
        <p:txBody>
          <a:bodyPr/>
          <a:lstStyle/>
          <a:p>
            <a:fld id="{3F5DCE6A-41FE-42C3-ABB7-2323F68C9C29}" type="slidenum">
              <a:rPr lang="fr-FR" altLang="en-US" smtClean="0"/>
              <a:pPr/>
              <a:t>9</a:t>
            </a:fld>
            <a:endParaRPr lang="fr-FR" altLang="en-US"/>
          </a:p>
        </p:txBody>
      </p:sp>
      <p:sp>
        <p:nvSpPr>
          <p:cNvPr id="10" name="Rectangle: Rounded Corners 9">
            <a:extLst>
              <a:ext uri="{FF2B5EF4-FFF2-40B4-BE49-F238E27FC236}">
                <a16:creationId xmlns:a16="http://schemas.microsoft.com/office/drawing/2014/main" id="{B032DBD6-997A-424E-9085-3283CE547144}"/>
              </a:ext>
            </a:extLst>
          </p:cNvPr>
          <p:cNvSpPr/>
          <p:nvPr/>
        </p:nvSpPr>
        <p:spPr>
          <a:xfrm>
            <a:off x="385168" y="3740225"/>
            <a:ext cx="8532814" cy="81793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r>
              <a:rPr lang="fr-FR" sz="2200" b="1" dirty="0">
                <a:solidFill>
                  <a:srgbClr val="C00000"/>
                </a:solidFill>
              </a:rPr>
              <a:t>Ratio d’autonomie financière = Dettes LT / Capitaux propres </a:t>
            </a:r>
            <a:endParaRPr lang="fr-FR" sz="2200" dirty="0">
              <a:solidFill>
                <a:srgbClr val="C00000"/>
              </a:solidFill>
            </a:endParaRPr>
          </a:p>
        </p:txBody>
      </p:sp>
      <p:sp>
        <p:nvSpPr>
          <p:cNvPr id="12" name="TextBox 11">
            <a:extLst>
              <a:ext uri="{FF2B5EF4-FFF2-40B4-BE49-F238E27FC236}">
                <a16:creationId xmlns:a16="http://schemas.microsoft.com/office/drawing/2014/main" id="{1C97DEE9-E9A1-4BF6-B82A-AE228C038C70}"/>
              </a:ext>
            </a:extLst>
          </p:cNvPr>
          <p:cNvSpPr txBox="1"/>
          <p:nvPr/>
        </p:nvSpPr>
        <p:spPr>
          <a:xfrm>
            <a:off x="371237" y="4648128"/>
            <a:ext cx="8507288" cy="1420325"/>
          </a:xfrm>
          <a:prstGeom prst="rect">
            <a:avLst/>
          </a:prstGeom>
          <a:noFill/>
        </p:spPr>
        <p:txBody>
          <a:bodyPr wrap="square">
            <a:spAutoFit/>
          </a:bodyPr>
          <a:lstStyle/>
          <a:p>
            <a:pPr>
              <a:lnSpc>
                <a:spcPct val="150000"/>
              </a:lnSpc>
            </a:pPr>
            <a:r>
              <a:rPr lang="fr-FR" sz="2000" dirty="0"/>
              <a:t>Il exprime une règle de prudence pour les banques qui, en cas de faillite, seront remboursées sur les fonds propres de l'entreprise. Ce ratio doit être inférieur à 1.</a:t>
            </a:r>
          </a:p>
        </p:txBody>
      </p:sp>
      <p:sp>
        <p:nvSpPr>
          <p:cNvPr id="13" name="Title 1">
            <a:extLst>
              <a:ext uri="{FF2B5EF4-FFF2-40B4-BE49-F238E27FC236}">
                <a16:creationId xmlns:a16="http://schemas.microsoft.com/office/drawing/2014/main" id="{27B9E2D7-6CEA-4430-851A-891B8EFE56AA}"/>
              </a:ext>
            </a:extLst>
          </p:cNvPr>
          <p:cNvSpPr>
            <a:spLocks noGrp="1"/>
          </p:cNvSpPr>
          <p:nvPr>
            <p:ph type="title"/>
          </p:nvPr>
        </p:nvSpPr>
        <p:spPr>
          <a:xfrm>
            <a:off x="1115616" y="281058"/>
            <a:ext cx="8229600" cy="1139825"/>
          </a:xfrm>
        </p:spPr>
        <p:txBody>
          <a:bodyPr>
            <a:normAutofit/>
          </a:bodyPr>
          <a:lstStyle/>
          <a:p>
            <a:r>
              <a:rPr lang="fr-FR" sz="4400" b="1" dirty="0">
                <a:solidFill>
                  <a:srgbClr val="C00000"/>
                </a:solidFill>
                <a:latin typeface="+mj-lt"/>
              </a:rPr>
              <a:t>Ratios d’Endettement</a:t>
            </a:r>
            <a:endParaRPr lang="fr-FR" dirty="0">
              <a:solidFill>
                <a:srgbClr val="C00000"/>
              </a:solidFill>
            </a:endParaRPr>
          </a:p>
        </p:txBody>
      </p:sp>
      <p:sp>
        <p:nvSpPr>
          <p:cNvPr id="11" name="ZoneTexte 10">
            <a:extLst>
              <a:ext uri="{FF2B5EF4-FFF2-40B4-BE49-F238E27FC236}">
                <a16:creationId xmlns:a16="http://schemas.microsoft.com/office/drawing/2014/main" id="{E664B691-BBC7-498D-93A7-D0206C36FE66}"/>
              </a:ext>
            </a:extLst>
          </p:cNvPr>
          <p:cNvSpPr txBox="1"/>
          <p:nvPr/>
        </p:nvSpPr>
        <p:spPr>
          <a:xfrm>
            <a:off x="371237" y="1310471"/>
            <a:ext cx="8327862" cy="2118529"/>
          </a:xfrm>
          <a:prstGeom prst="rect">
            <a:avLst/>
          </a:prstGeom>
          <a:noFill/>
        </p:spPr>
        <p:txBody>
          <a:bodyPr wrap="square">
            <a:spAutoFit/>
          </a:bodyPr>
          <a:lstStyle/>
          <a:p>
            <a:pPr algn="just">
              <a:lnSpc>
                <a:spcPct val="150000"/>
              </a:lnSpc>
            </a:pPr>
            <a:r>
              <a:rPr lang="fr-FR" sz="1800" dirty="0"/>
              <a:t>Après l'étude de l'équilibre FR/BFR, il convient d'étudier l'endettement financier. En effet, il ne suffit pas que le FR soit positif, il faut également que l'endettement financier n'en représente pas une part trop importante pour que l'entreprise soit solvable</a:t>
            </a:r>
            <a:r>
              <a:rPr lang="fr-FR" sz="1800" b="1" dirty="0"/>
              <a:t>. Il existe plusieurs ratios d’endettement, mais nous n’en retiendrons que celui relatif à l’autonomie financière:</a:t>
            </a:r>
            <a:endParaRPr lang="fr-FR" sz="1800" dirty="0"/>
          </a:p>
        </p:txBody>
      </p:sp>
    </p:spTree>
    <p:extLst>
      <p:ext uri="{BB962C8B-B14F-4D97-AF65-F5344CB8AC3E}">
        <p14:creationId xmlns:p14="http://schemas.microsoft.com/office/powerpoint/2010/main" val="3147448351"/>
      </p:ext>
    </p:extLst>
  </p:cSld>
  <p:clrMapOvr>
    <a:masterClrMapping/>
  </p:clrMapOvr>
</p:sld>
</file>

<file path=ppt/theme/theme1.xml><?xml version="1.0" encoding="utf-8"?>
<a:theme xmlns:a="http://schemas.openxmlformats.org/drawingml/2006/main" name="Thème2">
  <a:themeElements>
    <a:clrScheme name="Thème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 Esprit" id="{31BA72A5-EF34-464A-9FC2-D50389A59B0B}" vid="{9C6D3A40-99C7-45F1-9481-7142701C702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Thème2</Template>
  <TotalTime>24689</TotalTime>
  <Words>2651</Words>
  <Application>Microsoft Office PowerPoint</Application>
  <PresentationFormat>On-screen Show (4:3)</PresentationFormat>
  <Paragraphs>342</Paragraphs>
  <Slides>34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vt:lpstr>
      <vt:lpstr>Calibri</vt:lpstr>
      <vt:lpstr>Times New Roman</vt:lpstr>
      <vt:lpstr>Wingdings</vt:lpstr>
      <vt:lpstr>Thème2</vt:lpstr>
      <vt:lpstr>PowerPoint Presentation</vt:lpstr>
      <vt:lpstr>Plan du cours </vt:lpstr>
      <vt:lpstr>Plan du cours </vt:lpstr>
      <vt:lpstr>Lexique et Abréviations </vt:lpstr>
      <vt:lpstr>Chapitre 04 : Techniques D’Analyse De La Solvabilite Et De La Liquidite</vt:lpstr>
      <vt:lpstr>Equilibre Financier, Solvabilité et Liquidité  Concepts de Solvabilité et de liquidité </vt:lpstr>
      <vt:lpstr>Equilibre Financier, Solvabilité                  et Liquidité  Concepts de Solvabilité et de liquidité </vt:lpstr>
      <vt:lpstr> L'analyse par les ratios    </vt:lpstr>
      <vt:lpstr>Ratios d’Endettement</vt:lpstr>
      <vt:lpstr>Ratios de Solvabilité </vt:lpstr>
      <vt:lpstr>Ratios de Liquidité Ratio de Liquidité Générale  </vt:lpstr>
      <vt:lpstr>Equilibre Financier, Solvabilité                   et Liquidité  L’analyse de l’Equilibre Financier </vt:lpstr>
      <vt:lpstr>Equilibre Financier, Solvabilité                   et Liquidité  Détermination de l’Equilibre Financier </vt:lpstr>
      <vt:lpstr>Le Bilan Fonctionnel </vt:lpstr>
      <vt:lpstr>Les Cycles Fonctionnels du Bilan  </vt:lpstr>
      <vt:lpstr>PowerPoint Presentation</vt:lpstr>
      <vt:lpstr>Les Cycles Fonctionnels du Bilan  </vt:lpstr>
      <vt:lpstr>Cycle Financement / Investissement                du Bilan  </vt:lpstr>
      <vt:lpstr>Le Fonds de Roulement (FR)</vt:lpstr>
      <vt:lpstr>Le Fonds de Roulement (FR)</vt:lpstr>
      <vt:lpstr>PowerPoint Presentation</vt:lpstr>
      <vt:lpstr>PowerPoint Presentation</vt:lpstr>
      <vt:lpstr>Le Besoin en Fonds de Roulement (BFR)</vt:lpstr>
      <vt:lpstr>Le Besoin en Fonds de Roulement (BFR)</vt:lpstr>
      <vt:lpstr>Structure Financière: FR et BFR</vt:lpstr>
      <vt:lpstr>PowerPoint Presentation</vt:lpstr>
      <vt:lpstr>Trésorerie Nette (TN)</vt:lpstr>
      <vt:lpstr>Exercice </vt:lpstr>
      <vt:lpstr>Solution </vt:lpstr>
      <vt:lpstr>L'analyse complémentaire du                      bilan fonctionnel   </vt:lpstr>
      <vt:lpstr>Ratios d’Endettement</vt:lpstr>
      <vt:lpstr>Ratios de Solvabilité </vt:lpstr>
      <vt:lpstr>Ratios de Liquidité Ratio de Liquidité Générale  </vt:lpstr>
      <vt:lpstr>Time for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sami</dc:creator>
  <cp:lastModifiedBy>Yosra MIAOUI</cp:lastModifiedBy>
  <cp:revision>756</cp:revision>
  <dcterms:created xsi:type="dcterms:W3CDTF">2016-07-18T11:16:49Z</dcterms:created>
  <dcterms:modified xsi:type="dcterms:W3CDTF">2022-02-28T14:21:37Z</dcterms:modified>
</cp:coreProperties>
</file>