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1303920" y="598680"/>
            <a:ext cx="7027920" cy="462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303920" y="598680"/>
            <a:ext cx="7027920" cy="462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1303920" y="598680"/>
            <a:ext cx="7027920" cy="462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8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19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9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9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1303920" y="598680"/>
            <a:ext cx="7027920" cy="462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1303920" y="598680"/>
            <a:ext cx="7027920" cy="462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2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03920" y="598680"/>
            <a:ext cx="7027920" cy="9968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89120" cy="1730160"/>
            <a:chOff x="7342920" y="3409560"/>
            <a:chExt cx="1689120" cy="1730160"/>
          </a:xfrm>
        </p:grpSpPr>
        <p:grpSp>
          <p:nvGrpSpPr>
            <p:cNvPr id="1" name="Group 2"/>
            <p:cNvGrpSpPr/>
            <p:nvPr/>
          </p:nvGrpSpPr>
          <p:grpSpPr>
            <a:xfrm>
              <a:off x="7342920" y="4453560"/>
              <a:ext cx="314280" cy="686160"/>
              <a:chOff x="7342920" y="4453560"/>
              <a:chExt cx="314280" cy="686160"/>
            </a:xfrm>
          </p:grpSpPr>
          <p:sp>
            <p:nvSpPr>
              <p:cNvPr id="2" name="CustomShape 3"/>
              <p:cNvSpPr/>
              <p:nvPr/>
            </p:nvSpPr>
            <p:spPr>
              <a:xfrm>
                <a:off x="7342920" y="4453560"/>
                <a:ext cx="314280" cy="6861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4280" cy="338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4280" cy="1033920"/>
              <a:chOff x="7801200" y="4105800"/>
              <a:chExt cx="314280" cy="1033920"/>
            </a:xfrm>
          </p:grpSpPr>
          <p:sp>
            <p:nvSpPr>
              <p:cNvPr id="5" name="CustomShape 6"/>
              <p:cNvSpPr/>
              <p:nvPr/>
            </p:nvSpPr>
            <p:spPr>
              <a:xfrm>
                <a:off x="7801200" y="4453560"/>
                <a:ext cx="314280" cy="6861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4280" cy="10339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4280" cy="338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4280" cy="1382040"/>
              <a:chOff x="8259480" y="3757680"/>
              <a:chExt cx="314280" cy="1382040"/>
            </a:xfrm>
          </p:grpSpPr>
          <p:sp>
            <p:nvSpPr>
              <p:cNvPr id="9" name="CustomShape 10"/>
              <p:cNvSpPr/>
              <p:nvPr/>
            </p:nvSpPr>
            <p:spPr>
              <a:xfrm>
                <a:off x="8259480" y="4453560"/>
                <a:ext cx="314280" cy="6861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4280" cy="1382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4280" cy="10339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4280" cy="338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4280" cy="1730160"/>
              <a:chOff x="8717760" y="3409560"/>
              <a:chExt cx="314280" cy="1730160"/>
            </a:xfrm>
          </p:grpSpPr>
          <p:sp>
            <p:nvSpPr>
              <p:cNvPr id="14" name="CustomShape 15"/>
              <p:cNvSpPr/>
              <p:nvPr/>
            </p:nvSpPr>
            <p:spPr>
              <a:xfrm>
                <a:off x="8717760" y="4453560"/>
                <a:ext cx="314280" cy="6861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4280" cy="1382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4280" cy="10339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4280" cy="17301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4280" cy="33804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4320" y="-720"/>
            <a:ext cx="3810960" cy="3839040"/>
            <a:chOff x="5044320" y="-720"/>
            <a:chExt cx="3810960" cy="3839040"/>
          </a:xfrm>
        </p:grpSpPr>
        <p:sp>
          <p:nvSpPr>
            <p:cNvPr id="20" name="CustomShape 21"/>
            <p:cNvSpPr/>
            <p:nvPr/>
          </p:nvSpPr>
          <p:spPr>
            <a:xfrm>
              <a:off x="8461080" y="1817640"/>
              <a:ext cx="394200" cy="39420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1000" y="3482640"/>
              <a:ext cx="317520" cy="31752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50360" y="2704320"/>
              <a:ext cx="632520" cy="632520"/>
              <a:chOff x="7650360" y="2704320"/>
              <a:chExt cx="632520" cy="632520"/>
            </a:xfrm>
          </p:grpSpPr>
          <p:sp>
            <p:nvSpPr>
              <p:cNvPr id="23" name="CustomShape 24"/>
              <p:cNvSpPr/>
              <p:nvPr/>
            </p:nvSpPr>
            <p:spPr>
              <a:xfrm rot="5400000">
                <a:off x="7650360" y="2704320"/>
                <a:ext cx="632520" cy="63252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50360" y="2704320"/>
                <a:ext cx="632520" cy="63252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70960" y="2824920"/>
                <a:ext cx="391680" cy="39168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4200" cy="39420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3840" y="181800"/>
              <a:ext cx="869760" cy="869760"/>
              <a:chOff x="7953840" y="181800"/>
              <a:chExt cx="869760" cy="869760"/>
            </a:xfrm>
          </p:grpSpPr>
          <p:sp>
            <p:nvSpPr>
              <p:cNvPr id="28" name="CustomShape 29"/>
              <p:cNvSpPr/>
              <p:nvPr/>
            </p:nvSpPr>
            <p:spPr>
              <a:xfrm rot="12952200">
                <a:off x="8076960" y="305280"/>
                <a:ext cx="622800" cy="62280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960" y="305280"/>
                <a:ext cx="622800" cy="62280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4360" cy="257436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59000"/>
              <a:ext cx="2367000" cy="236700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4360" cy="257436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0840" y="866160"/>
              <a:ext cx="1551600" cy="155160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4360" cy="257436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1000" y="3482640"/>
              <a:ext cx="317520" cy="31752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7" name="PlaceHolder 3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4" name="Group 1"/>
          <p:cNvGrpSpPr/>
          <p:nvPr/>
        </p:nvGrpSpPr>
        <p:grpSpPr>
          <a:xfrm>
            <a:off x="626040" y="301680"/>
            <a:ext cx="996840" cy="996840"/>
            <a:chOff x="626040" y="301680"/>
            <a:chExt cx="996840" cy="996840"/>
          </a:xfrm>
        </p:grpSpPr>
        <p:sp>
          <p:nvSpPr>
            <p:cNvPr id="75" name="CustomShape 2"/>
            <p:cNvSpPr/>
            <p:nvPr/>
          </p:nvSpPr>
          <p:spPr>
            <a:xfrm rot="16200000">
              <a:off x="828720" y="504720"/>
              <a:ext cx="591480" cy="59148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76" name="CustomShape 3"/>
            <p:cNvSpPr/>
            <p:nvPr/>
          </p:nvSpPr>
          <p:spPr>
            <a:xfrm rot="16200000">
              <a:off x="626040" y="301680"/>
              <a:ext cx="996840" cy="99684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77"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8"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626040" y="301680"/>
            <a:ext cx="996840" cy="996840"/>
            <a:chOff x="626040" y="301680"/>
            <a:chExt cx="996840" cy="996840"/>
          </a:xfrm>
        </p:grpSpPr>
        <p:sp>
          <p:nvSpPr>
            <p:cNvPr id="116" name="CustomShape 2"/>
            <p:cNvSpPr/>
            <p:nvPr/>
          </p:nvSpPr>
          <p:spPr>
            <a:xfrm rot="16200000">
              <a:off x="828720" y="504720"/>
              <a:ext cx="591480" cy="59148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117" name="CustomShape 3"/>
            <p:cNvSpPr/>
            <p:nvPr/>
          </p:nvSpPr>
          <p:spPr>
            <a:xfrm rot="16200000">
              <a:off x="626040" y="301680"/>
              <a:ext cx="996840" cy="99684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118"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9"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6" name="Group 1"/>
          <p:cNvGrpSpPr/>
          <p:nvPr/>
        </p:nvGrpSpPr>
        <p:grpSpPr>
          <a:xfrm>
            <a:off x="626040" y="301680"/>
            <a:ext cx="996840" cy="996840"/>
            <a:chOff x="626040" y="301680"/>
            <a:chExt cx="996840" cy="996840"/>
          </a:xfrm>
        </p:grpSpPr>
        <p:sp>
          <p:nvSpPr>
            <p:cNvPr id="157" name="CustomShape 2"/>
            <p:cNvSpPr/>
            <p:nvPr/>
          </p:nvSpPr>
          <p:spPr>
            <a:xfrm rot="16200000">
              <a:off x="828720" y="504720"/>
              <a:ext cx="591480" cy="59148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158" name="CustomShape 3"/>
            <p:cNvSpPr/>
            <p:nvPr/>
          </p:nvSpPr>
          <p:spPr>
            <a:xfrm rot="16200000">
              <a:off x="626040" y="301680"/>
              <a:ext cx="996840" cy="99684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159"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97" name="Group 1"/>
          <p:cNvGrpSpPr/>
          <p:nvPr/>
        </p:nvGrpSpPr>
        <p:grpSpPr>
          <a:xfrm>
            <a:off x="626040" y="301680"/>
            <a:ext cx="996840" cy="996840"/>
            <a:chOff x="626040" y="301680"/>
            <a:chExt cx="996840" cy="996840"/>
          </a:xfrm>
        </p:grpSpPr>
        <p:sp>
          <p:nvSpPr>
            <p:cNvPr id="198" name="CustomShape 2"/>
            <p:cNvSpPr/>
            <p:nvPr/>
          </p:nvSpPr>
          <p:spPr>
            <a:xfrm rot="16200000">
              <a:off x="828720" y="504720"/>
              <a:ext cx="591480" cy="59148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199" name="CustomShape 3"/>
            <p:cNvSpPr/>
            <p:nvPr/>
          </p:nvSpPr>
          <p:spPr>
            <a:xfrm rot="16200000">
              <a:off x="626040" y="301680"/>
              <a:ext cx="996840" cy="99684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200" name="PlaceHolder 4"/>
          <p:cNvSpPr>
            <a:spLocks noGrp="1"/>
          </p:cNvSpPr>
          <p:nvPr>
            <p:ph type="title"/>
          </p:nvPr>
        </p:nvSpPr>
        <p:spPr>
          <a:xfrm>
            <a:off x="1303920" y="598680"/>
            <a:ext cx="7027920" cy="9968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01"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5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fr.wikipedia.org/wiki/D%C3%A9riv%C3%A9e" TargetMode="External"/><Relationship Id="rId2" Type="http://schemas.openxmlformats.org/officeDocument/2006/relationships/hyperlink" Target="https://fr.wikipedia.org/wiki/Grandeur_physique" TargetMode="External"/><Relationship Id="rId3" Type="http://schemas.openxmlformats.org/officeDocument/2006/relationships/hyperlink" Target="https://fr.wikipedia.org/wiki/Rapport_(math%C3%A9matiques)" TargetMode="External"/><Relationship Id="rId4" Type="http://schemas.openxmlformats.org/officeDocument/2006/relationships/hyperlink" Target="https://fr.wikipedia.org/wiki/Rotation_(physique)" TargetMode="External"/><Relationship Id="rId5" Type="http://schemas.openxmlformats.org/officeDocument/2006/relationships/hyperlink" Target="https://fr.wikipedia.org/wiki/Temps_(physique)" TargetMode="External"/><Relationship Id="rId6" Type="http://schemas.openxmlformats.org/officeDocument/2006/relationships/image" Target="../media/image2.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24040" y="1613880"/>
            <a:ext cx="4253040" cy="1870560"/>
          </a:xfrm>
          <a:prstGeom prst="rect">
            <a:avLst/>
          </a:prstGeom>
          <a:noFill/>
          <a:ln>
            <a:noFill/>
          </a:ln>
        </p:spPr>
        <p:style>
          <a:lnRef idx="0"/>
          <a:fillRef idx="0"/>
          <a:effectRef idx="0"/>
          <a:fontRef idx="minor"/>
        </p:style>
        <p:txBody>
          <a:bodyPr lIns="90000" rIns="90000" tIns="91440" bIns="91440" anchor="ctr">
            <a:normAutofit/>
          </a:bodyPr>
          <a:p>
            <a:pPr>
              <a:lnSpc>
                <a:spcPct val="100000"/>
              </a:lnSpc>
            </a:pPr>
            <a:r>
              <a:rPr b="1" lang="en-US" sz="3600" spc="-1" strike="noStrike">
                <a:solidFill>
                  <a:srgbClr val="ffffff"/>
                </a:solidFill>
                <a:latin typeface="Maven Pro"/>
                <a:ea typeface="Maven Pro"/>
              </a:rPr>
              <a:t>Auto Docking</a:t>
            </a:r>
            <a:endParaRPr b="0" lang="en-US"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303920" y="365760"/>
            <a:ext cx="7027920" cy="2539080"/>
          </a:xfrm>
          <a:prstGeom prst="rect">
            <a:avLst/>
          </a:prstGeom>
          <a:noFill/>
          <a:ln>
            <a:noFill/>
          </a:ln>
        </p:spPr>
        <p:style>
          <a:lnRef idx="0"/>
          <a:fillRef idx="0"/>
          <a:effectRef idx="0"/>
          <a:fontRef idx="minor"/>
        </p:style>
        <p:txBody>
          <a:bodyPr lIns="0" rIns="0" tIns="0" bIns="0"/>
          <a:p>
            <a:pPr>
              <a:lnSpc>
                <a:spcPct val="115000"/>
              </a:lnSpc>
              <a:spcBef>
                <a:spcPts val="1199"/>
              </a:spcBef>
            </a:pPr>
            <a:r>
              <a:rPr b="0" lang="en-US" sz="1300" spc="-1" strike="noStrike">
                <a:solidFill>
                  <a:srgbClr val="424242"/>
                </a:solidFill>
                <a:latin typeface="Nunito"/>
                <a:ea typeface="Nunito"/>
              </a:rPr>
              <a:t>Puis j’ai créer un fichier.world qui se déclenche au meme temps que Gazebo pour materialiser toutes les composantes décrites dans ce fichier sur l’interface graphique. C’est donc une méthode pour definir l’interface graphique tel qu’on veut la voir. Donc ce fichier j’ai insérer mon QR code pour qu’il devient une partie dépendante de l’interface graphique qu’on a créer et se génere automatiquement lorsqu’on fait appel à notre graphe. </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p:txBody>
      </p:sp>
      <p:pic>
        <p:nvPicPr>
          <p:cNvPr id="265" name="" descr=""/>
          <p:cNvPicPr/>
          <p:nvPr/>
        </p:nvPicPr>
        <p:blipFill>
          <a:blip r:embed="rId1"/>
          <a:stretch/>
        </p:blipFill>
        <p:spPr>
          <a:xfrm rot="21599400">
            <a:off x="1827360" y="2284920"/>
            <a:ext cx="6040080" cy="2374920"/>
          </a:xfrm>
          <a:prstGeom prst="rect">
            <a:avLst/>
          </a:prstGeom>
          <a:ln>
            <a:noFill/>
          </a:ln>
        </p:spPr>
      </p:pic>
      <p:pic>
        <p:nvPicPr>
          <p:cNvPr id="266" name="" descr=""/>
          <p:cNvPicPr/>
          <p:nvPr/>
        </p:nvPicPr>
        <p:blipFill>
          <a:blip r:embed="rId2"/>
          <a:stretch/>
        </p:blipFill>
        <p:spPr>
          <a:xfrm>
            <a:off x="3108960" y="1794960"/>
            <a:ext cx="2884320" cy="398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280160" y="274320"/>
            <a:ext cx="7027920" cy="2539080"/>
          </a:xfrm>
          <a:prstGeom prst="rect">
            <a:avLst/>
          </a:prstGeom>
          <a:noFill/>
          <a:ln>
            <a:noFill/>
          </a:ln>
        </p:spPr>
        <p:style>
          <a:lnRef idx="0"/>
          <a:fillRef idx="0"/>
          <a:effectRef idx="0"/>
          <a:fontRef idx="minor"/>
        </p:style>
      </p:sp>
      <p:sp>
        <p:nvSpPr>
          <p:cNvPr id="268" name="CustomShape 2"/>
          <p:cNvSpPr/>
          <p:nvPr/>
        </p:nvSpPr>
        <p:spPr>
          <a:xfrm>
            <a:off x="1303920" y="598680"/>
            <a:ext cx="7027920" cy="49716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000000"/>
                </a:solidFill>
                <a:latin typeface="Arial"/>
                <a:ea typeface="DejaVu Sans"/>
              </a:rPr>
              <a:t>Enfin j’ai ajouter ce fichier  </a:t>
            </a:r>
            <a:r>
              <a:rPr b="1" lang="en-US" sz="1300" spc="-1" strike="noStrike">
                <a:solidFill>
                  <a:srgbClr val="000000"/>
                </a:solidFill>
                <a:latin typeface="Arial"/>
                <a:ea typeface="DejaVu Sans"/>
              </a:rPr>
              <a:t>“ar_track.world”</a:t>
            </a:r>
            <a:r>
              <a:rPr b="0" lang="en-US" sz="1300" spc="-1" strike="noStrike">
                <a:solidFill>
                  <a:srgbClr val="000000"/>
                </a:solidFill>
                <a:latin typeface="Arial"/>
                <a:ea typeface="DejaVu Sans"/>
              </a:rPr>
              <a:t> au </a:t>
            </a:r>
            <a:r>
              <a:rPr b="1" lang="en-US" sz="1300" spc="-1" strike="noStrike">
                <a:solidFill>
                  <a:srgbClr val="000000"/>
                </a:solidFill>
                <a:latin typeface="Arial"/>
                <a:ea typeface="DejaVu Sans"/>
              </a:rPr>
              <a:t>“minilab_gazebo.launch” </a:t>
            </a:r>
            <a:r>
              <a:rPr b="0" lang="en-US" sz="1300" spc="-1" strike="noStrike">
                <a:solidFill>
                  <a:srgbClr val="000000"/>
                </a:solidFill>
                <a:latin typeface="Arial"/>
                <a:ea typeface="DejaVu Sans"/>
              </a:rPr>
              <a:t>qu’est le fichier initiale créer par constructeur pour generer notre interface graphique.</a:t>
            </a:r>
            <a:endParaRPr b="0" lang="en-US" sz="1300" spc="-1" strike="noStrike">
              <a:latin typeface="Arial"/>
            </a:endParaRPr>
          </a:p>
        </p:txBody>
      </p:sp>
      <p:pic>
        <p:nvPicPr>
          <p:cNvPr id="269" name="" descr=""/>
          <p:cNvPicPr/>
          <p:nvPr/>
        </p:nvPicPr>
        <p:blipFill>
          <a:blip r:embed="rId1"/>
          <a:stretch/>
        </p:blipFill>
        <p:spPr>
          <a:xfrm>
            <a:off x="2821680" y="1063440"/>
            <a:ext cx="3303360" cy="398160"/>
          </a:xfrm>
          <a:prstGeom prst="rect">
            <a:avLst/>
          </a:prstGeom>
          <a:ln>
            <a:noFill/>
          </a:ln>
        </p:spPr>
      </p:pic>
      <p:pic>
        <p:nvPicPr>
          <p:cNvPr id="270" name="" descr=""/>
          <p:cNvPicPr/>
          <p:nvPr/>
        </p:nvPicPr>
        <p:blipFill>
          <a:blip r:embed="rId2"/>
          <a:stretch/>
        </p:blipFill>
        <p:spPr>
          <a:xfrm>
            <a:off x="1188720" y="1463040"/>
            <a:ext cx="7452360" cy="1147680"/>
          </a:xfrm>
          <a:prstGeom prst="rect">
            <a:avLst/>
          </a:prstGeom>
          <a:ln>
            <a:noFill/>
          </a:ln>
        </p:spPr>
      </p:pic>
      <p:sp>
        <p:nvSpPr>
          <p:cNvPr id="271" name="CustomShape 3"/>
          <p:cNvSpPr/>
          <p:nvPr/>
        </p:nvSpPr>
        <p:spPr>
          <a:xfrm>
            <a:off x="1280160" y="2834640"/>
            <a:ext cx="7588080" cy="4698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Arial"/>
                <a:ea typeface="Noto Sans CJK SC"/>
              </a:rPr>
              <a:t>Au finale, on a la sortie suivante avec la commande </a:t>
            </a:r>
            <a:r>
              <a:rPr b="1" lang="en-US" sz="1300" spc="-1" strike="noStrike">
                <a:solidFill>
                  <a:srgbClr val="424242"/>
                </a:solidFill>
                <a:latin typeface="Nunito"/>
                <a:ea typeface="Nunito"/>
              </a:rPr>
              <a:t>“$ roslaunch minilab_demo_simulation minilab_demo_teleop.launch”</a:t>
            </a:r>
            <a:endParaRPr b="0" lang="en-US" sz="1300" spc="-1" strike="noStrike">
              <a:latin typeface="Arial"/>
            </a:endParaRPr>
          </a:p>
        </p:txBody>
      </p:sp>
      <p:pic>
        <p:nvPicPr>
          <p:cNvPr id="272" name="" descr=""/>
          <p:cNvPicPr/>
          <p:nvPr/>
        </p:nvPicPr>
        <p:blipFill>
          <a:blip r:embed="rId3"/>
          <a:stretch/>
        </p:blipFill>
        <p:spPr>
          <a:xfrm>
            <a:off x="4681440" y="3188520"/>
            <a:ext cx="3456000" cy="1748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188720" y="400320"/>
            <a:ext cx="7770960" cy="298152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000000"/>
                </a:solidFill>
                <a:latin typeface="Arial"/>
                <a:ea typeface="DejaVu Sans"/>
              </a:rPr>
              <a:t>4) Detection du QR code</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Arial"/>
                <a:ea typeface="DejaVu Sans"/>
              </a:rPr>
              <a:t>Pour la détection, on utilise une camera attaché au robot qui a eté géneré au meme temps que le Mini-lab </a:t>
            </a:r>
            <a:endParaRPr b="0" lang="en-US" sz="1300" spc="-1" strike="noStrike">
              <a:latin typeface="Arial"/>
            </a:endParaRPr>
          </a:p>
          <a:p>
            <a:pPr>
              <a:lnSpc>
                <a:spcPct val="100000"/>
              </a:lnSpc>
            </a:pPr>
            <a:r>
              <a:rPr b="0" lang="en-US" sz="1300" spc="-1" strike="noStrike">
                <a:solidFill>
                  <a:srgbClr val="000000"/>
                </a:solidFill>
                <a:latin typeface="Arial"/>
                <a:ea typeface="DejaVu Sans"/>
              </a:rPr>
              <a:t>Et qui a été predefini dans le fichier </a:t>
            </a:r>
            <a:r>
              <a:rPr b="1" lang="en-US" sz="1300" spc="-1" strike="noStrike">
                <a:solidFill>
                  <a:srgbClr val="000000"/>
                </a:solidFill>
                <a:latin typeface="Arial"/>
                <a:ea typeface="DejaVu Sans"/>
              </a:rPr>
              <a:t>minilab_equiped.urdf</a:t>
            </a:r>
            <a:r>
              <a:rPr b="0" lang="en-US" sz="1300" spc="-1" strike="noStrike">
                <a:solidFill>
                  <a:srgbClr val="000000"/>
                </a:solidFill>
                <a:latin typeface="Arial"/>
                <a:ea typeface="DejaVu Sans"/>
              </a:rPr>
              <a:t> responsable de la creation du robot sur Gazebo.Pour ameliorer le fonctionnement de la camera j’ai ajouté dans ce fichier quelques données necessaires pour une meilleur précision de détection et qui sont:</a:t>
            </a:r>
            <a:endParaRPr b="0" lang="en-US" sz="1300" spc="-1" strike="noStrike">
              <a:latin typeface="Arial"/>
            </a:endParaRPr>
          </a:p>
          <a:p>
            <a:pPr>
              <a:lnSpc>
                <a:spcPct val="100000"/>
              </a:lnSpc>
            </a:pPr>
            <a:endParaRPr b="0" lang="en-US" sz="1300" spc="-1" strike="noStrike">
              <a:latin typeface="Arial"/>
            </a:endParaRPr>
          </a:p>
        </p:txBody>
      </p:sp>
      <p:pic>
        <p:nvPicPr>
          <p:cNvPr id="274" name="" descr=""/>
          <p:cNvPicPr/>
          <p:nvPr/>
        </p:nvPicPr>
        <p:blipFill>
          <a:blip r:embed="rId1"/>
          <a:stretch/>
        </p:blipFill>
        <p:spPr>
          <a:xfrm>
            <a:off x="1919880" y="1685160"/>
            <a:ext cx="5836680" cy="2193120"/>
          </a:xfrm>
          <a:prstGeom prst="rect">
            <a:avLst/>
          </a:prstGeom>
          <a:ln>
            <a:noFill/>
          </a:ln>
        </p:spPr>
      </p:pic>
      <p:sp>
        <p:nvSpPr>
          <p:cNvPr id="275" name="CustomShape 2"/>
          <p:cNvSpPr/>
          <p:nvPr/>
        </p:nvSpPr>
        <p:spPr>
          <a:xfrm>
            <a:off x="1005840" y="3930120"/>
            <a:ext cx="7679520" cy="45756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0000"/>
                </a:solidFill>
                <a:latin typeface="Arial"/>
                <a:ea typeface="DejaVu Sans"/>
              </a:rPr>
              <a:t>Camera_link_opticale</a:t>
            </a:r>
            <a:r>
              <a:rPr b="0" lang="en-US" sz="1300" spc="-1" strike="noStrike">
                <a:solidFill>
                  <a:srgbClr val="000000"/>
                </a:solidFill>
                <a:latin typeface="Arial"/>
                <a:ea typeface="DejaVu Sans"/>
              </a:rPr>
              <a:t> étant un cadre optique afin que ros et opencv puissent fonctionner correctement sur le cadre de la caméra.</a:t>
            </a:r>
            <a:endParaRPr b="0" lang="en-US" sz="13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303920" y="281880"/>
            <a:ext cx="7027920" cy="99684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000000"/>
                </a:solidFill>
                <a:latin typeface="Arial"/>
                <a:ea typeface="DejaVu Sans"/>
              </a:rPr>
              <a:t>On va aussi utilisier un ‘package’ prédefini et </a:t>
            </a:r>
            <a:r>
              <a:rPr b="1" lang="en-US" sz="1300" spc="-1" strike="noStrike">
                <a:solidFill>
                  <a:srgbClr val="000000"/>
                </a:solidFill>
                <a:latin typeface="Arial"/>
                <a:ea typeface="DejaVu Sans"/>
              </a:rPr>
              <a:t>“open source” </a:t>
            </a:r>
            <a:r>
              <a:rPr b="0" lang="en-US" sz="1300" spc="-1" strike="noStrike">
                <a:solidFill>
                  <a:srgbClr val="000000"/>
                </a:solidFill>
                <a:latin typeface="Arial"/>
                <a:ea typeface="DejaVu Sans"/>
              </a:rPr>
              <a:t>sur </a:t>
            </a:r>
            <a:r>
              <a:rPr b="1" lang="en-US" sz="1300" spc="-1" strike="noStrike">
                <a:solidFill>
                  <a:srgbClr val="000000"/>
                </a:solidFill>
                <a:latin typeface="Arial"/>
                <a:ea typeface="DejaVu Sans"/>
              </a:rPr>
              <a:t>ROS WIKI</a:t>
            </a:r>
            <a:r>
              <a:rPr b="0" lang="en-US" sz="1300" spc="-1" strike="noStrike">
                <a:solidFill>
                  <a:srgbClr val="000000"/>
                </a:solidFill>
                <a:latin typeface="Arial"/>
                <a:ea typeface="DejaVu Sans"/>
              </a:rPr>
              <a:t> et qui a pour objectif de détecter les QR code. Ce ‘package’ est appelé </a:t>
            </a:r>
            <a:r>
              <a:rPr b="1" lang="en-US" sz="1300" spc="-1" strike="noStrike">
                <a:solidFill>
                  <a:srgbClr val="000000"/>
                </a:solidFill>
                <a:latin typeface="Arial"/>
                <a:ea typeface="DejaVu Sans"/>
              </a:rPr>
              <a:t>“visp_auto_tracker”. </a:t>
            </a:r>
            <a:endParaRPr b="0" lang="en-US" sz="1300" spc="-1" strike="noStrike">
              <a:latin typeface="Arial"/>
            </a:endParaRPr>
          </a:p>
        </p:txBody>
      </p:sp>
      <p:sp>
        <p:nvSpPr>
          <p:cNvPr id="277" name="CustomShape 2"/>
          <p:cNvSpPr/>
          <p:nvPr/>
        </p:nvSpPr>
        <p:spPr>
          <a:xfrm>
            <a:off x="1280160" y="2560320"/>
            <a:ext cx="7039440" cy="11880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Arial"/>
                <a:ea typeface="DejaVu Sans"/>
              </a:rPr>
              <a:t>On  donne à ce programme accés au données relatives à la camera et le QR code et il fait le calcule nécessaire pour nous retourner la position exacte de ce QR sous forme d’un message de type </a:t>
            </a:r>
            <a:r>
              <a:rPr b="1" lang="en-US" sz="1300" spc="-1" strike="noStrike">
                <a:solidFill>
                  <a:srgbClr val="000000"/>
                </a:solidFill>
                <a:latin typeface="Arial"/>
                <a:ea typeface="DejaVu Sans"/>
              </a:rPr>
              <a:t>“geometry_msgs/PoseStamped” </a:t>
            </a:r>
            <a:r>
              <a:rPr b="0" lang="en-US" sz="1300" spc="-1" strike="noStrike">
                <a:solidFill>
                  <a:srgbClr val="000000"/>
                </a:solidFill>
                <a:latin typeface="Arial"/>
                <a:ea typeface="DejaVu Sans"/>
              </a:rPr>
              <a:t>et qui est publié à un topic appelé </a:t>
            </a:r>
            <a:r>
              <a:rPr b="1" lang="en-US" sz="1300" spc="-1" strike="noStrike">
                <a:solidFill>
                  <a:srgbClr val="000000"/>
                </a:solidFill>
                <a:latin typeface="Arial"/>
                <a:ea typeface="DejaVu Sans"/>
              </a:rPr>
              <a:t>“visp_auto_tracker/object_position” </a:t>
            </a:r>
            <a:r>
              <a:rPr b="0" lang="en-US" sz="1300" spc="-1" strike="noStrike">
                <a:solidFill>
                  <a:srgbClr val="000000"/>
                </a:solidFill>
                <a:latin typeface="Arial"/>
                <a:ea typeface="DejaVu Sans"/>
              </a:rPr>
              <a:t>qui sera utilisé pour la suite du travail.Ce message contient la position exacte du QR code par rapport au robot sous forme de coordonnées (x,y,z).</a:t>
            </a:r>
            <a:endParaRPr b="0" lang="en-US" sz="1300" spc="-1" strike="noStrike">
              <a:latin typeface="Arial"/>
            </a:endParaRPr>
          </a:p>
        </p:txBody>
      </p:sp>
      <p:pic>
        <p:nvPicPr>
          <p:cNvPr id="278" name="" descr=""/>
          <p:cNvPicPr/>
          <p:nvPr/>
        </p:nvPicPr>
        <p:blipFill>
          <a:blip r:embed="rId1"/>
          <a:stretch/>
        </p:blipFill>
        <p:spPr>
          <a:xfrm>
            <a:off x="1371600" y="731520"/>
            <a:ext cx="6400080" cy="1749600"/>
          </a:xfrm>
          <a:prstGeom prst="rect">
            <a:avLst/>
          </a:prstGeom>
          <a:ln>
            <a:noFill/>
          </a:ln>
        </p:spPr>
      </p:pic>
      <p:pic>
        <p:nvPicPr>
          <p:cNvPr id="279" name="" descr=""/>
          <p:cNvPicPr/>
          <p:nvPr/>
        </p:nvPicPr>
        <p:blipFill>
          <a:blip r:embed="rId2"/>
          <a:stretch/>
        </p:blipFill>
        <p:spPr>
          <a:xfrm>
            <a:off x="4206240" y="3657600"/>
            <a:ext cx="3656880" cy="1462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371600" y="640080"/>
            <a:ext cx="7027920" cy="466272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000000"/>
                </a:solidFill>
                <a:latin typeface="Arial"/>
                <a:ea typeface="Noto Sans CJK SC"/>
              </a:rPr>
              <a:t>5)Tracking du QR code</a:t>
            </a:r>
            <a:br/>
            <a:br/>
            <a:r>
              <a:rPr b="0" lang="en-US" sz="1300" spc="-1" strike="noStrike">
                <a:solidFill>
                  <a:srgbClr val="000000"/>
                </a:solidFill>
                <a:latin typeface="Arial"/>
                <a:ea typeface="Noto Sans CJK SC"/>
              </a:rPr>
              <a:t>La derniére étape qu’on doit realiser c’est de s’assurer que dés que le robot detecte le QR code, il s’approche de lui d’une facon autonome pour arriver au station de recharge.</a:t>
            </a:r>
            <a:br/>
            <a:br/>
            <a:r>
              <a:rPr b="0" lang="en-US" sz="1300" spc="-1" strike="noStrike">
                <a:solidFill>
                  <a:srgbClr val="000000"/>
                </a:solidFill>
                <a:latin typeface="Arial"/>
                <a:ea typeface="Noto Sans CJK SC"/>
              </a:rPr>
              <a:t>Pour ce faire,on va utiliser une platform connu sous le nom de </a:t>
            </a:r>
            <a:r>
              <a:rPr b="1" lang="en-US" sz="1300" spc="-1" strike="noStrike">
                <a:solidFill>
                  <a:srgbClr val="000000"/>
                </a:solidFill>
                <a:latin typeface="Arial"/>
                <a:ea typeface="Noto Sans CJK SC"/>
              </a:rPr>
              <a:t>Visual Servoing Platform (VISP).</a:t>
            </a:r>
            <a:r>
              <a:rPr b="0" lang="en-US" sz="1300" spc="-1" strike="noStrike">
                <a:solidFill>
                  <a:srgbClr val="000000"/>
                </a:solidFill>
                <a:latin typeface="Arial"/>
                <a:ea typeface="Noto Sans CJK SC"/>
              </a:rPr>
              <a:t>C’est une bibliothèque C++ modulaire qui permet le développement rapide d'applications d'asservissement visuel.</a:t>
            </a:r>
            <a:br/>
            <a:r>
              <a:rPr b="0" lang="en-US" sz="1300" spc="-1" strike="noStrike">
                <a:solidFill>
                  <a:srgbClr val="000000"/>
                </a:solidFill>
                <a:latin typeface="Arial"/>
                <a:ea typeface="Noto Sans CJK SC"/>
              </a:rPr>
              <a:t>Elle prend comme entreé des coordonnees (x,y,z) (</a:t>
            </a:r>
            <a:r>
              <a:rPr b="0" lang="en-US" sz="1300" spc="-1" strike="noStrike">
                <a:solidFill>
                  <a:srgbClr val="000000"/>
                </a:solidFill>
                <a:latin typeface="Arial"/>
                <a:ea typeface="DejaVu Sans"/>
              </a:rPr>
              <a:t> message de type </a:t>
            </a:r>
            <a:r>
              <a:rPr b="1" lang="en-US" sz="1300" spc="-1" strike="noStrike">
                <a:solidFill>
                  <a:srgbClr val="000000"/>
                </a:solidFill>
                <a:latin typeface="Arial"/>
                <a:ea typeface="DejaVu Sans"/>
              </a:rPr>
              <a:t>“geometry_msgs/PoseStamped”</a:t>
            </a:r>
            <a:r>
              <a:rPr b="0" lang="en-US" sz="1300" spc="-1" strike="noStrike">
                <a:solidFill>
                  <a:srgbClr val="000000"/>
                </a:solidFill>
                <a:latin typeface="Arial"/>
                <a:ea typeface="DejaVu Sans"/>
              </a:rPr>
              <a:t>)</a:t>
            </a:r>
            <a:r>
              <a:rPr b="0" lang="en-US" sz="1300" spc="-1" strike="noStrike">
                <a:solidFill>
                  <a:srgbClr val="000000"/>
                </a:solidFill>
                <a:latin typeface="Arial"/>
                <a:ea typeface="Noto Sans CJK SC"/>
              </a:rPr>
              <a:t> et fait des transormations matricielles nécessaires pour appliquer une des formules suivantes:</a:t>
            </a:r>
            <a:br/>
            <a:r>
              <a:rPr b="1" lang="en-US" sz="1300" spc="-1" strike="noStrike">
                <a:solidFill>
                  <a:srgbClr val="000000"/>
                </a:solidFill>
                <a:latin typeface="Arial"/>
                <a:ea typeface="Noto Sans CJK SC"/>
              </a:rPr>
              <a:t>EYEINHAND_CAMERA / EYEINHAND_L_cVe_eJe / EYETOHAND_L_cVe_eJe /</a:t>
            </a:r>
            <a:br/>
            <a:r>
              <a:rPr b="1" lang="en-US" sz="1300" spc="-1" strike="noStrike">
                <a:solidFill>
                  <a:srgbClr val="000000"/>
                </a:solidFill>
                <a:latin typeface="Arial"/>
                <a:ea typeface="Noto Sans CJK SC"/>
              </a:rPr>
              <a:t>EYETOHAND_L_cVf_fVe_eJe / EYETOHAND_L_cVf_fJe.</a:t>
            </a:r>
            <a:br/>
            <a:br/>
            <a:r>
              <a:rPr b="0" lang="en-US" sz="1300" spc="-1" strike="noStrike">
                <a:solidFill>
                  <a:srgbClr val="000000"/>
                </a:solidFill>
                <a:latin typeface="Arial"/>
                <a:ea typeface="Noto Sans CJK SC"/>
              </a:rPr>
              <a:t>Celle qu’on va utiliser pour notre cas c’est </a:t>
            </a:r>
            <a:r>
              <a:rPr b="1" lang="en-US" sz="1300" spc="-1" strike="noStrike">
                <a:solidFill>
                  <a:srgbClr val="000000"/>
                </a:solidFill>
                <a:latin typeface="Arial"/>
                <a:ea typeface="Noto Sans CJK SC"/>
              </a:rPr>
              <a:t> EYEINHAND_L_cVe_eJe</a:t>
            </a:r>
            <a:r>
              <a:rPr b="0" lang="en-US" sz="1300" spc="-1" strike="noStrike">
                <a:solidFill>
                  <a:srgbClr val="000000"/>
                </a:solidFill>
                <a:latin typeface="Arial"/>
                <a:ea typeface="Noto Sans CJK SC"/>
              </a:rPr>
              <a:t> qui est sous la forme :</a:t>
            </a:r>
            <a:br/>
            <a:br/>
            <a:br/>
            <a:br/>
            <a:br/>
            <a:endParaRPr b="0" lang="en-US" sz="1300" spc="-1" strike="noStrike">
              <a:latin typeface="Arial"/>
            </a:endParaRPr>
          </a:p>
        </p:txBody>
      </p:sp>
      <p:pic>
        <p:nvPicPr>
          <p:cNvPr id="281" name="" descr=""/>
          <p:cNvPicPr/>
          <p:nvPr/>
        </p:nvPicPr>
        <p:blipFill>
          <a:blip r:embed="rId1"/>
          <a:stretch/>
        </p:blipFill>
        <p:spPr>
          <a:xfrm>
            <a:off x="2553840" y="4024080"/>
            <a:ext cx="3938400" cy="9136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303920" y="598680"/>
            <a:ext cx="7027920" cy="369828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000000"/>
                </a:solidFill>
                <a:latin typeface="Arial"/>
                <a:ea typeface="DejaVu Sans"/>
              </a:rPr>
              <a:t>avec:    </a:t>
            </a:r>
            <a:r>
              <a:rPr b="1" lang="en-US" sz="1300" spc="-1" strike="noStrike">
                <a:solidFill>
                  <a:srgbClr val="000000"/>
                </a:solidFill>
                <a:latin typeface="Arial"/>
                <a:ea typeface="DejaVu Sans"/>
              </a:rPr>
              <a:t> Ls: </a:t>
            </a:r>
            <a:r>
              <a:rPr b="0" lang="en-US" sz="1300" spc="-1" strike="noStrike">
                <a:solidFill>
                  <a:srgbClr val="000000"/>
                </a:solidFill>
                <a:latin typeface="Arial"/>
                <a:ea typeface="DejaVu Sans"/>
              </a:rPr>
              <a:t>     la matrice d'interaction qu’ est calculée à partir des caractéristiques visuelles de                            la position souhaitée </a:t>
            </a:r>
            <a:br/>
            <a:r>
              <a:rPr b="0" lang="en-US" sz="1300" spc="-1" strike="noStrike">
                <a:solidFill>
                  <a:srgbClr val="000000"/>
                </a:solidFill>
                <a:latin typeface="Arial"/>
                <a:ea typeface="DejaVu Sans"/>
              </a:rPr>
              <a:t> </a:t>
            </a:r>
            <a:br/>
            <a:r>
              <a:rPr b="0" lang="en-US" sz="1300" spc="-1" strike="noStrike">
                <a:solidFill>
                  <a:srgbClr val="000000"/>
                </a:solidFill>
                <a:latin typeface="Arial"/>
                <a:ea typeface="DejaVu Sans"/>
              </a:rPr>
              <a:t>            </a:t>
            </a:r>
            <a:r>
              <a:rPr b="1" lang="en-US" sz="1300" spc="-1" strike="noStrike">
                <a:solidFill>
                  <a:srgbClr val="000000"/>
                </a:solidFill>
                <a:latin typeface="Arial"/>
                <a:ea typeface="DejaVu Sans"/>
              </a:rPr>
              <a:t>  cVe: </a:t>
            </a:r>
            <a:r>
              <a:rPr b="0" lang="en-US" sz="1300" spc="-1" strike="noStrike">
                <a:solidFill>
                  <a:srgbClr val="000000"/>
                </a:solidFill>
                <a:latin typeface="Arial"/>
                <a:ea typeface="DejaVu Sans"/>
              </a:rPr>
              <a:t>   la matrice de torsion de vitesse permet de transformer un vecteur d'asymétrie de                          vitesse exprimé dans la trame de l'effecteur au trame de la caméra.</a:t>
            </a:r>
            <a:br/>
            <a:r>
              <a:rPr b="0" lang="en-US" sz="1300" spc="-1" strike="noStrike">
                <a:solidFill>
                  <a:srgbClr val="000000"/>
                </a:solidFill>
                <a:latin typeface="Arial"/>
                <a:ea typeface="DejaVu Sans"/>
              </a:rPr>
              <a:t> </a:t>
            </a:r>
            <a:br/>
            <a:r>
              <a:rPr b="0" lang="en-US" sz="1300" spc="-1" strike="noStrike">
                <a:solidFill>
                  <a:srgbClr val="000000"/>
                </a:solidFill>
                <a:latin typeface="Arial"/>
                <a:ea typeface="DejaVu Sans"/>
              </a:rPr>
              <a:t>	</a:t>
            </a:r>
            <a:r>
              <a:rPr b="0" lang="en-US" sz="1300" spc="-1" strike="noStrike">
                <a:solidFill>
                  <a:srgbClr val="000000"/>
                </a:solidFill>
                <a:latin typeface="Arial"/>
                <a:ea typeface="DejaVu Sans"/>
              </a:rPr>
              <a:t>  </a:t>
            </a:r>
            <a:r>
              <a:rPr b="1" lang="en-US" sz="1300" spc="-1" strike="noStrike">
                <a:solidFill>
                  <a:srgbClr val="000000"/>
                </a:solidFill>
                <a:latin typeface="Arial"/>
                <a:ea typeface="DejaVu Sans"/>
              </a:rPr>
              <a:t>  eJe:</a:t>
            </a:r>
            <a:r>
              <a:rPr b="0" lang="en-US" sz="1300" spc="-1" strike="noStrike">
                <a:solidFill>
                  <a:srgbClr val="000000"/>
                </a:solidFill>
                <a:latin typeface="Arial"/>
                <a:ea typeface="DejaVu Sans"/>
              </a:rPr>
              <a:t>    la matrice jacobienne du robot qui relie le vecteur d'asymétrie de la vitesse de                               l'effecteur Ve aux vitesses de contrôle (V,W).</a:t>
            </a:r>
            <a:br/>
            <a:br/>
            <a:r>
              <a:rPr b="0" lang="en-US" sz="1300" spc="-1" strike="noStrike">
                <a:solidFill>
                  <a:srgbClr val="000000"/>
                </a:solidFill>
                <a:latin typeface="Arial"/>
                <a:ea typeface="DejaVu Sans"/>
              </a:rPr>
              <a:t>	</a:t>
            </a:r>
            <a:r>
              <a:rPr b="0" lang="en-US" sz="1300" spc="-1" strike="noStrike">
                <a:solidFill>
                  <a:srgbClr val="000000"/>
                </a:solidFill>
                <a:latin typeface="Arial"/>
                <a:ea typeface="DejaVu Sans"/>
              </a:rPr>
              <a:t>    </a:t>
            </a:r>
            <a:r>
              <a:rPr b="1" lang="en-US" sz="1300" spc="-1" strike="noStrike">
                <a:solidFill>
                  <a:srgbClr val="000000"/>
                </a:solidFill>
                <a:latin typeface="Arial"/>
                <a:ea typeface="DejaVu Sans"/>
              </a:rPr>
              <a:t>-0.2:</a:t>
            </a:r>
            <a:r>
              <a:rPr b="0" lang="en-US" sz="1300" spc="-1" strike="noStrike">
                <a:solidFill>
                  <a:srgbClr val="000000"/>
                </a:solidFill>
                <a:latin typeface="Arial"/>
                <a:ea typeface="DejaVu Sans"/>
              </a:rPr>
              <a:t>    Le gain constant</a:t>
            </a:r>
            <a:br/>
            <a:br/>
            <a:r>
              <a:rPr b="0" lang="en-US" sz="1300" spc="-1" strike="noStrike">
                <a:solidFill>
                  <a:srgbClr val="000000"/>
                </a:solidFill>
                <a:latin typeface="Arial"/>
                <a:ea typeface="DejaVu Sans"/>
              </a:rPr>
              <a:t>	</a:t>
            </a:r>
            <a:r>
              <a:rPr b="0" lang="en-US" sz="1300" spc="-1" strike="noStrike">
                <a:solidFill>
                  <a:srgbClr val="000000"/>
                </a:solidFill>
                <a:latin typeface="Arial"/>
                <a:ea typeface="DejaVu Sans"/>
              </a:rPr>
              <a:t>   </a:t>
            </a:r>
            <a:r>
              <a:rPr b="1" lang="en-US" sz="1300" spc="-1" strike="noStrike">
                <a:solidFill>
                  <a:srgbClr val="000000"/>
                </a:solidFill>
                <a:latin typeface="Arial"/>
                <a:ea typeface="DejaVu Sans"/>
              </a:rPr>
              <a:t> s: </a:t>
            </a:r>
            <a:r>
              <a:rPr b="0" lang="en-US" sz="1300" spc="-1" strike="noStrike">
                <a:solidFill>
                  <a:srgbClr val="000000"/>
                </a:solidFill>
                <a:latin typeface="Arial"/>
                <a:ea typeface="DejaVu Sans"/>
              </a:rPr>
              <a:t>       la position actuelle</a:t>
            </a:r>
            <a:br/>
            <a:br/>
            <a:r>
              <a:rPr b="0" lang="en-US" sz="1300" spc="-1" strike="noStrike">
                <a:solidFill>
                  <a:srgbClr val="000000"/>
                </a:solidFill>
                <a:latin typeface="Arial"/>
                <a:ea typeface="DejaVu Sans"/>
              </a:rPr>
              <a:t>	</a:t>
            </a:r>
            <a:r>
              <a:rPr b="0" lang="en-US" sz="1300" spc="-1" strike="noStrike">
                <a:solidFill>
                  <a:srgbClr val="000000"/>
                </a:solidFill>
                <a:latin typeface="Arial"/>
                <a:ea typeface="DejaVu Sans"/>
              </a:rPr>
              <a:t>  </a:t>
            </a:r>
            <a:r>
              <a:rPr b="1" lang="en-US" sz="1300" spc="-1" strike="noStrike">
                <a:solidFill>
                  <a:srgbClr val="000000"/>
                </a:solidFill>
                <a:latin typeface="Arial"/>
                <a:ea typeface="DejaVu Sans"/>
              </a:rPr>
              <a:t>  s*: </a:t>
            </a:r>
            <a:r>
              <a:rPr b="0" lang="en-US" sz="1300" spc="-1" strike="noStrike">
                <a:solidFill>
                  <a:srgbClr val="000000"/>
                </a:solidFill>
                <a:latin typeface="Arial"/>
                <a:ea typeface="DejaVu Sans"/>
              </a:rPr>
              <a:t>      la position du QR code</a:t>
            </a:r>
            <a:br/>
            <a:br/>
            <a:endParaRPr b="0" lang="en-US" sz="13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303920" y="598680"/>
            <a:ext cx="7027920" cy="99684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latin typeface="Arial"/>
              </a:rPr>
              <a:t>Enfin on a un vecteur column composé des deux entrées de notre systeme unicyle et qui sont (V,W) qu’on publie directement dans le topic</a:t>
            </a:r>
            <a:r>
              <a:rPr b="1" lang="en-US" sz="1300" spc="-1" strike="noStrike">
                <a:latin typeface="Arial"/>
              </a:rPr>
              <a:t> “cmd_vel” </a:t>
            </a:r>
            <a:r>
              <a:rPr b="0" lang="en-US" sz="1300" spc="-1" strike="noStrike">
                <a:latin typeface="Arial"/>
              </a:rPr>
              <a:t>responsable  du mouvement du robot sur </a:t>
            </a:r>
            <a:r>
              <a:rPr b="1" lang="en-US" sz="1300" spc="-1" strike="noStrike">
                <a:latin typeface="Arial"/>
              </a:rPr>
              <a:t>GAZEBO.</a:t>
            </a:r>
            <a:br/>
            <a:endParaRPr b="0" lang="en-US" sz="1300" spc="-1" strike="noStrike">
              <a:latin typeface="Arial"/>
            </a:endParaRPr>
          </a:p>
        </p:txBody>
      </p:sp>
      <p:pic>
        <p:nvPicPr>
          <p:cNvPr id="284" name="" descr=""/>
          <p:cNvPicPr/>
          <p:nvPr/>
        </p:nvPicPr>
        <p:blipFill>
          <a:blip r:embed="rId1"/>
          <a:stretch/>
        </p:blipFill>
        <p:spPr>
          <a:xfrm>
            <a:off x="1068480" y="1524960"/>
            <a:ext cx="7069320" cy="486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303920" y="189720"/>
            <a:ext cx="7027920" cy="81396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ff0000"/>
                </a:solidFill>
                <a:latin typeface="Maven Pro"/>
                <a:ea typeface="Maven Pro"/>
              </a:rPr>
              <a:t>I-Présentation génerale</a:t>
            </a:r>
            <a:endParaRPr b="0" lang="en-US" sz="2800" spc="-1" strike="noStrike">
              <a:latin typeface="Arial"/>
            </a:endParaRPr>
          </a:p>
        </p:txBody>
      </p:sp>
      <p:sp>
        <p:nvSpPr>
          <p:cNvPr id="240" name="CustomShape 2"/>
          <p:cNvSpPr/>
          <p:nvPr/>
        </p:nvSpPr>
        <p:spPr>
          <a:xfrm>
            <a:off x="1303920" y="750600"/>
            <a:ext cx="7027920" cy="2539080"/>
          </a:xfrm>
          <a:prstGeom prst="rect">
            <a:avLst/>
          </a:prstGeom>
          <a:noFill/>
          <a:ln>
            <a:noFill/>
          </a:ln>
        </p:spPr>
        <p:style>
          <a:lnRef idx="0"/>
          <a:fillRef idx="0"/>
          <a:effectRef idx="0"/>
          <a:fontRef idx="minor"/>
        </p:style>
        <p:txBody>
          <a:bodyPr lIns="90000" rIns="90000" tIns="91440" bIns="91440">
            <a:normAutofit/>
          </a:bodyPr>
          <a:p>
            <a:pPr>
              <a:lnSpc>
                <a:spcPct val="115000"/>
              </a:lnSpc>
            </a:pPr>
            <a:r>
              <a:rPr b="0" lang="en-US" sz="1300" spc="-1" strike="noStrike">
                <a:solidFill>
                  <a:srgbClr val="424242"/>
                </a:solidFill>
                <a:latin typeface="Nunito"/>
                <a:ea typeface="Nunito"/>
              </a:rPr>
              <a:t>La notion du “</a:t>
            </a:r>
            <a:r>
              <a:rPr b="1" lang="en-US" sz="1300" spc="-1" strike="noStrike">
                <a:solidFill>
                  <a:srgbClr val="424242"/>
                </a:solidFill>
                <a:latin typeface="Nunito"/>
                <a:ea typeface="Nunito"/>
              </a:rPr>
              <a:t>Auto docking</a:t>
            </a:r>
            <a:r>
              <a:rPr b="0" lang="en-US" sz="1300" spc="-1" strike="noStrike">
                <a:solidFill>
                  <a:srgbClr val="424242"/>
                </a:solidFill>
                <a:latin typeface="Nunito"/>
                <a:ea typeface="Nunito"/>
              </a:rPr>
              <a:t>” fait référence au procedure de chargement d'énergie automatique du robot.En effet, en cas de besoin de chargement, le robot cherche d’une façon autonome la station de chargement et se déplace en sa direction tout en évitant les obstacles.Le stationnement se fait par un traitement d’image du QR code présenté sur la station.</a:t>
            </a:r>
            <a:endParaRPr b="0" lang="en-US" sz="1300" spc="-1" strike="noStrike">
              <a:latin typeface="Arial"/>
            </a:endParaRPr>
          </a:p>
          <a:p>
            <a:pPr>
              <a:lnSpc>
                <a:spcPct val="115000"/>
              </a:lnSpc>
              <a:spcBef>
                <a:spcPts val="1199"/>
              </a:spcBef>
            </a:pPr>
            <a:r>
              <a:rPr b="0" lang="en-US" sz="1300" spc="-1" strike="noStrike">
                <a:solidFill>
                  <a:srgbClr val="424242"/>
                </a:solidFill>
                <a:latin typeface="Nunito"/>
                <a:ea typeface="Nunito"/>
              </a:rPr>
              <a:t>L’objectif principale du travail c’est de faire la simulation de toute la procédure sur le simulateur “</a:t>
            </a:r>
            <a:r>
              <a:rPr b="1" lang="en-US" sz="1300" spc="-1" strike="noStrike">
                <a:solidFill>
                  <a:srgbClr val="424242"/>
                </a:solidFill>
                <a:latin typeface="Nunito"/>
                <a:ea typeface="Nunito"/>
              </a:rPr>
              <a:t>Gazebo</a:t>
            </a:r>
            <a:r>
              <a:rPr b="0" lang="en-US" sz="1300" spc="-1" strike="noStrike">
                <a:solidFill>
                  <a:srgbClr val="424242"/>
                </a:solidFill>
                <a:latin typeface="Nunito"/>
                <a:ea typeface="Nunito"/>
              </a:rPr>
              <a:t>” en utilisant le “</a:t>
            </a:r>
            <a:r>
              <a:rPr b="1" lang="en-US" sz="1300" spc="-1" strike="noStrike">
                <a:solidFill>
                  <a:srgbClr val="424242"/>
                </a:solidFill>
                <a:latin typeface="Nunito"/>
                <a:ea typeface="Nunito"/>
              </a:rPr>
              <a:t>Robotic Operating System(ROS)</a:t>
            </a:r>
            <a:r>
              <a:rPr b="0" lang="en-US" sz="1300" spc="-1" strike="noStrike">
                <a:solidFill>
                  <a:srgbClr val="424242"/>
                </a:solidFill>
                <a:latin typeface="Nunito"/>
                <a:ea typeface="Nunito"/>
              </a:rPr>
              <a:t>”.</a:t>
            </a:r>
            <a:endParaRPr b="0" lang="en-US" sz="1300" spc="-1" strike="noStrike">
              <a:latin typeface="Arial"/>
            </a:endParaRPr>
          </a:p>
          <a:p>
            <a:pPr>
              <a:lnSpc>
                <a:spcPct val="115000"/>
              </a:lnSpc>
              <a:spcBef>
                <a:spcPts val="1199"/>
              </a:spcBef>
            </a:pPr>
            <a:r>
              <a:rPr b="0" lang="en-US" sz="1300" spc="-1" strike="noStrike">
                <a:solidFill>
                  <a:srgbClr val="424242"/>
                </a:solidFill>
                <a:latin typeface="Nunito"/>
                <a:ea typeface="Nunito"/>
              </a:rPr>
              <a:t>Le modèle utilisé c’est le Mini-Lab robot qui est utilisé par la société pour le domaine d’éducation robotique  et dont on dispose d’un programme de simulation </a:t>
            </a:r>
            <a:r>
              <a:rPr b="1" lang="en-US" sz="1300" spc="-1" strike="noStrike">
                <a:solidFill>
                  <a:srgbClr val="424242"/>
                </a:solidFill>
                <a:latin typeface="Nunito"/>
                <a:ea typeface="Nunito"/>
              </a:rPr>
              <a:t>“open source”</a:t>
            </a:r>
            <a:r>
              <a:rPr b="0" lang="en-US" sz="1300" spc="-1" strike="noStrike">
                <a:solidFill>
                  <a:srgbClr val="424242"/>
                </a:solidFill>
                <a:latin typeface="Nunito"/>
                <a:ea typeface="Nunito"/>
              </a:rPr>
              <a:t> présenté sur </a:t>
            </a:r>
            <a:r>
              <a:rPr b="1" lang="en-US" sz="1300" spc="-1" strike="noStrike">
                <a:solidFill>
                  <a:srgbClr val="424242"/>
                </a:solidFill>
                <a:latin typeface="Nunito"/>
                <a:ea typeface="Nunito"/>
              </a:rPr>
              <a:t>ROS WIKI</a:t>
            </a:r>
            <a:r>
              <a:rPr b="0" lang="en-US" sz="1300" spc="-1" strike="noStrike">
                <a:solidFill>
                  <a:srgbClr val="424242"/>
                </a:solidFill>
                <a:latin typeface="Nunito"/>
                <a:ea typeface="Nunito"/>
              </a:rPr>
              <a:t>.</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spcAft>
                <a:spcPts val="1199"/>
              </a:spcAft>
            </a:pPr>
            <a:endParaRPr b="0" lang="en-US" sz="1300" spc="-1" strike="noStrike">
              <a:latin typeface="Arial"/>
            </a:endParaRPr>
          </a:p>
        </p:txBody>
      </p:sp>
      <p:pic>
        <p:nvPicPr>
          <p:cNvPr id="241" name="Google Shape;284;p14" descr=""/>
          <p:cNvPicPr/>
          <p:nvPr/>
        </p:nvPicPr>
        <p:blipFill>
          <a:blip r:embed="rId1"/>
          <a:stretch/>
        </p:blipFill>
        <p:spPr>
          <a:xfrm>
            <a:off x="5765040" y="3045600"/>
            <a:ext cx="2249280" cy="20473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303920" y="598680"/>
            <a:ext cx="7027920" cy="9968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ff0000"/>
                </a:solidFill>
                <a:latin typeface="Maven Pro"/>
                <a:ea typeface="Maven Pro"/>
              </a:rPr>
              <a:t>II- Notion de base</a:t>
            </a:r>
            <a:endParaRPr b="0" lang="en-US" sz="2800" spc="-1" strike="noStrike">
              <a:latin typeface="Arial"/>
            </a:endParaRPr>
          </a:p>
        </p:txBody>
      </p:sp>
      <p:sp>
        <p:nvSpPr>
          <p:cNvPr id="243" name="CustomShape 2"/>
          <p:cNvSpPr/>
          <p:nvPr/>
        </p:nvSpPr>
        <p:spPr>
          <a:xfrm>
            <a:off x="1303920" y="1188720"/>
            <a:ext cx="7027920" cy="2539080"/>
          </a:xfrm>
          <a:prstGeom prst="rect">
            <a:avLst/>
          </a:prstGeom>
          <a:noFill/>
          <a:ln>
            <a:noFill/>
          </a:ln>
        </p:spPr>
        <p:style>
          <a:lnRef idx="0"/>
          <a:fillRef idx="0"/>
          <a:effectRef idx="0"/>
          <a:fontRef idx="minor"/>
        </p:style>
        <p:txBody>
          <a:bodyPr lIns="90000" rIns="90000" tIns="91440" bIns="91440">
            <a:normAutofit/>
          </a:bodyPr>
          <a:p>
            <a:pPr>
              <a:lnSpc>
                <a:spcPct val="115000"/>
              </a:lnSpc>
            </a:pPr>
            <a:r>
              <a:rPr b="0" lang="en-US" sz="1300" spc="-1" strike="noStrike">
                <a:solidFill>
                  <a:srgbClr val="000000"/>
                </a:solidFill>
                <a:latin typeface="Nunito"/>
                <a:ea typeface="Nunito"/>
              </a:rPr>
              <a:t>Pour pouvoir comprendre le fonctionnement du système il faut d’abord passer par quelques définitions importantes pour la suite.</a:t>
            </a:r>
            <a:endParaRPr b="0" lang="en-US" sz="1300" spc="-1" strike="noStrike">
              <a:latin typeface="Arial"/>
            </a:endParaRPr>
          </a:p>
          <a:p>
            <a:pPr>
              <a:lnSpc>
                <a:spcPct val="115000"/>
              </a:lnSpc>
              <a:spcBef>
                <a:spcPts val="1199"/>
              </a:spcBef>
            </a:pPr>
            <a:r>
              <a:rPr b="1" lang="en-US" sz="1300" spc="-1" strike="noStrike">
                <a:solidFill>
                  <a:srgbClr val="000000"/>
                </a:solidFill>
                <a:latin typeface="Nunito"/>
                <a:ea typeface="Nunito"/>
              </a:rPr>
              <a:t>1)Vitesse linéaire: </a:t>
            </a:r>
            <a:r>
              <a:rPr b="0" lang="en-US" sz="1300" spc="-1" strike="noStrike">
                <a:solidFill>
                  <a:srgbClr val="000000"/>
                </a:solidFill>
                <a:latin typeface="Nunito"/>
                <a:ea typeface="Nunito"/>
              </a:rPr>
              <a:t>Elle est définie comme la dérivée par rapport au temps de la position linéaire. C'est la distance parcourue d'un mobile pendant une unité de temps.</a:t>
            </a:r>
            <a:endParaRPr b="0" lang="en-US" sz="1300" spc="-1" strike="noStrike">
              <a:latin typeface="Arial"/>
            </a:endParaRPr>
          </a:p>
          <a:p>
            <a:pPr>
              <a:lnSpc>
                <a:spcPct val="115000"/>
              </a:lnSpc>
              <a:spcBef>
                <a:spcPts val="1199"/>
              </a:spcBef>
            </a:pPr>
            <a:r>
              <a:rPr b="1" lang="en-US" sz="1300" spc="-1" strike="noStrike">
                <a:solidFill>
                  <a:srgbClr val="000000"/>
                </a:solidFill>
                <a:latin typeface="Nunito"/>
                <a:ea typeface="Nunito"/>
              </a:rPr>
              <a:t>2)Vitesse angulaire: </a:t>
            </a:r>
            <a:r>
              <a:rPr b="0" lang="en-US" sz="1300" spc="-1" strike="noStrike">
                <a:solidFill>
                  <a:srgbClr val="000000"/>
                </a:solidFill>
                <a:latin typeface="Arial"/>
                <a:ea typeface="Arial"/>
              </a:rPr>
              <a:t>Elle est  définie comme la</a:t>
            </a:r>
            <a:r>
              <a:rPr b="0" lang="en-US" sz="1300" spc="-1" strike="noStrike" u="sng">
                <a:solidFill>
                  <a:srgbClr val="27278b"/>
                </a:solidFill>
                <a:uFillTx/>
                <a:latin typeface="Arial"/>
                <a:ea typeface="Arial"/>
                <a:hlinkClick r:id="rId1"/>
              </a:rPr>
              <a:t> dérivée</a:t>
            </a:r>
            <a:r>
              <a:rPr b="0" lang="en-US" sz="1300" spc="-1" strike="noStrike">
                <a:solidFill>
                  <a:srgbClr val="000000"/>
                </a:solidFill>
                <a:latin typeface="Arial"/>
                <a:ea typeface="Arial"/>
              </a:rPr>
              <a:t> par rapport au temps de la position angulaire. C’est une</a:t>
            </a:r>
            <a:r>
              <a:rPr b="0" lang="en-US" sz="1300" spc="-1" strike="noStrike" u="sng">
                <a:solidFill>
                  <a:srgbClr val="27278b"/>
                </a:solidFill>
                <a:uFillTx/>
                <a:latin typeface="Arial"/>
                <a:ea typeface="Arial"/>
                <a:hlinkClick r:id="rId2"/>
              </a:rPr>
              <a:t> grandeur</a:t>
            </a:r>
            <a:r>
              <a:rPr b="0" lang="en-US" sz="1300" spc="-1" strike="noStrike">
                <a:solidFill>
                  <a:srgbClr val="000000"/>
                </a:solidFill>
                <a:latin typeface="Arial"/>
                <a:ea typeface="Arial"/>
              </a:rPr>
              <a:t> qui représente le</a:t>
            </a:r>
            <a:r>
              <a:rPr b="0" lang="en-US" sz="1300" spc="-1" strike="noStrike" u="sng">
                <a:solidFill>
                  <a:srgbClr val="27278b"/>
                </a:solidFill>
                <a:uFillTx/>
                <a:latin typeface="Arial"/>
                <a:ea typeface="Arial"/>
                <a:hlinkClick r:id="rId3"/>
              </a:rPr>
              <a:t> rapport</a:t>
            </a:r>
            <a:r>
              <a:rPr b="0" lang="en-US" sz="1300" spc="-1" strike="noStrike">
                <a:solidFill>
                  <a:srgbClr val="000000"/>
                </a:solidFill>
                <a:latin typeface="Arial"/>
                <a:ea typeface="Arial"/>
              </a:rPr>
              <a:t> d'un angle de</a:t>
            </a:r>
            <a:r>
              <a:rPr b="0" lang="en-US" sz="1300" spc="-1" strike="noStrike" u="sng">
                <a:solidFill>
                  <a:srgbClr val="27278b"/>
                </a:solidFill>
                <a:uFillTx/>
                <a:latin typeface="Arial"/>
                <a:ea typeface="Arial"/>
                <a:hlinkClick r:id="rId4"/>
              </a:rPr>
              <a:t> rotation</a:t>
            </a:r>
            <a:r>
              <a:rPr b="0" lang="en-US" sz="1300" spc="-1" strike="noStrike">
                <a:solidFill>
                  <a:srgbClr val="000000"/>
                </a:solidFill>
                <a:latin typeface="Arial"/>
                <a:ea typeface="Arial"/>
              </a:rPr>
              <a:t> dans le</a:t>
            </a:r>
            <a:r>
              <a:rPr b="0" lang="en-US" sz="1300" spc="-1" strike="noStrike" u="sng">
                <a:solidFill>
                  <a:srgbClr val="27278b"/>
                </a:solidFill>
                <a:uFillTx/>
                <a:latin typeface="Arial"/>
                <a:ea typeface="Arial"/>
                <a:hlinkClick r:id="rId5"/>
              </a:rPr>
              <a:t> temps</a:t>
            </a:r>
            <a:r>
              <a:rPr b="0" lang="en-US" sz="1300" spc="-1" strike="noStrike">
                <a:solidFill>
                  <a:srgbClr val="000000"/>
                </a:solidFill>
                <a:latin typeface="Nunito"/>
                <a:ea typeface="Nunito"/>
              </a:rPr>
              <a:t>.</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spcAft>
                <a:spcPts val="1199"/>
              </a:spcAft>
            </a:pPr>
            <a:endParaRPr b="0" lang="en-US" sz="1300" spc="-1" strike="noStrike">
              <a:latin typeface="Arial"/>
            </a:endParaRPr>
          </a:p>
        </p:txBody>
      </p:sp>
      <p:pic>
        <p:nvPicPr>
          <p:cNvPr id="244" name="Google Shape;291;p15" descr=""/>
          <p:cNvPicPr/>
          <p:nvPr/>
        </p:nvPicPr>
        <p:blipFill>
          <a:blip r:embed="rId6"/>
          <a:stretch/>
        </p:blipFill>
        <p:spPr>
          <a:xfrm>
            <a:off x="3223080" y="3364200"/>
            <a:ext cx="2873160" cy="15634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252080" y="127080"/>
            <a:ext cx="7027920" cy="2834640"/>
          </a:xfrm>
          <a:prstGeom prst="rect">
            <a:avLst/>
          </a:prstGeom>
          <a:noFill/>
          <a:ln>
            <a:noFill/>
          </a:ln>
        </p:spPr>
        <p:style>
          <a:lnRef idx="0"/>
          <a:fillRef idx="0"/>
          <a:effectRef idx="0"/>
          <a:fontRef idx="minor"/>
        </p:style>
        <p:txBody>
          <a:bodyPr lIns="90000" rIns="90000" tIns="91440" bIns="91440">
            <a:normAutofit/>
          </a:bodyPr>
          <a:p>
            <a:pPr>
              <a:lnSpc>
                <a:spcPct val="115000"/>
              </a:lnSpc>
            </a:pPr>
            <a:r>
              <a:rPr b="1" lang="en-US" sz="5600" spc="-1" strike="noStrike">
                <a:solidFill>
                  <a:srgbClr val="000000"/>
                </a:solidFill>
                <a:latin typeface="Nunito"/>
                <a:ea typeface="Nunito"/>
              </a:rPr>
              <a:t>3)</a:t>
            </a:r>
            <a:r>
              <a:rPr b="1" lang="en-US" sz="5600" spc="-1" strike="noStrike">
                <a:solidFill>
                  <a:srgbClr val="000000"/>
                </a:solidFill>
                <a:latin typeface="Arial"/>
                <a:ea typeface="Arial"/>
              </a:rPr>
              <a:t>Differential drive robot: </a:t>
            </a:r>
            <a:r>
              <a:rPr b="0" lang="en-US" sz="5600" spc="-1" strike="noStrike">
                <a:solidFill>
                  <a:srgbClr val="000000"/>
                </a:solidFill>
                <a:latin typeface="Arial"/>
                <a:ea typeface="Arial"/>
              </a:rPr>
              <a:t>	</a:t>
            </a:r>
            <a:r>
              <a:rPr b="0" lang="en-US" sz="5600" spc="-1" strike="noStrike">
                <a:solidFill>
                  <a:srgbClr val="000000"/>
                </a:solidFill>
                <a:latin typeface="Arial"/>
                <a:ea typeface="Arial"/>
              </a:rPr>
              <a:t> </a:t>
            </a:r>
            <a:r>
              <a:rPr b="0" lang="en-US" sz="5600" spc="-1" strike="noStrike">
                <a:solidFill>
                  <a:srgbClr val="000000"/>
                </a:solidFill>
                <a:latin typeface="Arial"/>
                <a:ea typeface="Arial"/>
              </a:rPr>
              <a:t>	</a:t>
            </a:r>
            <a:endParaRPr b="0" lang="en-US" sz="5600" spc="-1" strike="noStrike">
              <a:latin typeface="Arial"/>
            </a:endParaRPr>
          </a:p>
          <a:p>
            <a:pPr>
              <a:lnSpc>
                <a:spcPct val="108000"/>
              </a:lnSpc>
              <a:spcBef>
                <a:spcPts val="1199"/>
              </a:spcBef>
            </a:pPr>
            <a:r>
              <a:rPr b="0" lang="en-US" sz="4800" spc="-1" strike="noStrike">
                <a:solidFill>
                  <a:srgbClr val="000000"/>
                </a:solidFill>
                <a:latin typeface="Arial"/>
                <a:ea typeface="Arial"/>
              </a:rPr>
              <a:t>C’est un modèle qui se compose de 2 roues motrices montés sur un axe commun, et chaque roue peut indépendamment être entraînée vers l'avant ou vers l'arrière.</a:t>
            </a:r>
            <a:endParaRPr b="0" lang="en-US" sz="4800" spc="-1" strike="noStrike">
              <a:latin typeface="Arial"/>
            </a:endParaRPr>
          </a:p>
          <a:p>
            <a:pPr>
              <a:lnSpc>
                <a:spcPct val="108000"/>
              </a:lnSpc>
              <a:spcBef>
                <a:spcPts val="1100"/>
              </a:spcBef>
            </a:pPr>
            <a:r>
              <a:rPr b="0" lang="en-US" sz="4800" spc="-1" strike="noStrike">
                <a:solidFill>
                  <a:srgbClr val="000000"/>
                </a:solidFill>
                <a:latin typeface="Arial"/>
                <a:ea typeface="Arial"/>
              </a:rPr>
              <a:t>En faisant varier les vitesses des deux roues, on peut faire varier les trajectoires que prend le robot.</a:t>
            </a:r>
            <a:endParaRPr b="0" lang="en-US" sz="4800" spc="-1" strike="noStrike">
              <a:latin typeface="Arial"/>
            </a:endParaRPr>
          </a:p>
          <a:p>
            <a:pPr>
              <a:lnSpc>
                <a:spcPct val="108000"/>
              </a:lnSpc>
              <a:spcBef>
                <a:spcPts val="1100"/>
              </a:spcBef>
            </a:pPr>
            <a:r>
              <a:rPr b="0" lang="en-US" sz="4800" spc="-1" strike="noStrike">
                <a:solidFill>
                  <a:srgbClr val="000000"/>
                </a:solidFill>
                <a:latin typeface="Arial"/>
                <a:ea typeface="Arial"/>
              </a:rPr>
              <a:t>ω la vitesse angulaire doit être le même pour les deux roues et donc nous pouvons écrire les équations suivantes :</a:t>
            </a:r>
            <a:endParaRPr b="0" lang="en-US" sz="4800" spc="-1" strike="noStrike">
              <a:latin typeface="Arial"/>
            </a:endParaRPr>
          </a:p>
          <a:p>
            <a:pPr>
              <a:lnSpc>
                <a:spcPct val="108000"/>
              </a:lnSpc>
              <a:spcBef>
                <a:spcPts val="1100"/>
              </a:spcBef>
            </a:pPr>
            <a:r>
              <a:rPr b="0" lang="en-US" sz="4800" spc="-1" strike="noStrike">
                <a:solidFill>
                  <a:srgbClr val="000000"/>
                </a:solidFill>
                <a:latin typeface="Arial"/>
                <a:ea typeface="Arial"/>
              </a:rPr>
              <a:t>Vt = (Vl+Vr)/2</a:t>
            </a:r>
            <a:endParaRPr b="0" lang="en-US" sz="4800" spc="-1" strike="noStrike">
              <a:latin typeface="Arial"/>
            </a:endParaRPr>
          </a:p>
          <a:p>
            <a:pPr>
              <a:lnSpc>
                <a:spcPct val="108000"/>
              </a:lnSpc>
              <a:spcBef>
                <a:spcPts val="1100"/>
              </a:spcBef>
            </a:pPr>
            <a:r>
              <a:rPr b="0" lang="en-US" sz="4800" spc="-1" strike="noStrike">
                <a:solidFill>
                  <a:srgbClr val="000000"/>
                </a:solidFill>
                <a:latin typeface="Arial"/>
                <a:ea typeface="Arial"/>
              </a:rPr>
              <a:t>Vx=Vt cos (  ) Vy=Vt sinV (   )</a:t>
            </a:r>
            <a:endParaRPr b="0" lang="en-US" sz="4800" spc="-1" strike="noStrike">
              <a:latin typeface="Arial"/>
            </a:endParaRPr>
          </a:p>
          <a:p>
            <a:pPr>
              <a:lnSpc>
                <a:spcPct val="108000"/>
              </a:lnSpc>
              <a:spcBef>
                <a:spcPts val="1100"/>
              </a:spcBef>
            </a:pPr>
            <a:r>
              <a:rPr b="0" lang="en-US" sz="4800" spc="-1" strike="noStrike">
                <a:solidFill>
                  <a:srgbClr val="000000"/>
                </a:solidFill>
                <a:latin typeface="Arial"/>
                <a:ea typeface="Arial"/>
              </a:rPr>
              <a:t>W= (Vr-Vl)/L</a:t>
            </a:r>
            <a:endParaRPr b="0" lang="en-US" sz="4800" spc="-1" strike="noStrike">
              <a:latin typeface="Arial"/>
            </a:endParaRPr>
          </a:p>
          <a:p>
            <a:pPr algn="ctr">
              <a:lnSpc>
                <a:spcPct val="108000"/>
              </a:lnSpc>
              <a:spcBef>
                <a:spcPts val="1100"/>
              </a:spcBef>
            </a:pPr>
            <a:r>
              <a:rPr b="0" lang="en-US" sz="4800" spc="-1" strike="noStrike">
                <a:solidFill>
                  <a:srgbClr val="000000"/>
                </a:solidFill>
                <a:latin typeface="Arial"/>
                <a:ea typeface="Arial"/>
              </a:rPr>
              <a:t>Avec Vt(vitesse totale) , Vl(vitesse roue gauche) , Vr(vitesse roue droite), L (largeur du robot)</a:t>
            </a:r>
            <a:endParaRPr b="0" lang="en-US" sz="4800" spc="-1" strike="noStrike">
              <a:latin typeface="Arial"/>
            </a:endParaRPr>
          </a:p>
          <a:p>
            <a:pPr>
              <a:lnSpc>
                <a:spcPct val="115000"/>
              </a:lnSpc>
              <a:spcBef>
                <a:spcPts val="799"/>
              </a:spcBef>
            </a:pPr>
            <a:endParaRPr b="0" lang="en-US" sz="4800" spc="-1" strike="noStrike">
              <a:latin typeface="Arial"/>
            </a:endParaRPr>
          </a:p>
          <a:p>
            <a:pPr>
              <a:lnSpc>
                <a:spcPct val="115000"/>
              </a:lnSpc>
              <a:spcBef>
                <a:spcPts val="1199"/>
              </a:spcBef>
              <a:spcAft>
                <a:spcPts val="1199"/>
              </a:spcAft>
            </a:pPr>
            <a:endParaRPr b="0" lang="en-US" sz="4800" spc="-1" strike="noStrike">
              <a:latin typeface="Arial"/>
            </a:endParaRPr>
          </a:p>
        </p:txBody>
      </p:sp>
      <p:pic>
        <p:nvPicPr>
          <p:cNvPr id="246" name="Google Shape;297;p16" descr=""/>
          <p:cNvPicPr/>
          <p:nvPr/>
        </p:nvPicPr>
        <p:blipFill>
          <a:blip r:embed="rId1"/>
          <a:stretch/>
        </p:blipFill>
        <p:spPr>
          <a:xfrm>
            <a:off x="3200400" y="2103120"/>
            <a:ext cx="102240" cy="149760"/>
          </a:xfrm>
          <a:prstGeom prst="rect">
            <a:avLst/>
          </a:prstGeom>
          <a:ln>
            <a:noFill/>
          </a:ln>
        </p:spPr>
      </p:pic>
      <p:pic>
        <p:nvPicPr>
          <p:cNvPr id="247" name="Google Shape;298;p16" descr=""/>
          <p:cNvPicPr/>
          <p:nvPr/>
        </p:nvPicPr>
        <p:blipFill>
          <a:blip r:embed="rId2"/>
          <a:stretch/>
        </p:blipFill>
        <p:spPr>
          <a:xfrm>
            <a:off x="2181600" y="2103840"/>
            <a:ext cx="102240" cy="149760"/>
          </a:xfrm>
          <a:prstGeom prst="rect">
            <a:avLst/>
          </a:prstGeom>
          <a:ln>
            <a:noFill/>
          </a:ln>
        </p:spPr>
      </p:pic>
      <p:pic>
        <p:nvPicPr>
          <p:cNvPr id="248" name="Google Shape;299;p16" descr=""/>
          <p:cNvPicPr/>
          <p:nvPr/>
        </p:nvPicPr>
        <p:blipFill>
          <a:blip r:embed="rId3"/>
          <a:stretch/>
        </p:blipFill>
        <p:spPr>
          <a:xfrm>
            <a:off x="2320920" y="3050280"/>
            <a:ext cx="4587840" cy="1872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296360" y="112320"/>
            <a:ext cx="7027920" cy="3891600"/>
          </a:xfrm>
          <a:prstGeom prst="rect">
            <a:avLst/>
          </a:prstGeom>
          <a:noFill/>
          <a:ln>
            <a:noFill/>
          </a:ln>
        </p:spPr>
        <p:style>
          <a:lnRef idx="0"/>
          <a:fillRef idx="0"/>
          <a:effectRef idx="0"/>
          <a:fontRef idx="minor"/>
        </p:style>
        <p:txBody>
          <a:bodyPr lIns="90000" rIns="90000" tIns="91440" bIns="91440">
            <a:normAutofit/>
          </a:bodyPr>
          <a:p>
            <a:pPr>
              <a:lnSpc>
                <a:spcPct val="115000"/>
              </a:lnSpc>
            </a:pPr>
            <a:r>
              <a:rPr b="1" lang="en-US" sz="5200" spc="-1" strike="noStrike">
                <a:solidFill>
                  <a:srgbClr val="424242"/>
                </a:solidFill>
                <a:latin typeface="Nunito"/>
                <a:ea typeface="Nunito"/>
              </a:rPr>
              <a:t>4)</a:t>
            </a:r>
            <a:r>
              <a:rPr b="1" lang="en-US" sz="5200" spc="-1" strike="noStrike">
                <a:solidFill>
                  <a:srgbClr val="000000"/>
                </a:solidFill>
                <a:latin typeface="Arial"/>
                <a:ea typeface="Arial"/>
              </a:rPr>
              <a:t>Unicycle robot: </a:t>
            </a:r>
            <a:r>
              <a:rPr b="0" lang="en-US" sz="5200" spc="-1" strike="noStrike">
                <a:solidFill>
                  <a:srgbClr val="000000"/>
                </a:solidFill>
                <a:latin typeface="Arial"/>
                <a:ea typeface="Arial"/>
              </a:rPr>
              <a:t> </a:t>
            </a:r>
            <a:r>
              <a:rPr b="0" lang="en-US" sz="5200" spc="-1" strike="noStrike">
                <a:solidFill>
                  <a:srgbClr val="000000"/>
                </a:solidFill>
                <a:latin typeface="Arial"/>
                <a:ea typeface="Arial"/>
              </a:rPr>
              <a:t>	</a:t>
            </a:r>
            <a:r>
              <a:rPr b="0" lang="en-US" sz="5200" spc="-1" strike="noStrike">
                <a:solidFill>
                  <a:srgbClr val="000000"/>
                </a:solidFill>
                <a:latin typeface="Arial"/>
                <a:ea typeface="Arial"/>
              </a:rPr>
              <a:t> </a:t>
            </a:r>
            <a:r>
              <a:rPr b="0" lang="en-US" sz="5200" spc="-1" strike="noStrike">
                <a:solidFill>
                  <a:srgbClr val="000000"/>
                </a:solidFill>
                <a:latin typeface="Arial"/>
                <a:ea typeface="Arial"/>
              </a:rPr>
              <a:t>	</a:t>
            </a:r>
            <a:r>
              <a:rPr b="0" lang="en-US" sz="5200" spc="-1" strike="noStrike">
                <a:solidFill>
                  <a:srgbClr val="000000"/>
                </a:solidFill>
                <a:latin typeface="Arial"/>
                <a:ea typeface="Arial"/>
              </a:rPr>
              <a:t> </a:t>
            </a:r>
            <a:r>
              <a:rPr b="0" lang="en-US" sz="5200" spc="-1" strike="noStrike">
                <a:solidFill>
                  <a:srgbClr val="000000"/>
                </a:solidFill>
                <a:latin typeface="Arial"/>
                <a:ea typeface="Arial"/>
              </a:rPr>
              <a:t>	</a:t>
            </a:r>
            <a:endParaRPr b="0" lang="en-US" sz="5200" spc="-1" strike="noStrike">
              <a:latin typeface="Arial"/>
            </a:endParaRPr>
          </a:p>
          <a:p>
            <a:pPr>
              <a:lnSpc>
                <a:spcPct val="108000"/>
              </a:lnSpc>
              <a:spcBef>
                <a:spcPts val="1199"/>
              </a:spcBef>
            </a:pPr>
            <a:r>
              <a:rPr b="0" lang="en-US" sz="5200" spc="-1" strike="noStrike">
                <a:solidFill>
                  <a:srgbClr val="000000"/>
                </a:solidFill>
                <a:latin typeface="Arial"/>
                <a:ea typeface="Arial"/>
              </a:rPr>
              <a:t>C’est un modèle plus compacte et plus pratique déduit du model differential drive</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Un robot de type monocycle est un robot se déplaçant dans un monde 2D, ayant une certaine vitesse d'avancement mais ne peut achever de mouvement latéral instantané.</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C’est un robot considéré comme ayant une seule roue qui peut se déplacer avec une vitesse souhaitée (V) à un angle spécifié (   )</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Vx=V cos(  ) Vy=Vsin(  )</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W=(  )°</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On peut donc déduir la vitesse de chaque roue:</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Vr=V+(w*L)/2</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Vl=V-(w*L)/2</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C’est le modèle utilisé pour le robot</a:t>
            </a:r>
            <a:endParaRPr b="0" lang="en-US" sz="5200" spc="-1" strike="noStrike">
              <a:latin typeface="Arial"/>
            </a:endParaRPr>
          </a:p>
          <a:p>
            <a:pPr>
              <a:lnSpc>
                <a:spcPct val="108000"/>
              </a:lnSpc>
              <a:spcBef>
                <a:spcPts val="1100"/>
              </a:spcBef>
            </a:pPr>
            <a:r>
              <a:rPr b="0" lang="en-US" sz="5200" spc="-1" strike="noStrike">
                <a:solidFill>
                  <a:srgbClr val="000000"/>
                </a:solidFill>
                <a:latin typeface="Arial"/>
                <a:ea typeface="Arial"/>
              </a:rPr>
              <a:t>Mini-Lab</a:t>
            </a:r>
            <a:endParaRPr b="0" lang="en-US" sz="5200" spc="-1" strike="noStrike">
              <a:latin typeface="Arial"/>
            </a:endParaRPr>
          </a:p>
          <a:p>
            <a:pPr>
              <a:lnSpc>
                <a:spcPct val="115000"/>
              </a:lnSpc>
              <a:spcBef>
                <a:spcPts val="799"/>
              </a:spcBef>
            </a:pPr>
            <a:endParaRPr b="0" lang="en-US" sz="5200" spc="-1" strike="noStrike">
              <a:latin typeface="Arial"/>
            </a:endParaRPr>
          </a:p>
          <a:p>
            <a:pPr>
              <a:lnSpc>
                <a:spcPct val="115000"/>
              </a:lnSpc>
              <a:spcBef>
                <a:spcPts val="1199"/>
              </a:spcBef>
              <a:spcAft>
                <a:spcPts val="1199"/>
              </a:spcAft>
            </a:pPr>
            <a:endParaRPr b="0" lang="en-US" sz="5200" spc="-1" strike="noStrike">
              <a:latin typeface="Arial"/>
            </a:endParaRPr>
          </a:p>
        </p:txBody>
      </p:sp>
      <p:pic>
        <p:nvPicPr>
          <p:cNvPr id="250" name="Google Shape;305;p17" descr=""/>
          <p:cNvPicPr/>
          <p:nvPr/>
        </p:nvPicPr>
        <p:blipFill>
          <a:blip r:embed="rId1"/>
          <a:stretch/>
        </p:blipFill>
        <p:spPr>
          <a:xfrm>
            <a:off x="4742640" y="1554480"/>
            <a:ext cx="102240" cy="149760"/>
          </a:xfrm>
          <a:prstGeom prst="rect">
            <a:avLst/>
          </a:prstGeom>
          <a:ln>
            <a:noFill/>
          </a:ln>
        </p:spPr>
      </p:pic>
      <p:pic>
        <p:nvPicPr>
          <p:cNvPr id="251" name="Google Shape;306;p17" descr=""/>
          <p:cNvPicPr/>
          <p:nvPr/>
        </p:nvPicPr>
        <p:blipFill>
          <a:blip r:embed="rId2"/>
          <a:stretch/>
        </p:blipFill>
        <p:spPr>
          <a:xfrm>
            <a:off x="3108960" y="1828800"/>
            <a:ext cx="102240" cy="149760"/>
          </a:xfrm>
          <a:prstGeom prst="rect">
            <a:avLst/>
          </a:prstGeom>
          <a:ln>
            <a:noFill/>
          </a:ln>
        </p:spPr>
      </p:pic>
      <p:pic>
        <p:nvPicPr>
          <p:cNvPr id="252" name="Google Shape;307;p17" descr=""/>
          <p:cNvPicPr/>
          <p:nvPr/>
        </p:nvPicPr>
        <p:blipFill>
          <a:blip r:embed="rId3"/>
          <a:stretch/>
        </p:blipFill>
        <p:spPr>
          <a:xfrm>
            <a:off x="1692720" y="2103120"/>
            <a:ext cx="90000" cy="149760"/>
          </a:xfrm>
          <a:prstGeom prst="rect">
            <a:avLst/>
          </a:prstGeom>
          <a:ln>
            <a:noFill/>
          </a:ln>
        </p:spPr>
      </p:pic>
      <p:pic>
        <p:nvPicPr>
          <p:cNvPr id="253" name="Google Shape;308;p17" descr=""/>
          <p:cNvPicPr/>
          <p:nvPr/>
        </p:nvPicPr>
        <p:blipFill>
          <a:blip r:embed="rId4"/>
          <a:stretch/>
        </p:blipFill>
        <p:spPr>
          <a:xfrm>
            <a:off x="2194560" y="1828800"/>
            <a:ext cx="102240" cy="149760"/>
          </a:xfrm>
          <a:prstGeom prst="rect">
            <a:avLst/>
          </a:prstGeom>
          <a:ln>
            <a:noFill/>
          </a:ln>
        </p:spPr>
      </p:pic>
      <p:pic>
        <p:nvPicPr>
          <p:cNvPr id="254" name="Google Shape;309;p17" descr=""/>
          <p:cNvPicPr/>
          <p:nvPr/>
        </p:nvPicPr>
        <p:blipFill>
          <a:blip r:embed="rId5"/>
          <a:stretch/>
        </p:blipFill>
        <p:spPr>
          <a:xfrm>
            <a:off x="5252400" y="2129400"/>
            <a:ext cx="3615120" cy="3012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303920" y="598680"/>
            <a:ext cx="7027920" cy="9968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ff0000"/>
                </a:solidFill>
                <a:latin typeface="Maven Pro"/>
                <a:ea typeface="Maven Pro"/>
              </a:rPr>
              <a:t>III-Etapes de travail</a:t>
            </a:r>
            <a:endParaRPr b="0" lang="en-US" sz="2800" spc="-1" strike="noStrike">
              <a:latin typeface="Arial"/>
            </a:endParaRPr>
          </a:p>
        </p:txBody>
      </p:sp>
      <p:sp>
        <p:nvSpPr>
          <p:cNvPr id="256" name="CustomShape 2"/>
          <p:cNvSpPr/>
          <p:nvPr/>
        </p:nvSpPr>
        <p:spPr>
          <a:xfrm>
            <a:off x="1303920" y="1434240"/>
            <a:ext cx="7027920" cy="3116880"/>
          </a:xfrm>
          <a:prstGeom prst="rect">
            <a:avLst/>
          </a:prstGeom>
          <a:noFill/>
          <a:ln>
            <a:noFill/>
          </a:ln>
        </p:spPr>
        <p:style>
          <a:lnRef idx="0"/>
          <a:fillRef idx="0"/>
          <a:effectRef idx="0"/>
          <a:fontRef idx="minor"/>
        </p:style>
        <p:txBody>
          <a:bodyPr lIns="90000" rIns="90000" tIns="91440" bIns="91440">
            <a:normAutofit/>
          </a:bodyPr>
          <a:p>
            <a:pPr>
              <a:lnSpc>
                <a:spcPct val="115000"/>
              </a:lnSpc>
            </a:pPr>
            <a:r>
              <a:rPr b="1" lang="en-US" sz="2660" spc="-1" strike="noStrike">
                <a:solidFill>
                  <a:srgbClr val="424242"/>
                </a:solidFill>
                <a:latin typeface="Nunito"/>
                <a:ea typeface="Nunito"/>
              </a:rPr>
              <a:t>1)Prise en main de l’environnement de Mini-Lab sur ROS WIKI</a:t>
            </a:r>
            <a:endParaRPr b="0" lang="en-US" sz="2660" spc="-1" strike="noStrike">
              <a:latin typeface="Arial"/>
            </a:endParaRPr>
          </a:p>
          <a:p>
            <a:pPr>
              <a:lnSpc>
                <a:spcPct val="115000"/>
              </a:lnSpc>
              <a:spcBef>
                <a:spcPts val="1199"/>
              </a:spcBef>
            </a:pPr>
            <a:r>
              <a:rPr b="0" lang="en-US" sz="2700" spc="-1" strike="noStrike">
                <a:solidFill>
                  <a:srgbClr val="424242"/>
                </a:solidFill>
                <a:latin typeface="Nunito"/>
                <a:ea typeface="Nunito"/>
              </a:rPr>
              <a:t>Cet environnement nous donne accès aux différents codes et programmes élaborés par les constructeurs du robot.Il est déstine pour pouvoir tester le fonctionnement par 2 méthodes.</a:t>
            </a:r>
            <a:endParaRPr b="0" lang="en-US" sz="2700" spc="-1" strike="noStrike">
              <a:latin typeface="Arial"/>
            </a:endParaRPr>
          </a:p>
          <a:p>
            <a:pPr>
              <a:lnSpc>
                <a:spcPct val="115000"/>
              </a:lnSpc>
              <a:spcBef>
                <a:spcPts val="1199"/>
              </a:spcBef>
            </a:pPr>
            <a:r>
              <a:rPr b="0" lang="en-US" sz="2700" spc="-1" strike="noStrike">
                <a:solidFill>
                  <a:srgbClr val="424242"/>
                </a:solidFill>
                <a:latin typeface="Nunito"/>
                <a:ea typeface="Nunito"/>
              </a:rPr>
              <a:t>La première c’est une méthode directe qu’est l'application sur le robot réel mais qui demande plusieurs ressources.</a:t>
            </a:r>
            <a:endParaRPr b="0" lang="en-US" sz="2700" spc="-1" strike="noStrike">
              <a:latin typeface="Arial"/>
            </a:endParaRPr>
          </a:p>
          <a:p>
            <a:pPr>
              <a:lnSpc>
                <a:spcPct val="115000"/>
              </a:lnSpc>
              <a:spcBef>
                <a:spcPts val="1199"/>
              </a:spcBef>
            </a:pPr>
            <a:r>
              <a:rPr b="0" lang="en-US" sz="2700" spc="-1" strike="noStrike">
                <a:solidFill>
                  <a:srgbClr val="424242"/>
                </a:solidFill>
                <a:latin typeface="Nunito"/>
                <a:ea typeface="Nunito"/>
              </a:rPr>
              <a:t>La deuxième est une méthode beaucoup plus simple à réaliser et qui donne de bonnes résultats pour pouvoir enchaîner le travail. On a accès à un environnement de simulation qui reproduit le robot ainsi que le lieu de travail avec des dimensions réels. C’est la partie à laquelle on va s'intéresser pour le reste du travail.</a:t>
            </a:r>
            <a:endParaRPr b="0" lang="en-US" sz="2700" spc="-1" strike="noStrike">
              <a:latin typeface="Arial"/>
            </a:endParaRPr>
          </a:p>
          <a:p>
            <a:pPr>
              <a:lnSpc>
                <a:spcPct val="115000"/>
              </a:lnSpc>
              <a:spcBef>
                <a:spcPts val="1199"/>
              </a:spcBef>
            </a:pPr>
            <a:endParaRPr b="0" lang="en-US" sz="2700" spc="-1" strike="noStrike">
              <a:latin typeface="Arial"/>
            </a:endParaRPr>
          </a:p>
          <a:p>
            <a:pPr>
              <a:lnSpc>
                <a:spcPct val="115000"/>
              </a:lnSpc>
              <a:spcBef>
                <a:spcPts val="1199"/>
              </a:spcBef>
              <a:spcAft>
                <a:spcPts val="1199"/>
              </a:spcAft>
            </a:pPr>
            <a:endParaRPr b="0" lang="en-US" sz="27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290960" y="91440"/>
            <a:ext cx="7027920" cy="4009680"/>
          </a:xfrm>
          <a:prstGeom prst="rect">
            <a:avLst/>
          </a:prstGeom>
          <a:noFill/>
          <a:ln>
            <a:noFill/>
          </a:ln>
        </p:spPr>
        <p:style>
          <a:lnRef idx="0"/>
          <a:fillRef idx="0"/>
          <a:effectRef idx="0"/>
          <a:fontRef idx="minor"/>
        </p:style>
        <p:txBody>
          <a:bodyPr lIns="90000" rIns="90000" tIns="91440" bIns="91440">
            <a:normAutofit/>
          </a:bodyPr>
          <a:p>
            <a:pPr>
              <a:lnSpc>
                <a:spcPct val="115000"/>
              </a:lnSpc>
            </a:pPr>
            <a:r>
              <a:rPr b="1" lang="en-US" sz="1300" spc="-1" strike="noStrike">
                <a:solidFill>
                  <a:srgbClr val="424242"/>
                </a:solidFill>
                <a:latin typeface="Nunito"/>
                <a:ea typeface="Nunito"/>
              </a:rPr>
              <a:t>2)Le lancement et l'appréhension des environnements de simulation déjà créés</a:t>
            </a:r>
            <a:endParaRPr b="0" lang="en-US" sz="1300" spc="-1" strike="noStrike">
              <a:latin typeface="Arial"/>
            </a:endParaRPr>
          </a:p>
          <a:p>
            <a:pPr>
              <a:lnSpc>
                <a:spcPct val="115000"/>
              </a:lnSpc>
              <a:spcBef>
                <a:spcPts val="1199"/>
              </a:spcBef>
            </a:pPr>
            <a:r>
              <a:rPr b="0" lang="en-US" sz="1300" spc="-1" strike="noStrike">
                <a:solidFill>
                  <a:srgbClr val="424242"/>
                </a:solidFill>
                <a:latin typeface="Nunito"/>
                <a:ea typeface="Nunito"/>
              </a:rPr>
              <a:t>Après l’installation de tous les données necessaires, on trouve des commandes prédéfinies pour faciliter le travail.</a:t>
            </a:r>
            <a:endParaRPr b="0" lang="en-US" sz="1300" spc="-1" strike="noStrike">
              <a:latin typeface="Arial"/>
            </a:endParaRPr>
          </a:p>
          <a:p>
            <a:pPr>
              <a:lnSpc>
                <a:spcPct val="115000"/>
              </a:lnSpc>
              <a:spcBef>
                <a:spcPts val="1199"/>
              </a:spcBef>
            </a:pPr>
            <a:r>
              <a:rPr b="0" lang="en-US" sz="1300" spc="-1" strike="noStrike">
                <a:solidFill>
                  <a:srgbClr val="424242"/>
                </a:solidFill>
                <a:latin typeface="Nunito"/>
                <a:ea typeface="Nunito"/>
              </a:rPr>
              <a:t>Pour lancer la simulation de notre robot dans une carte qui reproduit le lieu de travail réel on utilise la commande  </a:t>
            </a:r>
            <a:r>
              <a:rPr b="1" lang="en-US" sz="1300" spc="-1" strike="noStrike">
                <a:solidFill>
                  <a:srgbClr val="424242"/>
                </a:solidFill>
                <a:latin typeface="Nunito"/>
                <a:ea typeface="Nunito"/>
              </a:rPr>
              <a:t>“$ roslaunch minilab_demo_simulation minilab_demo_teleop.launch”</a:t>
            </a:r>
            <a:r>
              <a:rPr b="0" lang="en-US" sz="1300" spc="-1" strike="noStrike">
                <a:solidFill>
                  <a:srgbClr val="424242"/>
                </a:solidFill>
                <a:latin typeface="Nunito"/>
                <a:ea typeface="Nunito"/>
              </a:rPr>
              <a:t>. On a alors accès à un robot qu’on peut manipuler à volonté en le déplaçant à une position angulaire ou linéaire ou en changeant sa vitesse linéaire et angulaire </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spcAft>
                <a:spcPts val="1199"/>
              </a:spcAft>
            </a:pPr>
            <a:endParaRPr b="0" lang="en-US" sz="1300" spc="-1" strike="noStrike">
              <a:latin typeface="Arial"/>
            </a:endParaRPr>
          </a:p>
        </p:txBody>
      </p:sp>
      <p:pic>
        <p:nvPicPr>
          <p:cNvPr id="258" name="Google Shape;321;p19" descr=""/>
          <p:cNvPicPr/>
          <p:nvPr/>
        </p:nvPicPr>
        <p:blipFill>
          <a:blip r:embed="rId1"/>
          <a:stretch/>
        </p:blipFill>
        <p:spPr>
          <a:xfrm>
            <a:off x="273600" y="2743200"/>
            <a:ext cx="3656520" cy="1870200"/>
          </a:xfrm>
          <a:prstGeom prst="rect">
            <a:avLst/>
          </a:prstGeom>
          <a:ln>
            <a:noFill/>
          </a:ln>
        </p:spPr>
      </p:pic>
      <p:pic>
        <p:nvPicPr>
          <p:cNvPr id="259" name="Google Shape;322;p19" descr=""/>
          <p:cNvPicPr/>
          <p:nvPr/>
        </p:nvPicPr>
        <p:blipFill>
          <a:blip r:embed="rId2"/>
          <a:stretch/>
        </p:blipFill>
        <p:spPr>
          <a:xfrm>
            <a:off x="4247280" y="2791800"/>
            <a:ext cx="3798000" cy="1961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296360" y="326880"/>
            <a:ext cx="7027920" cy="4327560"/>
          </a:xfrm>
          <a:prstGeom prst="rect">
            <a:avLst/>
          </a:prstGeom>
          <a:noFill/>
          <a:ln>
            <a:noFill/>
          </a:ln>
        </p:spPr>
        <p:style>
          <a:lnRef idx="0"/>
          <a:fillRef idx="0"/>
          <a:effectRef idx="0"/>
          <a:fontRef idx="minor"/>
        </p:style>
        <p:txBody>
          <a:bodyPr lIns="90000" rIns="90000" tIns="91440" bIns="91440">
            <a:normAutofit/>
          </a:bodyPr>
          <a:p>
            <a:pPr>
              <a:lnSpc>
                <a:spcPct val="115000"/>
              </a:lnSpc>
            </a:pPr>
            <a:r>
              <a:rPr b="0" lang="en-US" sz="1300" spc="-1" strike="noStrike">
                <a:solidFill>
                  <a:srgbClr val="000000"/>
                </a:solidFill>
                <a:latin typeface="Nunito"/>
                <a:ea typeface="Nunito"/>
              </a:rPr>
              <a:t>Pour pouvoir accéder à cette interface graphique, l’utilisateur n’a besoin que de taper sur une des touches qu’on lui a prédéfini(a,z,s…). Mais en réalité c’est un peu plus complique que ca. En effet lorsqu’on appuie sur une de ces touches il y’a un code qui s'exécute et envoi un message de type </a:t>
            </a:r>
            <a:r>
              <a:rPr b="1" lang="en-US" sz="1300" spc="-1" strike="noStrike">
                <a:solidFill>
                  <a:srgbClr val="000000"/>
                </a:solidFill>
                <a:latin typeface="Nunito"/>
                <a:ea typeface="Nunito"/>
              </a:rPr>
              <a:t>Twist </a:t>
            </a:r>
            <a:r>
              <a:rPr b="0" lang="en-US" sz="1300" spc="-1" strike="noStrike">
                <a:solidFill>
                  <a:srgbClr val="000000"/>
                </a:solidFill>
                <a:latin typeface="Nunito"/>
                <a:ea typeface="Nunito"/>
              </a:rPr>
              <a:t>à un topic appelé </a:t>
            </a:r>
            <a:r>
              <a:rPr b="1" lang="en-US" sz="1300" spc="-1" strike="noStrike">
                <a:solidFill>
                  <a:srgbClr val="000000"/>
                </a:solidFill>
                <a:latin typeface="Nunito"/>
                <a:ea typeface="Nunito"/>
              </a:rPr>
              <a:t>“/cmd_vel” </a:t>
            </a:r>
            <a:r>
              <a:rPr b="0" lang="en-US" sz="1300" spc="-1" strike="noStrike">
                <a:solidFill>
                  <a:srgbClr val="000000"/>
                </a:solidFill>
                <a:latin typeface="Nunito"/>
                <a:ea typeface="Nunito"/>
              </a:rPr>
              <a:t>qui assure la communication entre les 2 interfaces. Ce message est apprehender par l’environnement du </a:t>
            </a:r>
            <a:r>
              <a:rPr b="1" lang="en-US" sz="1300" spc="-1" strike="noStrike">
                <a:solidFill>
                  <a:srgbClr val="000000"/>
                </a:solidFill>
                <a:latin typeface="Nunito"/>
                <a:ea typeface="Nunito"/>
              </a:rPr>
              <a:t>“Gazebo”</a:t>
            </a:r>
            <a:r>
              <a:rPr b="0" lang="en-US" sz="1300" spc="-1" strike="noStrike">
                <a:solidFill>
                  <a:srgbClr val="000000"/>
                </a:solidFill>
                <a:latin typeface="Nunito"/>
                <a:ea typeface="Nunito"/>
              </a:rPr>
              <a:t> et donc le robot se déplace.</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r>
              <a:rPr b="0" lang="en-US" sz="1300" spc="-1" strike="noStrike">
                <a:solidFill>
                  <a:srgbClr val="000000"/>
                </a:solidFill>
                <a:latin typeface="Arial"/>
                <a:ea typeface="Arial"/>
              </a:rPr>
              <a:t>Les raisons d’utilisation de type message </a:t>
            </a:r>
            <a:r>
              <a:rPr b="1" lang="en-US" sz="1300" spc="-1" strike="noStrike">
                <a:solidFill>
                  <a:srgbClr val="000000"/>
                </a:solidFill>
                <a:latin typeface="Arial"/>
                <a:ea typeface="Arial"/>
              </a:rPr>
              <a:t>geometry_msgs.msg/Twist</a:t>
            </a:r>
            <a:r>
              <a:rPr b="0" lang="en-US" sz="1300" spc="-1" strike="noStrike">
                <a:solidFill>
                  <a:srgbClr val="000000"/>
                </a:solidFill>
                <a:latin typeface="Arial"/>
                <a:ea typeface="Arial"/>
              </a:rPr>
              <a:t>:</a:t>
            </a:r>
            <a:endParaRPr b="0" lang="en-US" sz="1300" spc="-1" strike="noStrike">
              <a:latin typeface="Arial"/>
            </a:endParaRPr>
          </a:p>
          <a:p>
            <a:pPr>
              <a:lnSpc>
                <a:spcPct val="108000"/>
              </a:lnSpc>
              <a:spcBef>
                <a:spcPts val="1199"/>
              </a:spcBef>
            </a:pPr>
            <a:r>
              <a:rPr b="0" lang="en-US" sz="1300" spc="-1" strike="noStrike">
                <a:solidFill>
                  <a:srgbClr val="000000"/>
                </a:solidFill>
                <a:latin typeface="Arial"/>
                <a:ea typeface="Arial"/>
              </a:rPr>
              <a:t>Le modèle utilisé pour notre robot est le modèle unicycle donc on a deux sorties pour le système qui sont la vitesse linéaire (V) et la vitesse angulaire(w).</a:t>
            </a:r>
            <a:endParaRPr b="0" lang="en-US" sz="1300" spc="-1" strike="noStrike">
              <a:latin typeface="Arial"/>
            </a:endParaRPr>
          </a:p>
          <a:p>
            <a:pPr>
              <a:lnSpc>
                <a:spcPct val="108000"/>
              </a:lnSpc>
              <a:spcBef>
                <a:spcPts val="1100"/>
              </a:spcBef>
            </a:pPr>
            <a:r>
              <a:rPr b="0" lang="en-US" sz="1300" spc="-1" strike="noStrike">
                <a:solidFill>
                  <a:srgbClr val="000000"/>
                </a:solidFill>
                <a:latin typeface="Arial"/>
                <a:ea typeface="Arial"/>
              </a:rPr>
              <a:t>Pour pouvoir réaliser ce qu’est demandé, on utilise un message de type de twist qui est composé de 3 composantes pour l'accès linéaire(x,y,z) et 3 composants pour l’axe angulaire(x,y,z).</a:t>
            </a:r>
            <a:endParaRPr b="0" lang="en-US" sz="1300" spc="-1" strike="noStrike">
              <a:latin typeface="Arial"/>
            </a:endParaRPr>
          </a:p>
          <a:p>
            <a:pPr>
              <a:lnSpc>
                <a:spcPct val="108000"/>
              </a:lnSpc>
              <a:spcBef>
                <a:spcPts val="1100"/>
              </a:spcBef>
            </a:pPr>
            <a:r>
              <a:rPr b="0" lang="en-US" sz="1300" spc="-1" strike="noStrike">
                <a:solidFill>
                  <a:srgbClr val="000000"/>
                </a:solidFill>
                <a:latin typeface="Arial"/>
                <a:ea typeface="Arial"/>
              </a:rPr>
              <a:t>Pour notre cas, on aura besoin de seulement l’axe (x) pour la vitesse linéaires et l’axe(z) pour la vitesse angulaire.</a:t>
            </a:r>
            <a:endParaRPr b="0" lang="en-US" sz="1300" spc="-1" strike="noStrike">
              <a:latin typeface="Arial"/>
            </a:endParaRPr>
          </a:p>
          <a:p>
            <a:pPr>
              <a:lnSpc>
                <a:spcPct val="115000"/>
              </a:lnSpc>
              <a:spcBef>
                <a:spcPts val="799"/>
              </a:spcBef>
              <a:spcAft>
                <a:spcPts val="1199"/>
              </a:spcAft>
            </a:pPr>
            <a:endParaRPr b="0" lang="en-US" sz="1300" spc="-1" strike="noStrike">
              <a:latin typeface="Arial"/>
            </a:endParaRPr>
          </a:p>
        </p:txBody>
      </p:sp>
      <p:pic>
        <p:nvPicPr>
          <p:cNvPr id="261" name="Google Shape;328;p20" descr=""/>
          <p:cNvPicPr/>
          <p:nvPr/>
        </p:nvPicPr>
        <p:blipFill>
          <a:blip r:embed="rId1"/>
          <a:stretch/>
        </p:blipFill>
        <p:spPr>
          <a:xfrm>
            <a:off x="2560320" y="1817640"/>
            <a:ext cx="4440240" cy="7412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097280" y="37440"/>
            <a:ext cx="7313040" cy="3618000"/>
          </a:xfrm>
          <a:prstGeom prst="rect">
            <a:avLst/>
          </a:prstGeom>
          <a:noFill/>
          <a:ln>
            <a:noFill/>
          </a:ln>
        </p:spPr>
        <p:style>
          <a:lnRef idx="0"/>
          <a:fillRef idx="0"/>
          <a:effectRef idx="0"/>
          <a:fontRef idx="minor"/>
        </p:style>
        <p:txBody>
          <a:bodyPr lIns="90000" rIns="90000" tIns="91440" bIns="91440">
            <a:normAutofit/>
          </a:bodyPr>
          <a:p>
            <a:pPr>
              <a:lnSpc>
                <a:spcPct val="115000"/>
              </a:lnSpc>
            </a:pPr>
            <a:r>
              <a:rPr b="1" lang="en-US" sz="1300" spc="-1" strike="noStrike">
                <a:solidFill>
                  <a:srgbClr val="424242"/>
                </a:solidFill>
                <a:latin typeface="Nunito"/>
                <a:ea typeface="Nunito"/>
              </a:rPr>
              <a:t>3)L’ajout d’un QR code à l’interface graphique</a:t>
            </a:r>
            <a:endParaRPr b="0" lang="en-US" sz="1300" spc="-1" strike="noStrike">
              <a:latin typeface="Arial"/>
            </a:endParaRPr>
          </a:p>
          <a:p>
            <a:pPr>
              <a:lnSpc>
                <a:spcPct val="115000"/>
              </a:lnSpc>
              <a:spcBef>
                <a:spcPts val="1199"/>
              </a:spcBef>
            </a:pPr>
            <a:r>
              <a:rPr b="0" lang="en-US" sz="1300" spc="-1" strike="noStrike">
                <a:solidFill>
                  <a:srgbClr val="424242"/>
                </a:solidFill>
                <a:latin typeface="Nunito"/>
                <a:ea typeface="Nunito"/>
              </a:rPr>
              <a:t>Pour insérer un QR code, j’ai commencé par le générer en ligne sous une format </a:t>
            </a:r>
            <a:r>
              <a:rPr b="1" lang="en-US" sz="1300" spc="-1" strike="noStrike">
                <a:solidFill>
                  <a:srgbClr val="424242"/>
                </a:solidFill>
                <a:latin typeface="Nunito"/>
                <a:ea typeface="Nunito"/>
              </a:rPr>
              <a:t>“fichier.dae”.</a:t>
            </a:r>
            <a:r>
              <a:rPr b="0" lang="en-US" sz="1300" spc="-1" strike="noStrike">
                <a:solidFill>
                  <a:srgbClr val="424242"/>
                </a:solidFill>
                <a:latin typeface="Nunito"/>
                <a:ea typeface="Nunito"/>
              </a:rPr>
              <a:t>C’est un type de fichier predefinis ou il suffit d’insérer le vrai fichier qui contient notre QR code et qui doit etre de type </a:t>
            </a:r>
            <a:r>
              <a:rPr b="1" lang="en-US" sz="1300" spc="-1" strike="noStrike">
                <a:solidFill>
                  <a:srgbClr val="424242"/>
                </a:solidFill>
                <a:latin typeface="Nunito"/>
                <a:ea typeface="Nunito"/>
              </a:rPr>
              <a:t>“fichier.png”.</a:t>
            </a:r>
            <a:endParaRPr b="0" lang="en-US" sz="1300" spc="-1" strike="noStrike">
              <a:latin typeface="Arial"/>
            </a:endParaRPr>
          </a:p>
          <a:p>
            <a:pPr>
              <a:lnSpc>
                <a:spcPct val="115000"/>
              </a:lnSpc>
              <a:spcBef>
                <a:spcPts val="1199"/>
              </a:spcBef>
            </a:pPr>
            <a:endParaRPr b="0" lang="en-US" sz="1300" spc="-1" strike="noStrike">
              <a:latin typeface="Arial"/>
            </a:endParaRPr>
          </a:p>
          <a:p>
            <a:pPr>
              <a:lnSpc>
                <a:spcPct val="115000"/>
              </a:lnSpc>
              <a:spcBef>
                <a:spcPts val="1199"/>
              </a:spcBef>
            </a:pPr>
            <a:endParaRPr b="0" lang="en-US" sz="1300" spc="-1" strike="noStrike">
              <a:latin typeface="Arial"/>
            </a:endParaRPr>
          </a:p>
        </p:txBody>
      </p:sp>
      <p:pic>
        <p:nvPicPr>
          <p:cNvPr id="263" name="" descr=""/>
          <p:cNvPicPr/>
          <p:nvPr/>
        </p:nvPicPr>
        <p:blipFill>
          <a:blip r:embed="rId1"/>
          <a:stretch/>
        </p:blipFill>
        <p:spPr>
          <a:xfrm>
            <a:off x="2156040" y="1222920"/>
            <a:ext cx="4700520" cy="37134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2021-07-10T10:07:18Z</dcterms:modified>
  <cp:revision>32</cp:revision>
  <dc:subject/>
  <dc:title/>
</cp:coreProperties>
</file>