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845826"/>
            <a:ext cx="7477601" cy="2499598"/>
          </a:xfrm>
          <a:prstGeom prst="rect">
            <a:avLst/>
          </a:prstGeom>
          <a:noFill/>
        </p:spPr>
        <p:txBody>
          <a:bodyPr wrap="square" rtlCol="0" anchor="t"/>
          <a:lstStyle/>
          <a:p>
            <a:pPr marL="0" indent="0">
              <a:lnSpc>
                <a:spcPts val="6560"/>
              </a:lnSpc>
              <a:buNone/>
            </a:pPr>
            <a:r>
              <a:rPr lang="en-US" sz="5250" dirty="0">
                <a:solidFill>
                  <a:srgbClr val="FFFFFF"/>
                </a:solidFill>
                <a:latin typeface="Fraunces" pitchFamily="34" charset="0"/>
                <a:ea typeface="Fraunces" pitchFamily="34" charset="-122"/>
                <a:cs typeface="Fraunces" pitchFamily="34" charset="-120"/>
              </a:rPr>
              <a:t>Introduction: Mask Detection with Raspberry Pi</a:t>
            </a:r>
            <a:endParaRPr lang="en-US" sz="5250" dirty="0"/>
          </a:p>
        </p:txBody>
      </p:sp>
      <p:sp>
        <p:nvSpPr>
          <p:cNvPr id="6" name="Text 3"/>
          <p:cNvSpPr/>
          <p:nvPr/>
        </p:nvSpPr>
        <p:spPr>
          <a:xfrm>
            <a:off x="833199" y="4678680"/>
            <a:ext cx="7477601"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Welcome to our presentation on mask detection using Raspberry Pi. Today, we will introduce our project and team members, as well as give an overview of the goals and implementation details.</a:t>
            </a:r>
            <a:endParaRPr lang="en-US" sz="1750" dirty="0"/>
          </a:p>
        </p:txBody>
      </p:sp>
      <p:sp>
        <p:nvSpPr>
          <p:cNvPr id="7" name="Shape 4"/>
          <p:cNvSpPr/>
          <p:nvPr/>
        </p:nvSpPr>
        <p:spPr>
          <a:xfrm>
            <a:off x="833199" y="6738541"/>
            <a:ext cx="355402" cy="355402"/>
          </a:xfrm>
          <a:prstGeom prst="roundRect">
            <a:avLst>
              <a:gd name="adj" fmla="val 25726039"/>
            </a:avLst>
          </a:prstGeom>
          <a:solidFill>
            <a:srgbClr val="AD3FD4"/>
          </a:solidFill>
          <a:ln w="7620">
            <a:solidFill>
              <a:srgbClr val="FFFFFF"/>
            </a:solidFill>
            <a:prstDash val="solid"/>
          </a:ln>
        </p:spPr>
      </p:sp>
      <p:sp>
        <p:nvSpPr>
          <p:cNvPr id="8" name="Text 5"/>
          <p:cNvSpPr/>
          <p:nvPr/>
        </p:nvSpPr>
        <p:spPr>
          <a:xfrm>
            <a:off x="919401" y="6633726"/>
            <a:ext cx="182880" cy="365760"/>
          </a:xfrm>
          <a:prstGeom prst="rect">
            <a:avLst/>
          </a:prstGeom>
          <a:noFill/>
        </p:spPr>
        <p:txBody>
          <a:bodyPr wrap="none" rtlCol="0" anchor="t"/>
          <a:lstStyle/>
          <a:p>
            <a:pPr marL="0" indent="0" algn="ctr">
              <a:lnSpc>
                <a:spcPts val="2880"/>
              </a:lnSpc>
              <a:buNone/>
            </a:pPr>
            <a:r>
              <a:rPr lang="en-US" sz="1150" dirty="0">
                <a:solidFill>
                  <a:srgbClr val="FFFFFF"/>
                </a:solidFill>
                <a:latin typeface="Epilogue" pitchFamily="34" charset="0"/>
                <a:ea typeface="Epilogue" pitchFamily="34" charset="-122"/>
                <a:cs typeface="Epilogue" pitchFamily="34" charset="-120"/>
              </a:rPr>
              <a:t>AA</a:t>
            </a:r>
            <a:endParaRPr lang="en-US" sz="1150" dirty="0"/>
          </a:p>
        </p:txBody>
      </p:sp>
      <p:sp>
        <p:nvSpPr>
          <p:cNvPr id="9" name="Text 6"/>
          <p:cNvSpPr/>
          <p:nvPr/>
        </p:nvSpPr>
        <p:spPr>
          <a:xfrm>
            <a:off x="1188720" y="6633845"/>
            <a:ext cx="3305810" cy="388620"/>
          </a:xfrm>
          <a:prstGeom prst="rect">
            <a:avLst/>
          </a:prstGeom>
          <a:noFill/>
        </p:spPr>
        <p:txBody>
          <a:bodyPr wrap="none" rtlCol="0" anchor="t"/>
          <a:lstStyle/>
          <a:p>
            <a:pPr marL="0" indent="0" algn="l">
              <a:lnSpc>
                <a:spcPts val="3060"/>
              </a:lnSpc>
              <a:buNone/>
            </a:pPr>
            <a:r>
              <a:rPr lang="en-US" sz="2185" b="1" dirty="0">
                <a:solidFill>
                  <a:srgbClr val="EBECEF"/>
                </a:solidFill>
                <a:latin typeface="Epilogue" pitchFamily="34" charset="0"/>
                <a:ea typeface="Epilogue" pitchFamily="34" charset="-122"/>
                <a:cs typeface="Epilogue" pitchFamily="34" charset="-120"/>
              </a:rPr>
              <a:t>by TEAM 8(Code Clan)</a:t>
            </a:r>
            <a:endParaRPr lang="en-US" sz="218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037636"/>
            <a:ext cx="4443889"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Group Members</a:t>
            </a:r>
            <a:endParaRPr lang="en-US" sz="4375" dirty="0"/>
          </a:p>
        </p:txBody>
      </p:sp>
      <p:sp>
        <p:nvSpPr>
          <p:cNvPr id="5" name="Shape 3"/>
          <p:cNvSpPr/>
          <p:nvPr/>
        </p:nvSpPr>
        <p:spPr>
          <a:xfrm>
            <a:off x="2037993" y="3182699"/>
            <a:ext cx="5166122" cy="1396722"/>
          </a:xfrm>
          <a:prstGeom prst="roundRect">
            <a:avLst>
              <a:gd name="adj" fmla="val 7159"/>
            </a:avLst>
          </a:prstGeom>
          <a:solidFill>
            <a:srgbClr val="283157"/>
          </a:solidFill>
          <a:ln w="13811">
            <a:solidFill>
              <a:srgbClr val="303B69"/>
            </a:solidFill>
            <a:prstDash val="solid"/>
          </a:ln>
        </p:spPr>
      </p:sp>
      <p:sp>
        <p:nvSpPr>
          <p:cNvPr id="6" name="Text 4"/>
          <p:cNvSpPr/>
          <p:nvPr/>
        </p:nvSpPr>
        <p:spPr>
          <a:xfrm>
            <a:off x="2273975" y="3412331"/>
            <a:ext cx="2221944" cy="347186"/>
          </a:xfrm>
          <a:prstGeom prst="rect">
            <a:avLst/>
          </a:prstGeom>
          <a:noFill/>
        </p:spPr>
        <p:txBody>
          <a:bodyPr wrap="none" rtlCol="0" anchor="t"/>
          <a:lstStyle/>
          <a:p>
            <a:pPr marL="0" indent="0">
              <a:lnSpc>
                <a:spcPts val="2735"/>
              </a:lnSpc>
              <a:buNone/>
            </a:pPr>
            <a:r>
              <a:rPr lang="en-US" sz="2185" dirty="0">
                <a:solidFill>
                  <a:schemeClr val="bg1"/>
                </a:solidFill>
              </a:rPr>
              <a:t>Azizjon Askarov ID 12214751</a:t>
            </a:r>
            <a:endParaRPr lang="en-US" sz="2185" dirty="0">
              <a:solidFill>
                <a:schemeClr val="bg1"/>
              </a:solidFill>
            </a:endParaRPr>
          </a:p>
        </p:txBody>
      </p:sp>
      <p:sp>
        <p:nvSpPr>
          <p:cNvPr id="7" name="Text 5"/>
          <p:cNvSpPr/>
          <p:nvPr/>
        </p:nvSpPr>
        <p:spPr>
          <a:xfrm>
            <a:off x="2273975" y="3981688"/>
            <a:ext cx="4694158" cy="355402"/>
          </a:xfrm>
          <a:prstGeom prst="rect">
            <a:avLst/>
          </a:prstGeom>
          <a:noFill/>
        </p:spPr>
        <p:txBody>
          <a:bodyPr wrap="none" rtlCol="0" anchor="t"/>
          <a:lstStyle/>
          <a:p>
            <a:pPr marL="0" indent="0">
              <a:lnSpc>
                <a:spcPts val="2800"/>
              </a:lnSpc>
              <a:buNone/>
            </a:pPr>
            <a:r>
              <a:rPr lang="en-US" sz="2400" dirty="0">
                <a:solidFill>
                  <a:schemeClr val="bg1"/>
                </a:solidFill>
              </a:rPr>
              <a:t>Group Leader</a:t>
            </a:r>
            <a:endParaRPr lang="en-US" sz="2400" dirty="0">
              <a:solidFill>
                <a:schemeClr val="bg1"/>
              </a:solidFill>
            </a:endParaRPr>
          </a:p>
        </p:txBody>
      </p:sp>
      <p:sp>
        <p:nvSpPr>
          <p:cNvPr id="8" name="Shape 6"/>
          <p:cNvSpPr/>
          <p:nvPr/>
        </p:nvSpPr>
        <p:spPr>
          <a:xfrm>
            <a:off x="7426285" y="3176349"/>
            <a:ext cx="5166122" cy="1396722"/>
          </a:xfrm>
          <a:prstGeom prst="roundRect">
            <a:avLst>
              <a:gd name="adj" fmla="val 7159"/>
            </a:avLst>
          </a:prstGeom>
          <a:solidFill>
            <a:srgbClr val="283157"/>
          </a:solidFill>
          <a:ln w="13811">
            <a:solidFill>
              <a:srgbClr val="303B69"/>
            </a:solidFill>
            <a:prstDash val="solid"/>
          </a:ln>
        </p:spPr>
      </p:sp>
      <p:sp>
        <p:nvSpPr>
          <p:cNvPr id="9" name="Text 7"/>
          <p:cNvSpPr/>
          <p:nvPr/>
        </p:nvSpPr>
        <p:spPr>
          <a:xfrm>
            <a:off x="7662545" y="3412490"/>
            <a:ext cx="4126865" cy="347345"/>
          </a:xfrm>
          <a:prstGeom prst="rect">
            <a:avLst/>
          </a:prstGeom>
          <a:noFill/>
        </p:spPr>
        <p:txBody>
          <a:bodyPr wrap="none" rtlCol="0" anchor="t"/>
          <a:lstStyle/>
          <a:p>
            <a:pPr marL="0" indent="0">
              <a:lnSpc>
                <a:spcPts val="2735"/>
              </a:lnSpc>
              <a:buNone/>
            </a:pPr>
            <a:r>
              <a:rPr lang="en-US" sz="2185" dirty="0">
                <a:solidFill>
                  <a:schemeClr val="bg1"/>
                </a:solidFill>
              </a:rPr>
              <a:t>Shahzod Jabborov ID 12214744</a:t>
            </a:r>
            <a:endParaRPr lang="en-US" sz="2185" dirty="0">
              <a:solidFill>
                <a:schemeClr val="bg1"/>
              </a:solidFill>
            </a:endParaRPr>
          </a:p>
        </p:txBody>
      </p:sp>
      <p:sp>
        <p:nvSpPr>
          <p:cNvPr id="10" name="Text 8"/>
          <p:cNvSpPr/>
          <p:nvPr/>
        </p:nvSpPr>
        <p:spPr>
          <a:xfrm>
            <a:off x="7662267" y="3981688"/>
            <a:ext cx="4694158" cy="355402"/>
          </a:xfrm>
          <a:prstGeom prst="rect">
            <a:avLst/>
          </a:prstGeom>
          <a:noFill/>
        </p:spPr>
        <p:txBody>
          <a:bodyPr wrap="none" rtlCol="0" anchor="t"/>
          <a:lstStyle/>
          <a:p>
            <a:pPr marL="0" indent="0" algn="l">
              <a:lnSpc>
                <a:spcPts val="2800"/>
              </a:lnSpc>
              <a:buNone/>
            </a:pPr>
            <a:r>
              <a:rPr lang="en-US" sz="2000" dirty="0">
                <a:solidFill>
                  <a:schemeClr val="bg1"/>
                </a:solidFill>
              </a:rPr>
              <a:t>Product Designer</a:t>
            </a:r>
            <a:endParaRPr lang="en-US" sz="2000" dirty="0">
              <a:solidFill>
                <a:schemeClr val="bg1"/>
              </a:solidFill>
            </a:endParaRPr>
          </a:p>
        </p:txBody>
      </p:sp>
      <p:sp>
        <p:nvSpPr>
          <p:cNvPr id="11" name="Shape 9"/>
          <p:cNvSpPr/>
          <p:nvPr/>
        </p:nvSpPr>
        <p:spPr>
          <a:xfrm>
            <a:off x="4139208" y="4794607"/>
            <a:ext cx="5166122" cy="1396722"/>
          </a:xfrm>
          <a:prstGeom prst="roundRect">
            <a:avLst>
              <a:gd name="adj" fmla="val 7159"/>
            </a:avLst>
          </a:prstGeom>
          <a:solidFill>
            <a:srgbClr val="283157"/>
          </a:solidFill>
          <a:ln w="13811">
            <a:solidFill>
              <a:srgbClr val="303B69"/>
            </a:solidFill>
            <a:prstDash val="solid"/>
          </a:ln>
        </p:spPr>
      </p:sp>
      <p:sp>
        <p:nvSpPr>
          <p:cNvPr id="12" name="Text 10"/>
          <p:cNvSpPr/>
          <p:nvPr/>
        </p:nvSpPr>
        <p:spPr>
          <a:xfrm>
            <a:off x="4790440" y="5030470"/>
            <a:ext cx="3699510" cy="347345"/>
          </a:xfrm>
          <a:prstGeom prst="rect">
            <a:avLst/>
          </a:prstGeom>
          <a:noFill/>
        </p:spPr>
        <p:txBody>
          <a:bodyPr wrap="none" rtlCol="0" anchor="t"/>
          <a:lstStyle/>
          <a:p>
            <a:pPr marL="0" indent="0">
              <a:lnSpc>
                <a:spcPts val="2735"/>
              </a:lnSpc>
              <a:buNone/>
            </a:pPr>
            <a:r>
              <a:rPr lang="en-US" sz="2185" dirty="0">
                <a:solidFill>
                  <a:schemeClr val="bg1"/>
                </a:solidFill>
              </a:rPr>
              <a:t>Firdavs Baxtiyorov ID 12214762</a:t>
            </a:r>
            <a:endParaRPr lang="en-US" sz="2185" dirty="0">
              <a:solidFill>
                <a:schemeClr val="bg1"/>
              </a:solidFill>
            </a:endParaRPr>
          </a:p>
        </p:txBody>
      </p:sp>
      <p:sp>
        <p:nvSpPr>
          <p:cNvPr id="13" name="Text 11"/>
          <p:cNvSpPr/>
          <p:nvPr/>
        </p:nvSpPr>
        <p:spPr>
          <a:xfrm>
            <a:off x="4790480" y="5612011"/>
            <a:ext cx="4694158" cy="355402"/>
          </a:xfrm>
          <a:prstGeom prst="rect">
            <a:avLst/>
          </a:prstGeom>
          <a:noFill/>
        </p:spPr>
        <p:txBody>
          <a:bodyPr wrap="non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Researcher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214914"/>
            <a:ext cx="456438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Project Overview</a:t>
            </a:r>
            <a:endParaRPr lang="en-US" sz="4375" dirty="0"/>
          </a:p>
        </p:txBody>
      </p:sp>
      <p:pic>
        <p:nvPicPr>
          <p:cNvPr id="5" name="Image 0" descr="preencoded.png"/>
          <p:cNvPicPr>
            <a:picLocks noChangeAspect="1"/>
          </p:cNvPicPr>
          <p:nvPr/>
        </p:nvPicPr>
        <p:blipFill>
          <a:blip r:embed="rId1"/>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Objectives</a:t>
            </a:r>
            <a:endParaRPr lang="en-US" sz="2185" dirty="0"/>
          </a:p>
        </p:txBody>
      </p:sp>
      <p:sp>
        <p:nvSpPr>
          <p:cNvPr id="7" name="Text 4"/>
          <p:cNvSpPr/>
          <p:nvPr/>
        </p:nvSpPr>
        <p:spPr>
          <a:xfrm>
            <a:off x="2037993" y="5237559"/>
            <a:ext cx="3295888" cy="1066205"/>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Design and implement a mask detection system using Raspberry Pi.</a:t>
            </a:r>
            <a:endParaRPr lang="en-US" sz="1750" dirty="0"/>
          </a:p>
        </p:txBody>
      </p:sp>
      <p:pic>
        <p:nvPicPr>
          <p:cNvPr id="8" name="Image 1" descr="preencoded.png"/>
          <p:cNvPicPr>
            <a:picLocks noChangeAspect="1"/>
          </p:cNvPicPr>
          <p:nvPr/>
        </p:nvPicPr>
        <p:blipFill>
          <a:blip r:embed="rId2"/>
          <a:stretch>
            <a:fillRect/>
          </a:stretch>
        </p:blipFill>
        <p:spPr>
          <a:xfrm>
            <a:off x="5667137" y="2353628"/>
            <a:ext cx="3296007" cy="2037040"/>
          </a:xfrm>
          <a:prstGeom prst="rect">
            <a:avLst/>
          </a:prstGeom>
        </p:spPr>
      </p:pic>
      <p:sp>
        <p:nvSpPr>
          <p:cNvPr id="9" name="Text 5"/>
          <p:cNvSpPr/>
          <p:nvPr/>
        </p:nvSpPr>
        <p:spPr>
          <a:xfrm>
            <a:off x="5667137" y="4668322"/>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Goals</a:t>
            </a:r>
            <a:endParaRPr lang="en-US" sz="2185" dirty="0"/>
          </a:p>
        </p:txBody>
      </p:sp>
      <p:sp>
        <p:nvSpPr>
          <p:cNvPr id="10" name="Text 6"/>
          <p:cNvSpPr/>
          <p:nvPr/>
        </p:nvSpPr>
        <p:spPr>
          <a:xfrm>
            <a:off x="5667137" y="5237678"/>
            <a:ext cx="3296007" cy="1777008"/>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Contribute to public health and safety by providing a reliable and efficient solution for mask compliance monitoring.</a:t>
            </a:r>
            <a:endParaRPr lang="en-US" sz="1750" dirty="0"/>
          </a:p>
        </p:txBody>
      </p:sp>
      <p:pic>
        <p:nvPicPr>
          <p:cNvPr id="11" name="Image 2" descr="preencoded.png"/>
          <p:cNvPicPr>
            <a:picLocks noChangeAspect="1"/>
          </p:cNvPicPr>
          <p:nvPr/>
        </p:nvPicPr>
        <p:blipFill>
          <a:blip r:embed="rId3"/>
          <a:stretch>
            <a:fillRect/>
          </a:stretch>
        </p:blipFill>
        <p:spPr>
          <a:xfrm>
            <a:off x="9296400" y="2353628"/>
            <a:ext cx="3296007" cy="2037040"/>
          </a:xfrm>
          <a:prstGeom prst="rect">
            <a:avLst/>
          </a:prstGeom>
        </p:spPr>
      </p:pic>
      <p:sp>
        <p:nvSpPr>
          <p:cNvPr id="12" name="Text 7"/>
          <p:cNvSpPr/>
          <p:nvPr/>
        </p:nvSpPr>
        <p:spPr>
          <a:xfrm>
            <a:off x="9296400" y="4668322"/>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Approach</a:t>
            </a:r>
            <a:endParaRPr lang="en-US" sz="2185" dirty="0"/>
          </a:p>
        </p:txBody>
      </p:sp>
      <p:sp>
        <p:nvSpPr>
          <p:cNvPr id="13" name="Text 8"/>
          <p:cNvSpPr/>
          <p:nvPr/>
        </p:nvSpPr>
        <p:spPr>
          <a:xfrm>
            <a:off x="9296400" y="5237678"/>
            <a:ext cx="3296007" cy="1421606"/>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Utilize computer vision algorithms to detect and analyze the presence of masks in real-time.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712589"/>
            <a:ext cx="6271260" cy="694373"/>
          </a:xfrm>
          <a:prstGeom prst="rect">
            <a:avLst/>
          </a:prstGeom>
          <a:noFill/>
        </p:spPr>
        <p:txBody>
          <a:bodyPr wrap="none" rtlCol="0" anchor="t"/>
          <a:lstStyle/>
          <a:p>
            <a:pPr marL="0" indent="0">
              <a:lnSpc>
                <a:spcPts val="5470"/>
              </a:lnSpc>
              <a:buNone/>
            </a:pPr>
            <a:r>
              <a:rPr lang="en-US" sz="4375" dirty="0">
                <a:solidFill>
                  <a:schemeClr val="bg1"/>
                </a:solidFill>
              </a:rPr>
              <a:t>Advanatges</a:t>
            </a:r>
            <a:endParaRPr lang="en-US" sz="4375" dirty="0">
              <a:solidFill>
                <a:schemeClr val="bg1"/>
              </a:solidFill>
            </a:endParaRPr>
          </a:p>
        </p:txBody>
      </p:sp>
      <p:sp>
        <p:nvSpPr>
          <p:cNvPr id="6" name="Shape 3"/>
          <p:cNvSpPr/>
          <p:nvPr/>
        </p:nvSpPr>
        <p:spPr>
          <a:xfrm>
            <a:off x="4801910" y="1740218"/>
            <a:ext cx="44410" cy="5776793"/>
          </a:xfrm>
          <a:prstGeom prst="rect">
            <a:avLst/>
          </a:prstGeom>
          <a:solidFill>
            <a:srgbClr val="303B69"/>
          </a:solidFill>
        </p:spPr>
      </p:sp>
      <p:sp>
        <p:nvSpPr>
          <p:cNvPr id="7" name="Shape 4"/>
          <p:cNvSpPr/>
          <p:nvPr/>
        </p:nvSpPr>
        <p:spPr>
          <a:xfrm>
            <a:off x="5074027" y="2141518"/>
            <a:ext cx="777597" cy="44410"/>
          </a:xfrm>
          <a:prstGeom prst="rect">
            <a:avLst/>
          </a:prstGeom>
          <a:solidFill>
            <a:srgbClr val="303B69"/>
          </a:solidFill>
        </p:spPr>
      </p:sp>
      <p:sp>
        <p:nvSpPr>
          <p:cNvPr id="8" name="Shape 5"/>
          <p:cNvSpPr/>
          <p:nvPr/>
        </p:nvSpPr>
        <p:spPr>
          <a:xfrm>
            <a:off x="4574084" y="1913811"/>
            <a:ext cx="499943" cy="499943"/>
          </a:xfrm>
          <a:prstGeom prst="roundRect">
            <a:avLst>
              <a:gd name="adj" fmla="val 20000"/>
            </a:avLst>
          </a:prstGeom>
          <a:solidFill>
            <a:srgbClr val="283157"/>
          </a:solidFill>
          <a:ln w="13811">
            <a:solidFill>
              <a:srgbClr val="303B69"/>
            </a:solidFill>
            <a:prstDash val="solid"/>
          </a:ln>
        </p:spPr>
      </p:sp>
      <p:sp>
        <p:nvSpPr>
          <p:cNvPr id="9" name="Text 6"/>
          <p:cNvSpPr/>
          <p:nvPr/>
        </p:nvSpPr>
        <p:spPr>
          <a:xfrm>
            <a:off x="4747796" y="1955483"/>
            <a:ext cx="15240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1</a:t>
            </a:r>
            <a:endParaRPr lang="en-US" sz="2625" dirty="0"/>
          </a:p>
        </p:txBody>
      </p:sp>
      <p:sp>
        <p:nvSpPr>
          <p:cNvPr id="10" name="Text 7"/>
          <p:cNvSpPr/>
          <p:nvPr/>
        </p:nvSpPr>
        <p:spPr>
          <a:xfrm>
            <a:off x="6046113" y="1962388"/>
            <a:ext cx="2221944" cy="347186"/>
          </a:xfrm>
          <a:prstGeom prst="rect">
            <a:avLst/>
          </a:prstGeom>
          <a:noFill/>
        </p:spPr>
        <p:txBody>
          <a:bodyPr wrap="none" rtlCol="0" anchor="t"/>
          <a:lstStyle/>
          <a:p>
            <a:pPr marL="0" indent="0" algn="l">
              <a:lnSpc>
                <a:spcPts val="2735"/>
              </a:lnSpc>
              <a:buNone/>
            </a:pPr>
            <a:endParaRPr lang="en-US" sz="2185" dirty="0"/>
          </a:p>
        </p:txBody>
      </p:sp>
      <p:sp>
        <p:nvSpPr>
          <p:cNvPr id="11" name="Text 8"/>
          <p:cNvSpPr/>
          <p:nvPr/>
        </p:nvSpPr>
        <p:spPr>
          <a:xfrm>
            <a:off x="4915535" y="1535430"/>
            <a:ext cx="9678035" cy="2835910"/>
          </a:xfrm>
          <a:prstGeom prst="rect">
            <a:avLst/>
          </a:prstGeom>
          <a:noFill/>
        </p:spPr>
        <p:txBody>
          <a:bodyPr wrap="square" rtlCol="0" anchor="t"/>
          <a:lstStyle/>
          <a:p>
            <a:pPr marL="0" indent="0" algn="dist" fontAlgn="ctr">
              <a:lnSpc>
                <a:spcPts val="2800"/>
              </a:lnSpc>
              <a:buNone/>
            </a:pPr>
            <a:r>
              <a:rPr lang="en-US" sz="1750" dirty="0">
                <a:solidFill>
                  <a:srgbClr val="EBECEF"/>
                </a:solidFill>
                <a:latin typeface="Epilogue" pitchFamily="34" charset="0"/>
                <a:ea typeface="Epilogue" pitchFamily="34" charset="-122"/>
                <a:cs typeface="Epilogue" pitchFamily="34" charset="-120"/>
              </a:rPr>
              <a:t>Real-time Monitoring:</a:t>
            </a:r>
            <a:endParaRPr lang="en-US" sz="1750" dirty="0">
              <a:solidFill>
                <a:srgbClr val="EBECEF"/>
              </a:solidFill>
              <a:latin typeface="Epilogue" pitchFamily="34" charset="0"/>
              <a:ea typeface="Epilogue" pitchFamily="34" charset="-122"/>
              <a:cs typeface="Epilogue" pitchFamily="34" charset="-120"/>
            </a:endParaRPr>
          </a:p>
          <a:p>
            <a:pPr marL="0" indent="0" algn="dist" fontAlgn="ctr">
              <a:lnSpc>
                <a:spcPts val="2800"/>
              </a:lnSpc>
              <a:buNone/>
            </a:pPr>
            <a:endParaRPr lang="en-US" sz="1750" dirty="0">
              <a:solidFill>
                <a:srgbClr val="EBECEF"/>
              </a:solidFill>
              <a:latin typeface="Epilogue" pitchFamily="34" charset="0"/>
              <a:ea typeface="Epilogue" pitchFamily="34" charset="-122"/>
              <a:cs typeface="Epilogue" pitchFamily="34" charset="-120"/>
            </a:endParaRPr>
          </a:p>
          <a:p>
            <a:pPr marL="0" indent="0" algn="dist" fontAlgn="ctr">
              <a:lnSpc>
                <a:spcPts val="2800"/>
              </a:lnSpc>
              <a:buNone/>
            </a:pPr>
            <a:r>
              <a:rPr lang="en-US" sz="1750" dirty="0">
                <a:solidFill>
                  <a:srgbClr val="EBECEF"/>
                </a:solidFill>
                <a:latin typeface="Epilogue" pitchFamily="34" charset="0"/>
                <a:ea typeface="Epilogue" pitchFamily="34" charset="-122"/>
                <a:cs typeface="Epilogue" pitchFamily="34" charset="-120"/>
              </a:rPr>
              <a:t>Our system offers instantaneous detection and notification of mask compliance, enabling swift responses in public spaces. Using computer vision and machine learning, the system processes live video feeds, identifying individuals without masks or with improper mask usage in real-time. This rapid response capability is crucial for maintaining a safe and healthy environment.A</a:t>
            </a:r>
            <a:endParaRPr lang="en-US" sz="1750" dirty="0">
              <a:solidFill>
                <a:srgbClr val="EBECEF"/>
              </a:solidFill>
              <a:latin typeface="Epilogue" pitchFamily="34" charset="0"/>
              <a:ea typeface="Epilogue" pitchFamily="34" charset="-122"/>
              <a:cs typeface="Epilogue" pitchFamily="34" charset="-120"/>
            </a:endParaRPr>
          </a:p>
        </p:txBody>
      </p:sp>
      <p:sp>
        <p:nvSpPr>
          <p:cNvPr id="12" name="Shape 9"/>
          <p:cNvSpPr/>
          <p:nvPr/>
        </p:nvSpPr>
        <p:spPr>
          <a:xfrm>
            <a:off x="4926707" y="4740612"/>
            <a:ext cx="777597" cy="44410"/>
          </a:xfrm>
          <a:prstGeom prst="rect">
            <a:avLst/>
          </a:prstGeom>
          <a:solidFill>
            <a:srgbClr val="303B69"/>
          </a:solidFill>
        </p:spPr>
      </p:sp>
      <p:sp>
        <p:nvSpPr>
          <p:cNvPr id="13" name="Shape 10"/>
          <p:cNvSpPr/>
          <p:nvPr/>
        </p:nvSpPr>
        <p:spPr>
          <a:xfrm>
            <a:off x="4574719" y="4657050"/>
            <a:ext cx="499943" cy="499943"/>
          </a:xfrm>
          <a:prstGeom prst="roundRect">
            <a:avLst>
              <a:gd name="adj" fmla="val 20000"/>
            </a:avLst>
          </a:prstGeom>
          <a:solidFill>
            <a:srgbClr val="283157"/>
          </a:solidFill>
          <a:ln w="13811">
            <a:solidFill>
              <a:srgbClr val="303B69"/>
            </a:solidFill>
            <a:prstDash val="solid"/>
          </a:ln>
        </p:spPr>
      </p:sp>
      <p:sp>
        <p:nvSpPr>
          <p:cNvPr id="14" name="Text 11"/>
          <p:cNvSpPr/>
          <p:nvPr/>
        </p:nvSpPr>
        <p:spPr>
          <a:xfrm>
            <a:off x="4721126" y="4740632"/>
            <a:ext cx="20574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2</a:t>
            </a:r>
            <a:endParaRPr lang="en-US" sz="2625" dirty="0"/>
          </a:p>
        </p:txBody>
      </p:sp>
      <p:sp>
        <p:nvSpPr>
          <p:cNvPr id="16" name="Text 13"/>
          <p:cNvSpPr/>
          <p:nvPr/>
        </p:nvSpPr>
        <p:spPr>
          <a:xfrm>
            <a:off x="5074285" y="4371340"/>
            <a:ext cx="9121775" cy="3145790"/>
          </a:xfrm>
          <a:prstGeom prst="rect">
            <a:avLst/>
          </a:prstGeom>
          <a:noFill/>
        </p:spPr>
        <p:txBody>
          <a:bodyPr wrap="square" lIns="46990" tIns="46990" rIns="46990" bIns="46990" rtlCol="0" anchor="t" anchorCtr="0"/>
          <a:lstStyle/>
          <a:p>
            <a:pPr marL="0" indent="0" algn="dist">
              <a:lnSpc>
                <a:spcPts val="2800"/>
              </a:lnSpc>
              <a:buNone/>
            </a:pPr>
            <a:r>
              <a:rPr lang="en-US" sz="1400" dirty="0">
                <a:ln>
                  <a:solidFill>
                    <a:schemeClr val="bg1"/>
                  </a:solidFill>
                </a:ln>
                <a:solidFill>
                  <a:srgbClr val="EBECEF"/>
                </a:solidFill>
                <a:latin typeface="Epilogue" pitchFamily="34" charset="0"/>
                <a:ea typeface="Epilogue" pitchFamily="34" charset="-122"/>
                <a:cs typeface="Epilogue" pitchFamily="34" charset="-120"/>
              </a:rPr>
              <a:t>Enhanced Public Safety:</a:t>
            </a:r>
            <a:endParaRPr lang="en-US" sz="1400" dirty="0">
              <a:ln>
                <a:solidFill>
                  <a:schemeClr val="bg1"/>
                </a:solidFill>
              </a:ln>
              <a:solidFill>
                <a:srgbClr val="EBECEF"/>
              </a:solidFill>
              <a:latin typeface="Epilogue" pitchFamily="34" charset="0"/>
              <a:ea typeface="Epilogue" pitchFamily="34" charset="-122"/>
              <a:cs typeface="Epilogue" pitchFamily="34" charset="-120"/>
            </a:endParaRPr>
          </a:p>
          <a:p>
            <a:pPr marL="0" indent="0" algn="dist">
              <a:lnSpc>
                <a:spcPts val="2800"/>
              </a:lnSpc>
              <a:buNone/>
            </a:pPr>
            <a:endParaRPr lang="en-US" sz="1400" dirty="0">
              <a:ln>
                <a:solidFill>
                  <a:schemeClr val="bg1"/>
                </a:solidFill>
              </a:ln>
              <a:solidFill>
                <a:srgbClr val="EBECEF"/>
              </a:solidFill>
              <a:latin typeface="Epilogue" pitchFamily="34" charset="0"/>
              <a:ea typeface="Epilogue" pitchFamily="34" charset="-122"/>
              <a:cs typeface="Epilogue" pitchFamily="34" charset="-120"/>
            </a:endParaRPr>
          </a:p>
          <a:p>
            <a:pPr marL="0" indent="0" algn="dist">
              <a:lnSpc>
                <a:spcPts val="2800"/>
              </a:lnSpc>
              <a:buNone/>
            </a:pPr>
            <a:r>
              <a:rPr lang="en-US" sz="1400" dirty="0">
                <a:ln>
                  <a:solidFill>
                    <a:schemeClr val="bg1"/>
                  </a:solidFill>
                </a:ln>
                <a:solidFill>
                  <a:srgbClr val="EBECEF"/>
                </a:solidFill>
                <a:latin typeface="Epilogue" pitchFamily="34" charset="0"/>
                <a:ea typeface="Epilogue" pitchFamily="34" charset="-122"/>
                <a:cs typeface="Epilogue" pitchFamily="34" charset="-120"/>
              </a:rPr>
              <a:t>Our project actively contributes to community </a:t>
            </a:r>
            <a:endParaRPr lang="en-US" sz="1400" dirty="0">
              <a:ln>
                <a:solidFill>
                  <a:schemeClr val="bg1"/>
                </a:solidFill>
              </a:ln>
              <a:solidFill>
                <a:srgbClr val="EBECEF"/>
              </a:solidFill>
              <a:latin typeface="Epilogue" pitchFamily="34" charset="0"/>
              <a:ea typeface="Epilogue" pitchFamily="34" charset="-122"/>
              <a:cs typeface="Epilogue" pitchFamily="34" charset="-120"/>
            </a:endParaRPr>
          </a:p>
          <a:p>
            <a:pPr marL="0" indent="0" algn="dist">
              <a:lnSpc>
                <a:spcPts val="2800"/>
              </a:lnSpc>
              <a:buNone/>
            </a:pPr>
            <a:r>
              <a:rPr lang="en-US" sz="1400" dirty="0">
                <a:ln>
                  <a:solidFill>
                    <a:schemeClr val="bg1"/>
                  </a:solidFill>
                </a:ln>
                <a:solidFill>
                  <a:srgbClr val="EBECEF"/>
                </a:solidFill>
                <a:latin typeface="Epilogue" pitchFamily="34" charset="0"/>
                <a:ea typeface="Epilogue" pitchFamily="34" charset="-122"/>
                <a:cs typeface="Epilogue" pitchFamily="34" charset="-120"/>
              </a:rPr>
              <a:t>health by promoting and enforcing mask-wearing measures. By automatically </a:t>
            </a:r>
            <a:endParaRPr lang="en-US" sz="1400" dirty="0">
              <a:ln>
                <a:solidFill>
                  <a:schemeClr val="bg1"/>
                </a:solidFill>
              </a:ln>
              <a:solidFill>
                <a:srgbClr val="EBECEF"/>
              </a:solidFill>
              <a:latin typeface="Epilogue" pitchFamily="34" charset="0"/>
              <a:ea typeface="Epilogue" pitchFamily="34" charset="-122"/>
              <a:cs typeface="Epilogue" pitchFamily="34" charset="-120"/>
            </a:endParaRPr>
          </a:p>
          <a:p>
            <a:pPr marL="0" indent="0" algn="dist">
              <a:lnSpc>
                <a:spcPts val="2800"/>
              </a:lnSpc>
              <a:buNone/>
            </a:pPr>
            <a:r>
              <a:rPr lang="en-US" sz="1400" dirty="0">
                <a:ln>
                  <a:solidFill>
                    <a:schemeClr val="bg1"/>
                  </a:solidFill>
                </a:ln>
                <a:solidFill>
                  <a:srgbClr val="EBECEF"/>
                </a:solidFill>
                <a:latin typeface="Epilogue" pitchFamily="34" charset="0"/>
                <a:ea typeface="Epilogue" pitchFamily="34" charset="-122"/>
                <a:cs typeface="Epilogue" pitchFamily="34" charset="-120"/>
              </a:rPr>
              <a:t>identifying and addressing instances of non-compliance, our system acts as a proactive tool in </a:t>
            </a:r>
            <a:endParaRPr lang="en-US" sz="1400" dirty="0">
              <a:ln>
                <a:solidFill>
                  <a:schemeClr val="bg1"/>
                </a:solidFill>
              </a:ln>
              <a:solidFill>
                <a:srgbClr val="EBECEF"/>
              </a:solidFill>
              <a:latin typeface="Epilogue" pitchFamily="34" charset="0"/>
              <a:ea typeface="Epilogue" pitchFamily="34" charset="-122"/>
              <a:cs typeface="Epilogue" pitchFamily="34" charset="-120"/>
            </a:endParaRPr>
          </a:p>
          <a:p>
            <a:pPr marL="0" indent="0" algn="dist">
              <a:lnSpc>
                <a:spcPts val="2800"/>
              </a:lnSpc>
              <a:buNone/>
            </a:pPr>
            <a:r>
              <a:rPr lang="en-US" sz="1400" dirty="0">
                <a:ln>
                  <a:solidFill>
                    <a:schemeClr val="bg1"/>
                  </a:solidFill>
                </a:ln>
                <a:solidFill>
                  <a:srgbClr val="EBECEF"/>
                </a:solidFill>
                <a:latin typeface="Epilogue" pitchFamily="34" charset="0"/>
                <a:ea typeface="Epilogue" pitchFamily="34" charset="-122"/>
                <a:cs typeface="Epilogue" pitchFamily="34" charset="-120"/>
              </a:rPr>
              <a:t>mitigating the spread of infectious diseases. This emphasis on public safety aligns with current health guidelines and</a:t>
            </a:r>
            <a:endParaRPr lang="en-US" sz="1400" dirty="0">
              <a:ln>
                <a:solidFill>
                  <a:schemeClr val="bg1"/>
                </a:solidFill>
              </a:ln>
              <a:solidFill>
                <a:srgbClr val="EBECEF"/>
              </a:solidFill>
              <a:latin typeface="Epilogue" pitchFamily="34" charset="0"/>
              <a:ea typeface="Epilogue" pitchFamily="34" charset="-122"/>
              <a:cs typeface="Epilogue" pitchFamily="34" charset="-120"/>
            </a:endParaRPr>
          </a:p>
          <a:p>
            <a:pPr marL="0" indent="0" algn="dist">
              <a:lnSpc>
                <a:spcPts val="2800"/>
              </a:lnSpc>
              <a:buNone/>
            </a:pPr>
            <a:r>
              <a:rPr lang="en-US" sz="1400" dirty="0">
                <a:ln>
                  <a:solidFill>
                    <a:schemeClr val="bg1"/>
                  </a:solidFill>
                </a:ln>
                <a:solidFill>
                  <a:srgbClr val="EBECEF"/>
                </a:solidFill>
                <a:latin typeface="Epilogue" pitchFamily="34" charset="0"/>
                <a:ea typeface="Epilogue" pitchFamily="34" charset="-122"/>
                <a:cs typeface="Epilogue" pitchFamily="34" charset="-120"/>
              </a:rPr>
              <a:t> supports community well-bein</a:t>
            </a:r>
            <a:r>
              <a:rPr lang="en-US" sz="500" dirty="0">
                <a:ln>
                  <a:solidFill>
                    <a:schemeClr val="bg1"/>
                  </a:solidFill>
                </a:ln>
                <a:solidFill>
                  <a:srgbClr val="EBECEF"/>
                </a:solidFill>
                <a:latin typeface="Epilogue" pitchFamily="34" charset="0"/>
                <a:ea typeface="Epilogue" pitchFamily="34" charset="-122"/>
                <a:cs typeface="Epilogue" pitchFamily="34" charset="-120"/>
              </a:rPr>
              <a:t>g</a:t>
            </a:r>
            <a:endParaRPr lang="en-US" sz="500" dirty="0">
              <a:ln>
                <a:solidFill>
                  <a:schemeClr val="bg1"/>
                </a:solidFill>
              </a:ln>
              <a:solidFill>
                <a:srgbClr val="EBECEF"/>
              </a:solidFill>
              <a:latin typeface="Epilogue" pitchFamily="34" charset="0"/>
              <a:ea typeface="Epilogue" pitchFamily="34" charset="-122"/>
              <a:cs typeface="Epilogue" pitchFamily="34" charset="-120"/>
            </a:endParaRPr>
          </a:p>
        </p:txBody>
      </p:sp>
      <p:sp>
        <p:nvSpPr>
          <p:cNvPr id="19" name="Text 16"/>
          <p:cNvSpPr/>
          <p:nvPr/>
        </p:nvSpPr>
        <p:spPr>
          <a:xfrm>
            <a:off x="4732556" y="5954792"/>
            <a:ext cx="182880" cy="416481"/>
          </a:xfrm>
          <a:prstGeom prst="rect">
            <a:avLst/>
          </a:prstGeom>
          <a:noFill/>
        </p:spPr>
        <p:txBody>
          <a:bodyPr wrap="none" rtlCol="0" anchor="t"/>
          <a:lstStyle/>
          <a:p>
            <a:pPr marL="0" indent="0" algn="ctr">
              <a:lnSpc>
                <a:spcPts val="3280"/>
              </a:lnSpc>
              <a:buNone/>
            </a:pPr>
            <a:endParaRPr lang="en-US" sz="26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534722"/>
            <a:ext cx="508254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Results and Impact</a:t>
            </a:r>
            <a:endParaRPr lang="en-US" sz="4375" dirty="0"/>
          </a:p>
        </p:txBody>
      </p:sp>
      <p:sp>
        <p:nvSpPr>
          <p:cNvPr id="5" name="Text 3"/>
          <p:cNvSpPr/>
          <p:nvPr/>
        </p:nvSpPr>
        <p:spPr>
          <a:xfrm>
            <a:off x="2037993" y="3784521"/>
            <a:ext cx="2666286" cy="416481"/>
          </a:xfrm>
          <a:prstGeom prst="rect">
            <a:avLst/>
          </a:prstGeom>
          <a:noFill/>
        </p:spPr>
        <p:txBody>
          <a:bodyPr wrap="none" rtlCol="0" anchor="t"/>
          <a:lstStyle/>
          <a:p>
            <a:pPr marL="0" indent="0">
              <a:lnSpc>
                <a:spcPts val="3280"/>
              </a:lnSpc>
              <a:buNone/>
            </a:pPr>
            <a:r>
              <a:rPr lang="en-US" sz="2625" dirty="0">
                <a:solidFill>
                  <a:srgbClr val="FFFFFF"/>
                </a:solidFill>
                <a:latin typeface="Fraunces" pitchFamily="34" charset="0"/>
                <a:ea typeface="Fraunces" pitchFamily="34" charset="-122"/>
                <a:cs typeface="Fraunces" pitchFamily="34" charset="-120"/>
              </a:rPr>
              <a:t>Results</a:t>
            </a:r>
            <a:endParaRPr lang="en-US" sz="2625" dirty="0"/>
          </a:p>
        </p:txBody>
      </p:sp>
      <p:sp>
        <p:nvSpPr>
          <p:cNvPr id="6" name="Text 4"/>
          <p:cNvSpPr/>
          <p:nvPr/>
        </p:nvSpPr>
        <p:spPr>
          <a:xfrm>
            <a:off x="2393394" y="4450913"/>
            <a:ext cx="4650819" cy="355402"/>
          </a:xfrm>
          <a:prstGeom prst="rect">
            <a:avLst/>
          </a:prstGeom>
          <a:noFill/>
        </p:spPr>
        <p:txBody>
          <a:bodyPr wrap="none" rtlCol="0" anchor="t"/>
          <a:lstStyle/>
          <a:p>
            <a:pPr marL="342900" indent="-342900" algn="l">
              <a:lnSpc>
                <a:spcPts val="2800"/>
              </a:lnSpc>
              <a:buSzPct val="100000"/>
              <a:buChar char="•"/>
            </a:pPr>
            <a:r>
              <a:rPr lang="en-US" sz="1750" dirty="0">
                <a:solidFill>
                  <a:srgbClr val="EBECEF"/>
                </a:solidFill>
                <a:latin typeface="Epilogue" pitchFamily="34" charset="0"/>
                <a:ea typeface="Epilogue" pitchFamily="34" charset="-122"/>
                <a:cs typeface="Epilogue" pitchFamily="34" charset="-120"/>
              </a:rPr>
              <a:t>Accuracy of 95% in mask detection</a:t>
            </a:r>
            <a:endParaRPr lang="en-US" sz="1750" dirty="0"/>
          </a:p>
        </p:txBody>
      </p:sp>
      <p:sp>
        <p:nvSpPr>
          <p:cNvPr id="7" name="Text 5"/>
          <p:cNvSpPr/>
          <p:nvPr/>
        </p:nvSpPr>
        <p:spPr>
          <a:xfrm>
            <a:off x="2393394" y="4895136"/>
            <a:ext cx="4650819" cy="710803"/>
          </a:xfrm>
          <a:prstGeom prst="rect">
            <a:avLst/>
          </a:prstGeom>
          <a:noFill/>
        </p:spPr>
        <p:txBody>
          <a:bodyPr wrap="square" rtlCol="0" anchor="t"/>
          <a:lstStyle/>
          <a:p>
            <a:pPr marL="342900" indent="-342900" algn="l">
              <a:lnSpc>
                <a:spcPts val="2800"/>
              </a:lnSpc>
              <a:buSzPct val="100000"/>
              <a:buChar char="•"/>
            </a:pPr>
            <a:r>
              <a:rPr lang="en-US" sz="1750" dirty="0">
                <a:solidFill>
                  <a:srgbClr val="EBECEF"/>
                </a:solidFill>
                <a:latin typeface="Epilogue" pitchFamily="34" charset="0"/>
                <a:ea typeface="Epilogue" pitchFamily="34" charset="-122"/>
                <a:cs typeface="Epilogue" pitchFamily="34" charset="-120"/>
              </a:rPr>
              <a:t>Real-time notifications for non-compliance</a:t>
            </a:r>
            <a:endParaRPr lang="en-US" sz="1750" dirty="0"/>
          </a:p>
        </p:txBody>
      </p:sp>
      <p:sp>
        <p:nvSpPr>
          <p:cNvPr id="8" name="Text 6"/>
          <p:cNvSpPr/>
          <p:nvPr/>
        </p:nvSpPr>
        <p:spPr>
          <a:xfrm>
            <a:off x="7593806" y="3784521"/>
            <a:ext cx="2666286" cy="416481"/>
          </a:xfrm>
          <a:prstGeom prst="rect">
            <a:avLst/>
          </a:prstGeom>
          <a:noFill/>
        </p:spPr>
        <p:txBody>
          <a:bodyPr wrap="none" rtlCol="0" anchor="t"/>
          <a:lstStyle/>
          <a:p>
            <a:pPr marL="0" indent="0">
              <a:lnSpc>
                <a:spcPts val="3280"/>
              </a:lnSpc>
              <a:buNone/>
            </a:pPr>
            <a:r>
              <a:rPr lang="en-US" sz="2625" dirty="0">
                <a:solidFill>
                  <a:srgbClr val="FFFFFF"/>
                </a:solidFill>
                <a:latin typeface="Fraunces" pitchFamily="34" charset="0"/>
                <a:ea typeface="Fraunces" pitchFamily="34" charset="-122"/>
                <a:cs typeface="Fraunces" pitchFamily="34" charset="-120"/>
              </a:rPr>
              <a:t>Impact</a:t>
            </a:r>
            <a:endParaRPr lang="en-US" sz="2625" dirty="0"/>
          </a:p>
        </p:txBody>
      </p:sp>
      <p:sp>
        <p:nvSpPr>
          <p:cNvPr id="9" name="Text 7"/>
          <p:cNvSpPr/>
          <p:nvPr/>
        </p:nvSpPr>
        <p:spPr>
          <a:xfrm>
            <a:off x="7949208" y="4450913"/>
            <a:ext cx="4650819" cy="355402"/>
          </a:xfrm>
          <a:prstGeom prst="rect">
            <a:avLst/>
          </a:prstGeom>
          <a:noFill/>
        </p:spPr>
        <p:txBody>
          <a:bodyPr wrap="none" rtlCol="0" anchor="t"/>
          <a:lstStyle/>
          <a:p>
            <a:pPr marL="342900" indent="-342900" algn="l">
              <a:lnSpc>
                <a:spcPts val="2800"/>
              </a:lnSpc>
              <a:buSzPct val="100000"/>
              <a:buChar char="•"/>
            </a:pPr>
            <a:r>
              <a:rPr lang="en-US" sz="1750" dirty="0">
                <a:solidFill>
                  <a:srgbClr val="EBECEF"/>
                </a:solidFill>
                <a:latin typeface="Epilogue" pitchFamily="34" charset="0"/>
                <a:ea typeface="Epilogue" pitchFamily="34" charset="-122"/>
                <a:cs typeface="Epilogue" pitchFamily="34" charset="-120"/>
              </a:rPr>
              <a:t>Promoting public health and safety</a:t>
            </a:r>
            <a:endParaRPr lang="en-US" sz="1750" dirty="0"/>
          </a:p>
        </p:txBody>
      </p:sp>
      <p:sp>
        <p:nvSpPr>
          <p:cNvPr id="10" name="Text 8"/>
          <p:cNvSpPr/>
          <p:nvPr/>
        </p:nvSpPr>
        <p:spPr>
          <a:xfrm>
            <a:off x="7949208" y="4895136"/>
            <a:ext cx="4650819" cy="710803"/>
          </a:xfrm>
          <a:prstGeom prst="rect">
            <a:avLst/>
          </a:prstGeom>
          <a:noFill/>
        </p:spPr>
        <p:txBody>
          <a:bodyPr wrap="square" rtlCol="0" anchor="t"/>
          <a:lstStyle/>
          <a:p>
            <a:pPr marL="342900" indent="-342900" algn="l">
              <a:lnSpc>
                <a:spcPts val="2800"/>
              </a:lnSpc>
              <a:buSzPct val="100000"/>
              <a:buChar char="•"/>
            </a:pPr>
            <a:r>
              <a:rPr lang="en-US" sz="1750" dirty="0">
                <a:solidFill>
                  <a:srgbClr val="EBECEF"/>
                </a:solidFill>
                <a:latin typeface="Epilogue" pitchFamily="34" charset="0"/>
                <a:ea typeface="Epilogue" pitchFamily="34" charset="-122"/>
                <a:cs typeface="Epilogue" pitchFamily="34" charset="-120"/>
              </a:rPr>
              <a:t>Potential application in various settings, such as schools, airports, and workplaces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p:spPr>
      </p:sp>
      <p:sp>
        <p:nvSpPr>
          <p:cNvPr id="6" name="Text 3"/>
          <p:cNvSpPr/>
          <p:nvPr/>
        </p:nvSpPr>
        <p:spPr>
          <a:xfrm>
            <a:off x="244475" y="243840"/>
            <a:ext cx="6636385" cy="694690"/>
          </a:xfrm>
          <a:prstGeom prst="rect">
            <a:avLst/>
          </a:prstGeom>
          <a:noFill/>
        </p:spPr>
        <p:txBody>
          <a:bodyPr wrap="none" rtlCol="0" anchor="t"/>
          <a:lstStyle/>
          <a:p>
            <a:pPr marL="0" indent="0">
              <a:lnSpc>
                <a:spcPts val="5470"/>
              </a:lnSpc>
              <a:buNone/>
            </a:pPr>
            <a:r>
              <a:rPr lang="en-US" sz="4375" dirty="0">
                <a:solidFill>
                  <a:schemeClr val="bg1"/>
                </a:solidFill>
              </a:rPr>
              <a:t>Now time to the coding part</a:t>
            </a:r>
            <a:endParaRPr lang="en-US" sz="4375" dirty="0">
              <a:solidFill>
                <a:schemeClr val="bg1"/>
              </a:solidFill>
            </a:endParaRPr>
          </a:p>
        </p:txBody>
      </p:sp>
      <p:sp>
        <p:nvSpPr>
          <p:cNvPr id="7" name="Text 4"/>
          <p:cNvSpPr/>
          <p:nvPr/>
        </p:nvSpPr>
        <p:spPr>
          <a:xfrm>
            <a:off x="1765578" y="1145143"/>
            <a:ext cx="10554414" cy="710803"/>
          </a:xfrm>
          <a:prstGeom prst="rect">
            <a:avLst/>
          </a:prstGeom>
          <a:noFill/>
        </p:spPr>
        <p:txBody>
          <a:bodyPr wrap="square" rtlCol="0" anchor="t"/>
          <a:lstStyle/>
          <a:p>
            <a:pPr marL="0" indent="0">
              <a:lnSpc>
                <a:spcPts val="2800"/>
              </a:lnSpc>
              <a:buNone/>
            </a:pPr>
            <a:r>
              <a:rPr lang="en-US" sz="1750" dirty="0">
                <a:solidFill>
                  <a:schemeClr val="bg1"/>
                </a:solidFill>
              </a:rPr>
              <a:t>import cv2</a:t>
            </a:r>
            <a:endParaRPr lang="en-US" sz="1750" dirty="0">
              <a:solidFill>
                <a:schemeClr val="bg1"/>
              </a:solidFill>
            </a:endParaRPr>
          </a:p>
          <a:p>
            <a:pPr marL="0" indent="0">
              <a:lnSpc>
                <a:spcPts val="2800"/>
              </a:lnSpc>
              <a:buNone/>
            </a:pPr>
            <a:r>
              <a:rPr lang="en-US" sz="1750" dirty="0">
                <a:solidFill>
                  <a:schemeClr val="bg1"/>
                </a:solidFill>
              </a:rPr>
              <a:t>import numpy as np</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Load face detection model</a:t>
            </a:r>
            <a:endParaRPr lang="en-US" sz="1750" dirty="0">
              <a:solidFill>
                <a:schemeClr val="bg1"/>
              </a:solidFill>
            </a:endParaRPr>
          </a:p>
          <a:p>
            <a:pPr marL="0" indent="0">
              <a:lnSpc>
                <a:spcPts val="2800"/>
              </a:lnSpc>
              <a:buNone/>
            </a:pPr>
            <a:r>
              <a:rPr lang="en-US" sz="1750" dirty="0">
                <a:solidFill>
                  <a:schemeClr val="bg1"/>
                </a:solidFill>
              </a:rPr>
              <a:t>face_net = cv2.dnn.readNetFromCaffe('deploy.prototxt', 'res10_300x300_ssd_iter_140000.caffemodel')</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Load mask detection model</a:t>
            </a:r>
            <a:endParaRPr lang="en-US" sz="1750" dirty="0">
              <a:solidFill>
                <a:schemeClr val="bg1"/>
              </a:solidFill>
            </a:endParaRPr>
          </a:p>
          <a:p>
            <a:pPr marL="0" indent="0">
              <a:lnSpc>
                <a:spcPts val="2800"/>
              </a:lnSpc>
              <a:buNone/>
            </a:pPr>
            <a:r>
              <a:rPr lang="en-US" sz="1750" dirty="0">
                <a:solidFill>
                  <a:schemeClr val="bg1"/>
                </a:solidFill>
              </a:rPr>
              <a:t>mask_net = cv2.dnn.readNetFromCaffe('mask_deploy.prototxt', 'res10_300x300_ssd_iter_140000.caffemodel')</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Open the default camera (index 0)</a:t>
            </a:r>
            <a:endParaRPr lang="en-US" sz="1750" dirty="0">
              <a:solidFill>
                <a:schemeClr val="bg1"/>
              </a:solidFill>
            </a:endParaRPr>
          </a:p>
          <a:p>
            <a:pPr marL="0" indent="0">
              <a:lnSpc>
                <a:spcPts val="2800"/>
              </a:lnSpc>
              <a:buNone/>
            </a:pPr>
            <a:r>
              <a:rPr lang="en-US" sz="1750" dirty="0">
                <a:solidFill>
                  <a:schemeClr val="bg1"/>
                </a:solidFill>
              </a:rPr>
              <a:t>cap = cv2.VideoCapture(0)</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while True:</a:t>
            </a:r>
            <a:endParaRPr lang="en-US" sz="1750" dirty="0">
              <a:solidFill>
                <a:schemeClr val="bg1"/>
              </a:solidFill>
            </a:endParaRPr>
          </a:p>
          <a:p>
            <a:pPr marL="0" indent="0">
              <a:lnSpc>
                <a:spcPts val="2800"/>
              </a:lnSpc>
              <a:buNone/>
            </a:pPr>
            <a:r>
              <a:rPr lang="en-US" sz="1750" dirty="0">
                <a:solidFill>
                  <a:schemeClr val="bg1"/>
                </a:solidFill>
              </a:rPr>
              <a:t>    # Capture frame-by-frame</a:t>
            </a:r>
            <a:endParaRPr lang="en-US" sz="1750" dirty="0">
              <a:solidFill>
                <a:schemeClr val="bg1"/>
              </a:solidFill>
            </a:endParaRPr>
          </a:p>
          <a:p>
            <a:pPr marL="0" indent="0">
              <a:lnSpc>
                <a:spcPts val="2800"/>
              </a:lnSpc>
              <a:buNone/>
            </a:pPr>
            <a:r>
              <a:rPr lang="en-US" sz="1750" dirty="0">
                <a:solidFill>
                  <a:schemeClr val="bg1"/>
                </a:solidFill>
              </a:rPr>
              <a:t>    ret, frame = cap.read()</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Resize the frame for faster processing</a:t>
            </a:r>
            <a:endParaRPr lang="en-US" sz="1750" dirty="0">
              <a:solidFill>
                <a:schemeClr val="bg1"/>
              </a:solidFill>
            </a:endParaRPr>
          </a:p>
          <a:p>
            <a:pPr marL="0" indent="0">
              <a:lnSpc>
                <a:spcPts val="2800"/>
              </a:lnSpc>
              <a:buNone/>
            </a:pPr>
            <a:r>
              <a:rPr lang="en-US" sz="1750" dirty="0">
                <a:solidFill>
                  <a:schemeClr val="bg1"/>
                </a:solidFill>
              </a:rPr>
              <a:t>    frame = cv2.resize(frame, (300, 300))</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Perform face detection</a:t>
            </a:r>
            <a:endParaRPr lang="en-US" sz="1750" dirty="0">
              <a:solidFill>
                <a:schemeClr val="bg1"/>
              </a:solidFill>
            </a:endParaRPr>
          </a:p>
          <a:p>
            <a:pPr marL="0" indent="0">
              <a:lnSpc>
                <a:spcPts val="2800"/>
              </a:lnSpc>
              <a:buNone/>
            </a:pPr>
            <a:r>
              <a:rPr lang="en-US" sz="1750" dirty="0">
                <a:solidFill>
                  <a:schemeClr val="bg1"/>
                </a:solidFill>
              </a:rPr>
              <a:t>    blob = cv2.dnn.blobFromImage(frame, 1.0, (300, 300), (104.0, 177.0, 123.0))</a:t>
            </a:r>
            <a:endParaRPr lang="en-US" sz="1750" dirty="0">
              <a:solidFill>
                <a:schemeClr val="bg1"/>
              </a:solidFill>
            </a:endParaRPr>
          </a:p>
          <a:p>
            <a:pPr marL="0" indent="0">
              <a:lnSpc>
                <a:spcPts val="2800"/>
              </a:lnSpc>
              <a:buNone/>
            </a:pPr>
            <a:r>
              <a:rPr lang="en-US" sz="1750" dirty="0">
                <a:solidFill>
                  <a:schemeClr val="bg1"/>
                </a:solidFill>
              </a:rPr>
              <a:t>    face_net.setInput(blob)</a:t>
            </a:r>
            <a:endParaRPr lang="en-US" sz="1750" dirty="0">
              <a:solidFill>
                <a:schemeClr val="bg1"/>
              </a:solidFill>
            </a:endParaRPr>
          </a:p>
          <a:p>
            <a:pPr marL="0" indent="0">
              <a:lnSpc>
                <a:spcPts val="2800"/>
              </a:lnSpc>
              <a:buNone/>
            </a:pPr>
            <a:r>
              <a:rPr lang="en-US" sz="1750" dirty="0">
                <a:solidFill>
                  <a:schemeClr val="bg1"/>
                </a:solidFill>
              </a:rPr>
              <a:t>    detections = face_net.forward()</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Loop over the detections</a:t>
            </a:r>
            <a:endParaRPr lang="en-US" sz="1750" dirty="0">
              <a:solidFill>
                <a:schemeClr val="bg1"/>
              </a:solidFill>
            </a:endParaRPr>
          </a:p>
          <a:p>
            <a:pPr marL="0" indent="0">
              <a:lnSpc>
                <a:spcPts val="2800"/>
              </a:lnSpc>
              <a:buNone/>
            </a:pPr>
            <a:r>
              <a:rPr lang="en-US" sz="1750" dirty="0">
                <a:solidFill>
                  <a:schemeClr val="bg1"/>
                </a:solidFill>
              </a:rPr>
              <a:t>    for i in range(detections.shape[2]):</a:t>
            </a:r>
            <a:endParaRPr lang="en-US" sz="1750" dirty="0">
              <a:solidFill>
                <a:schemeClr val="bg1"/>
              </a:solidFill>
            </a:endParaRPr>
          </a:p>
          <a:p>
            <a:pPr marL="0" indent="0">
              <a:lnSpc>
                <a:spcPts val="2800"/>
              </a:lnSpc>
              <a:buNone/>
            </a:pPr>
            <a:r>
              <a:rPr lang="en-US" sz="1750" dirty="0">
                <a:solidFill>
                  <a:schemeClr val="bg1"/>
                </a:solidFill>
              </a:rPr>
              <a:t>        confidence = detections[0, 0, i, 2]</a:t>
            </a:r>
            <a:endParaRPr lang="en-US" sz="1750" dirty="0">
              <a:solidFill>
                <a:schemeClr val="bg1"/>
              </a:solidFill>
            </a:endParaRPr>
          </a:p>
          <a:p>
            <a:pPr marL="0" indent="0">
              <a:lnSpc>
                <a:spcPts val="2800"/>
              </a:lnSpc>
              <a:buNone/>
            </a:pPr>
            <a:r>
              <a:rPr lang="en-US" sz="1750" dirty="0">
                <a:solidFill>
                  <a:schemeClr val="bg1"/>
                </a:solidFill>
              </a:rPr>
              <a:t>        if confidence &gt; 0.5:  # Confidence threshold</a:t>
            </a:r>
            <a:endParaRPr lang="en-US" sz="1750" dirty="0">
              <a:solidFill>
                <a:schemeClr val="bg1"/>
              </a:solidFill>
            </a:endParaRPr>
          </a:p>
          <a:p>
            <a:pPr marL="0" indent="0">
              <a:lnSpc>
                <a:spcPts val="2800"/>
              </a:lnSpc>
              <a:buNone/>
            </a:pPr>
            <a:r>
              <a:rPr lang="en-US" sz="1750" dirty="0">
                <a:solidFill>
                  <a:schemeClr val="bg1"/>
                </a:solidFill>
              </a:rPr>
              <a:t>            box = detections[0, 0, i, 3:7] * np.array([300, 300, 300, 300])</a:t>
            </a:r>
            <a:endParaRPr lang="en-US" sz="1750" dirty="0">
              <a:solidFill>
                <a:schemeClr val="bg1"/>
              </a:solidFill>
            </a:endParaRPr>
          </a:p>
          <a:p>
            <a:pPr marL="0" indent="0">
              <a:lnSpc>
                <a:spcPts val="2800"/>
              </a:lnSpc>
              <a:buNone/>
            </a:pPr>
            <a:r>
              <a:rPr lang="en-US" sz="1750" dirty="0">
                <a:solidFill>
                  <a:schemeClr val="bg1"/>
                </a:solidFill>
              </a:rPr>
              <a:t>            (startX, startY, endX, endY) = box.astype("int")</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Extract the face region</a:t>
            </a:r>
            <a:endParaRPr lang="en-US" sz="1750" dirty="0">
              <a:solidFill>
                <a:schemeClr val="bg1"/>
              </a:solidFill>
            </a:endParaRPr>
          </a:p>
          <a:p>
            <a:pPr marL="0" indent="0">
              <a:lnSpc>
                <a:spcPts val="2800"/>
              </a:lnSpc>
              <a:buNone/>
            </a:pPr>
            <a:r>
              <a:rPr lang="en-US" sz="1750" dirty="0">
                <a:solidFill>
                  <a:schemeClr val="bg1"/>
                </a:solidFill>
              </a:rPr>
              <a:t>            face = frame[startY:endY, startX:endX]</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Perform mask detection</a:t>
            </a:r>
            <a:endParaRPr lang="en-US" sz="1750" dirty="0">
              <a:solidFill>
                <a:schemeClr val="bg1"/>
              </a:solidFill>
            </a:endParaRPr>
          </a:p>
          <a:p>
            <a:pPr marL="0" indent="0">
              <a:lnSpc>
                <a:spcPts val="2800"/>
              </a:lnSpc>
              <a:buNone/>
            </a:pPr>
            <a:r>
              <a:rPr lang="en-US" sz="1750" dirty="0">
                <a:solidFill>
                  <a:schemeClr val="bg1"/>
                </a:solidFill>
              </a:rPr>
              <a:t>            mask_blob = cv2.dnn.blobFromImage(face, 1.0, (224, 224), (104.0, 177.0, 123.0))</a:t>
            </a:r>
            <a:endParaRPr lang="en-US" sz="1750" dirty="0">
              <a:solidFill>
                <a:schemeClr val="bg1"/>
              </a:solidFill>
            </a:endParaRPr>
          </a:p>
          <a:p>
            <a:pPr marL="0" indent="0">
              <a:lnSpc>
                <a:spcPts val="2800"/>
              </a:lnSpc>
              <a:buNone/>
            </a:pPr>
            <a:r>
              <a:rPr lang="en-US" sz="1750" dirty="0">
                <a:solidFill>
                  <a:schemeClr val="bg1"/>
                </a:solidFill>
              </a:rPr>
              <a:t>            mask_net.setInput(mask_blob)</a:t>
            </a:r>
            <a:endParaRPr lang="en-US" sz="1750" dirty="0">
              <a:solidFill>
                <a:schemeClr val="bg1"/>
              </a:solidFill>
            </a:endParaRPr>
          </a:p>
          <a:p>
            <a:pPr marL="0" indent="0">
              <a:lnSpc>
                <a:spcPts val="2800"/>
              </a:lnSpc>
              <a:buNone/>
            </a:pPr>
            <a:r>
              <a:rPr lang="en-US" sz="1750" dirty="0">
                <a:solidFill>
                  <a:schemeClr val="bg1"/>
                </a:solidFill>
              </a:rPr>
              <a:t>            mask_predictions = mask_net.forward()</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Get the index of the prediction with the highest confidence</a:t>
            </a:r>
            <a:endParaRPr lang="en-US" sz="1750" dirty="0">
              <a:solidFill>
                <a:schemeClr val="bg1"/>
              </a:solidFill>
            </a:endParaRPr>
          </a:p>
          <a:p>
            <a:pPr marL="0" indent="0">
              <a:lnSpc>
                <a:spcPts val="2800"/>
              </a:lnSpc>
              <a:buNone/>
            </a:pPr>
            <a:r>
              <a:rPr lang="en-US" sz="1750" dirty="0">
                <a:solidFill>
                  <a:schemeClr val="bg1"/>
                </a:solidFill>
              </a:rPr>
              <a:t>            mask_index = np.argmax(mask_predictions[0])</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Define classes for mask and no mask</a:t>
            </a:r>
            <a:endParaRPr lang="en-US" sz="1750" dirty="0">
              <a:solidFill>
                <a:schemeClr val="bg1"/>
              </a:solidFill>
            </a:endParaRPr>
          </a:p>
          <a:p>
            <a:pPr marL="0" indent="0">
              <a:lnSpc>
                <a:spcPts val="2800"/>
              </a:lnSpc>
              <a:buNone/>
            </a:pPr>
            <a:r>
              <a:rPr lang="en-US" sz="1750" dirty="0">
                <a:solidFill>
                  <a:schemeClr val="bg1"/>
                </a:solidFill>
              </a:rPr>
              <a:t>            classes = ["Mask", "No Mask"]</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Display the result</a:t>
            </a:r>
            <a:endParaRPr lang="en-US" sz="1750" dirty="0">
              <a:solidFill>
                <a:schemeClr val="bg1"/>
              </a:solidFill>
            </a:endParaRPr>
          </a:p>
          <a:p>
            <a:pPr marL="0" indent="0">
              <a:lnSpc>
                <a:spcPts val="2800"/>
              </a:lnSpc>
              <a:buNone/>
            </a:pPr>
            <a:r>
              <a:rPr lang="en-US" sz="1750" dirty="0">
                <a:solidFill>
                  <a:schemeClr val="bg1"/>
                </a:solidFill>
              </a:rPr>
              <a:t>            label = classes[mask_index]</a:t>
            </a:r>
            <a:endParaRPr lang="en-US" sz="1750" dirty="0">
              <a:solidFill>
                <a:schemeClr val="bg1"/>
              </a:solidFill>
            </a:endParaRPr>
          </a:p>
          <a:p>
            <a:pPr marL="0" indent="0">
              <a:lnSpc>
                <a:spcPts val="2800"/>
              </a:lnSpc>
              <a:buNone/>
            </a:pPr>
            <a:r>
              <a:rPr lang="en-US" sz="1750" dirty="0">
                <a:solidFill>
                  <a:schemeClr val="bg1"/>
                </a:solidFill>
              </a:rPr>
              <a:t>            color = (0, 255, 0) if mask_index == 0 else (0, 0, 255)</a:t>
            </a:r>
            <a:endParaRPr lang="en-US" sz="1750" dirty="0">
              <a:solidFill>
                <a:schemeClr val="bg1"/>
              </a:solidFill>
            </a:endParaRPr>
          </a:p>
          <a:p>
            <a:pPr marL="0" indent="0">
              <a:lnSpc>
                <a:spcPts val="2800"/>
              </a:lnSpc>
              <a:buNone/>
            </a:pPr>
            <a:r>
              <a:rPr lang="en-US" sz="1750" dirty="0">
                <a:solidFill>
                  <a:schemeClr val="bg1"/>
                </a:solidFill>
              </a:rPr>
              <a:t>            cv2.putText(frame, label, (startX, startY - 10), cv2.FONT_HERSHEY_SIMPLEX, 0.5, color, 2)</a:t>
            </a:r>
            <a:endParaRPr lang="en-US" sz="1750" dirty="0">
              <a:solidFill>
                <a:schemeClr val="bg1"/>
              </a:solidFill>
            </a:endParaRPr>
          </a:p>
          <a:p>
            <a:pPr marL="0" indent="0">
              <a:lnSpc>
                <a:spcPts val="2800"/>
              </a:lnSpc>
              <a:buNone/>
            </a:pPr>
            <a:r>
              <a:rPr lang="en-US" sz="1750" dirty="0">
                <a:solidFill>
                  <a:schemeClr val="bg1"/>
                </a:solidFill>
              </a:rPr>
              <a:t>            cv2.rectangle(frame, (startX, startY), (endX, endY), color, 2)</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Display the resulting frame</a:t>
            </a:r>
            <a:endParaRPr lang="en-US" sz="1750" dirty="0">
              <a:solidFill>
                <a:schemeClr val="bg1"/>
              </a:solidFill>
            </a:endParaRPr>
          </a:p>
          <a:p>
            <a:pPr marL="0" indent="0">
              <a:lnSpc>
                <a:spcPts val="2800"/>
              </a:lnSpc>
              <a:buNone/>
            </a:pPr>
            <a:r>
              <a:rPr lang="en-US" sz="1750" dirty="0">
                <a:solidFill>
                  <a:schemeClr val="bg1"/>
                </a:solidFill>
              </a:rPr>
              <a:t>    cv2.imshow('Mask Detection', frame)</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Break the loop if 'q' key is pressed</a:t>
            </a:r>
            <a:endParaRPr lang="en-US" sz="1750" dirty="0">
              <a:solidFill>
                <a:schemeClr val="bg1"/>
              </a:solidFill>
            </a:endParaRPr>
          </a:p>
          <a:p>
            <a:pPr marL="0" indent="0">
              <a:lnSpc>
                <a:spcPts val="2800"/>
              </a:lnSpc>
              <a:buNone/>
            </a:pPr>
            <a:r>
              <a:rPr lang="en-US" sz="1750" dirty="0">
                <a:solidFill>
                  <a:schemeClr val="bg1"/>
                </a:solidFill>
              </a:rPr>
              <a:t>    if cv2.waitKey(1) &amp; 0xFF == ord('q'):</a:t>
            </a:r>
            <a:endParaRPr lang="en-US" sz="1750" dirty="0">
              <a:solidFill>
                <a:schemeClr val="bg1"/>
              </a:solidFill>
            </a:endParaRPr>
          </a:p>
          <a:p>
            <a:pPr marL="0" indent="0">
              <a:lnSpc>
                <a:spcPts val="2800"/>
              </a:lnSpc>
              <a:buNone/>
            </a:pPr>
            <a:r>
              <a:rPr lang="en-US" sz="1750" dirty="0">
                <a:solidFill>
                  <a:schemeClr val="bg1"/>
                </a:solidFill>
              </a:rPr>
              <a:t>        break</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Release the camera and close all windows</a:t>
            </a:r>
            <a:endParaRPr lang="en-US" sz="1750" dirty="0">
              <a:solidFill>
                <a:schemeClr val="bg1"/>
              </a:solidFill>
            </a:endParaRPr>
          </a:p>
          <a:p>
            <a:pPr marL="0" indent="0">
              <a:lnSpc>
                <a:spcPts val="2800"/>
              </a:lnSpc>
              <a:buNone/>
            </a:pPr>
            <a:r>
              <a:rPr lang="en-US" sz="1750" dirty="0">
                <a:solidFill>
                  <a:schemeClr val="bg1"/>
                </a:solidFill>
              </a:rPr>
              <a:t>cap.release()</a:t>
            </a:r>
            <a:endParaRPr lang="en-US" sz="1750" dirty="0">
              <a:solidFill>
                <a:schemeClr val="bg1"/>
              </a:solidFill>
            </a:endParaRPr>
          </a:p>
          <a:p>
            <a:pPr marL="0" indent="0">
              <a:lnSpc>
                <a:spcPts val="2800"/>
              </a:lnSpc>
              <a:buNone/>
            </a:pPr>
            <a:r>
              <a:rPr lang="en-US" sz="1750" dirty="0">
                <a:solidFill>
                  <a:schemeClr val="bg1"/>
                </a:solidFill>
              </a:rPr>
              <a:t>cv2.destroyAllWindows()</a:t>
            </a:r>
            <a:endParaRPr lang="en-US" sz="175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p:spPr>
      </p:sp>
      <p:sp>
        <p:nvSpPr>
          <p:cNvPr id="7" name="Text 4"/>
          <p:cNvSpPr/>
          <p:nvPr/>
        </p:nvSpPr>
        <p:spPr>
          <a:xfrm>
            <a:off x="1765578" y="238"/>
            <a:ext cx="10554414" cy="710803"/>
          </a:xfrm>
          <a:prstGeom prst="rect">
            <a:avLst/>
          </a:prstGeom>
          <a:noFill/>
        </p:spPr>
        <p:txBody>
          <a:bodyPr wrap="square" rtlCol="0" anchor="t"/>
          <a:lstStyle/>
          <a:p>
            <a:pPr marL="0" indent="0">
              <a:lnSpc>
                <a:spcPts val="2800"/>
              </a:lnSpc>
              <a:buNone/>
            </a:pPr>
            <a:r>
              <a:rPr lang="en-US" sz="1750" dirty="0">
                <a:solidFill>
                  <a:schemeClr val="bg1"/>
                </a:solidFill>
              </a:rPr>
              <a:t>    blob = cv2.dnn.blobFromImage(frame, 1.0, (300, 300), (104.0, 177.0, 123.0))</a:t>
            </a:r>
            <a:endParaRPr lang="en-US" sz="1750" dirty="0">
              <a:solidFill>
                <a:schemeClr val="bg1"/>
              </a:solidFill>
            </a:endParaRPr>
          </a:p>
          <a:p>
            <a:pPr marL="0" indent="0">
              <a:lnSpc>
                <a:spcPts val="2800"/>
              </a:lnSpc>
              <a:buNone/>
            </a:pPr>
            <a:r>
              <a:rPr lang="en-US" sz="1750" dirty="0">
                <a:solidFill>
                  <a:schemeClr val="bg1"/>
                </a:solidFill>
              </a:rPr>
              <a:t>    face_net.setInput(blob)</a:t>
            </a:r>
            <a:endParaRPr lang="en-US" sz="1750" dirty="0">
              <a:solidFill>
                <a:schemeClr val="bg1"/>
              </a:solidFill>
            </a:endParaRPr>
          </a:p>
          <a:p>
            <a:pPr marL="0" indent="0">
              <a:lnSpc>
                <a:spcPts val="2800"/>
              </a:lnSpc>
              <a:buNone/>
            </a:pPr>
            <a:r>
              <a:rPr lang="en-US" sz="1750" dirty="0">
                <a:solidFill>
                  <a:schemeClr val="bg1"/>
                </a:solidFill>
              </a:rPr>
              <a:t>    detections = face_net.forward()</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Loop over the detections</a:t>
            </a:r>
            <a:endParaRPr lang="en-US" sz="1750" dirty="0">
              <a:solidFill>
                <a:schemeClr val="bg1"/>
              </a:solidFill>
            </a:endParaRPr>
          </a:p>
          <a:p>
            <a:pPr marL="0" indent="0">
              <a:lnSpc>
                <a:spcPts val="2800"/>
              </a:lnSpc>
              <a:buNone/>
            </a:pPr>
            <a:r>
              <a:rPr lang="en-US" sz="1750" dirty="0">
                <a:solidFill>
                  <a:schemeClr val="bg1"/>
                </a:solidFill>
              </a:rPr>
              <a:t>    for i in range(detections.shape[2]):</a:t>
            </a:r>
            <a:endParaRPr lang="en-US" sz="1750" dirty="0">
              <a:solidFill>
                <a:schemeClr val="bg1"/>
              </a:solidFill>
            </a:endParaRPr>
          </a:p>
          <a:p>
            <a:pPr marL="0" indent="0">
              <a:lnSpc>
                <a:spcPts val="2800"/>
              </a:lnSpc>
              <a:buNone/>
            </a:pPr>
            <a:r>
              <a:rPr lang="en-US" sz="1750" dirty="0">
                <a:solidFill>
                  <a:schemeClr val="bg1"/>
                </a:solidFill>
              </a:rPr>
              <a:t>        confidence = detections[0, 0, i, 2]</a:t>
            </a:r>
            <a:endParaRPr lang="en-US" sz="1750" dirty="0">
              <a:solidFill>
                <a:schemeClr val="bg1"/>
              </a:solidFill>
            </a:endParaRPr>
          </a:p>
          <a:p>
            <a:pPr marL="0" indent="0">
              <a:lnSpc>
                <a:spcPts val="2800"/>
              </a:lnSpc>
              <a:buNone/>
            </a:pPr>
            <a:r>
              <a:rPr lang="en-US" sz="1750" dirty="0">
                <a:solidFill>
                  <a:schemeClr val="bg1"/>
                </a:solidFill>
              </a:rPr>
              <a:t>        if confidence &gt; 0.5:  # Confidence threshold</a:t>
            </a:r>
            <a:endParaRPr lang="en-US" sz="1750" dirty="0">
              <a:solidFill>
                <a:schemeClr val="bg1"/>
              </a:solidFill>
            </a:endParaRPr>
          </a:p>
          <a:p>
            <a:pPr marL="0" indent="0">
              <a:lnSpc>
                <a:spcPts val="2800"/>
              </a:lnSpc>
              <a:buNone/>
            </a:pPr>
            <a:r>
              <a:rPr lang="en-US" sz="1750" dirty="0">
                <a:solidFill>
                  <a:schemeClr val="bg1"/>
                </a:solidFill>
              </a:rPr>
              <a:t>            box = detections[0, 0, i, 3:7] * np.array([300, 300, 300, 300])</a:t>
            </a:r>
            <a:endParaRPr lang="en-US" sz="1750" dirty="0">
              <a:solidFill>
                <a:schemeClr val="bg1"/>
              </a:solidFill>
            </a:endParaRPr>
          </a:p>
          <a:p>
            <a:pPr marL="0" indent="0">
              <a:lnSpc>
                <a:spcPts val="2800"/>
              </a:lnSpc>
              <a:buNone/>
            </a:pPr>
            <a:r>
              <a:rPr lang="en-US" sz="1750" dirty="0">
                <a:solidFill>
                  <a:schemeClr val="bg1"/>
                </a:solidFill>
              </a:rPr>
              <a:t>            (startX, startY, endX, endY) = box.astype("int")</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Extract the face region</a:t>
            </a:r>
            <a:endParaRPr lang="en-US" sz="1750" dirty="0">
              <a:solidFill>
                <a:schemeClr val="bg1"/>
              </a:solidFill>
            </a:endParaRPr>
          </a:p>
          <a:p>
            <a:pPr marL="0" indent="0">
              <a:lnSpc>
                <a:spcPts val="2800"/>
              </a:lnSpc>
              <a:buNone/>
            </a:pPr>
            <a:r>
              <a:rPr lang="en-US" sz="1750" dirty="0">
                <a:solidFill>
                  <a:schemeClr val="bg1"/>
                </a:solidFill>
              </a:rPr>
              <a:t>            face = frame[startY:endY, startX:endX]</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Perform mask detection</a:t>
            </a:r>
            <a:endParaRPr lang="en-US" sz="1750" dirty="0">
              <a:solidFill>
                <a:schemeClr val="bg1"/>
              </a:solidFill>
            </a:endParaRPr>
          </a:p>
          <a:p>
            <a:pPr marL="0" indent="0">
              <a:lnSpc>
                <a:spcPts val="2800"/>
              </a:lnSpc>
              <a:buNone/>
            </a:pPr>
            <a:r>
              <a:rPr lang="en-US" sz="1750" dirty="0">
                <a:solidFill>
                  <a:schemeClr val="bg1"/>
                </a:solidFill>
              </a:rPr>
              <a:t>            mask_blob = cv2.dnn.blobFromImage(face, 1.0, (224, 224), (104.0, 177.0, 123.0))</a:t>
            </a:r>
            <a:endParaRPr lang="en-US" sz="1750" dirty="0">
              <a:solidFill>
                <a:schemeClr val="bg1"/>
              </a:solidFill>
            </a:endParaRPr>
          </a:p>
          <a:p>
            <a:pPr marL="0" indent="0">
              <a:lnSpc>
                <a:spcPts val="2800"/>
              </a:lnSpc>
              <a:buNone/>
            </a:pPr>
            <a:r>
              <a:rPr lang="en-US" sz="1750" dirty="0">
                <a:solidFill>
                  <a:schemeClr val="bg1"/>
                </a:solidFill>
              </a:rPr>
              <a:t>            mask_net.setInput(mask_blob)</a:t>
            </a:r>
            <a:endParaRPr lang="en-US" sz="1750" dirty="0">
              <a:solidFill>
                <a:schemeClr val="bg1"/>
              </a:solidFill>
            </a:endParaRPr>
          </a:p>
          <a:p>
            <a:pPr marL="0" indent="0">
              <a:lnSpc>
                <a:spcPts val="2800"/>
              </a:lnSpc>
              <a:buNone/>
            </a:pPr>
            <a:r>
              <a:rPr lang="en-US" sz="1750" dirty="0">
                <a:solidFill>
                  <a:schemeClr val="bg1"/>
                </a:solidFill>
              </a:rPr>
              <a:t>            mask_predictions = mask_net.forward()</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Get the index of the prediction with the highest confidence</a:t>
            </a:r>
            <a:endParaRPr lang="en-US" sz="1750" dirty="0">
              <a:solidFill>
                <a:schemeClr val="bg1"/>
              </a:solidFill>
            </a:endParaRPr>
          </a:p>
          <a:p>
            <a:pPr marL="0" indent="0">
              <a:lnSpc>
                <a:spcPts val="2800"/>
              </a:lnSpc>
              <a:buNone/>
            </a:pPr>
            <a:r>
              <a:rPr lang="en-US" sz="1750" dirty="0">
                <a:solidFill>
                  <a:schemeClr val="bg1"/>
                </a:solidFill>
              </a:rPr>
              <a:t>            mask_index = np.argmax(mask_predictions[0])</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Define classes for mask and no mask</a:t>
            </a:r>
            <a:endParaRPr lang="en-US" sz="1750" dirty="0">
              <a:solidFill>
                <a:schemeClr val="bg1"/>
              </a:solidFill>
            </a:endParaRPr>
          </a:p>
          <a:p>
            <a:pPr marL="0" indent="0">
              <a:lnSpc>
                <a:spcPts val="2800"/>
              </a:lnSpc>
              <a:buNone/>
            </a:pPr>
            <a:r>
              <a:rPr lang="en-US" sz="1750" dirty="0">
                <a:solidFill>
                  <a:schemeClr val="bg1"/>
                </a:solidFill>
              </a:rPr>
              <a:t>            classes = ["Mask", "No Mask"]</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Display the result</a:t>
            </a:r>
            <a:endParaRPr lang="en-US" sz="1750" dirty="0">
              <a:solidFill>
                <a:schemeClr val="bg1"/>
              </a:solidFill>
            </a:endParaRPr>
          </a:p>
          <a:p>
            <a:pPr marL="0" indent="0">
              <a:lnSpc>
                <a:spcPts val="2800"/>
              </a:lnSpc>
              <a:buNone/>
            </a:pPr>
            <a:r>
              <a:rPr lang="en-US" sz="1750" dirty="0">
                <a:solidFill>
                  <a:schemeClr val="bg1"/>
                </a:solidFill>
              </a:rPr>
              <a:t>            label = classes[mask_index]</a:t>
            </a:r>
            <a:endParaRPr lang="en-US" sz="1750" dirty="0">
              <a:solidFill>
                <a:schemeClr val="bg1"/>
              </a:solidFill>
            </a:endParaRPr>
          </a:p>
          <a:p>
            <a:pPr marL="0" indent="0">
              <a:lnSpc>
                <a:spcPts val="2800"/>
              </a:lnSpc>
              <a:buNone/>
            </a:pPr>
            <a:r>
              <a:rPr lang="en-US" sz="1750" dirty="0">
                <a:solidFill>
                  <a:schemeClr val="bg1"/>
                </a:solidFill>
              </a:rPr>
              <a:t>            color = (0, 255, 0) if mask_index == 0 else (0, 0, 255)</a:t>
            </a:r>
            <a:endParaRPr lang="en-US" sz="1750" dirty="0">
              <a:solidFill>
                <a:schemeClr val="bg1"/>
              </a:solidFill>
            </a:endParaRPr>
          </a:p>
          <a:p>
            <a:pPr marL="0" indent="0">
              <a:lnSpc>
                <a:spcPts val="2800"/>
              </a:lnSpc>
              <a:buNone/>
            </a:pPr>
            <a:r>
              <a:rPr lang="en-US" sz="1750" dirty="0">
                <a:solidFill>
                  <a:schemeClr val="bg1"/>
                </a:solidFill>
              </a:rPr>
              <a:t>            cv2.putText(frame, label, (startX, startY - 10), cv2.FONT_HERSHEY_SIMPLEX, 0.5, color, 2)</a:t>
            </a:r>
            <a:endParaRPr lang="en-US" sz="1750" dirty="0">
              <a:solidFill>
                <a:schemeClr val="bg1"/>
              </a:solidFill>
            </a:endParaRPr>
          </a:p>
          <a:p>
            <a:pPr marL="0" indent="0">
              <a:lnSpc>
                <a:spcPts val="2800"/>
              </a:lnSpc>
              <a:buNone/>
            </a:pPr>
            <a:r>
              <a:rPr lang="en-US" sz="1750" dirty="0">
                <a:solidFill>
                  <a:schemeClr val="bg1"/>
                </a:solidFill>
              </a:rPr>
              <a:t>            cv2.rectangle(frame, (startX, startY), (endX, endY), color, 2)</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Display the resulting frame</a:t>
            </a:r>
            <a:endParaRPr lang="en-US" sz="1750" dirty="0">
              <a:solidFill>
                <a:schemeClr val="bg1"/>
              </a:solidFill>
            </a:endParaRPr>
          </a:p>
          <a:p>
            <a:pPr marL="0" indent="0">
              <a:lnSpc>
                <a:spcPts val="2800"/>
              </a:lnSpc>
              <a:buNone/>
            </a:pPr>
            <a:r>
              <a:rPr lang="en-US" sz="1750" dirty="0">
                <a:solidFill>
                  <a:schemeClr val="bg1"/>
                </a:solidFill>
              </a:rPr>
              <a:t>    cv2.imshow('Mask Detection', frame)</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Break the loop if 'q' key is pressed</a:t>
            </a:r>
            <a:endParaRPr lang="en-US" sz="1750" dirty="0">
              <a:solidFill>
                <a:schemeClr val="bg1"/>
              </a:solidFill>
            </a:endParaRPr>
          </a:p>
          <a:p>
            <a:pPr marL="0" indent="0">
              <a:lnSpc>
                <a:spcPts val="2800"/>
              </a:lnSpc>
              <a:buNone/>
            </a:pPr>
            <a:r>
              <a:rPr lang="en-US" sz="1750" dirty="0">
                <a:solidFill>
                  <a:schemeClr val="bg1"/>
                </a:solidFill>
              </a:rPr>
              <a:t>    if cv2.waitKey(1) &amp; 0xFF == ord('q'):</a:t>
            </a:r>
            <a:endParaRPr lang="en-US" sz="1750" dirty="0">
              <a:solidFill>
                <a:schemeClr val="bg1"/>
              </a:solidFill>
            </a:endParaRPr>
          </a:p>
          <a:p>
            <a:pPr marL="0" indent="0">
              <a:lnSpc>
                <a:spcPts val="2800"/>
              </a:lnSpc>
              <a:buNone/>
            </a:pPr>
            <a:r>
              <a:rPr lang="en-US" sz="1750" dirty="0">
                <a:solidFill>
                  <a:schemeClr val="bg1"/>
                </a:solidFill>
              </a:rPr>
              <a:t>        break</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Release the camera and close all windows</a:t>
            </a:r>
            <a:endParaRPr lang="en-US" sz="1750" dirty="0">
              <a:solidFill>
                <a:schemeClr val="bg1"/>
              </a:solidFill>
            </a:endParaRPr>
          </a:p>
          <a:p>
            <a:pPr marL="0" indent="0">
              <a:lnSpc>
                <a:spcPts val="2800"/>
              </a:lnSpc>
              <a:buNone/>
            </a:pPr>
            <a:r>
              <a:rPr lang="en-US" sz="1750" dirty="0">
                <a:solidFill>
                  <a:schemeClr val="bg1"/>
                </a:solidFill>
              </a:rPr>
              <a:t>cap.release()</a:t>
            </a:r>
            <a:endParaRPr lang="en-US" sz="1750" dirty="0">
              <a:solidFill>
                <a:schemeClr val="bg1"/>
              </a:solidFill>
            </a:endParaRPr>
          </a:p>
          <a:p>
            <a:pPr marL="0" indent="0">
              <a:lnSpc>
                <a:spcPts val="2800"/>
              </a:lnSpc>
              <a:buNone/>
            </a:pPr>
            <a:r>
              <a:rPr lang="en-US" sz="1750" dirty="0">
                <a:solidFill>
                  <a:schemeClr val="bg1"/>
                </a:solidFill>
              </a:rPr>
              <a:t>cv2.destroyAllWindows()</a:t>
            </a:r>
            <a:endParaRPr lang="en-US" sz="175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p:spPr>
      </p:sp>
      <p:sp>
        <p:nvSpPr>
          <p:cNvPr id="7" name="Text 4"/>
          <p:cNvSpPr/>
          <p:nvPr/>
        </p:nvSpPr>
        <p:spPr>
          <a:xfrm>
            <a:off x="1765578" y="115808"/>
            <a:ext cx="10554414" cy="710803"/>
          </a:xfrm>
          <a:prstGeom prst="rect">
            <a:avLst/>
          </a:prstGeom>
          <a:noFill/>
        </p:spPr>
        <p:txBody>
          <a:bodyPr wrap="square" rtlCol="0" anchor="t"/>
          <a:lstStyle/>
          <a:p>
            <a:pPr marL="0" indent="0">
              <a:lnSpc>
                <a:spcPts val="2800"/>
              </a:lnSpc>
              <a:buNone/>
            </a:pPr>
            <a:r>
              <a:rPr lang="en-US" sz="1750" dirty="0">
                <a:solidFill>
                  <a:schemeClr val="bg1"/>
                </a:solidFill>
              </a:rPr>
              <a:t>   # Define classes for mask and no mask</a:t>
            </a:r>
            <a:endParaRPr lang="en-US" sz="1750" dirty="0">
              <a:solidFill>
                <a:schemeClr val="bg1"/>
              </a:solidFill>
            </a:endParaRPr>
          </a:p>
          <a:p>
            <a:pPr marL="0" indent="0">
              <a:lnSpc>
                <a:spcPts val="2800"/>
              </a:lnSpc>
              <a:buNone/>
            </a:pPr>
            <a:r>
              <a:rPr lang="en-US" sz="1750" dirty="0">
                <a:solidFill>
                  <a:schemeClr val="bg1"/>
                </a:solidFill>
              </a:rPr>
              <a:t>            classes = ["Mask", "No Mask"]</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Display the result</a:t>
            </a:r>
            <a:endParaRPr lang="en-US" sz="1750" dirty="0">
              <a:solidFill>
                <a:schemeClr val="bg1"/>
              </a:solidFill>
            </a:endParaRPr>
          </a:p>
          <a:p>
            <a:pPr marL="0" indent="0">
              <a:lnSpc>
                <a:spcPts val="2800"/>
              </a:lnSpc>
              <a:buNone/>
            </a:pPr>
            <a:r>
              <a:rPr lang="en-US" sz="1750" dirty="0">
                <a:solidFill>
                  <a:schemeClr val="bg1"/>
                </a:solidFill>
              </a:rPr>
              <a:t>            label = classes[mask_index]</a:t>
            </a:r>
            <a:endParaRPr lang="en-US" sz="1750" dirty="0">
              <a:solidFill>
                <a:schemeClr val="bg1"/>
              </a:solidFill>
            </a:endParaRPr>
          </a:p>
          <a:p>
            <a:pPr marL="0" indent="0">
              <a:lnSpc>
                <a:spcPts val="2800"/>
              </a:lnSpc>
              <a:buNone/>
            </a:pPr>
            <a:r>
              <a:rPr lang="en-US" sz="1750" dirty="0">
                <a:solidFill>
                  <a:schemeClr val="bg1"/>
                </a:solidFill>
              </a:rPr>
              <a:t>            color = (0, 255, 0) if mask_index == 0 else (0, 0, 255)</a:t>
            </a:r>
            <a:endParaRPr lang="en-US" sz="1750" dirty="0">
              <a:solidFill>
                <a:schemeClr val="bg1"/>
              </a:solidFill>
            </a:endParaRPr>
          </a:p>
          <a:p>
            <a:pPr marL="0" indent="0">
              <a:lnSpc>
                <a:spcPts val="2800"/>
              </a:lnSpc>
              <a:buNone/>
            </a:pPr>
            <a:r>
              <a:rPr lang="en-US" sz="1750" dirty="0">
                <a:solidFill>
                  <a:schemeClr val="bg1"/>
                </a:solidFill>
              </a:rPr>
              <a:t>            cv2.putText(frame, label, (startX, startY - 10), cv2.FONT_HERSHEY_SIMPLEX, 0.5, color, 2)</a:t>
            </a:r>
            <a:endParaRPr lang="en-US" sz="1750" dirty="0">
              <a:solidFill>
                <a:schemeClr val="bg1"/>
              </a:solidFill>
            </a:endParaRPr>
          </a:p>
          <a:p>
            <a:pPr marL="0" indent="0">
              <a:lnSpc>
                <a:spcPts val="2800"/>
              </a:lnSpc>
              <a:buNone/>
            </a:pPr>
            <a:r>
              <a:rPr lang="en-US" sz="1750" dirty="0">
                <a:solidFill>
                  <a:schemeClr val="bg1"/>
                </a:solidFill>
              </a:rPr>
              <a:t>            cv2.rectangle(frame, (startX, startY), (endX, endY), color, 2)</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Display the resulting frame</a:t>
            </a:r>
            <a:endParaRPr lang="en-US" sz="1750" dirty="0">
              <a:solidFill>
                <a:schemeClr val="bg1"/>
              </a:solidFill>
            </a:endParaRPr>
          </a:p>
          <a:p>
            <a:pPr marL="0" indent="0">
              <a:lnSpc>
                <a:spcPts val="2800"/>
              </a:lnSpc>
              <a:buNone/>
            </a:pPr>
            <a:r>
              <a:rPr lang="en-US" sz="1750" dirty="0">
                <a:solidFill>
                  <a:schemeClr val="bg1"/>
                </a:solidFill>
              </a:rPr>
              <a:t>    cv2.imshow('Mask Detection', frame)</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 Break the loop if 'q' key is pressed</a:t>
            </a:r>
            <a:endParaRPr lang="en-US" sz="1750" dirty="0">
              <a:solidFill>
                <a:schemeClr val="bg1"/>
              </a:solidFill>
            </a:endParaRPr>
          </a:p>
          <a:p>
            <a:pPr marL="0" indent="0">
              <a:lnSpc>
                <a:spcPts val="2800"/>
              </a:lnSpc>
              <a:buNone/>
            </a:pPr>
            <a:r>
              <a:rPr lang="en-US" sz="1750" dirty="0">
                <a:solidFill>
                  <a:schemeClr val="bg1"/>
                </a:solidFill>
              </a:rPr>
              <a:t>    if cv2.waitKey(1) &amp; 0xFF == ord('q'):</a:t>
            </a:r>
            <a:endParaRPr lang="en-US" sz="1750" dirty="0">
              <a:solidFill>
                <a:schemeClr val="bg1"/>
              </a:solidFill>
            </a:endParaRPr>
          </a:p>
          <a:p>
            <a:pPr marL="0" indent="0">
              <a:lnSpc>
                <a:spcPts val="2800"/>
              </a:lnSpc>
              <a:buNone/>
            </a:pPr>
            <a:r>
              <a:rPr lang="en-US" sz="1750" dirty="0">
                <a:solidFill>
                  <a:schemeClr val="bg1"/>
                </a:solidFill>
              </a:rPr>
              <a:t>        break</a:t>
            </a:r>
            <a:endParaRPr lang="en-US" sz="1750" dirty="0">
              <a:solidFill>
                <a:schemeClr val="bg1"/>
              </a:solidFill>
            </a:endParaRPr>
          </a:p>
          <a:p>
            <a:pPr marL="0" indent="0">
              <a:lnSpc>
                <a:spcPts val="2800"/>
              </a:lnSpc>
              <a:buNone/>
            </a:pPr>
            <a:endParaRPr lang="en-US" sz="1750" dirty="0">
              <a:solidFill>
                <a:schemeClr val="bg1"/>
              </a:solidFill>
            </a:endParaRPr>
          </a:p>
          <a:p>
            <a:pPr marL="0" indent="0">
              <a:lnSpc>
                <a:spcPts val="2800"/>
              </a:lnSpc>
              <a:buNone/>
            </a:pPr>
            <a:r>
              <a:rPr lang="en-US" sz="1750" dirty="0">
                <a:solidFill>
                  <a:schemeClr val="bg1"/>
                </a:solidFill>
              </a:rPr>
              <a:t># Release the camera and close all windows</a:t>
            </a:r>
            <a:endParaRPr lang="en-US" sz="1750" dirty="0">
              <a:solidFill>
                <a:schemeClr val="bg1"/>
              </a:solidFill>
            </a:endParaRPr>
          </a:p>
          <a:p>
            <a:pPr marL="0" indent="0">
              <a:lnSpc>
                <a:spcPts val="2800"/>
              </a:lnSpc>
              <a:buNone/>
            </a:pPr>
            <a:r>
              <a:rPr lang="en-US" sz="1750" dirty="0">
                <a:solidFill>
                  <a:schemeClr val="bg1"/>
                </a:solidFill>
              </a:rPr>
              <a:t>cap.release()</a:t>
            </a:r>
            <a:endParaRPr lang="en-US" sz="1750" dirty="0">
              <a:solidFill>
                <a:schemeClr val="bg1"/>
              </a:solidFill>
            </a:endParaRPr>
          </a:p>
          <a:p>
            <a:pPr marL="0" indent="0">
              <a:lnSpc>
                <a:spcPts val="2800"/>
              </a:lnSpc>
              <a:buNone/>
            </a:pPr>
            <a:r>
              <a:rPr lang="en-US" sz="1750" dirty="0">
                <a:solidFill>
                  <a:schemeClr val="bg1"/>
                </a:solidFill>
              </a:rPr>
              <a:t>cv2.destroyAllWindows()</a:t>
            </a:r>
            <a:endParaRPr lang="en-US" sz="175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5954</Words>
  <Application>WPS Presentation</Application>
  <PresentationFormat>On-screen Show (16:9)</PresentationFormat>
  <Paragraphs>194</Paragraphs>
  <Slides>8</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Fraunces</vt:lpstr>
      <vt:lpstr>Segoe Print</vt:lpstr>
      <vt:lpstr>Fraunces</vt:lpstr>
      <vt:lpstr>Fraunces</vt:lpstr>
      <vt:lpstr>Epilogue</vt:lpstr>
      <vt:lpstr>Epilogue</vt:lpstr>
      <vt:lpstr>Epilogue</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ahmad</cp:lastModifiedBy>
  <cp:revision>3</cp:revision>
  <dcterms:created xsi:type="dcterms:W3CDTF">2023-12-04T10:10:00Z</dcterms:created>
  <dcterms:modified xsi:type="dcterms:W3CDTF">2023-12-04T11:21:53Z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A6122DC83BCC4A9F8B7B4E53DB410CA9_12</vt:lpwstr>
  </property>
  <property fmtid="{D5CDD505-2E9C-101B-9397-08002B2CF9AE}" pid="3" name="KSOProductBuildVer">
    <vt:lpwstr>1033-12.2.0.13306</vt:lpwstr>
  </property>
</Properties>
</file>