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5" d="100"/>
          <a:sy n="55" d="100"/>
        </p:scale>
        <p:origin x="9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318147"/>
            <a:ext cx="9171861" cy="833199"/>
          </a:xfrm>
          <a:prstGeom prst="rect">
            <a:avLst/>
          </a:prstGeom>
          <a:noFill/>
        </p:spPr>
        <p:txBody>
          <a:bodyPr wrap="none" rtlCol="0" anchor="t"/>
          <a:lstStyle/>
          <a:p>
            <a:pPr marL="0" indent="0">
              <a:lnSpc>
                <a:spcPts val="6560"/>
              </a:lnSpc>
              <a:buNone/>
            </a:pPr>
            <a:r>
              <a:rPr lang="en-US" sz="5250" b="1" kern="0" spc="-157" dirty="0">
                <a:solidFill>
                  <a:srgbClr val="000000"/>
                </a:solidFill>
                <a:latin typeface="Inter" pitchFamily="34" charset="0"/>
                <a:ea typeface="Inter" pitchFamily="34" charset="-122"/>
                <a:cs typeface="Inter" pitchFamily="34" charset="-120"/>
              </a:rPr>
              <a:t>Server and Client File Transfer</a:t>
            </a:r>
            <a:endParaRPr lang="en-US" sz="5250" dirty="0"/>
          </a:p>
        </p:txBody>
      </p:sp>
      <p:sp>
        <p:nvSpPr>
          <p:cNvPr id="7" name="Text 4"/>
          <p:cNvSpPr/>
          <p:nvPr/>
        </p:nvSpPr>
        <p:spPr>
          <a:xfrm>
            <a:off x="2037993" y="3484602"/>
            <a:ext cx="10554414" cy="1777008"/>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This guide provides a comprehensive overview of handling file transfers between a server and client using Python sockets. It covers the setup, configuration, and operation of a server that listens for incoming connections and a client program that sends various types of files to the server. The code snippets demonstrate the use of modules such as socket, json, threading, time, csv, and PIL to enable the efficient transfer and handling of image, CSV, and JSON files.</a:t>
            </a:r>
            <a:endParaRPr lang="en-US" sz="1750" dirty="0"/>
          </a:p>
        </p:txBody>
      </p:sp>
      <p:sp>
        <p:nvSpPr>
          <p:cNvPr id="8" name="Shape 5"/>
          <p:cNvSpPr/>
          <p:nvPr/>
        </p:nvSpPr>
        <p:spPr>
          <a:xfrm>
            <a:off x="2037993" y="5511522"/>
            <a:ext cx="355402" cy="355402"/>
          </a:xfrm>
          <a:prstGeom prst="roundRect">
            <a:avLst>
              <a:gd name="adj" fmla="val 25726039"/>
            </a:avLst>
          </a:prstGeom>
          <a:noFill/>
          <a:ln w="7620">
            <a:solidFill>
              <a:srgbClr val="FFFFFF"/>
            </a:solidFill>
            <a:prstDash val="solid"/>
          </a:ln>
        </p:spPr>
      </p:sp>
      <p:sp>
        <p:nvSpPr>
          <p:cNvPr id="10" name="Text 6"/>
          <p:cNvSpPr/>
          <p:nvPr/>
        </p:nvSpPr>
        <p:spPr>
          <a:xfrm>
            <a:off x="2504440" y="5516880"/>
            <a:ext cx="5324475" cy="1589405"/>
          </a:xfrm>
          <a:prstGeom prst="rect">
            <a:avLst/>
          </a:prstGeom>
          <a:noFill/>
        </p:spPr>
        <p:txBody>
          <a:bodyPr wrap="none" rtlCol="0" anchor="t"/>
          <a:lstStyle/>
          <a:p>
            <a:pPr marL="0" indent="0" algn="l">
              <a:lnSpc>
                <a:spcPts val="3060"/>
              </a:lnSpc>
              <a:buNone/>
            </a:pPr>
            <a:r>
              <a:rPr lang="en-US" sz="2185" b="1" kern="0" spc="-35" dirty="0">
                <a:solidFill>
                  <a:srgbClr val="272525"/>
                </a:solidFill>
                <a:latin typeface="Inter" pitchFamily="34" charset="0"/>
                <a:ea typeface="Inter" pitchFamily="34" charset="-122"/>
                <a:cs typeface="Inter" pitchFamily="34" charset="-120"/>
              </a:rPr>
              <a:t>by </a:t>
            </a:r>
            <a:r>
              <a:rPr lang="en-US" sz="2185" b="1" kern="0" spc="-35" dirty="0" err="1">
                <a:solidFill>
                  <a:srgbClr val="272525"/>
                </a:solidFill>
                <a:latin typeface="Inter" pitchFamily="34" charset="0"/>
                <a:ea typeface="Inter" pitchFamily="34" charset="-122"/>
                <a:cs typeface="Inter" pitchFamily="34" charset="-120"/>
              </a:rPr>
              <a:t>Javohir</a:t>
            </a:r>
            <a:r>
              <a:rPr lang="en-US" sz="2185" b="1" kern="0" spc="-35" dirty="0">
                <a:solidFill>
                  <a:srgbClr val="272525"/>
                </a:solidFill>
                <a:latin typeface="Inter" pitchFamily="34" charset="0"/>
                <a:ea typeface="Inter" pitchFamily="34" charset="-122"/>
                <a:cs typeface="Inter" pitchFamily="34" charset="-120"/>
              </a:rPr>
              <a:t> </a:t>
            </a:r>
            <a:r>
              <a:rPr lang="en-US" sz="2185" b="1" kern="0" spc="-35" dirty="0" err="1">
                <a:solidFill>
                  <a:srgbClr val="272525"/>
                </a:solidFill>
                <a:latin typeface="Inter" pitchFamily="34" charset="0"/>
                <a:ea typeface="Inter" pitchFamily="34" charset="-122"/>
                <a:cs typeface="Inter" pitchFamily="34" charset="-120"/>
              </a:rPr>
              <a:t> 12225267</a:t>
            </a:r>
            <a:endParaRPr lang="en-US" sz="2185" b="1" kern="0" spc="-35" dirty="0">
              <a:solidFill>
                <a:srgbClr val="272525"/>
              </a:solidFill>
              <a:latin typeface="Inter" pitchFamily="34" charset="0"/>
              <a:ea typeface="Inter" pitchFamily="34" charset="-122"/>
              <a:cs typeface="Inter" pitchFamily="34" charset="-120"/>
            </a:endParaRPr>
          </a:p>
          <a:p>
            <a:pPr marL="0" indent="0" algn="l">
              <a:lnSpc>
                <a:spcPts val="3060"/>
              </a:lnSpc>
              <a:buNone/>
            </a:pPr>
            <a:r>
              <a:rPr lang="en-US" sz="2185" b="1" kern="0" spc="-35" dirty="0">
                <a:solidFill>
                  <a:srgbClr val="272525"/>
                </a:solidFill>
                <a:latin typeface="Inter" pitchFamily="34" charset="0"/>
                <a:ea typeface="Inter" pitchFamily="34" charset="-122"/>
                <a:cs typeface="Inter" pitchFamily="34" charset="-120"/>
              </a:rPr>
              <a:t>     </a:t>
            </a:r>
            <a:r>
              <a:rPr lang="en-US" sz="2185" b="1" kern="0" spc="-35" dirty="0" err="1">
                <a:solidFill>
                  <a:srgbClr val="272525"/>
                </a:solidFill>
                <a:latin typeface="Inter" pitchFamily="34" charset="0"/>
                <a:ea typeface="Inter" pitchFamily="34" charset="-122"/>
                <a:cs typeface="Inter" pitchFamily="34" charset="-120"/>
              </a:rPr>
              <a:t>Azizjon</a:t>
            </a:r>
            <a:r>
              <a:rPr lang="en-US" sz="2185" b="1" kern="0" spc="-35" dirty="0">
                <a:solidFill>
                  <a:srgbClr val="272525"/>
                </a:solidFill>
                <a:latin typeface="Inter" pitchFamily="34" charset="0"/>
                <a:ea typeface="Inter" pitchFamily="34" charset="-122"/>
                <a:cs typeface="Inter" pitchFamily="34" charset="-120"/>
              </a:rPr>
              <a:t> 12214751</a:t>
            </a:r>
            <a:endParaRPr lang="en-US" sz="2185" b="1" kern="0" spc="-35" dirty="0">
              <a:solidFill>
                <a:srgbClr val="272525"/>
              </a:solidFill>
              <a:latin typeface="Inter" pitchFamily="34" charset="0"/>
              <a:ea typeface="Inter" pitchFamily="34" charset="-122"/>
              <a:cs typeface="Inter" pitchFamily="34" charset="-120"/>
            </a:endParaRPr>
          </a:p>
          <a:p>
            <a:pPr marL="0" indent="0" algn="l">
              <a:lnSpc>
                <a:spcPts val="3060"/>
              </a:lnSpc>
              <a:buNone/>
            </a:pPr>
            <a:r>
              <a:rPr lang="en-US" sz="2185" b="1" kern="0" spc="-35" dirty="0">
                <a:solidFill>
                  <a:srgbClr val="272525"/>
                </a:solidFill>
                <a:latin typeface="Inter" pitchFamily="34" charset="0"/>
                <a:ea typeface="Inter" pitchFamily="34" charset="-122"/>
                <a:cs typeface="Inter" pitchFamily="34" charset="-120"/>
              </a:rPr>
              <a:t>    </a:t>
            </a:r>
            <a:r>
              <a:rPr lang="en-US" sz="2185" b="1" kern="0" spc="-35" dirty="0" err="1">
                <a:solidFill>
                  <a:srgbClr val="272525"/>
                </a:solidFill>
                <a:latin typeface="Inter" pitchFamily="34" charset="0"/>
                <a:ea typeface="Inter" pitchFamily="34" charset="-122"/>
                <a:cs typeface="Inter" pitchFamily="34" charset="-120"/>
              </a:rPr>
              <a:t>Odilbek 12214757</a:t>
            </a:r>
            <a:endParaRPr lang="en-US" sz="2185" b="1" kern="0" spc="-35" dirty="0">
              <a:solidFill>
                <a:srgbClr val="272525"/>
              </a:solidFill>
              <a:latin typeface="Inter" pitchFamily="34" charset="0"/>
              <a:ea typeface="Inter" pitchFamily="34" charset="-122"/>
              <a:cs typeface="Inter" pitchFamily="34" charset="-120"/>
            </a:endParaRPr>
          </a:p>
          <a:p>
            <a:pPr marL="0" indent="0" algn="l">
              <a:lnSpc>
                <a:spcPts val="3060"/>
              </a:lnSpc>
              <a:buNone/>
            </a:pPr>
            <a:endParaRPr lang="en-US" sz="2185" b="1" kern="0" spc="-35" dirty="0">
              <a:solidFill>
                <a:srgbClr val="272525"/>
              </a:solidFill>
              <a:latin typeface="Inter" pitchFamily="34" charset="0"/>
              <a:ea typeface="Inter" pitchFamily="34" charset="-122"/>
              <a:cs typeface="Inter" pitchFamily="34" charset="-120"/>
            </a:endParaRPr>
          </a:p>
          <a:p>
            <a:pPr marL="0" indent="0" algn="l">
              <a:lnSpc>
                <a:spcPts val="3060"/>
              </a:lnSpc>
              <a:buNone/>
            </a:pPr>
            <a:endParaRPr lang="en-US" sz="218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3020616"/>
            <a:ext cx="4995982"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Exception Handling</a:t>
            </a:r>
            <a:endParaRPr lang="en-US" sz="4375" dirty="0"/>
          </a:p>
        </p:txBody>
      </p:sp>
      <p:pic>
        <p:nvPicPr>
          <p:cNvPr id="5" name="Image 0" descr="preencoded.png"/>
          <p:cNvPicPr>
            <a:picLocks noChangeAspect="1"/>
          </p:cNvPicPr>
          <p:nvPr/>
        </p:nvPicPr>
        <p:blipFill>
          <a:blip r:embed="rId1"/>
          <a:stretch>
            <a:fillRect/>
          </a:stretch>
        </p:blipFill>
        <p:spPr>
          <a:xfrm>
            <a:off x="2065734" y="4269105"/>
            <a:ext cx="124897" cy="166568"/>
          </a:xfrm>
          <a:prstGeom prst="rect">
            <a:avLst/>
          </a:prstGeom>
        </p:spPr>
      </p:pic>
      <p:sp>
        <p:nvSpPr>
          <p:cNvPr id="6" name="Text 3"/>
          <p:cNvSpPr/>
          <p:nvPr/>
        </p:nvSpPr>
        <p:spPr>
          <a:xfrm>
            <a:off x="2371249" y="4159329"/>
            <a:ext cx="10221158" cy="399812"/>
          </a:xfrm>
          <a:prstGeom prst="rect">
            <a:avLst/>
          </a:prstGeom>
          <a:noFill/>
        </p:spPr>
        <p:txBody>
          <a:bodyPr wrap="none" rtlCol="0" anchor="t"/>
          <a:lstStyle/>
          <a:p>
            <a:pPr marL="0" indent="0">
              <a:lnSpc>
                <a:spcPts val="3150"/>
              </a:lnSpc>
              <a:buNone/>
            </a:pPr>
            <a:r>
              <a:rPr lang="en-US" sz="1750" kern="0" spc="-35" dirty="0">
                <a:solidFill>
                  <a:srgbClr val="272525"/>
                </a:solidFill>
                <a:latin typeface="Inter" pitchFamily="34" charset="0"/>
                <a:ea typeface="Inter" pitchFamily="34" charset="-122"/>
                <a:cs typeface="Inter" pitchFamily="34" charset="-120"/>
              </a:rPr>
              <a:t>Connection Error</a:t>
            </a:r>
            <a:endParaRPr lang="en-US" sz="1750" dirty="0"/>
          </a:p>
        </p:txBody>
      </p:sp>
      <p:pic>
        <p:nvPicPr>
          <p:cNvPr id="7" name="Image 1" descr="preencoded.png"/>
          <p:cNvPicPr>
            <a:picLocks noChangeAspect="1"/>
          </p:cNvPicPr>
          <p:nvPr/>
        </p:nvPicPr>
        <p:blipFill>
          <a:blip r:embed="rId1"/>
          <a:stretch>
            <a:fillRect/>
          </a:stretch>
        </p:blipFill>
        <p:spPr>
          <a:xfrm>
            <a:off x="2065734" y="4918829"/>
            <a:ext cx="124897" cy="166568"/>
          </a:xfrm>
          <a:prstGeom prst="rect">
            <a:avLst/>
          </a:prstGeom>
        </p:spPr>
      </p:pic>
      <p:sp>
        <p:nvSpPr>
          <p:cNvPr id="8" name="Text 4"/>
          <p:cNvSpPr/>
          <p:nvPr/>
        </p:nvSpPr>
        <p:spPr>
          <a:xfrm>
            <a:off x="2371249" y="4809053"/>
            <a:ext cx="10221158" cy="399812"/>
          </a:xfrm>
          <a:prstGeom prst="rect">
            <a:avLst/>
          </a:prstGeom>
          <a:noFill/>
        </p:spPr>
        <p:txBody>
          <a:bodyPr wrap="none" rtlCol="0" anchor="t"/>
          <a:lstStyle/>
          <a:p>
            <a:pPr marL="0" indent="0">
              <a:lnSpc>
                <a:spcPts val="3150"/>
              </a:lnSpc>
              <a:buNone/>
            </a:pPr>
            <a:r>
              <a:rPr lang="en-US" sz="1750" kern="0" spc="-35" dirty="0">
                <a:solidFill>
                  <a:srgbClr val="272525"/>
                </a:solidFill>
                <a:latin typeface="Inter" pitchFamily="34" charset="0"/>
                <a:ea typeface="Inter" pitchFamily="34" charset="-122"/>
                <a:cs typeface="Inter" pitchFamily="34" charset="-120"/>
              </a:rPr>
              <a:t>JSON Decoding Error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934760"/>
            <a:ext cx="7352943"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Handling Client Connections</a:t>
            </a:r>
            <a:endParaRPr lang="en-US" sz="4375" dirty="0"/>
          </a:p>
        </p:txBody>
      </p:sp>
      <p:pic>
        <p:nvPicPr>
          <p:cNvPr id="6" name="Image 1" descr="preencoded.png"/>
          <p:cNvPicPr>
            <a:picLocks noChangeAspect="1"/>
          </p:cNvPicPr>
          <p:nvPr/>
        </p:nvPicPr>
        <p:blipFill>
          <a:blip r:embed="rId2"/>
          <a:stretch>
            <a:fillRect/>
          </a:stretch>
        </p:blipFill>
        <p:spPr>
          <a:xfrm>
            <a:off x="4490799" y="1962388"/>
            <a:ext cx="1110972" cy="1777484"/>
          </a:xfrm>
          <a:prstGeom prst="rect">
            <a:avLst/>
          </a:prstGeom>
        </p:spPr>
      </p:pic>
      <p:sp>
        <p:nvSpPr>
          <p:cNvPr id="7" name="Text 3"/>
          <p:cNvSpPr/>
          <p:nvPr/>
        </p:nvSpPr>
        <p:spPr>
          <a:xfrm>
            <a:off x="5935028" y="2184559"/>
            <a:ext cx="2447806"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Inter" pitchFamily="34" charset="0"/>
                <a:ea typeface="Inter" pitchFamily="34" charset="-122"/>
                <a:cs typeface="Inter" pitchFamily="34" charset="-120"/>
              </a:rPr>
              <a:t>Receive Client Data</a:t>
            </a:r>
            <a:endParaRPr lang="en-US" sz="2185" dirty="0"/>
          </a:p>
        </p:txBody>
      </p:sp>
      <p:sp>
        <p:nvSpPr>
          <p:cNvPr id="8" name="Text 4"/>
          <p:cNvSpPr/>
          <p:nvPr/>
        </p:nvSpPr>
        <p:spPr>
          <a:xfrm>
            <a:off x="5935028" y="2753916"/>
            <a:ext cx="7862173" cy="355402"/>
          </a:xfrm>
          <a:prstGeom prst="rect">
            <a:avLst/>
          </a:prstGeom>
          <a:noFill/>
        </p:spPr>
        <p:txBody>
          <a:bodyPr wrap="none" rtlCol="0" anchor="t"/>
          <a:lstStyle/>
          <a:p>
            <a:pPr marL="0" indent="0" algn="l">
              <a:lnSpc>
                <a:spcPts val="2800"/>
              </a:lnSpc>
              <a:buNone/>
            </a:pPr>
            <a:r>
              <a:rPr lang="en-US" sz="1750" kern="0" spc="-35" dirty="0">
                <a:solidFill>
                  <a:srgbClr val="272525"/>
                </a:solidFill>
                <a:latin typeface="Inter" pitchFamily="34" charset="0"/>
                <a:ea typeface="Inter" pitchFamily="34" charset="-122"/>
                <a:cs typeface="Inter" pitchFamily="34" charset="-120"/>
              </a:rPr>
              <a:t>Extract client name, file name, and type from a JSON object</a:t>
            </a:r>
            <a:endParaRPr lang="en-US" sz="1750" dirty="0"/>
          </a:p>
        </p:txBody>
      </p:sp>
      <p:pic>
        <p:nvPicPr>
          <p:cNvPr id="9" name="Image 2" descr="preencoded.png"/>
          <p:cNvPicPr>
            <a:picLocks noChangeAspect="1"/>
          </p:cNvPicPr>
          <p:nvPr/>
        </p:nvPicPr>
        <p:blipFill>
          <a:blip r:embed="rId3"/>
          <a:stretch>
            <a:fillRect/>
          </a:stretch>
        </p:blipFill>
        <p:spPr>
          <a:xfrm>
            <a:off x="4490799" y="3739872"/>
            <a:ext cx="1110972" cy="1777484"/>
          </a:xfrm>
          <a:prstGeom prst="rect">
            <a:avLst/>
          </a:prstGeom>
        </p:spPr>
      </p:pic>
      <p:sp>
        <p:nvSpPr>
          <p:cNvPr id="10" name="Text 5"/>
          <p:cNvSpPr/>
          <p:nvPr/>
        </p:nvSpPr>
        <p:spPr>
          <a:xfrm>
            <a:off x="5935028" y="3962043"/>
            <a:ext cx="2644497"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Inter" pitchFamily="34" charset="0"/>
                <a:ea typeface="Inter" pitchFamily="34" charset="-122"/>
                <a:cs typeface="Inter" pitchFamily="34" charset="-120"/>
              </a:rPr>
              <a:t>File Transfer Latency</a:t>
            </a:r>
            <a:endParaRPr lang="en-US" sz="2185" dirty="0"/>
          </a:p>
        </p:txBody>
      </p:sp>
      <p:sp>
        <p:nvSpPr>
          <p:cNvPr id="11" name="Text 6"/>
          <p:cNvSpPr/>
          <p:nvPr/>
        </p:nvSpPr>
        <p:spPr>
          <a:xfrm>
            <a:off x="5935028" y="4531400"/>
            <a:ext cx="7862173" cy="355402"/>
          </a:xfrm>
          <a:prstGeom prst="rect">
            <a:avLst/>
          </a:prstGeom>
          <a:noFill/>
        </p:spPr>
        <p:txBody>
          <a:bodyPr wrap="none" rtlCol="0" anchor="t"/>
          <a:lstStyle/>
          <a:p>
            <a:pPr marL="0" indent="0" algn="l">
              <a:lnSpc>
                <a:spcPts val="2800"/>
              </a:lnSpc>
              <a:buNone/>
            </a:pPr>
            <a:r>
              <a:rPr lang="en-US" sz="1750" kern="0" spc="-35" dirty="0">
                <a:solidFill>
                  <a:srgbClr val="272525"/>
                </a:solidFill>
                <a:latin typeface="Inter" pitchFamily="34" charset="0"/>
                <a:ea typeface="Inter" pitchFamily="34" charset="-122"/>
                <a:cs typeface="Inter" pitchFamily="34" charset="-120"/>
              </a:rPr>
              <a:t>Measure the latency of file transfers</a:t>
            </a:r>
            <a:endParaRPr lang="en-US" sz="1750" dirty="0"/>
          </a:p>
        </p:txBody>
      </p:sp>
      <p:pic>
        <p:nvPicPr>
          <p:cNvPr id="12" name="Image 3" descr="preencoded.png"/>
          <p:cNvPicPr>
            <a:picLocks noChangeAspect="1"/>
          </p:cNvPicPr>
          <p:nvPr/>
        </p:nvPicPr>
        <p:blipFill>
          <a:blip r:embed="rId4"/>
          <a:stretch>
            <a:fillRect/>
          </a:stretch>
        </p:blipFill>
        <p:spPr>
          <a:xfrm>
            <a:off x="4490799" y="5517356"/>
            <a:ext cx="1110972" cy="1777484"/>
          </a:xfrm>
          <a:prstGeom prst="rect">
            <a:avLst/>
          </a:prstGeom>
        </p:spPr>
      </p:pic>
      <p:sp>
        <p:nvSpPr>
          <p:cNvPr id="13" name="Text 7"/>
          <p:cNvSpPr/>
          <p:nvPr/>
        </p:nvSpPr>
        <p:spPr>
          <a:xfrm>
            <a:off x="5935028" y="5739527"/>
            <a:ext cx="2668786"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Inter" pitchFamily="34" charset="0"/>
                <a:ea typeface="Inter" pitchFamily="34" charset="-122"/>
                <a:cs typeface="Inter" pitchFamily="34" charset="-120"/>
              </a:rPr>
              <a:t>Concurrent Handling</a:t>
            </a:r>
            <a:endParaRPr lang="en-US" sz="2185" dirty="0"/>
          </a:p>
        </p:txBody>
      </p:sp>
      <p:sp>
        <p:nvSpPr>
          <p:cNvPr id="14" name="Text 8"/>
          <p:cNvSpPr/>
          <p:nvPr/>
        </p:nvSpPr>
        <p:spPr>
          <a:xfrm>
            <a:off x="5935028" y="6308884"/>
            <a:ext cx="7862173" cy="355402"/>
          </a:xfrm>
          <a:prstGeom prst="rect">
            <a:avLst/>
          </a:prstGeom>
          <a:noFill/>
        </p:spPr>
        <p:txBody>
          <a:bodyPr wrap="none" rtlCol="0" anchor="t"/>
          <a:lstStyle/>
          <a:p>
            <a:pPr marL="0" indent="0" algn="l">
              <a:lnSpc>
                <a:spcPts val="2800"/>
              </a:lnSpc>
              <a:buNone/>
            </a:pPr>
            <a:r>
              <a:rPr lang="en-US" sz="1750" kern="0" spc="-35" dirty="0">
                <a:solidFill>
                  <a:srgbClr val="272525"/>
                </a:solidFill>
                <a:latin typeface="Inter" pitchFamily="34" charset="0"/>
                <a:ea typeface="Inter" pitchFamily="34" charset="-122"/>
                <a:cs typeface="Inter" pitchFamily="34" charset="-120"/>
              </a:rPr>
              <a:t>Enable concurrent handling of multiple client connections using threading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749868"/>
            <a:ext cx="5820847"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Client Data Operations</a:t>
            </a:r>
            <a:endParaRPr lang="en-US" sz="4375" dirty="0"/>
          </a:p>
        </p:txBody>
      </p:sp>
      <p:sp>
        <p:nvSpPr>
          <p:cNvPr id="5" name="Text 3"/>
          <p:cNvSpPr/>
          <p:nvPr/>
        </p:nvSpPr>
        <p:spPr>
          <a:xfrm>
            <a:off x="2037993" y="3999667"/>
            <a:ext cx="2221944" cy="347186"/>
          </a:xfrm>
          <a:prstGeom prst="rect">
            <a:avLst/>
          </a:prstGeom>
          <a:noFill/>
        </p:spPr>
        <p:txBody>
          <a:bodyPr wrap="none" rtlCol="0" anchor="t"/>
          <a:lstStyle/>
          <a:p>
            <a:pPr marL="0" indent="0">
              <a:lnSpc>
                <a:spcPts val="2735"/>
              </a:lnSpc>
              <a:buNone/>
            </a:pPr>
            <a:r>
              <a:rPr lang="en-US" sz="2185" b="1" kern="0" spc="-66" dirty="0">
                <a:solidFill>
                  <a:srgbClr val="000000"/>
                </a:solidFill>
                <a:latin typeface="Inter" pitchFamily="34" charset="0"/>
                <a:ea typeface="Inter" pitchFamily="34" charset="-122"/>
                <a:cs typeface="Inter" pitchFamily="34" charset="-120"/>
              </a:rPr>
              <a:t>Image File Type</a:t>
            </a:r>
            <a:endParaRPr lang="en-US" sz="2185" dirty="0"/>
          </a:p>
        </p:txBody>
      </p:sp>
      <p:sp>
        <p:nvSpPr>
          <p:cNvPr id="6" name="Text 4"/>
          <p:cNvSpPr/>
          <p:nvPr/>
        </p:nvSpPr>
        <p:spPr>
          <a:xfrm>
            <a:off x="2037993" y="4569023"/>
            <a:ext cx="3156347"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Reconstruct, display, and save the image data</a:t>
            </a:r>
            <a:endParaRPr lang="en-US" sz="1750" dirty="0"/>
          </a:p>
        </p:txBody>
      </p:sp>
      <p:sp>
        <p:nvSpPr>
          <p:cNvPr id="7" name="Text 5"/>
          <p:cNvSpPr/>
          <p:nvPr/>
        </p:nvSpPr>
        <p:spPr>
          <a:xfrm>
            <a:off x="5743932" y="3999667"/>
            <a:ext cx="2221944" cy="347186"/>
          </a:xfrm>
          <a:prstGeom prst="rect">
            <a:avLst/>
          </a:prstGeom>
          <a:noFill/>
        </p:spPr>
        <p:txBody>
          <a:bodyPr wrap="none" rtlCol="0" anchor="t"/>
          <a:lstStyle/>
          <a:p>
            <a:pPr marL="0" indent="0">
              <a:lnSpc>
                <a:spcPts val="2735"/>
              </a:lnSpc>
              <a:buNone/>
            </a:pPr>
            <a:r>
              <a:rPr lang="en-US" sz="2185" b="1" kern="0" spc="-66" dirty="0">
                <a:solidFill>
                  <a:srgbClr val="000000"/>
                </a:solidFill>
                <a:latin typeface="Inter" pitchFamily="34" charset="0"/>
                <a:ea typeface="Inter" pitchFamily="34" charset="-122"/>
                <a:cs typeface="Inter" pitchFamily="34" charset="-120"/>
              </a:rPr>
              <a:t>CSV File Type</a:t>
            </a:r>
            <a:endParaRPr lang="en-US" sz="2185" dirty="0"/>
          </a:p>
        </p:txBody>
      </p:sp>
      <p:sp>
        <p:nvSpPr>
          <p:cNvPr id="8" name="Text 6"/>
          <p:cNvSpPr/>
          <p:nvPr/>
        </p:nvSpPr>
        <p:spPr>
          <a:xfrm>
            <a:off x="5743932" y="4569023"/>
            <a:ext cx="3156347"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Save and print the content of the CSV file row by row</a:t>
            </a:r>
            <a:endParaRPr lang="en-US" sz="1750" dirty="0"/>
          </a:p>
        </p:txBody>
      </p:sp>
      <p:sp>
        <p:nvSpPr>
          <p:cNvPr id="9" name="Text 7"/>
          <p:cNvSpPr/>
          <p:nvPr/>
        </p:nvSpPr>
        <p:spPr>
          <a:xfrm>
            <a:off x="9449872" y="3999667"/>
            <a:ext cx="2221944" cy="347186"/>
          </a:xfrm>
          <a:prstGeom prst="rect">
            <a:avLst/>
          </a:prstGeom>
          <a:noFill/>
        </p:spPr>
        <p:txBody>
          <a:bodyPr wrap="none" rtlCol="0" anchor="t"/>
          <a:lstStyle/>
          <a:p>
            <a:pPr marL="0" indent="0">
              <a:lnSpc>
                <a:spcPts val="2735"/>
              </a:lnSpc>
              <a:buNone/>
            </a:pPr>
            <a:r>
              <a:rPr lang="en-US" sz="2185" b="1" kern="0" spc="-66" dirty="0">
                <a:solidFill>
                  <a:srgbClr val="000000"/>
                </a:solidFill>
                <a:latin typeface="Inter" pitchFamily="34" charset="0"/>
                <a:ea typeface="Inter" pitchFamily="34" charset="-122"/>
                <a:cs typeface="Inter" pitchFamily="34" charset="-120"/>
              </a:rPr>
              <a:t>JSON File Type</a:t>
            </a:r>
            <a:endParaRPr lang="en-US" sz="2185" dirty="0"/>
          </a:p>
        </p:txBody>
      </p:sp>
      <p:sp>
        <p:nvSpPr>
          <p:cNvPr id="10" name="Text 8"/>
          <p:cNvSpPr/>
          <p:nvPr/>
        </p:nvSpPr>
        <p:spPr>
          <a:xfrm>
            <a:off x="9449872" y="4569023"/>
            <a:ext cx="3156347"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Save and print the JSON data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3020616"/>
            <a:ext cx="4930735"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Server Initialization</a:t>
            </a:r>
            <a:endParaRPr lang="en-US" sz="4375" dirty="0"/>
          </a:p>
        </p:txBody>
      </p:sp>
      <p:pic>
        <p:nvPicPr>
          <p:cNvPr id="5" name="Image 0" descr="preencoded.png"/>
          <p:cNvPicPr>
            <a:picLocks noChangeAspect="1"/>
          </p:cNvPicPr>
          <p:nvPr/>
        </p:nvPicPr>
        <p:blipFill>
          <a:blip r:embed="rId1"/>
          <a:stretch>
            <a:fillRect/>
          </a:stretch>
        </p:blipFill>
        <p:spPr>
          <a:xfrm>
            <a:off x="2065734" y="4269105"/>
            <a:ext cx="124897" cy="166568"/>
          </a:xfrm>
          <a:prstGeom prst="rect">
            <a:avLst/>
          </a:prstGeom>
        </p:spPr>
      </p:pic>
      <p:sp>
        <p:nvSpPr>
          <p:cNvPr id="6" name="Text 3"/>
          <p:cNvSpPr/>
          <p:nvPr/>
        </p:nvSpPr>
        <p:spPr>
          <a:xfrm>
            <a:off x="2371249" y="4159329"/>
            <a:ext cx="10221158" cy="399812"/>
          </a:xfrm>
          <a:prstGeom prst="rect">
            <a:avLst/>
          </a:prstGeom>
          <a:noFill/>
        </p:spPr>
        <p:txBody>
          <a:bodyPr wrap="none" rtlCol="0" anchor="t"/>
          <a:lstStyle/>
          <a:p>
            <a:pPr marL="0" indent="0">
              <a:lnSpc>
                <a:spcPts val="3150"/>
              </a:lnSpc>
              <a:buNone/>
            </a:pPr>
            <a:r>
              <a:rPr lang="en-US" sz="1750" kern="0" spc="-35" dirty="0">
                <a:solidFill>
                  <a:srgbClr val="272525"/>
                </a:solidFill>
                <a:latin typeface="Inter" pitchFamily="34" charset="0"/>
                <a:ea typeface="Inter" pitchFamily="34" charset="-122"/>
                <a:cs typeface="Inter" pitchFamily="34" charset="-120"/>
              </a:rPr>
              <a:t>Server Configuration</a:t>
            </a:r>
            <a:endParaRPr lang="en-US" sz="1750" dirty="0"/>
          </a:p>
        </p:txBody>
      </p:sp>
      <p:pic>
        <p:nvPicPr>
          <p:cNvPr id="7" name="Image 1" descr="preencoded.png"/>
          <p:cNvPicPr>
            <a:picLocks noChangeAspect="1"/>
          </p:cNvPicPr>
          <p:nvPr/>
        </p:nvPicPr>
        <p:blipFill>
          <a:blip r:embed="rId1"/>
          <a:stretch>
            <a:fillRect/>
          </a:stretch>
        </p:blipFill>
        <p:spPr>
          <a:xfrm>
            <a:off x="2065734" y="4918829"/>
            <a:ext cx="124897" cy="166568"/>
          </a:xfrm>
          <a:prstGeom prst="rect">
            <a:avLst/>
          </a:prstGeom>
        </p:spPr>
      </p:pic>
      <p:sp>
        <p:nvSpPr>
          <p:cNvPr id="8" name="Text 4"/>
          <p:cNvSpPr/>
          <p:nvPr/>
        </p:nvSpPr>
        <p:spPr>
          <a:xfrm>
            <a:off x="2371249" y="4809053"/>
            <a:ext cx="10221158" cy="399812"/>
          </a:xfrm>
          <a:prstGeom prst="rect">
            <a:avLst/>
          </a:prstGeom>
          <a:noFill/>
        </p:spPr>
        <p:txBody>
          <a:bodyPr wrap="none" rtlCol="0" anchor="t"/>
          <a:lstStyle/>
          <a:p>
            <a:pPr marL="0" indent="0">
              <a:lnSpc>
                <a:spcPts val="3150"/>
              </a:lnSpc>
              <a:buNone/>
            </a:pPr>
            <a:r>
              <a:rPr lang="en-US" sz="1750" kern="0" spc="-35" dirty="0">
                <a:solidFill>
                  <a:srgbClr val="272525"/>
                </a:solidFill>
                <a:latin typeface="Inter" pitchFamily="34" charset="0"/>
                <a:ea typeface="Inter" pitchFamily="34" charset="-122"/>
                <a:cs typeface="Inter" pitchFamily="34" charset="-120"/>
              </a:rPr>
              <a:t>Client Connections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491621"/>
            <a:ext cx="4962644"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Client Functionality</a:t>
            </a:r>
            <a:endParaRPr lang="en-US" sz="4375" dirty="0"/>
          </a:p>
        </p:txBody>
      </p:sp>
      <p:sp>
        <p:nvSpPr>
          <p:cNvPr id="5" name="Shape 3"/>
          <p:cNvSpPr/>
          <p:nvPr/>
        </p:nvSpPr>
        <p:spPr>
          <a:xfrm>
            <a:off x="2037993" y="3630335"/>
            <a:ext cx="3370064" cy="2107525"/>
          </a:xfrm>
          <a:prstGeom prst="roundRect">
            <a:avLst>
              <a:gd name="adj" fmla="val 4744"/>
            </a:avLst>
          </a:prstGeom>
          <a:solidFill>
            <a:srgbClr val="DADBF1"/>
          </a:solidFill>
          <a:ln w="13811">
            <a:solidFill>
              <a:srgbClr val="B5B7E3"/>
            </a:solidFill>
            <a:prstDash val="solid"/>
          </a:ln>
        </p:spPr>
      </p:sp>
      <p:sp>
        <p:nvSpPr>
          <p:cNvPr id="6" name="Text 4"/>
          <p:cNvSpPr/>
          <p:nvPr/>
        </p:nvSpPr>
        <p:spPr>
          <a:xfrm>
            <a:off x="2273975" y="3866317"/>
            <a:ext cx="2221944"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Inter" pitchFamily="34" charset="0"/>
                <a:ea typeface="Inter" pitchFamily="34" charset="-122"/>
                <a:cs typeface="Inter" pitchFamily="34" charset="-120"/>
              </a:rPr>
              <a:t>Socket Creation</a:t>
            </a:r>
            <a:endParaRPr lang="en-US" sz="2185" dirty="0"/>
          </a:p>
        </p:txBody>
      </p:sp>
      <p:sp>
        <p:nvSpPr>
          <p:cNvPr id="7" name="Text 5"/>
          <p:cNvSpPr/>
          <p:nvPr/>
        </p:nvSpPr>
        <p:spPr>
          <a:xfrm>
            <a:off x="2273975" y="4435673"/>
            <a:ext cx="2898100"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Create a socket to connect to the server</a:t>
            </a:r>
            <a:endParaRPr lang="en-US" sz="1750" dirty="0"/>
          </a:p>
        </p:txBody>
      </p:sp>
      <p:sp>
        <p:nvSpPr>
          <p:cNvPr id="8" name="Shape 6"/>
          <p:cNvSpPr/>
          <p:nvPr/>
        </p:nvSpPr>
        <p:spPr>
          <a:xfrm>
            <a:off x="5630228" y="3630335"/>
            <a:ext cx="3370064" cy="2107525"/>
          </a:xfrm>
          <a:prstGeom prst="roundRect">
            <a:avLst>
              <a:gd name="adj" fmla="val 4744"/>
            </a:avLst>
          </a:prstGeom>
          <a:solidFill>
            <a:srgbClr val="DADBF1"/>
          </a:solidFill>
          <a:ln w="13811">
            <a:solidFill>
              <a:srgbClr val="B5B7E3"/>
            </a:solidFill>
            <a:prstDash val="solid"/>
          </a:ln>
        </p:spPr>
      </p:sp>
      <p:sp>
        <p:nvSpPr>
          <p:cNvPr id="9" name="Text 7"/>
          <p:cNvSpPr/>
          <p:nvPr/>
        </p:nvSpPr>
        <p:spPr>
          <a:xfrm>
            <a:off x="5866209" y="3866317"/>
            <a:ext cx="2221944"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Inter" pitchFamily="34" charset="0"/>
                <a:ea typeface="Inter" pitchFamily="34" charset="-122"/>
                <a:cs typeface="Inter" pitchFamily="34" charset="-120"/>
              </a:rPr>
              <a:t>File Metadata</a:t>
            </a:r>
            <a:endParaRPr lang="en-US" sz="2185" dirty="0"/>
          </a:p>
        </p:txBody>
      </p:sp>
      <p:sp>
        <p:nvSpPr>
          <p:cNvPr id="10" name="Text 8"/>
          <p:cNvSpPr/>
          <p:nvPr/>
        </p:nvSpPr>
        <p:spPr>
          <a:xfrm>
            <a:off x="5866209" y="4435673"/>
            <a:ext cx="2898100" cy="1066205"/>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Send the metadata as a JSON-encoded string to the server</a:t>
            </a:r>
            <a:endParaRPr lang="en-US" sz="1750" dirty="0"/>
          </a:p>
        </p:txBody>
      </p:sp>
      <p:sp>
        <p:nvSpPr>
          <p:cNvPr id="11" name="Shape 9"/>
          <p:cNvSpPr/>
          <p:nvPr/>
        </p:nvSpPr>
        <p:spPr>
          <a:xfrm>
            <a:off x="9222462" y="3630335"/>
            <a:ext cx="3370064" cy="2107525"/>
          </a:xfrm>
          <a:prstGeom prst="roundRect">
            <a:avLst>
              <a:gd name="adj" fmla="val 4744"/>
            </a:avLst>
          </a:prstGeom>
          <a:solidFill>
            <a:srgbClr val="DADBF1"/>
          </a:solidFill>
          <a:ln w="13811">
            <a:solidFill>
              <a:srgbClr val="B5B7E3"/>
            </a:solidFill>
            <a:prstDash val="solid"/>
          </a:ln>
        </p:spPr>
      </p:sp>
      <p:sp>
        <p:nvSpPr>
          <p:cNvPr id="12" name="Text 10"/>
          <p:cNvSpPr/>
          <p:nvPr/>
        </p:nvSpPr>
        <p:spPr>
          <a:xfrm>
            <a:off x="9458444" y="3866317"/>
            <a:ext cx="2471380"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Inter" pitchFamily="34" charset="0"/>
                <a:ea typeface="Inter" pitchFamily="34" charset="-122"/>
                <a:cs typeface="Inter" pitchFamily="34" charset="-120"/>
              </a:rPr>
              <a:t>Exception Handling</a:t>
            </a:r>
            <a:endParaRPr lang="en-US" sz="2185" dirty="0"/>
          </a:p>
        </p:txBody>
      </p:sp>
      <p:sp>
        <p:nvSpPr>
          <p:cNvPr id="13" name="Text 11"/>
          <p:cNvSpPr/>
          <p:nvPr/>
        </p:nvSpPr>
        <p:spPr>
          <a:xfrm>
            <a:off x="9458444" y="4435673"/>
            <a:ext cx="2898100" cy="1066205"/>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Catch connection errors and print appropriate error messages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712589"/>
            <a:ext cx="4443889"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Server Start</a:t>
            </a:r>
            <a:endParaRPr lang="en-US" sz="4375" dirty="0"/>
          </a:p>
        </p:txBody>
      </p:sp>
      <p:sp>
        <p:nvSpPr>
          <p:cNvPr id="6" name="Shape 3"/>
          <p:cNvSpPr/>
          <p:nvPr/>
        </p:nvSpPr>
        <p:spPr>
          <a:xfrm>
            <a:off x="4801910" y="1740218"/>
            <a:ext cx="44410" cy="5776793"/>
          </a:xfrm>
          <a:prstGeom prst="rect">
            <a:avLst/>
          </a:prstGeom>
          <a:solidFill>
            <a:srgbClr val="B5B7E3"/>
          </a:solidFill>
        </p:spPr>
      </p:sp>
      <p:sp>
        <p:nvSpPr>
          <p:cNvPr id="7" name="Shape 4"/>
          <p:cNvSpPr/>
          <p:nvPr/>
        </p:nvSpPr>
        <p:spPr>
          <a:xfrm>
            <a:off x="5074027" y="2141518"/>
            <a:ext cx="777597" cy="44410"/>
          </a:xfrm>
          <a:prstGeom prst="rect">
            <a:avLst/>
          </a:prstGeom>
          <a:solidFill>
            <a:srgbClr val="B5B7E3"/>
          </a:solidFill>
        </p:spPr>
      </p:sp>
      <p:sp>
        <p:nvSpPr>
          <p:cNvPr id="8" name="Shape 5"/>
          <p:cNvSpPr/>
          <p:nvPr/>
        </p:nvSpPr>
        <p:spPr>
          <a:xfrm>
            <a:off x="4574084" y="1913811"/>
            <a:ext cx="499943" cy="499943"/>
          </a:xfrm>
          <a:prstGeom prst="roundRect">
            <a:avLst>
              <a:gd name="adj" fmla="val 20000"/>
            </a:avLst>
          </a:prstGeom>
          <a:solidFill>
            <a:srgbClr val="DADBF1"/>
          </a:solidFill>
          <a:ln w="13811">
            <a:solidFill>
              <a:srgbClr val="B5B7E3"/>
            </a:solidFill>
            <a:prstDash val="solid"/>
          </a:ln>
        </p:spPr>
      </p:sp>
      <p:sp>
        <p:nvSpPr>
          <p:cNvPr id="9" name="Text 6"/>
          <p:cNvSpPr/>
          <p:nvPr/>
        </p:nvSpPr>
        <p:spPr>
          <a:xfrm>
            <a:off x="4742438" y="1955483"/>
            <a:ext cx="163235" cy="416481"/>
          </a:xfrm>
          <a:prstGeom prst="rect">
            <a:avLst/>
          </a:prstGeom>
          <a:noFill/>
        </p:spPr>
        <p:txBody>
          <a:bodyPr wrap="none" rtlCol="0" anchor="t"/>
          <a:lstStyle/>
          <a:p>
            <a:pPr marL="0" indent="0" algn="ctr">
              <a:lnSpc>
                <a:spcPts val="3280"/>
              </a:lnSpc>
              <a:buNone/>
            </a:pPr>
            <a:r>
              <a:rPr lang="en-US" sz="2625" b="1" kern="0" spc="-35" dirty="0">
                <a:solidFill>
                  <a:srgbClr val="272525"/>
                </a:solidFill>
                <a:latin typeface="Inter" pitchFamily="34" charset="0"/>
                <a:ea typeface="Inter" pitchFamily="34" charset="-122"/>
                <a:cs typeface="Inter" pitchFamily="34" charset="-120"/>
              </a:rPr>
              <a:t>1</a:t>
            </a:r>
            <a:endParaRPr lang="en-US" sz="2625" dirty="0"/>
          </a:p>
        </p:txBody>
      </p:sp>
      <p:sp>
        <p:nvSpPr>
          <p:cNvPr id="10" name="Text 7"/>
          <p:cNvSpPr/>
          <p:nvPr/>
        </p:nvSpPr>
        <p:spPr>
          <a:xfrm>
            <a:off x="6046113" y="1962388"/>
            <a:ext cx="2221944"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Inter" pitchFamily="34" charset="0"/>
                <a:ea typeface="Inter" pitchFamily="34" charset="-122"/>
                <a:cs typeface="Inter" pitchFamily="34" charset="-120"/>
              </a:rPr>
              <a:t>Bind Socket</a:t>
            </a:r>
            <a:endParaRPr lang="en-US" sz="2185" dirty="0"/>
          </a:p>
        </p:txBody>
      </p:sp>
      <p:sp>
        <p:nvSpPr>
          <p:cNvPr id="11" name="Text 8"/>
          <p:cNvSpPr/>
          <p:nvPr/>
        </p:nvSpPr>
        <p:spPr>
          <a:xfrm>
            <a:off x="6046113" y="2531745"/>
            <a:ext cx="7751088" cy="355402"/>
          </a:xfrm>
          <a:prstGeom prst="rect">
            <a:avLst/>
          </a:prstGeom>
          <a:noFill/>
        </p:spPr>
        <p:txBody>
          <a:bodyPr wrap="none" rtlCol="0" anchor="t"/>
          <a:lstStyle/>
          <a:p>
            <a:pPr marL="0" indent="0" algn="l">
              <a:lnSpc>
                <a:spcPts val="2800"/>
              </a:lnSpc>
              <a:buNone/>
            </a:pPr>
            <a:r>
              <a:rPr lang="en-US" sz="1750" kern="0" spc="-35" dirty="0">
                <a:solidFill>
                  <a:srgbClr val="272525"/>
                </a:solidFill>
                <a:latin typeface="Inter" pitchFamily="34" charset="0"/>
                <a:ea typeface="Inter" pitchFamily="34" charset="-122"/>
                <a:cs typeface="Inter" pitchFamily="34" charset="-120"/>
              </a:rPr>
              <a:t>Bind the socket to the server's IP address and port</a:t>
            </a:r>
            <a:endParaRPr lang="en-US" sz="1750" dirty="0"/>
          </a:p>
        </p:txBody>
      </p:sp>
      <p:sp>
        <p:nvSpPr>
          <p:cNvPr id="12" name="Shape 9"/>
          <p:cNvSpPr/>
          <p:nvPr/>
        </p:nvSpPr>
        <p:spPr>
          <a:xfrm>
            <a:off x="5074027" y="4141172"/>
            <a:ext cx="777597" cy="44410"/>
          </a:xfrm>
          <a:prstGeom prst="rect">
            <a:avLst/>
          </a:prstGeom>
          <a:solidFill>
            <a:srgbClr val="B5B7E3"/>
          </a:solidFill>
        </p:spPr>
      </p:sp>
      <p:sp>
        <p:nvSpPr>
          <p:cNvPr id="13" name="Shape 10"/>
          <p:cNvSpPr/>
          <p:nvPr/>
        </p:nvSpPr>
        <p:spPr>
          <a:xfrm>
            <a:off x="4574084" y="3913465"/>
            <a:ext cx="499943" cy="499943"/>
          </a:xfrm>
          <a:prstGeom prst="roundRect">
            <a:avLst>
              <a:gd name="adj" fmla="val 20000"/>
            </a:avLst>
          </a:prstGeom>
          <a:solidFill>
            <a:srgbClr val="DADBF1"/>
          </a:solidFill>
          <a:ln w="13811">
            <a:solidFill>
              <a:srgbClr val="B5B7E3"/>
            </a:solidFill>
            <a:prstDash val="solid"/>
          </a:ln>
        </p:spPr>
      </p:sp>
      <p:sp>
        <p:nvSpPr>
          <p:cNvPr id="14" name="Text 11"/>
          <p:cNvSpPr/>
          <p:nvPr/>
        </p:nvSpPr>
        <p:spPr>
          <a:xfrm>
            <a:off x="4723388" y="3955137"/>
            <a:ext cx="201335" cy="416481"/>
          </a:xfrm>
          <a:prstGeom prst="rect">
            <a:avLst/>
          </a:prstGeom>
          <a:noFill/>
        </p:spPr>
        <p:txBody>
          <a:bodyPr wrap="none" rtlCol="0" anchor="t"/>
          <a:lstStyle/>
          <a:p>
            <a:pPr marL="0" indent="0" algn="ctr">
              <a:lnSpc>
                <a:spcPts val="3280"/>
              </a:lnSpc>
              <a:buNone/>
            </a:pPr>
            <a:r>
              <a:rPr lang="en-US" sz="2625" b="1" kern="0" spc="-35" dirty="0">
                <a:solidFill>
                  <a:srgbClr val="272525"/>
                </a:solidFill>
                <a:latin typeface="Inter" pitchFamily="34" charset="0"/>
                <a:ea typeface="Inter" pitchFamily="34" charset="-122"/>
                <a:cs typeface="Inter" pitchFamily="34" charset="-120"/>
              </a:rPr>
              <a:t>2</a:t>
            </a:r>
            <a:endParaRPr lang="en-US" sz="2625" dirty="0"/>
          </a:p>
        </p:txBody>
      </p:sp>
      <p:sp>
        <p:nvSpPr>
          <p:cNvPr id="15" name="Text 12"/>
          <p:cNvSpPr/>
          <p:nvPr/>
        </p:nvSpPr>
        <p:spPr>
          <a:xfrm>
            <a:off x="6046113" y="3962043"/>
            <a:ext cx="2221944"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Inter" pitchFamily="34" charset="0"/>
                <a:ea typeface="Inter" pitchFamily="34" charset="-122"/>
                <a:cs typeface="Inter" pitchFamily="34" charset="-120"/>
              </a:rPr>
              <a:t>Listen for Clients</a:t>
            </a:r>
            <a:endParaRPr lang="en-US" sz="2185" dirty="0"/>
          </a:p>
        </p:txBody>
      </p:sp>
      <p:sp>
        <p:nvSpPr>
          <p:cNvPr id="16" name="Text 13"/>
          <p:cNvSpPr/>
          <p:nvPr/>
        </p:nvSpPr>
        <p:spPr>
          <a:xfrm>
            <a:off x="6046113" y="4531400"/>
            <a:ext cx="7751088" cy="355402"/>
          </a:xfrm>
          <a:prstGeom prst="rect">
            <a:avLst/>
          </a:prstGeom>
          <a:noFill/>
        </p:spPr>
        <p:txBody>
          <a:bodyPr wrap="none" rtlCol="0" anchor="t"/>
          <a:lstStyle/>
          <a:p>
            <a:pPr marL="0" indent="0" algn="l">
              <a:lnSpc>
                <a:spcPts val="2800"/>
              </a:lnSpc>
              <a:buNone/>
            </a:pPr>
            <a:r>
              <a:rPr lang="en-US" sz="1750" kern="0" spc="-35" dirty="0">
                <a:solidFill>
                  <a:srgbClr val="272525"/>
                </a:solidFill>
                <a:latin typeface="Inter" pitchFamily="34" charset="0"/>
                <a:ea typeface="Inter" pitchFamily="34" charset="-122"/>
                <a:cs typeface="Inter" pitchFamily="34" charset="-120"/>
              </a:rPr>
              <a:t>Start listening for incoming client connections</a:t>
            </a:r>
            <a:endParaRPr lang="en-US" sz="1750" dirty="0"/>
          </a:p>
        </p:txBody>
      </p:sp>
      <p:sp>
        <p:nvSpPr>
          <p:cNvPr id="17" name="Shape 14"/>
          <p:cNvSpPr/>
          <p:nvPr/>
        </p:nvSpPr>
        <p:spPr>
          <a:xfrm>
            <a:off x="5074027" y="6140827"/>
            <a:ext cx="777597" cy="44410"/>
          </a:xfrm>
          <a:prstGeom prst="rect">
            <a:avLst/>
          </a:prstGeom>
          <a:solidFill>
            <a:srgbClr val="B5B7E3"/>
          </a:solidFill>
        </p:spPr>
      </p:sp>
      <p:sp>
        <p:nvSpPr>
          <p:cNvPr id="18" name="Shape 15"/>
          <p:cNvSpPr/>
          <p:nvPr/>
        </p:nvSpPr>
        <p:spPr>
          <a:xfrm>
            <a:off x="4574084" y="5913120"/>
            <a:ext cx="499943" cy="499943"/>
          </a:xfrm>
          <a:prstGeom prst="roundRect">
            <a:avLst>
              <a:gd name="adj" fmla="val 20000"/>
            </a:avLst>
          </a:prstGeom>
          <a:solidFill>
            <a:srgbClr val="DADBF1"/>
          </a:solidFill>
          <a:ln w="13811">
            <a:solidFill>
              <a:srgbClr val="B5B7E3"/>
            </a:solidFill>
            <a:prstDash val="solid"/>
          </a:ln>
        </p:spPr>
      </p:sp>
      <p:sp>
        <p:nvSpPr>
          <p:cNvPr id="19" name="Text 16"/>
          <p:cNvSpPr/>
          <p:nvPr/>
        </p:nvSpPr>
        <p:spPr>
          <a:xfrm>
            <a:off x="4719578" y="5954792"/>
            <a:ext cx="208955" cy="416481"/>
          </a:xfrm>
          <a:prstGeom prst="rect">
            <a:avLst/>
          </a:prstGeom>
          <a:noFill/>
        </p:spPr>
        <p:txBody>
          <a:bodyPr wrap="none" rtlCol="0" anchor="t"/>
          <a:lstStyle/>
          <a:p>
            <a:pPr marL="0" indent="0" algn="ctr">
              <a:lnSpc>
                <a:spcPts val="3280"/>
              </a:lnSpc>
              <a:buNone/>
            </a:pPr>
            <a:r>
              <a:rPr lang="en-US" sz="2625" b="1" kern="0" spc="-35" dirty="0">
                <a:solidFill>
                  <a:srgbClr val="272525"/>
                </a:solidFill>
                <a:latin typeface="Inter" pitchFamily="34" charset="0"/>
                <a:ea typeface="Inter" pitchFamily="34" charset="-122"/>
                <a:cs typeface="Inter" pitchFamily="34" charset="-120"/>
              </a:rPr>
              <a:t>3</a:t>
            </a:r>
            <a:endParaRPr lang="en-US" sz="2625" dirty="0"/>
          </a:p>
        </p:txBody>
      </p:sp>
      <p:sp>
        <p:nvSpPr>
          <p:cNvPr id="20" name="Text 17"/>
          <p:cNvSpPr/>
          <p:nvPr/>
        </p:nvSpPr>
        <p:spPr>
          <a:xfrm>
            <a:off x="6046113" y="5961698"/>
            <a:ext cx="2827377" cy="347186"/>
          </a:xfrm>
          <a:prstGeom prst="rect">
            <a:avLst/>
          </a:prstGeom>
          <a:noFill/>
        </p:spPr>
        <p:txBody>
          <a:bodyPr wrap="none" rtlCol="0" anchor="t"/>
          <a:lstStyle/>
          <a:p>
            <a:pPr marL="0" indent="0" algn="l">
              <a:lnSpc>
                <a:spcPts val="2735"/>
              </a:lnSpc>
              <a:buNone/>
            </a:pPr>
            <a:r>
              <a:rPr lang="en-US" sz="2185" b="1" kern="0" spc="-66" dirty="0">
                <a:solidFill>
                  <a:srgbClr val="272525"/>
                </a:solidFill>
                <a:latin typeface="Inter" pitchFamily="34" charset="0"/>
                <a:ea typeface="Inter" pitchFamily="34" charset="-122"/>
                <a:cs typeface="Inter" pitchFamily="34" charset="-120"/>
              </a:rPr>
              <a:t>Handle Client Threads</a:t>
            </a:r>
            <a:endParaRPr lang="en-US" sz="2185" dirty="0"/>
          </a:p>
        </p:txBody>
      </p:sp>
      <p:sp>
        <p:nvSpPr>
          <p:cNvPr id="21" name="Text 18"/>
          <p:cNvSpPr/>
          <p:nvPr/>
        </p:nvSpPr>
        <p:spPr>
          <a:xfrm>
            <a:off x="6046113" y="6531054"/>
            <a:ext cx="7751088" cy="355402"/>
          </a:xfrm>
          <a:prstGeom prst="rect">
            <a:avLst/>
          </a:prstGeom>
          <a:noFill/>
        </p:spPr>
        <p:txBody>
          <a:bodyPr wrap="none" rtlCol="0" anchor="t"/>
          <a:lstStyle/>
          <a:p>
            <a:pPr marL="0" indent="0" algn="l">
              <a:lnSpc>
                <a:spcPts val="2800"/>
              </a:lnSpc>
              <a:buNone/>
            </a:pPr>
            <a:r>
              <a:rPr lang="en-US" sz="1750" kern="0" spc="-35" dirty="0">
                <a:solidFill>
                  <a:srgbClr val="272525"/>
                </a:solidFill>
                <a:latin typeface="Inter" pitchFamily="34" charset="0"/>
                <a:ea typeface="Inter" pitchFamily="34" charset="-122"/>
                <a:cs typeface="Inter" pitchFamily="34" charset="-120"/>
              </a:rPr>
              <a:t>Accept and handle client connections in separate threads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429113"/>
            <a:ext cx="7323892"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Socket Connection Handling</a:t>
            </a:r>
            <a:endParaRPr lang="en-US" sz="4375" dirty="0"/>
          </a:p>
        </p:txBody>
      </p:sp>
      <p:sp>
        <p:nvSpPr>
          <p:cNvPr id="5" name="Shape 3"/>
          <p:cNvSpPr/>
          <p:nvPr/>
        </p:nvSpPr>
        <p:spPr>
          <a:xfrm>
            <a:off x="2037993" y="3741420"/>
            <a:ext cx="499943" cy="499943"/>
          </a:xfrm>
          <a:prstGeom prst="roundRect">
            <a:avLst>
              <a:gd name="adj" fmla="val 20000"/>
            </a:avLst>
          </a:prstGeom>
          <a:solidFill>
            <a:srgbClr val="DADBF1"/>
          </a:solidFill>
          <a:ln w="13811">
            <a:solidFill>
              <a:srgbClr val="B5B7E3"/>
            </a:solidFill>
            <a:prstDash val="solid"/>
          </a:ln>
        </p:spPr>
      </p:sp>
      <p:sp>
        <p:nvSpPr>
          <p:cNvPr id="6" name="Text 4"/>
          <p:cNvSpPr/>
          <p:nvPr/>
        </p:nvSpPr>
        <p:spPr>
          <a:xfrm>
            <a:off x="2206347" y="3783092"/>
            <a:ext cx="163235" cy="416481"/>
          </a:xfrm>
          <a:prstGeom prst="rect">
            <a:avLst/>
          </a:prstGeom>
          <a:noFill/>
        </p:spPr>
        <p:txBody>
          <a:bodyPr wrap="none" rtlCol="0" anchor="t"/>
          <a:lstStyle/>
          <a:p>
            <a:pPr marL="0" indent="0" algn="ctr">
              <a:lnSpc>
                <a:spcPts val="3280"/>
              </a:lnSpc>
              <a:buNone/>
            </a:pPr>
            <a:r>
              <a:rPr lang="en-US" sz="2625" b="1" kern="0" spc="-35" dirty="0">
                <a:solidFill>
                  <a:srgbClr val="272525"/>
                </a:solidFill>
                <a:latin typeface="Inter" pitchFamily="34" charset="0"/>
                <a:ea typeface="Inter" pitchFamily="34" charset="-122"/>
                <a:cs typeface="Inter" pitchFamily="34" charset="-120"/>
              </a:rPr>
              <a:t>1</a:t>
            </a:r>
            <a:endParaRPr lang="en-US" sz="2625" dirty="0"/>
          </a:p>
        </p:txBody>
      </p:sp>
      <p:sp>
        <p:nvSpPr>
          <p:cNvPr id="7" name="Text 5"/>
          <p:cNvSpPr/>
          <p:nvPr/>
        </p:nvSpPr>
        <p:spPr>
          <a:xfrm>
            <a:off x="2760107" y="3817739"/>
            <a:ext cx="2647950" cy="694373"/>
          </a:xfrm>
          <a:prstGeom prst="rect">
            <a:avLst/>
          </a:prstGeom>
          <a:noFill/>
        </p:spPr>
        <p:txBody>
          <a:bodyPr wrap="square" rtlCol="0" anchor="t"/>
          <a:lstStyle/>
          <a:p>
            <a:pPr marL="0" indent="0">
              <a:lnSpc>
                <a:spcPts val="2735"/>
              </a:lnSpc>
              <a:buNone/>
            </a:pPr>
            <a:r>
              <a:rPr lang="en-US" sz="2185" b="1" kern="0" spc="-66" dirty="0">
                <a:solidFill>
                  <a:srgbClr val="272525"/>
                </a:solidFill>
                <a:latin typeface="Inter" pitchFamily="34" charset="0"/>
                <a:ea typeface="Inter" pitchFamily="34" charset="-122"/>
                <a:cs typeface="Inter" pitchFamily="34" charset="-120"/>
              </a:rPr>
              <a:t>Connection Establishment</a:t>
            </a:r>
            <a:endParaRPr lang="en-US" sz="2185" dirty="0"/>
          </a:p>
        </p:txBody>
      </p:sp>
      <p:sp>
        <p:nvSpPr>
          <p:cNvPr id="8" name="Text 6"/>
          <p:cNvSpPr/>
          <p:nvPr/>
        </p:nvSpPr>
        <p:spPr>
          <a:xfrm>
            <a:off x="2760107" y="4734282"/>
            <a:ext cx="2647950" cy="1066205"/>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Establish a connection with the server using the specified IP and port</a:t>
            </a:r>
            <a:endParaRPr lang="en-US" sz="1750" dirty="0"/>
          </a:p>
        </p:txBody>
      </p:sp>
      <p:sp>
        <p:nvSpPr>
          <p:cNvPr id="9" name="Shape 7"/>
          <p:cNvSpPr/>
          <p:nvPr/>
        </p:nvSpPr>
        <p:spPr>
          <a:xfrm>
            <a:off x="5630228" y="3741420"/>
            <a:ext cx="499943" cy="499943"/>
          </a:xfrm>
          <a:prstGeom prst="roundRect">
            <a:avLst>
              <a:gd name="adj" fmla="val 20000"/>
            </a:avLst>
          </a:prstGeom>
          <a:solidFill>
            <a:srgbClr val="DADBF1"/>
          </a:solidFill>
          <a:ln w="13811">
            <a:solidFill>
              <a:srgbClr val="B5B7E3"/>
            </a:solidFill>
            <a:prstDash val="solid"/>
          </a:ln>
        </p:spPr>
      </p:sp>
      <p:sp>
        <p:nvSpPr>
          <p:cNvPr id="10" name="Text 8"/>
          <p:cNvSpPr/>
          <p:nvPr/>
        </p:nvSpPr>
        <p:spPr>
          <a:xfrm>
            <a:off x="5779532" y="3783092"/>
            <a:ext cx="201335" cy="416481"/>
          </a:xfrm>
          <a:prstGeom prst="rect">
            <a:avLst/>
          </a:prstGeom>
          <a:noFill/>
        </p:spPr>
        <p:txBody>
          <a:bodyPr wrap="none" rtlCol="0" anchor="t"/>
          <a:lstStyle/>
          <a:p>
            <a:pPr marL="0" indent="0" algn="ctr">
              <a:lnSpc>
                <a:spcPts val="3280"/>
              </a:lnSpc>
              <a:buNone/>
            </a:pPr>
            <a:r>
              <a:rPr lang="en-US" sz="2625" b="1" kern="0" spc="-35" dirty="0">
                <a:solidFill>
                  <a:srgbClr val="272525"/>
                </a:solidFill>
                <a:latin typeface="Inter" pitchFamily="34" charset="0"/>
                <a:ea typeface="Inter" pitchFamily="34" charset="-122"/>
                <a:cs typeface="Inter" pitchFamily="34" charset="-120"/>
              </a:rPr>
              <a:t>2</a:t>
            </a:r>
            <a:endParaRPr lang="en-US" sz="2625" dirty="0"/>
          </a:p>
        </p:txBody>
      </p:sp>
      <p:sp>
        <p:nvSpPr>
          <p:cNvPr id="11" name="Text 9"/>
          <p:cNvSpPr/>
          <p:nvPr/>
        </p:nvSpPr>
        <p:spPr>
          <a:xfrm>
            <a:off x="6352342" y="3817739"/>
            <a:ext cx="2647950" cy="694373"/>
          </a:xfrm>
          <a:prstGeom prst="rect">
            <a:avLst/>
          </a:prstGeom>
          <a:noFill/>
        </p:spPr>
        <p:txBody>
          <a:bodyPr wrap="square" rtlCol="0" anchor="t"/>
          <a:lstStyle/>
          <a:p>
            <a:pPr marL="0" indent="0">
              <a:lnSpc>
                <a:spcPts val="2735"/>
              </a:lnSpc>
              <a:buNone/>
            </a:pPr>
            <a:r>
              <a:rPr lang="en-US" sz="2185" b="1" kern="0" spc="-66" dirty="0">
                <a:solidFill>
                  <a:srgbClr val="272525"/>
                </a:solidFill>
                <a:latin typeface="Inter" pitchFamily="34" charset="0"/>
                <a:ea typeface="Inter" pitchFamily="34" charset="-122"/>
                <a:cs typeface="Inter" pitchFamily="34" charset="-120"/>
              </a:rPr>
              <a:t>Timeout Management</a:t>
            </a:r>
            <a:endParaRPr lang="en-US" sz="2185" dirty="0"/>
          </a:p>
        </p:txBody>
      </p:sp>
      <p:sp>
        <p:nvSpPr>
          <p:cNvPr id="12" name="Text 10"/>
          <p:cNvSpPr/>
          <p:nvPr/>
        </p:nvSpPr>
        <p:spPr>
          <a:xfrm>
            <a:off x="6352342" y="4734282"/>
            <a:ext cx="2647950"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Handle timeouts during the connection process</a:t>
            </a:r>
            <a:endParaRPr lang="en-US" sz="1750" dirty="0"/>
          </a:p>
        </p:txBody>
      </p:sp>
      <p:sp>
        <p:nvSpPr>
          <p:cNvPr id="13" name="Shape 11"/>
          <p:cNvSpPr/>
          <p:nvPr/>
        </p:nvSpPr>
        <p:spPr>
          <a:xfrm>
            <a:off x="9222462" y="3741420"/>
            <a:ext cx="499943" cy="499943"/>
          </a:xfrm>
          <a:prstGeom prst="roundRect">
            <a:avLst>
              <a:gd name="adj" fmla="val 20000"/>
            </a:avLst>
          </a:prstGeom>
          <a:solidFill>
            <a:srgbClr val="DADBF1"/>
          </a:solidFill>
          <a:ln w="13811">
            <a:solidFill>
              <a:srgbClr val="B5B7E3"/>
            </a:solidFill>
            <a:prstDash val="solid"/>
          </a:ln>
        </p:spPr>
      </p:sp>
      <p:sp>
        <p:nvSpPr>
          <p:cNvPr id="14" name="Text 12"/>
          <p:cNvSpPr/>
          <p:nvPr/>
        </p:nvSpPr>
        <p:spPr>
          <a:xfrm>
            <a:off x="9367957" y="3783092"/>
            <a:ext cx="208955" cy="416481"/>
          </a:xfrm>
          <a:prstGeom prst="rect">
            <a:avLst/>
          </a:prstGeom>
          <a:noFill/>
        </p:spPr>
        <p:txBody>
          <a:bodyPr wrap="none" rtlCol="0" anchor="t"/>
          <a:lstStyle/>
          <a:p>
            <a:pPr marL="0" indent="0" algn="ctr">
              <a:lnSpc>
                <a:spcPts val="3280"/>
              </a:lnSpc>
              <a:buNone/>
            </a:pPr>
            <a:r>
              <a:rPr lang="en-US" sz="2625" b="1" kern="0" spc="-35" dirty="0">
                <a:solidFill>
                  <a:srgbClr val="272525"/>
                </a:solidFill>
                <a:latin typeface="Inter" pitchFamily="34" charset="0"/>
                <a:ea typeface="Inter" pitchFamily="34" charset="-122"/>
                <a:cs typeface="Inter" pitchFamily="34" charset="-120"/>
              </a:rPr>
              <a:t>3</a:t>
            </a:r>
            <a:endParaRPr lang="en-US" sz="2625" dirty="0"/>
          </a:p>
        </p:txBody>
      </p:sp>
      <p:sp>
        <p:nvSpPr>
          <p:cNvPr id="15" name="Text 13"/>
          <p:cNvSpPr/>
          <p:nvPr/>
        </p:nvSpPr>
        <p:spPr>
          <a:xfrm>
            <a:off x="9944576" y="3817739"/>
            <a:ext cx="2471380" cy="347186"/>
          </a:xfrm>
          <a:prstGeom prst="rect">
            <a:avLst/>
          </a:prstGeom>
          <a:noFill/>
        </p:spPr>
        <p:txBody>
          <a:bodyPr wrap="none" rtlCol="0" anchor="t"/>
          <a:lstStyle/>
          <a:p>
            <a:pPr marL="0" indent="0">
              <a:lnSpc>
                <a:spcPts val="2735"/>
              </a:lnSpc>
              <a:buNone/>
            </a:pPr>
            <a:r>
              <a:rPr lang="en-US" sz="2185" b="1" kern="0" spc="-66" dirty="0">
                <a:solidFill>
                  <a:srgbClr val="272525"/>
                </a:solidFill>
                <a:latin typeface="Inter" pitchFamily="34" charset="0"/>
                <a:ea typeface="Inter" pitchFamily="34" charset="-122"/>
                <a:cs typeface="Inter" pitchFamily="34" charset="-120"/>
              </a:rPr>
              <a:t>Exception Handling</a:t>
            </a:r>
            <a:endParaRPr lang="en-US" sz="2185" dirty="0"/>
          </a:p>
        </p:txBody>
      </p:sp>
      <p:sp>
        <p:nvSpPr>
          <p:cNvPr id="16" name="Text 14"/>
          <p:cNvSpPr/>
          <p:nvPr/>
        </p:nvSpPr>
        <p:spPr>
          <a:xfrm>
            <a:off x="9944576" y="4387096"/>
            <a:ext cx="2647950" cy="1066205"/>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Capture and manage any connection errors or exceptions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726293"/>
            <a:ext cx="7102912"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File Metadata Transmission</a:t>
            </a:r>
            <a:endParaRPr lang="en-US" sz="4375" dirty="0"/>
          </a:p>
        </p:txBody>
      </p:sp>
      <p:pic>
        <p:nvPicPr>
          <p:cNvPr id="5" name="Image 0" descr="preencoded.png"/>
          <p:cNvPicPr>
            <a:picLocks noChangeAspect="1"/>
          </p:cNvPicPr>
          <p:nvPr/>
        </p:nvPicPr>
        <p:blipFill>
          <a:blip r:embed="rId1"/>
          <a:stretch>
            <a:fillRect/>
          </a:stretch>
        </p:blipFill>
        <p:spPr>
          <a:xfrm>
            <a:off x="2037993" y="3865007"/>
            <a:ext cx="1680091" cy="621983"/>
          </a:xfrm>
          <a:prstGeom prst="rect">
            <a:avLst/>
          </a:prstGeom>
        </p:spPr>
      </p:pic>
      <p:pic>
        <p:nvPicPr>
          <p:cNvPr id="6" name="Image 1" descr="preencoded.png"/>
          <p:cNvPicPr>
            <a:picLocks noChangeAspect="1"/>
          </p:cNvPicPr>
          <p:nvPr/>
        </p:nvPicPr>
        <p:blipFill>
          <a:blip r:embed="rId2"/>
          <a:stretch>
            <a:fillRect/>
          </a:stretch>
        </p:blipFill>
        <p:spPr>
          <a:xfrm>
            <a:off x="3829169" y="3865007"/>
            <a:ext cx="1546384" cy="677466"/>
          </a:xfrm>
          <a:prstGeom prst="rect">
            <a:avLst/>
          </a:prstGeom>
        </p:spPr>
      </p:pic>
      <p:sp>
        <p:nvSpPr>
          <p:cNvPr id="7" name="Text 3"/>
          <p:cNvSpPr/>
          <p:nvPr/>
        </p:nvSpPr>
        <p:spPr>
          <a:xfrm>
            <a:off x="2037993" y="4792385"/>
            <a:ext cx="10554414" cy="710803"/>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The client sends file metadata along with the actual file data, allowing the server to process and handle the received information based on its type.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575917"/>
            <a:ext cx="4443889"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JSON Handling</a:t>
            </a:r>
            <a:endParaRPr lang="en-US" sz="4375" dirty="0"/>
          </a:p>
        </p:txBody>
      </p:sp>
      <p:sp>
        <p:nvSpPr>
          <p:cNvPr id="5" name="Shape 3"/>
          <p:cNvSpPr/>
          <p:nvPr/>
        </p:nvSpPr>
        <p:spPr>
          <a:xfrm>
            <a:off x="2037993" y="3714631"/>
            <a:ext cx="10554414" cy="1938933"/>
          </a:xfrm>
          <a:prstGeom prst="roundRect">
            <a:avLst>
              <a:gd name="adj" fmla="val 5157"/>
            </a:avLst>
          </a:prstGeom>
          <a:noFill/>
          <a:ln w="13811">
            <a:solidFill>
              <a:srgbClr val="000000">
                <a:alpha val="8000"/>
              </a:srgbClr>
            </a:solidFill>
            <a:prstDash val="solid"/>
          </a:ln>
        </p:spPr>
      </p:sp>
      <p:sp>
        <p:nvSpPr>
          <p:cNvPr id="6" name="Shape 4"/>
          <p:cNvSpPr/>
          <p:nvPr/>
        </p:nvSpPr>
        <p:spPr>
          <a:xfrm>
            <a:off x="2051804" y="3728442"/>
            <a:ext cx="10526792" cy="637103"/>
          </a:xfrm>
          <a:prstGeom prst="rect">
            <a:avLst/>
          </a:prstGeom>
          <a:solidFill>
            <a:srgbClr val="FFFFFF">
              <a:alpha val="4000"/>
            </a:srgbClr>
          </a:solidFill>
        </p:spPr>
      </p:sp>
      <p:sp>
        <p:nvSpPr>
          <p:cNvPr id="7" name="Text 5"/>
          <p:cNvSpPr/>
          <p:nvPr/>
        </p:nvSpPr>
        <p:spPr>
          <a:xfrm>
            <a:off x="2273975" y="3869293"/>
            <a:ext cx="4815245"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JSON Decoding</a:t>
            </a:r>
            <a:endParaRPr lang="en-US" sz="1750" dirty="0"/>
          </a:p>
        </p:txBody>
      </p:sp>
      <p:sp>
        <p:nvSpPr>
          <p:cNvPr id="8" name="Text 6"/>
          <p:cNvSpPr/>
          <p:nvPr/>
        </p:nvSpPr>
        <p:spPr>
          <a:xfrm>
            <a:off x="7541181" y="3869293"/>
            <a:ext cx="4815245"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Decode the received JSON data</a:t>
            </a:r>
            <a:endParaRPr lang="en-US" sz="1750" dirty="0"/>
          </a:p>
        </p:txBody>
      </p:sp>
      <p:sp>
        <p:nvSpPr>
          <p:cNvPr id="9" name="Shape 7"/>
          <p:cNvSpPr/>
          <p:nvPr/>
        </p:nvSpPr>
        <p:spPr>
          <a:xfrm>
            <a:off x="2051804" y="4365546"/>
            <a:ext cx="10526792" cy="637103"/>
          </a:xfrm>
          <a:prstGeom prst="rect">
            <a:avLst/>
          </a:prstGeom>
          <a:solidFill>
            <a:srgbClr val="000000">
              <a:alpha val="4000"/>
            </a:srgbClr>
          </a:solidFill>
        </p:spPr>
      </p:sp>
      <p:sp>
        <p:nvSpPr>
          <p:cNvPr id="10" name="Text 8"/>
          <p:cNvSpPr/>
          <p:nvPr/>
        </p:nvSpPr>
        <p:spPr>
          <a:xfrm>
            <a:off x="2273975" y="4506397"/>
            <a:ext cx="4815245"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JSON File Saving</a:t>
            </a:r>
            <a:endParaRPr lang="en-US" sz="1750" dirty="0"/>
          </a:p>
        </p:txBody>
      </p:sp>
      <p:sp>
        <p:nvSpPr>
          <p:cNvPr id="11" name="Text 9"/>
          <p:cNvSpPr/>
          <p:nvPr/>
        </p:nvSpPr>
        <p:spPr>
          <a:xfrm>
            <a:off x="7541181" y="4506397"/>
            <a:ext cx="4815245"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Save the received data to a JSON file</a:t>
            </a:r>
            <a:endParaRPr lang="en-US" sz="1750" dirty="0"/>
          </a:p>
        </p:txBody>
      </p:sp>
      <p:sp>
        <p:nvSpPr>
          <p:cNvPr id="12" name="Shape 10"/>
          <p:cNvSpPr/>
          <p:nvPr/>
        </p:nvSpPr>
        <p:spPr>
          <a:xfrm>
            <a:off x="2051804" y="5002649"/>
            <a:ext cx="10526792" cy="637103"/>
          </a:xfrm>
          <a:prstGeom prst="rect">
            <a:avLst/>
          </a:prstGeom>
          <a:solidFill>
            <a:srgbClr val="FFFFFF">
              <a:alpha val="4000"/>
            </a:srgbClr>
          </a:solidFill>
        </p:spPr>
      </p:sp>
      <p:sp>
        <p:nvSpPr>
          <p:cNvPr id="13" name="Text 11"/>
          <p:cNvSpPr/>
          <p:nvPr/>
        </p:nvSpPr>
        <p:spPr>
          <a:xfrm>
            <a:off x="2273975" y="5143500"/>
            <a:ext cx="4815245"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JSON Data Printing</a:t>
            </a:r>
            <a:endParaRPr lang="en-US" sz="1750" dirty="0"/>
          </a:p>
        </p:txBody>
      </p:sp>
      <p:sp>
        <p:nvSpPr>
          <p:cNvPr id="14" name="Text 12"/>
          <p:cNvSpPr/>
          <p:nvPr/>
        </p:nvSpPr>
        <p:spPr>
          <a:xfrm>
            <a:off x="7541181" y="5143500"/>
            <a:ext cx="4815245" cy="355402"/>
          </a:xfrm>
          <a:prstGeom prst="rect">
            <a:avLst/>
          </a:prstGeom>
          <a:noFill/>
        </p:spPr>
        <p:txBody>
          <a:bodyPr wrap="non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Print the content of the JSON file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2152</Words>
  <Application>WPS Presentation</Application>
  <PresentationFormat>Custom</PresentationFormat>
  <Paragraphs>122</Paragraphs>
  <Slides>10</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Inter</vt:lpstr>
      <vt:lpstr>Segoe Print</vt:lpstr>
      <vt:lpstr>Inter</vt:lpstr>
      <vt:lpstr>Inter</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ahmad</cp:lastModifiedBy>
  <cp:revision>4</cp:revision>
  <dcterms:created xsi:type="dcterms:W3CDTF">2023-12-01T13:22:00Z</dcterms:created>
  <dcterms:modified xsi:type="dcterms:W3CDTF">2023-12-04T12:58:58Z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75678D91C3D04A5C9BCAFE9518856922_12</vt:lpwstr>
  </property>
  <property fmtid="{D5CDD505-2E9C-101B-9397-08002B2CF9AE}" pid="3" name="KSOProductBuildVer">
    <vt:lpwstr>1033-12.2.0.13306</vt:lpwstr>
  </property>
</Properties>
</file>