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6"/>
  </p:notesMasterIdLst>
  <p:sldIdLst>
    <p:sldId id="258" r:id="rId2"/>
    <p:sldId id="259" r:id="rId3"/>
    <p:sldId id="273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11D"/>
    <a:srgbClr val="0000FF"/>
    <a:srgbClr val="00FF00"/>
    <a:srgbClr val="FF6699"/>
    <a:srgbClr val="41952D"/>
    <a:srgbClr val="00FFFF"/>
    <a:srgbClr val="00FF99"/>
    <a:srgbClr val="3399FF"/>
    <a:srgbClr val="CC99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8C36E-3E46-476D-B8CB-C622A08361B2}" v="182" dt="2023-08-09T15:43:27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de-DE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E90264E4-81CE-47E1-80E3-2624D8E5DFEE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/>
          <a:r>
            <a:rPr lang="de-DE" b="0" i="0" u="none" strike="noStrike" baseline="0" dirty="0">
              <a:latin typeface="Roboto-Regular"/>
            </a:rPr>
            <a:t>Besonderheiten an Daten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de-DE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07B93839-AE15-473C-B47B-27FA5DBEE4E9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/>
          <a:r>
            <a:rPr lang="de-DE" b="0" i="0" u="none" strike="noStrike" baseline="0" dirty="0">
              <a:latin typeface="Roboto-Regular"/>
            </a:rPr>
            <a:t>Produkte Ranking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de-DE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n-US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n-US"/>
        </a:p>
      </dgm:t>
    </dgm:pt>
    <dgm:pt modelId="{A05E8D05-15E6-4BEC-B725-D745A48258D3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/>
          <a:r>
            <a:rPr lang="de-DE" b="0" i="0" u="none" strike="noStrike" baseline="0" dirty="0">
              <a:latin typeface="Roboto-Regular"/>
            </a:rPr>
            <a:t>Unterschiede zwischen den einzelnen Shops?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n-US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de-DE" noProof="0" dirty="0"/>
            <a:t>D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E90264E4-81CE-47E1-80E3-2624D8E5DFEE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/>
          <a:r>
            <a:rPr lang="de-DE" b="0" i="0" u="none" strike="noStrike" baseline="0" dirty="0">
              <a:latin typeface="Roboto-Regular"/>
            </a:rPr>
            <a:t>Wichtige oder unwichtige Produkte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de-DE" noProof="0" dirty="0"/>
            <a:t>E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07B93839-AE15-473C-B47B-27FA5DBEE4E9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/>
          <a:r>
            <a:rPr lang="de-DE" b="0" i="0" u="none" strike="noStrike" baseline="0" dirty="0">
              <a:latin typeface="Roboto-Regular"/>
            </a:rPr>
            <a:t>Empfehlungen für Umsatz Steigerung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2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de-DE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E90264E4-81CE-47E1-80E3-2624D8E5DFEE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de-DE" dirty="0"/>
            <a:t>Daten Shop DE als </a:t>
          </a:r>
          <a:r>
            <a:rPr lang="de-DE" dirty="0" err="1"/>
            <a:t>xslx</a:t>
          </a:r>
          <a:r>
            <a:rPr lang="de-DE" dirty="0"/>
            <a:t>.  -&gt; Verteilung monatlich, Produkt A,B,C.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de-DE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07B93839-AE15-473C-B47B-27FA5DBEE4E9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Produkt A - EU =(-), DE=(+),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de-DE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n-US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n-US"/>
        </a:p>
      </dgm:t>
    </dgm:pt>
    <dgm:pt modelId="{A05E8D05-15E6-4BEC-B725-D745A48258D3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Shop DE = A, B, C – Konstant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n-US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n-US"/>
        </a:p>
      </dgm:t>
    </dgm:pt>
    <dgm:pt modelId="{126AABD4-7E9A-4FA5-8F26-70CC007E3996}">
      <dgm:prSet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Produkt B - EU =(-), DE=(++),</a:t>
          </a:r>
        </a:p>
      </dgm:t>
    </dgm:pt>
    <dgm:pt modelId="{E4EF0351-2412-4AB8-BBA0-3C4922438D6A}" type="parTrans" cxnId="{0A6652CB-CED7-4DD6-B954-6008430BB110}">
      <dgm:prSet/>
      <dgm:spPr/>
      <dgm:t>
        <a:bodyPr/>
        <a:lstStyle/>
        <a:p>
          <a:endParaRPr lang="de-DE"/>
        </a:p>
      </dgm:t>
    </dgm:pt>
    <dgm:pt modelId="{361D6B3D-E460-4578-97A9-9BFF0651DBED}" type="sibTrans" cxnId="{0A6652CB-CED7-4DD6-B954-6008430BB110}">
      <dgm:prSet/>
      <dgm:spPr/>
      <dgm:t>
        <a:bodyPr/>
        <a:lstStyle/>
        <a:p>
          <a:endParaRPr lang="de-DE"/>
        </a:p>
      </dgm:t>
    </dgm:pt>
    <dgm:pt modelId="{56E87296-55F1-4FCC-8828-8EC3F62410EA}">
      <dgm:prSet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Produkt C - EU =(+), DE=(+++)</a:t>
          </a:r>
        </a:p>
      </dgm:t>
    </dgm:pt>
    <dgm:pt modelId="{45CE18A2-0863-4837-AAA7-943442235F32}" type="parTrans" cxnId="{C218464E-3288-4D14-BFA2-F499BA086823}">
      <dgm:prSet/>
      <dgm:spPr/>
      <dgm:t>
        <a:bodyPr/>
        <a:lstStyle/>
        <a:p>
          <a:endParaRPr lang="de-DE"/>
        </a:p>
      </dgm:t>
    </dgm:pt>
    <dgm:pt modelId="{5053F352-F575-4239-A044-8BB66C9D1ADE}" type="sibTrans" cxnId="{C218464E-3288-4D14-BFA2-F499BA086823}">
      <dgm:prSet/>
      <dgm:spPr/>
      <dgm:t>
        <a:bodyPr/>
        <a:lstStyle/>
        <a:p>
          <a:endParaRPr lang="de-DE"/>
        </a:p>
      </dgm:t>
    </dgm:pt>
    <dgm:pt modelId="{CB3BFDD8-4966-448D-A637-F7106CC80AD6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Shop EU = A, Konstant, B konstant, C konstant</a:t>
          </a:r>
        </a:p>
      </dgm:t>
    </dgm:pt>
    <dgm:pt modelId="{633DD088-4247-43EE-AB93-54499A2BBB5E}" type="parTrans" cxnId="{FD5DA4A5-45E8-4D56-B7D7-7C3391957510}">
      <dgm:prSet/>
      <dgm:spPr/>
      <dgm:t>
        <a:bodyPr/>
        <a:lstStyle/>
        <a:p>
          <a:endParaRPr lang="de-DE"/>
        </a:p>
      </dgm:t>
    </dgm:pt>
    <dgm:pt modelId="{F07374F4-0873-416A-A2FE-0E240029C093}" type="sibTrans" cxnId="{FD5DA4A5-45E8-4D56-B7D7-7C3391957510}">
      <dgm:prSet/>
      <dgm:spPr/>
      <dgm:t>
        <a:bodyPr/>
        <a:lstStyle/>
        <a:p>
          <a:endParaRPr lang="de-DE"/>
        </a:p>
      </dgm:t>
    </dgm:pt>
    <dgm:pt modelId="{4EA21719-FF99-4311-BA71-9DAA713CC033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de-DE" dirty="0"/>
            <a:t>Daten Shop EU als </a:t>
          </a:r>
          <a:r>
            <a:rPr lang="de-DE" dirty="0" err="1"/>
            <a:t>csv</a:t>
          </a:r>
          <a:r>
            <a:rPr lang="de-DE" dirty="0"/>
            <a:t>. -&gt; –Verteilung täglich, Produkt A,B +(summe A, B, C), kumulative Daten für Produkt B und +(summe A, B, C), fragliche Werte in März und September</a:t>
          </a:r>
          <a:endParaRPr lang="de-DE" noProof="0" dirty="0"/>
        </a:p>
      </dgm:t>
    </dgm:pt>
    <dgm:pt modelId="{E37873A4-5FDB-432C-80CF-E93FBC8FF932}" type="parTrans" cxnId="{48B624F0-FE0D-4A7E-A5AE-537BBFE35784}">
      <dgm:prSet/>
      <dgm:spPr/>
      <dgm:t>
        <a:bodyPr/>
        <a:lstStyle/>
        <a:p>
          <a:endParaRPr lang="de-DE"/>
        </a:p>
      </dgm:t>
    </dgm:pt>
    <dgm:pt modelId="{00FE150D-D2D9-4D94-B826-21EB50224F2D}" type="sibTrans" cxnId="{48B624F0-FE0D-4A7E-A5AE-537BBFE35784}">
      <dgm:prSet/>
      <dgm:spPr/>
      <dgm:t>
        <a:bodyPr/>
        <a:lstStyle/>
        <a:p>
          <a:endParaRPr lang="de-DE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ScaleY="10000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4046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218464E-3288-4D14-BFA2-F499BA086823}" srcId="{15031D9C-993C-4715-A26F-56D8831933EB}" destId="{56E87296-55F1-4FCC-8828-8EC3F62410EA}" srcOrd="2" destOrd="0" parTransId="{45CE18A2-0863-4837-AAA7-943442235F32}" sibTransId="{5053F352-F575-4239-A044-8BB66C9D1ADE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3F3B4381-C9B5-466B-B589-5FE004D45AEA}" type="presOf" srcId="{4EA21719-FF99-4311-BA71-9DAA713CC033}" destId="{0E09DE89-66C0-478D-8170-8F0BC920F1EB}" srcOrd="0" destOrd="1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1358E3A1-3168-4A37-8F9B-097122D1E7D9}" type="presOf" srcId="{56E87296-55F1-4FCC-8828-8EC3F62410EA}" destId="{C96267EA-EF01-411B-8D37-95F44BBB68D3}" srcOrd="0" destOrd="2" presId="urn:microsoft.com/office/officeart/2005/8/layout/chevron2"/>
    <dgm:cxn modelId="{FD5DA4A5-45E8-4D56-B7D7-7C3391957510}" srcId="{2936D842-720E-4365-AD39-F6EAEC441633}" destId="{CB3BFDD8-4966-448D-A637-F7106CC80AD6}" srcOrd="1" destOrd="0" parTransId="{633DD088-4247-43EE-AB93-54499A2BBB5E}" sibTransId="{F07374F4-0873-416A-A2FE-0E240029C093}"/>
    <dgm:cxn modelId="{AB88AAC3-F0FE-4B63-AF18-03DBA616901F}" type="presOf" srcId="{126AABD4-7E9A-4FA5-8F26-70CC007E3996}" destId="{C96267EA-EF01-411B-8D37-95F44BBB68D3}" srcOrd="0" destOrd="1" presId="urn:microsoft.com/office/officeart/2005/8/layout/chevron2"/>
    <dgm:cxn modelId="{0A6652CB-CED7-4DD6-B954-6008430BB110}" srcId="{15031D9C-993C-4715-A26F-56D8831933EB}" destId="{126AABD4-7E9A-4FA5-8F26-70CC007E3996}" srcOrd="1" destOrd="0" parTransId="{E4EF0351-2412-4AB8-BBA0-3C4922438D6A}" sibTransId="{361D6B3D-E460-4578-97A9-9BFF0651DBED}"/>
    <dgm:cxn modelId="{48B624F0-FE0D-4A7E-A5AE-537BBFE35784}" srcId="{758CBA3A-9936-4C67-965C-A8DD3074879B}" destId="{4EA21719-FF99-4311-BA71-9DAA713CC033}" srcOrd="1" destOrd="0" parTransId="{E37873A4-5FDB-432C-80CF-E93FBC8FF932}" sibTransId="{00FE150D-D2D9-4D94-B826-21EB50224F2D}"/>
    <dgm:cxn modelId="{F34EB2FB-8ACF-497D-A821-DCDA89F984DA}" type="presOf" srcId="{CB3BFDD8-4966-448D-A637-F7106CC80AD6}" destId="{68EF0610-07B4-40C7-AD99-F2285099C2E4}" srcOrd="0" destOrd="1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de-DE" noProof="0" dirty="0"/>
            <a:t>D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E90264E4-81CE-47E1-80E3-2624D8E5DFEE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>
            <a:buFont typeface="Wingdings" panose="05000000000000000000" pitchFamily="2" charset="2"/>
            <a:buChar char="Ø"/>
          </a:pPr>
          <a:r>
            <a:rPr lang="de-DE" sz="1200" dirty="0">
              <a:sym typeface="Wingdings" panose="05000000000000000000" pitchFamily="2" charset="2"/>
            </a:rPr>
            <a:t>Bestverkaufte ist Produkt C (wichtig</a:t>
          </a:r>
          <a:r>
            <a:rPr lang="de-DE" sz="1000" dirty="0">
              <a:sym typeface="Wingdings" panose="05000000000000000000" pitchFamily="2" charset="2"/>
            </a:rPr>
            <a:t>)</a:t>
          </a:r>
          <a:endParaRPr lang="de-DE" sz="1000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de-DE" noProof="0" dirty="0"/>
            <a:t>E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07B93839-AE15-473C-B47B-27FA5DBEE4E9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Produkt A: behalten in Shop DE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22E7F50F-3476-47B4-8D66-12DD36139B93}">
      <dgm:prSet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Produkt B besser vermarkten</a:t>
          </a:r>
        </a:p>
      </dgm:t>
    </dgm:pt>
    <dgm:pt modelId="{ED655592-4141-44E9-AD75-36833E3C13DC}" type="parTrans" cxnId="{A60073E9-4DF4-48A0-9FE3-4FDD4E964462}">
      <dgm:prSet/>
      <dgm:spPr/>
      <dgm:t>
        <a:bodyPr/>
        <a:lstStyle/>
        <a:p>
          <a:endParaRPr lang="de-DE"/>
        </a:p>
      </dgm:t>
    </dgm:pt>
    <dgm:pt modelId="{8C2ADB8E-969C-4D02-BE30-9CFC272D0021}" type="sibTrans" cxnId="{A60073E9-4DF4-48A0-9FE3-4FDD4E964462}">
      <dgm:prSet/>
      <dgm:spPr/>
      <dgm:t>
        <a:bodyPr/>
        <a:lstStyle/>
        <a:p>
          <a:endParaRPr lang="de-DE"/>
        </a:p>
      </dgm:t>
    </dgm:pt>
    <dgm:pt modelId="{76B47B82-2C93-4C50-A089-0B2AE8830917}">
      <dgm:prSet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Produkt C – ist stärkste von alle drei, also in eine Kampagne investieren, um zu expandieren</a:t>
          </a:r>
        </a:p>
      </dgm:t>
    </dgm:pt>
    <dgm:pt modelId="{111C5C13-4BB4-4E06-8D8F-ECB1C53F69B3}" type="parTrans" cxnId="{64A0E81B-6959-4C70-8B4F-7133ECA2907D}">
      <dgm:prSet/>
      <dgm:spPr/>
      <dgm:t>
        <a:bodyPr/>
        <a:lstStyle/>
        <a:p>
          <a:endParaRPr lang="de-DE"/>
        </a:p>
      </dgm:t>
    </dgm:pt>
    <dgm:pt modelId="{B4A43C04-9C35-42D7-B508-2F6B24407DC6}" type="sibTrans" cxnId="{64A0E81B-6959-4C70-8B4F-7133ECA2907D}">
      <dgm:prSet/>
      <dgm:spPr/>
      <dgm:t>
        <a:bodyPr/>
        <a:lstStyle/>
        <a:p>
          <a:endParaRPr lang="de-DE"/>
        </a:p>
      </dgm:t>
    </dgm:pt>
    <dgm:pt modelId="{79B2F4FD-49D0-48EB-9661-56950B440D5C}">
      <dgm:prSet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Shop EU - Administrationspersonal Bedarf – rekrutieren</a:t>
          </a:r>
        </a:p>
      </dgm:t>
    </dgm:pt>
    <dgm:pt modelId="{326E92C8-95F1-422D-AAA3-20EC3E066FEA}" type="parTrans" cxnId="{A60138E7-78E0-4991-81C6-75AB5681759F}">
      <dgm:prSet/>
      <dgm:spPr/>
      <dgm:t>
        <a:bodyPr/>
        <a:lstStyle/>
        <a:p>
          <a:endParaRPr lang="de-DE"/>
        </a:p>
      </dgm:t>
    </dgm:pt>
    <dgm:pt modelId="{5DA071B5-3237-43B2-AB91-7A7C8FC0025E}" type="sibTrans" cxnId="{A60138E7-78E0-4991-81C6-75AB5681759F}">
      <dgm:prSet/>
      <dgm:spPr/>
      <dgm:t>
        <a:bodyPr/>
        <a:lstStyle/>
        <a:p>
          <a:endParaRPr lang="de-DE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2" custScaleX="100000" custScaleY="100000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2" custScaleY="10000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2" custScaleY="118466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DE29E04-8122-4EE1-87DC-398B5637D772}" type="presOf" srcId="{79B2F4FD-49D0-48EB-9661-56950B440D5C}" destId="{C96267EA-EF01-411B-8D37-95F44BBB68D3}" srcOrd="0" destOrd="3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64A0E81B-6959-4C70-8B4F-7133ECA2907D}" srcId="{15031D9C-993C-4715-A26F-56D8831933EB}" destId="{76B47B82-2C93-4C50-A089-0B2AE8830917}" srcOrd="2" destOrd="0" parTransId="{111C5C13-4BB4-4E06-8D8F-ECB1C53F69B3}" sibTransId="{B4A43C04-9C35-42D7-B508-2F6B24407DC6}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5AD88293-8F8D-4D51-BC79-F09D16D8EBB4}" type="presOf" srcId="{76B47B82-2C93-4C50-A089-0B2AE8830917}" destId="{C96267EA-EF01-411B-8D37-95F44BBB68D3}" srcOrd="0" destOrd="2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D8BC00D6-5F96-4911-9F7E-C47D12AA73C5}" type="presOf" srcId="{22E7F50F-3476-47B4-8D66-12DD36139B93}" destId="{C96267EA-EF01-411B-8D37-95F44BBB68D3}" srcOrd="0" destOrd="1" presId="urn:microsoft.com/office/officeart/2005/8/layout/chevron2"/>
    <dgm:cxn modelId="{A60138E7-78E0-4991-81C6-75AB5681759F}" srcId="{15031D9C-993C-4715-A26F-56D8831933EB}" destId="{79B2F4FD-49D0-48EB-9661-56950B440D5C}" srcOrd="3" destOrd="0" parTransId="{326E92C8-95F1-422D-AAA3-20EC3E066FEA}" sibTransId="{5DA071B5-3237-43B2-AB91-7A7C8FC0025E}"/>
    <dgm:cxn modelId="{A60073E9-4DF4-48A0-9FE3-4FDD4E964462}" srcId="{15031D9C-993C-4715-A26F-56D8831933EB}" destId="{22E7F50F-3476-47B4-8D66-12DD36139B93}" srcOrd="1" destOrd="0" parTransId="{ED655592-4141-44E9-AD75-36833E3C13DC}" sibTransId="{8C2ADB8E-969C-4D02-BE30-9CFC272D002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51915" y="152149"/>
          <a:ext cx="1012768" cy="70893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A</a:t>
          </a:r>
        </a:p>
      </dsp:txBody>
      <dsp:txXfrm rot="-5400000">
        <a:off x="0" y="354703"/>
        <a:ext cx="708938" cy="303830"/>
      </dsp:txXfrm>
    </dsp:sp>
    <dsp:sp modelId="{0E09DE89-66C0-478D-8170-8F0BC920F1EB}">
      <dsp:nvSpPr>
        <dsp:cNvPr id="0" name=""/>
        <dsp:cNvSpPr/>
      </dsp:nvSpPr>
      <dsp:spPr>
        <a:xfrm rot="5400000">
          <a:off x="1950204" y="-1241031"/>
          <a:ext cx="658299" cy="314083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rtlCol="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i="0" u="none" strike="noStrike" kern="1200" baseline="0" dirty="0">
              <a:latin typeface="Roboto-Regular"/>
            </a:rPr>
            <a:t>Besonderheiten an Daten</a:t>
          </a:r>
          <a:endParaRPr lang="de-DE" sz="2000" kern="1200" noProof="0" dirty="0"/>
        </a:p>
      </dsp:txBody>
      <dsp:txXfrm rot="-5400000">
        <a:off x="708938" y="32371"/>
        <a:ext cx="3108695" cy="594027"/>
      </dsp:txXfrm>
    </dsp:sp>
    <dsp:sp modelId="{29EA1718-F619-46D8-B505-CF1DDA71B8BF}">
      <dsp:nvSpPr>
        <dsp:cNvPr id="0" name=""/>
        <dsp:cNvSpPr/>
      </dsp:nvSpPr>
      <dsp:spPr>
        <a:xfrm rot="5400000">
          <a:off x="-151915" y="958284"/>
          <a:ext cx="1012768" cy="70893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B</a:t>
          </a:r>
        </a:p>
      </dsp:txBody>
      <dsp:txXfrm rot="-5400000">
        <a:off x="0" y="1160838"/>
        <a:ext cx="708938" cy="303830"/>
      </dsp:txXfrm>
    </dsp:sp>
    <dsp:sp modelId="{C96267EA-EF01-411B-8D37-95F44BBB68D3}">
      <dsp:nvSpPr>
        <dsp:cNvPr id="0" name=""/>
        <dsp:cNvSpPr/>
      </dsp:nvSpPr>
      <dsp:spPr>
        <a:xfrm rot="5400000">
          <a:off x="1950204" y="-434896"/>
          <a:ext cx="658299" cy="314083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rtlCol="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i="0" u="none" strike="noStrike" kern="1200" baseline="0" dirty="0">
              <a:latin typeface="Roboto-Regular"/>
            </a:rPr>
            <a:t>Produkte Ranking</a:t>
          </a:r>
          <a:endParaRPr lang="de-DE" sz="2000" kern="1200" noProof="0" dirty="0"/>
        </a:p>
      </dsp:txBody>
      <dsp:txXfrm rot="-5400000">
        <a:off x="708938" y="838506"/>
        <a:ext cx="3108695" cy="594027"/>
      </dsp:txXfrm>
    </dsp:sp>
    <dsp:sp modelId="{E7C44091-B50A-4CB0-98F0-E70A01DD36F4}">
      <dsp:nvSpPr>
        <dsp:cNvPr id="0" name=""/>
        <dsp:cNvSpPr/>
      </dsp:nvSpPr>
      <dsp:spPr>
        <a:xfrm rot="5400000">
          <a:off x="-151915" y="1764418"/>
          <a:ext cx="1012768" cy="70893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C</a:t>
          </a:r>
        </a:p>
      </dsp:txBody>
      <dsp:txXfrm rot="-5400000">
        <a:off x="0" y="1966972"/>
        <a:ext cx="708938" cy="303830"/>
      </dsp:txXfrm>
    </dsp:sp>
    <dsp:sp modelId="{68EF0610-07B4-40C7-AD99-F2285099C2E4}">
      <dsp:nvSpPr>
        <dsp:cNvPr id="0" name=""/>
        <dsp:cNvSpPr/>
      </dsp:nvSpPr>
      <dsp:spPr>
        <a:xfrm rot="5400000">
          <a:off x="1950204" y="371237"/>
          <a:ext cx="658299" cy="314083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rtlCol="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i="0" u="none" strike="noStrike" kern="1200" baseline="0" dirty="0">
              <a:latin typeface="Roboto-Regular"/>
            </a:rPr>
            <a:t>Unterschiede zwischen den einzelnen Shops?</a:t>
          </a:r>
          <a:endParaRPr lang="de-DE" sz="2000" kern="1200" noProof="0" dirty="0"/>
        </a:p>
      </dsp:txBody>
      <dsp:txXfrm rot="-5400000">
        <a:off x="708938" y="1644639"/>
        <a:ext cx="3108695" cy="594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62186" y="162299"/>
          <a:ext cx="1081240" cy="7568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/>
            <a:t>D</a:t>
          </a:r>
        </a:p>
      </dsp:txBody>
      <dsp:txXfrm rot="-5400000">
        <a:off x="0" y="378547"/>
        <a:ext cx="756868" cy="324372"/>
      </dsp:txXfrm>
    </dsp:sp>
    <dsp:sp modelId="{0E09DE89-66C0-478D-8170-8F0BC920F1EB}">
      <dsp:nvSpPr>
        <dsp:cNvPr id="0" name=""/>
        <dsp:cNvSpPr/>
      </dsp:nvSpPr>
      <dsp:spPr>
        <a:xfrm rot="5400000">
          <a:off x="1951916" y="-1194933"/>
          <a:ext cx="702806" cy="309290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b="0" i="0" u="none" strike="noStrike" kern="1200" baseline="0" dirty="0">
              <a:latin typeface="Roboto-Regular"/>
            </a:rPr>
            <a:t>Wichtige oder unwichtige Produkte</a:t>
          </a:r>
          <a:endParaRPr lang="de-DE" sz="2200" kern="1200" noProof="0" dirty="0"/>
        </a:p>
      </dsp:txBody>
      <dsp:txXfrm rot="-5400000">
        <a:off x="756869" y="34422"/>
        <a:ext cx="3058593" cy="634190"/>
      </dsp:txXfrm>
    </dsp:sp>
    <dsp:sp modelId="{29EA1718-F619-46D8-B505-CF1DDA71B8BF}">
      <dsp:nvSpPr>
        <dsp:cNvPr id="0" name=""/>
        <dsp:cNvSpPr/>
      </dsp:nvSpPr>
      <dsp:spPr>
        <a:xfrm rot="5400000">
          <a:off x="-162186" y="1016479"/>
          <a:ext cx="1081240" cy="7568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/>
            <a:t>E</a:t>
          </a:r>
        </a:p>
      </dsp:txBody>
      <dsp:txXfrm rot="-5400000">
        <a:off x="0" y="1232727"/>
        <a:ext cx="756868" cy="324372"/>
      </dsp:txXfrm>
    </dsp:sp>
    <dsp:sp modelId="{C96267EA-EF01-411B-8D37-95F44BBB68D3}">
      <dsp:nvSpPr>
        <dsp:cNvPr id="0" name=""/>
        <dsp:cNvSpPr/>
      </dsp:nvSpPr>
      <dsp:spPr>
        <a:xfrm rot="5400000">
          <a:off x="1951916" y="-340753"/>
          <a:ext cx="702806" cy="309290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b="0" i="0" u="none" strike="noStrike" kern="1200" baseline="0" dirty="0">
              <a:latin typeface="Roboto-Regular"/>
            </a:rPr>
            <a:t>Empfehlungen für Umsatz Steigerung</a:t>
          </a:r>
          <a:endParaRPr lang="de-DE" sz="2200" kern="1200" noProof="0" dirty="0"/>
        </a:p>
      </dsp:txBody>
      <dsp:txXfrm rot="-5400000">
        <a:off x="756869" y="888602"/>
        <a:ext cx="3058593" cy="634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80122" y="180866"/>
          <a:ext cx="1200814" cy="8405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/>
            <a:t>A</a:t>
          </a:r>
        </a:p>
      </dsp:txBody>
      <dsp:txXfrm rot="-5400000">
        <a:off x="0" y="421029"/>
        <a:ext cx="840570" cy="360244"/>
      </dsp:txXfrm>
    </dsp:sp>
    <dsp:sp modelId="{0E09DE89-66C0-478D-8170-8F0BC920F1EB}">
      <dsp:nvSpPr>
        <dsp:cNvPr id="0" name=""/>
        <dsp:cNvSpPr/>
      </dsp:nvSpPr>
      <dsp:spPr>
        <a:xfrm rot="5400000">
          <a:off x="3263620" y="-2422306"/>
          <a:ext cx="780529" cy="562663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Daten Shop DE als </a:t>
          </a:r>
          <a:r>
            <a:rPr lang="de-DE" sz="1200" kern="1200" dirty="0" err="1"/>
            <a:t>xslx</a:t>
          </a:r>
          <a:r>
            <a:rPr lang="de-DE" sz="1200" kern="1200" dirty="0"/>
            <a:t>.  -&gt; Verteilung monatlich, Produkt A,B,C.</a:t>
          </a:r>
          <a:endParaRPr lang="de-DE" sz="1200" kern="1200" noProof="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Daten Shop EU als </a:t>
          </a:r>
          <a:r>
            <a:rPr lang="de-DE" sz="1200" kern="1200" dirty="0" err="1"/>
            <a:t>csv</a:t>
          </a:r>
          <a:r>
            <a:rPr lang="de-DE" sz="1200" kern="1200" dirty="0"/>
            <a:t>. -&gt; –Verteilung täglich, Produkt A,B +(summe A, B, C), kumulative Daten für Produkt B und +(summe A, B, C), fragliche Werte in März und September</a:t>
          </a:r>
          <a:endParaRPr lang="de-DE" sz="1200" kern="1200" noProof="0" dirty="0"/>
        </a:p>
      </dsp:txBody>
      <dsp:txXfrm rot="-5400000">
        <a:off x="840570" y="38846"/>
        <a:ext cx="5588528" cy="704325"/>
      </dsp:txXfrm>
    </dsp:sp>
    <dsp:sp modelId="{29EA1718-F619-46D8-B505-CF1DDA71B8BF}">
      <dsp:nvSpPr>
        <dsp:cNvPr id="0" name=""/>
        <dsp:cNvSpPr/>
      </dsp:nvSpPr>
      <dsp:spPr>
        <a:xfrm rot="5400000">
          <a:off x="-180122" y="1180800"/>
          <a:ext cx="1200814" cy="8405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/>
            <a:t>B</a:t>
          </a:r>
        </a:p>
      </dsp:txBody>
      <dsp:txXfrm rot="-5400000">
        <a:off x="0" y="1420963"/>
        <a:ext cx="840570" cy="360244"/>
      </dsp:txXfrm>
    </dsp:sp>
    <dsp:sp modelId="{C96267EA-EF01-411B-8D37-95F44BBB68D3}">
      <dsp:nvSpPr>
        <dsp:cNvPr id="0" name=""/>
        <dsp:cNvSpPr/>
      </dsp:nvSpPr>
      <dsp:spPr>
        <a:xfrm rot="5400000">
          <a:off x="3263620" y="-1390791"/>
          <a:ext cx="780529" cy="562663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rtlCol="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Produkt A - EU =(-), DE=(+),</a:t>
          </a:r>
          <a:endParaRPr lang="de-DE" sz="1200" kern="1200" noProof="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Produkt B - EU =(-), DE=(++),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Produkt C - EU =(+), DE=(+++)</a:t>
          </a:r>
        </a:p>
      </dsp:txBody>
      <dsp:txXfrm rot="-5400000">
        <a:off x="840570" y="1070361"/>
        <a:ext cx="5588528" cy="704325"/>
      </dsp:txXfrm>
    </dsp:sp>
    <dsp:sp modelId="{E7C44091-B50A-4CB0-98F0-E70A01DD36F4}">
      <dsp:nvSpPr>
        <dsp:cNvPr id="0" name=""/>
        <dsp:cNvSpPr/>
      </dsp:nvSpPr>
      <dsp:spPr>
        <a:xfrm rot="5400000">
          <a:off x="-180122" y="2180735"/>
          <a:ext cx="1200814" cy="8405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/>
            <a:t>C</a:t>
          </a:r>
        </a:p>
      </dsp:txBody>
      <dsp:txXfrm rot="-5400000">
        <a:off x="0" y="2420898"/>
        <a:ext cx="840570" cy="360244"/>
      </dsp:txXfrm>
    </dsp:sp>
    <dsp:sp modelId="{68EF0610-07B4-40C7-AD99-F2285099C2E4}">
      <dsp:nvSpPr>
        <dsp:cNvPr id="0" name=""/>
        <dsp:cNvSpPr/>
      </dsp:nvSpPr>
      <dsp:spPr>
        <a:xfrm rot="5400000">
          <a:off x="3263620" y="-422437"/>
          <a:ext cx="780529" cy="562663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rtlCol="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Shop DE = A, B, C – Konstant</a:t>
          </a:r>
          <a:endParaRPr lang="de-DE" sz="1200" kern="1200" noProof="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Shop EU = A, Konstant, B konstant, C konstant</a:t>
          </a:r>
        </a:p>
      </dsp:txBody>
      <dsp:txXfrm rot="-5400000">
        <a:off x="840570" y="2038715"/>
        <a:ext cx="5588528" cy="7043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4983" y="196090"/>
          <a:ext cx="1299891" cy="9099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/>
            <a:t>D</a:t>
          </a:r>
        </a:p>
      </dsp:txBody>
      <dsp:txXfrm rot="-5400000">
        <a:off x="1" y="456068"/>
        <a:ext cx="909924" cy="389967"/>
      </dsp:txXfrm>
    </dsp:sp>
    <dsp:sp modelId="{0E09DE89-66C0-478D-8170-8F0BC920F1EB}">
      <dsp:nvSpPr>
        <dsp:cNvPr id="0" name=""/>
        <dsp:cNvSpPr/>
      </dsp:nvSpPr>
      <dsp:spPr>
        <a:xfrm rot="5400000">
          <a:off x="3266098" y="-2355066"/>
          <a:ext cx="844929" cy="5557277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rtlCol="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>
              <a:sym typeface="Wingdings" panose="05000000000000000000" pitchFamily="2" charset="2"/>
            </a:rPr>
            <a:t>Bestverkaufte ist Produkt C (wichtig</a:t>
          </a:r>
          <a:r>
            <a:rPr lang="de-DE" sz="1000" kern="1200" dirty="0">
              <a:sym typeface="Wingdings" panose="05000000000000000000" pitchFamily="2" charset="2"/>
            </a:rPr>
            <a:t>)</a:t>
          </a:r>
          <a:endParaRPr lang="de-DE" sz="1000" kern="1200" noProof="0" dirty="0"/>
        </a:p>
      </dsp:txBody>
      <dsp:txXfrm rot="-5400000">
        <a:off x="909924" y="42354"/>
        <a:ext cx="5516031" cy="762437"/>
      </dsp:txXfrm>
    </dsp:sp>
    <dsp:sp modelId="{29EA1718-F619-46D8-B505-CF1DDA71B8BF}">
      <dsp:nvSpPr>
        <dsp:cNvPr id="0" name=""/>
        <dsp:cNvSpPr/>
      </dsp:nvSpPr>
      <dsp:spPr>
        <a:xfrm rot="5400000">
          <a:off x="-194983" y="1301017"/>
          <a:ext cx="1299891" cy="9099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/>
            <a:t>E</a:t>
          </a:r>
        </a:p>
      </dsp:txBody>
      <dsp:txXfrm rot="-5400000">
        <a:off x="1" y="1560995"/>
        <a:ext cx="909924" cy="389967"/>
      </dsp:txXfrm>
    </dsp:sp>
    <dsp:sp modelId="{C96267EA-EF01-411B-8D37-95F44BBB68D3}">
      <dsp:nvSpPr>
        <dsp:cNvPr id="0" name=""/>
        <dsp:cNvSpPr/>
      </dsp:nvSpPr>
      <dsp:spPr>
        <a:xfrm rot="5400000">
          <a:off x="3188085" y="-1250139"/>
          <a:ext cx="1000954" cy="5557277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rtlCol="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100" kern="1200" dirty="0"/>
            <a:t>Produkt A: behalten in Shop DE</a:t>
          </a:r>
          <a:endParaRPr lang="de-DE" sz="1100" kern="1200" noProof="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100" kern="1200" dirty="0"/>
            <a:t>Produkt B besser vermarkten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100" kern="1200" dirty="0"/>
            <a:t>Produkt C – ist stärkste von alle drei, also in eine Kampagne investieren, um zu expandieren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100" kern="1200" dirty="0"/>
            <a:t>Shop EU - Administrationspersonal Bedarf – rekrutieren</a:t>
          </a:r>
        </a:p>
      </dsp:txBody>
      <dsp:txXfrm rot="-5400000">
        <a:off x="909924" y="1076885"/>
        <a:ext cx="5508414" cy="903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85847-4E85-4F87-A88F-C97D2B6B4B5A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16683-C84D-4826-9274-286D8498F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4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F2FD-3311-48E7-9729-9CB72FA76A77}" type="datetime1">
              <a:rPr lang="de-DE" smtClean="0"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86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DBCF-0A8A-46BD-991E-054C196613BA}" type="datetime1">
              <a:rPr lang="de-DE" smtClean="0"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75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DBCF-0A8A-46BD-991E-054C196613BA}" type="datetime1">
              <a:rPr lang="de-DE" smtClean="0"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60018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DBCF-0A8A-46BD-991E-054C196613BA}" type="datetime1">
              <a:rPr lang="de-DE" smtClean="0"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2267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DBCF-0A8A-46BD-991E-054C196613BA}" type="datetime1">
              <a:rPr lang="de-DE" smtClean="0"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05693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DBCF-0A8A-46BD-991E-054C196613BA}" type="datetime1">
              <a:rPr lang="de-DE" smtClean="0"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97906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24BF-044D-4066-A725-8E43AC91E9F9}" type="datetime1">
              <a:rPr lang="de-DE" smtClean="0"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33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3A07-5FAB-422E-A0AE-A5F615C4F5AA}" type="datetime1">
              <a:rPr lang="de-DE" smtClean="0"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70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0768-856B-42C0-9201-7F0CB2C98F85}" type="datetime1">
              <a:rPr lang="de-DE" smtClean="0"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27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E39-8928-4673-B8A4-6BF3A35B2D67}" type="datetime1">
              <a:rPr lang="de-DE" smtClean="0"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61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488-A6C5-4360-B28D-31E148A88D2B}" type="datetime1">
              <a:rPr lang="de-DE" smtClean="0"/>
              <a:t>10.08.2023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34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0E94-B813-4593-8E5A-42CAE1A65A08}" type="datetime1">
              <a:rPr lang="de-DE" smtClean="0"/>
              <a:t>10.08.2023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07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415-FA83-4FDB-B750-37D34F2634A8}" type="datetime1">
              <a:rPr lang="de-DE" smtClean="0"/>
              <a:t>10.08.2023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2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548-CAE4-4AA0-B743-6344FC1B07B6}" type="datetime1">
              <a:rPr lang="de-DE" smtClean="0"/>
              <a:t>10.08.2023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69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9B6-3773-4CEF-97A2-8BB02B15A6D6}" type="datetime1">
              <a:rPr lang="de-DE" smtClean="0"/>
              <a:t>10.08.2023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E7F-477A-47C7-913A-2288EF395028}" type="datetime1">
              <a:rPr lang="de-DE" smtClean="0"/>
              <a:t>10.08.2023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5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DBCF-0A8A-46BD-991E-054C196613BA}" type="datetime1">
              <a:rPr lang="de-DE" smtClean="0"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1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jp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7FBDE4-15CE-C35F-7407-C126DC23112D}"/>
              </a:ext>
            </a:extLst>
          </p:cNvPr>
          <p:cNvSpPr txBox="1"/>
          <p:nvPr/>
        </p:nvSpPr>
        <p:spPr>
          <a:xfrm>
            <a:off x="677334" y="2612571"/>
            <a:ext cx="5494193" cy="1976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err="1">
                <a:ea typeface="+mj-ea"/>
                <a:cs typeface="+mj-cs"/>
              </a:rPr>
              <a:t>Vorstand</a:t>
            </a:r>
            <a:r>
              <a:rPr lang="en-US" sz="2400" b="1" dirty="0">
                <a:ea typeface="+mj-ea"/>
                <a:cs typeface="+mj-cs"/>
              </a:rPr>
              <a:t> Meeting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ea typeface="+mj-ea"/>
                <a:cs typeface="+mj-cs"/>
              </a:rPr>
              <a:t>  </a:t>
            </a:r>
            <a:r>
              <a:rPr lang="en-US" sz="2400" b="1" dirty="0" err="1">
                <a:ea typeface="+mj-ea"/>
                <a:cs typeface="+mj-cs"/>
              </a:rPr>
              <a:t>Umsatz</a:t>
            </a:r>
            <a:r>
              <a:rPr lang="en-US" sz="2400" b="1" dirty="0">
                <a:ea typeface="+mj-ea"/>
                <a:cs typeface="+mj-cs"/>
              </a:rPr>
              <a:t> </a:t>
            </a:r>
            <a:r>
              <a:rPr lang="en-US" sz="2400" b="1" dirty="0" err="1">
                <a:ea typeface="+mj-ea"/>
                <a:cs typeface="+mj-cs"/>
              </a:rPr>
              <a:t>Analyse</a:t>
            </a:r>
            <a:endParaRPr lang="en-US" sz="2400" b="1" dirty="0"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ea typeface="+mj-ea"/>
                <a:cs typeface="+mj-cs"/>
              </a:rPr>
              <a:t>des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ea typeface="+mj-ea"/>
                <a:cs typeface="+mj-cs"/>
              </a:rPr>
              <a:t> </a:t>
            </a:r>
            <a:r>
              <a:rPr lang="en-US" sz="2400" b="1" dirty="0" err="1">
                <a:ea typeface="+mj-ea"/>
                <a:cs typeface="+mj-cs"/>
              </a:rPr>
              <a:t>Jahres</a:t>
            </a:r>
            <a:r>
              <a:rPr lang="en-US" sz="2400" b="1" dirty="0">
                <a:ea typeface="+mj-ea"/>
                <a:cs typeface="+mj-cs"/>
              </a:rPr>
              <a:t> 2021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81C90C-E6A3-434E-FCC9-BA9E963A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124B-9DDB-4A97-B891-328A3C3A19F1}" type="datetime1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F4967-6158-9360-D70B-C2CF2035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3761A-FAF8-DCF7-CE20-FB936293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1</a:t>
            </a:fld>
            <a:endParaRPr lang="de-DE"/>
          </a:p>
        </p:txBody>
      </p:sp>
      <p:pic>
        <p:nvPicPr>
          <p:cNvPr id="8" name="Grafik 7" descr="Ein Bild, das Text, Schrift, Logo, Typografie enthält.&#10;&#10;Automatisch generierte Beschreibung">
            <a:extLst>
              <a:ext uri="{FF2B5EF4-FFF2-40B4-BE49-F238E27FC236}">
                <a16:creationId xmlns:a16="http://schemas.microsoft.com/office/drawing/2014/main" id="{396460D5-F221-8379-E6C6-CF9F1816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7" y="771988"/>
            <a:ext cx="6312744" cy="18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6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484" y="160267"/>
            <a:ext cx="7764632" cy="10415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u="sng" dirty="0">
                <a:solidFill>
                  <a:srgbClr val="41952D"/>
                </a:solidFill>
                <a:latin typeface="Amasis MT Pro Black" panose="02040A04050005020304" pitchFamily="18" charset="0"/>
              </a:rPr>
              <a:t>Umsatz Analyse Jahr 2021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B6945-CFDB-9176-F09B-5138F70F1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0384" y="1402743"/>
            <a:ext cx="9771231" cy="43114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dirty="0"/>
              <a:t>Inhaltsverzeichnis:</a:t>
            </a:r>
          </a:p>
          <a:p>
            <a:r>
              <a:rPr lang="de-DE" sz="2000" dirty="0"/>
              <a:t>Daten für Produkt B &amp; Summe geliefert.</a:t>
            </a:r>
          </a:p>
          <a:p>
            <a:r>
              <a:rPr lang="de-DE" sz="2000" dirty="0"/>
              <a:t>Umsatz El Puente – Zahlen 2021</a:t>
            </a:r>
          </a:p>
          <a:p>
            <a:r>
              <a:rPr lang="de-DE" sz="2000" dirty="0"/>
              <a:t>Umsatz Analyse El Puente Gesamt</a:t>
            </a:r>
          </a:p>
          <a:p>
            <a:r>
              <a:rPr lang="de-DE" sz="2000" dirty="0"/>
              <a:t>Gesamtumsatz Analyse - Shop nach Produkt</a:t>
            </a:r>
          </a:p>
          <a:p>
            <a:r>
              <a:rPr lang="de-DE" sz="2000" dirty="0"/>
              <a:t>Produkt Entwicklung in beiden Shops</a:t>
            </a:r>
          </a:p>
          <a:p>
            <a:r>
              <a:rPr lang="de-DE" sz="2000" dirty="0"/>
              <a:t>Produkt Umsatz Analyse – Produkt A</a:t>
            </a:r>
          </a:p>
          <a:p>
            <a:r>
              <a:rPr lang="de-DE" sz="2000" dirty="0"/>
              <a:t>Produkt Umsatz Analyse – Produkt B und C</a:t>
            </a:r>
          </a:p>
          <a:p>
            <a:r>
              <a:rPr lang="de-DE" sz="2000" dirty="0"/>
              <a:t>Zusammenfassung Empfehlungen und Prognosen aufgrund der Analyse</a:t>
            </a:r>
          </a:p>
          <a:p>
            <a:r>
              <a:rPr lang="de-DE" sz="2000" dirty="0"/>
              <a:t>Infoblatt &amp; Bonus</a:t>
            </a:r>
            <a:endParaRPr lang="de-DE" sz="28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10.08.2023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2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9B076BE0-259C-6D88-8835-D73F0FF749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0"/>
            <a:ext cx="1308191" cy="11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7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84" y="97146"/>
            <a:ext cx="7764632" cy="10415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u="sng" dirty="0">
                <a:solidFill>
                  <a:srgbClr val="41952D"/>
                </a:solidFill>
                <a:latin typeface="Amasis MT Pro Black" panose="02040A04050005020304" pitchFamily="18" charset="0"/>
              </a:rPr>
              <a:t>Zusammenfassung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10.08.2023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3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E7F17AB9-4C84-451D-3C41-683A24362D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0"/>
            <a:ext cx="1308191" cy="1123780"/>
          </a:xfrm>
          <a:prstGeom prst="rect">
            <a:avLst/>
          </a:prstGeom>
        </p:spPr>
      </p:pic>
      <p:graphicFrame>
        <p:nvGraphicFramePr>
          <p:cNvPr id="5" name="Inhaltsplatzhalter 5" descr="Vertikales Listendiagramm in gewinkelter Anordnung, das drei Gruppen von durch Aufzählungspunkte gegliederten Aufgaben unter jeder Gruppe zeigt.">
            <a:extLst>
              <a:ext uri="{FF2B5EF4-FFF2-40B4-BE49-F238E27FC236}">
                <a16:creationId xmlns:a16="http://schemas.microsoft.com/office/drawing/2014/main" id="{C16A7813-D1DE-C39E-717A-451B0C8A291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07343920"/>
              </p:ext>
            </p:extLst>
          </p:nvPr>
        </p:nvGraphicFramePr>
        <p:xfrm>
          <a:off x="544677" y="1391538"/>
          <a:ext cx="3849770" cy="2625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Inhaltsplatzhalter 5" descr="Vertikales Listendiagramm in gewinkelter Anordnung, das drei Gruppen von durch Aufzählungspunkte gegliederten Aufgaben unter jeder Gruppe zeigt.">
            <a:extLst>
              <a:ext uri="{FF2B5EF4-FFF2-40B4-BE49-F238E27FC236}">
                <a16:creationId xmlns:a16="http://schemas.microsoft.com/office/drawing/2014/main" id="{67D8D7D5-C053-3E2E-ED01-1709B758E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463967"/>
              </p:ext>
            </p:extLst>
          </p:nvPr>
        </p:nvGraphicFramePr>
        <p:xfrm>
          <a:off x="544676" y="3798572"/>
          <a:ext cx="3849770" cy="1935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Inhaltsplatzhalter 5" descr="Vertikales Listendiagramm in gewinkelter Anordnung, das drei Gruppen von durch Aufzählungspunkte gegliederten Aufgaben unter jeder Gruppe zeigt.">
            <a:extLst>
              <a:ext uri="{FF2B5EF4-FFF2-40B4-BE49-F238E27FC236}">
                <a16:creationId xmlns:a16="http://schemas.microsoft.com/office/drawing/2014/main" id="{004A92A1-C6D4-330F-7B50-FA13BB7A17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150750"/>
              </p:ext>
            </p:extLst>
          </p:nvPr>
        </p:nvGraphicFramePr>
        <p:xfrm>
          <a:off x="5562041" y="1123781"/>
          <a:ext cx="6467201" cy="3202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Inhaltsplatzhalter 5" descr="Vertikales Listendiagramm in gewinkelter Anordnung, das drei Gruppen von durch Aufzählungspunkte gegliederten Aufgaben unter jeder Gruppe zeigt.">
            <a:extLst>
              <a:ext uri="{FF2B5EF4-FFF2-40B4-BE49-F238E27FC236}">
                <a16:creationId xmlns:a16="http://schemas.microsoft.com/office/drawing/2014/main" id="{FB7DDE70-F4A3-22A4-E760-AFF87F0F8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463785"/>
              </p:ext>
            </p:extLst>
          </p:nvPr>
        </p:nvGraphicFramePr>
        <p:xfrm>
          <a:off x="5562040" y="4017044"/>
          <a:ext cx="6467202" cy="2407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57202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484" y="82241"/>
            <a:ext cx="7764632" cy="122089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de-DE" sz="3200" b="1" u="sng" dirty="0">
                <a:solidFill>
                  <a:srgbClr val="41952D"/>
                </a:solidFill>
                <a:latin typeface="Amasis MT Pro Black" panose="02040A04050005020304" pitchFamily="18" charset="0"/>
              </a:rPr>
              <a:t>Info, Grundlagen und Methode für Analyse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9238627-16A6-1F19-8D85-7B08C30FD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6681" y="3867994"/>
            <a:ext cx="2686237" cy="2007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Daten Analyse Team: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2000" dirty="0" err="1"/>
              <a:t>Abdülaziz</a:t>
            </a:r>
            <a:endParaRPr lang="de-DE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sz="2000" dirty="0"/>
              <a:t> Asia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2000" dirty="0"/>
              <a:t>Mohamed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10.08.2023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4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453672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25733E3F-319B-A3F4-74AA-30431AFCE7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0"/>
            <a:ext cx="1308191" cy="112378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36F35A5-D360-6A06-4BBC-8EEC08E45E40}"/>
              </a:ext>
            </a:extLst>
          </p:cNvPr>
          <p:cNvSpPr txBox="1"/>
          <p:nvPr/>
        </p:nvSpPr>
        <p:spPr>
          <a:xfrm>
            <a:off x="423735" y="1576178"/>
            <a:ext cx="3941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Daten Bereinigung, Bereitstellung, Formatierung und Analyse: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rgbClr val="34911D"/>
                </a:solidFill>
              </a:rPr>
              <a:t>Excel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rgbClr val="34911D"/>
                </a:solidFill>
              </a:rPr>
              <a:t>Python ver. 3.11, VSC, .</a:t>
            </a:r>
            <a:r>
              <a:rPr lang="de-DE" sz="1800" dirty="0" err="1">
                <a:solidFill>
                  <a:srgbClr val="34911D"/>
                </a:solidFill>
              </a:rPr>
              <a:t>ipynb</a:t>
            </a:r>
            <a:endParaRPr lang="de-DE" sz="1800" dirty="0">
              <a:solidFill>
                <a:srgbClr val="34911D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b="0" dirty="0" err="1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pandas</a:t>
            </a:r>
            <a:endParaRPr lang="de-DE" b="0" dirty="0">
              <a:solidFill>
                <a:srgbClr val="34911D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b="0" dirty="0" err="1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numpy</a:t>
            </a:r>
            <a:br>
              <a:rPr lang="de-DE" b="0" dirty="0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de-DE" b="0" dirty="0">
              <a:solidFill>
                <a:srgbClr val="34911D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b="0" dirty="0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pickle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D909F7-858E-40AC-FF4D-91305D45651C}"/>
              </a:ext>
            </a:extLst>
          </p:cNvPr>
          <p:cNvSpPr txBox="1"/>
          <p:nvPr/>
        </p:nvSpPr>
        <p:spPr>
          <a:xfrm>
            <a:off x="4738494" y="1619113"/>
            <a:ext cx="3087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Diagramme Bereitstellung</a:t>
            </a:r>
            <a:r>
              <a:rPr lang="de-DE" sz="1800" dirty="0"/>
              <a:t>:</a:t>
            </a:r>
          </a:p>
          <a:p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matplotlib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seaborn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br>
              <a:rPr lang="en-US" b="0" dirty="0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ipywidgets</a:t>
            </a:r>
            <a:endParaRPr lang="en-US" b="0" dirty="0">
              <a:solidFill>
                <a:srgbClr val="34911D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b="0" dirty="0" err="1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plotly</a:t>
            </a:r>
            <a:endParaRPr lang="de-DE" sz="18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A00C1B-0A83-B0C9-9E4D-27AE59F8392E}"/>
              </a:ext>
            </a:extLst>
          </p:cNvPr>
          <p:cNvSpPr txBox="1"/>
          <p:nvPr/>
        </p:nvSpPr>
        <p:spPr>
          <a:xfrm>
            <a:off x="8590663" y="1661878"/>
            <a:ext cx="2686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Daten Präsentation:</a:t>
            </a:r>
          </a:p>
          <a:p>
            <a:endParaRPr lang="de-DE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rgbClr val="34911D"/>
                </a:solidFill>
              </a:rPr>
              <a:t>Power Point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err="1">
                <a:solidFill>
                  <a:srgbClr val="34911D"/>
                </a:solidFill>
              </a:rPr>
              <a:t>html</a:t>
            </a:r>
            <a:endParaRPr lang="de-DE" sz="1800" dirty="0">
              <a:solidFill>
                <a:srgbClr val="34911D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123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339</Words>
  <Application>Microsoft Office PowerPoint</Application>
  <PresentationFormat>Breitbild</PresentationFormat>
  <Paragraphs>77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3" baseType="lpstr">
      <vt:lpstr>Amasis MT Pro Black</vt:lpstr>
      <vt:lpstr>Arial</vt:lpstr>
      <vt:lpstr>Calibri</vt:lpstr>
      <vt:lpstr>Consolas</vt:lpstr>
      <vt:lpstr>Roboto-Regular</vt:lpstr>
      <vt:lpstr>Trebuchet MS</vt:lpstr>
      <vt:lpstr>Wingdings</vt:lpstr>
      <vt:lpstr>Wingdings 3</vt:lpstr>
      <vt:lpstr>Facette</vt:lpstr>
      <vt:lpstr>PowerPoint-Präsentation</vt:lpstr>
      <vt:lpstr>Umsatz Analyse Jahr 2021</vt:lpstr>
      <vt:lpstr>Zusammenfassung</vt:lpstr>
      <vt:lpstr>Info, Grundlagen und Methode für 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Joanna Miszczuk</dc:creator>
  <cp:lastModifiedBy>Abdülaziz Ulas</cp:lastModifiedBy>
  <cp:revision>5</cp:revision>
  <dcterms:created xsi:type="dcterms:W3CDTF">2023-08-06T07:01:37Z</dcterms:created>
  <dcterms:modified xsi:type="dcterms:W3CDTF">2023-08-10T10:42:15Z</dcterms:modified>
</cp:coreProperties>
</file>