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6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 Bold Italics" charset="1" panose="000006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Italics" charset="1" panose="00000500000000000000"/>
      <p:regular r:id="rId21"/>
    </p:embeddedFont>
    <p:embeddedFont>
      <p:font typeface="Poppins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92377" y="5752556"/>
            <a:ext cx="6703246" cy="888842"/>
            <a:chOff x="0" y="0"/>
            <a:chExt cx="28924863" cy="38354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-12700" y="-12700"/>
              <a:ext cx="28950264" cy="3860800"/>
            </a:xfrm>
            <a:custGeom>
              <a:avLst/>
              <a:gdLst/>
              <a:ahLst/>
              <a:cxnLst/>
              <a:rect r="r" b="b" t="t" l="l"/>
              <a:pathLst>
                <a:path h="3860800" w="28950264">
                  <a:moveTo>
                    <a:pt x="28087932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28087932" y="3860800"/>
                  </a:lnTo>
                  <a:cubicBezTo>
                    <a:pt x="28560375" y="3860800"/>
                    <a:pt x="28950264" y="3470910"/>
                    <a:pt x="28950264" y="2998470"/>
                  </a:cubicBezTo>
                  <a:lnTo>
                    <a:pt x="28950264" y="862330"/>
                  </a:lnTo>
                  <a:cubicBezTo>
                    <a:pt x="28950264" y="389890"/>
                    <a:pt x="28560371" y="0"/>
                    <a:pt x="28087932" y="0"/>
                  </a:cubicBezTo>
                  <a:close/>
                  <a:moveTo>
                    <a:pt x="28759764" y="927100"/>
                  </a:moveTo>
                  <a:lnTo>
                    <a:pt x="28759764" y="2998470"/>
                  </a:lnTo>
                  <a:cubicBezTo>
                    <a:pt x="28759764" y="3365500"/>
                    <a:pt x="28454964" y="3670300"/>
                    <a:pt x="28087932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8087932" y="190500"/>
                  </a:lnTo>
                  <a:cubicBezTo>
                    <a:pt x="28454964" y="190500"/>
                    <a:pt x="28759764" y="495300"/>
                    <a:pt x="28759764" y="862330"/>
                  </a:cubicBezTo>
                  <a:lnTo>
                    <a:pt x="28759764" y="9271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283481" y="2194376"/>
            <a:ext cx="15975819" cy="1731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42"/>
              </a:lnSpc>
            </a:pPr>
            <a:r>
              <a:rPr lang="en-US" sz="13042">
                <a:solidFill>
                  <a:srgbClr val="000000"/>
                </a:solidFill>
                <a:latin typeface="League Spartan Bold"/>
              </a:rPr>
              <a:t>UJI KOMPETENSI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0418" y="3758482"/>
            <a:ext cx="11667164" cy="138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F9C041"/>
                </a:solidFill>
                <a:latin typeface="Aileron Regular Bold"/>
              </a:rPr>
              <a:t>PERTEMUAN 1-4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92377" y="5967903"/>
            <a:ext cx="6703246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Nama : Aziz Azmi Jundullah Al Islami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92377" y="6957429"/>
            <a:ext cx="6703246" cy="888842"/>
            <a:chOff x="0" y="0"/>
            <a:chExt cx="28924863" cy="38354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-12700" y="-12700"/>
              <a:ext cx="28950264" cy="3860800"/>
            </a:xfrm>
            <a:custGeom>
              <a:avLst/>
              <a:gdLst/>
              <a:ahLst/>
              <a:cxnLst/>
              <a:rect r="r" b="b" t="t" l="l"/>
              <a:pathLst>
                <a:path h="3860800" w="28950264">
                  <a:moveTo>
                    <a:pt x="28087932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28087932" y="3860800"/>
                  </a:lnTo>
                  <a:cubicBezTo>
                    <a:pt x="28560375" y="3860800"/>
                    <a:pt x="28950264" y="3470910"/>
                    <a:pt x="28950264" y="2998470"/>
                  </a:cubicBezTo>
                  <a:lnTo>
                    <a:pt x="28950264" y="862330"/>
                  </a:lnTo>
                  <a:cubicBezTo>
                    <a:pt x="28950264" y="389890"/>
                    <a:pt x="28560371" y="0"/>
                    <a:pt x="28087932" y="0"/>
                  </a:cubicBezTo>
                  <a:close/>
                  <a:moveTo>
                    <a:pt x="28759764" y="927100"/>
                  </a:moveTo>
                  <a:lnTo>
                    <a:pt x="28759764" y="2998470"/>
                  </a:lnTo>
                  <a:cubicBezTo>
                    <a:pt x="28759764" y="3365500"/>
                    <a:pt x="28454964" y="3670300"/>
                    <a:pt x="28087932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8087932" y="190500"/>
                  </a:lnTo>
                  <a:cubicBezTo>
                    <a:pt x="28454964" y="190500"/>
                    <a:pt x="28759764" y="495300"/>
                    <a:pt x="28759764" y="862330"/>
                  </a:cubicBezTo>
                  <a:lnTo>
                    <a:pt x="28759764" y="9271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792377" y="7172777"/>
            <a:ext cx="6703246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Nim : 2100018442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792377" y="8067833"/>
            <a:ext cx="6703246" cy="888842"/>
            <a:chOff x="0" y="0"/>
            <a:chExt cx="28924863" cy="38354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-12700" y="-12700"/>
              <a:ext cx="28950264" cy="3860800"/>
            </a:xfrm>
            <a:custGeom>
              <a:avLst/>
              <a:gdLst/>
              <a:ahLst/>
              <a:cxnLst/>
              <a:rect r="r" b="b" t="t" l="l"/>
              <a:pathLst>
                <a:path h="3860800" w="28950264">
                  <a:moveTo>
                    <a:pt x="28087932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28087932" y="3860800"/>
                  </a:lnTo>
                  <a:cubicBezTo>
                    <a:pt x="28560375" y="3860800"/>
                    <a:pt x="28950264" y="3470910"/>
                    <a:pt x="28950264" y="2998470"/>
                  </a:cubicBezTo>
                  <a:lnTo>
                    <a:pt x="28950264" y="862330"/>
                  </a:lnTo>
                  <a:cubicBezTo>
                    <a:pt x="28950264" y="389890"/>
                    <a:pt x="28560371" y="0"/>
                    <a:pt x="28087932" y="0"/>
                  </a:cubicBezTo>
                  <a:close/>
                  <a:moveTo>
                    <a:pt x="28759764" y="927100"/>
                  </a:moveTo>
                  <a:lnTo>
                    <a:pt x="28759764" y="2998470"/>
                  </a:lnTo>
                  <a:cubicBezTo>
                    <a:pt x="28759764" y="3365500"/>
                    <a:pt x="28454964" y="3670300"/>
                    <a:pt x="28087932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8087932" y="190500"/>
                  </a:lnTo>
                  <a:cubicBezTo>
                    <a:pt x="28454964" y="190500"/>
                    <a:pt x="28759764" y="495300"/>
                    <a:pt x="28759764" y="862330"/>
                  </a:cubicBezTo>
                  <a:lnTo>
                    <a:pt x="28759764" y="9271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792377" y="8283180"/>
            <a:ext cx="6703246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Kelas : 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39228" y="0"/>
            <a:ext cx="5748772" cy="10287000"/>
            <a:chOff x="0" y="0"/>
            <a:chExt cx="1069556" cy="191389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695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69556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775303" y="795224"/>
            <a:ext cx="4497136" cy="8582251"/>
            <a:chOff x="0" y="0"/>
            <a:chExt cx="5996181" cy="1144300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7061" r="0" b="7061"/>
            <a:stretch>
              <a:fillRect/>
            </a:stretch>
          </p:blipFill>
          <p:spPr>
            <a:xfrm flipH="false" flipV="false">
              <a:off x="0" y="0"/>
              <a:ext cx="5996181" cy="1144300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841913"/>
            <a:ext cx="8047137" cy="144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3"/>
              </a:lnSpc>
            </a:pPr>
            <a:r>
              <a:rPr lang="en-US" sz="10883">
                <a:solidFill>
                  <a:srgbClr val="F9C041"/>
                </a:solidFill>
                <a:latin typeface="League Spartan Bold"/>
              </a:rPr>
              <a:t>TUGAS 01A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90034"/>
            <a:ext cx="7253148" cy="142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Disini  tugasnya adalah memberika screenchot bukti bahwa kita telah bergabung di WA grup APPL2023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39228" y="0"/>
            <a:ext cx="5748772" cy="10287000"/>
            <a:chOff x="0" y="0"/>
            <a:chExt cx="1069556" cy="191389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695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69556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06253" y="3289934"/>
            <a:ext cx="11710015" cy="5592727"/>
            <a:chOff x="0" y="0"/>
            <a:chExt cx="15613353" cy="745696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265" r="0" b="265"/>
            <a:stretch>
              <a:fillRect/>
            </a:stretch>
          </p:blipFill>
          <p:spPr>
            <a:xfrm flipH="false" flipV="false">
              <a:off x="0" y="0"/>
              <a:ext cx="15613353" cy="745696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841913"/>
            <a:ext cx="7884021" cy="144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3"/>
              </a:lnSpc>
            </a:pPr>
            <a:r>
              <a:rPr lang="en-US" sz="10883">
                <a:solidFill>
                  <a:srgbClr val="F9C041"/>
                </a:solidFill>
                <a:latin typeface="League Spartan Bold"/>
              </a:rPr>
              <a:t>TUGAS 01B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983048"/>
            <a:ext cx="3618569" cy="2392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Disini  tugasnya adalah memberika screenchot bukti bahwa kita telah membuat akun Github ataupun Gitlab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2391410" cy="1259516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2391410" cy="12595168"/>
            </a:xfrm>
            <a:custGeom>
              <a:avLst/>
              <a:gdLst/>
              <a:ahLst/>
              <a:cxnLst/>
              <a:rect r="r" b="b" t="t" l="l"/>
              <a:pathLst>
                <a:path h="12595168" w="22391410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323474" y="9258300"/>
            <a:ext cx="13697978" cy="0"/>
          </a:xfrm>
          <a:prstGeom prst="line">
            <a:avLst/>
          </a:prstGeom>
          <a:ln cap="flat" w="19050">
            <a:solidFill>
              <a:srgbClr val="F9C04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14295" y="4627835"/>
            <a:ext cx="9134262" cy="378405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39875"/>
            <a:ext cx="11142167" cy="85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>
                <a:solidFill>
                  <a:srgbClr val="000000"/>
                </a:solidFill>
                <a:latin typeface="Poppins Bold"/>
              </a:rPr>
              <a:t>TUGAS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6900" y="777624"/>
            <a:ext cx="888207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MEMBUAT BPMN/PROSES BISNIS APLIKASI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8876" y="4238625"/>
            <a:ext cx="6906606" cy="2147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1"/>
              </a:lnSpc>
            </a:pPr>
            <a:r>
              <a:rPr lang="en-US" sz="2072" spc="33">
                <a:solidFill>
                  <a:srgbClr val="000000"/>
                </a:solidFill>
                <a:latin typeface="Montserrat"/>
              </a:rPr>
              <a:t>Pada BPMN proses saat ini, bisa terlihat bagaimana alur proses bisnisnya yang sangat kompleks dan berbelit-belit.</a:t>
            </a:r>
          </a:p>
          <a:p>
            <a:pPr>
              <a:lnSpc>
                <a:spcPts val="2901"/>
              </a:lnSpc>
            </a:pPr>
            <a:r>
              <a:rPr lang="en-US" sz="2072" spc="33">
                <a:solidFill>
                  <a:srgbClr val="000000"/>
                </a:solidFill>
                <a:latin typeface="Montserrat"/>
              </a:rPr>
              <a:t>Dan semua proses ini dijalankan secara offline yang dimana bisa di efisienkan dengan membuat aplikasi dan proses bisnis yang baru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8295" y="1695450"/>
            <a:ext cx="8882070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APLIKASI  : KESEHATAN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NAMA APLIKASI : EASY HEALTHY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ANGGOTA: 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AZIZ AZMI J A I (2100018442)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CYIFA DETRA R (2100018425)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0156" y="1695450"/>
            <a:ext cx="745914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JOBDESK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CYIFA : BPMN SAAT INI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AZIZ : BPMN YANG DIHARAPKAN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0391" y="4004605"/>
            <a:ext cx="888207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"/>
              </a:rPr>
              <a:t>BPMN SAAT INI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2391410" cy="1259516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2391410" cy="12595168"/>
            </a:xfrm>
            <a:custGeom>
              <a:avLst/>
              <a:gdLst/>
              <a:ahLst/>
              <a:cxnLst/>
              <a:rect r="r" b="b" t="t" l="l"/>
              <a:pathLst>
                <a:path h="12595168" w="22391410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323474" y="9258300"/>
            <a:ext cx="13697978" cy="0"/>
          </a:xfrm>
          <a:prstGeom prst="line">
            <a:avLst/>
          </a:prstGeom>
          <a:ln cap="flat" w="19050">
            <a:solidFill>
              <a:srgbClr val="F9C04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1275" b="0"/>
          <a:stretch>
            <a:fillRect/>
          </a:stretch>
        </p:blipFill>
        <p:spPr>
          <a:xfrm flipH="false" flipV="false" rot="0">
            <a:off x="7849749" y="4623730"/>
            <a:ext cx="8642236" cy="440019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39875"/>
            <a:ext cx="11142167" cy="85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>
                <a:solidFill>
                  <a:srgbClr val="000000"/>
                </a:solidFill>
                <a:latin typeface="Poppins Bold"/>
              </a:rPr>
              <a:t>TUGAS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6900" y="777624"/>
            <a:ext cx="888207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MEMBUAT BPMN/PROSES BISNIS APLIKASI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8876" y="4238625"/>
            <a:ext cx="6906606" cy="142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1"/>
              </a:lnSpc>
            </a:pPr>
            <a:r>
              <a:rPr lang="en-US" sz="2072" spc="33">
                <a:solidFill>
                  <a:srgbClr val="000000"/>
                </a:solidFill>
                <a:latin typeface="Montserrat"/>
              </a:rPr>
              <a:t>Pada BPMN yang diharapkan, ini terlihat lebih simpel, dan hampir semua prosesnya berubah dari offline menjadi online dengan menggunakan sebuah aplikasi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8295" y="1695450"/>
            <a:ext cx="8882070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APLIKASI  : KESEHATAN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NAMA APLIKASI : EASY HEALTHY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ANGGOTA: 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AZIZ AZMI J A I (2100018442)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CYIFA DETRA R (2100018425)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0156" y="1695450"/>
            <a:ext cx="745914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JOBDESK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CYIFA : BPMN SAAT INI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AZIZ : BPMN YANG DIHARAPKAN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0391" y="4004605"/>
            <a:ext cx="888207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"/>
              </a:rPr>
              <a:t>BPMN YANG DIHARAPKAN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588"/>
            <a:ext cx="16230600" cy="90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230">
                <a:solidFill>
                  <a:srgbClr val="F9C041"/>
                </a:solidFill>
                <a:latin typeface="League Spartan Bold"/>
              </a:rPr>
              <a:t>TUGAS 03 DOKUMEN SRS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71550"/>
            <a:ext cx="16230600" cy="209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357">
                <a:solidFill>
                  <a:srgbClr val="545454"/>
                </a:solidFill>
                <a:latin typeface="Montserrat"/>
              </a:rPr>
              <a:t>Tujuan : Aplikasi kesehatan Easy Healthy adalah aplikasi apotek berbasis online yang tujuannya memudahkan para pasien/user membeli obat, melakukan pertemuan dengan dokter yang membuat waktu pengguna jadi efisien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en-US" sz="2357">
                <a:solidFill>
                  <a:srgbClr val="545454"/>
                </a:solidFill>
                <a:latin typeface="Montserrat"/>
              </a:rPr>
              <a:t>Lingkup : Lingkup penggunaannya aplikasi ini adalah seluruh aktivitas pengelolaan kesehatan dari user, admin dan apoteker.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8832273" cy="10287000"/>
            <a:chOff x="0" y="0"/>
            <a:chExt cx="1643239" cy="191389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643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3239">
                  <a:moveTo>
                    <a:pt x="0" y="0"/>
                  </a:moveTo>
                  <a:lnTo>
                    <a:pt x="1643239" y="0"/>
                  </a:lnTo>
                  <a:lnTo>
                    <a:pt x="164323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80522" y="3715391"/>
            <a:ext cx="5582956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"/>
              </a:rPr>
              <a:t>KEBUTUHAN FUNGSIONAL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08890" y="3715391"/>
            <a:ext cx="612847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"/>
              </a:rPr>
              <a:t>KEBUTUHAN NON-FUNGSIONAL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1276" y="4381500"/>
            <a:ext cx="6906606" cy="319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Registrasi dan Login User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Cari Obat dan Dokter 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Pembelian obat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Pemesanan (reservasi) dokter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Penambahan resep obat oleh dokter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Live chat dengan dokter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Profil user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Pembayaran dan Riwayatnya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381500"/>
            <a:ext cx="8862347" cy="519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Performa: Aplikasi harus mampu menangani jumlah pengguna yang besar dengan performa yang optimal dan waktu respons yang cepat.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Keamanan: Aplikasi harus menggunakan standar keamanan yang tinggi untuk melindungi data pengguna dan transaksi yang dilakukan.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Kemudahan penggunaan: Aplikasi harus mudah digunakan oleh pengguna dengan antarmuka yang sederhana dan intuitif.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Ketersediaan: Aplikasi harus selalu tersedia dan dapat diakses oleh pengguna kapan saja dan di mana saja.</a:t>
            </a:r>
          </a:p>
          <a:p>
            <a:pPr marL="490573" indent="-245286" lvl="1">
              <a:lnSpc>
                <a:spcPts val="3181"/>
              </a:lnSpc>
              <a:buFont typeface="Arial"/>
              <a:buChar char="•"/>
            </a:pPr>
            <a:r>
              <a:rPr lang="en-US" sz="2272" spc="36">
                <a:solidFill>
                  <a:srgbClr val="000000"/>
                </a:solidFill>
                <a:latin typeface="Montserrat"/>
              </a:rPr>
              <a:t>Kepatuhan regulasi: Aplikasi harus mematuhi regulasi dan aturan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766955"/>
            <a:ext cx="18611986" cy="4701886"/>
            <a:chOff x="0" y="0"/>
            <a:chExt cx="3462749" cy="87478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462748" cy="874783"/>
            </a:xfrm>
            <a:custGeom>
              <a:avLst/>
              <a:gdLst/>
              <a:ahLst/>
              <a:cxnLst/>
              <a:rect r="r" b="b" t="t" l="l"/>
              <a:pathLst>
                <a:path h="874783" w="3462748">
                  <a:moveTo>
                    <a:pt x="0" y="0"/>
                  </a:moveTo>
                  <a:lnTo>
                    <a:pt x="3462748" y="0"/>
                  </a:lnTo>
                  <a:lnTo>
                    <a:pt x="3462748" y="874783"/>
                  </a:lnTo>
                  <a:lnTo>
                    <a:pt x="0" y="874783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93568"/>
            <a:ext cx="18288000" cy="5637068"/>
            <a:chOff x="0" y="0"/>
            <a:chExt cx="3402471" cy="1048773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3402471" cy="1048773"/>
            </a:xfrm>
            <a:custGeom>
              <a:avLst/>
              <a:gdLst/>
              <a:ahLst/>
              <a:cxnLst/>
              <a:rect r="r" b="b" t="t" l="l"/>
              <a:pathLst>
                <a:path h="1048773" w="3402471">
                  <a:moveTo>
                    <a:pt x="0" y="0"/>
                  </a:moveTo>
                  <a:lnTo>
                    <a:pt x="3402471" y="0"/>
                  </a:lnTo>
                  <a:lnTo>
                    <a:pt x="3402471" y="1048773"/>
                  </a:lnTo>
                  <a:lnTo>
                    <a:pt x="0" y="1048773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96296"/>
            <a:ext cx="8115300" cy="75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4"/>
              </a:lnSpc>
            </a:pPr>
            <a:r>
              <a:rPr lang="en-US" sz="5494">
                <a:solidFill>
                  <a:srgbClr val="000000"/>
                </a:solidFill>
                <a:latin typeface="League Spartan Bold"/>
              </a:rPr>
              <a:t>TUGAS 04 USE CASE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43426"/>
            <a:ext cx="1562949" cy="417760"/>
            <a:chOff x="0" y="0"/>
            <a:chExt cx="570168" cy="1524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522702" y="4280684"/>
            <a:ext cx="8736598" cy="425676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962348"/>
            <a:ext cx="6985008" cy="7912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Pasien atau user melakukan login/pendaftaran ke aplikasi dilayani admin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Pasien bisa langsung melihat resep obat yang ingin dibeli di aplikasi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Pasien bisa melakukan reservasi dokter di aplikasi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Jika semua sudah yakin maka pasien bisa melakukan pembayaran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Admin melakukan cek data obat yang tersedia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Apoteker bisa login di aplikasi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Apoteker menerima laporan pembayaran, laporan obat di aplikasi</a:t>
            </a:r>
          </a:p>
          <a:p>
            <a:pPr marL="499467" indent="-249734" lvl="1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</a:rPr>
              <a:t>Apoteker membeli obat jika stok obat kosong</a:t>
            </a:r>
          </a:p>
          <a:p>
            <a:pPr>
              <a:lnSpc>
                <a:spcPts val="370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701236" cy="191389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5E1">
                <a:alpha val="1764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701236" cy="191389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7599101"/>
            <a:chOff x="0" y="0"/>
            <a:chExt cx="19872376" cy="9304166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19872376" cy="9304166"/>
            </a:xfrm>
            <a:custGeom>
              <a:avLst/>
              <a:gdLst/>
              <a:ahLst/>
              <a:cxnLst/>
              <a:rect r="r" b="b" t="t" l="l"/>
              <a:pathLst>
                <a:path h="9304166" w="1987237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40493" y="3414384"/>
            <a:ext cx="11607015" cy="132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494949"/>
                </a:solidFill>
                <a:latin typeface="League Spartan Bold"/>
              </a:rPr>
              <a:t>TERIMAKASIH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4573" y="6002088"/>
            <a:ext cx="11758853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500">
                <a:solidFill>
                  <a:srgbClr val="130E0C"/>
                </a:solidFill>
                <a:latin typeface="Montserrat"/>
              </a:rPr>
              <a:t>MOHON MAAF APABILA BANYAK KEKURANGAN DAN KESALAHAN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2471" y="7363459"/>
            <a:ext cx="1783058" cy="29501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2471" y="1971064"/>
            <a:ext cx="1783058" cy="295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DAFgU-1dLDA</dc:identifier>
  <dcterms:modified xsi:type="dcterms:W3CDTF">2011-08-01T06:04:30Z</dcterms:modified>
  <cp:revision>1</cp:revision>
  <dc:title>UK1 APPL</dc:title>
</cp:coreProperties>
</file>