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6"/>
  </p:notesMasterIdLst>
  <p:sldIdLst>
    <p:sldId id="256" r:id="rId2"/>
    <p:sldId id="258" r:id="rId3"/>
    <p:sldId id="261" r:id="rId4"/>
    <p:sldId id="283" r:id="rId5"/>
    <p:sldId id="259" r:id="rId6"/>
    <p:sldId id="281" r:id="rId7"/>
    <p:sldId id="275" r:id="rId8"/>
    <p:sldId id="311" r:id="rId9"/>
    <p:sldId id="277" r:id="rId10"/>
    <p:sldId id="312" r:id="rId11"/>
    <p:sldId id="316" r:id="rId12"/>
    <p:sldId id="267" r:id="rId13"/>
    <p:sldId id="327" r:id="rId14"/>
    <p:sldId id="282" r:id="rId15"/>
    <p:sldId id="329" r:id="rId16"/>
    <p:sldId id="330" r:id="rId17"/>
    <p:sldId id="331" r:id="rId18"/>
    <p:sldId id="332" r:id="rId19"/>
    <p:sldId id="333" r:id="rId20"/>
    <p:sldId id="321" r:id="rId21"/>
    <p:sldId id="268" r:id="rId22"/>
    <p:sldId id="323" r:id="rId23"/>
    <p:sldId id="324" r:id="rId24"/>
    <p:sldId id="325" r:id="rId25"/>
    <p:sldId id="328" r:id="rId26"/>
    <p:sldId id="317" r:id="rId27"/>
    <p:sldId id="266" r:id="rId28"/>
    <p:sldId id="322" r:id="rId29"/>
    <p:sldId id="313" r:id="rId30"/>
    <p:sldId id="314" r:id="rId31"/>
    <p:sldId id="315" r:id="rId32"/>
    <p:sldId id="318" r:id="rId33"/>
    <p:sldId id="319" r:id="rId34"/>
    <p:sldId id="289" r:id="rId35"/>
  </p:sldIdLst>
  <p:sldSz cx="9144000" cy="5143500" type="screen16x9"/>
  <p:notesSz cx="6858000" cy="9144000"/>
  <p:embeddedFontLst>
    <p:embeddedFont>
      <p:font typeface="Bebas Neue" panose="020B0606020202050201" pitchFamily="34" charset="0"/>
      <p:regular r:id="rId37"/>
    </p:embeddedFont>
    <p:embeddedFont>
      <p:font typeface="Calibri" panose="020F0502020204030204" pitchFamily="34" charset="0"/>
      <p:regular r:id="rId38"/>
      <p:bold r:id="rId39"/>
      <p:italic r:id="rId40"/>
      <p:boldItalic r:id="rId41"/>
    </p:embeddedFont>
    <p:embeddedFont>
      <p:font typeface="DM Sans" pitchFamily="2" charset="0"/>
      <p:regular r:id="rId42"/>
      <p:bold r:id="rId43"/>
      <p:italic r:id="rId44"/>
      <p:boldItalic r:id="rId45"/>
    </p:embeddedFont>
    <p:embeddedFont>
      <p:font typeface="Helvetica" panose="020B0604020202020204" pitchFamily="34" charset="0"/>
      <p:regular r:id="rId46"/>
      <p:bold r:id="rId47"/>
      <p:italic r:id="rId48"/>
      <p:boldItalic r:id="rId49"/>
    </p:embeddedFont>
    <p:embeddedFont>
      <p:font typeface="Lato" panose="020F0502020204030203" pitchFamily="34" charset="0"/>
      <p:regular r:id="rId50"/>
      <p:bold r:id="rId51"/>
      <p:italic r:id="rId52"/>
      <p:boldItalic r:id="rId53"/>
    </p:embeddedFont>
    <p:embeddedFont>
      <p:font typeface="Poppins" panose="00000500000000000000" pitchFamily="2" charset="0"/>
      <p:regular r:id="rId54"/>
      <p:bold r:id="rId55"/>
      <p:italic r:id="rId56"/>
      <p:boldItalic r:id="rId57"/>
    </p:embeddedFont>
    <p:embeddedFont>
      <p:font typeface="Poppins ExtraBold" panose="00000900000000000000" pitchFamily="2" charset="0"/>
      <p:bold r:id="rId58"/>
      <p:italic r:id="rId59"/>
      <p:boldItalic r:id="rId60"/>
    </p:embeddedFont>
    <p:embeddedFont>
      <p:font typeface="Segoe UI" panose="020B0502040204020203"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6393DA-8062-43D1-ACBF-B78721C08D51}">
  <a:tblStyle styleId="{E46393DA-8062-43D1-ACBF-B78721C08D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91583" autoAdjust="0"/>
  </p:normalViewPr>
  <p:slideViewPr>
    <p:cSldViewPr snapToGrid="0">
      <p:cViewPr varScale="1">
        <p:scale>
          <a:sx n="137" d="100"/>
          <a:sy n="137" d="100"/>
        </p:scale>
        <p:origin x="92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63" Type="http://schemas.openxmlformats.org/officeDocument/2006/relationships/font" Target="fonts/font27.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61" Type="http://schemas.openxmlformats.org/officeDocument/2006/relationships/font" Target="fonts/font2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font" Target="fonts/font24.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64" Type="http://schemas.openxmlformats.org/officeDocument/2006/relationships/font" Target="fonts/font28.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font" Target="fonts/font23.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f1f102f22d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f1f102f22d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f8d8f7f297_0_18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f8d8f7f297_0_18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Tout le monde sait que les bureaux de Google ont des designs parmi les plus créatifs et les plus ingénieux dans les bureaux et sièges dans plusieurs pays. </a:t>
            </a:r>
          </a:p>
          <a:p>
            <a:pPr marL="0" lvl="0" indent="0" algn="l" rtl="0">
              <a:spcBef>
                <a:spcPts val="0"/>
              </a:spcBef>
              <a:spcAft>
                <a:spcPts val="0"/>
              </a:spcAft>
              <a:buNone/>
            </a:pPr>
            <a:r>
              <a:rPr lang="fr-FR" dirty="0"/>
              <a:t>Google offre du bien être a ses collaborateurs,</a:t>
            </a:r>
            <a:endParaRPr dirty="0"/>
          </a:p>
        </p:txBody>
      </p:sp>
    </p:spTree>
    <p:extLst>
      <p:ext uri="{BB962C8B-B14F-4D97-AF65-F5344CB8AC3E}">
        <p14:creationId xmlns:p14="http://schemas.microsoft.com/office/powerpoint/2010/main" val="3703128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f6db99a42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f6db99a42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812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f8d8f7f297_0_18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f8d8f7f297_0_18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f8dc56b18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f8dc56b18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7232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Lobbying </a:t>
            </a:r>
            <a:r>
              <a:rPr lang="fr-FR" b="0" i="0" dirty="0">
                <a:solidFill>
                  <a:srgbClr val="4D5156"/>
                </a:solidFill>
                <a:effectLst/>
                <a:latin typeface="arial" panose="020B0604020202020204" pitchFamily="34" charset="0"/>
              </a:rPr>
              <a:t>une stratégie menée par un groupe d'intérêt, groupe de pression et groupe d'influence, appartenant à un même secteur visant à influencer une législation,</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effectLst/>
                <a:latin typeface="Calibri" panose="020F0502020204030204" pitchFamily="34" charset="0"/>
                <a:ea typeface="Calibri" panose="020F0502020204030204" pitchFamily="34" charset="0"/>
                <a:cs typeface="Times New Roman" panose="02020603050405020304" pitchFamily="18" charset="0"/>
              </a:rPr>
              <a:t>FORCE :</a:t>
            </a:r>
          </a:p>
          <a:p>
            <a:pPr marL="0" lvl="0" indent="0" algn="l" rtl="0">
              <a:spcBef>
                <a:spcPts val="0"/>
              </a:spcBef>
              <a:spcAft>
                <a:spcPts val="0"/>
              </a:spcAft>
              <a:buNone/>
            </a:pPr>
            <a:r>
              <a:rPr lang="fr-CA" dirty="0">
                <a:effectLst/>
                <a:latin typeface="Calibri" panose="020F0502020204030204" pitchFamily="34" charset="0"/>
                <a:ea typeface="Calibri" panose="020F0502020204030204" pitchFamily="34" charset="0"/>
                <a:cs typeface="Times New Roman" panose="02020603050405020304" pitchFamily="18" charset="0"/>
              </a:rPr>
              <a:t> Il est le leader des publicités dans le monde</a:t>
            </a:r>
          </a:p>
          <a:p>
            <a:pPr marL="0" lvl="0" indent="0" algn="l" rtl="0">
              <a:spcBef>
                <a:spcPts val="0"/>
              </a:spcBef>
              <a:spcAft>
                <a:spcPts val="0"/>
              </a:spcAft>
              <a:buNone/>
            </a:pPr>
            <a:endParaRPr lang="fr-CA"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r>
              <a:rPr lang="fr-CA" dirty="0">
                <a:effectLst/>
                <a:latin typeface="Calibri" panose="020F0502020204030204" pitchFamily="34" charset="0"/>
                <a:ea typeface="Calibri" panose="020F0502020204030204" pitchFamily="34" charset="0"/>
                <a:cs typeface="Times New Roman" panose="02020603050405020304" pitchFamily="18" charset="0"/>
              </a:rPr>
              <a:t>Google appartient au monopole GAFA (GOOGLE AMAZON FACEBOOK ET APPLE) ces entreprises ont une grande capitalisation boursière,</a:t>
            </a:r>
          </a:p>
          <a:p>
            <a:pPr marL="0" lvl="0" indent="0" algn="l" rtl="0">
              <a:spcBef>
                <a:spcPts val="0"/>
              </a:spcBef>
              <a:spcAft>
                <a:spcPts val="0"/>
              </a:spcAft>
              <a:buNone/>
            </a:pPr>
            <a:endParaRPr lang="fr-CA"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dirty="0">
                <a:effectLst/>
                <a:latin typeface="Calibri" panose="020F0502020204030204" pitchFamily="34" charset="0"/>
                <a:ea typeface="Calibri" panose="020F0502020204030204" pitchFamily="34" charset="0"/>
                <a:cs typeface="Times New Roman" panose="02020603050405020304" pitchFamily="18" charset="0"/>
              </a:rPr>
              <a:t>Faiblesses: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dirty="0">
                <a:effectLst/>
                <a:latin typeface="Calibri" panose="020F0502020204030204" pitchFamily="34" charset="0"/>
                <a:ea typeface="Calibri" panose="020F0502020204030204" pitchFamily="34" charset="0"/>
                <a:cs typeface="Times New Roman" panose="02020603050405020304" pitchFamily="18" charset="0"/>
              </a:rPr>
              <a:t>Google doit payer des taxes de GAFA créer en 2019 de 3% des chiffres d’affaire, qui es une somme élevé,</a:t>
            </a:r>
            <a:endParaRPr lang="fr-FR" dirty="0">
              <a:solidFill>
                <a:schemeClr val="bg1"/>
              </a:solidFill>
              <a:latin typeface="+mn-l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20061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dirty="0">
                <a:latin typeface="Calibri" panose="020F0502020204030204" pitchFamily="34" charset="0"/>
                <a:ea typeface="Calibri" panose="020F0502020204030204" pitchFamily="34" charset="0"/>
                <a:cs typeface="Times New Roman" panose="02020603050405020304" pitchFamily="18" charset="0"/>
              </a:rPr>
              <a:t>FORCE :G</a:t>
            </a:r>
            <a:r>
              <a:rPr lang="fr-FR" sz="1100" dirty="0">
                <a:effectLst/>
                <a:latin typeface="Calibri" panose="020F0502020204030204" pitchFamily="34" charset="0"/>
                <a:ea typeface="Calibri" panose="020F0502020204030204" pitchFamily="34" charset="0"/>
                <a:cs typeface="Times New Roman" panose="02020603050405020304" pitchFamily="18" charset="0"/>
              </a:rPr>
              <a:t>oogle est connu pour ce bien être de ses collaborateurs, aide beaucoup d’associations</a:t>
            </a:r>
            <a:endParaRPr lang="fr-FR" sz="8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6027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4615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2227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solidFill>
                  <a:schemeClr val="bg1"/>
                </a:solidFill>
                <a:effectLst/>
                <a:latin typeface="Segoe UI" panose="020B0502040204020203" pitchFamily="34" charset="0"/>
                <a:ea typeface="Calibri" panose="020F0502020204030204" pitchFamily="34" charset="0"/>
              </a:rPr>
              <a:t> Afin de régler ses problèmes, Google a dû faire des modifications sur ses algorithmes de recherche,  a dû changer de stratégie sur le long terme,  et reconsidérer ses responsabilités citoyennes</a:t>
            </a:r>
            <a:endParaRPr lang="fr-CA"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52650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f1f102f17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f1f102f17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f8d8f7f297_0_18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f8d8f7f297_0_18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088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fr-FR" sz="1800" b="0" u="none" strike="noStrike" cap="none" dirty="0">
                <a:solidFill>
                  <a:schemeClr val="bg2"/>
                </a:solidFill>
                <a:effectLst/>
                <a:sym typeface="Arial"/>
              </a:rPr>
              <a:t>L'entreprise opère dans des secteurs où, les fournisseurs jouissent d'un pouvoir de négociation faible.</a:t>
            </a:r>
            <a:endParaRPr lang="fr-FR" sz="1800" b="0" u="none" strike="noStrike" cap="none" dirty="0">
              <a:solidFill>
                <a:srgbClr val="202124"/>
              </a:solidFill>
              <a:effectLst/>
              <a:latin typeface="inherit"/>
              <a:cs typeface="Courier New" panose="02070309020205020404" pitchFamily="49"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fr-FR" sz="1800" dirty="0">
                <a:solidFill>
                  <a:srgbClr val="202124"/>
                </a:solidFill>
                <a:effectLst/>
                <a:latin typeface="inherit"/>
                <a:ea typeface="Times New Roman" panose="02020603050405020304" pitchFamily="18" charset="0"/>
                <a:cs typeface="Courier New" panose="02070309020205020404" pitchFamily="49" charset="0"/>
              </a:rPr>
              <a:t>Il s'agit principalement d'une entreprise de logiciels ou d'un fournisseur de services en ligne clés, notamment la publicité numérique, les services de recherche et d'autres services en ligne.</a:t>
            </a: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fr-FR" sz="1800" dirty="0">
              <a:solidFill>
                <a:srgbClr val="202124"/>
              </a:solidFill>
              <a:effectLst/>
              <a:latin typeface="inherit"/>
              <a:ea typeface="Calibri" panose="020F0502020204030204" pitchFamily="34" charset="0"/>
              <a:cs typeface="Courier New" panose="02070309020205020404" pitchFamily="49" charset="0"/>
            </a:endParaRPr>
          </a:p>
          <a:p>
            <a:pPr>
              <a:lnSpc>
                <a:spcPts val="27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800" dirty="0">
                <a:solidFill>
                  <a:srgbClr val="202124"/>
                </a:solidFill>
                <a:effectLst/>
                <a:latin typeface="inherit"/>
                <a:ea typeface="Times New Roman" panose="02020603050405020304" pitchFamily="18" charset="0"/>
                <a:cs typeface="Courier New" panose="02070309020205020404" pitchFamily="49" charset="0"/>
              </a:rPr>
              <a:t>La plupart des services qu'il fournit sont construits en interne avec l'aide des développeurs de Google et des technologies avancées que Google possède déjà.</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7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800" dirty="0">
                <a:solidFill>
                  <a:srgbClr val="202124"/>
                </a:solidFill>
                <a:effectLst/>
                <a:latin typeface="inherit"/>
                <a:ea typeface="Times New Roman" panose="02020603050405020304" pitchFamily="18" charset="0"/>
                <a:cs typeface="Courier New" panose="02070309020205020404" pitchFamily="49" charset="0"/>
              </a:rPr>
              <a:t>Ainsi, globalement, les fournisseurs jouent un rôle très limité dans la fourniture des principaux produits et services créés par Google.</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rtl="0" fontAlgn="t">
              <a:spcBef>
                <a:spcPts val="0"/>
              </a:spcBef>
              <a:spcAft>
                <a:spcPts val="0"/>
              </a:spcAft>
            </a:pPr>
            <a:r>
              <a:rPr lang="fr-FR" sz="1800" b="0" i="0" u="none" strike="noStrike" dirty="0">
                <a:solidFill>
                  <a:srgbClr val="FFFFFF"/>
                </a:solidFill>
                <a:effectLst/>
                <a:latin typeface="Arial" panose="020B0604020202020204" pitchFamily="34" charset="0"/>
                <a:ea typeface="Arial" panose="020B0604020202020204" pitchFamily="34" charset="0"/>
                <a:cs typeface="Arial" panose="020B0604020202020204" pitchFamily="34" charset="0"/>
              </a:rPr>
              <a:t>Des milliards d'utilisateurs dans le monde utilisent quotidiennement les produits et services de Google.</a:t>
            </a:r>
            <a:endParaRPr lang="fr-CA" sz="1800" b="0" i="0" u="none" strike="noStrike" dirty="0">
              <a:effectLst/>
              <a:latin typeface="Arial" panose="020B0604020202020204" pitchFamily="34" charset="0"/>
            </a:endParaRPr>
          </a:p>
          <a:p>
            <a:pPr marL="0" marR="0" indent="0" algn="l" rtl="0" fontAlgn="t">
              <a:spcBef>
                <a:spcPts val="0"/>
              </a:spcBef>
              <a:spcAft>
                <a:spcPts val="0"/>
              </a:spcAft>
            </a:pPr>
            <a:r>
              <a:rPr lang="fr-FR" sz="1800" b="0" i="0" u="none" strike="noStrike" dirty="0">
                <a:solidFill>
                  <a:srgbClr val="FFFFFF"/>
                </a:solidFill>
                <a:effectLst/>
                <a:latin typeface="Arial" panose="020B0604020202020204" pitchFamily="34" charset="0"/>
                <a:ea typeface="Arial" panose="020B0604020202020204" pitchFamily="34" charset="0"/>
                <a:cs typeface="Arial" panose="020B0604020202020204" pitchFamily="34" charset="0"/>
              </a:rPr>
              <a:t>Ses services tels que Gmail, Chrome et la recherche bénéficient de la plus grande part de marché par rapport à ses concurrents. </a:t>
            </a:r>
          </a:p>
          <a:p>
            <a:pPr marL="0" marR="0" indent="0" algn="l" rtl="0" fontAlgn="t">
              <a:spcBef>
                <a:spcPts val="0"/>
              </a:spcBef>
              <a:spcAft>
                <a:spcPts val="0"/>
              </a:spcAft>
            </a:pPr>
            <a:r>
              <a:rPr lang="fr-FR" sz="1800" dirty="0">
                <a:solidFill>
                  <a:srgbClr val="202124"/>
                </a:solidFill>
                <a:effectLst/>
                <a:latin typeface="inherit"/>
              </a:rPr>
              <a:t>Dans le domaine de la publicité numérique également, l'entreprise détient la plus grande part de marché au monde. </a:t>
            </a:r>
            <a:endParaRPr lang="fr-CA" sz="1800" b="0" i="0" u="none" strike="noStrike" dirty="0">
              <a:effectLst/>
              <a:latin typeface="Arial" panose="020B0604020202020204" pitchFamily="34" charset="0"/>
            </a:endParaRPr>
          </a:p>
          <a:p>
            <a:pPr marL="0" lvl="0" indent="0" algn="l" rtl="0">
              <a:spcBef>
                <a:spcPts val="0"/>
              </a:spcBef>
              <a:spcAft>
                <a:spcPts val="0"/>
              </a:spcAft>
              <a:buNone/>
            </a:pPr>
            <a:r>
              <a:rPr lang="fr-CA" dirty="0"/>
              <a:t>Remarque:  le pouvoir de négociation des clients est faible car google c’est lui qui contrôle les publicités des clients.</a:t>
            </a:r>
            <a:endParaRPr dirty="0"/>
          </a:p>
        </p:txBody>
      </p:sp>
    </p:spTree>
    <p:extLst>
      <p:ext uri="{BB962C8B-B14F-4D97-AF65-F5344CB8AC3E}">
        <p14:creationId xmlns:p14="http://schemas.microsoft.com/office/powerpoint/2010/main" val="3573338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dirty="0">
                <a:solidFill>
                  <a:srgbClr val="202124"/>
                </a:solidFill>
                <a:effectLst/>
                <a:latin typeface="inherit"/>
              </a:rPr>
              <a:t>- La menace des produits de substitution pour Google provient principalement des quatre grandes marques technologiques, dont Facebook, Amazon, Microsoft et Apple.</a:t>
            </a:r>
          </a:p>
          <a:p>
            <a:pPr marL="0" lvl="0" indent="0" algn="l" rtl="0">
              <a:spcBef>
                <a:spcPts val="0"/>
              </a:spcBef>
              <a:spcAft>
                <a:spcPts val="0"/>
              </a:spcAft>
              <a:buNone/>
            </a:pPr>
            <a:r>
              <a:rPr lang="fr-FR" sz="1800" dirty="0">
                <a:solidFill>
                  <a:srgbClr val="202124"/>
                </a:solidFill>
                <a:effectLst/>
                <a:latin typeface="inherit"/>
              </a:rPr>
              <a:t>- La menace des produits de substitution est plus élevée dans l'industrie du cloud où AWS et Azure proposent une large gamme de produits de substitution et ont également une large clientèle par rapport à Google.</a:t>
            </a:r>
          </a:p>
          <a:p>
            <a:pPr marL="0" lvl="0" indent="0" algn="l" rtl="0">
              <a:spcBef>
                <a:spcPts val="0"/>
              </a:spcBef>
              <a:spcAft>
                <a:spcPts val="0"/>
              </a:spcAft>
              <a:buNone/>
            </a:pPr>
            <a:r>
              <a:rPr lang="fr-FR" sz="1800" dirty="0">
                <a:solidFill>
                  <a:srgbClr val="202124"/>
                </a:solidFill>
                <a:effectLst/>
                <a:latin typeface="inherit"/>
              </a:rPr>
              <a:t>- Bien que Microsoft soit un concurrent de premier plan dans le domaine de la recherche, il détient toujours une part de marché bien inférieure à celle du moteur de recherche de Google. Facebook est l'un des principaux concurrents de Google proposant des produits de substitution dans la publicité numérique. Cependant, encore une fois, la part de Google dans les revenus de la publicité numérique est beaucoup plus importante que celle de Facebook.</a:t>
            </a:r>
          </a:p>
          <a:p>
            <a:pPr marL="0" lvl="0" indent="0" algn="l" rtl="0">
              <a:spcBef>
                <a:spcPts val="0"/>
              </a:spcBef>
              <a:spcAft>
                <a:spcPts val="0"/>
              </a:spcAft>
              <a:buNone/>
            </a:pPr>
            <a:r>
              <a:rPr lang="fr-FR" sz="1800" dirty="0">
                <a:solidFill>
                  <a:srgbClr val="202124"/>
                </a:solidFill>
                <a:effectLst/>
                <a:latin typeface="inherit"/>
              </a:rPr>
              <a:t>- Il existe de nombreux moteurs de recherche que les utilisateurs peuvent utiliser au quotidien. Ex: Yahoo, Bing, </a:t>
            </a:r>
            <a:r>
              <a:rPr lang="fr-FR" sz="1800" dirty="0" err="1">
                <a:solidFill>
                  <a:srgbClr val="202124"/>
                </a:solidFill>
                <a:effectLst/>
                <a:latin typeface="inherit"/>
              </a:rPr>
              <a:t>Qwant</a:t>
            </a:r>
            <a:endParaRPr dirty="0"/>
          </a:p>
        </p:txBody>
      </p:sp>
    </p:spTree>
    <p:extLst>
      <p:ext uri="{BB962C8B-B14F-4D97-AF65-F5344CB8AC3E}">
        <p14:creationId xmlns:p14="http://schemas.microsoft.com/office/powerpoint/2010/main" val="1092011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La menace des nouveaux entrant est faible:</a:t>
            </a:r>
          </a:p>
          <a:p>
            <a:pPr marL="0" lvl="0" indent="0" algn="l" rtl="0">
              <a:spcBef>
                <a:spcPts val="0"/>
              </a:spcBef>
              <a:spcAft>
                <a:spcPts val="0"/>
              </a:spcAft>
              <a:buNone/>
            </a:pPr>
            <a:r>
              <a:rPr lang="fr-CA" dirty="0"/>
              <a:t> - car google maintient sa place de leader malgré la naissance des nouveaux de moteur de recherche comme : Ecosia (qui est écologique)</a:t>
            </a:r>
          </a:p>
          <a:p>
            <a:pPr marL="0" lvl="0" indent="0" algn="l" rtl="0">
              <a:spcBef>
                <a:spcPts val="0"/>
              </a:spcBef>
              <a:spcAft>
                <a:spcPts val="0"/>
              </a:spcAft>
              <a:buNone/>
            </a:pPr>
            <a:r>
              <a:rPr lang="fr-CA" dirty="0"/>
              <a:t>- En ce qui concerne les publicités la menace est moyenne à forte parce que  fb </a:t>
            </a:r>
            <a:r>
              <a:rPr lang="fr-CA" dirty="0" err="1"/>
              <a:t>instagram</a:t>
            </a:r>
            <a:r>
              <a:rPr lang="fr-CA" dirty="0"/>
              <a:t> et tout les réseaux ce mettent à la publicité. De même pour les services de messagerie et outils collaboratifs qui explosent auprès des concurrents.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CA" sz="1100" b="0" i="0" u="none" strike="noStrike" cap="none" dirty="0">
                <a:solidFill>
                  <a:schemeClr val="bg1"/>
                </a:solidFill>
                <a:latin typeface="Arial"/>
                <a:ea typeface="Arial"/>
                <a:cs typeface="Arial"/>
                <a:sym typeface="Arial"/>
              </a:rPr>
              <a:t>- Suite à de nombreuses polémiques, l’image de Google a été </a:t>
            </a:r>
            <a:r>
              <a:rPr lang="fr-CA" sz="1100" b="0" i="0" u="none" strike="noStrike" cap="none" dirty="0" err="1">
                <a:solidFill>
                  <a:schemeClr val="bg1"/>
                </a:solidFill>
                <a:latin typeface="Arial"/>
                <a:ea typeface="Arial"/>
                <a:cs typeface="Arial"/>
                <a:sym typeface="Arial"/>
              </a:rPr>
              <a:t>déteriorée</a:t>
            </a:r>
            <a:r>
              <a:rPr lang="fr-CA" sz="1100" b="0" i="0" u="none" strike="noStrike" cap="none" dirty="0">
                <a:solidFill>
                  <a:schemeClr val="bg1"/>
                </a:solidFill>
                <a:latin typeface="Arial"/>
                <a:ea typeface="Arial"/>
                <a:cs typeface="Arial"/>
                <a:sym typeface="Arial"/>
              </a:rPr>
              <a:t>, surtout au sujet de la protection des données. L’arrivée de nouveaux concurrents qui respectent les questions éthiques des utilisateurs.  </a:t>
            </a:r>
          </a:p>
          <a:p>
            <a:pPr marL="0" lvl="0" indent="0" algn="l" rtl="0">
              <a:spcBef>
                <a:spcPts val="0"/>
              </a:spcBef>
              <a:spcAft>
                <a:spcPts val="0"/>
              </a:spcAft>
              <a:buNone/>
            </a:pPr>
            <a:endParaRPr lang="fr-CA" dirty="0"/>
          </a:p>
        </p:txBody>
      </p:sp>
    </p:spTree>
    <p:extLst>
      <p:ext uri="{BB962C8B-B14F-4D97-AF65-F5344CB8AC3E}">
        <p14:creationId xmlns:p14="http://schemas.microsoft.com/office/powerpoint/2010/main" val="1714340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Et au final la 5eme force qui est une conclusion dans l’analyse des 5 forces chez PORTER est que : La concurrence directe sur les marchés de google est un acteur modérée</a:t>
            </a:r>
            <a:endParaRPr dirty="0"/>
          </a:p>
        </p:txBody>
      </p:sp>
    </p:spTree>
    <p:extLst>
      <p:ext uri="{BB962C8B-B14F-4D97-AF65-F5344CB8AC3E}">
        <p14:creationId xmlns:p14="http://schemas.microsoft.com/office/powerpoint/2010/main" val="2882049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f8d8f7f297_0_18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f8d8f7f297_0_18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3879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f80e89a1ec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f80e89a1ec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dirty="0">
                <a:solidFill>
                  <a:srgbClr val="000000"/>
                </a:solidFill>
                <a:effectLst/>
                <a:latin typeface="Lato" panose="020F0502020204030203" pitchFamily="34" charset="0"/>
                <a:ea typeface="Times New Roman" panose="02020603050405020304" pitchFamily="18" charset="0"/>
              </a:rPr>
              <a:t>L’analyse SWOT qui suit reprend et détaille les quatre facteurs qui influent sur la prise de décision de Google. Il a entrepris des audits internes et externes, lui permettant de pointer ses forces, faiblesses, opportunités et menaces.</a:t>
            </a:r>
            <a:endParaRPr lang="fr-CA"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6468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CA" dirty="0"/>
          </a:p>
          <a:p>
            <a:pPr marL="0" lvl="0" indent="0" algn="l" rtl="0">
              <a:spcBef>
                <a:spcPts val="0"/>
              </a:spcBef>
              <a:spcAft>
                <a:spcPts val="0"/>
              </a:spcAft>
              <a:buNone/>
            </a:pPr>
            <a:r>
              <a:rPr lang="fr-FR" sz="1100" b="0" i="0" u="none" strike="noStrike" cap="none" dirty="0">
                <a:solidFill>
                  <a:schemeClr val="bg1"/>
                </a:solidFill>
                <a:effectLst/>
                <a:latin typeface="Arial"/>
                <a:ea typeface="Arial"/>
                <a:cs typeface="Arial"/>
                <a:sym typeface="Arial"/>
              </a:rPr>
              <a:t>1-La marque, avec  ses outils, récupère et stock l’ensemble des informations, emails, contacts, mots de passe </a:t>
            </a:r>
            <a:endParaRPr lang="fr-CA" dirty="0"/>
          </a:p>
          <a:p>
            <a:pPr marL="0" lvl="0" indent="0" algn="l" rtl="0">
              <a:spcBef>
                <a:spcPts val="0"/>
              </a:spcBef>
              <a:spcAft>
                <a:spcPts val="0"/>
              </a:spcAft>
              <a:buNone/>
            </a:pPr>
            <a:endParaRPr lang="fr-CA" dirty="0"/>
          </a:p>
          <a:p>
            <a:pPr marL="0" lvl="0" indent="0" algn="l" rtl="0">
              <a:spcBef>
                <a:spcPts val="0"/>
              </a:spcBef>
              <a:spcAft>
                <a:spcPts val="0"/>
              </a:spcAft>
              <a:buNone/>
            </a:pPr>
            <a:r>
              <a:rPr lang="fr-CA" dirty="0"/>
              <a:t>Boycott= scandaliser ( groupe de personne qui ne consomme  plus ses services et produits d’une marque / entreprise) c’est une action  volontaire à pour but de chuter les actions de l’entreprise </a:t>
            </a:r>
            <a:endParaRPr dirty="0"/>
          </a:p>
        </p:txBody>
      </p:sp>
    </p:spTree>
    <p:extLst>
      <p:ext uri="{BB962C8B-B14F-4D97-AF65-F5344CB8AC3E}">
        <p14:creationId xmlns:p14="http://schemas.microsoft.com/office/powerpoint/2010/main" val="3044741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f6db99a42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f6db99a42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15000"/>
              </a:lnSpc>
              <a:spcBef>
                <a:spcPts val="500"/>
              </a:spcBef>
              <a:spcAft>
                <a:spcPts val="375"/>
              </a:spcAft>
              <a:buFont typeface="+mj-lt"/>
              <a:buAutoNum type="arabicPeriod"/>
            </a:pPr>
            <a:r>
              <a:rPr lang="fr-FR"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Marché des accessoires connectés :</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En  2021, Google a acquis </a:t>
            </a:r>
            <a:r>
              <a:rPr lang="fr-FR" sz="1800" dirty="0" err="1">
                <a:solidFill>
                  <a:srgbClr val="000000"/>
                </a:solidFill>
                <a:effectLst/>
                <a:latin typeface="Lato" panose="020F0502020204030203" pitchFamily="34" charset="0"/>
                <a:ea typeface="Calibri" panose="020F0502020204030204" pitchFamily="34" charset="0"/>
                <a:cs typeface="Times New Roman" panose="02020603050405020304" pitchFamily="18" charset="0"/>
              </a:rPr>
              <a:t>Fitbit</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(c’est une marque </a:t>
            </a:r>
            <a:r>
              <a:rPr lang="fr-FR" sz="1800" dirty="0" err="1">
                <a:solidFill>
                  <a:srgbClr val="000000"/>
                </a:solidFill>
                <a:effectLst/>
                <a:latin typeface="Lato" panose="020F0502020204030203" pitchFamily="34" charset="0"/>
                <a:ea typeface="Calibri" panose="020F0502020204030204" pitchFamily="34" charset="0"/>
                <a:cs typeface="Times New Roman" panose="02020603050405020304" pitchFamily="18" charset="0"/>
              </a:rPr>
              <a:t>americaine</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qui </a:t>
            </a:r>
            <a:r>
              <a:rPr lang="fr-FR" sz="1800" dirty="0" err="1">
                <a:solidFill>
                  <a:srgbClr val="000000"/>
                </a:solidFill>
                <a:effectLst/>
                <a:latin typeface="Lato" panose="020F0502020204030203" pitchFamily="34" charset="0"/>
                <a:ea typeface="Calibri" panose="020F0502020204030204" pitchFamily="34" charset="0"/>
                <a:cs typeface="Times New Roman" panose="02020603050405020304" pitchFamily="18" charset="0"/>
              </a:rPr>
              <a:t>developpe</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des accessoires sportifs connecté afin de concurrencer Apple et Samsung sur le marché grandissant des accessoires connectés,</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500"/>
              </a:spcBef>
              <a:spcAft>
                <a:spcPts val="375"/>
              </a:spcAft>
              <a:buFont typeface="+mj-lt"/>
              <a:buAutoNum type="arabicPeriod"/>
            </a:pPr>
            <a:r>
              <a:rPr lang="fr-FR"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Android OS :</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Une des plus grandes opportunités de Google est de poursuivre ses efforts sur le marché des systèmes d’exploitation dédiés aux smartphones. Ceci pour rester compétitif face à Apple notamment.</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500"/>
              </a:spcBef>
              <a:spcAft>
                <a:spcPts val="375"/>
              </a:spcAft>
              <a:buFont typeface="+mj-lt"/>
              <a:buAutoNum type="arabicPeriod"/>
            </a:pPr>
            <a:r>
              <a:rPr lang="fr-FR"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Google Glass  :</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Avec le développement de la réalité virtuelle et de la réalité augmentée, Google à l’occasion d’améliorer son offre Google Glass (des lunettes )et de s’imposer sur ces marchés.</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500"/>
              </a:spcBef>
              <a:spcAft>
                <a:spcPts val="375"/>
              </a:spcAft>
              <a:buFont typeface="+mj-lt"/>
              <a:buAutoNum type="arabicPeriod"/>
            </a:pPr>
            <a:r>
              <a:rPr lang="fr-FR"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Cloud </a:t>
            </a:r>
            <a:r>
              <a:rPr lang="fr-FR" sz="1800" b="1" dirty="0" err="1">
                <a:solidFill>
                  <a:srgbClr val="000000"/>
                </a:solidFill>
                <a:effectLst/>
                <a:latin typeface="Lato" panose="020F0502020204030203" pitchFamily="34" charset="0"/>
                <a:ea typeface="Calibri" panose="020F0502020204030204" pitchFamily="34" charset="0"/>
                <a:cs typeface="Times New Roman" panose="02020603050405020304" pitchFamily="18" charset="0"/>
              </a:rPr>
              <a:t>computing</a:t>
            </a:r>
            <a:r>
              <a:rPr lang="fr-FR"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Grâce à ses services de stockage dans le cloud, Google possède déjà une certaine avance qu’il est possible de confirmer. </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0924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Mœurs (c’est la morale) respecte les norme et des valeurs, ce sont des habitudes sociales acquis au regarde de la moral ET BIEN ETRE </a:t>
            </a:r>
            <a:endParaRPr dirty="0"/>
          </a:p>
        </p:txBody>
      </p:sp>
    </p:spTree>
    <p:extLst>
      <p:ext uri="{BB962C8B-B14F-4D97-AF65-F5344CB8AC3E}">
        <p14:creationId xmlns:p14="http://schemas.microsoft.com/office/powerpoint/2010/main" val="332142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f8d8f7f297_0_18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f8d8f7f297_0_18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10891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f8d8f7f297_0_18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f8d8f7f297_0_18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Au fils des année google a étendu ses activités , à l’origine c’était un moteur de recherche, qui a ensuite racheté des entreprise numérique et propose des services de pub, service pour les pro et services pour les particulier, c un outil d’analyse et stratégique pour les entreprises</a:t>
            </a:r>
            <a:endParaRPr dirty="0"/>
          </a:p>
        </p:txBody>
      </p:sp>
    </p:spTree>
    <p:extLst>
      <p:ext uri="{BB962C8B-B14F-4D97-AF65-F5344CB8AC3E}">
        <p14:creationId xmlns:p14="http://schemas.microsoft.com/office/powerpoint/2010/main" val="3109616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f8d8f7f297_0_18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f8d8f7f297_0_18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f6db99a42b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f6db99a42b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f6db99a42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f6db99a42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666666"/>
                </a:solidFill>
                <a:effectLst/>
                <a:latin typeface="Helvetica" pitchFamily="2" charset="0"/>
              </a:rPr>
              <a:t>Google est une société du secteur internet qui propose un service de recherche sur le net. Il s'agit du moteur de recherche le plus utilisé dans le monde entier. Il propose des services de traduction dans plus de 100 langues, des définitions, la conversion de devises, des services de stockage et partage de données, une messagerie électronique, des outils de travail collaboratif interopérables avec d'autres outils..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f8d8f7f29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f8d8f7f29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solidFill>
                  <a:srgbClr val="666666"/>
                </a:solidFill>
                <a:latin typeface="Helvetica" pitchFamily="2" charset="0"/>
              </a:rPr>
              <a:t>E</a:t>
            </a:r>
            <a:r>
              <a:rPr lang="fr-FR" b="0" i="0" dirty="0">
                <a:solidFill>
                  <a:srgbClr val="666666"/>
                </a:solidFill>
                <a:effectLst/>
                <a:latin typeface="Helvetica" pitchFamily="2" charset="0"/>
              </a:rPr>
              <a:t>mploie plus de 50 000 personnes et possède plus de 70 bureaux répartis dans plus de 40 pays à travers le monde.</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f80e89a1ec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f80e89a1ec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Economique: faire du profit et de pérenniser l'</a:t>
            </a:r>
            <a:r>
              <a:rPr lang="fr-FR" sz="18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entreprise</a:t>
            </a:r>
            <a:r>
              <a:rPr lang="fr-FR"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Sa mission est d'organiser toutes le informations et les rendre universellement accessibles,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Sociétale : </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f8d8f7f297_0_18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f8d8f7f297_0_18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b="0" i="0" dirty="0">
                <a:solidFill>
                  <a:srgbClr val="202124"/>
                </a:solidFill>
                <a:effectLst/>
                <a:latin typeface="+mn-lt"/>
              </a:rPr>
              <a:t> En effet celle-ci représente environ 97% du chiffre d'affaires de </a:t>
            </a:r>
            <a:r>
              <a:rPr lang="fr-FR" sz="1100" b="1" i="0" dirty="0">
                <a:solidFill>
                  <a:srgbClr val="202124"/>
                </a:solidFill>
                <a:effectLst/>
                <a:latin typeface="+mn-lt"/>
              </a:rPr>
              <a:t>Google</a:t>
            </a:r>
            <a:r>
              <a:rPr lang="fr-FR" sz="1100" b="0" i="0" dirty="0">
                <a:solidFill>
                  <a:srgbClr val="202124"/>
                </a:solidFill>
                <a:effectLst/>
                <a:latin typeface="+mn-lt"/>
              </a:rPr>
              <a:t>, et il </a:t>
            </a:r>
            <a:r>
              <a:rPr lang="fr-FR" sz="1100" b="1" i="0" dirty="0">
                <a:solidFill>
                  <a:srgbClr val="202124"/>
                </a:solidFill>
                <a:effectLst/>
                <a:latin typeface="+mn-lt"/>
              </a:rPr>
              <a:t>est</a:t>
            </a:r>
            <a:r>
              <a:rPr lang="fr-FR" sz="1100" b="0" i="0" dirty="0">
                <a:solidFill>
                  <a:srgbClr val="202124"/>
                </a:solidFill>
                <a:effectLst/>
                <a:latin typeface="+mn-lt"/>
              </a:rPr>
              <a:t> le numéro de la publicité en ligne. Il </a:t>
            </a:r>
            <a:r>
              <a:rPr lang="fr-FR" sz="1100" b="1" i="0" dirty="0">
                <a:solidFill>
                  <a:srgbClr val="202124"/>
                </a:solidFill>
                <a:effectLst/>
                <a:latin typeface="+mn-lt"/>
              </a:rPr>
              <a:t>est</a:t>
            </a:r>
            <a:r>
              <a:rPr lang="fr-FR" sz="1100" b="0" i="0" dirty="0">
                <a:solidFill>
                  <a:srgbClr val="202124"/>
                </a:solidFill>
                <a:effectLst/>
                <a:latin typeface="+mn-lt"/>
              </a:rPr>
              <a:t> même parfois considéré comme le plus grand publicitaire au monde</a:t>
            </a:r>
            <a:endParaRPr lang="fr-CA" sz="1100" dirty="0">
              <a:effectLst/>
              <a:latin typeface="+mn-lt"/>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59888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f8d8f7f297_0_18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f8d8f7f297_0_18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54413" y="1446750"/>
            <a:ext cx="6001200" cy="1840500"/>
          </a:xfrm>
          <a:prstGeom prst="rect">
            <a:avLst/>
          </a:prstGeom>
          <a:effectLst>
            <a:outerShdw blurRad="57150" dist="19050" dir="5400000" algn="bl" rotWithShape="0">
              <a:srgbClr val="000000">
                <a:alpha val="58000"/>
              </a:srgbClr>
            </a:outerShdw>
          </a:effectLst>
        </p:spPr>
        <p:txBody>
          <a:bodyPr spcFirstLastPara="1" wrap="square" lIns="91425" tIns="91425" rIns="91425" bIns="91425" anchor="ctr" anchorCtr="0">
            <a:noAutofit/>
          </a:bodyPr>
          <a:lstStyle>
            <a:lvl1pPr lvl="0" algn="ctr">
              <a:spcBef>
                <a:spcPts val="0"/>
              </a:spcBef>
              <a:spcAft>
                <a:spcPts val="0"/>
              </a:spcAft>
              <a:buSzPts val="5200"/>
              <a:buNone/>
              <a:defRPr sz="85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2275513" y="32872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flipH="1">
            <a:off x="7455475" y="0"/>
            <a:ext cx="10518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 name="Google Shape;12;p2"/>
          <p:cNvSpPr/>
          <p:nvPr/>
        </p:nvSpPr>
        <p:spPr>
          <a:xfrm rot="10800000" flipH="1">
            <a:off x="7862662" y="238125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 name="Google Shape;13;p2"/>
          <p:cNvSpPr/>
          <p:nvPr/>
        </p:nvSpPr>
        <p:spPr>
          <a:xfrm rot="10800000" flipH="1">
            <a:off x="7867788" y="110439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 name="Google Shape;14;p2"/>
          <p:cNvSpPr/>
          <p:nvPr/>
        </p:nvSpPr>
        <p:spPr>
          <a:xfrm flipH="1">
            <a:off x="8507086" y="814000"/>
            <a:ext cx="639300" cy="801600"/>
          </a:xfrm>
          <a:prstGeom prst="rect">
            <a:avLst/>
          </a:prstGeom>
          <a:solidFill>
            <a:schemeClr val="accent1"/>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 name="Google Shape;15;p2"/>
          <p:cNvSpPr/>
          <p:nvPr/>
        </p:nvSpPr>
        <p:spPr>
          <a:xfrm rot="-5400000" flipH="1">
            <a:off x="8277783" y="229500"/>
            <a:ext cx="1098000" cy="639000"/>
          </a:xfrm>
          <a:prstGeom prst="rect">
            <a:avLst/>
          </a:prstGeom>
          <a:solidFill>
            <a:srgbClr val="0082F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 name="Google Shape;16;p2"/>
          <p:cNvSpPr/>
          <p:nvPr/>
        </p:nvSpPr>
        <p:spPr>
          <a:xfrm rot="10800000">
            <a:off x="7867788" y="239431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 name="Google Shape;17;p2"/>
          <p:cNvSpPr/>
          <p:nvPr/>
        </p:nvSpPr>
        <p:spPr>
          <a:xfrm flipH="1">
            <a:off x="7977986" y="245685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 name="Google Shape;18;p2"/>
          <p:cNvSpPr/>
          <p:nvPr/>
        </p:nvSpPr>
        <p:spPr>
          <a:xfrm rot="-5400000" flipH="1">
            <a:off x="7604886" y="361175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 name="Google Shape;19;p2"/>
          <p:cNvSpPr/>
          <p:nvPr/>
        </p:nvSpPr>
        <p:spPr>
          <a:xfrm flipH="1">
            <a:off x="7409052" y="367065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 name="Google Shape;20;p2"/>
          <p:cNvSpPr/>
          <p:nvPr/>
        </p:nvSpPr>
        <p:spPr>
          <a:xfrm flipH="1">
            <a:off x="8624686" y="39160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 name="Google Shape;21;p2"/>
          <p:cNvSpPr/>
          <p:nvPr/>
        </p:nvSpPr>
        <p:spPr>
          <a:xfrm rot="10800000" flipH="1">
            <a:off x="7862412" y="-64573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22;p2"/>
          <p:cNvSpPr/>
          <p:nvPr/>
        </p:nvSpPr>
        <p:spPr>
          <a:xfrm>
            <a:off x="635200" y="-302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 name="Google Shape;23;p2"/>
          <p:cNvSpPr/>
          <p:nvPr/>
        </p:nvSpPr>
        <p:spPr>
          <a:xfrm rot="10800000">
            <a:off x="-2182" y="237823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 name="Google Shape;24;p2"/>
          <p:cNvSpPr/>
          <p:nvPr/>
        </p:nvSpPr>
        <p:spPr>
          <a:xfrm rot="10800000">
            <a:off x="3492" y="1101374"/>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 name="Google Shape;25;p2"/>
          <p:cNvSpPr/>
          <p:nvPr/>
        </p:nvSpPr>
        <p:spPr>
          <a:xfrm>
            <a:off x="-16725" y="8109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 name="Google Shape;26;p2"/>
          <p:cNvSpPr/>
          <p:nvPr/>
        </p:nvSpPr>
        <p:spPr>
          <a:xfrm rot="5400000">
            <a:off x="-229950" y="2230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27;p2"/>
          <p:cNvSpPr/>
          <p:nvPr/>
        </p:nvSpPr>
        <p:spPr>
          <a:xfrm rot="10800000" flipH="1">
            <a:off x="3492" y="2391299"/>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 name="Google Shape;28;p2"/>
          <p:cNvSpPr/>
          <p:nvPr/>
        </p:nvSpPr>
        <p:spPr>
          <a:xfrm>
            <a:off x="71894" y="177660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 name="Google Shape;29;p2"/>
          <p:cNvSpPr/>
          <p:nvPr/>
        </p:nvSpPr>
        <p:spPr>
          <a:xfrm rot="5400000">
            <a:off x="945150" y="3599000"/>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 name="Google Shape;30;p2"/>
          <p:cNvSpPr/>
          <p:nvPr/>
        </p:nvSpPr>
        <p:spPr>
          <a:xfrm>
            <a:off x="642824" y="3667625"/>
            <a:ext cx="1098000" cy="8955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 name="Google Shape;31;p2"/>
          <p:cNvSpPr/>
          <p:nvPr/>
        </p:nvSpPr>
        <p:spPr>
          <a:xfrm>
            <a:off x="71894" y="391300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 name="Google Shape;32;p2"/>
          <p:cNvSpPr/>
          <p:nvPr/>
        </p:nvSpPr>
        <p:spPr>
          <a:xfrm rot="10800000">
            <a:off x="11175" y="-64875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26"/>
        <p:cNvGrpSpPr/>
        <p:nvPr/>
      </p:nvGrpSpPr>
      <p:grpSpPr>
        <a:xfrm>
          <a:off x="0" y="0"/>
          <a:ext cx="0" cy="0"/>
          <a:chOff x="0" y="0"/>
          <a:chExt cx="0" cy="0"/>
        </a:xfrm>
      </p:grpSpPr>
      <p:sp>
        <p:nvSpPr>
          <p:cNvPr id="327" name="Google Shape;327;p23"/>
          <p:cNvSpPr txBox="1">
            <a:spLocks noGrp="1"/>
          </p:cNvSpPr>
          <p:nvPr>
            <p:ph type="title"/>
          </p:nvPr>
        </p:nvSpPr>
        <p:spPr>
          <a:xfrm>
            <a:off x="1678571" y="1781463"/>
            <a:ext cx="20154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8" name="Google Shape;328;p23"/>
          <p:cNvSpPr txBox="1">
            <a:spLocks noGrp="1"/>
          </p:cNvSpPr>
          <p:nvPr>
            <p:ph type="subTitle" idx="1"/>
          </p:nvPr>
        </p:nvSpPr>
        <p:spPr>
          <a:xfrm>
            <a:off x="1678571" y="2218483"/>
            <a:ext cx="2015400" cy="46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23"/>
          <p:cNvSpPr txBox="1">
            <a:spLocks noGrp="1"/>
          </p:cNvSpPr>
          <p:nvPr>
            <p:ph type="title" idx="2"/>
          </p:nvPr>
        </p:nvSpPr>
        <p:spPr>
          <a:xfrm>
            <a:off x="1678581" y="2955214"/>
            <a:ext cx="20154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0" name="Google Shape;330;p23"/>
          <p:cNvSpPr txBox="1">
            <a:spLocks noGrp="1"/>
          </p:cNvSpPr>
          <p:nvPr>
            <p:ph type="subTitle" idx="3"/>
          </p:nvPr>
        </p:nvSpPr>
        <p:spPr>
          <a:xfrm>
            <a:off x="1678571" y="3396565"/>
            <a:ext cx="2015400" cy="46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1" name="Google Shape;331;p23"/>
          <p:cNvSpPr txBox="1">
            <a:spLocks noGrp="1"/>
          </p:cNvSpPr>
          <p:nvPr>
            <p:ph type="title" idx="4"/>
          </p:nvPr>
        </p:nvSpPr>
        <p:spPr>
          <a:xfrm>
            <a:off x="5450021" y="1781463"/>
            <a:ext cx="201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2" name="Google Shape;332;p23"/>
          <p:cNvSpPr txBox="1">
            <a:spLocks noGrp="1"/>
          </p:cNvSpPr>
          <p:nvPr>
            <p:ph type="subTitle" idx="5"/>
          </p:nvPr>
        </p:nvSpPr>
        <p:spPr>
          <a:xfrm>
            <a:off x="5450021" y="2218486"/>
            <a:ext cx="2015400" cy="46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3" name="Google Shape;333;p23"/>
          <p:cNvSpPr txBox="1">
            <a:spLocks noGrp="1"/>
          </p:cNvSpPr>
          <p:nvPr>
            <p:ph type="title" idx="6"/>
          </p:nvPr>
        </p:nvSpPr>
        <p:spPr>
          <a:xfrm>
            <a:off x="5450031" y="2955222"/>
            <a:ext cx="201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4" name="Google Shape;334;p23"/>
          <p:cNvSpPr txBox="1">
            <a:spLocks noGrp="1"/>
          </p:cNvSpPr>
          <p:nvPr>
            <p:ph type="subTitle" idx="7"/>
          </p:nvPr>
        </p:nvSpPr>
        <p:spPr>
          <a:xfrm>
            <a:off x="5450021" y="3396687"/>
            <a:ext cx="2015400" cy="46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23"/>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6" name="Google Shape;336;p23"/>
          <p:cNvSpPr/>
          <p:nvPr/>
        </p:nvSpPr>
        <p:spPr>
          <a:xfrm rot="10800000">
            <a:off x="8500450" y="3467083"/>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7" name="Google Shape;337;p23"/>
          <p:cNvSpPr/>
          <p:nvPr/>
        </p:nvSpPr>
        <p:spPr>
          <a:xfrm>
            <a:off x="7862662" y="2258"/>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8" name="Google Shape;338;p23"/>
          <p:cNvSpPr/>
          <p:nvPr/>
        </p:nvSpPr>
        <p:spPr>
          <a:xfrm>
            <a:off x="7867788" y="1289914"/>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9" name="Google Shape;339;p23"/>
          <p:cNvSpPr/>
          <p:nvPr/>
        </p:nvSpPr>
        <p:spPr>
          <a:xfrm flipH="1">
            <a:off x="7867788" y="-11"/>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0" name="Google Shape;340;p23"/>
          <p:cNvSpPr/>
          <p:nvPr/>
        </p:nvSpPr>
        <p:spPr>
          <a:xfrm rot="10800000">
            <a:off x="7977986" y="762758"/>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1" name="Google Shape;341;p23"/>
          <p:cNvSpPr/>
          <p:nvPr/>
        </p:nvSpPr>
        <p:spPr>
          <a:xfrm>
            <a:off x="8500587" y="4499819"/>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2" name="Google Shape;342;p23"/>
          <p:cNvSpPr/>
          <p:nvPr/>
        </p:nvSpPr>
        <p:spPr>
          <a:xfrm flipH="1">
            <a:off x="-2182" y="2577228"/>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3" name="Google Shape;343;p23"/>
          <p:cNvSpPr/>
          <p:nvPr/>
        </p:nvSpPr>
        <p:spPr>
          <a:xfrm flipH="1">
            <a:off x="3492" y="3864884"/>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4" name="Google Shape;344;p23"/>
          <p:cNvSpPr/>
          <p:nvPr/>
        </p:nvSpPr>
        <p:spPr>
          <a:xfrm>
            <a:off x="3492" y="257495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5" name="Google Shape;345;p23"/>
          <p:cNvSpPr/>
          <p:nvPr/>
        </p:nvSpPr>
        <p:spPr>
          <a:xfrm rot="10800000" flipH="1">
            <a:off x="71894" y="4014953"/>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6" name="Google Shape;346;p23"/>
          <p:cNvSpPr/>
          <p:nvPr/>
        </p:nvSpPr>
        <p:spPr>
          <a:xfrm rot="10800000" flipH="1">
            <a:off x="-9850" y="6933"/>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7" name="Google Shape;347;p23"/>
          <p:cNvSpPr/>
          <p:nvPr/>
        </p:nvSpPr>
        <p:spPr>
          <a:xfrm flipH="1">
            <a:off x="-654387" y="2269"/>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71"/>
        <p:cNvGrpSpPr/>
        <p:nvPr/>
      </p:nvGrpSpPr>
      <p:grpSpPr>
        <a:xfrm>
          <a:off x="0" y="0"/>
          <a:ext cx="0" cy="0"/>
          <a:chOff x="0" y="0"/>
          <a:chExt cx="0" cy="0"/>
        </a:xfrm>
      </p:grpSpPr>
      <p:sp>
        <p:nvSpPr>
          <p:cNvPr id="372" name="Google Shape;372;p25"/>
          <p:cNvSpPr txBox="1">
            <a:spLocks noGrp="1"/>
          </p:cNvSpPr>
          <p:nvPr>
            <p:ph type="title"/>
          </p:nvPr>
        </p:nvSpPr>
        <p:spPr>
          <a:xfrm>
            <a:off x="1382438" y="16828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3" name="Google Shape;373;p25"/>
          <p:cNvSpPr txBox="1">
            <a:spLocks noGrp="1"/>
          </p:cNvSpPr>
          <p:nvPr>
            <p:ph type="subTitle" idx="1"/>
          </p:nvPr>
        </p:nvSpPr>
        <p:spPr>
          <a:xfrm>
            <a:off x="1382438" y="21169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4" name="Google Shape;374;p25"/>
          <p:cNvSpPr txBox="1">
            <a:spLocks noGrp="1"/>
          </p:cNvSpPr>
          <p:nvPr>
            <p:ph type="title" idx="2"/>
          </p:nvPr>
        </p:nvSpPr>
        <p:spPr>
          <a:xfrm>
            <a:off x="3617548" y="16828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5" name="Google Shape;375;p25"/>
          <p:cNvSpPr txBox="1">
            <a:spLocks noGrp="1"/>
          </p:cNvSpPr>
          <p:nvPr>
            <p:ph type="subTitle" idx="3"/>
          </p:nvPr>
        </p:nvSpPr>
        <p:spPr>
          <a:xfrm>
            <a:off x="3617548" y="21169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6" name="Google Shape;376;p25"/>
          <p:cNvSpPr txBox="1">
            <a:spLocks noGrp="1"/>
          </p:cNvSpPr>
          <p:nvPr>
            <p:ph type="title" idx="4"/>
          </p:nvPr>
        </p:nvSpPr>
        <p:spPr>
          <a:xfrm>
            <a:off x="1382438" y="31162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7" name="Google Shape;377;p25"/>
          <p:cNvSpPr txBox="1">
            <a:spLocks noGrp="1"/>
          </p:cNvSpPr>
          <p:nvPr>
            <p:ph type="subTitle" idx="5"/>
          </p:nvPr>
        </p:nvSpPr>
        <p:spPr>
          <a:xfrm>
            <a:off x="1382438" y="35503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8" name="Google Shape;378;p25"/>
          <p:cNvSpPr txBox="1">
            <a:spLocks noGrp="1"/>
          </p:cNvSpPr>
          <p:nvPr>
            <p:ph type="title" idx="6"/>
          </p:nvPr>
        </p:nvSpPr>
        <p:spPr>
          <a:xfrm>
            <a:off x="3617548" y="31162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9" name="Google Shape;379;p25"/>
          <p:cNvSpPr txBox="1">
            <a:spLocks noGrp="1"/>
          </p:cNvSpPr>
          <p:nvPr>
            <p:ph type="subTitle" idx="7"/>
          </p:nvPr>
        </p:nvSpPr>
        <p:spPr>
          <a:xfrm>
            <a:off x="3617548" y="35503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0" name="Google Shape;380;p25"/>
          <p:cNvSpPr txBox="1">
            <a:spLocks noGrp="1"/>
          </p:cNvSpPr>
          <p:nvPr>
            <p:ph type="title" idx="8"/>
          </p:nvPr>
        </p:nvSpPr>
        <p:spPr>
          <a:xfrm>
            <a:off x="5852665" y="16828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1" name="Google Shape;381;p25"/>
          <p:cNvSpPr txBox="1">
            <a:spLocks noGrp="1"/>
          </p:cNvSpPr>
          <p:nvPr>
            <p:ph type="subTitle" idx="9"/>
          </p:nvPr>
        </p:nvSpPr>
        <p:spPr>
          <a:xfrm>
            <a:off x="5852665" y="21169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2" name="Google Shape;382;p25"/>
          <p:cNvSpPr txBox="1">
            <a:spLocks noGrp="1"/>
          </p:cNvSpPr>
          <p:nvPr>
            <p:ph type="title" idx="13"/>
          </p:nvPr>
        </p:nvSpPr>
        <p:spPr>
          <a:xfrm>
            <a:off x="5852665" y="31162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3" name="Google Shape;383;p25"/>
          <p:cNvSpPr txBox="1">
            <a:spLocks noGrp="1"/>
          </p:cNvSpPr>
          <p:nvPr>
            <p:ph type="subTitle" idx="14"/>
          </p:nvPr>
        </p:nvSpPr>
        <p:spPr>
          <a:xfrm>
            <a:off x="5852665" y="35503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4" name="Google Shape;384;p25"/>
          <p:cNvSpPr txBox="1">
            <a:spLocks noGrp="1"/>
          </p:cNvSpPr>
          <p:nvPr>
            <p:ph type="title" idx="15"/>
          </p:nvPr>
        </p:nvSpPr>
        <p:spPr>
          <a:xfrm>
            <a:off x="720000" y="400848"/>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5" name="Google Shape;385;p25"/>
          <p:cNvSpPr/>
          <p:nvPr/>
        </p:nvSpPr>
        <p:spPr>
          <a:xfrm rot="10800000">
            <a:off x="585687" y="837565"/>
            <a:ext cx="436800" cy="436800"/>
          </a:xfrm>
          <a:prstGeom prst="ellipse">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6" name="Google Shape;386;p25"/>
          <p:cNvSpPr/>
          <p:nvPr/>
        </p:nvSpPr>
        <p:spPr>
          <a:xfrm rot="10800000">
            <a:off x="85125" y="96828"/>
            <a:ext cx="688200" cy="6882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7" name="Google Shape;387;p25"/>
          <p:cNvSpPr/>
          <p:nvPr/>
        </p:nvSpPr>
        <p:spPr>
          <a:xfrm rot="10800000">
            <a:off x="354629" y="1274375"/>
            <a:ext cx="288000" cy="288000"/>
          </a:xfrm>
          <a:prstGeom prst="ellipse">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8" name="Google Shape;388;p25"/>
          <p:cNvSpPr/>
          <p:nvPr/>
        </p:nvSpPr>
        <p:spPr>
          <a:xfrm rot="5400000" flipH="1">
            <a:off x="27664" y="4636116"/>
            <a:ext cx="478500" cy="536100"/>
          </a:xfrm>
          <a:prstGeom prst="rect">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9" name="Google Shape;389;p25"/>
          <p:cNvSpPr/>
          <p:nvPr/>
        </p:nvSpPr>
        <p:spPr>
          <a:xfrm flipH="1">
            <a:off x="344939" y="3425400"/>
            <a:ext cx="543900" cy="1718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0" name="Google Shape;390;p25"/>
          <p:cNvSpPr/>
          <p:nvPr/>
        </p:nvSpPr>
        <p:spPr>
          <a:xfrm rot="5400000" flipH="1">
            <a:off x="7860392" y="1135"/>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1" name="Google Shape;391;p25"/>
          <p:cNvSpPr/>
          <p:nvPr/>
        </p:nvSpPr>
        <p:spPr>
          <a:xfrm rot="5400000">
            <a:off x="7873462" y="6809"/>
            <a:ext cx="1278600" cy="1278600"/>
          </a:xfrm>
          <a:prstGeom prst="pie">
            <a:avLst>
              <a:gd name="adj1" fmla="val 5404594"/>
              <a:gd name="adj2" fmla="val 16200000"/>
            </a:avLst>
          </a:prstGeom>
          <a:solidFill>
            <a:schemeClr val="accent1"/>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25"/>
          <p:cNvSpPr/>
          <p:nvPr/>
        </p:nvSpPr>
        <p:spPr>
          <a:xfrm rot="5400000" flipH="1">
            <a:off x="8289752" y="4636106"/>
            <a:ext cx="478500" cy="536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3" name="Google Shape;393;p25"/>
          <p:cNvSpPr/>
          <p:nvPr/>
        </p:nvSpPr>
        <p:spPr>
          <a:xfrm flipH="1">
            <a:off x="8607027" y="3425390"/>
            <a:ext cx="543900" cy="1718100"/>
          </a:xfrm>
          <a:prstGeom prst="rect">
            <a:avLst/>
          </a:prstGeom>
          <a:solidFill>
            <a:schemeClr val="accent2"/>
          </a:solidFill>
          <a:ln>
            <a:noFill/>
          </a:ln>
          <a:effectLst>
            <a:outerShdw blurRad="157163" dist="57150" dir="89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4" name="Google Shape;394;p25"/>
          <p:cNvSpPr/>
          <p:nvPr/>
        </p:nvSpPr>
        <p:spPr>
          <a:xfrm flipH="1">
            <a:off x="8660562" y="2868625"/>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411"/>
        <p:cNvGrpSpPr/>
        <p:nvPr/>
      </p:nvGrpSpPr>
      <p:grpSpPr>
        <a:xfrm>
          <a:off x="0" y="0"/>
          <a:ext cx="0" cy="0"/>
          <a:chOff x="0" y="0"/>
          <a:chExt cx="0" cy="0"/>
        </a:xfrm>
      </p:grpSpPr>
      <p:sp>
        <p:nvSpPr>
          <p:cNvPr id="412" name="Google Shape;412;p27"/>
          <p:cNvSpPr txBox="1">
            <a:spLocks noGrp="1"/>
          </p:cNvSpPr>
          <p:nvPr>
            <p:ph type="ctrTitle"/>
          </p:nvPr>
        </p:nvSpPr>
        <p:spPr>
          <a:xfrm>
            <a:off x="1848475" y="551425"/>
            <a:ext cx="5447100" cy="123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13" name="Google Shape;413;p27"/>
          <p:cNvSpPr txBox="1">
            <a:spLocks noGrp="1"/>
          </p:cNvSpPr>
          <p:nvPr>
            <p:ph type="subTitle" idx="1"/>
          </p:nvPr>
        </p:nvSpPr>
        <p:spPr>
          <a:xfrm>
            <a:off x="1848425" y="1815475"/>
            <a:ext cx="5447100" cy="99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14" name="Google Shape;414;p27"/>
          <p:cNvSpPr/>
          <p:nvPr/>
        </p:nvSpPr>
        <p:spPr>
          <a:xfrm rot="10800000">
            <a:off x="7455475" y="4514150"/>
            <a:ext cx="10518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5" name="Google Shape;415;p27"/>
          <p:cNvSpPr/>
          <p:nvPr/>
        </p:nvSpPr>
        <p:spPr>
          <a:xfrm>
            <a:off x="7862662" y="148250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6" name="Google Shape;416;p27"/>
          <p:cNvSpPr/>
          <p:nvPr/>
        </p:nvSpPr>
        <p:spPr>
          <a:xfrm>
            <a:off x="7867788" y="2770156"/>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7" name="Google Shape;417;p27"/>
          <p:cNvSpPr/>
          <p:nvPr/>
        </p:nvSpPr>
        <p:spPr>
          <a:xfrm rot="10800000">
            <a:off x="8507086" y="3537550"/>
            <a:ext cx="639300" cy="801600"/>
          </a:xfrm>
          <a:prstGeom prst="rect">
            <a:avLst/>
          </a:prstGeom>
          <a:solidFill>
            <a:schemeClr val="accent1"/>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8" name="Google Shape;418;p27"/>
          <p:cNvSpPr/>
          <p:nvPr/>
        </p:nvSpPr>
        <p:spPr>
          <a:xfrm rot="-5400000">
            <a:off x="8277783" y="4284650"/>
            <a:ext cx="1098000" cy="639000"/>
          </a:xfrm>
          <a:prstGeom prst="rect">
            <a:avLst/>
          </a:prstGeom>
          <a:solidFill>
            <a:srgbClr val="0082F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9" name="Google Shape;419;p27"/>
          <p:cNvSpPr/>
          <p:nvPr/>
        </p:nvSpPr>
        <p:spPr>
          <a:xfrm flipH="1">
            <a:off x="7867788" y="1480231"/>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0" name="Google Shape;420;p27"/>
          <p:cNvSpPr/>
          <p:nvPr/>
        </p:nvSpPr>
        <p:spPr>
          <a:xfrm rot="10800000">
            <a:off x="7977986" y="224300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1" name="Google Shape;421;p27"/>
          <p:cNvSpPr/>
          <p:nvPr/>
        </p:nvSpPr>
        <p:spPr>
          <a:xfrm rot="-5400000">
            <a:off x="8813711" y="-95130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2" name="Google Shape;422;p27"/>
          <p:cNvSpPr/>
          <p:nvPr/>
        </p:nvSpPr>
        <p:spPr>
          <a:xfrm rot="10800000">
            <a:off x="7409052" y="58700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3" name="Google Shape;423;p27"/>
          <p:cNvSpPr/>
          <p:nvPr/>
        </p:nvSpPr>
        <p:spPr>
          <a:xfrm rot="10800000">
            <a:off x="8624686" y="7838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4" name="Google Shape;424;p27"/>
          <p:cNvSpPr/>
          <p:nvPr/>
        </p:nvSpPr>
        <p:spPr>
          <a:xfrm>
            <a:off x="7862412" y="450948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5" name="Google Shape;425;p27"/>
          <p:cNvSpPr/>
          <p:nvPr/>
        </p:nvSpPr>
        <p:spPr>
          <a:xfrm rot="10800000" flipH="1">
            <a:off x="635200" y="451717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6" name="Google Shape;426;p27"/>
          <p:cNvSpPr/>
          <p:nvPr/>
        </p:nvSpPr>
        <p:spPr>
          <a:xfrm flipH="1">
            <a:off x="-2182" y="148552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7" name="Google Shape;427;p27"/>
          <p:cNvSpPr/>
          <p:nvPr/>
        </p:nvSpPr>
        <p:spPr>
          <a:xfrm flipH="1">
            <a:off x="3492" y="2773176"/>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8" name="Google Shape;428;p27"/>
          <p:cNvSpPr/>
          <p:nvPr/>
        </p:nvSpPr>
        <p:spPr>
          <a:xfrm rot="10800000" flipH="1">
            <a:off x="-16725" y="35405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9" name="Google Shape;429;p27"/>
          <p:cNvSpPr/>
          <p:nvPr/>
        </p:nvSpPr>
        <p:spPr>
          <a:xfrm rot="5400000" flipH="1">
            <a:off x="-229950" y="42842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0" name="Google Shape;430;p27"/>
          <p:cNvSpPr/>
          <p:nvPr/>
        </p:nvSpPr>
        <p:spPr>
          <a:xfrm>
            <a:off x="3492" y="1483251"/>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1" name="Google Shape;431;p27"/>
          <p:cNvSpPr/>
          <p:nvPr/>
        </p:nvSpPr>
        <p:spPr>
          <a:xfrm rot="10800000" flipH="1">
            <a:off x="71894" y="292324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2" name="Google Shape;432;p27"/>
          <p:cNvSpPr/>
          <p:nvPr/>
        </p:nvSpPr>
        <p:spPr>
          <a:xfrm rot="5400000" flipH="1">
            <a:off x="-110925" y="-956850"/>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3" name="Google Shape;433;p27"/>
          <p:cNvSpPr/>
          <p:nvPr/>
        </p:nvSpPr>
        <p:spPr>
          <a:xfrm rot="10800000" flipH="1">
            <a:off x="642824" y="590025"/>
            <a:ext cx="1098000" cy="8955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4" name="Google Shape;434;p27"/>
          <p:cNvSpPr/>
          <p:nvPr/>
        </p:nvSpPr>
        <p:spPr>
          <a:xfrm rot="10800000" flipH="1">
            <a:off x="71894" y="78684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5" name="Google Shape;435;p27"/>
          <p:cNvSpPr/>
          <p:nvPr/>
        </p:nvSpPr>
        <p:spPr>
          <a:xfrm flipH="1">
            <a:off x="11175"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6" name="Google Shape;436;p27"/>
          <p:cNvSpPr txBox="1"/>
          <p:nvPr/>
        </p:nvSpPr>
        <p:spPr>
          <a:xfrm>
            <a:off x="2795100" y="3514900"/>
            <a:ext cx="3553800" cy="65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DM Sans"/>
                <a:ea typeface="DM Sans"/>
                <a:cs typeface="DM Sans"/>
                <a:sym typeface="DM Sans"/>
              </a:rPr>
              <a:t>CREDITS: This presentation template was created by </a:t>
            </a:r>
            <a:r>
              <a:rPr lang="en" sz="1200" b="1">
                <a:solidFill>
                  <a:srgbClr val="FDB327"/>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rgbClr val="FFFFFF"/>
                </a:solidFill>
                <a:latin typeface="DM Sans"/>
                <a:ea typeface="DM Sans"/>
                <a:cs typeface="DM Sans"/>
                <a:sym typeface="DM Sans"/>
              </a:rPr>
              <a:t>, including icons by </a:t>
            </a:r>
            <a:r>
              <a:rPr lang="en" sz="1200" b="1">
                <a:solidFill>
                  <a:srgbClr val="FDB327"/>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 </a:t>
            </a:r>
            <a:r>
              <a:rPr lang="en" sz="1200">
                <a:solidFill>
                  <a:srgbClr val="FFFFFF"/>
                </a:solidFill>
                <a:latin typeface="DM Sans"/>
                <a:ea typeface="DM Sans"/>
                <a:cs typeface="DM Sans"/>
                <a:sym typeface="DM Sans"/>
              </a:rPr>
              <a:t>and infographics &amp; images by </a:t>
            </a:r>
            <a:r>
              <a:rPr lang="en" sz="1200" b="1">
                <a:solidFill>
                  <a:srgbClr val="FDB327"/>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endParaRPr sz="1200" b="1">
              <a:solidFill>
                <a:srgbClr val="FFFFFF"/>
              </a:solidFill>
              <a:latin typeface="DM Sans"/>
              <a:ea typeface="DM Sans"/>
              <a:cs typeface="DM Sans"/>
              <a:sym typeface="DM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37"/>
        <p:cNvGrpSpPr/>
        <p:nvPr/>
      </p:nvGrpSpPr>
      <p:grpSpPr>
        <a:xfrm>
          <a:off x="0" y="0"/>
          <a:ext cx="0" cy="0"/>
          <a:chOff x="0" y="0"/>
          <a:chExt cx="0" cy="0"/>
        </a:xfrm>
      </p:grpSpPr>
      <p:sp>
        <p:nvSpPr>
          <p:cNvPr id="438" name="Google Shape;438;p28"/>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9" name="Google Shape;439;p28"/>
          <p:cNvSpPr/>
          <p:nvPr/>
        </p:nvSpPr>
        <p:spPr>
          <a:xfrm rot="-5400000" flipH="1">
            <a:off x="382687" y="-28620"/>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0" name="Google Shape;440;p28"/>
          <p:cNvSpPr/>
          <p:nvPr/>
        </p:nvSpPr>
        <p:spPr>
          <a:xfrm rot="10800000" flipH="1">
            <a:off x="12" y="96"/>
            <a:ext cx="543900" cy="1718100"/>
          </a:xfrm>
          <a:prstGeom prst="rect">
            <a:avLst/>
          </a:prstGeom>
          <a:solidFill>
            <a:schemeClr val="lt2"/>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1" name="Google Shape;441;p28"/>
          <p:cNvSpPr/>
          <p:nvPr/>
        </p:nvSpPr>
        <p:spPr>
          <a:xfrm rot="10800000" flipH="1">
            <a:off x="53576" y="1838161"/>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2" name="Google Shape;442;p28"/>
          <p:cNvSpPr/>
          <p:nvPr/>
        </p:nvSpPr>
        <p:spPr>
          <a:xfrm flipH="1">
            <a:off x="8601847" y="3839671"/>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3" name="Google Shape;443;p28"/>
          <p:cNvSpPr/>
          <p:nvPr/>
        </p:nvSpPr>
        <p:spPr>
          <a:xfrm flipH="1">
            <a:off x="8101285" y="4329009"/>
            <a:ext cx="688200" cy="6882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4" name="Google Shape;444;p28"/>
          <p:cNvSpPr/>
          <p:nvPr/>
        </p:nvSpPr>
        <p:spPr>
          <a:xfrm flipH="1">
            <a:off x="8370788" y="3551661"/>
            <a:ext cx="288000" cy="288000"/>
          </a:xfrm>
          <a:prstGeom prst="ellipse">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5" name="Google Shape;445;p28"/>
          <p:cNvSpPr/>
          <p:nvPr/>
        </p:nvSpPr>
        <p:spPr>
          <a:xfrm rot="10800000" flipH="1">
            <a:off x="12" y="3851842"/>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6" name="Google Shape;446;p28"/>
          <p:cNvSpPr/>
          <p:nvPr/>
        </p:nvSpPr>
        <p:spPr>
          <a:xfrm rot="5400000">
            <a:off x="8308218" y="696187"/>
            <a:ext cx="10518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7" name="Google Shape;447;p28"/>
          <p:cNvSpPr/>
          <p:nvPr/>
        </p:nvSpPr>
        <p:spPr>
          <a:xfrm rot="-5400000">
            <a:off x="8509954" y="-154750"/>
            <a:ext cx="1289400" cy="1289400"/>
          </a:xfrm>
          <a:prstGeom prst="pie">
            <a:avLst>
              <a:gd name="adj1" fmla="val 10793291"/>
              <a:gd name="adj2" fmla="val 16200000"/>
            </a:avLst>
          </a:prstGeom>
          <a:solidFill>
            <a:schemeClr val="accent1"/>
          </a:solidFill>
          <a:ln>
            <a:noFill/>
          </a:ln>
          <a:effectLst>
            <a:outerShdw blurRad="157163" dist="95250" dir="80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8" name="Google Shape;448;p28"/>
          <p:cNvSpPr/>
          <p:nvPr/>
        </p:nvSpPr>
        <p:spPr>
          <a:xfrm rot="10800000">
            <a:off x="5138" y="3864911"/>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9" name="Google Shape;449;p28"/>
          <p:cNvSpPr/>
          <p:nvPr/>
        </p:nvSpPr>
        <p:spPr>
          <a:xfrm rot="10800000">
            <a:off x="7396525" y="9036"/>
            <a:ext cx="1757100" cy="478500"/>
          </a:xfrm>
          <a:prstGeom prst="rect">
            <a:avLst/>
          </a:prstGeom>
          <a:solidFill>
            <a:schemeClr val="accent4"/>
          </a:solidFill>
          <a:ln>
            <a:noFill/>
          </a:ln>
          <a:effectLst>
            <a:outerShdw blurRad="157163" dist="9525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461"/>
        <p:cNvGrpSpPr/>
        <p:nvPr/>
      </p:nvGrpSpPr>
      <p:grpSpPr>
        <a:xfrm>
          <a:off x="0" y="0"/>
          <a:ext cx="0" cy="0"/>
          <a:chOff x="0" y="0"/>
          <a:chExt cx="0" cy="0"/>
        </a:xfrm>
      </p:grpSpPr>
      <p:sp>
        <p:nvSpPr>
          <p:cNvPr id="462" name="Google Shape;462;p30"/>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3" name="Google Shape;463;p30"/>
          <p:cNvSpPr/>
          <p:nvPr/>
        </p:nvSpPr>
        <p:spPr>
          <a:xfrm flipH="1">
            <a:off x="586822" y="3869135"/>
            <a:ext cx="436800" cy="436800"/>
          </a:xfrm>
          <a:prstGeom prst="ellipse">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4" name="Google Shape;464;p30"/>
          <p:cNvSpPr/>
          <p:nvPr/>
        </p:nvSpPr>
        <p:spPr>
          <a:xfrm flipH="1">
            <a:off x="86260" y="4358472"/>
            <a:ext cx="688200" cy="6882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5" name="Google Shape;465;p30"/>
          <p:cNvSpPr/>
          <p:nvPr/>
        </p:nvSpPr>
        <p:spPr>
          <a:xfrm flipH="1">
            <a:off x="355763" y="3581125"/>
            <a:ext cx="288000" cy="2880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6" name="Google Shape;466;p30"/>
          <p:cNvSpPr/>
          <p:nvPr/>
        </p:nvSpPr>
        <p:spPr>
          <a:xfrm rot="5400000">
            <a:off x="28798" y="-28716"/>
            <a:ext cx="478500" cy="536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7" name="Google Shape;467;p30"/>
          <p:cNvSpPr/>
          <p:nvPr/>
        </p:nvSpPr>
        <p:spPr>
          <a:xfrm rot="10800000">
            <a:off x="346075" y="-75"/>
            <a:ext cx="543900" cy="8859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8" name="Google Shape;468;p30"/>
          <p:cNvSpPr/>
          <p:nvPr/>
        </p:nvSpPr>
        <p:spPr>
          <a:xfrm rot="10800000">
            <a:off x="7862662" y="6"/>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9" name="Google Shape;469;p30"/>
          <p:cNvSpPr/>
          <p:nvPr/>
        </p:nvSpPr>
        <p:spPr>
          <a:xfrm rot="10800000" flipH="1">
            <a:off x="7868336" y="13075"/>
            <a:ext cx="1278600" cy="1278600"/>
          </a:xfrm>
          <a:prstGeom prst="pie">
            <a:avLst>
              <a:gd name="adj1" fmla="val 5404594"/>
              <a:gd name="adj2" fmla="val 16200000"/>
            </a:avLst>
          </a:prstGeom>
          <a:solidFill>
            <a:schemeClr val="accent3"/>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0" name="Google Shape;470;p30"/>
          <p:cNvSpPr/>
          <p:nvPr/>
        </p:nvSpPr>
        <p:spPr>
          <a:xfrm rot="-5400000">
            <a:off x="8644762" y="4636116"/>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1" name="Google Shape;471;p30"/>
          <p:cNvSpPr/>
          <p:nvPr/>
        </p:nvSpPr>
        <p:spPr>
          <a:xfrm>
            <a:off x="7987201" y="4664935"/>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TITLE_ONLY_1_1_1_1">
    <p:spTree>
      <p:nvGrpSpPr>
        <p:cNvPr id="1" name="Shape 472"/>
        <p:cNvGrpSpPr/>
        <p:nvPr/>
      </p:nvGrpSpPr>
      <p:grpSpPr>
        <a:xfrm>
          <a:off x="0" y="0"/>
          <a:ext cx="0" cy="0"/>
          <a:chOff x="0" y="0"/>
          <a:chExt cx="0" cy="0"/>
        </a:xfrm>
      </p:grpSpPr>
      <p:sp>
        <p:nvSpPr>
          <p:cNvPr id="473" name="Google Shape;473;p31"/>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4" name="Google Shape;474;p31"/>
          <p:cNvSpPr/>
          <p:nvPr/>
        </p:nvSpPr>
        <p:spPr>
          <a:xfrm>
            <a:off x="-16138" y="0"/>
            <a:ext cx="10518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5" name="Google Shape;475;p31"/>
          <p:cNvSpPr/>
          <p:nvPr/>
        </p:nvSpPr>
        <p:spPr>
          <a:xfrm rot="10800000">
            <a:off x="-22750" y="385182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6" name="Google Shape;476;p31"/>
          <p:cNvSpPr/>
          <p:nvPr/>
        </p:nvSpPr>
        <p:spPr>
          <a:xfrm rot="10800000" flipH="1">
            <a:off x="-17076" y="386489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7" name="Google Shape;477;p31"/>
          <p:cNvSpPr/>
          <p:nvPr/>
        </p:nvSpPr>
        <p:spPr>
          <a:xfrm>
            <a:off x="698026" y="3927425"/>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8" name="Google Shape;478;p31"/>
          <p:cNvSpPr/>
          <p:nvPr/>
        </p:nvSpPr>
        <p:spPr>
          <a:xfrm rot="10800000">
            <a:off x="-660675" y="-64573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9" name="Google Shape;479;p31"/>
          <p:cNvSpPr/>
          <p:nvPr/>
        </p:nvSpPr>
        <p:spPr>
          <a:xfrm rot="10800000" flipH="1">
            <a:off x="-6" y="-539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31"/>
          <p:cNvSpPr/>
          <p:nvPr/>
        </p:nvSpPr>
        <p:spPr>
          <a:xfrm rot="10800000" flipH="1">
            <a:off x="7847220" y="-1"/>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1" name="Google Shape;481;p31"/>
          <p:cNvSpPr/>
          <p:nvPr/>
        </p:nvSpPr>
        <p:spPr>
          <a:xfrm flipH="1">
            <a:off x="8604118" y="675230"/>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2" name="Google Shape;482;p31"/>
          <p:cNvSpPr/>
          <p:nvPr/>
        </p:nvSpPr>
        <p:spPr>
          <a:xfrm rot="-5400000" flipH="1">
            <a:off x="7592862" y="3599000"/>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3" name="Google Shape;483;p31"/>
          <p:cNvSpPr/>
          <p:nvPr/>
        </p:nvSpPr>
        <p:spPr>
          <a:xfrm flipH="1">
            <a:off x="8604118" y="391300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84"/>
        <p:cNvGrpSpPr/>
        <p:nvPr/>
      </p:nvGrpSpPr>
      <p:grpSpPr>
        <a:xfrm>
          <a:off x="0" y="0"/>
          <a:ext cx="0" cy="0"/>
          <a:chOff x="0" y="0"/>
          <a:chExt cx="0" cy="0"/>
        </a:xfrm>
      </p:grpSpPr>
      <p:sp>
        <p:nvSpPr>
          <p:cNvPr id="485" name="Google Shape;485;p32"/>
          <p:cNvSpPr/>
          <p:nvPr/>
        </p:nvSpPr>
        <p:spPr>
          <a:xfrm>
            <a:off x="-3620" y="0"/>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6" name="Google Shape;486;p32"/>
          <p:cNvSpPr/>
          <p:nvPr/>
        </p:nvSpPr>
        <p:spPr>
          <a:xfrm rot="10800000">
            <a:off x="7854593" y="385182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7" name="Google Shape;487;p32"/>
          <p:cNvSpPr/>
          <p:nvPr/>
        </p:nvSpPr>
        <p:spPr>
          <a:xfrm rot="10800000">
            <a:off x="7860267" y="2574969"/>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8" name="Google Shape;488;p32"/>
          <p:cNvSpPr/>
          <p:nvPr/>
        </p:nvSpPr>
        <p:spPr>
          <a:xfrm rot="10800000" flipH="1">
            <a:off x="7860267"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9" name="Google Shape;489;p32"/>
          <p:cNvSpPr/>
          <p:nvPr/>
        </p:nvSpPr>
        <p:spPr>
          <a:xfrm>
            <a:off x="8575369" y="3927425"/>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0" name="Google Shape;490;p32"/>
          <p:cNvSpPr/>
          <p:nvPr/>
        </p:nvSpPr>
        <p:spPr>
          <a:xfrm rot="10800000">
            <a:off x="-648157"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1" name="Google Shape;491;p32"/>
          <p:cNvSpPr/>
          <p:nvPr/>
        </p:nvSpPr>
        <p:spPr>
          <a:xfrm rot="10800000" flipH="1">
            <a:off x="7854612" y="1276855"/>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2" name="Google Shape;492;p32"/>
          <p:cNvSpPr/>
          <p:nvPr/>
        </p:nvSpPr>
        <p:spPr>
          <a:xfrm rot="10800000" flipH="1">
            <a:off x="7859738" y="-1"/>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3" name="Google Shape;493;p32"/>
          <p:cNvSpPr/>
          <p:nvPr/>
        </p:nvSpPr>
        <p:spPr>
          <a:xfrm rot="10800000">
            <a:off x="7859738" y="128992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4" name="Google Shape;494;p32"/>
          <p:cNvSpPr/>
          <p:nvPr/>
        </p:nvSpPr>
        <p:spPr>
          <a:xfrm flipH="1">
            <a:off x="8616636" y="675230"/>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5" name="Google Shape;495;p32"/>
          <p:cNvSpPr/>
          <p:nvPr/>
        </p:nvSpPr>
        <p:spPr>
          <a:xfrm flipH="1">
            <a:off x="-2170" y="4497550"/>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6" name="Google Shape;496;p32"/>
          <p:cNvSpPr/>
          <p:nvPr/>
        </p:nvSpPr>
        <p:spPr>
          <a:xfrm rot="10800000" flipH="1">
            <a:off x="1267867" y="3851814"/>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97"/>
        <p:cNvGrpSpPr/>
        <p:nvPr/>
      </p:nvGrpSpPr>
      <p:grpSpPr>
        <a:xfrm>
          <a:off x="0" y="0"/>
          <a:ext cx="0" cy="0"/>
          <a:chOff x="0" y="0"/>
          <a:chExt cx="0" cy="0"/>
        </a:xfrm>
      </p:grpSpPr>
      <p:sp>
        <p:nvSpPr>
          <p:cNvPr id="498" name="Google Shape;498;p33"/>
          <p:cNvSpPr/>
          <p:nvPr/>
        </p:nvSpPr>
        <p:spPr>
          <a:xfrm rot="5400000">
            <a:off x="7984057" y="-524281"/>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9" name="Google Shape;499;p33"/>
          <p:cNvSpPr/>
          <p:nvPr/>
        </p:nvSpPr>
        <p:spPr>
          <a:xfrm rot="-5400000">
            <a:off x="2282" y="3854070"/>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0" name="Google Shape;500;p33"/>
          <p:cNvSpPr/>
          <p:nvPr/>
        </p:nvSpPr>
        <p:spPr>
          <a:xfrm rot="-5400000">
            <a:off x="1289937" y="3859744"/>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1" name="Google Shape;501;p33"/>
          <p:cNvSpPr/>
          <p:nvPr/>
        </p:nvSpPr>
        <p:spPr>
          <a:xfrm rot="-5400000" flipH="1">
            <a:off x="12" y="385974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2" name="Google Shape;502;p33"/>
          <p:cNvSpPr/>
          <p:nvPr/>
        </p:nvSpPr>
        <p:spPr>
          <a:xfrm rot="5400000">
            <a:off x="762782" y="4574846"/>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3" name="Google Shape;503;p33"/>
          <p:cNvSpPr/>
          <p:nvPr/>
        </p:nvSpPr>
        <p:spPr>
          <a:xfrm rot="-5400000">
            <a:off x="8501093" y="-653118"/>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4" name="Google Shape;504;p33"/>
          <p:cNvSpPr/>
          <p:nvPr/>
        </p:nvSpPr>
        <p:spPr>
          <a:xfrm rot="-5400000" flipH="1">
            <a:off x="6577752" y="3854089"/>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5" name="Google Shape;505;p33"/>
          <p:cNvSpPr/>
          <p:nvPr/>
        </p:nvSpPr>
        <p:spPr>
          <a:xfrm rot="-5400000" flipH="1">
            <a:off x="7865407" y="3859215"/>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6" name="Google Shape;506;p33"/>
          <p:cNvSpPr/>
          <p:nvPr/>
        </p:nvSpPr>
        <p:spPr>
          <a:xfrm rot="-5400000">
            <a:off x="6575482" y="3859215"/>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7" name="Google Shape;507;p33"/>
          <p:cNvSpPr/>
          <p:nvPr/>
        </p:nvSpPr>
        <p:spPr>
          <a:xfrm rot="5400000" flipH="1">
            <a:off x="8015477" y="4616113"/>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8" name="Google Shape;508;p33"/>
          <p:cNvSpPr/>
          <p:nvPr/>
        </p:nvSpPr>
        <p:spPr>
          <a:xfrm rot="5400000" flipH="1">
            <a:off x="-642267" y="637956"/>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9" name="Google Shape;509;p33"/>
          <p:cNvSpPr/>
          <p:nvPr/>
        </p:nvSpPr>
        <p:spPr>
          <a:xfrm rot="-5400000" flipH="1">
            <a:off x="-8981" y="1270044"/>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510"/>
        <p:cNvGrpSpPr/>
        <p:nvPr/>
      </p:nvGrpSpPr>
      <p:grpSpPr>
        <a:xfrm>
          <a:off x="0" y="0"/>
          <a:ext cx="0" cy="0"/>
          <a:chOff x="0" y="0"/>
          <a:chExt cx="0" cy="0"/>
        </a:xfrm>
      </p:grpSpPr>
      <p:sp>
        <p:nvSpPr>
          <p:cNvPr id="511" name="Google Shape;511;p34"/>
          <p:cNvSpPr/>
          <p:nvPr/>
        </p:nvSpPr>
        <p:spPr>
          <a:xfrm rot="-5400000" flipH="1">
            <a:off x="8631062" y="-28620"/>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2" name="Google Shape;512;p34"/>
          <p:cNvSpPr/>
          <p:nvPr/>
        </p:nvSpPr>
        <p:spPr>
          <a:xfrm rot="10800000" flipH="1">
            <a:off x="8248387" y="96"/>
            <a:ext cx="543900" cy="1718100"/>
          </a:xfrm>
          <a:prstGeom prst="rect">
            <a:avLst/>
          </a:prstGeom>
          <a:solidFill>
            <a:schemeClr val="lt2"/>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3" name="Google Shape;513;p34"/>
          <p:cNvSpPr/>
          <p:nvPr/>
        </p:nvSpPr>
        <p:spPr>
          <a:xfrm rot="10800000" flipH="1">
            <a:off x="8301951" y="1838161"/>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4" name="Google Shape;514;p34"/>
          <p:cNvSpPr/>
          <p:nvPr/>
        </p:nvSpPr>
        <p:spPr>
          <a:xfrm rot="10800000" flipH="1">
            <a:off x="7854612" y="3851842"/>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5" name="Google Shape;515;p34"/>
          <p:cNvSpPr/>
          <p:nvPr/>
        </p:nvSpPr>
        <p:spPr>
          <a:xfrm rot="10800000">
            <a:off x="7859738" y="3864911"/>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6" name="Google Shape;516;p34"/>
          <p:cNvSpPr/>
          <p:nvPr/>
        </p:nvSpPr>
        <p:spPr>
          <a:xfrm rot="10800000" flipH="1">
            <a:off x="635200" y="451717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7" name="Google Shape;517;p34"/>
          <p:cNvSpPr/>
          <p:nvPr/>
        </p:nvSpPr>
        <p:spPr>
          <a:xfrm flipH="1">
            <a:off x="3492" y="1"/>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8" name="Google Shape;518;p34"/>
          <p:cNvSpPr/>
          <p:nvPr/>
        </p:nvSpPr>
        <p:spPr>
          <a:xfrm rot="10800000" flipH="1">
            <a:off x="-16725" y="2743175"/>
            <a:ext cx="659400" cy="15990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9" name="Google Shape;519;p34"/>
          <p:cNvSpPr/>
          <p:nvPr/>
        </p:nvSpPr>
        <p:spPr>
          <a:xfrm rot="5400000" flipH="1">
            <a:off x="-229950" y="42842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0" name="Google Shape;520;p34"/>
          <p:cNvSpPr/>
          <p:nvPr/>
        </p:nvSpPr>
        <p:spPr>
          <a:xfrm rot="10800000" flipH="1">
            <a:off x="71894" y="150070"/>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1" name="Google Shape;521;p34"/>
          <p:cNvSpPr/>
          <p:nvPr/>
        </p:nvSpPr>
        <p:spPr>
          <a:xfrm flipH="1">
            <a:off x="11175"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348"/>
        <p:cNvGrpSpPr/>
        <p:nvPr/>
      </p:nvGrpSpPr>
      <p:grpSpPr>
        <a:xfrm>
          <a:off x="0" y="0"/>
          <a:ext cx="0" cy="0"/>
          <a:chOff x="0" y="0"/>
          <a:chExt cx="0" cy="0"/>
        </a:xfrm>
      </p:grpSpPr>
      <p:sp>
        <p:nvSpPr>
          <p:cNvPr id="349" name="Google Shape;349;p24"/>
          <p:cNvSpPr/>
          <p:nvPr/>
        </p:nvSpPr>
        <p:spPr>
          <a:xfrm rot="10800000">
            <a:off x="7862393" y="3851815"/>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0" name="Google Shape;350;p24"/>
          <p:cNvSpPr/>
          <p:nvPr/>
        </p:nvSpPr>
        <p:spPr>
          <a:xfrm rot="10800000">
            <a:off x="7868067" y="2574959"/>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1" name="Google Shape;351;p24"/>
          <p:cNvSpPr/>
          <p:nvPr/>
        </p:nvSpPr>
        <p:spPr>
          <a:xfrm rot="10800000" flipH="1">
            <a:off x="7868067" y="386488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2" name="Google Shape;352;p24"/>
          <p:cNvSpPr/>
          <p:nvPr/>
        </p:nvSpPr>
        <p:spPr>
          <a:xfrm>
            <a:off x="7936469" y="3250189"/>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3" name="Google Shape;353;p24"/>
          <p:cNvSpPr txBox="1">
            <a:spLocks noGrp="1"/>
          </p:cNvSpPr>
          <p:nvPr>
            <p:ph type="title"/>
          </p:nvPr>
        </p:nvSpPr>
        <p:spPr>
          <a:xfrm>
            <a:off x="2156796" y="1966332"/>
            <a:ext cx="201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4" name="Google Shape;354;p24"/>
          <p:cNvSpPr txBox="1">
            <a:spLocks noGrp="1"/>
          </p:cNvSpPr>
          <p:nvPr>
            <p:ph type="subTitle" idx="1"/>
          </p:nvPr>
        </p:nvSpPr>
        <p:spPr>
          <a:xfrm>
            <a:off x="2156796" y="2419425"/>
            <a:ext cx="2015400" cy="46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 name="Google Shape;355;p24"/>
          <p:cNvSpPr txBox="1">
            <a:spLocks noGrp="1"/>
          </p:cNvSpPr>
          <p:nvPr>
            <p:ph type="title" idx="2"/>
          </p:nvPr>
        </p:nvSpPr>
        <p:spPr>
          <a:xfrm>
            <a:off x="2156806" y="3597011"/>
            <a:ext cx="201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6" name="Google Shape;356;p24"/>
          <p:cNvSpPr txBox="1">
            <a:spLocks noGrp="1"/>
          </p:cNvSpPr>
          <p:nvPr>
            <p:ph type="subTitle" idx="3"/>
          </p:nvPr>
        </p:nvSpPr>
        <p:spPr>
          <a:xfrm>
            <a:off x="2156796" y="4054437"/>
            <a:ext cx="2015400" cy="46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7" name="Google Shape;357;p24"/>
          <p:cNvSpPr txBox="1">
            <a:spLocks noGrp="1"/>
          </p:cNvSpPr>
          <p:nvPr>
            <p:ph type="title" idx="4"/>
          </p:nvPr>
        </p:nvSpPr>
        <p:spPr>
          <a:xfrm>
            <a:off x="4971796" y="1966332"/>
            <a:ext cx="201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8" name="Google Shape;358;p24"/>
          <p:cNvSpPr txBox="1">
            <a:spLocks noGrp="1"/>
          </p:cNvSpPr>
          <p:nvPr>
            <p:ph type="subTitle" idx="5"/>
          </p:nvPr>
        </p:nvSpPr>
        <p:spPr>
          <a:xfrm>
            <a:off x="4971796" y="2419429"/>
            <a:ext cx="2015400" cy="46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9" name="Google Shape;359;p24"/>
          <p:cNvSpPr txBox="1">
            <a:spLocks noGrp="1"/>
          </p:cNvSpPr>
          <p:nvPr>
            <p:ph type="title" idx="6"/>
          </p:nvPr>
        </p:nvSpPr>
        <p:spPr>
          <a:xfrm>
            <a:off x="4971806" y="3597020"/>
            <a:ext cx="201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0" name="Google Shape;360;p24"/>
          <p:cNvSpPr txBox="1">
            <a:spLocks noGrp="1"/>
          </p:cNvSpPr>
          <p:nvPr>
            <p:ph type="subTitle" idx="7"/>
          </p:nvPr>
        </p:nvSpPr>
        <p:spPr>
          <a:xfrm>
            <a:off x="4971796" y="4054559"/>
            <a:ext cx="2015400" cy="46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1" name="Google Shape;361;p2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2" name="Google Shape;362;p24"/>
          <p:cNvSpPr/>
          <p:nvPr/>
        </p:nvSpPr>
        <p:spPr>
          <a:xfrm rot="10800000">
            <a:off x="-9850" y="3467083"/>
            <a:ext cx="645000" cy="16764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3" name="Google Shape;363;p24"/>
          <p:cNvSpPr/>
          <p:nvPr/>
        </p:nvSpPr>
        <p:spPr>
          <a:xfrm>
            <a:off x="7862662" y="2258"/>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4" name="Google Shape;364;p24"/>
          <p:cNvSpPr/>
          <p:nvPr/>
        </p:nvSpPr>
        <p:spPr>
          <a:xfrm flipH="1">
            <a:off x="7867788" y="-11"/>
            <a:ext cx="1278600" cy="1278600"/>
          </a:xfrm>
          <a:prstGeom prst="pie">
            <a:avLst>
              <a:gd name="adj1" fmla="val 5404594"/>
              <a:gd name="adj2" fmla="val 16200000"/>
            </a:avLst>
          </a:prstGeom>
          <a:solidFill>
            <a:schemeClr val="accent1"/>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5" name="Google Shape;365;p24"/>
          <p:cNvSpPr/>
          <p:nvPr/>
        </p:nvSpPr>
        <p:spPr>
          <a:xfrm rot="10800000">
            <a:off x="7977986" y="762758"/>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6" name="Google Shape;366;p24"/>
          <p:cNvSpPr/>
          <p:nvPr/>
        </p:nvSpPr>
        <p:spPr>
          <a:xfrm>
            <a:off x="-9713" y="4499819"/>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7" name="Google Shape;367;p24"/>
          <p:cNvSpPr/>
          <p:nvPr/>
        </p:nvSpPr>
        <p:spPr>
          <a:xfrm rot="10800000" flipH="1">
            <a:off x="-9850" y="6933"/>
            <a:ext cx="19149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8" name="Google Shape;368;p24"/>
          <p:cNvSpPr/>
          <p:nvPr/>
        </p:nvSpPr>
        <p:spPr>
          <a:xfrm flipH="1">
            <a:off x="-654387" y="2269"/>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9" name="Google Shape;369;p24"/>
          <p:cNvSpPr/>
          <p:nvPr/>
        </p:nvSpPr>
        <p:spPr>
          <a:xfrm>
            <a:off x="-4333" y="218848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0" name="Google Shape;370;p24"/>
          <p:cNvSpPr/>
          <p:nvPr/>
        </p:nvSpPr>
        <p:spPr>
          <a:xfrm rot="10800000">
            <a:off x="181840" y="1647553"/>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318163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3"/>
          <p:cNvSpPr txBox="1">
            <a:spLocks noGrp="1"/>
          </p:cNvSpPr>
          <p:nvPr>
            <p:ph type="title"/>
          </p:nvPr>
        </p:nvSpPr>
        <p:spPr>
          <a:xfrm>
            <a:off x="2233400" y="2269650"/>
            <a:ext cx="4677300" cy="1556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5" name="Google Shape;35;p3"/>
          <p:cNvSpPr txBox="1">
            <a:spLocks noGrp="1"/>
          </p:cNvSpPr>
          <p:nvPr>
            <p:ph type="title" idx="2" hasCustomPrompt="1"/>
          </p:nvPr>
        </p:nvSpPr>
        <p:spPr>
          <a:xfrm>
            <a:off x="3931825" y="1050650"/>
            <a:ext cx="1280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 name="Google Shape;36;p3"/>
          <p:cNvSpPr txBox="1">
            <a:spLocks noGrp="1"/>
          </p:cNvSpPr>
          <p:nvPr>
            <p:ph type="subTitle" idx="1"/>
          </p:nvPr>
        </p:nvSpPr>
        <p:spPr>
          <a:xfrm>
            <a:off x="2233450" y="3994902"/>
            <a:ext cx="4677300" cy="37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 name="Google Shape;37;p3"/>
          <p:cNvSpPr/>
          <p:nvPr/>
        </p:nvSpPr>
        <p:spPr>
          <a:xfrm flipH="1">
            <a:off x="-16725" y="148250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 name="Google Shape;38;p3"/>
          <p:cNvSpPr/>
          <p:nvPr/>
        </p:nvSpPr>
        <p:spPr>
          <a:xfrm>
            <a:off x="-11051" y="1480231"/>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 name="Google Shape;39;p3"/>
          <p:cNvSpPr/>
          <p:nvPr/>
        </p:nvSpPr>
        <p:spPr>
          <a:xfrm rot="10800000" flipH="1">
            <a:off x="704051" y="224300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 name="Google Shape;40;p3"/>
          <p:cNvSpPr/>
          <p:nvPr/>
        </p:nvSpPr>
        <p:spPr>
          <a:xfrm rot="5400000" flipH="1">
            <a:off x="940351" y="-95130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 name="Google Shape;41;p3"/>
          <p:cNvSpPr/>
          <p:nvPr/>
        </p:nvSpPr>
        <p:spPr>
          <a:xfrm rot="10800000" flipH="1">
            <a:off x="628286" y="58700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 name="Google Shape;42;p3"/>
          <p:cNvSpPr/>
          <p:nvPr/>
        </p:nvSpPr>
        <p:spPr>
          <a:xfrm rot="10800000" flipH="1">
            <a:off x="57351" y="7838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 name="Google Shape;43;p3"/>
          <p:cNvSpPr/>
          <p:nvPr/>
        </p:nvSpPr>
        <p:spPr>
          <a:xfrm rot="10800000">
            <a:off x="7402137" y="451717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 name="Google Shape;44;p3"/>
          <p:cNvSpPr/>
          <p:nvPr/>
        </p:nvSpPr>
        <p:spPr>
          <a:xfrm>
            <a:off x="7853245" y="2773176"/>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 name="Google Shape;45;p3"/>
          <p:cNvSpPr/>
          <p:nvPr/>
        </p:nvSpPr>
        <p:spPr>
          <a:xfrm rot="10800000">
            <a:off x="8492662" y="35405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 name="Google Shape;46;p3"/>
          <p:cNvSpPr/>
          <p:nvPr/>
        </p:nvSpPr>
        <p:spPr>
          <a:xfrm rot="-5400000">
            <a:off x="8267287" y="42842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 name="Google Shape;47;p3"/>
          <p:cNvSpPr/>
          <p:nvPr/>
        </p:nvSpPr>
        <p:spPr>
          <a:xfrm rot="10800000">
            <a:off x="8610143" y="292324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 name="Google Shape;48;p3"/>
          <p:cNvSpPr/>
          <p:nvPr/>
        </p:nvSpPr>
        <p:spPr>
          <a:xfrm>
            <a:off x="7862662"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7"/>
          <p:cNvSpPr txBox="1">
            <a:spLocks noGrp="1"/>
          </p:cNvSpPr>
          <p:nvPr>
            <p:ph type="title"/>
          </p:nvPr>
        </p:nvSpPr>
        <p:spPr>
          <a:xfrm>
            <a:off x="4301425" y="993814"/>
            <a:ext cx="4127400" cy="1826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 name="Google Shape;91;p7"/>
          <p:cNvSpPr txBox="1">
            <a:spLocks noGrp="1"/>
          </p:cNvSpPr>
          <p:nvPr>
            <p:ph type="body" idx="1"/>
          </p:nvPr>
        </p:nvSpPr>
        <p:spPr>
          <a:xfrm>
            <a:off x="4301425" y="2714875"/>
            <a:ext cx="2761800" cy="13998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rgbClr val="434343"/>
              </a:buClr>
              <a:buSzPts val="1400"/>
              <a:buChar char="●"/>
              <a:defRPr sz="1400"/>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92" name="Google Shape;92;p7"/>
          <p:cNvSpPr/>
          <p:nvPr/>
        </p:nvSpPr>
        <p:spPr>
          <a:xfrm rot="10800000" flipH="1">
            <a:off x="7862662" y="3851825"/>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3" name="Google Shape;93;p7"/>
          <p:cNvSpPr/>
          <p:nvPr/>
        </p:nvSpPr>
        <p:spPr>
          <a:xfrm rot="-5400000" flipH="1">
            <a:off x="8277783" y="229500"/>
            <a:ext cx="1098000" cy="639000"/>
          </a:xfrm>
          <a:prstGeom prst="rect">
            <a:avLst/>
          </a:prstGeom>
          <a:solidFill>
            <a:srgbClr val="0082F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4" name="Google Shape;94;p7"/>
          <p:cNvSpPr/>
          <p:nvPr/>
        </p:nvSpPr>
        <p:spPr>
          <a:xfrm rot="10800000">
            <a:off x="7867788" y="3864894"/>
            <a:ext cx="1278600" cy="1278600"/>
          </a:xfrm>
          <a:prstGeom prst="pie">
            <a:avLst>
              <a:gd name="adj1" fmla="val 5404594"/>
              <a:gd name="adj2" fmla="val 16200000"/>
            </a:avLst>
          </a:prstGeom>
          <a:solidFill>
            <a:schemeClr val="accent3"/>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5" name="Google Shape;95;p7"/>
          <p:cNvSpPr/>
          <p:nvPr/>
        </p:nvSpPr>
        <p:spPr>
          <a:xfrm flipH="1">
            <a:off x="7977986" y="39274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6" name="Google Shape;96;p7"/>
          <p:cNvSpPr/>
          <p:nvPr/>
        </p:nvSpPr>
        <p:spPr>
          <a:xfrm rot="10800000" flipH="1">
            <a:off x="7862412"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7"/>
        <p:cNvGrpSpPr/>
        <p:nvPr/>
      </p:nvGrpSpPr>
      <p:grpSpPr>
        <a:xfrm>
          <a:off x="0" y="0"/>
          <a:ext cx="0" cy="0"/>
          <a:chOff x="0" y="0"/>
          <a:chExt cx="0" cy="0"/>
        </a:xfrm>
      </p:grpSpPr>
      <p:sp>
        <p:nvSpPr>
          <p:cNvPr id="98" name="Google Shape;98;p8"/>
          <p:cNvSpPr txBox="1">
            <a:spLocks noGrp="1"/>
          </p:cNvSpPr>
          <p:nvPr>
            <p:ph type="title"/>
          </p:nvPr>
        </p:nvSpPr>
        <p:spPr>
          <a:xfrm>
            <a:off x="946650" y="1035000"/>
            <a:ext cx="7250700" cy="307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99" name="Google Shape;99;p8"/>
          <p:cNvSpPr/>
          <p:nvPr/>
        </p:nvSpPr>
        <p:spPr>
          <a:xfrm rot="10800000">
            <a:off x="-16725" y="238125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0" name="Google Shape;100;p8"/>
          <p:cNvSpPr/>
          <p:nvPr/>
        </p:nvSpPr>
        <p:spPr>
          <a:xfrm rot="10800000">
            <a:off x="-11051" y="110439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1" name="Google Shape;101;p8"/>
          <p:cNvSpPr/>
          <p:nvPr/>
        </p:nvSpPr>
        <p:spPr>
          <a:xfrm rot="10800000" flipH="1">
            <a:off x="-11051" y="239431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2" name="Google Shape;102;p8"/>
          <p:cNvSpPr/>
          <p:nvPr/>
        </p:nvSpPr>
        <p:spPr>
          <a:xfrm>
            <a:off x="704051" y="245685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 name="Google Shape;103;p8"/>
          <p:cNvSpPr/>
          <p:nvPr/>
        </p:nvSpPr>
        <p:spPr>
          <a:xfrm rot="5400000">
            <a:off x="940351" y="361175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4" name="Google Shape;104;p8"/>
          <p:cNvSpPr/>
          <p:nvPr/>
        </p:nvSpPr>
        <p:spPr>
          <a:xfrm>
            <a:off x="628286" y="367065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5" name="Google Shape;105;p8"/>
          <p:cNvSpPr/>
          <p:nvPr/>
        </p:nvSpPr>
        <p:spPr>
          <a:xfrm>
            <a:off x="57351" y="39160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6" name="Google Shape;106;p8"/>
          <p:cNvSpPr/>
          <p:nvPr/>
        </p:nvSpPr>
        <p:spPr>
          <a:xfrm flipH="1">
            <a:off x="7402137" y="-302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7" name="Google Shape;107;p8"/>
          <p:cNvSpPr/>
          <p:nvPr/>
        </p:nvSpPr>
        <p:spPr>
          <a:xfrm rot="10800000" flipH="1">
            <a:off x="7848119" y="237823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8" name="Google Shape;108;p8"/>
          <p:cNvSpPr/>
          <p:nvPr/>
        </p:nvSpPr>
        <p:spPr>
          <a:xfrm rot="10800000" flipH="1">
            <a:off x="7853245" y="1101374"/>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 name="Google Shape;109;p8"/>
          <p:cNvSpPr/>
          <p:nvPr/>
        </p:nvSpPr>
        <p:spPr>
          <a:xfrm flipH="1">
            <a:off x="8492662" y="8109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 name="Google Shape;110;p8"/>
          <p:cNvSpPr/>
          <p:nvPr/>
        </p:nvSpPr>
        <p:spPr>
          <a:xfrm rot="-5400000" flipH="1">
            <a:off x="8267287" y="2230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1" name="Google Shape;111;p8"/>
          <p:cNvSpPr/>
          <p:nvPr/>
        </p:nvSpPr>
        <p:spPr>
          <a:xfrm rot="10800000">
            <a:off x="7853245" y="2391299"/>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2" name="Google Shape;112;p8"/>
          <p:cNvSpPr/>
          <p:nvPr/>
        </p:nvSpPr>
        <p:spPr>
          <a:xfrm flipH="1">
            <a:off x="8610143" y="177660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3" name="Google Shape;113;p8"/>
          <p:cNvSpPr/>
          <p:nvPr/>
        </p:nvSpPr>
        <p:spPr>
          <a:xfrm rot="10800000" flipH="1">
            <a:off x="7862662" y="-64875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4"/>
        <p:cNvGrpSpPr/>
        <p:nvPr/>
      </p:nvGrpSpPr>
      <p:grpSpPr>
        <a:xfrm>
          <a:off x="0" y="0"/>
          <a:ext cx="0" cy="0"/>
          <a:chOff x="0" y="0"/>
          <a:chExt cx="0" cy="0"/>
        </a:xfrm>
      </p:grpSpPr>
      <p:sp>
        <p:nvSpPr>
          <p:cNvPr id="115" name="Google Shape;115;p9"/>
          <p:cNvSpPr txBox="1">
            <a:spLocks noGrp="1"/>
          </p:cNvSpPr>
          <p:nvPr>
            <p:ph type="title"/>
          </p:nvPr>
        </p:nvSpPr>
        <p:spPr>
          <a:xfrm>
            <a:off x="1304400" y="1414976"/>
            <a:ext cx="6535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600">
                <a:solidFill>
                  <a:srgbClr val="3B3B3B"/>
                </a:solidFill>
                <a:highlight>
                  <a:schemeClr val="accent1"/>
                </a:high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 name="Google Shape;116;p9"/>
          <p:cNvSpPr txBox="1">
            <a:spLocks noGrp="1"/>
          </p:cNvSpPr>
          <p:nvPr>
            <p:ph type="subTitle" idx="1"/>
          </p:nvPr>
        </p:nvSpPr>
        <p:spPr>
          <a:xfrm>
            <a:off x="2356350" y="2229751"/>
            <a:ext cx="4431300" cy="177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7" name="Google Shape;117;p9"/>
          <p:cNvSpPr/>
          <p:nvPr/>
        </p:nvSpPr>
        <p:spPr>
          <a:xfrm rot="-5400000">
            <a:off x="382687" y="4636031"/>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8" name="Google Shape;118;p9"/>
          <p:cNvSpPr/>
          <p:nvPr/>
        </p:nvSpPr>
        <p:spPr>
          <a:xfrm>
            <a:off x="12" y="3425315"/>
            <a:ext cx="543900" cy="1718100"/>
          </a:xfrm>
          <a:prstGeom prst="rect">
            <a:avLst/>
          </a:prstGeom>
          <a:solidFill>
            <a:schemeClr val="accent3"/>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9" name="Google Shape;119;p9"/>
          <p:cNvSpPr/>
          <p:nvPr/>
        </p:nvSpPr>
        <p:spPr>
          <a:xfrm>
            <a:off x="53576" y="2868550"/>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0" name="Google Shape;120;p9"/>
          <p:cNvSpPr/>
          <p:nvPr/>
        </p:nvSpPr>
        <p:spPr>
          <a:xfrm rot="10800000" flipH="1">
            <a:off x="8101285" y="867040"/>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1" name="Google Shape;121;p9"/>
          <p:cNvSpPr/>
          <p:nvPr/>
        </p:nvSpPr>
        <p:spPr>
          <a:xfrm rot="10800000" flipH="1">
            <a:off x="8350447" y="126303"/>
            <a:ext cx="688200" cy="688200"/>
          </a:xfrm>
          <a:prstGeom prst="ellipse">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2" name="Google Shape;122;p9"/>
          <p:cNvSpPr/>
          <p:nvPr/>
        </p:nvSpPr>
        <p:spPr>
          <a:xfrm rot="10800000" flipH="1">
            <a:off x="8481143" y="1303850"/>
            <a:ext cx="288000" cy="2880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3" name="Google Shape;123;p9"/>
          <p:cNvSpPr/>
          <p:nvPr/>
        </p:nvSpPr>
        <p:spPr>
          <a:xfrm flipH="1">
            <a:off x="12" y="2269"/>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 name="Google Shape;124;p9"/>
          <p:cNvSpPr/>
          <p:nvPr/>
        </p:nvSpPr>
        <p:spPr>
          <a:xfrm rot="5400000" flipH="1">
            <a:off x="8308218" y="3808325"/>
            <a:ext cx="10518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 name="Google Shape;125;p9"/>
          <p:cNvSpPr/>
          <p:nvPr/>
        </p:nvSpPr>
        <p:spPr>
          <a:xfrm rot="-5400000" flipH="1">
            <a:off x="8509954" y="4008861"/>
            <a:ext cx="1289400" cy="1289400"/>
          </a:xfrm>
          <a:prstGeom prst="pie">
            <a:avLst>
              <a:gd name="adj1" fmla="val 10793291"/>
              <a:gd name="adj2" fmla="val 16200000"/>
            </a:avLst>
          </a:prstGeom>
          <a:solidFill>
            <a:schemeClr val="accent1"/>
          </a:solidFill>
          <a:ln>
            <a:noFill/>
          </a:ln>
          <a:effectLst>
            <a:outerShdw blurRad="157163" dist="95250" dir="80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 name="Google Shape;126;p9"/>
          <p:cNvSpPr/>
          <p:nvPr/>
        </p:nvSpPr>
        <p:spPr>
          <a:xfrm>
            <a:off x="5686" y="0"/>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 name="Google Shape;127;p9"/>
          <p:cNvSpPr/>
          <p:nvPr/>
        </p:nvSpPr>
        <p:spPr>
          <a:xfrm flipH="1">
            <a:off x="7396525" y="4655975"/>
            <a:ext cx="1757100" cy="478500"/>
          </a:xfrm>
          <a:prstGeom prst="rect">
            <a:avLst/>
          </a:prstGeom>
          <a:solidFill>
            <a:schemeClr val="accent4"/>
          </a:solidFill>
          <a:ln>
            <a:noFill/>
          </a:ln>
          <a:effectLst>
            <a:outerShdw blurRad="157163" dist="9525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8"/>
        <p:cNvGrpSpPr/>
        <p:nvPr/>
      </p:nvGrpSpPr>
      <p:grpSpPr>
        <a:xfrm>
          <a:off x="0" y="0"/>
          <a:ext cx="0" cy="0"/>
          <a:chOff x="0" y="0"/>
          <a:chExt cx="0" cy="0"/>
        </a:xfrm>
      </p:grpSpPr>
      <p:sp>
        <p:nvSpPr>
          <p:cNvPr id="129" name="Google Shape;129;p10"/>
          <p:cNvSpPr txBox="1">
            <a:spLocks noGrp="1"/>
          </p:cNvSpPr>
          <p:nvPr>
            <p:ph type="title"/>
          </p:nvPr>
        </p:nvSpPr>
        <p:spPr>
          <a:xfrm>
            <a:off x="715100" y="172904"/>
            <a:ext cx="3427500" cy="26379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45"/>
        <p:cNvGrpSpPr/>
        <p:nvPr/>
      </p:nvGrpSpPr>
      <p:grpSpPr>
        <a:xfrm>
          <a:off x="0" y="0"/>
          <a:ext cx="0" cy="0"/>
          <a:chOff x="0" y="0"/>
          <a:chExt cx="0" cy="0"/>
        </a:xfrm>
      </p:grpSpPr>
      <p:sp>
        <p:nvSpPr>
          <p:cNvPr id="146" name="Google Shape;146;p13"/>
          <p:cNvSpPr txBox="1">
            <a:spLocks noGrp="1"/>
          </p:cNvSpPr>
          <p:nvPr>
            <p:ph type="title"/>
          </p:nvPr>
        </p:nvSpPr>
        <p:spPr>
          <a:xfrm>
            <a:off x="2127300" y="1612625"/>
            <a:ext cx="2241300" cy="730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7" name="Google Shape;147;p13"/>
          <p:cNvSpPr txBox="1">
            <a:spLocks noGrp="1"/>
          </p:cNvSpPr>
          <p:nvPr>
            <p:ph type="title" idx="2" hasCustomPrompt="1"/>
          </p:nvPr>
        </p:nvSpPr>
        <p:spPr>
          <a:xfrm>
            <a:off x="1397375" y="1755274"/>
            <a:ext cx="7299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b="1">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 name="Google Shape;148;p13"/>
          <p:cNvSpPr txBox="1">
            <a:spLocks noGrp="1"/>
          </p:cNvSpPr>
          <p:nvPr>
            <p:ph type="subTitle" idx="1"/>
          </p:nvPr>
        </p:nvSpPr>
        <p:spPr>
          <a:xfrm>
            <a:off x="2127300" y="2274871"/>
            <a:ext cx="224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9" name="Google Shape;149;p13"/>
          <p:cNvSpPr txBox="1">
            <a:spLocks noGrp="1"/>
          </p:cNvSpPr>
          <p:nvPr>
            <p:ph type="title" idx="3"/>
          </p:nvPr>
        </p:nvSpPr>
        <p:spPr>
          <a:xfrm>
            <a:off x="5505325" y="1612625"/>
            <a:ext cx="2241300" cy="730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0" name="Google Shape;150;p13"/>
          <p:cNvSpPr txBox="1">
            <a:spLocks noGrp="1"/>
          </p:cNvSpPr>
          <p:nvPr>
            <p:ph type="title" idx="4" hasCustomPrompt="1"/>
          </p:nvPr>
        </p:nvSpPr>
        <p:spPr>
          <a:xfrm>
            <a:off x="4796900" y="1755274"/>
            <a:ext cx="7299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b="1">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1" name="Google Shape;151;p13"/>
          <p:cNvSpPr txBox="1">
            <a:spLocks noGrp="1"/>
          </p:cNvSpPr>
          <p:nvPr>
            <p:ph type="subTitle" idx="5"/>
          </p:nvPr>
        </p:nvSpPr>
        <p:spPr>
          <a:xfrm>
            <a:off x="5505325" y="2274871"/>
            <a:ext cx="224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2" name="Google Shape;152;p13"/>
          <p:cNvSpPr txBox="1">
            <a:spLocks noGrp="1"/>
          </p:cNvSpPr>
          <p:nvPr>
            <p:ph type="title" idx="6"/>
          </p:nvPr>
        </p:nvSpPr>
        <p:spPr>
          <a:xfrm>
            <a:off x="2127300" y="3021103"/>
            <a:ext cx="2241300" cy="730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3" name="Google Shape;153;p13"/>
          <p:cNvSpPr txBox="1">
            <a:spLocks noGrp="1"/>
          </p:cNvSpPr>
          <p:nvPr>
            <p:ph type="title" idx="7" hasCustomPrompt="1"/>
          </p:nvPr>
        </p:nvSpPr>
        <p:spPr>
          <a:xfrm>
            <a:off x="1397375" y="3171089"/>
            <a:ext cx="7299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b="1">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4" name="Google Shape;154;p13"/>
          <p:cNvSpPr txBox="1">
            <a:spLocks noGrp="1"/>
          </p:cNvSpPr>
          <p:nvPr>
            <p:ph type="subTitle" idx="8"/>
          </p:nvPr>
        </p:nvSpPr>
        <p:spPr>
          <a:xfrm>
            <a:off x="2127300" y="3683274"/>
            <a:ext cx="224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5" name="Google Shape;155;p13"/>
          <p:cNvSpPr txBox="1">
            <a:spLocks noGrp="1"/>
          </p:cNvSpPr>
          <p:nvPr>
            <p:ph type="title" idx="9"/>
          </p:nvPr>
        </p:nvSpPr>
        <p:spPr>
          <a:xfrm>
            <a:off x="5505325" y="3021103"/>
            <a:ext cx="2241300" cy="730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6" name="Google Shape;156;p13"/>
          <p:cNvSpPr txBox="1">
            <a:spLocks noGrp="1"/>
          </p:cNvSpPr>
          <p:nvPr>
            <p:ph type="title" idx="13" hasCustomPrompt="1"/>
          </p:nvPr>
        </p:nvSpPr>
        <p:spPr>
          <a:xfrm>
            <a:off x="4796900" y="3171089"/>
            <a:ext cx="7299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b="1">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7" name="Google Shape;157;p13"/>
          <p:cNvSpPr txBox="1">
            <a:spLocks noGrp="1"/>
          </p:cNvSpPr>
          <p:nvPr>
            <p:ph type="subTitle" idx="14"/>
          </p:nvPr>
        </p:nvSpPr>
        <p:spPr>
          <a:xfrm>
            <a:off x="5505325" y="3683274"/>
            <a:ext cx="224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8" name="Google Shape;158;p13"/>
          <p:cNvSpPr txBox="1">
            <a:spLocks noGrp="1"/>
          </p:cNvSpPr>
          <p:nvPr>
            <p:ph type="title" idx="15"/>
          </p:nvPr>
        </p:nvSpPr>
        <p:spPr>
          <a:xfrm>
            <a:off x="720000" y="407159"/>
            <a:ext cx="7704000" cy="572700"/>
          </a:xfrm>
          <a:prstGeom prst="rect">
            <a:avLst/>
          </a:prstGeom>
          <a:effectLst>
            <a:outerShdw blurRad="57150" dist="19050" dir="3600000" algn="bl" rotWithShape="0">
              <a:srgbClr val="000000">
                <a:alpha val="58999"/>
              </a:srgbClr>
            </a:outerShdw>
          </a:effectLst>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9" name="Google Shape;159;p13"/>
          <p:cNvSpPr/>
          <p:nvPr/>
        </p:nvSpPr>
        <p:spPr>
          <a:xfrm rot="10800000">
            <a:off x="586822" y="837565"/>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0" name="Google Shape;160;p13"/>
          <p:cNvSpPr/>
          <p:nvPr/>
        </p:nvSpPr>
        <p:spPr>
          <a:xfrm rot="10800000">
            <a:off x="86260" y="96828"/>
            <a:ext cx="688200" cy="6882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1" name="Google Shape;161;p13"/>
          <p:cNvSpPr/>
          <p:nvPr/>
        </p:nvSpPr>
        <p:spPr>
          <a:xfrm rot="10800000">
            <a:off x="355763" y="1274375"/>
            <a:ext cx="288000" cy="2880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2" name="Google Shape;162;p13"/>
          <p:cNvSpPr/>
          <p:nvPr/>
        </p:nvSpPr>
        <p:spPr>
          <a:xfrm rot="-5400000">
            <a:off x="382673" y="4636116"/>
            <a:ext cx="478500" cy="536100"/>
          </a:xfrm>
          <a:prstGeom prst="rect">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3" name="Google Shape;163;p13"/>
          <p:cNvSpPr/>
          <p:nvPr/>
        </p:nvSpPr>
        <p:spPr>
          <a:xfrm>
            <a:off x="-2" y="3425400"/>
            <a:ext cx="543900" cy="1718100"/>
          </a:xfrm>
          <a:prstGeom prst="rect">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4" name="Google Shape;164;p13"/>
          <p:cNvSpPr/>
          <p:nvPr/>
        </p:nvSpPr>
        <p:spPr>
          <a:xfrm rot="10800000" flipH="1">
            <a:off x="7862662" y="385182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5" name="Google Shape;165;p13"/>
          <p:cNvSpPr/>
          <p:nvPr/>
        </p:nvSpPr>
        <p:spPr>
          <a:xfrm rot="10800000">
            <a:off x="7867788" y="3864894"/>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6" name="Google Shape;166;p13"/>
          <p:cNvSpPr/>
          <p:nvPr/>
        </p:nvSpPr>
        <p:spPr>
          <a:xfrm rot="5400000">
            <a:off x="8282812" y="-28716"/>
            <a:ext cx="478500" cy="536100"/>
          </a:xfrm>
          <a:prstGeom prst="rect">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7" name="Google Shape;167;p13"/>
          <p:cNvSpPr/>
          <p:nvPr/>
        </p:nvSpPr>
        <p:spPr>
          <a:xfrm rot="10800000">
            <a:off x="8600087" y="0"/>
            <a:ext cx="543900" cy="1718100"/>
          </a:xfrm>
          <a:prstGeom prst="rect">
            <a:avLst/>
          </a:prstGeom>
          <a:solidFill>
            <a:schemeClr val="accent2"/>
          </a:solidFill>
          <a:ln>
            <a:noFill/>
          </a:ln>
          <a:effectLst>
            <a:outerShdw blurRad="157163" dist="57150" dir="89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8" name="Google Shape;168;p13"/>
          <p:cNvSpPr/>
          <p:nvPr/>
        </p:nvSpPr>
        <p:spPr>
          <a:xfrm rot="10800000">
            <a:off x="8653622" y="1838065"/>
            <a:ext cx="436800" cy="4368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71"/>
        <p:cNvGrpSpPr/>
        <p:nvPr/>
      </p:nvGrpSpPr>
      <p:grpSpPr>
        <a:xfrm>
          <a:off x="0" y="0"/>
          <a:ext cx="0" cy="0"/>
          <a:chOff x="0" y="0"/>
          <a:chExt cx="0" cy="0"/>
        </a:xfrm>
      </p:grpSpPr>
      <p:sp>
        <p:nvSpPr>
          <p:cNvPr id="272" name="Google Shape;272;p20"/>
          <p:cNvSpPr txBox="1">
            <a:spLocks noGrp="1"/>
          </p:cNvSpPr>
          <p:nvPr>
            <p:ph type="subTitle" idx="1"/>
          </p:nvPr>
        </p:nvSpPr>
        <p:spPr>
          <a:xfrm>
            <a:off x="3691300" y="1513600"/>
            <a:ext cx="3342000" cy="434700"/>
          </a:xfrm>
          <a:prstGeom prst="rect">
            <a:avLst/>
          </a:prstGeom>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73" name="Google Shape;273;p20"/>
          <p:cNvSpPr txBox="1">
            <a:spLocks noGrp="1"/>
          </p:cNvSpPr>
          <p:nvPr>
            <p:ph type="subTitle" idx="2"/>
          </p:nvPr>
        </p:nvSpPr>
        <p:spPr>
          <a:xfrm>
            <a:off x="3691302" y="3280675"/>
            <a:ext cx="3342000" cy="434700"/>
          </a:xfrm>
          <a:prstGeom prst="rect">
            <a:avLst/>
          </a:prstGeom>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74" name="Google Shape;274;p20"/>
          <p:cNvSpPr txBox="1">
            <a:spLocks noGrp="1"/>
          </p:cNvSpPr>
          <p:nvPr>
            <p:ph type="subTitle" idx="3"/>
          </p:nvPr>
        </p:nvSpPr>
        <p:spPr>
          <a:xfrm>
            <a:off x="3691300" y="1896072"/>
            <a:ext cx="3342000" cy="50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0"/>
          <p:cNvSpPr txBox="1">
            <a:spLocks noGrp="1"/>
          </p:cNvSpPr>
          <p:nvPr>
            <p:ph type="subTitle" idx="4"/>
          </p:nvPr>
        </p:nvSpPr>
        <p:spPr>
          <a:xfrm>
            <a:off x="3691300" y="3663125"/>
            <a:ext cx="3342000" cy="50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 name="Google Shape;276;p20"/>
          <p:cNvSpPr txBox="1">
            <a:spLocks noGrp="1"/>
          </p:cNvSpPr>
          <p:nvPr>
            <p:ph type="title"/>
          </p:nvPr>
        </p:nvSpPr>
        <p:spPr>
          <a:xfrm>
            <a:off x="720000" y="39943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7" name="Google Shape;277;p20"/>
          <p:cNvSpPr/>
          <p:nvPr/>
        </p:nvSpPr>
        <p:spPr>
          <a:xfrm flipH="1">
            <a:off x="8500450" y="0"/>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8" name="Google Shape;278;p20"/>
          <p:cNvSpPr/>
          <p:nvPr/>
        </p:nvSpPr>
        <p:spPr>
          <a:xfrm rot="10800000" flipH="1">
            <a:off x="7862662" y="385182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9" name="Google Shape;279;p20"/>
          <p:cNvSpPr/>
          <p:nvPr/>
        </p:nvSpPr>
        <p:spPr>
          <a:xfrm rot="10800000" flipH="1">
            <a:off x="7867788" y="2574969"/>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0" name="Google Shape;280;p20"/>
          <p:cNvSpPr/>
          <p:nvPr/>
        </p:nvSpPr>
        <p:spPr>
          <a:xfrm rot="10800000">
            <a:off x="7867788"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1" name="Google Shape;281;p20"/>
          <p:cNvSpPr/>
          <p:nvPr/>
        </p:nvSpPr>
        <p:spPr>
          <a:xfrm flipH="1">
            <a:off x="7977986" y="3927425"/>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2" name="Google Shape;282;p20"/>
          <p:cNvSpPr/>
          <p:nvPr/>
        </p:nvSpPr>
        <p:spPr>
          <a:xfrm rot="10800000" flipH="1">
            <a:off x="8500587"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3" name="Google Shape;283;p20"/>
          <p:cNvSpPr/>
          <p:nvPr/>
        </p:nvSpPr>
        <p:spPr>
          <a:xfrm rot="10800000" flipH="1">
            <a:off x="-2182" y="3851830"/>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4" name="Google Shape;284;p20"/>
          <p:cNvSpPr/>
          <p:nvPr/>
        </p:nvSpPr>
        <p:spPr>
          <a:xfrm rot="10800000" flipH="1">
            <a:off x="2944" y="2574974"/>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5" name="Google Shape;285;p20"/>
          <p:cNvSpPr/>
          <p:nvPr/>
        </p:nvSpPr>
        <p:spPr>
          <a:xfrm rot="10800000">
            <a:off x="2944" y="386489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6" name="Google Shape;286;p20"/>
          <p:cNvSpPr/>
          <p:nvPr/>
        </p:nvSpPr>
        <p:spPr>
          <a:xfrm flipH="1">
            <a:off x="759842" y="3250205"/>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7" name="Google Shape;287;p20"/>
          <p:cNvSpPr/>
          <p:nvPr/>
        </p:nvSpPr>
        <p:spPr>
          <a:xfrm>
            <a:off x="-9850" y="-42000"/>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8" name="Google Shape;288;p20"/>
          <p:cNvSpPr/>
          <p:nvPr/>
        </p:nvSpPr>
        <p:spPr>
          <a:xfrm rot="10800000">
            <a:off x="-654387" y="-687736"/>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342750"/>
            <a:ext cx="7713900" cy="572700"/>
          </a:xfrm>
          <a:prstGeom prst="rect">
            <a:avLst/>
          </a:prstGeom>
          <a:noFill/>
          <a:ln>
            <a:noFill/>
          </a:ln>
          <a:effectLst>
            <a:outerShdw blurRad="57150" dist="19050" dir="3780000" algn="bl" rotWithShape="0">
              <a:srgbClr val="000000">
                <a:alpha val="58999"/>
              </a:srgbClr>
            </a:outerShdw>
          </a:effectLst>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3500"/>
              <a:buFont typeface="Poppins ExtraBold"/>
              <a:buNone/>
              <a:defRPr sz="3500">
                <a:solidFill>
                  <a:schemeClr val="lt1"/>
                </a:solidFill>
                <a:latin typeface="Poppins ExtraBold"/>
                <a:ea typeface="Poppins ExtraBold"/>
                <a:cs typeface="Poppins ExtraBold"/>
                <a:sym typeface="Poppins ExtraBold"/>
              </a:defRPr>
            </a:lvl1pPr>
            <a:lvl2pPr lvl="1"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6"/>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1pPr>
            <a:lvl2pPr marL="914400" lvl="1"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2pPr>
            <a:lvl3pPr marL="1371600" lvl="2"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3pPr>
            <a:lvl4pPr marL="1828800" lvl="3"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4pPr>
            <a:lvl5pPr marL="2286000" lvl="4"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5pPr>
            <a:lvl6pPr marL="2743200" lvl="5"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6pPr>
            <a:lvl7pPr marL="3200400" lvl="6"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7pPr>
            <a:lvl8pPr marL="3657600" lvl="7"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8pPr>
            <a:lvl9pPr marL="4114800" lvl="8" indent="-317500">
              <a:lnSpc>
                <a:spcPct val="100000"/>
              </a:lnSpc>
              <a:spcBef>
                <a:spcPts val="1600"/>
              </a:spcBef>
              <a:spcAft>
                <a:spcPts val="1600"/>
              </a:spcAft>
              <a:buClr>
                <a:schemeClr val="lt1"/>
              </a:buClr>
              <a:buSzPts val="1400"/>
              <a:buFont typeface="DM Sans"/>
              <a:buChar char="■"/>
              <a:defRPr>
                <a:solidFill>
                  <a:schemeClr val="lt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8" r:id="rId7"/>
    <p:sldLayoutId id="2147483659" r:id="rId8"/>
    <p:sldLayoutId id="2147483666" r:id="rId9"/>
    <p:sldLayoutId id="2147483669" r:id="rId10"/>
    <p:sldLayoutId id="2147483671" r:id="rId11"/>
    <p:sldLayoutId id="2147483673" r:id="rId12"/>
    <p:sldLayoutId id="2147483674" r:id="rId13"/>
    <p:sldLayoutId id="2147483676" r:id="rId14"/>
    <p:sldLayoutId id="2147483677" r:id="rId15"/>
    <p:sldLayoutId id="2147483678" r:id="rId16"/>
    <p:sldLayoutId id="2147483679" r:id="rId17"/>
    <p:sldLayoutId id="2147483680" r:id="rId18"/>
    <p:sldLayoutId id="2147483684"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www.marketing-etudiant.fr/marques/google-strategie.html" TargetMode="External"/><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hyperlink" Target="https://www.marketing-etudiant.fr/marques/facebook-marketing.html"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3" name="Google Shape;533;p38"/>
          <p:cNvSpPr txBox="1">
            <a:spLocks noGrp="1"/>
          </p:cNvSpPr>
          <p:nvPr>
            <p:ph type="subTitle" idx="1"/>
          </p:nvPr>
        </p:nvSpPr>
        <p:spPr>
          <a:xfrm>
            <a:off x="2327131" y="3036527"/>
            <a:ext cx="4359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CA" sz="4800" b="1" dirty="0">
                <a:solidFill>
                  <a:schemeClr val="tx2"/>
                </a:solidFill>
              </a:rPr>
              <a:t>G</a:t>
            </a:r>
            <a:r>
              <a:rPr lang="fr-CA" sz="4800" b="1" dirty="0">
                <a:solidFill>
                  <a:schemeClr val="accent2"/>
                </a:solidFill>
              </a:rPr>
              <a:t>O</a:t>
            </a:r>
            <a:r>
              <a:rPr lang="fr-CA" sz="4800" b="1" dirty="0">
                <a:solidFill>
                  <a:schemeClr val="accent1"/>
                </a:solidFill>
              </a:rPr>
              <a:t>O</a:t>
            </a:r>
            <a:r>
              <a:rPr lang="fr-CA" sz="4800" b="1" dirty="0">
                <a:solidFill>
                  <a:schemeClr val="tx2"/>
                </a:solidFill>
              </a:rPr>
              <a:t>G</a:t>
            </a:r>
            <a:r>
              <a:rPr lang="fr-CA" sz="4800" b="1" dirty="0">
                <a:solidFill>
                  <a:schemeClr val="accent3"/>
                </a:solidFill>
              </a:rPr>
              <a:t>L</a:t>
            </a:r>
            <a:r>
              <a:rPr lang="fr-CA" sz="4800" b="1" dirty="0">
                <a:solidFill>
                  <a:schemeClr val="accent2"/>
                </a:solidFill>
              </a:rPr>
              <a:t>E</a:t>
            </a:r>
            <a:endParaRPr sz="4800" b="1" dirty="0">
              <a:solidFill>
                <a:schemeClr val="accent2"/>
              </a:solidFill>
            </a:endParaRPr>
          </a:p>
        </p:txBody>
      </p:sp>
      <p:sp>
        <p:nvSpPr>
          <p:cNvPr id="3" name="Titre 2">
            <a:extLst>
              <a:ext uri="{FF2B5EF4-FFF2-40B4-BE49-F238E27FC236}">
                <a16:creationId xmlns:a16="http://schemas.microsoft.com/office/drawing/2014/main" id="{09637009-5AE3-4111-84FB-F30DACDC853D}"/>
              </a:ext>
            </a:extLst>
          </p:cNvPr>
          <p:cNvSpPr>
            <a:spLocks noGrp="1"/>
          </p:cNvSpPr>
          <p:nvPr>
            <p:ph type="ctrTitle"/>
          </p:nvPr>
        </p:nvSpPr>
        <p:spPr>
          <a:xfrm>
            <a:off x="1506031" y="1100162"/>
            <a:ext cx="6001200" cy="1840500"/>
          </a:xfrm>
        </p:spPr>
        <p:txBody>
          <a:bodyPr/>
          <a:lstStyle/>
          <a:p>
            <a:r>
              <a:rPr lang="fr-CA" sz="4400" dirty="0"/>
              <a:t>Présentation</a:t>
            </a:r>
            <a:br>
              <a:rPr lang="fr-CA" sz="4400" dirty="0"/>
            </a:br>
            <a:r>
              <a:rPr lang="fr-CA" sz="2400" i="1" dirty="0"/>
              <a:t>Étude de cas:</a:t>
            </a:r>
            <a:endParaRPr lang="fr-CA" sz="4400" i="1" dirty="0"/>
          </a:p>
        </p:txBody>
      </p:sp>
      <p:sp>
        <p:nvSpPr>
          <p:cNvPr id="2" name="ZoneTexte 1">
            <a:extLst>
              <a:ext uri="{FF2B5EF4-FFF2-40B4-BE49-F238E27FC236}">
                <a16:creationId xmlns:a16="http://schemas.microsoft.com/office/drawing/2014/main" id="{93F19AC6-B4BD-4513-A8CB-513C33B72A4D}"/>
              </a:ext>
            </a:extLst>
          </p:cNvPr>
          <p:cNvSpPr txBox="1"/>
          <p:nvPr/>
        </p:nvSpPr>
        <p:spPr>
          <a:xfrm>
            <a:off x="2604090" y="3920257"/>
            <a:ext cx="2920180" cy="1169551"/>
          </a:xfrm>
          <a:prstGeom prst="rect">
            <a:avLst/>
          </a:prstGeom>
          <a:noFill/>
        </p:spPr>
        <p:txBody>
          <a:bodyPr wrap="square" rtlCol="0">
            <a:spAutoFit/>
          </a:bodyPr>
          <a:lstStyle/>
          <a:p>
            <a:r>
              <a:rPr lang="fr-CA" dirty="0">
                <a:solidFill>
                  <a:schemeClr val="bg2">
                    <a:lumMod val="20000"/>
                    <a:lumOff val="80000"/>
                  </a:schemeClr>
                </a:solidFill>
              </a:rPr>
              <a:t>Réaliser par :</a:t>
            </a:r>
          </a:p>
          <a:p>
            <a:pPr marL="285750" indent="-285750">
              <a:buFont typeface="Arial" panose="020B0604020202020204" pitchFamily="34" charset="0"/>
              <a:buChar char="•"/>
            </a:pPr>
            <a:r>
              <a:rPr lang="fr-CA" i="1" dirty="0">
                <a:solidFill>
                  <a:schemeClr val="bg2">
                    <a:lumMod val="20000"/>
                    <a:lumOff val="80000"/>
                  </a:schemeClr>
                </a:solidFill>
              </a:rPr>
              <a:t>Emna Lilia KADARDAR</a:t>
            </a:r>
          </a:p>
          <a:p>
            <a:pPr marL="285750" indent="-285750">
              <a:buFont typeface="Arial" panose="020B0604020202020204" pitchFamily="34" charset="0"/>
              <a:buChar char="•"/>
            </a:pPr>
            <a:r>
              <a:rPr lang="fr-CA" i="1" dirty="0">
                <a:solidFill>
                  <a:schemeClr val="bg2">
                    <a:lumMod val="20000"/>
                    <a:lumOff val="80000"/>
                  </a:schemeClr>
                </a:solidFill>
              </a:rPr>
              <a:t>Montasser OUNA</a:t>
            </a:r>
          </a:p>
          <a:p>
            <a:pPr marL="285750" indent="-285750">
              <a:buFont typeface="Arial" panose="020B0604020202020204" pitchFamily="34" charset="0"/>
              <a:buChar char="•"/>
            </a:pPr>
            <a:r>
              <a:rPr lang="fr-CA" i="1" dirty="0">
                <a:solidFill>
                  <a:schemeClr val="bg2">
                    <a:lumMod val="20000"/>
                    <a:lumOff val="80000"/>
                  </a:schemeClr>
                </a:solidFill>
              </a:rPr>
              <a:t>Gaith ABDELJAOUED</a:t>
            </a:r>
          </a:p>
          <a:p>
            <a:pPr algn="ctr"/>
            <a:r>
              <a:rPr lang="fr-CA" dirty="0">
                <a:solidFill>
                  <a:schemeClr val="bg2">
                    <a:lumMod val="20000"/>
                    <a:lumOff val="80000"/>
                  </a:schemeClr>
                </a:solidFill>
              </a:rPr>
              <a:t>3A45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40"/>
        <p:cNvGrpSpPr/>
        <p:nvPr/>
      </p:nvGrpSpPr>
      <p:grpSpPr>
        <a:xfrm>
          <a:off x="0" y="0"/>
          <a:ext cx="0" cy="0"/>
          <a:chOff x="0" y="0"/>
          <a:chExt cx="0" cy="0"/>
        </a:xfrm>
      </p:grpSpPr>
      <p:sp>
        <p:nvSpPr>
          <p:cNvPr id="18" name="Rectangle 17">
            <a:extLst>
              <a:ext uri="{FF2B5EF4-FFF2-40B4-BE49-F238E27FC236}">
                <a16:creationId xmlns:a16="http://schemas.microsoft.com/office/drawing/2014/main" id="{7B707574-D280-4A0C-9562-10A4549B0B00}"/>
              </a:ext>
            </a:extLst>
          </p:cNvPr>
          <p:cNvSpPr/>
          <p:nvPr/>
        </p:nvSpPr>
        <p:spPr>
          <a:xfrm>
            <a:off x="3000375" y="271463"/>
            <a:ext cx="3107531" cy="735806"/>
          </a:xfrm>
          <a:prstGeom prst="rect">
            <a:avLst/>
          </a:prstGeom>
          <a:solidFill>
            <a:schemeClr val="accent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A"/>
          </a:p>
        </p:txBody>
      </p:sp>
      <p:sp>
        <p:nvSpPr>
          <p:cNvPr id="10" name="Titre 9">
            <a:extLst>
              <a:ext uri="{FF2B5EF4-FFF2-40B4-BE49-F238E27FC236}">
                <a16:creationId xmlns:a16="http://schemas.microsoft.com/office/drawing/2014/main" id="{266EBF64-7570-4F69-8A1C-75803A57BE25}"/>
              </a:ext>
            </a:extLst>
          </p:cNvPr>
          <p:cNvSpPr>
            <a:spLocks noGrp="1"/>
          </p:cNvSpPr>
          <p:nvPr>
            <p:ph type="title" idx="4294967295"/>
          </p:nvPr>
        </p:nvSpPr>
        <p:spPr>
          <a:xfrm>
            <a:off x="702865" y="293475"/>
            <a:ext cx="7702550" cy="573088"/>
          </a:xfrm>
        </p:spPr>
        <p:txBody>
          <a:bodyPr/>
          <a:lstStyle/>
          <a:p>
            <a:pPr algn="ctr"/>
            <a:r>
              <a:rPr lang="fr-CA" dirty="0">
                <a:solidFill>
                  <a:schemeClr val="bg1"/>
                </a:solidFill>
              </a:rPr>
              <a:t>Sociale</a:t>
            </a:r>
          </a:p>
        </p:txBody>
      </p:sp>
      <p:sp>
        <p:nvSpPr>
          <p:cNvPr id="1042" name="Google Shape;1042;p66"/>
          <p:cNvSpPr txBox="1">
            <a:spLocks noGrp="1"/>
          </p:cNvSpPr>
          <p:nvPr>
            <p:ph type="subTitle" idx="4294967295"/>
          </p:nvPr>
        </p:nvSpPr>
        <p:spPr>
          <a:xfrm>
            <a:off x="0" y="1406525"/>
            <a:ext cx="4251325" cy="4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is Jupiter's rotation period</a:t>
            </a:r>
            <a:endParaRPr/>
          </a:p>
        </p:txBody>
      </p:sp>
      <p:sp>
        <p:nvSpPr>
          <p:cNvPr id="1044" name="Google Shape;1044;p66"/>
          <p:cNvSpPr txBox="1">
            <a:spLocks noGrp="1"/>
          </p:cNvSpPr>
          <p:nvPr>
            <p:ph type="subTitle" idx="4294967295"/>
          </p:nvPr>
        </p:nvSpPr>
        <p:spPr>
          <a:xfrm>
            <a:off x="0" y="2784475"/>
            <a:ext cx="4251325" cy="4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Earths is the Sun’s mass</a:t>
            </a:r>
            <a:endParaRPr dirty="0"/>
          </a:p>
        </p:txBody>
      </p:sp>
      <p:sp>
        <p:nvSpPr>
          <p:cNvPr id="1046" name="Google Shape;1046;p66"/>
          <p:cNvSpPr txBox="1">
            <a:spLocks noGrp="1"/>
          </p:cNvSpPr>
          <p:nvPr>
            <p:ph type="subTitle" idx="4294967295"/>
          </p:nvPr>
        </p:nvSpPr>
        <p:spPr>
          <a:xfrm>
            <a:off x="4892675" y="4164013"/>
            <a:ext cx="4251325" cy="4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is the distance between Earth and the Moon</a:t>
            </a:r>
            <a:endParaRPr/>
          </a:p>
        </p:txBody>
      </p:sp>
      <p:pic>
        <p:nvPicPr>
          <p:cNvPr id="3" name="Image 2" descr="Une image contenant texte&#10;&#10;Description générée automatiquement">
            <a:extLst>
              <a:ext uri="{FF2B5EF4-FFF2-40B4-BE49-F238E27FC236}">
                <a16:creationId xmlns:a16="http://schemas.microsoft.com/office/drawing/2014/main" id="{63CC76A7-D733-4D6B-93CE-6A744E8C6670}"/>
              </a:ext>
            </a:extLst>
          </p:cNvPr>
          <p:cNvPicPr>
            <a:picLocks noChangeAspect="1"/>
          </p:cNvPicPr>
          <p:nvPr/>
        </p:nvPicPr>
        <p:blipFill>
          <a:blip r:embed="rId3"/>
          <a:stretch>
            <a:fillRect/>
          </a:stretch>
        </p:blipFill>
        <p:spPr>
          <a:xfrm>
            <a:off x="415350" y="1432538"/>
            <a:ext cx="4553707" cy="2561460"/>
          </a:xfrm>
          <a:prstGeom prst="rect">
            <a:avLst/>
          </a:prstGeom>
        </p:spPr>
      </p:pic>
      <p:pic>
        <p:nvPicPr>
          <p:cNvPr id="5" name="Image 4" descr="Une image contenant intérieur, fenêtre, vivant, pièce&#10;&#10;Description générée automatiquement">
            <a:extLst>
              <a:ext uri="{FF2B5EF4-FFF2-40B4-BE49-F238E27FC236}">
                <a16:creationId xmlns:a16="http://schemas.microsoft.com/office/drawing/2014/main" id="{10804855-0743-4A2D-A7ED-BF94B3686DAD}"/>
              </a:ext>
            </a:extLst>
          </p:cNvPr>
          <p:cNvPicPr>
            <a:picLocks noChangeAspect="1"/>
          </p:cNvPicPr>
          <p:nvPr/>
        </p:nvPicPr>
        <p:blipFill>
          <a:blip r:embed="rId4"/>
          <a:stretch>
            <a:fillRect/>
          </a:stretch>
        </p:blipFill>
        <p:spPr>
          <a:xfrm>
            <a:off x="5273280" y="2177044"/>
            <a:ext cx="3490113" cy="2320925"/>
          </a:xfrm>
          <a:prstGeom prst="rect">
            <a:avLst/>
          </a:prstGeom>
        </p:spPr>
      </p:pic>
      <p:sp>
        <p:nvSpPr>
          <p:cNvPr id="11" name="Google Shape;1035;p65">
            <a:extLst>
              <a:ext uri="{FF2B5EF4-FFF2-40B4-BE49-F238E27FC236}">
                <a16:creationId xmlns:a16="http://schemas.microsoft.com/office/drawing/2014/main" id="{FBB799DF-1BC6-4417-A226-C5E23365CB22}"/>
              </a:ext>
            </a:extLst>
          </p:cNvPr>
          <p:cNvSpPr/>
          <p:nvPr/>
        </p:nvSpPr>
        <p:spPr>
          <a:xfrm>
            <a:off x="8929688" y="0"/>
            <a:ext cx="214312" cy="25110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3" name="Google Shape;1032;p65">
            <a:extLst>
              <a:ext uri="{FF2B5EF4-FFF2-40B4-BE49-F238E27FC236}">
                <a16:creationId xmlns:a16="http://schemas.microsoft.com/office/drawing/2014/main" id="{F622D263-0C90-4273-AF8E-3DF5AE85A8CD}"/>
              </a:ext>
            </a:extLst>
          </p:cNvPr>
          <p:cNvSpPr/>
          <p:nvPr/>
        </p:nvSpPr>
        <p:spPr>
          <a:xfrm>
            <a:off x="559000" y="-3025"/>
            <a:ext cx="10980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4" name="Google Shape;1033;p65">
            <a:extLst>
              <a:ext uri="{FF2B5EF4-FFF2-40B4-BE49-F238E27FC236}">
                <a16:creationId xmlns:a16="http://schemas.microsoft.com/office/drawing/2014/main" id="{5E7E5AD0-73D0-4759-92D6-B144C9C7E1BE}"/>
              </a:ext>
            </a:extLst>
          </p:cNvPr>
          <p:cNvSpPr/>
          <p:nvPr/>
        </p:nvSpPr>
        <p:spPr>
          <a:xfrm rot="5400000">
            <a:off x="-229950" y="223025"/>
            <a:ext cx="1098000" cy="645900"/>
          </a:xfrm>
          <a:prstGeom prst="rect">
            <a:avLst/>
          </a:prstGeom>
          <a:solidFill>
            <a:schemeClr val="tx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 name="Google Shape;1036;p65">
            <a:extLst>
              <a:ext uri="{FF2B5EF4-FFF2-40B4-BE49-F238E27FC236}">
                <a16:creationId xmlns:a16="http://schemas.microsoft.com/office/drawing/2014/main" id="{2B8B2AC0-5E3D-4703-BDE4-FAD86AC0AA74}"/>
              </a:ext>
            </a:extLst>
          </p:cNvPr>
          <p:cNvSpPr/>
          <p:nvPr/>
        </p:nvSpPr>
        <p:spPr>
          <a:xfrm>
            <a:off x="188700" y="4449912"/>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 name="ZoneTexte 15">
            <a:extLst>
              <a:ext uri="{FF2B5EF4-FFF2-40B4-BE49-F238E27FC236}">
                <a16:creationId xmlns:a16="http://schemas.microsoft.com/office/drawing/2014/main" id="{0BC2A834-E1F4-4154-88E6-721748F026BD}"/>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9</a:t>
            </a:r>
          </a:p>
        </p:txBody>
      </p:sp>
    </p:spTree>
    <p:extLst>
      <p:ext uri="{BB962C8B-B14F-4D97-AF65-F5344CB8AC3E}">
        <p14:creationId xmlns:p14="http://schemas.microsoft.com/office/powerpoint/2010/main" val="3596759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3"/>
          <p:cNvSpPr/>
          <p:nvPr/>
        </p:nvSpPr>
        <p:spPr>
          <a:xfrm>
            <a:off x="3874975" y="774500"/>
            <a:ext cx="1394100" cy="1394100"/>
          </a:xfrm>
          <a:prstGeom prst="ellipse">
            <a:avLst/>
          </a:prstGeom>
          <a:solidFill>
            <a:schemeClr val="lt2"/>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7" name="Google Shape;587;p43"/>
          <p:cNvSpPr txBox="1">
            <a:spLocks noGrp="1"/>
          </p:cNvSpPr>
          <p:nvPr>
            <p:ph type="title"/>
          </p:nvPr>
        </p:nvSpPr>
        <p:spPr>
          <a:xfrm>
            <a:off x="601061" y="2444750"/>
            <a:ext cx="8429526" cy="1556700"/>
          </a:xfrm>
          <a:prstGeom prst="rect">
            <a:avLst/>
          </a:prstGeom>
        </p:spPr>
        <p:txBody>
          <a:bodyPr spcFirstLastPara="1" wrap="square" lIns="91425" tIns="91425" rIns="91425" bIns="91425" anchor="ctr" anchorCtr="0">
            <a:noAutofit/>
          </a:bodyPr>
          <a:lstStyle/>
          <a:p>
            <a:r>
              <a:rPr lang="en" sz="3600" dirty="0"/>
              <a:t>Analyse de l’environnement  </a:t>
            </a:r>
            <a:br>
              <a:rPr lang="en" sz="3600" dirty="0"/>
            </a:br>
            <a:r>
              <a:rPr lang="en" sz="3600" dirty="0"/>
              <a:t>de l’entreprise</a:t>
            </a:r>
            <a:r>
              <a:rPr lang="en" sz="3600" dirty="0">
                <a:solidFill>
                  <a:schemeClr val="lt1"/>
                </a:solidFill>
              </a:rPr>
              <a:t>. </a:t>
            </a:r>
            <a:br>
              <a:rPr lang="en" sz="3600" dirty="0">
                <a:solidFill>
                  <a:schemeClr val="lt1"/>
                </a:solidFill>
              </a:rPr>
            </a:br>
            <a:br>
              <a:rPr lang="en" sz="4400" dirty="0">
                <a:solidFill>
                  <a:schemeClr val="dk2"/>
                </a:solidFill>
                <a:highlight>
                  <a:schemeClr val="accent1"/>
                </a:highlight>
              </a:rPr>
            </a:br>
            <a:r>
              <a:rPr lang="fr-CA" sz="4400" b="1" dirty="0">
                <a:solidFill>
                  <a:schemeClr val="accent2"/>
                </a:solidFill>
              </a:rPr>
              <a:t>O</a:t>
            </a:r>
            <a:r>
              <a:rPr lang="fr-CA" sz="4400" b="1" dirty="0">
                <a:solidFill>
                  <a:schemeClr val="accent1"/>
                </a:solidFill>
              </a:rPr>
              <a:t>O</a:t>
            </a:r>
            <a:r>
              <a:rPr lang="fr-CA" sz="4400" b="1" dirty="0">
                <a:solidFill>
                  <a:schemeClr val="tx2"/>
                </a:solidFill>
              </a:rPr>
              <a:t>G</a:t>
            </a:r>
            <a:r>
              <a:rPr lang="fr-CA" sz="4400" b="1" dirty="0">
                <a:solidFill>
                  <a:schemeClr val="accent3"/>
                </a:solidFill>
              </a:rPr>
              <a:t>L</a:t>
            </a:r>
            <a:r>
              <a:rPr lang="fr-CA" sz="4400" b="1" dirty="0">
                <a:solidFill>
                  <a:schemeClr val="accent2"/>
                </a:solidFill>
              </a:rPr>
              <a:t>E</a:t>
            </a:r>
            <a:br>
              <a:rPr lang="fr-CA" sz="4400" b="1" dirty="0">
                <a:solidFill>
                  <a:schemeClr val="accent2"/>
                </a:solidFill>
              </a:rPr>
            </a:br>
            <a:endParaRPr sz="4400" dirty="0">
              <a:solidFill>
                <a:schemeClr val="dk2"/>
              </a:solidFill>
              <a:highlight>
                <a:schemeClr val="accent1"/>
              </a:highlight>
            </a:endParaRPr>
          </a:p>
        </p:txBody>
      </p:sp>
      <p:sp>
        <p:nvSpPr>
          <p:cNvPr id="588" name="Google Shape;588;p43"/>
          <p:cNvSpPr txBox="1">
            <a:spLocks noGrp="1"/>
          </p:cNvSpPr>
          <p:nvPr>
            <p:ph type="title" idx="2"/>
          </p:nvPr>
        </p:nvSpPr>
        <p:spPr>
          <a:xfrm>
            <a:off x="3931825" y="1050650"/>
            <a:ext cx="1280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 name="ZoneTexte 4">
            <a:extLst>
              <a:ext uri="{FF2B5EF4-FFF2-40B4-BE49-F238E27FC236}">
                <a16:creationId xmlns:a16="http://schemas.microsoft.com/office/drawing/2014/main" id="{4C06CAB4-06CC-49DC-9E9E-63B3AD7F2E19}"/>
              </a:ext>
            </a:extLst>
          </p:cNvPr>
          <p:cNvSpPr txBox="1"/>
          <p:nvPr/>
        </p:nvSpPr>
        <p:spPr>
          <a:xfrm>
            <a:off x="165213" y="4741606"/>
            <a:ext cx="435848" cy="307777"/>
          </a:xfrm>
          <a:prstGeom prst="rect">
            <a:avLst/>
          </a:prstGeom>
          <a:solidFill>
            <a:schemeClr val="accent2"/>
          </a:solidFill>
        </p:spPr>
        <p:txBody>
          <a:bodyPr wrap="square" rtlCol="0">
            <a:spAutoFit/>
          </a:bodyPr>
          <a:lstStyle/>
          <a:p>
            <a:r>
              <a:rPr lang="fr-CA" dirty="0"/>
              <a:t>10</a:t>
            </a:r>
          </a:p>
        </p:txBody>
      </p:sp>
    </p:spTree>
    <p:extLst>
      <p:ext uri="{BB962C8B-B14F-4D97-AF65-F5344CB8AC3E}">
        <p14:creationId xmlns:p14="http://schemas.microsoft.com/office/powerpoint/2010/main" val="40747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49"/>
          <p:cNvSpPr txBox="1">
            <a:spLocks noGrp="1"/>
          </p:cNvSpPr>
          <p:nvPr>
            <p:ph type="title"/>
          </p:nvPr>
        </p:nvSpPr>
        <p:spPr>
          <a:xfrm>
            <a:off x="2772661" y="1161493"/>
            <a:ext cx="6528502" cy="28205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Analyse du </a:t>
            </a:r>
            <a:br>
              <a:rPr lang="en" sz="3200" dirty="0"/>
            </a:br>
            <a:r>
              <a:rPr lang="en" sz="3200" dirty="0"/>
              <a:t>macro-environnement:</a:t>
            </a:r>
            <a:br>
              <a:rPr lang="en" sz="3200" dirty="0"/>
            </a:br>
            <a:br>
              <a:rPr lang="en" sz="3200" dirty="0"/>
            </a:br>
            <a:r>
              <a:rPr lang="fr-CA" sz="3600" b="1" dirty="0">
                <a:solidFill>
                  <a:schemeClr val="accent2"/>
                </a:solidFill>
              </a:rPr>
              <a:t>P</a:t>
            </a:r>
            <a:r>
              <a:rPr lang="fr-CA" sz="3600" b="1" dirty="0">
                <a:solidFill>
                  <a:schemeClr val="accent1"/>
                </a:solidFill>
              </a:rPr>
              <a:t>E</a:t>
            </a:r>
            <a:r>
              <a:rPr lang="fr-CA" sz="3600" b="1" dirty="0">
                <a:solidFill>
                  <a:schemeClr val="tx2"/>
                </a:solidFill>
              </a:rPr>
              <a:t>S</a:t>
            </a:r>
            <a:r>
              <a:rPr lang="fr-CA" sz="3600" b="1" dirty="0">
                <a:solidFill>
                  <a:schemeClr val="accent3"/>
                </a:solidFill>
              </a:rPr>
              <a:t>T</a:t>
            </a:r>
            <a:r>
              <a:rPr lang="fr-CA" sz="3600" b="1" dirty="0">
                <a:solidFill>
                  <a:schemeClr val="accent2"/>
                </a:solidFill>
              </a:rPr>
              <a:t>E</a:t>
            </a:r>
            <a:r>
              <a:rPr lang="fr-CA" sz="3200" b="1" dirty="0">
                <a:solidFill>
                  <a:schemeClr val="accent1"/>
                </a:solidFill>
              </a:rPr>
              <a:t>L</a:t>
            </a:r>
            <a:endParaRPr dirty="0">
              <a:solidFill>
                <a:schemeClr val="bg1"/>
              </a:solidFill>
              <a:highlight>
                <a:schemeClr val="accent1"/>
              </a:highlight>
            </a:endParaRPr>
          </a:p>
        </p:txBody>
      </p:sp>
      <p:pic>
        <p:nvPicPr>
          <p:cNvPr id="3" name="Image 2">
            <a:extLst>
              <a:ext uri="{FF2B5EF4-FFF2-40B4-BE49-F238E27FC236}">
                <a16:creationId xmlns:a16="http://schemas.microsoft.com/office/drawing/2014/main" id="{C38AF5C1-3DA3-4B62-94C8-0C28DB1F3D0B}"/>
              </a:ext>
            </a:extLst>
          </p:cNvPr>
          <p:cNvPicPr>
            <a:picLocks noChangeAspect="1"/>
          </p:cNvPicPr>
          <p:nvPr/>
        </p:nvPicPr>
        <p:blipFill>
          <a:blip r:embed="rId3"/>
          <a:stretch>
            <a:fillRect/>
          </a:stretch>
        </p:blipFill>
        <p:spPr>
          <a:xfrm>
            <a:off x="690563" y="643495"/>
            <a:ext cx="2619375" cy="3562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ZoneTexte 3">
            <a:extLst>
              <a:ext uri="{FF2B5EF4-FFF2-40B4-BE49-F238E27FC236}">
                <a16:creationId xmlns:a16="http://schemas.microsoft.com/office/drawing/2014/main" id="{68A93C8C-258A-449B-AFD7-284C8D110A64}"/>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20"/>
        <p:cNvGrpSpPr/>
        <p:nvPr/>
      </p:nvGrpSpPr>
      <p:grpSpPr>
        <a:xfrm>
          <a:off x="0" y="0"/>
          <a:ext cx="0" cy="0"/>
          <a:chOff x="0" y="0"/>
          <a:chExt cx="0" cy="0"/>
        </a:xfrm>
      </p:grpSpPr>
      <p:sp>
        <p:nvSpPr>
          <p:cNvPr id="721" name="Google Shape;721;p55"/>
          <p:cNvSpPr txBox="1">
            <a:spLocks noGrp="1"/>
          </p:cNvSpPr>
          <p:nvPr>
            <p:ph type="title"/>
          </p:nvPr>
        </p:nvSpPr>
        <p:spPr>
          <a:xfrm>
            <a:off x="1382438" y="1883350"/>
            <a:ext cx="1908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Politique</a:t>
            </a:r>
            <a:endParaRPr dirty="0"/>
          </a:p>
        </p:txBody>
      </p:sp>
      <p:sp>
        <p:nvSpPr>
          <p:cNvPr id="723" name="Google Shape;723;p55"/>
          <p:cNvSpPr txBox="1">
            <a:spLocks noGrp="1"/>
          </p:cNvSpPr>
          <p:nvPr>
            <p:ph type="title" idx="2"/>
          </p:nvPr>
        </p:nvSpPr>
        <p:spPr>
          <a:xfrm>
            <a:off x="3617548" y="1883350"/>
            <a:ext cx="1908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Economique</a:t>
            </a:r>
            <a:endParaRPr dirty="0"/>
          </a:p>
        </p:txBody>
      </p:sp>
      <p:sp>
        <p:nvSpPr>
          <p:cNvPr id="725" name="Google Shape;725;p55"/>
          <p:cNvSpPr txBox="1">
            <a:spLocks noGrp="1"/>
          </p:cNvSpPr>
          <p:nvPr>
            <p:ph type="title" idx="4"/>
          </p:nvPr>
        </p:nvSpPr>
        <p:spPr>
          <a:xfrm>
            <a:off x="1121567" y="3689574"/>
            <a:ext cx="2169769"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Technologique</a:t>
            </a:r>
            <a:endParaRPr dirty="0"/>
          </a:p>
        </p:txBody>
      </p:sp>
      <p:sp>
        <p:nvSpPr>
          <p:cNvPr id="727" name="Google Shape;727;p55"/>
          <p:cNvSpPr txBox="1">
            <a:spLocks noGrp="1"/>
          </p:cNvSpPr>
          <p:nvPr>
            <p:ph type="title" idx="6"/>
          </p:nvPr>
        </p:nvSpPr>
        <p:spPr>
          <a:xfrm>
            <a:off x="3351464" y="3689574"/>
            <a:ext cx="2768965"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Environnementale</a:t>
            </a:r>
            <a:endParaRPr dirty="0"/>
          </a:p>
        </p:txBody>
      </p:sp>
      <p:sp>
        <p:nvSpPr>
          <p:cNvPr id="729" name="Google Shape;729;p55"/>
          <p:cNvSpPr txBox="1">
            <a:spLocks noGrp="1"/>
          </p:cNvSpPr>
          <p:nvPr>
            <p:ph type="title" idx="8"/>
          </p:nvPr>
        </p:nvSpPr>
        <p:spPr>
          <a:xfrm>
            <a:off x="5852665" y="1883350"/>
            <a:ext cx="1908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Social</a:t>
            </a:r>
            <a:endParaRPr dirty="0"/>
          </a:p>
        </p:txBody>
      </p:sp>
      <p:sp>
        <p:nvSpPr>
          <p:cNvPr id="731" name="Google Shape;731;p55"/>
          <p:cNvSpPr txBox="1">
            <a:spLocks noGrp="1"/>
          </p:cNvSpPr>
          <p:nvPr>
            <p:ph type="title" idx="13"/>
          </p:nvPr>
        </p:nvSpPr>
        <p:spPr>
          <a:xfrm>
            <a:off x="5852665" y="3689575"/>
            <a:ext cx="1908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Légale</a:t>
            </a:r>
            <a:endParaRPr dirty="0"/>
          </a:p>
        </p:txBody>
      </p:sp>
      <p:sp>
        <p:nvSpPr>
          <p:cNvPr id="733" name="Google Shape;733;p55"/>
          <p:cNvSpPr txBox="1">
            <a:spLocks noGrp="1"/>
          </p:cNvSpPr>
          <p:nvPr>
            <p:ph type="title" idx="15"/>
          </p:nvPr>
        </p:nvSpPr>
        <p:spPr>
          <a:xfrm>
            <a:off x="720000" y="40715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A</a:t>
            </a:r>
            <a:r>
              <a:rPr lang="en" dirty="0">
                <a:solidFill>
                  <a:schemeClr val="accent1"/>
                </a:solidFill>
              </a:rPr>
              <a:t>n</a:t>
            </a:r>
            <a:r>
              <a:rPr lang="en" dirty="0">
                <a:solidFill>
                  <a:schemeClr val="tx2"/>
                </a:solidFill>
              </a:rPr>
              <a:t>a</a:t>
            </a:r>
            <a:r>
              <a:rPr lang="en" dirty="0">
                <a:solidFill>
                  <a:schemeClr val="accent3"/>
                </a:solidFill>
              </a:rPr>
              <a:t>l</a:t>
            </a:r>
            <a:r>
              <a:rPr lang="en" dirty="0">
                <a:solidFill>
                  <a:schemeClr val="accent2"/>
                </a:solidFill>
              </a:rPr>
              <a:t>y</a:t>
            </a:r>
            <a:r>
              <a:rPr lang="en" dirty="0">
                <a:solidFill>
                  <a:schemeClr val="accent1"/>
                </a:solidFill>
              </a:rPr>
              <a:t>s</a:t>
            </a:r>
            <a:r>
              <a:rPr lang="en" dirty="0">
                <a:solidFill>
                  <a:schemeClr val="tx2"/>
                </a:solidFill>
              </a:rPr>
              <a:t>e</a:t>
            </a:r>
            <a:r>
              <a:rPr lang="en" dirty="0">
                <a:solidFill>
                  <a:schemeClr val="bg1"/>
                </a:solidFill>
              </a:rPr>
              <a:t> </a:t>
            </a:r>
            <a:r>
              <a:rPr lang="en" dirty="0">
                <a:solidFill>
                  <a:schemeClr val="accent3"/>
                </a:solidFill>
              </a:rPr>
              <a:t>P</a:t>
            </a:r>
            <a:r>
              <a:rPr lang="en" dirty="0">
                <a:solidFill>
                  <a:schemeClr val="accent2"/>
                </a:solidFill>
              </a:rPr>
              <a:t>E</a:t>
            </a:r>
            <a:r>
              <a:rPr lang="en" dirty="0">
                <a:solidFill>
                  <a:schemeClr val="accent1"/>
                </a:solidFill>
              </a:rPr>
              <a:t>S</a:t>
            </a:r>
            <a:r>
              <a:rPr lang="en" dirty="0">
                <a:solidFill>
                  <a:schemeClr val="tx2"/>
                </a:solidFill>
              </a:rPr>
              <a:t>T</a:t>
            </a:r>
            <a:r>
              <a:rPr lang="en" dirty="0">
                <a:solidFill>
                  <a:schemeClr val="accent3"/>
                </a:solidFill>
              </a:rPr>
              <a:t>E</a:t>
            </a:r>
            <a:r>
              <a:rPr lang="en" dirty="0">
                <a:solidFill>
                  <a:schemeClr val="accent4">
                    <a:lumMod val="75000"/>
                  </a:schemeClr>
                </a:solidFill>
              </a:rPr>
              <a:t>L</a:t>
            </a:r>
            <a:endParaRPr dirty="0">
              <a:solidFill>
                <a:schemeClr val="accent4">
                  <a:lumMod val="75000"/>
                </a:schemeClr>
              </a:solidFill>
            </a:endParaRPr>
          </a:p>
        </p:txBody>
      </p:sp>
      <p:grpSp>
        <p:nvGrpSpPr>
          <p:cNvPr id="734" name="Google Shape;734;p55"/>
          <p:cNvGrpSpPr/>
          <p:nvPr/>
        </p:nvGrpSpPr>
        <p:grpSpPr>
          <a:xfrm>
            <a:off x="4309669" y="1270237"/>
            <a:ext cx="533253" cy="512687"/>
            <a:chOff x="3854700" y="249750"/>
            <a:chExt cx="500425" cy="481125"/>
          </a:xfrm>
        </p:grpSpPr>
        <p:sp>
          <p:nvSpPr>
            <p:cNvPr id="735" name="Google Shape;735;p55"/>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6" name="Google Shape;736;p55"/>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7" name="Google Shape;737;p55"/>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8" name="Google Shape;738;p55"/>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9" name="Google Shape;739;p55"/>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0" name="Google Shape;740;p55"/>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1" name="Google Shape;741;p55"/>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2" name="Google Shape;742;p55"/>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3" name="Google Shape;743;p55"/>
          <p:cNvGrpSpPr/>
          <p:nvPr/>
        </p:nvGrpSpPr>
        <p:grpSpPr>
          <a:xfrm>
            <a:off x="6549421" y="1269838"/>
            <a:ext cx="515431" cy="513459"/>
            <a:chOff x="2085450" y="842250"/>
            <a:chExt cx="483700" cy="481850"/>
          </a:xfrm>
        </p:grpSpPr>
        <p:sp>
          <p:nvSpPr>
            <p:cNvPr id="744" name="Google Shape;744;p55"/>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5" name="Google Shape;745;p55"/>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6" name="Google Shape;746;p55"/>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7" name="Google Shape;747;p55"/>
          <p:cNvGrpSpPr/>
          <p:nvPr/>
        </p:nvGrpSpPr>
        <p:grpSpPr>
          <a:xfrm>
            <a:off x="2070618" y="1301366"/>
            <a:ext cx="532534" cy="450429"/>
            <a:chOff x="2678350" y="1464650"/>
            <a:chExt cx="499750" cy="422700"/>
          </a:xfrm>
        </p:grpSpPr>
        <p:sp>
          <p:nvSpPr>
            <p:cNvPr id="748" name="Google Shape;748;p55"/>
            <p:cNvSpPr/>
            <p:nvPr/>
          </p:nvSpPr>
          <p:spPr>
            <a:xfrm>
              <a:off x="3081050" y="1542700"/>
              <a:ext cx="97050" cy="267350"/>
            </a:xfrm>
            <a:custGeom>
              <a:avLst/>
              <a:gdLst/>
              <a:ahLst/>
              <a:cxnLst/>
              <a:rect l="l" t="t" r="r" b="b"/>
              <a:pathLst>
                <a:path w="3882" h="10694" extrusionOk="0">
                  <a:moveTo>
                    <a:pt x="618" y="0"/>
                  </a:moveTo>
                  <a:cubicBezTo>
                    <a:pt x="474" y="0"/>
                    <a:pt x="329" y="55"/>
                    <a:pt x="220" y="165"/>
                  </a:cubicBezTo>
                  <a:cubicBezTo>
                    <a:pt x="3" y="384"/>
                    <a:pt x="0" y="737"/>
                    <a:pt x="214" y="957"/>
                  </a:cubicBezTo>
                  <a:cubicBezTo>
                    <a:pt x="2650" y="3375"/>
                    <a:pt x="2650" y="7316"/>
                    <a:pt x="214" y="9737"/>
                  </a:cubicBezTo>
                  <a:cubicBezTo>
                    <a:pt x="0" y="9957"/>
                    <a:pt x="3" y="10310"/>
                    <a:pt x="220" y="10526"/>
                  </a:cubicBezTo>
                  <a:cubicBezTo>
                    <a:pt x="330" y="10638"/>
                    <a:pt x="475" y="10693"/>
                    <a:pt x="620" y="10693"/>
                  </a:cubicBezTo>
                  <a:cubicBezTo>
                    <a:pt x="761" y="10693"/>
                    <a:pt x="902" y="10641"/>
                    <a:pt x="1012" y="10535"/>
                  </a:cubicBezTo>
                  <a:cubicBezTo>
                    <a:pt x="3882" y="7672"/>
                    <a:pt x="3882" y="3022"/>
                    <a:pt x="1012" y="159"/>
                  </a:cubicBezTo>
                  <a:cubicBezTo>
                    <a:pt x="902" y="53"/>
                    <a:pt x="760" y="0"/>
                    <a:pt x="618" y="0"/>
                  </a:cubicBez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9" name="Google Shape;749;p55"/>
            <p:cNvSpPr/>
            <p:nvPr/>
          </p:nvSpPr>
          <p:spPr>
            <a:xfrm>
              <a:off x="3041000" y="1582600"/>
              <a:ext cx="75075" cy="187725"/>
            </a:xfrm>
            <a:custGeom>
              <a:avLst/>
              <a:gdLst/>
              <a:ahLst/>
              <a:cxnLst/>
              <a:rect l="l" t="t" r="r" b="b"/>
              <a:pathLst>
                <a:path w="3003" h="7509" extrusionOk="0">
                  <a:moveTo>
                    <a:pt x="626" y="0"/>
                  </a:moveTo>
                  <a:cubicBezTo>
                    <a:pt x="482" y="0"/>
                    <a:pt x="337" y="55"/>
                    <a:pt x="226" y="165"/>
                  </a:cubicBezTo>
                  <a:cubicBezTo>
                    <a:pt x="9" y="381"/>
                    <a:pt x="6" y="734"/>
                    <a:pt x="220" y="957"/>
                  </a:cubicBezTo>
                  <a:cubicBezTo>
                    <a:pt x="1774" y="2495"/>
                    <a:pt x="1774" y="5007"/>
                    <a:pt x="220" y="6545"/>
                  </a:cubicBezTo>
                  <a:cubicBezTo>
                    <a:pt x="0" y="6765"/>
                    <a:pt x="0" y="7124"/>
                    <a:pt x="220" y="7343"/>
                  </a:cubicBezTo>
                  <a:cubicBezTo>
                    <a:pt x="330" y="7453"/>
                    <a:pt x="474" y="7508"/>
                    <a:pt x="619" y="7508"/>
                  </a:cubicBezTo>
                  <a:cubicBezTo>
                    <a:pt x="763" y="7508"/>
                    <a:pt x="908" y="7453"/>
                    <a:pt x="1018" y="7343"/>
                  </a:cubicBezTo>
                  <a:cubicBezTo>
                    <a:pt x="3002" y="5359"/>
                    <a:pt x="3002" y="2143"/>
                    <a:pt x="1018" y="159"/>
                  </a:cubicBezTo>
                  <a:cubicBezTo>
                    <a:pt x="909" y="53"/>
                    <a:pt x="768" y="0"/>
                    <a:pt x="626" y="0"/>
                  </a:cubicBez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0" name="Google Shape;750;p55"/>
            <p:cNvSpPr/>
            <p:nvPr/>
          </p:nvSpPr>
          <p:spPr>
            <a:xfrm>
              <a:off x="2678350" y="1464650"/>
              <a:ext cx="339700" cy="422700"/>
            </a:xfrm>
            <a:custGeom>
              <a:avLst/>
              <a:gdLst/>
              <a:ahLst/>
              <a:cxnLst/>
              <a:rect l="l" t="t" r="r" b="b"/>
              <a:pathLst>
                <a:path w="13588" h="16908" extrusionOk="0">
                  <a:moveTo>
                    <a:pt x="5683" y="5632"/>
                  </a:moveTo>
                  <a:lnTo>
                    <a:pt x="5683" y="11278"/>
                  </a:lnTo>
                  <a:lnTo>
                    <a:pt x="3952" y="11278"/>
                  </a:lnTo>
                  <a:cubicBezTo>
                    <a:pt x="3638" y="11278"/>
                    <a:pt x="3389" y="11026"/>
                    <a:pt x="3389" y="10712"/>
                  </a:cubicBezTo>
                  <a:lnTo>
                    <a:pt x="3389" y="6195"/>
                  </a:lnTo>
                  <a:cubicBezTo>
                    <a:pt x="3389" y="5882"/>
                    <a:pt x="3638" y="5632"/>
                    <a:pt x="3952" y="5632"/>
                  </a:cubicBezTo>
                  <a:close/>
                  <a:moveTo>
                    <a:pt x="11895" y="1115"/>
                  </a:moveTo>
                  <a:cubicBezTo>
                    <a:pt x="12206" y="1115"/>
                    <a:pt x="12458" y="1365"/>
                    <a:pt x="12458" y="1679"/>
                  </a:cubicBezTo>
                  <a:lnTo>
                    <a:pt x="12458" y="15229"/>
                  </a:lnTo>
                  <a:cubicBezTo>
                    <a:pt x="12458" y="15542"/>
                    <a:pt x="12206" y="15792"/>
                    <a:pt x="11895" y="15792"/>
                  </a:cubicBezTo>
                  <a:cubicBezTo>
                    <a:pt x="11582" y="15792"/>
                    <a:pt x="11329" y="15542"/>
                    <a:pt x="11329" y="15229"/>
                  </a:cubicBezTo>
                  <a:lnTo>
                    <a:pt x="11329" y="1679"/>
                  </a:lnTo>
                  <a:cubicBezTo>
                    <a:pt x="11329" y="1365"/>
                    <a:pt x="11582" y="1115"/>
                    <a:pt x="11895" y="1115"/>
                  </a:cubicBezTo>
                  <a:close/>
                  <a:moveTo>
                    <a:pt x="11892" y="0"/>
                  </a:moveTo>
                  <a:cubicBezTo>
                    <a:pt x="11090" y="0"/>
                    <a:pt x="10386" y="570"/>
                    <a:pt x="10230" y="1374"/>
                  </a:cubicBezTo>
                  <a:lnTo>
                    <a:pt x="6060" y="4503"/>
                  </a:lnTo>
                  <a:lnTo>
                    <a:pt x="3952" y="4503"/>
                  </a:lnTo>
                  <a:cubicBezTo>
                    <a:pt x="3235" y="4503"/>
                    <a:pt x="2600" y="4955"/>
                    <a:pt x="2362" y="5632"/>
                  </a:cubicBezTo>
                  <a:lnTo>
                    <a:pt x="1693" y="5632"/>
                  </a:lnTo>
                  <a:cubicBezTo>
                    <a:pt x="757" y="5632"/>
                    <a:pt x="1" y="6388"/>
                    <a:pt x="1" y="7325"/>
                  </a:cubicBezTo>
                  <a:lnTo>
                    <a:pt x="1" y="9583"/>
                  </a:lnTo>
                  <a:cubicBezTo>
                    <a:pt x="1" y="10520"/>
                    <a:pt x="757" y="11275"/>
                    <a:pt x="1693" y="11278"/>
                  </a:cubicBezTo>
                  <a:lnTo>
                    <a:pt x="2362" y="11278"/>
                  </a:lnTo>
                  <a:cubicBezTo>
                    <a:pt x="2600" y="11953"/>
                    <a:pt x="3235" y="12405"/>
                    <a:pt x="3952" y="12408"/>
                  </a:cubicBezTo>
                  <a:lnTo>
                    <a:pt x="6060" y="12408"/>
                  </a:lnTo>
                  <a:lnTo>
                    <a:pt x="10230" y="15533"/>
                  </a:lnTo>
                  <a:cubicBezTo>
                    <a:pt x="10386" y="16336"/>
                    <a:pt x="11087" y="16908"/>
                    <a:pt x="11888" y="16908"/>
                  </a:cubicBezTo>
                  <a:cubicBezTo>
                    <a:pt x="11940" y="16908"/>
                    <a:pt x="11993" y="16905"/>
                    <a:pt x="12046" y="16900"/>
                  </a:cubicBezTo>
                  <a:cubicBezTo>
                    <a:pt x="12913" y="16822"/>
                    <a:pt x="13582" y="16099"/>
                    <a:pt x="13588" y="15229"/>
                  </a:cubicBezTo>
                  <a:lnTo>
                    <a:pt x="13588" y="1679"/>
                  </a:lnTo>
                  <a:cubicBezTo>
                    <a:pt x="13579" y="808"/>
                    <a:pt x="12913" y="86"/>
                    <a:pt x="12046" y="7"/>
                  </a:cubicBezTo>
                  <a:cubicBezTo>
                    <a:pt x="11994" y="3"/>
                    <a:pt x="11943" y="0"/>
                    <a:pt x="11892" y="0"/>
                  </a:cubicBez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1" name="Google Shape;751;p55"/>
          <p:cNvGrpSpPr/>
          <p:nvPr/>
        </p:nvGrpSpPr>
        <p:grpSpPr>
          <a:xfrm>
            <a:off x="6547246" y="3053850"/>
            <a:ext cx="519773" cy="513486"/>
            <a:chOff x="3858100" y="1435075"/>
            <a:chExt cx="487775" cy="481875"/>
          </a:xfrm>
        </p:grpSpPr>
        <p:sp>
          <p:nvSpPr>
            <p:cNvPr id="752" name="Google Shape;752;p55"/>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3" name="Google Shape;753;p55"/>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4" name="Google Shape;754;p55"/>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5" name="Google Shape;755;p55"/>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6" name="Google Shape;756;p55"/>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7" name="Google Shape;757;p55"/>
          <p:cNvGrpSpPr/>
          <p:nvPr/>
        </p:nvGrpSpPr>
        <p:grpSpPr>
          <a:xfrm>
            <a:off x="4312771" y="3053876"/>
            <a:ext cx="518468" cy="513459"/>
            <a:chOff x="5049725" y="1435050"/>
            <a:chExt cx="486550" cy="481850"/>
          </a:xfrm>
        </p:grpSpPr>
        <p:sp>
          <p:nvSpPr>
            <p:cNvPr id="758" name="Google Shape;758;p55"/>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9" name="Google Shape;759;p55"/>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0" name="Google Shape;760;p55"/>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1" name="Google Shape;761;p55"/>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62" name="Google Shape;762;p55"/>
          <p:cNvSpPr/>
          <p:nvPr/>
        </p:nvSpPr>
        <p:spPr>
          <a:xfrm>
            <a:off x="2084397" y="3089361"/>
            <a:ext cx="504988" cy="477975"/>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pic>
        <p:nvPicPr>
          <p:cNvPr id="58" name="Image 57" descr="Une image contenant texte, clipart&#10;&#10;Description générée automatiquement">
            <a:extLst>
              <a:ext uri="{FF2B5EF4-FFF2-40B4-BE49-F238E27FC236}">
                <a16:creationId xmlns:a16="http://schemas.microsoft.com/office/drawing/2014/main" id="{F6E37539-B6F4-4DA1-AA87-0463EEC3B013}"/>
              </a:ext>
            </a:extLst>
          </p:cNvPr>
          <p:cNvPicPr>
            <a:picLocks noChangeAspect="1"/>
          </p:cNvPicPr>
          <p:nvPr/>
        </p:nvPicPr>
        <p:blipFill>
          <a:blip r:embed="rId3"/>
          <a:stretch>
            <a:fillRect/>
          </a:stretch>
        </p:blipFill>
        <p:spPr>
          <a:xfrm>
            <a:off x="917981" y="4336808"/>
            <a:ext cx="2188093" cy="714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6515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791036" y="1966332"/>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Force</a:t>
            </a:r>
            <a:endParaRPr dirty="0"/>
          </a:p>
        </p:txBody>
      </p:sp>
      <p:sp>
        <p:nvSpPr>
          <p:cNvPr id="994" name="Google Shape;994;p64"/>
          <p:cNvSpPr txBox="1">
            <a:spLocks noGrp="1"/>
          </p:cNvSpPr>
          <p:nvPr>
            <p:ph type="subTitle" idx="1"/>
          </p:nvPr>
        </p:nvSpPr>
        <p:spPr>
          <a:xfrm>
            <a:off x="940245" y="2571750"/>
            <a:ext cx="3496583" cy="467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fr-CA" sz="1600" dirty="0">
                <a:effectLst/>
                <a:latin typeface="+mn-lt"/>
                <a:ea typeface="Calibri" panose="020F0502020204030204" pitchFamily="34" charset="0"/>
                <a:cs typeface="Times New Roman" panose="02020603050405020304" pitchFamily="18" charset="0"/>
              </a:rPr>
              <a:t>Google a le pouvoir de </a:t>
            </a:r>
            <a:r>
              <a:rPr lang="fr-CA" sz="1600" dirty="0" err="1">
                <a:latin typeface="+mn-lt"/>
                <a:ea typeface="Calibri" panose="020F0502020204030204" pitchFamily="34" charset="0"/>
                <a:cs typeface="Times New Roman" panose="02020603050405020304" pitchFamily="18" charset="0"/>
              </a:rPr>
              <a:t>L</a:t>
            </a:r>
            <a:r>
              <a:rPr lang="fr-CA" sz="1600" dirty="0" err="1">
                <a:effectLst/>
                <a:latin typeface="+mn-lt"/>
                <a:ea typeface="Calibri" panose="020F0502020204030204" pitchFamily="34" charset="0"/>
                <a:cs typeface="Times New Roman" panose="02020603050405020304" pitchFamily="18" charset="0"/>
              </a:rPr>
              <a:t>obbiying</a:t>
            </a:r>
            <a:r>
              <a:rPr lang="fr-CA" sz="1600" dirty="0">
                <a:effectLst/>
                <a:latin typeface="+mn-lt"/>
                <a:ea typeface="Calibri" panose="020F0502020204030204" pitchFamily="34" charset="0"/>
                <a:cs typeface="Times New Roman" panose="02020603050405020304" pitchFamily="18" charset="0"/>
              </a:rPr>
              <a:t> </a:t>
            </a:r>
            <a:endParaRPr sz="1200" dirty="0">
              <a:latin typeface="+mn-lt"/>
            </a:endParaRPr>
          </a:p>
        </p:txBody>
      </p:sp>
      <p:sp>
        <p:nvSpPr>
          <p:cNvPr id="997" name="Google Shape;997;p64"/>
          <p:cNvSpPr txBox="1">
            <a:spLocks noGrp="1"/>
          </p:cNvSpPr>
          <p:nvPr>
            <p:ph type="title" idx="4"/>
          </p:nvPr>
        </p:nvSpPr>
        <p:spPr>
          <a:xfrm>
            <a:off x="4971796" y="1966332"/>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Faiblesse</a:t>
            </a:r>
            <a:endParaRPr dirty="0"/>
          </a:p>
        </p:txBody>
      </p:sp>
      <p:sp>
        <p:nvSpPr>
          <p:cNvPr id="998" name="Google Shape;998;p64"/>
          <p:cNvSpPr txBox="1">
            <a:spLocks noGrp="1"/>
          </p:cNvSpPr>
          <p:nvPr>
            <p:ph type="subTitle" idx="5"/>
          </p:nvPr>
        </p:nvSpPr>
        <p:spPr>
          <a:xfrm>
            <a:off x="4360884" y="2805450"/>
            <a:ext cx="4063116" cy="467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fr-FR" sz="1600" dirty="0">
                <a:solidFill>
                  <a:schemeClr val="bg1"/>
                </a:solidFill>
                <a:effectLst/>
                <a:latin typeface="+mn-lt"/>
                <a:ea typeface="Calibri" panose="020F0502020204030204" pitchFamily="34" charset="0"/>
              </a:rPr>
              <a:t> Google est accusée par la chine de vouloir exporter sa culture, sa langue et ses valeurs</a:t>
            </a:r>
          </a:p>
        </p:txBody>
      </p:sp>
      <p:sp>
        <p:nvSpPr>
          <p:cNvPr id="14" name="Google Shape;1030;p65">
            <a:extLst>
              <a:ext uri="{FF2B5EF4-FFF2-40B4-BE49-F238E27FC236}">
                <a16:creationId xmlns:a16="http://schemas.microsoft.com/office/drawing/2014/main" id="{E9191EBF-A576-D547-A1FC-B37C6EEBED07}"/>
              </a:ext>
            </a:extLst>
          </p:cNvPr>
          <p:cNvSpPr txBox="1">
            <a:spLocks/>
          </p:cNvSpPr>
          <p:nvPr/>
        </p:nvSpPr>
        <p:spPr>
          <a:xfrm>
            <a:off x="2798736" y="-207159"/>
            <a:ext cx="9742201" cy="1826700"/>
          </a:xfrm>
          <a:prstGeom prst="rect">
            <a:avLst/>
          </a:prstGeom>
          <a:noFill/>
          <a:ln>
            <a:noFill/>
          </a:ln>
          <a:effectLst>
            <a:outerShdw blurRad="57150" dist="19050" dir="3780000" algn="bl" rotWithShape="0">
              <a:srgbClr val="000000">
                <a:alpha val="58999"/>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fr-CA" sz="4800" b="1" dirty="0">
                <a:solidFill>
                  <a:schemeClr val="accent2"/>
                </a:solidFill>
              </a:rPr>
              <a:t>P</a:t>
            </a:r>
            <a:r>
              <a:rPr lang="fr-CA" sz="4800" b="1" dirty="0">
                <a:solidFill>
                  <a:schemeClr val="accent1"/>
                </a:solidFill>
              </a:rPr>
              <a:t>O</a:t>
            </a:r>
            <a:r>
              <a:rPr lang="fr-CA" sz="4800" b="1" dirty="0">
                <a:solidFill>
                  <a:schemeClr val="tx2"/>
                </a:solidFill>
              </a:rPr>
              <a:t>L</a:t>
            </a:r>
            <a:r>
              <a:rPr lang="fr-CA" sz="4800" b="1" dirty="0">
                <a:solidFill>
                  <a:schemeClr val="accent3"/>
                </a:solidFill>
              </a:rPr>
              <a:t>I</a:t>
            </a:r>
            <a:r>
              <a:rPr lang="fr-CA" sz="4800" b="1" dirty="0">
                <a:solidFill>
                  <a:schemeClr val="accent2"/>
                </a:solidFill>
              </a:rPr>
              <a:t>T</a:t>
            </a:r>
            <a:r>
              <a:rPr lang="fr-CA" sz="4800" b="1" dirty="0">
                <a:solidFill>
                  <a:schemeClr val="accent1"/>
                </a:solidFill>
              </a:rPr>
              <a:t>I</a:t>
            </a:r>
            <a:r>
              <a:rPr lang="fr-CA" sz="4800" b="1" dirty="0">
                <a:solidFill>
                  <a:schemeClr val="tx2"/>
                </a:solidFill>
              </a:rPr>
              <a:t>Q</a:t>
            </a:r>
            <a:r>
              <a:rPr lang="fr-CA" sz="4800" b="1" dirty="0">
                <a:solidFill>
                  <a:schemeClr val="accent3"/>
                </a:solidFill>
              </a:rPr>
              <a:t>U</a:t>
            </a:r>
            <a:r>
              <a:rPr lang="fr-CA" sz="4800" b="1" dirty="0">
                <a:solidFill>
                  <a:schemeClr val="accent2"/>
                </a:solidFill>
              </a:rPr>
              <a:t>E</a:t>
            </a:r>
            <a:endParaRPr lang="fr-CA" sz="4400" spc="600" dirty="0">
              <a:solidFill>
                <a:schemeClr val="accent2"/>
              </a:solidFill>
              <a:highlight>
                <a:schemeClr val="accen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733762" y="1839471"/>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Force</a:t>
            </a:r>
            <a:endParaRPr dirty="0"/>
          </a:p>
        </p:txBody>
      </p:sp>
      <p:sp>
        <p:nvSpPr>
          <p:cNvPr id="994" name="Google Shape;994;p64"/>
          <p:cNvSpPr txBox="1">
            <a:spLocks noGrp="1"/>
          </p:cNvSpPr>
          <p:nvPr>
            <p:ph type="subTitle" idx="1"/>
          </p:nvPr>
        </p:nvSpPr>
        <p:spPr>
          <a:xfrm>
            <a:off x="829174" y="2197914"/>
            <a:ext cx="3824577" cy="2672140"/>
          </a:xfrm>
          <a:prstGeom prst="rect">
            <a:avLst/>
          </a:prstGeom>
        </p:spPr>
        <p:txBody>
          <a:bodyPr spcFirstLastPara="1" wrap="square" lIns="91425" tIns="91425" rIns="91425" bIns="91425" anchor="ctr" anchorCtr="0">
            <a:noAutofit/>
          </a:bodyPr>
          <a:lstStyle/>
          <a:p>
            <a:pPr marL="285750" indent="-285750" algn="l">
              <a:lnSpc>
                <a:spcPct val="200000"/>
              </a:lnSpc>
              <a:buFont typeface="Arial" panose="020B0604020202020204" pitchFamily="34" charset="0"/>
              <a:buChar char="•"/>
            </a:pPr>
            <a:r>
              <a:rPr lang="fr-CA" sz="1600" dirty="0">
                <a:effectLst/>
                <a:latin typeface="+mn-lt"/>
                <a:ea typeface="Calibri" panose="020F0502020204030204" pitchFamily="34" charset="0"/>
                <a:cs typeface="Times New Roman" panose="02020603050405020304" pitchFamily="18" charset="0"/>
              </a:rPr>
              <a:t>91% de part de marché en France</a:t>
            </a:r>
          </a:p>
          <a:p>
            <a:pPr marL="285750" indent="-285750" algn="l">
              <a:lnSpc>
                <a:spcPct val="200000"/>
              </a:lnSpc>
              <a:buFont typeface="Arial" panose="020B0604020202020204" pitchFamily="34" charset="0"/>
              <a:buChar char="•"/>
            </a:pPr>
            <a:r>
              <a:rPr lang="fr-CA" sz="1600" dirty="0">
                <a:latin typeface="+mn-lt"/>
                <a:ea typeface="Calibri" panose="020F0502020204030204" pitchFamily="34" charset="0"/>
                <a:cs typeface="Times New Roman" panose="02020603050405020304" pitchFamily="18" charset="0"/>
              </a:rPr>
              <a:t>G</a:t>
            </a:r>
            <a:r>
              <a:rPr lang="fr-CA" sz="1600" dirty="0">
                <a:effectLst/>
                <a:latin typeface="+mn-lt"/>
                <a:ea typeface="Calibri" panose="020F0502020204030204" pitchFamily="34" charset="0"/>
                <a:cs typeface="Times New Roman" panose="02020603050405020304" pitchFamily="18" charset="0"/>
              </a:rPr>
              <a:t>oogle détient 37% au niveau des publicités</a:t>
            </a:r>
          </a:p>
          <a:p>
            <a:pPr marL="285750" indent="-285750" algn="l">
              <a:lnSpc>
                <a:spcPct val="200000"/>
              </a:lnSpc>
              <a:buFont typeface="Arial" panose="020B0604020202020204" pitchFamily="34" charset="0"/>
              <a:buChar char="•"/>
            </a:pPr>
            <a:r>
              <a:rPr lang="fr-CA" sz="1600" dirty="0">
                <a:latin typeface="+mn-lt"/>
                <a:ea typeface="Calibri" panose="020F0502020204030204" pitchFamily="34" charset="0"/>
                <a:cs typeface="Times New Roman" panose="02020603050405020304" pitchFamily="18" charset="0"/>
              </a:rPr>
              <a:t>M</a:t>
            </a:r>
            <a:r>
              <a:rPr lang="fr-CA" sz="1600" dirty="0">
                <a:effectLst/>
                <a:latin typeface="+mn-lt"/>
                <a:ea typeface="Calibri" panose="020F0502020204030204" pitchFamily="34" charset="0"/>
                <a:cs typeface="Times New Roman" panose="02020603050405020304" pitchFamily="18" charset="0"/>
              </a:rPr>
              <a:t>onopole GAFA</a:t>
            </a:r>
          </a:p>
          <a:p>
            <a:pPr marL="0" lvl="0" indent="0" algn="l" rtl="0">
              <a:spcBef>
                <a:spcPts val="0"/>
              </a:spcBef>
              <a:spcAft>
                <a:spcPts val="0"/>
              </a:spcAft>
              <a:buNone/>
            </a:pPr>
            <a:endParaRPr sz="1200" dirty="0">
              <a:latin typeface="+mn-lt"/>
            </a:endParaRPr>
          </a:p>
        </p:txBody>
      </p:sp>
      <p:sp>
        <p:nvSpPr>
          <p:cNvPr id="997" name="Google Shape;997;p64"/>
          <p:cNvSpPr txBox="1">
            <a:spLocks noGrp="1"/>
          </p:cNvSpPr>
          <p:nvPr>
            <p:ph type="title" idx="4"/>
          </p:nvPr>
        </p:nvSpPr>
        <p:spPr>
          <a:xfrm>
            <a:off x="5476588" y="1839471"/>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Faiblesse</a:t>
            </a:r>
            <a:endParaRPr dirty="0"/>
          </a:p>
        </p:txBody>
      </p:sp>
      <p:sp>
        <p:nvSpPr>
          <p:cNvPr id="998" name="Google Shape;998;p64"/>
          <p:cNvSpPr txBox="1">
            <a:spLocks noGrp="1"/>
          </p:cNvSpPr>
          <p:nvPr>
            <p:ph type="subTitle" idx="5"/>
          </p:nvPr>
        </p:nvSpPr>
        <p:spPr>
          <a:xfrm>
            <a:off x="4490249" y="2103321"/>
            <a:ext cx="4152819" cy="1430663"/>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fr-CA" sz="1600" dirty="0">
                <a:effectLst/>
                <a:latin typeface="+mn-lt"/>
                <a:ea typeface="Calibri" panose="020F0502020204030204" pitchFamily="34" charset="0"/>
                <a:cs typeface="Times New Roman" panose="02020603050405020304" pitchFamily="18" charset="0"/>
              </a:rPr>
              <a:t>3% des chiffres d’affaire des taxes GAFA</a:t>
            </a:r>
            <a:endParaRPr sz="1200" dirty="0">
              <a:solidFill>
                <a:schemeClr val="bg1"/>
              </a:solidFill>
              <a:latin typeface="+mn-lt"/>
            </a:endParaRPr>
          </a:p>
        </p:txBody>
      </p:sp>
      <p:sp>
        <p:nvSpPr>
          <p:cNvPr id="1001" name="Google Shape;1001;p6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accent4">
                    <a:lumMod val="75000"/>
                  </a:schemeClr>
                </a:solidFill>
              </a:rPr>
              <a:t>E</a:t>
            </a:r>
            <a:r>
              <a:rPr lang="en" sz="4800" dirty="0">
                <a:solidFill>
                  <a:schemeClr val="accent1"/>
                </a:solidFill>
              </a:rPr>
              <a:t>c</a:t>
            </a:r>
            <a:r>
              <a:rPr lang="en" sz="4800" dirty="0">
                <a:solidFill>
                  <a:schemeClr val="tx2"/>
                </a:solidFill>
              </a:rPr>
              <a:t>o</a:t>
            </a:r>
            <a:r>
              <a:rPr lang="en" sz="4800" dirty="0">
                <a:solidFill>
                  <a:schemeClr val="accent3"/>
                </a:solidFill>
              </a:rPr>
              <a:t>n</a:t>
            </a:r>
            <a:r>
              <a:rPr lang="en" sz="4800" dirty="0">
                <a:solidFill>
                  <a:schemeClr val="accent4">
                    <a:lumMod val="75000"/>
                  </a:schemeClr>
                </a:solidFill>
              </a:rPr>
              <a:t>o</a:t>
            </a:r>
            <a:r>
              <a:rPr lang="en" sz="4800" dirty="0">
                <a:solidFill>
                  <a:schemeClr val="accent1"/>
                </a:solidFill>
              </a:rPr>
              <a:t>m</a:t>
            </a:r>
            <a:r>
              <a:rPr lang="en" sz="4800" dirty="0">
                <a:solidFill>
                  <a:schemeClr val="tx2"/>
                </a:solidFill>
              </a:rPr>
              <a:t>i</a:t>
            </a:r>
            <a:r>
              <a:rPr lang="en" sz="4800" dirty="0">
                <a:solidFill>
                  <a:schemeClr val="accent3"/>
                </a:solidFill>
              </a:rPr>
              <a:t>q</a:t>
            </a:r>
            <a:r>
              <a:rPr lang="en" sz="4800" dirty="0">
                <a:solidFill>
                  <a:schemeClr val="accent4">
                    <a:lumMod val="75000"/>
                  </a:schemeClr>
                </a:solidFill>
              </a:rPr>
              <a:t>u</a:t>
            </a:r>
            <a:r>
              <a:rPr lang="en" sz="4800" dirty="0">
                <a:solidFill>
                  <a:schemeClr val="accent1"/>
                </a:solidFill>
              </a:rPr>
              <a:t>e</a:t>
            </a:r>
            <a:endParaRPr sz="4800" dirty="0">
              <a:solidFill>
                <a:schemeClr val="accent1"/>
              </a:solidFill>
            </a:endParaRPr>
          </a:p>
        </p:txBody>
      </p:sp>
    </p:spTree>
    <p:extLst>
      <p:ext uri="{BB962C8B-B14F-4D97-AF65-F5344CB8AC3E}">
        <p14:creationId xmlns:p14="http://schemas.microsoft.com/office/powerpoint/2010/main" val="3773311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796254" y="1832976"/>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Force</a:t>
            </a:r>
            <a:endParaRPr dirty="0"/>
          </a:p>
        </p:txBody>
      </p:sp>
      <p:sp>
        <p:nvSpPr>
          <p:cNvPr id="994" name="Google Shape;994;p64"/>
          <p:cNvSpPr txBox="1">
            <a:spLocks noGrp="1"/>
          </p:cNvSpPr>
          <p:nvPr>
            <p:ph type="subTitle" idx="1"/>
          </p:nvPr>
        </p:nvSpPr>
        <p:spPr>
          <a:xfrm>
            <a:off x="1035908" y="1761414"/>
            <a:ext cx="3536092" cy="2672140"/>
          </a:xfrm>
          <a:prstGeom prst="rect">
            <a:avLst/>
          </a:prstGeom>
        </p:spPr>
        <p:txBody>
          <a:bodyPr spcFirstLastPara="1" wrap="square" lIns="91425" tIns="91425" rIns="91425" bIns="91425" anchor="ctr" anchorCtr="0">
            <a:noAutofit/>
          </a:bodyPr>
          <a:lstStyle/>
          <a:p>
            <a:pPr marL="285750" indent="-285750" algn="l">
              <a:lnSpc>
                <a:spcPct val="200000"/>
              </a:lnSpc>
              <a:buFont typeface="Arial" panose="020B0604020202020204" pitchFamily="34" charset="0"/>
              <a:buChar char="•"/>
            </a:pPr>
            <a:r>
              <a:rPr lang="fr-FR" sz="1600" dirty="0">
                <a:effectLst/>
                <a:latin typeface="+mn-lt"/>
                <a:ea typeface="Calibri" panose="020F0502020204030204" pitchFamily="34" charset="0"/>
                <a:cs typeface="Times New Roman" panose="02020603050405020304" pitchFamily="18" charset="0"/>
              </a:rPr>
              <a:t>Bien être de ses collaborateurs</a:t>
            </a:r>
          </a:p>
          <a:p>
            <a:pPr marL="285750" indent="-285750" algn="l">
              <a:lnSpc>
                <a:spcPct val="200000"/>
              </a:lnSpc>
              <a:buFont typeface="Arial" panose="020B0604020202020204" pitchFamily="34" charset="0"/>
              <a:buChar char="•"/>
            </a:pPr>
            <a:r>
              <a:rPr lang="fr-FR" sz="1600" dirty="0">
                <a:latin typeface="+mn-lt"/>
                <a:ea typeface="Calibri" panose="020F0502020204030204" pitchFamily="34" charset="0"/>
                <a:cs typeface="Times New Roman" panose="02020603050405020304" pitchFamily="18" charset="0"/>
              </a:rPr>
              <a:t>A</a:t>
            </a:r>
            <a:r>
              <a:rPr lang="fr-FR" sz="1600" dirty="0">
                <a:effectLst/>
                <a:latin typeface="+mn-lt"/>
                <a:ea typeface="Calibri" panose="020F0502020204030204" pitchFamily="34" charset="0"/>
                <a:cs typeface="Times New Roman" panose="02020603050405020304" pitchFamily="18" charset="0"/>
              </a:rPr>
              <a:t>ide beaucoup d’associations</a:t>
            </a:r>
            <a:endParaRPr lang="fr-FR" sz="1600" dirty="0">
              <a:latin typeface="+mn-lt"/>
            </a:endParaRPr>
          </a:p>
          <a:p>
            <a:pPr marL="285750" lvl="0" indent="-285750" algn="l" rtl="0">
              <a:lnSpc>
                <a:spcPct val="200000"/>
              </a:lnSpc>
              <a:spcBef>
                <a:spcPts val="0"/>
              </a:spcBef>
              <a:spcAft>
                <a:spcPts val="0"/>
              </a:spcAft>
              <a:buFont typeface="Arial" panose="020B0604020202020204" pitchFamily="34" charset="0"/>
              <a:buChar char="•"/>
            </a:pPr>
            <a:endParaRPr lang="fr-FR" sz="1200" dirty="0">
              <a:latin typeface="+mn-lt"/>
            </a:endParaRPr>
          </a:p>
        </p:txBody>
      </p:sp>
      <p:sp>
        <p:nvSpPr>
          <p:cNvPr id="997" name="Google Shape;997;p64"/>
          <p:cNvSpPr txBox="1">
            <a:spLocks noGrp="1"/>
          </p:cNvSpPr>
          <p:nvPr>
            <p:ph type="title" idx="4"/>
          </p:nvPr>
        </p:nvSpPr>
        <p:spPr>
          <a:xfrm>
            <a:off x="5273946" y="1832976"/>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Faiblesse</a:t>
            </a:r>
            <a:endParaRPr dirty="0"/>
          </a:p>
        </p:txBody>
      </p:sp>
      <p:sp>
        <p:nvSpPr>
          <p:cNvPr id="998" name="Google Shape;998;p64"/>
          <p:cNvSpPr txBox="1">
            <a:spLocks noGrp="1"/>
          </p:cNvSpPr>
          <p:nvPr>
            <p:ph type="subTitle" idx="5"/>
          </p:nvPr>
        </p:nvSpPr>
        <p:spPr>
          <a:xfrm>
            <a:off x="4778736" y="2701646"/>
            <a:ext cx="3824577" cy="467400"/>
          </a:xfrm>
          <a:prstGeom prst="rect">
            <a:avLst/>
          </a:prstGeom>
        </p:spPr>
        <p:txBody>
          <a:bodyPr spcFirstLastPara="1" wrap="square" lIns="91425" tIns="91425" rIns="91425" bIns="91425" anchor="ctr" anchorCtr="0">
            <a:noAutofit/>
          </a:bodyPr>
          <a:lstStyle/>
          <a:p>
            <a:pPr marL="742950" lvl="1" indent="-285750" algn="l">
              <a:buFont typeface="Arial" panose="020B0604020202020204" pitchFamily="34" charset="0"/>
              <a:buChar char="•"/>
            </a:pPr>
            <a:r>
              <a:rPr lang="fr-CA" sz="1800" dirty="0">
                <a:effectLst/>
                <a:latin typeface="+mn-lt"/>
                <a:ea typeface="Calibri" panose="020F0502020204030204" pitchFamily="34" charset="0"/>
                <a:cs typeface="Times New Roman" panose="02020603050405020304" pitchFamily="18" charset="0"/>
              </a:rPr>
              <a:t>Absence de neutralité</a:t>
            </a:r>
            <a:endParaRPr lang="fr-CA" dirty="0">
              <a:solidFill>
                <a:schemeClr val="bg1"/>
              </a:solidFill>
              <a:latin typeface="+mn-lt"/>
            </a:endParaRPr>
          </a:p>
        </p:txBody>
      </p:sp>
      <p:sp>
        <p:nvSpPr>
          <p:cNvPr id="1001" name="Google Shape;1001;p6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chemeClr val="accent2"/>
                </a:solidFill>
              </a:rPr>
              <a:t>S</a:t>
            </a:r>
            <a:r>
              <a:rPr lang="en" sz="4500" dirty="0">
                <a:solidFill>
                  <a:schemeClr val="accent1"/>
                </a:solidFill>
              </a:rPr>
              <a:t>o</a:t>
            </a:r>
            <a:r>
              <a:rPr lang="en" sz="4500" dirty="0">
                <a:solidFill>
                  <a:schemeClr val="tx2"/>
                </a:solidFill>
              </a:rPr>
              <a:t>c</a:t>
            </a:r>
            <a:r>
              <a:rPr lang="en" sz="4500" dirty="0">
                <a:solidFill>
                  <a:schemeClr val="accent3"/>
                </a:solidFill>
              </a:rPr>
              <a:t>i</a:t>
            </a:r>
            <a:r>
              <a:rPr lang="en" sz="4500" dirty="0">
                <a:solidFill>
                  <a:schemeClr val="accent2"/>
                </a:solidFill>
              </a:rPr>
              <a:t>a</a:t>
            </a:r>
            <a:r>
              <a:rPr lang="en" sz="4500" dirty="0">
                <a:solidFill>
                  <a:schemeClr val="accent1"/>
                </a:solidFill>
              </a:rPr>
              <a:t>l</a:t>
            </a:r>
            <a:endParaRPr sz="4500" dirty="0">
              <a:solidFill>
                <a:schemeClr val="accent1"/>
              </a:solidFill>
            </a:endParaRPr>
          </a:p>
        </p:txBody>
      </p:sp>
    </p:spTree>
    <p:extLst>
      <p:ext uri="{BB962C8B-B14F-4D97-AF65-F5344CB8AC3E}">
        <p14:creationId xmlns:p14="http://schemas.microsoft.com/office/powerpoint/2010/main" val="2767449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695622" y="1481825"/>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Force</a:t>
            </a:r>
            <a:endParaRPr dirty="0"/>
          </a:p>
        </p:txBody>
      </p:sp>
      <p:sp>
        <p:nvSpPr>
          <p:cNvPr id="994" name="Google Shape;994;p64"/>
          <p:cNvSpPr txBox="1">
            <a:spLocks noGrp="1"/>
          </p:cNvSpPr>
          <p:nvPr>
            <p:ph type="subTitle" idx="1"/>
          </p:nvPr>
        </p:nvSpPr>
        <p:spPr>
          <a:xfrm>
            <a:off x="584298" y="2096826"/>
            <a:ext cx="4094922" cy="2672140"/>
          </a:xfrm>
          <a:prstGeom prst="rect">
            <a:avLst/>
          </a:prstGeom>
        </p:spPr>
        <p:txBody>
          <a:bodyPr spcFirstLastPara="1" wrap="square" lIns="91425" tIns="91425" rIns="91425" bIns="91425" anchor="ctr" anchorCtr="0">
            <a:noAutofit/>
          </a:bodyPr>
          <a:lstStyle/>
          <a:p>
            <a:pPr algn="l">
              <a:lnSpc>
                <a:spcPct val="150000"/>
              </a:lnSpc>
              <a:spcAft>
                <a:spcPts val="1000"/>
              </a:spcAft>
              <a:buFont typeface="Arial" panose="020B0604020202020204" pitchFamily="34" charset="0"/>
              <a:buChar char="•"/>
            </a:pPr>
            <a:r>
              <a:rPr lang="fr-FR" sz="1600" b="0" i="0" dirty="0">
                <a:solidFill>
                  <a:schemeClr val="bg1"/>
                </a:solidFill>
                <a:effectLst/>
                <a:latin typeface="+mn-lt"/>
              </a:rPr>
              <a:t>Continuons à développer des méthodes innovantes pour rendre leurs activités plus respectueuses de l'environnement</a:t>
            </a:r>
          </a:p>
          <a:p>
            <a:pPr algn="l">
              <a:lnSpc>
                <a:spcPct val="150000"/>
              </a:lnSpc>
              <a:spcAft>
                <a:spcPts val="1000"/>
              </a:spcAft>
              <a:buFont typeface="Arial" panose="020B0604020202020204" pitchFamily="34" charset="0"/>
              <a:buChar char="•"/>
            </a:pPr>
            <a:r>
              <a:rPr lang="fr-FR" sz="1600" b="0" i="0" dirty="0">
                <a:solidFill>
                  <a:schemeClr val="bg1"/>
                </a:solidFill>
                <a:effectLst/>
                <a:latin typeface="+mn-lt"/>
              </a:rPr>
              <a:t>Soutenir le développement durable à grande échelle</a:t>
            </a:r>
            <a:endParaRPr lang="fr-CA" sz="1200" dirty="0">
              <a:solidFill>
                <a:schemeClr val="bg1"/>
              </a:solidFill>
              <a:effectLst/>
              <a:latin typeface="+mn-lt"/>
              <a:ea typeface="Calibri" panose="020F0502020204030204" pitchFamily="34" charset="0"/>
              <a:cs typeface="Times New Roman" panose="02020603050405020304" pitchFamily="18" charset="0"/>
            </a:endParaRPr>
          </a:p>
        </p:txBody>
      </p:sp>
      <p:sp>
        <p:nvSpPr>
          <p:cNvPr id="997" name="Google Shape;997;p64"/>
          <p:cNvSpPr txBox="1">
            <a:spLocks noGrp="1"/>
          </p:cNvSpPr>
          <p:nvPr>
            <p:ph type="title" idx="4"/>
          </p:nvPr>
        </p:nvSpPr>
        <p:spPr>
          <a:xfrm>
            <a:off x="5027456" y="1481825"/>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Faiblesse</a:t>
            </a:r>
            <a:endParaRPr dirty="0"/>
          </a:p>
        </p:txBody>
      </p:sp>
      <p:sp>
        <p:nvSpPr>
          <p:cNvPr id="998" name="Google Shape;998;p64"/>
          <p:cNvSpPr txBox="1">
            <a:spLocks noGrp="1"/>
          </p:cNvSpPr>
          <p:nvPr>
            <p:ph type="subTitle" idx="5"/>
          </p:nvPr>
        </p:nvSpPr>
        <p:spPr>
          <a:xfrm>
            <a:off x="4599423" y="2473625"/>
            <a:ext cx="4094922" cy="467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fr-FR" sz="1600" dirty="0">
                <a:effectLst/>
                <a:latin typeface="Calibri" panose="020F0502020204030204" pitchFamily="34" charset="0"/>
                <a:ea typeface="Calibri" panose="020F0502020204030204" pitchFamily="34" charset="0"/>
                <a:cs typeface="Times New Roman" panose="02020603050405020304" pitchFamily="18" charset="0"/>
              </a:rPr>
              <a:t>Faiblesses leurs serveurs polluent la planète</a:t>
            </a:r>
            <a:endParaRPr lang="fr-FR" sz="1200" dirty="0">
              <a:solidFill>
                <a:schemeClr val="bg1"/>
              </a:solidFill>
              <a:latin typeface="+mn-lt"/>
            </a:endParaRPr>
          </a:p>
        </p:txBody>
      </p:sp>
      <p:sp>
        <p:nvSpPr>
          <p:cNvPr id="1001" name="Google Shape;1001;p6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CA" sz="4500" dirty="0">
                <a:solidFill>
                  <a:schemeClr val="accent2"/>
                </a:solidFill>
              </a:rPr>
              <a:t>E</a:t>
            </a:r>
            <a:r>
              <a:rPr lang="fr-CA" sz="4500" dirty="0">
                <a:solidFill>
                  <a:schemeClr val="accent1"/>
                </a:solidFill>
              </a:rPr>
              <a:t>n</a:t>
            </a:r>
            <a:r>
              <a:rPr lang="fr-CA" sz="4500" dirty="0">
                <a:solidFill>
                  <a:schemeClr val="tx2"/>
                </a:solidFill>
              </a:rPr>
              <a:t>v</a:t>
            </a:r>
            <a:r>
              <a:rPr lang="fr-CA" sz="4500" dirty="0">
                <a:solidFill>
                  <a:schemeClr val="accent3"/>
                </a:solidFill>
              </a:rPr>
              <a:t>i</a:t>
            </a:r>
            <a:r>
              <a:rPr lang="fr-CA" sz="4500" dirty="0">
                <a:solidFill>
                  <a:schemeClr val="accent2"/>
                </a:solidFill>
              </a:rPr>
              <a:t>r</a:t>
            </a:r>
            <a:r>
              <a:rPr lang="fr-CA" sz="4500" dirty="0">
                <a:solidFill>
                  <a:schemeClr val="accent1"/>
                </a:solidFill>
              </a:rPr>
              <a:t>o</a:t>
            </a:r>
            <a:r>
              <a:rPr lang="fr-CA" sz="4500" dirty="0">
                <a:solidFill>
                  <a:schemeClr val="tx2"/>
                </a:solidFill>
              </a:rPr>
              <a:t>n</a:t>
            </a:r>
            <a:r>
              <a:rPr lang="fr-CA" sz="4500" dirty="0">
                <a:solidFill>
                  <a:schemeClr val="accent3"/>
                </a:solidFill>
              </a:rPr>
              <a:t>n</a:t>
            </a:r>
            <a:r>
              <a:rPr lang="fr-CA" sz="4500" dirty="0">
                <a:solidFill>
                  <a:schemeClr val="accent2"/>
                </a:solidFill>
              </a:rPr>
              <a:t>e</a:t>
            </a:r>
            <a:r>
              <a:rPr lang="fr-CA" sz="4500" dirty="0">
                <a:solidFill>
                  <a:schemeClr val="accent1"/>
                </a:solidFill>
              </a:rPr>
              <a:t>m</a:t>
            </a:r>
            <a:r>
              <a:rPr lang="fr-CA" sz="4500" dirty="0">
                <a:solidFill>
                  <a:schemeClr val="tx2"/>
                </a:solidFill>
              </a:rPr>
              <a:t>e</a:t>
            </a:r>
            <a:r>
              <a:rPr lang="fr-CA" sz="4500" dirty="0">
                <a:solidFill>
                  <a:schemeClr val="accent3"/>
                </a:solidFill>
              </a:rPr>
              <a:t>n</a:t>
            </a:r>
            <a:r>
              <a:rPr lang="fr-CA" sz="4500" dirty="0">
                <a:solidFill>
                  <a:schemeClr val="accent2"/>
                </a:solidFill>
              </a:rPr>
              <a:t>t</a:t>
            </a:r>
            <a:r>
              <a:rPr lang="fr-CA" sz="4500" dirty="0">
                <a:solidFill>
                  <a:schemeClr val="accent1"/>
                </a:solidFill>
              </a:rPr>
              <a:t>a</a:t>
            </a:r>
            <a:r>
              <a:rPr lang="fr-CA" sz="4500" dirty="0">
                <a:solidFill>
                  <a:schemeClr val="tx2"/>
                </a:solidFill>
              </a:rPr>
              <a:t>l</a:t>
            </a:r>
            <a:endParaRPr sz="4500" dirty="0">
              <a:solidFill>
                <a:schemeClr val="tx2"/>
              </a:solidFill>
            </a:endParaRPr>
          </a:p>
        </p:txBody>
      </p:sp>
    </p:spTree>
    <p:extLst>
      <p:ext uri="{BB962C8B-B14F-4D97-AF65-F5344CB8AC3E}">
        <p14:creationId xmlns:p14="http://schemas.microsoft.com/office/powerpoint/2010/main" val="3027516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624059" y="1569126"/>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Force</a:t>
            </a:r>
            <a:endParaRPr dirty="0"/>
          </a:p>
        </p:txBody>
      </p:sp>
      <p:sp>
        <p:nvSpPr>
          <p:cNvPr id="994" name="Google Shape;994;p64"/>
          <p:cNvSpPr txBox="1">
            <a:spLocks noGrp="1"/>
          </p:cNvSpPr>
          <p:nvPr>
            <p:ph type="subTitle" idx="1"/>
          </p:nvPr>
        </p:nvSpPr>
        <p:spPr>
          <a:xfrm>
            <a:off x="829174" y="1832976"/>
            <a:ext cx="3536092" cy="2672140"/>
          </a:xfrm>
          <a:prstGeom prst="rect">
            <a:avLst/>
          </a:prstGeom>
        </p:spPr>
        <p:txBody>
          <a:bodyPr spcFirstLastPara="1" wrap="square" lIns="91425" tIns="91425" rIns="91425" bIns="91425" anchor="ctr" anchorCtr="0">
            <a:noAutofit/>
          </a:bodyPr>
          <a:lstStyle/>
          <a:p>
            <a:pPr algn="l">
              <a:lnSpc>
                <a:spcPct val="150000"/>
              </a:lnSpc>
              <a:spcAft>
                <a:spcPts val="1000"/>
              </a:spcAft>
              <a:buFont typeface="Arial" panose="020B0604020202020204" pitchFamily="34" charset="0"/>
              <a:buChar char="•"/>
            </a:pPr>
            <a:r>
              <a:rPr lang="fr-CA" sz="1600" dirty="0">
                <a:effectLst/>
                <a:latin typeface="Calibri" panose="020F0502020204030204" pitchFamily="34" charset="0"/>
                <a:ea typeface="Calibri" panose="020F0502020204030204" pitchFamily="34" charset="0"/>
                <a:cs typeface="Times New Roman" panose="02020603050405020304" pitchFamily="18" charset="0"/>
              </a:rPr>
              <a:t>Entreprise numérique qui sont la pointe du progrès technique </a:t>
            </a:r>
          </a:p>
          <a:p>
            <a:pPr algn="l">
              <a:lnSpc>
                <a:spcPct val="150000"/>
              </a:lnSpc>
              <a:spcAft>
                <a:spcPts val="1000"/>
              </a:spcAft>
              <a:buFont typeface="Arial" panose="020B0604020202020204" pitchFamily="34" charset="0"/>
              <a:buChar char="•"/>
            </a:pPr>
            <a:r>
              <a:rPr lang="fr-CA" sz="1600" dirty="0">
                <a:effectLst/>
                <a:latin typeface="Calibri" panose="020F0502020204030204" pitchFamily="34" charset="0"/>
                <a:ea typeface="Calibri" panose="020F0502020204030204" pitchFamily="34" charset="0"/>
                <a:cs typeface="Times New Roman" panose="02020603050405020304" pitchFamily="18" charset="0"/>
              </a:rPr>
              <a:t>Google collabore avec </a:t>
            </a:r>
            <a:r>
              <a:rPr lang="fr-CA" sz="1600" b="1" i="1" dirty="0">
                <a:latin typeface="Calibri" panose="020F0502020204030204" pitchFamily="34" charset="0"/>
                <a:ea typeface="Calibri" panose="020F0502020204030204" pitchFamily="34" charset="0"/>
                <a:cs typeface="Times New Roman" panose="02020603050405020304" pitchFamily="18" charset="0"/>
              </a:rPr>
              <a:t>T</a:t>
            </a:r>
            <a:r>
              <a:rPr lang="fr-CA" sz="1600" b="1" i="1" dirty="0">
                <a:effectLst/>
                <a:latin typeface="Calibri" panose="020F0502020204030204" pitchFamily="34" charset="0"/>
                <a:ea typeface="Calibri" panose="020F0502020204030204" pitchFamily="34" charset="0"/>
                <a:cs typeface="Times New Roman" panose="02020603050405020304" pitchFamily="18" charset="0"/>
              </a:rPr>
              <a:t>esla</a:t>
            </a:r>
            <a:r>
              <a:rPr lang="fr-CA" sz="1600" dirty="0">
                <a:effectLst/>
                <a:latin typeface="Calibri" panose="020F0502020204030204" pitchFamily="34" charset="0"/>
                <a:ea typeface="Calibri" panose="020F0502020204030204" pitchFamily="34" charset="0"/>
                <a:cs typeface="Times New Roman" panose="02020603050405020304" pitchFamily="18" charset="0"/>
              </a:rPr>
              <a:t> et </a:t>
            </a:r>
            <a:r>
              <a:rPr lang="fr-CA" sz="1600" b="1" i="1" dirty="0">
                <a:effectLst/>
                <a:latin typeface="Calibri" panose="020F0502020204030204" pitchFamily="34" charset="0"/>
                <a:ea typeface="Calibri" panose="020F0502020204030204" pitchFamily="34" charset="0"/>
                <a:cs typeface="Times New Roman" panose="02020603050405020304" pitchFamily="18" charset="0"/>
              </a:rPr>
              <a:t>Android</a:t>
            </a:r>
          </a:p>
        </p:txBody>
      </p:sp>
      <p:sp>
        <p:nvSpPr>
          <p:cNvPr id="997" name="Google Shape;997;p64"/>
          <p:cNvSpPr txBox="1">
            <a:spLocks noGrp="1"/>
          </p:cNvSpPr>
          <p:nvPr>
            <p:ph type="title" idx="4"/>
          </p:nvPr>
        </p:nvSpPr>
        <p:spPr>
          <a:xfrm>
            <a:off x="5160151" y="1569126"/>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Faiblesse</a:t>
            </a:r>
            <a:endParaRPr dirty="0"/>
          </a:p>
        </p:txBody>
      </p:sp>
      <p:sp>
        <p:nvSpPr>
          <p:cNvPr id="998" name="Google Shape;998;p64"/>
          <p:cNvSpPr txBox="1">
            <a:spLocks noGrp="1"/>
          </p:cNvSpPr>
          <p:nvPr>
            <p:ph type="subTitle" idx="5"/>
          </p:nvPr>
        </p:nvSpPr>
        <p:spPr>
          <a:xfrm>
            <a:off x="4599423" y="2473625"/>
            <a:ext cx="3824577" cy="467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fr-FR" sz="1600" dirty="0">
                <a:effectLst/>
                <a:latin typeface="Calibri" panose="020F0502020204030204" pitchFamily="34" charset="0"/>
                <a:ea typeface="Calibri" panose="020F0502020204030204" pitchFamily="34" charset="0"/>
                <a:cs typeface="Times New Roman" panose="02020603050405020304" pitchFamily="18" charset="0"/>
              </a:rPr>
              <a:t>Concurrence avec les réseaux sociaux</a:t>
            </a:r>
            <a:endParaRPr lang="fr-FR" sz="1200" dirty="0">
              <a:solidFill>
                <a:schemeClr val="bg1"/>
              </a:solidFill>
              <a:latin typeface="+mn-lt"/>
            </a:endParaRPr>
          </a:p>
        </p:txBody>
      </p:sp>
      <p:sp>
        <p:nvSpPr>
          <p:cNvPr id="1001" name="Google Shape;1001;p6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chemeClr val="accent2"/>
                </a:solidFill>
              </a:rPr>
              <a:t>T</a:t>
            </a:r>
            <a:r>
              <a:rPr lang="en" sz="4500" dirty="0">
                <a:solidFill>
                  <a:schemeClr val="accent1"/>
                </a:solidFill>
              </a:rPr>
              <a:t>e</a:t>
            </a:r>
            <a:r>
              <a:rPr lang="en" sz="4500" dirty="0">
                <a:solidFill>
                  <a:schemeClr val="tx2"/>
                </a:solidFill>
              </a:rPr>
              <a:t>c</a:t>
            </a:r>
            <a:r>
              <a:rPr lang="en" sz="4500" dirty="0">
                <a:solidFill>
                  <a:schemeClr val="accent3"/>
                </a:solidFill>
              </a:rPr>
              <a:t>h</a:t>
            </a:r>
            <a:r>
              <a:rPr lang="en" sz="4500" dirty="0">
                <a:solidFill>
                  <a:schemeClr val="accent2"/>
                </a:solidFill>
              </a:rPr>
              <a:t>n</a:t>
            </a:r>
            <a:r>
              <a:rPr lang="en" sz="4500" dirty="0">
                <a:solidFill>
                  <a:schemeClr val="accent1"/>
                </a:solidFill>
              </a:rPr>
              <a:t>o</a:t>
            </a:r>
            <a:r>
              <a:rPr lang="en" sz="4500" dirty="0">
                <a:solidFill>
                  <a:schemeClr val="tx2"/>
                </a:solidFill>
              </a:rPr>
              <a:t>l</a:t>
            </a:r>
            <a:r>
              <a:rPr lang="en" sz="4500" dirty="0">
                <a:solidFill>
                  <a:schemeClr val="accent3"/>
                </a:solidFill>
              </a:rPr>
              <a:t>o</a:t>
            </a:r>
            <a:r>
              <a:rPr lang="en" sz="4500" dirty="0">
                <a:solidFill>
                  <a:schemeClr val="accent2"/>
                </a:solidFill>
              </a:rPr>
              <a:t>g</a:t>
            </a:r>
            <a:r>
              <a:rPr lang="en" sz="4500" dirty="0">
                <a:solidFill>
                  <a:schemeClr val="accent1"/>
                </a:solidFill>
              </a:rPr>
              <a:t>i</a:t>
            </a:r>
            <a:r>
              <a:rPr lang="en" sz="4500" dirty="0">
                <a:solidFill>
                  <a:schemeClr val="tx2"/>
                </a:solidFill>
              </a:rPr>
              <a:t>q</a:t>
            </a:r>
            <a:r>
              <a:rPr lang="en" sz="4500" dirty="0">
                <a:solidFill>
                  <a:schemeClr val="accent3"/>
                </a:solidFill>
              </a:rPr>
              <a:t>u</a:t>
            </a:r>
            <a:r>
              <a:rPr lang="en" sz="4500" dirty="0">
                <a:solidFill>
                  <a:schemeClr val="accent2"/>
                </a:solidFill>
              </a:rPr>
              <a:t>e</a:t>
            </a:r>
            <a:endParaRPr sz="4500" dirty="0">
              <a:solidFill>
                <a:schemeClr val="accent2"/>
              </a:solidFill>
            </a:endParaRPr>
          </a:p>
        </p:txBody>
      </p:sp>
    </p:spTree>
    <p:extLst>
      <p:ext uri="{BB962C8B-B14F-4D97-AF65-F5344CB8AC3E}">
        <p14:creationId xmlns:p14="http://schemas.microsoft.com/office/powerpoint/2010/main" val="3907252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624059" y="1569126"/>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Force</a:t>
            </a:r>
            <a:endParaRPr dirty="0"/>
          </a:p>
        </p:txBody>
      </p:sp>
      <p:sp>
        <p:nvSpPr>
          <p:cNvPr id="994" name="Google Shape;994;p64"/>
          <p:cNvSpPr txBox="1">
            <a:spLocks noGrp="1"/>
          </p:cNvSpPr>
          <p:nvPr>
            <p:ph type="subTitle" idx="1"/>
          </p:nvPr>
        </p:nvSpPr>
        <p:spPr>
          <a:xfrm>
            <a:off x="829174" y="1832976"/>
            <a:ext cx="3742826" cy="2672140"/>
          </a:xfrm>
          <a:prstGeom prst="rect">
            <a:avLst/>
          </a:prstGeom>
        </p:spPr>
        <p:txBody>
          <a:bodyPr spcFirstLastPara="1" wrap="square" lIns="91425" tIns="91425" rIns="91425" bIns="91425" anchor="ctr" anchorCtr="0">
            <a:noAutofit/>
          </a:bodyPr>
          <a:lstStyle/>
          <a:p>
            <a:pPr algn="l">
              <a:lnSpc>
                <a:spcPct val="150000"/>
              </a:lnSpc>
              <a:spcAft>
                <a:spcPts val="1000"/>
              </a:spcAft>
              <a:buFont typeface="Arial" panose="020B0604020202020204" pitchFamily="34" charset="0"/>
              <a:buChar char="•"/>
            </a:pPr>
            <a:r>
              <a:rPr lang="fr-FR" dirty="0">
                <a:solidFill>
                  <a:schemeClr val="bg1"/>
                </a:solidFill>
                <a:effectLst/>
                <a:latin typeface="Segoe UI" panose="020B0502040204020203" pitchFamily="34" charset="0"/>
                <a:ea typeface="Calibri" panose="020F0502020204030204" pitchFamily="34" charset="0"/>
              </a:rPr>
              <a:t>Google a dû faire des modifications sur ses algorithmes de recherche</a:t>
            </a:r>
          </a:p>
          <a:p>
            <a:pPr algn="l">
              <a:lnSpc>
                <a:spcPct val="150000"/>
              </a:lnSpc>
              <a:spcAft>
                <a:spcPts val="1000"/>
              </a:spcAft>
              <a:buFont typeface="Arial" panose="020B0604020202020204" pitchFamily="34" charset="0"/>
              <a:buChar char="•"/>
            </a:pPr>
            <a:r>
              <a:rPr lang="fr-FR" dirty="0">
                <a:solidFill>
                  <a:schemeClr val="bg1"/>
                </a:solidFill>
                <a:latin typeface="Segoe UI" panose="020B0502040204020203" pitchFamily="34" charset="0"/>
                <a:ea typeface="Calibri" panose="020F0502020204030204" pitchFamily="34" charset="0"/>
              </a:rPr>
              <a:t>C</a:t>
            </a:r>
            <a:r>
              <a:rPr lang="fr-FR" dirty="0">
                <a:solidFill>
                  <a:schemeClr val="bg1"/>
                </a:solidFill>
                <a:effectLst/>
                <a:latin typeface="Segoe UI" panose="020B0502040204020203" pitchFamily="34" charset="0"/>
                <a:ea typeface="Calibri" panose="020F0502020204030204" pitchFamily="34" charset="0"/>
              </a:rPr>
              <a:t>hanger de stratégie sur le long terme,  et reconsidérer ses responsabilités citoyennes</a:t>
            </a:r>
            <a:endParaRPr lang="fr-CA"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97" name="Google Shape;997;p64"/>
          <p:cNvSpPr txBox="1">
            <a:spLocks noGrp="1"/>
          </p:cNvSpPr>
          <p:nvPr>
            <p:ph type="title" idx="4"/>
          </p:nvPr>
        </p:nvSpPr>
        <p:spPr>
          <a:xfrm>
            <a:off x="5027456" y="1481825"/>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Faiblesse</a:t>
            </a:r>
            <a:endParaRPr dirty="0"/>
          </a:p>
        </p:txBody>
      </p:sp>
      <p:sp>
        <p:nvSpPr>
          <p:cNvPr id="998" name="Google Shape;998;p64"/>
          <p:cNvSpPr txBox="1">
            <a:spLocks noGrp="1"/>
          </p:cNvSpPr>
          <p:nvPr>
            <p:ph type="subTitle" idx="5"/>
          </p:nvPr>
        </p:nvSpPr>
        <p:spPr>
          <a:xfrm>
            <a:off x="4572000" y="2839187"/>
            <a:ext cx="4842344" cy="467400"/>
          </a:xfrm>
          <a:prstGeom prst="rect">
            <a:avLst/>
          </a:prstGeom>
        </p:spPr>
        <p:txBody>
          <a:bodyPr spcFirstLastPara="1" wrap="square" lIns="91425" tIns="91425" rIns="91425" bIns="91425" anchor="ctr" anchorCtr="0">
            <a:noAutofit/>
          </a:bodyPr>
          <a:lstStyle/>
          <a:p>
            <a:pPr marL="285750" lvl="0" indent="-285750" algn="l" rtl="0">
              <a:lnSpc>
                <a:spcPct val="200000"/>
              </a:lnSpc>
              <a:spcBef>
                <a:spcPts val="0"/>
              </a:spcBef>
              <a:spcAft>
                <a:spcPts val="0"/>
              </a:spcAft>
              <a:buFont typeface="Arial" panose="020B0604020202020204" pitchFamily="34" charset="0"/>
              <a:buChar char="•"/>
            </a:pPr>
            <a:r>
              <a:rPr lang="fr-FR" sz="1600" dirty="0">
                <a:effectLst/>
                <a:latin typeface="Calibri" panose="020F0502020204030204" pitchFamily="34" charset="0"/>
                <a:ea typeface="Calibri" panose="020F0502020204030204" pitchFamily="34" charset="0"/>
                <a:cs typeface="Times New Roman" panose="02020603050405020304" pitchFamily="18" charset="0"/>
              </a:rPr>
              <a:t>Exploitation des données </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gn="l" rtl="0">
              <a:lnSpc>
                <a:spcPct val="200000"/>
              </a:lnSpc>
              <a:spcBef>
                <a:spcPts val="0"/>
              </a:spcBef>
              <a:spcAft>
                <a:spcPts val="0"/>
              </a:spcAft>
              <a:buFont typeface="Arial" panose="020B0604020202020204" pitchFamily="34" charset="0"/>
              <a:buChar char="•"/>
            </a:pPr>
            <a:r>
              <a:rPr lang="fr-FR" sz="1600" dirty="0">
                <a:effectLst/>
                <a:latin typeface="Calibri" panose="020F0502020204030204" pitchFamily="34" charset="0"/>
                <a:ea typeface="Calibri" panose="020F0502020204030204" pitchFamily="34" charset="0"/>
                <a:cs typeface="Times New Roman" panose="02020603050405020304" pitchFamily="18" charset="0"/>
              </a:rPr>
              <a:t> Google pousse les limites dans beaucoup de domaines</a:t>
            </a:r>
          </a:p>
          <a:p>
            <a:pPr marL="285750" lvl="0" indent="-285750" algn="l" rtl="0">
              <a:lnSpc>
                <a:spcPct val="200000"/>
              </a:lnSpc>
              <a:spcBef>
                <a:spcPts val="0"/>
              </a:spcBef>
              <a:spcAft>
                <a:spcPts val="0"/>
              </a:spcAft>
              <a:buFont typeface="Arial" panose="020B0604020202020204" pitchFamily="34" charset="0"/>
              <a:buChar char="•"/>
            </a:pPr>
            <a:r>
              <a:rPr lang="fr-FR" sz="1600" dirty="0">
                <a:effectLst/>
                <a:latin typeface="Calibri" panose="020F0502020204030204" pitchFamily="34" charset="0"/>
                <a:ea typeface="Calibri" panose="020F0502020204030204" pitchFamily="34" charset="0"/>
                <a:cs typeface="Times New Roman" panose="02020603050405020304" pitchFamily="18" charset="0"/>
              </a:rPr>
              <a:t>Fait face à de nombreux procès</a:t>
            </a:r>
            <a:endParaRPr lang="fr-FR" sz="1200" dirty="0">
              <a:solidFill>
                <a:schemeClr val="bg1"/>
              </a:solidFill>
              <a:latin typeface="+mn-lt"/>
            </a:endParaRPr>
          </a:p>
        </p:txBody>
      </p:sp>
      <p:sp>
        <p:nvSpPr>
          <p:cNvPr id="1001" name="Google Shape;1001;p6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chemeClr val="accent2"/>
                </a:solidFill>
              </a:rPr>
              <a:t>L</a:t>
            </a:r>
            <a:r>
              <a:rPr lang="en" sz="4500" dirty="0">
                <a:solidFill>
                  <a:schemeClr val="accent1"/>
                </a:solidFill>
              </a:rPr>
              <a:t>é</a:t>
            </a:r>
            <a:r>
              <a:rPr lang="en" sz="4500" dirty="0">
                <a:solidFill>
                  <a:schemeClr val="tx2"/>
                </a:solidFill>
              </a:rPr>
              <a:t>g</a:t>
            </a:r>
            <a:r>
              <a:rPr lang="en" sz="4500" dirty="0">
                <a:solidFill>
                  <a:schemeClr val="accent3"/>
                </a:solidFill>
              </a:rPr>
              <a:t>a</a:t>
            </a:r>
            <a:r>
              <a:rPr lang="en" sz="4500" dirty="0">
                <a:solidFill>
                  <a:schemeClr val="accent2"/>
                </a:solidFill>
              </a:rPr>
              <a:t>l</a:t>
            </a:r>
            <a:r>
              <a:rPr lang="en" sz="4500" dirty="0">
                <a:solidFill>
                  <a:schemeClr val="accent1"/>
                </a:solidFill>
              </a:rPr>
              <a:t>e</a:t>
            </a:r>
            <a:endParaRPr sz="4500" dirty="0">
              <a:solidFill>
                <a:schemeClr val="accent1"/>
              </a:solidFill>
            </a:endParaRPr>
          </a:p>
        </p:txBody>
      </p:sp>
    </p:spTree>
    <p:extLst>
      <p:ext uri="{BB962C8B-B14F-4D97-AF65-F5344CB8AC3E}">
        <p14:creationId xmlns:p14="http://schemas.microsoft.com/office/powerpoint/2010/main" val="4070379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6" name="Google Shape;546;p40"/>
          <p:cNvSpPr/>
          <p:nvPr/>
        </p:nvSpPr>
        <p:spPr>
          <a:xfrm>
            <a:off x="1937804" y="3264778"/>
            <a:ext cx="687900" cy="687900"/>
          </a:xfrm>
          <a:prstGeom prst="ellipse">
            <a:avLst/>
          </a:prstGeom>
          <a:solidFill>
            <a:schemeClr val="accent2"/>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7" name="Google Shape;547;p40"/>
          <p:cNvSpPr/>
          <p:nvPr/>
        </p:nvSpPr>
        <p:spPr>
          <a:xfrm>
            <a:off x="889737" y="1606599"/>
            <a:ext cx="687900" cy="687900"/>
          </a:xfrm>
          <a:prstGeom prst="ellipse">
            <a:avLst/>
          </a:prstGeom>
          <a:solidFill>
            <a:schemeClr val="accent3"/>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9" name="Google Shape;549;p40"/>
          <p:cNvSpPr txBox="1">
            <a:spLocks noGrp="1"/>
          </p:cNvSpPr>
          <p:nvPr>
            <p:ph type="title"/>
          </p:nvPr>
        </p:nvSpPr>
        <p:spPr>
          <a:xfrm>
            <a:off x="1727459" y="1490079"/>
            <a:ext cx="6526804" cy="730500"/>
          </a:xfrm>
          <a:prstGeom prst="rect">
            <a:avLst/>
          </a:prstGeom>
        </p:spPr>
        <p:txBody>
          <a:bodyPr spcFirstLastPara="1" wrap="square" lIns="91425" tIns="91425" rIns="0" bIns="91425" anchor="b" anchorCtr="0">
            <a:noAutofit/>
          </a:bodyPr>
          <a:lstStyle/>
          <a:p>
            <a:pPr marL="0" lvl="0" indent="0" algn="l" rtl="0">
              <a:spcBef>
                <a:spcPts val="0"/>
              </a:spcBef>
              <a:spcAft>
                <a:spcPts val="0"/>
              </a:spcAft>
              <a:buNone/>
            </a:pPr>
            <a:r>
              <a:rPr lang="fr-CA" dirty="0"/>
              <a:t>Partie 1: Présentation de l’entreprise  GOOGLE </a:t>
            </a:r>
          </a:p>
        </p:txBody>
      </p:sp>
      <p:sp>
        <p:nvSpPr>
          <p:cNvPr id="550" name="Google Shape;550;p40"/>
          <p:cNvSpPr txBox="1">
            <a:spLocks noGrp="1"/>
          </p:cNvSpPr>
          <p:nvPr>
            <p:ph type="title" idx="2"/>
          </p:nvPr>
        </p:nvSpPr>
        <p:spPr>
          <a:xfrm>
            <a:off x="868737" y="1749810"/>
            <a:ext cx="7299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58" name="Google Shape;558;p40"/>
          <p:cNvSpPr txBox="1">
            <a:spLocks noGrp="1"/>
          </p:cNvSpPr>
          <p:nvPr>
            <p:ph type="title" idx="9"/>
          </p:nvPr>
        </p:nvSpPr>
        <p:spPr>
          <a:xfrm>
            <a:off x="2625704" y="3099418"/>
            <a:ext cx="7084906" cy="730500"/>
          </a:xfrm>
          <a:prstGeom prst="rect">
            <a:avLst/>
          </a:prstGeom>
        </p:spPr>
        <p:txBody>
          <a:bodyPr spcFirstLastPara="1" wrap="square" lIns="91425" tIns="91425" rIns="457200" bIns="91425" anchor="b" anchorCtr="0">
            <a:noAutofit/>
          </a:bodyPr>
          <a:lstStyle/>
          <a:p>
            <a:pPr marL="0" lvl="0" indent="0" algn="l" rtl="0">
              <a:spcBef>
                <a:spcPts val="0"/>
              </a:spcBef>
              <a:spcAft>
                <a:spcPts val="0"/>
              </a:spcAft>
              <a:buNone/>
            </a:pPr>
            <a:r>
              <a:rPr lang="en" dirty="0"/>
              <a:t>Partie 2: Analyse de l’environnement  GOOGLE</a:t>
            </a:r>
            <a:endParaRPr dirty="0"/>
          </a:p>
        </p:txBody>
      </p:sp>
      <p:sp>
        <p:nvSpPr>
          <p:cNvPr id="559" name="Google Shape;559;p40"/>
          <p:cNvSpPr txBox="1">
            <a:spLocks noGrp="1"/>
          </p:cNvSpPr>
          <p:nvPr>
            <p:ph type="title" idx="13"/>
          </p:nvPr>
        </p:nvSpPr>
        <p:spPr>
          <a:xfrm>
            <a:off x="1916804" y="3412318"/>
            <a:ext cx="7299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61" name="Google Shape;561;p40"/>
          <p:cNvSpPr txBox="1">
            <a:spLocks noGrp="1"/>
          </p:cNvSpPr>
          <p:nvPr>
            <p:ph type="title" idx="15"/>
          </p:nvPr>
        </p:nvSpPr>
        <p:spPr>
          <a:xfrm>
            <a:off x="720000" y="40715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PLAN</a:t>
            </a:r>
            <a:endParaRPr b="0" dirty="0">
              <a:solidFill>
                <a:schemeClr val="lt1"/>
              </a:solidFill>
              <a:latin typeface="Poppins ExtraBold"/>
              <a:ea typeface="Poppins ExtraBold"/>
              <a:cs typeface="Poppins ExtraBold"/>
              <a:sym typeface="Poppins ExtraBold"/>
            </a:endParaRPr>
          </a:p>
        </p:txBody>
      </p:sp>
      <p:sp>
        <p:nvSpPr>
          <p:cNvPr id="9" name="ZoneTexte 8">
            <a:extLst>
              <a:ext uri="{FF2B5EF4-FFF2-40B4-BE49-F238E27FC236}">
                <a16:creationId xmlns:a16="http://schemas.microsoft.com/office/drawing/2014/main" id="{90359B3E-66F0-434D-BEB1-C768B7DD7E63}"/>
              </a:ext>
            </a:extLst>
          </p:cNvPr>
          <p:cNvSpPr txBox="1"/>
          <p:nvPr/>
        </p:nvSpPr>
        <p:spPr>
          <a:xfrm>
            <a:off x="720000" y="4826409"/>
            <a:ext cx="358355" cy="317091"/>
          </a:xfrm>
          <a:prstGeom prst="rect">
            <a:avLst/>
          </a:prstGeom>
          <a:solidFill>
            <a:schemeClr val="accent2"/>
          </a:solidFill>
        </p:spPr>
        <p:txBody>
          <a:bodyPr wrap="square" rtlCol="0">
            <a:spAutoFit/>
          </a:bodyPr>
          <a:lstStyle/>
          <a:p>
            <a:r>
              <a:rPr lang="fr-CA" dirty="0"/>
              <a:t>1</a:t>
            </a:r>
          </a:p>
        </p:txBody>
      </p:sp>
      <p:sp>
        <p:nvSpPr>
          <p:cNvPr id="2" name="ZoneTexte 1">
            <a:extLst>
              <a:ext uri="{FF2B5EF4-FFF2-40B4-BE49-F238E27FC236}">
                <a16:creationId xmlns:a16="http://schemas.microsoft.com/office/drawing/2014/main" id="{7BE40FEE-6D0D-4908-82B4-A833D91F4FF6}"/>
              </a:ext>
            </a:extLst>
          </p:cNvPr>
          <p:cNvSpPr txBox="1"/>
          <p:nvPr/>
        </p:nvSpPr>
        <p:spPr>
          <a:xfrm>
            <a:off x="3246474" y="3829918"/>
            <a:ext cx="4543647" cy="523220"/>
          </a:xfrm>
          <a:prstGeom prst="rect">
            <a:avLst/>
          </a:prstGeom>
          <a:noFill/>
        </p:spPr>
        <p:txBody>
          <a:bodyPr wrap="square" rtlCol="0">
            <a:spAutoFit/>
          </a:bodyPr>
          <a:lstStyle/>
          <a:p>
            <a:pPr marL="285750" indent="-285750">
              <a:buFont typeface="Wingdings" panose="05000000000000000000" pitchFamily="2" charset="2"/>
              <a:buChar char="ü"/>
            </a:pPr>
            <a:r>
              <a:rPr lang="fr-CA" dirty="0">
                <a:solidFill>
                  <a:schemeClr val="bg1"/>
                </a:solidFill>
              </a:rPr>
              <a:t>Analyse macro-environnement (PESTEL)</a:t>
            </a:r>
          </a:p>
          <a:p>
            <a:pPr marL="285750" indent="-285750">
              <a:buFont typeface="Wingdings" panose="05000000000000000000" pitchFamily="2" charset="2"/>
              <a:buChar char="ü"/>
            </a:pPr>
            <a:r>
              <a:rPr lang="fr-CA" dirty="0">
                <a:solidFill>
                  <a:schemeClr val="bg1"/>
                </a:solidFill>
              </a:rPr>
              <a:t>Analyse micro-environnement (PORTER &amp; SWOT)</a:t>
            </a:r>
          </a:p>
        </p:txBody>
      </p:sp>
      <p:sp>
        <p:nvSpPr>
          <p:cNvPr id="4" name="ZoneTexte 3">
            <a:extLst>
              <a:ext uri="{FF2B5EF4-FFF2-40B4-BE49-F238E27FC236}">
                <a16:creationId xmlns:a16="http://schemas.microsoft.com/office/drawing/2014/main" id="{8D977835-8A98-4E3E-B6C8-0D5EFE070D83}"/>
              </a:ext>
            </a:extLst>
          </p:cNvPr>
          <p:cNvSpPr txBox="1"/>
          <p:nvPr/>
        </p:nvSpPr>
        <p:spPr>
          <a:xfrm>
            <a:off x="2055627" y="2220579"/>
            <a:ext cx="3402419" cy="738664"/>
          </a:xfrm>
          <a:prstGeom prst="rect">
            <a:avLst/>
          </a:prstGeom>
          <a:noFill/>
        </p:spPr>
        <p:txBody>
          <a:bodyPr wrap="square" rtlCol="0">
            <a:spAutoFit/>
          </a:bodyPr>
          <a:lstStyle/>
          <a:p>
            <a:pPr marL="285750" indent="-285750">
              <a:buFont typeface="Wingdings" panose="05000000000000000000" pitchFamily="2" charset="2"/>
              <a:buChar char="ü"/>
            </a:pPr>
            <a:r>
              <a:rPr lang="fr-CA" dirty="0">
                <a:solidFill>
                  <a:schemeClr val="bg1"/>
                </a:solidFill>
              </a:rPr>
              <a:t>Nature de l’activité</a:t>
            </a:r>
          </a:p>
          <a:p>
            <a:pPr marL="285750" indent="-285750">
              <a:buFont typeface="Wingdings" panose="05000000000000000000" pitchFamily="2" charset="2"/>
              <a:buChar char="ü"/>
            </a:pPr>
            <a:r>
              <a:rPr lang="fr-CA" dirty="0">
                <a:solidFill>
                  <a:schemeClr val="bg1"/>
                </a:solidFill>
              </a:rPr>
              <a:t>Champs d’actions géographique</a:t>
            </a:r>
          </a:p>
          <a:p>
            <a:pPr marL="285750" indent="-285750">
              <a:buFont typeface="Wingdings" panose="05000000000000000000" pitchFamily="2" charset="2"/>
              <a:buChar char="ü"/>
            </a:pPr>
            <a:r>
              <a:rPr lang="fr-CA" dirty="0">
                <a:solidFill>
                  <a:schemeClr val="bg1"/>
                </a:solidFill>
              </a:rPr>
              <a:t>Finalités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49"/>
          <p:cNvSpPr txBox="1">
            <a:spLocks noGrp="1"/>
          </p:cNvSpPr>
          <p:nvPr>
            <p:ph type="title"/>
          </p:nvPr>
        </p:nvSpPr>
        <p:spPr>
          <a:xfrm>
            <a:off x="3127080" y="1161493"/>
            <a:ext cx="6528502" cy="28205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Analyse du </a:t>
            </a:r>
            <a:br>
              <a:rPr lang="en" sz="3200" dirty="0"/>
            </a:br>
            <a:r>
              <a:rPr lang="en" sz="3200" dirty="0"/>
              <a:t>micro -environnement:</a:t>
            </a:r>
            <a:br>
              <a:rPr lang="en" sz="3200" dirty="0"/>
            </a:br>
            <a:br>
              <a:rPr lang="en" sz="3200" dirty="0"/>
            </a:br>
            <a:endParaRPr dirty="0">
              <a:solidFill>
                <a:schemeClr val="bg1"/>
              </a:solidFill>
              <a:highlight>
                <a:schemeClr val="accent1"/>
              </a:highlight>
            </a:endParaRPr>
          </a:p>
        </p:txBody>
      </p:sp>
      <p:pic>
        <p:nvPicPr>
          <p:cNvPr id="4" name="Image 3" descr="Une image contenant texte, ipod, graphiques vectoriels&#10;&#10;Description générée automatiquement">
            <a:extLst>
              <a:ext uri="{FF2B5EF4-FFF2-40B4-BE49-F238E27FC236}">
                <a16:creationId xmlns:a16="http://schemas.microsoft.com/office/drawing/2014/main" id="{B8F9AD7C-3F68-4E73-8C88-731BBA976A77}"/>
              </a:ext>
            </a:extLst>
          </p:cNvPr>
          <p:cNvPicPr>
            <a:picLocks noChangeAspect="1"/>
          </p:cNvPicPr>
          <p:nvPr/>
        </p:nvPicPr>
        <p:blipFill>
          <a:blip r:embed="rId3"/>
          <a:stretch>
            <a:fillRect/>
          </a:stretch>
        </p:blipFill>
        <p:spPr>
          <a:xfrm>
            <a:off x="326067" y="1161493"/>
            <a:ext cx="3324446" cy="30254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Google Shape;1001;p64">
            <a:extLst>
              <a:ext uri="{FF2B5EF4-FFF2-40B4-BE49-F238E27FC236}">
                <a16:creationId xmlns:a16="http://schemas.microsoft.com/office/drawing/2014/main" id="{7EBED964-93CC-296E-2959-63D82D723403}"/>
              </a:ext>
            </a:extLst>
          </p:cNvPr>
          <p:cNvSpPr txBox="1">
            <a:spLocks/>
          </p:cNvSpPr>
          <p:nvPr/>
        </p:nvSpPr>
        <p:spPr>
          <a:xfrm>
            <a:off x="2539331" y="2806780"/>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4500" b="1" dirty="0">
                <a:solidFill>
                  <a:schemeClr val="accent2"/>
                </a:solidFill>
              </a:rPr>
              <a:t>5 </a:t>
            </a:r>
            <a:r>
              <a:rPr lang="fr-FR" sz="4500" b="1" dirty="0">
                <a:solidFill>
                  <a:schemeClr val="accent1"/>
                </a:solidFill>
              </a:rPr>
              <a:t>F</a:t>
            </a:r>
            <a:r>
              <a:rPr lang="fr-FR" sz="4500" b="1" dirty="0">
                <a:solidFill>
                  <a:schemeClr val="tx2"/>
                </a:solidFill>
              </a:rPr>
              <a:t>o</a:t>
            </a:r>
            <a:r>
              <a:rPr lang="fr-FR" sz="4500" b="1" dirty="0">
                <a:solidFill>
                  <a:schemeClr val="accent3"/>
                </a:solidFill>
              </a:rPr>
              <a:t>r</a:t>
            </a:r>
            <a:r>
              <a:rPr lang="fr-FR" sz="4500" b="1" dirty="0">
                <a:solidFill>
                  <a:schemeClr val="accent2"/>
                </a:solidFill>
              </a:rPr>
              <a:t>c</a:t>
            </a:r>
            <a:r>
              <a:rPr lang="fr-FR" sz="4500" b="1" dirty="0">
                <a:solidFill>
                  <a:schemeClr val="accent1"/>
                </a:solidFill>
              </a:rPr>
              <a:t>e</a:t>
            </a:r>
            <a:r>
              <a:rPr lang="fr-FR" sz="4500" b="1" dirty="0">
                <a:solidFill>
                  <a:schemeClr val="tx2"/>
                </a:solidFill>
              </a:rPr>
              <a:t>s</a:t>
            </a:r>
            <a:r>
              <a:rPr lang="fr-FR" sz="4500" b="1" dirty="0">
                <a:solidFill>
                  <a:schemeClr val="accent1"/>
                </a:solidFill>
              </a:rPr>
              <a:t> </a:t>
            </a:r>
            <a:r>
              <a:rPr lang="fr-FR" sz="4500" b="1" dirty="0">
                <a:solidFill>
                  <a:schemeClr val="accent3"/>
                </a:solidFill>
              </a:rPr>
              <a:t>D</a:t>
            </a:r>
            <a:r>
              <a:rPr lang="fr-FR" sz="4500" b="1" dirty="0">
                <a:solidFill>
                  <a:schemeClr val="accent2"/>
                </a:solidFill>
              </a:rPr>
              <a:t>e</a:t>
            </a:r>
            <a:r>
              <a:rPr lang="fr-FR" sz="4500" b="1" dirty="0">
                <a:solidFill>
                  <a:schemeClr val="accent1"/>
                </a:solidFill>
              </a:rPr>
              <a:t> P</a:t>
            </a:r>
            <a:r>
              <a:rPr lang="fr-FR" sz="4500" b="1" dirty="0">
                <a:solidFill>
                  <a:schemeClr val="tx2"/>
                </a:solidFill>
              </a:rPr>
              <a:t>o</a:t>
            </a:r>
            <a:r>
              <a:rPr lang="fr-FR" sz="4500" b="1" dirty="0">
                <a:solidFill>
                  <a:schemeClr val="accent3"/>
                </a:solidFill>
              </a:rPr>
              <a:t>r</a:t>
            </a:r>
            <a:r>
              <a:rPr lang="fr-FR" sz="4500" b="1" dirty="0">
                <a:solidFill>
                  <a:schemeClr val="accent2"/>
                </a:solidFill>
              </a:rPr>
              <a:t>t</a:t>
            </a:r>
            <a:r>
              <a:rPr lang="fr-FR" sz="4500" b="1" dirty="0">
                <a:solidFill>
                  <a:schemeClr val="accent1"/>
                </a:solidFill>
              </a:rPr>
              <a:t>e</a:t>
            </a:r>
            <a:r>
              <a:rPr lang="fr-FR" sz="4500" b="1" dirty="0">
                <a:solidFill>
                  <a:schemeClr val="tx2"/>
                </a:solidFill>
              </a:rPr>
              <a:t>r</a:t>
            </a:r>
          </a:p>
        </p:txBody>
      </p:sp>
    </p:spTree>
    <p:extLst>
      <p:ext uri="{BB962C8B-B14F-4D97-AF65-F5344CB8AC3E}">
        <p14:creationId xmlns:p14="http://schemas.microsoft.com/office/powerpoint/2010/main" val="688979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3116250110"/>
              </p:ext>
            </p:extLst>
          </p:nvPr>
        </p:nvGraphicFramePr>
        <p:xfrm>
          <a:off x="1280796" y="1245017"/>
          <a:ext cx="6582407" cy="2930873"/>
        </p:xfrm>
        <a:graphic>
          <a:graphicData uri="http://schemas.openxmlformats.org/drawingml/2006/table">
            <a:tbl>
              <a:tblPr>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1800" b="1" dirty="0">
                          <a:solidFill>
                            <a:schemeClr val="bg1"/>
                          </a:solidFill>
                          <a:highlight>
                            <a:schemeClr val="accent1"/>
                          </a:highlight>
                          <a:sym typeface="Poppins"/>
                        </a:rPr>
                        <a:t>1- Pouvoir de négociation des fournisseurs  : FAIBLE</a:t>
                      </a:r>
                      <a:endParaRPr sz="1800" b="1" dirty="0">
                        <a:solidFill>
                          <a:schemeClr val="bg1"/>
                        </a:solidFill>
                        <a:highlight>
                          <a:schemeClr val="accent1"/>
                        </a:highlight>
                        <a:latin typeface="Poppins"/>
                        <a:ea typeface="Poppins"/>
                        <a:cs typeface="Poppins"/>
                        <a:sym typeface="Poppins"/>
                      </a:endParaRPr>
                    </a:p>
                  </a:txBody>
                  <a:tcPr marL="91425" marR="91425" marT="91425" marB="146300" anchor="ctr"/>
                </a:tc>
                <a:extLst>
                  <a:ext uri="{0D108BD9-81ED-4DB2-BD59-A6C34878D82A}">
                    <a16:rowId xmlns:a16="http://schemas.microsoft.com/office/drawing/2014/main" val="10000"/>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200" b="0" u="none" strike="noStrike" cap="none" dirty="0">
                          <a:solidFill>
                            <a:schemeClr val="bg1"/>
                          </a:solidFill>
                          <a:effectLst/>
                          <a:sym typeface="Arial"/>
                        </a:rPr>
                        <a:t>Google n'est pas une entreprise de matériel comme Apple par exemple.</a:t>
                      </a:r>
                      <a:endParaRPr lang="fr-CA" sz="1200" b="0" u="none" strike="noStrike" cap="none" dirty="0">
                        <a:solidFill>
                          <a:schemeClr val="bg1"/>
                        </a:solidFill>
                        <a:effectLst/>
                        <a:sym typeface="Arial"/>
                      </a:endParaRPr>
                    </a:p>
                    <a:p>
                      <a:pPr marL="0" marR="0" lvl="0" indent="0" algn="l" rtl="0">
                        <a:lnSpc>
                          <a:spcPct val="100000"/>
                        </a:lnSpc>
                        <a:spcBef>
                          <a:spcPts val="0"/>
                        </a:spcBef>
                        <a:spcAft>
                          <a:spcPts val="0"/>
                        </a:spcAft>
                        <a:buNone/>
                      </a:pPr>
                      <a:endParaRPr sz="1200" b="0" dirty="0">
                        <a:solidFill>
                          <a:schemeClr val="bg2"/>
                        </a:solidFill>
                        <a:latin typeface="+mn-lt"/>
                        <a:ea typeface="DM Sans"/>
                        <a:cs typeface="DM Sans"/>
                        <a:sym typeface="DM Sans"/>
                      </a:endParaRPr>
                    </a:p>
                  </a:txBody>
                  <a:tcPr marL="137150" marR="137150" marT="91425" marB="0"/>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200" b="0" u="none" strike="noStrike" cap="none" dirty="0">
                          <a:solidFill>
                            <a:schemeClr val="bg1"/>
                          </a:solidFill>
                          <a:effectLst/>
                          <a:sym typeface="Arial"/>
                        </a:rPr>
                        <a:t>Entreprise de logiciels ou d’un fournisseur de service en ligne clés( publicité, recherche, </a:t>
                      </a:r>
                      <a:r>
                        <a:rPr lang="fr-FR" sz="1200" b="0" u="none" strike="noStrike" cap="none" dirty="0" err="1">
                          <a:solidFill>
                            <a:schemeClr val="bg1"/>
                          </a:solidFill>
                          <a:effectLst/>
                          <a:sym typeface="Arial"/>
                        </a:rPr>
                        <a:t>etc</a:t>
                      </a:r>
                      <a:r>
                        <a:rPr lang="fr-FR" sz="1200" b="0" u="none" strike="noStrike" cap="none" dirty="0">
                          <a:solidFill>
                            <a:schemeClr val="bg1"/>
                          </a:solidFill>
                          <a:effectLst/>
                          <a:sym typeface="Arial"/>
                        </a:rPr>
                        <a:t>)</a:t>
                      </a:r>
                      <a:endParaRPr lang="fr-FR" sz="1200" b="0" i="0" u="none" strike="noStrike" cap="none" dirty="0">
                        <a:solidFill>
                          <a:schemeClr val="bg1"/>
                        </a:solidFill>
                        <a:effectLst/>
                        <a:latin typeface="+mn-lt"/>
                        <a:ea typeface="Calibri" panose="020F0502020204030204" pitchFamily="34" charset="0"/>
                        <a:cs typeface="Arial"/>
                        <a:sym typeface="Arial"/>
                      </a:endParaRPr>
                    </a:p>
                  </a:txBody>
                  <a:tcPr marL="137150" marR="137150" marT="91425" marB="0"/>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200" b="0" u="none" strike="noStrike" cap="none" dirty="0">
                          <a:solidFill>
                            <a:schemeClr val="bg1"/>
                          </a:solidFill>
                          <a:effectLst/>
                          <a:sym typeface="Arial"/>
                        </a:rPr>
                        <a:t>Services interne avec l’aide des développeurs de Google et des technologies avancées</a:t>
                      </a:r>
                      <a:endParaRPr lang="fr-FR" sz="1200" b="0" i="0" u="none" strike="noStrike" cap="none" dirty="0">
                        <a:solidFill>
                          <a:schemeClr val="bg1"/>
                        </a:solidFill>
                        <a:effectLst/>
                        <a:latin typeface="+mn-lt"/>
                        <a:ea typeface="Calibri" panose="020F0502020204030204" pitchFamily="34" charset="0"/>
                        <a:cs typeface="Arial"/>
                        <a:sym typeface="Arial"/>
                      </a:endParaRPr>
                    </a:p>
                  </a:txBody>
                  <a:tcPr marL="137150" marR="137150" marT="91425" marB="0"/>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200" b="0" dirty="0">
                          <a:solidFill>
                            <a:schemeClr val="bg1"/>
                          </a:solidFill>
                          <a:effectLst/>
                        </a:rPr>
                        <a:t>les fournisseurs jouent un rôle très limité dans la fourniture des principaux produits et services crées par Google</a:t>
                      </a:r>
                      <a:endParaRPr lang="fr-CA" sz="1200" b="0" i="0" u="none" strike="noStrike" cap="none" dirty="0">
                        <a:solidFill>
                          <a:schemeClr val="bg1"/>
                        </a:solidFill>
                        <a:latin typeface="+mn-lt"/>
                        <a:ea typeface="Arial"/>
                        <a:cs typeface="Arial"/>
                        <a:sym typeface="Arial"/>
                      </a:endParaRPr>
                    </a:p>
                  </a:txBody>
                  <a:tcPr marL="137150" marR="137150" marT="91425" marB="0"/>
                </a:tc>
                <a:extLst>
                  <a:ext uri="{0D108BD9-81ED-4DB2-BD59-A6C34878D82A}">
                    <a16:rowId xmlns:a16="http://schemas.microsoft.com/office/drawing/2014/main" val="2821468410"/>
                  </a:ext>
                </a:extLst>
              </a:tr>
            </a:tbl>
          </a:graphicData>
        </a:graphic>
      </p:graphicFrame>
      <p:sp>
        <p:nvSpPr>
          <p:cNvPr id="9" name="Google Shape;1001;p64">
            <a:extLst>
              <a:ext uri="{FF2B5EF4-FFF2-40B4-BE49-F238E27FC236}">
                <a16:creationId xmlns:a16="http://schemas.microsoft.com/office/drawing/2014/main" id="{CD4AC88D-DD13-C23C-6C63-377E8E5DF724}"/>
              </a:ext>
            </a:extLst>
          </p:cNvPr>
          <p:cNvSpPr txBox="1">
            <a:spLocks/>
          </p:cNvSpPr>
          <p:nvPr/>
        </p:nvSpPr>
        <p:spPr>
          <a:xfrm>
            <a:off x="344794" y="249364"/>
            <a:ext cx="845441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4000" b="1" dirty="0">
                <a:solidFill>
                  <a:schemeClr val="accent2"/>
                </a:solidFill>
              </a:rPr>
              <a:t>5 </a:t>
            </a:r>
            <a:r>
              <a:rPr lang="fr-FR" sz="4000" b="1" dirty="0">
                <a:solidFill>
                  <a:schemeClr val="accent1"/>
                </a:solidFill>
              </a:rPr>
              <a:t>F</a:t>
            </a:r>
            <a:r>
              <a:rPr lang="fr-FR" sz="4000" b="1" dirty="0">
                <a:solidFill>
                  <a:schemeClr val="tx2"/>
                </a:solidFill>
              </a:rPr>
              <a:t>o</a:t>
            </a:r>
            <a:r>
              <a:rPr lang="fr-FR" sz="4000" b="1" dirty="0">
                <a:solidFill>
                  <a:schemeClr val="accent3"/>
                </a:solidFill>
              </a:rPr>
              <a:t>r</a:t>
            </a:r>
            <a:r>
              <a:rPr lang="fr-FR" sz="4000" b="1" dirty="0">
                <a:solidFill>
                  <a:schemeClr val="accent2"/>
                </a:solidFill>
              </a:rPr>
              <a:t>c</a:t>
            </a:r>
            <a:r>
              <a:rPr lang="fr-FR" sz="4000" b="1" dirty="0">
                <a:solidFill>
                  <a:schemeClr val="accent1"/>
                </a:solidFill>
              </a:rPr>
              <a:t>e</a:t>
            </a:r>
            <a:r>
              <a:rPr lang="fr-FR" sz="4000" b="1" dirty="0">
                <a:solidFill>
                  <a:schemeClr val="tx2"/>
                </a:solidFill>
              </a:rPr>
              <a:t>s</a:t>
            </a:r>
            <a:r>
              <a:rPr lang="fr-FR" sz="4000" b="1" dirty="0">
                <a:solidFill>
                  <a:schemeClr val="accent1"/>
                </a:solidFill>
              </a:rPr>
              <a:t> </a:t>
            </a:r>
            <a:r>
              <a:rPr lang="fr-FR" sz="4000" b="1" dirty="0">
                <a:solidFill>
                  <a:schemeClr val="accent3"/>
                </a:solidFill>
              </a:rPr>
              <a:t>D</a:t>
            </a:r>
            <a:r>
              <a:rPr lang="fr-FR" sz="4000" b="1" dirty="0">
                <a:solidFill>
                  <a:schemeClr val="accent2"/>
                </a:solidFill>
              </a:rPr>
              <a:t>e</a:t>
            </a:r>
            <a:r>
              <a:rPr lang="fr-FR" sz="4000" b="1" dirty="0">
                <a:solidFill>
                  <a:schemeClr val="accent1"/>
                </a:solidFill>
              </a:rPr>
              <a:t> P</a:t>
            </a:r>
            <a:r>
              <a:rPr lang="fr-FR" sz="4000" b="1" dirty="0">
                <a:solidFill>
                  <a:schemeClr val="tx2"/>
                </a:solidFill>
              </a:rPr>
              <a:t>o</a:t>
            </a:r>
            <a:r>
              <a:rPr lang="fr-FR" sz="4000" b="1" dirty="0">
                <a:solidFill>
                  <a:schemeClr val="accent3"/>
                </a:solidFill>
              </a:rPr>
              <a:t>r</a:t>
            </a:r>
            <a:r>
              <a:rPr lang="fr-FR" sz="4000" b="1" dirty="0">
                <a:solidFill>
                  <a:schemeClr val="accent2"/>
                </a:solidFill>
              </a:rPr>
              <a:t>t</a:t>
            </a:r>
            <a:r>
              <a:rPr lang="fr-FR" sz="4000" b="1" dirty="0">
                <a:solidFill>
                  <a:schemeClr val="accent1"/>
                </a:solidFill>
              </a:rPr>
              <a:t>e</a:t>
            </a:r>
            <a:r>
              <a:rPr lang="fr-FR" sz="4000" b="1" dirty="0">
                <a:solidFill>
                  <a:schemeClr val="tx2"/>
                </a:solidFill>
              </a:rPr>
              <a:t>r </a:t>
            </a:r>
            <a:r>
              <a:rPr lang="fr-FR" sz="4000" b="1" dirty="0">
                <a:solidFill>
                  <a:schemeClr val="accent3"/>
                </a:solidFill>
              </a:rPr>
              <a:t>:</a:t>
            </a:r>
            <a:r>
              <a:rPr lang="fr-FR" sz="4000" b="1" dirty="0">
                <a:solidFill>
                  <a:schemeClr val="tx2"/>
                </a:solidFill>
              </a:rPr>
              <a:t> </a:t>
            </a:r>
            <a:r>
              <a:rPr lang="fr-FR" sz="4000" b="1" dirty="0">
                <a:solidFill>
                  <a:schemeClr val="accent2"/>
                </a:solidFill>
              </a:rPr>
              <a:t>G</a:t>
            </a:r>
            <a:r>
              <a:rPr lang="fr-FR" sz="4000" b="1" dirty="0">
                <a:solidFill>
                  <a:schemeClr val="tx2"/>
                </a:solidFill>
              </a:rPr>
              <a:t>o</a:t>
            </a:r>
            <a:r>
              <a:rPr lang="fr-FR" sz="4000" b="1" dirty="0">
                <a:solidFill>
                  <a:schemeClr val="accent1"/>
                </a:solidFill>
              </a:rPr>
              <a:t>o</a:t>
            </a:r>
            <a:r>
              <a:rPr lang="fr-FR" sz="4000" b="1" dirty="0">
                <a:solidFill>
                  <a:schemeClr val="accent3"/>
                </a:solidFill>
              </a:rPr>
              <a:t>g</a:t>
            </a:r>
            <a:r>
              <a:rPr lang="fr-FR" sz="4000" b="1" dirty="0">
                <a:solidFill>
                  <a:schemeClr val="accent2"/>
                </a:solidFill>
              </a:rPr>
              <a:t>l</a:t>
            </a:r>
            <a:r>
              <a:rPr lang="fr-FR" sz="4000" b="1" dirty="0">
                <a:solidFill>
                  <a:schemeClr val="accent1"/>
                </a:solidFill>
              </a:rPr>
              <a:t>e</a:t>
            </a:r>
          </a:p>
        </p:txBody>
      </p:sp>
      <p:pic>
        <p:nvPicPr>
          <p:cNvPr id="11" name="Image 5">
            <a:extLst>
              <a:ext uri="{FF2B5EF4-FFF2-40B4-BE49-F238E27FC236}">
                <a16:creationId xmlns:a16="http://schemas.microsoft.com/office/drawing/2014/main" id="{23CAE9F7-2BB2-BD62-B19F-149A4D9DE795}"/>
              </a:ext>
            </a:extLst>
          </p:cNvPr>
          <p:cNvPicPr>
            <a:picLocks noChangeAspect="1"/>
          </p:cNvPicPr>
          <p:nvPr/>
        </p:nvPicPr>
        <p:blipFill>
          <a:blip r:embed="rId3"/>
          <a:stretch>
            <a:fillRect/>
          </a:stretch>
        </p:blipFill>
        <p:spPr>
          <a:xfrm>
            <a:off x="35967" y="83001"/>
            <a:ext cx="905425" cy="9054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1415433124"/>
              </p:ext>
            </p:extLst>
          </p:nvPr>
        </p:nvGraphicFramePr>
        <p:xfrm>
          <a:off x="1417153" y="1378733"/>
          <a:ext cx="6582407" cy="2386033"/>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1800" b="1" dirty="0">
                          <a:solidFill>
                            <a:schemeClr val="bg1"/>
                          </a:solidFill>
                          <a:highlight>
                            <a:schemeClr val="accent1"/>
                          </a:highlight>
                          <a:latin typeface="Poppins"/>
                          <a:ea typeface="Poppins"/>
                          <a:cs typeface="Poppins"/>
                          <a:sym typeface="Poppins"/>
                        </a:rPr>
                        <a:t>2- Pouvoir de négociation des clients: FAIBLE</a:t>
                      </a:r>
                      <a:endParaRPr sz="1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i="0" u="none" strike="noStrike" dirty="0">
                          <a:solidFill>
                            <a:srgbClr val="FFFFFF"/>
                          </a:solidFill>
                          <a:effectLst/>
                          <a:latin typeface="Arial" panose="020B0604020202020204" pitchFamily="34" charset="0"/>
                          <a:ea typeface="Arial" panose="020B0604020202020204" pitchFamily="34" charset="0"/>
                          <a:cs typeface="Arial" panose="020B0604020202020204" pitchFamily="34" charset="0"/>
                        </a:rPr>
                        <a:t>Des milliards </a:t>
                      </a:r>
                      <a:r>
                        <a:rPr lang="fr-FR" sz="1400" b="0" i="0" u="none" strike="noStrike" cap="none" dirty="0">
                          <a:solidFill>
                            <a:schemeClr val="bg1"/>
                          </a:solidFill>
                          <a:effectLst/>
                          <a:latin typeface="Arial"/>
                          <a:ea typeface="Arial"/>
                          <a:cs typeface="Arial"/>
                          <a:sym typeface="Arial"/>
                        </a:rPr>
                        <a:t>nombre d'utilisateurs dans le monde utilisent quotidiennement les produits et services de Google.</a:t>
                      </a:r>
                      <a:endParaRPr b="0" dirty="0">
                        <a:solidFill>
                          <a:schemeClr val="bg1"/>
                        </a:solidFill>
                        <a:latin typeface="DM Sans"/>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chemeClr val="bg1"/>
                          </a:solidFill>
                          <a:effectLst/>
                          <a:latin typeface="Arial"/>
                          <a:ea typeface="Arial"/>
                          <a:cs typeface="Arial"/>
                          <a:sym typeface="Arial"/>
                        </a:rPr>
                        <a:t>Gmail, Chrome et la recherche bénéficient de la plus grande part de marché par rapport à ses concurrents. </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chemeClr val="bg1"/>
                          </a:solidFill>
                          <a:effectLst/>
                          <a:latin typeface="Arial"/>
                          <a:ea typeface="Calibri" panose="020F0502020204030204" pitchFamily="34" charset="0"/>
                          <a:cs typeface="Arial"/>
                          <a:sym typeface="Arial"/>
                        </a:rPr>
                        <a:t>La publicité numérique détient la plus grande part de marché au monde</a:t>
                      </a: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bl>
          </a:graphicData>
        </a:graphic>
      </p:graphicFrame>
      <p:pic>
        <p:nvPicPr>
          <p:cNvPr id="6" name="Image 5">
            <a:extLst>
              <a:ext uri="{FF2B5EF4-FFF2-40B4-BE49-F238E27FC236}">
                <a16:creationId xmlns:a16="http://schemas.microsoft.com/office/drawing/2014/main" id="{708050FC-C51B-49FA-B97D-C104DFDF9200}"/>
              </a:ext>
            </a:extLst>
          </p:cNvPr>
          <p:cNvPicPr>
            <a:picLocks noChangeAspect="1"/>
          </p:cNvPicPr>
          <p:nvPr/>
        </p:nvPicPr>
        <p:blipFill>
          <a:blip r:embed="rId3"/>
          <a:stretch>
            <a:fillRect/>
          </a:stretch>
        </p:blipFill>
        <p:spPr>
          <a:xfrm>
            <a:off x="35967" y="83001"/>
            <a:ext cx="905425" cy="905425"/>
          </a:xfrm>
          <a:prstGeom prst="rect">
            <a:avLst/>
          </a:prstGeom>
        </p:spPr>
      </p:pic>
      <p:sp>
        <p:nvSpPr>
          <p:cNvPr id="8" name="Google Shape;1001;p64">
            <a:extLst>
              <a:ext uri="{FF2B5EF4-FFF2-40B4-BE49-F238E27FC236}">
                <a16:creationId xmlns:a16="http://schemas.microsoft.com/office/drawing/2014/main" id="{914086B8-D5E3-EEF4-F77E-B559E49DF4FD}"/>
              </a:ext>
            </a:extLst>
          </p:cNvPr>
          <p:cNvSpPr txBox="1">
            <a:spLocks/>
          </p:cNvSpPr>
          <p:nvPr/>
        </p:nvSpPr>
        <p:spPr>
          <a:xfrm>
            <a:off x="344794" y="249364"/>
            <a:ext cx="845441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4000" b="1" dirty="0">
                <a:solidFill>
                  <a:schemeClr val="accent2"/>
                </a:solidFill>
              </a:rPr>
              <a:t>5 </a:t>
            </a:r>
            <a:r>
              <a:rPr lang="fr-FR" sz="4000" b="1" dirty="0">
                <a:solidFill>
                  <a:schemeClr val="accent1"/>
                </a:solidFill>
              </a:rPr>
              <a:t>F</a:t>
            </a:r>
            <a:r>
              <a:rPr lang="fr-FR" sz="4000" b="1" dirty="0">
                <a:solidFill>
                  <a:schemeClr val="tx2"/>
                </a:solidFill>
              </a:rPr>
              <a:t>o</a:t>
            </a:r>
            <a:r>
              <a:rPr lang="fr-FR" sz="4000" b="1" dirty="0">
                <a:solidFill>
                  <a:schemeClr val="accent3"/>
                </a:solidFill>
              </a:rPr>
              <a:t>r</a:t>
            </a:r>
            <a:r>
              <a:rPr lang="fr-FR" sz="4000" b="1" dirty="0">
                <a:solidFill>
                  <a:schemeClr val="accent2"/>
                </a:solidFill>
              </a:rPr>
              <a:t>c</a:t>
            </a:r>
            <a:r>
              <a:rPr lang="fr-FR" sz="4000" b="1" dirty="0">
                <a:solidFill>
                  <a:schemeClr val="accent1"/>
                </a:solidFill>
              </a:rPr>
              <a:t>e</a:t>
            </a:r>
            <a:r>
              <a:rPr lang="fr-FR" sz="4000" b="1" dirty="0">
                <a:solidFill>
                  <a:schemeClr val="tx2"/>
                </a:solidFill>
              </a:rPr>
              <a:t>s</a:t>
            </a:r>
            <a:r>
              <a:rPr lang="fr-FR" sz="4000" b="1" dirty="0">
                <a:solidFill>
                  <a:schemeClr val="accent1"/>
                </a:solidFill>
              </a:rPr>
              <a:t> </a:t>
            </a:r>
            <a:r>
              <a:rPr lang="fr-FR" sz="4000" b="1" dirty="0">
                <a:solidFill>
                  <a:schemeClr val="accent3"/>
                </a:solidFill>
              </a:rPr>
              <a:t>D</a:t>
            </a:r>
            <a:r>
              <a:rPr lang="fr-FR" sz="4000" b="1" dirty="0">
                <a:solidFill>
                  <a:schemeClr val="accent2"/>
                </a:solidFill>
              </a:rPr>
              <a:t>e</a:t>
            </a:r>
            <a:r>
              <a:rPr lang="fr-FR" sz="4000" b="1" dirty="0">
                <a:solidFill>
                  <a:schemeClr val="accent1"/>
                </a:solidFill>
              </a:rPr>
              <a:t> P</a:t>
            </a:r>
            <a:r>
              <a:rPr lang="fr-FR" sz="4000" b="1" dirty="0">
                <a:solidFill>
                  <a:schemeClr val="tx2"/>
                </a:solidFill>
              </a:rPr>
              <a:t>o</a:t>
            </a:r>
            <a:r>
              <a:rPr lang="fr-FR" sz="4000" b="1" dirty="0">
                <a:solidFill>
                  <a:schemeClr val="accent3"/>
                </a:solidFill>
              </a:rPr>
              <a:t>r</a:t>
            </a:r>
            <a:r>
              <a:rPr lang="fr-FR" sz="4000" b="1" dirty="0">
                <a:solidFill>
                  <a:schemeClr val="accent2"/>
                </a:solidFill>
              </a:rPr>
              <a:t>t</a:t>
            </a:r>
            <a:r>
              <a:rPr lang="fr-FR" sz="4000" b="1" dirty="0">
                <a:solidFill>
                  <a:schemeClr val="accent1"/>
                </a:solidFill>
              </a:rPr>
              <a:t>e</a:t>
            </a:r>
            <a:r>
              <a:rPr lang="fr-FR" sz="4000" b="1" dirty="0">
                <a:solidFill>
                  <a:schemeClr val="tx2"/>
                </a:solidFill>
              </a:rPr>
              <a:t>r </a:t>
            </a:r>
            <a:r>
              <a:rPr lang="fr-FR" sz="4000" b="1" dirty="0">
                <a:solidFill>
                  <a:schemeClr val="accent3"/>
                </a:solidFill>
              </a:rPr>
              <a:t>:</a:t>
            </a:r>
            <a:r>
              <a:rPr lang="fr-FR" sz="4000" b="1" dirty="0">
                <a:solidFill>
                  <a:schemeClr val="tx2"/>
                </a:solidFill>
              </a:rPr>
              <a:t> </a:t>
            </a:r>
            <a:r>
              <a:rPr lang="fr-FR" sz="4000" b="1" dirty="0">
                <a:solidFill>
                  <a:schemeClr val="accent2"/>
                </a:solidFill>
              </a:rPr>
              <a:t>G</a:t>
            </a:r>
            <a:r>
              <a:rPr lang="fr-FR" sz="4000" b="1" dirty="0">
                <a:solidFill>
                  <a:schemeClr val="tx2"/>
                </a:solidFill>
              </a:rPr>
              <a:t>o</a:t>
            </a:r>
            <a:r>
              <a:rPr lang="fr-FR" sz="4000" b="1" dirty="0">
                <a:solidFill>
                  <a:schemeClr val="accent1"/>
                </a:solidFill>
              </a:rPr>
              <a:t>o</a:t>
            </a:r>
            <a:r>
              <a:rPr lang="fr-FR" sz="4000" b="1" dirty="0">
                <a:solidFill>
                  <a:schemeClr val="accent3"/>
                </a:solidFill>
              </a:rPr>
              <a:t>g</a:t>
            </a:r>
            <a:r>
              <a:rPr lang="fr-FR" sz="4000" b="1" dirty="0">
                <a:solidFill>
                  <a:schemeClr val="accent2"/>
                </a:solidFill>
              </a:rPr>
              <a:t>l</a:t>
            </a:r>
            <a:r>
              <a:rPr lang="fr-FR" sz="4000" b="1" dirty="0">
                <a:solidFill>
                  <a:schemeClr val="accent1"/>
                </a:solidFill>
              </a:rPr>
              <a:t>e</a:t>
            </a:r>
          </a:p>
        </p:txBody>
      </p:sp>
    </p:spTree>
    <p:extLst>
      <p:ext uri="{BB962C8B-B14F-4D97-AF65-F5344CB8AC3E}">
        <p14:creationId xmlns:p14="http://schemas.microsoft.com/office/powerpoint/2010/main" val="3632852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2000513673"/>
              </p:ext>
            </p:extLst>
          </p:nvPr>
        </p:nvGraphicFramePr>
        <p:xfrm>
          <a:off x="1146116" y="1031516"/>
          <a:ext cx="6582407" cy="2930873"/>
        </p:xfrm>
        <a:graphic>
          <a:graphicData uri="http://schemas.openxmlformats.org/drawingml/2006/table">
            <a:tbl>
              <a:tblPr>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1800" b="1" dirty="0">
                          <a:solidFill>
                            <a:schemeClr val="bg1"/>
                          </a:solidFill>
                          <a:highlight>
                            <a:schemeClr val="accent1"/>
                          </a:highlight>
                          <a:sym typeface="Poppins"/>
                        </a:rPr>
                        <a:t>3- Menaces des produits de substitutions: MODÉRÉ</a:t>
                      </a:r>
                      <a:endParaRPr sz="1800" b="1" dirty="0">
                        <a:solidFill>
                          <a:schemeClr val="bg1"/>
                        </a:solidFill>
                        <a:highlight>
                          <a:schemeClr val="accent1"/>
                        </a:highlight>
                        <a:latin typeface="Poppins"/>
                        <a:ea typeface="Poppins"/>
                        <a:cs typeface="Poppins"/>
                        <a:sym typeface="Poppins"/>
                      </a:endParaRPr>
                    </a:p>
                  </a:txBody>
                  <a:tcPr marL="91425" marR="91425" marT="91425" marB="146300" anchor="ct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u="none" strike="noStrike" cap="none" dirty="0">
                          <a:solidFill>
                            <a:schemeClr val="bg1"/>
                          </a:solidFill>
                          <a:effectLst/>
                          <a:sym typeface="Arial"/>
                        </a:rPr>
                        <a:t>4 grandes marques technologiques: </a:t>
                      </a:r>
                      <a:r>
                        <a:rPr lang="fr-FR" sz="1400" b="1" u="none" strike="noStrike" cap="none" dirty="0">
                          <a:solidFill>
                            <a:schemeClr val="bg1"/>
                          </a:solidFill>
                          <a:effectLst/>
                          <a:sym typeface="Arial"/>
                        </a:rPr>
                        <a:t>Facebook, Amazon, Microsoft </a:t>
                      </a:r>
                      <a:r>
                        <a:rPr lang="fr-FR" sz="1400" b="0" u="none" strike="noStrike" cap="none" dirty="0">
                          <a:solidFill>
                            <a:schemeClr val="bg1"/>
                          </a:solidFill>
                          <a:effectLst/>
                          <a:sym typeface="Arial"/>
                        </a:rPr>
                        <a:t>et </a:t>
                      </a:r>
                      <a:r>
                        <a:rPr lang="fr-FR" sz="1400" b="1" u="none" strike="noStrike" cap="none" dirty="0">
                          <a:solidFill>
                            <a:schemeClr val="bg1"/>
                          </a:solidFill>
                          <a:effectLst/>
                          <a:sym typeface="Arial"/>
                        </a:rPr>
                        <a:t>Apple</a:t>
                      </a:r>
                      <a:r>
                        <a:rPr lang="fr-FR" sz="1400" b="0" u="none" strike="noStrike" cap="none" dirty="0">
                          <a:solidFill>
                            <a:schemeClr val="bg1"/>
                          </a:solidFill>
                          <a:effectLst/>
                          <a:sym typeface="Arial"/>
                        </a:rPr>
                        <a:t>.</a:t>
                      </a:r>
                      <a:endParaRPr dirty="0">
                        <a:solidFill>
                          <a:schemeClr val="bg1"/>
                        </a:solidFill>
                        <a:latin typeface="DM Sans"/>
                        <a:ea typeface="DM Sans"/>
                        <a:cs typeface="DM Sans"/>
                        <a:sym typeface="DM Sans"/>
                      </a:endParaRPr>
                    </a:p>
                  </a:txBody>
                  <a:tcPr marL="137150" marR="137150" marT="91425" marB="0"/>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u="none" strike="noStrike" cap="none" dirty="0">
                          <a:solidFill>
                            <a:schemeClr val="bg1"/>
                          </a:solidFill>
                          <a:effectLst/>
                          <a:sym typeface="Arial"/>
                        </a:rPr>
                        <a:t>Élevé dans l’industrie du cloud</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u="none" strike="noStrike" cap="none" dirty="0">
                          <a:solidFill>
                            <a:schemeClr val="bg1"/>
                          </a:solidFill>
                          <a:effectLst/>
                          <a:sym typeface="Arial"/>
                        </a:rPr>
                        <a:t>Émergence des « Ads » sur Facebook, Microsoft qui grignotent des parts de marché</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CA" sz="1400" b="0" u="none" strike="noStrike" cap="none" dirty="0">
                          <a:solidFill>
                            <a:schemeClr val="bg1"/>
                          </a:solidFill>
                          <a:sym typeface="Arial"/>
                        </a:rPr>
                        <a:t>Existence de nombreux moteurs de recherche</a:t>
                      </a:r>
                      <a:endParaRPr lang="fr-CA" sz="1400" b="0" i="0" u="none" strike="noStrike" cap="none" dirty="0">
                        <a:solidFill>
                          <a:schemeClr val="bg1"/>
                        </a:solidFill>
                        <a:latin typeface="Arial"/>
                        <a:ea typeface="Arial"/>
                        <a:cs typeface="Arial"/>
                        <a:sym typeface="Arial"/>
                      </a:endParaRPr>
                    </a:p>
                  </a:txBody>
                  <a:tcPr marL="137150" marR="137150" marT="91425" marB="0"/>
                </a:tc>
                <a:extLst>
                  <a:ext uri="{0D108BD9-81ED-4DB2-BD59-A6C34878D82A}">
                    <a16:rowId xmlns:a16="http://schemas.microsoft.com/office/drawing/2014/main" val="2821468410"/>
                  </a:ext>
                </a:extLst>
              </a:tr>
            </a:tbl>
          </a:graphicData>
        </a:graphic>
      </p:graphicFrame>
      <p:sp>
        <p:nvSpPr>
          <p:cNvPr id="8" name="Google Shape;1001;p64">
            <a:extLst>
              <a:ext uri="{FF2B5EF4-FFF2-40B4-BE49-F238E27FC236}">
                <a16:creationId xmlns:a16="http://schemas.microsoft.com/office/drawing/2014/main" id="{24033D11-E862-BA16-9578-07088C5414F6}"/>
              </a:ext>
            </a:extLst>
          </p:cNvPr>
          <p:cNvSpPr txBox="1">
            <a:spLocks/>
          </p:cNvSpPr>
          <p:nvPr/>
        </p:nvSpPr>
        <p:spPr>
          <a:xfrm>
            <a:off x="344794" y="249364"/>
            <a:ext cx="845441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4000" b="1" dirty="0">
                <a:solidFill>
                  <a:schemeClr val="accent2"/>
                </a:solidFill>
              </a:rPr>
              <a:t>5 </a:t>
            </a:r>
            <a:r>
              <a:rPr lang="fr-FR" sz="4000" b="1" dirty="0">
                <a:solidFill>
                  <a:schemeClr val="accent1"/>
                </a:solidFill>
              </a:rPr>
              <a:t>F</a:t>
            </a:r>
            <a:r>
              <a:rPr lang="fr-FR" sz="4000" b="1" dirty="0">
                <a:solidFill>
                  <a:schemeClr val="tx2"/>
                </a:solidFill>
              </a:rPr>
              <a:t>o</a:t>
            </a:r>
            <a:r>
              <a:rPr lang="fr-FR" sz="4000" b="1" dirty="0">
                <a:solidFill>
                  <a:schemeClr val="accent3"/>
                </a:solidFill>
              </a:rPr>
              <a:t>r</a:t>
            </a:r>
            <a:r>
              <a:rPr lang="fr-FR" sz="4000" b="1" dirty="0">
                <a:solidFill>
                  <a:schemeClr val="accent2"/>
                </a:solidFill>
              </a:rPr>
              <a:t>c</a:t>
            </a:r>
            <a:r>
              <a:rPr lang="fr-FR" sz="4000" b="1" dirty="0">
                <a:solidFill>
                  <a:schemeClr val="accent1"/>
                </a:solidFill>
              </a:rPr>
              <a:t>e</a:t>
            </a:r>
            <a:r>
              <a:rPr lang="fr-FR" sz="4000" b="1" dirty="0">
                <a:solidFill>
                  <a:schemeClr val="tx2"/>
                </a:solidFill>
              </a:rPr>
              <a:t>s</a:t>
            </a:r>
            <a:r>
              <a:rPr lang="fr-FR" sz="4000" b="1" dirty="0">
                <a:solidFill>
                  <a:schemeClr val="accent1"/>
                </a:solidFill>
              </a:rPr>
              <a:t> </a:t>
            </a:r>
            <a:r>
              <a:rPr lang="fr-FR" sz="4000" b="1" dirty="0">
                <a:solidFill>
                  <a:schemeClr val="accent3"/>
                </a:solidFill>
              </a:rPr>
              <a:t>D</a:t>
            </a:r>
            <a:r>
              <a:rPr lang="fr-FR" sz="4000" b="1" dirty="0">
                <a:solidFill>
                  <a:schemeClr val="accent2"/>
                </a:solidFill>
              </a:rPr>
              <a:t>e</a:t>
            </a:r>
            <a:r>
              <a:rPr lang="fr-FR" sz="4000" b="1" dirty="0">
                <a:solidFill>
                  <a:schemeClr val="accent1"/>
                </a:solidFill>
              </a:rPr>
              <a:t> P</a:t>
            </a:r>
            <a:r>
              <a:rPr lang="fr-FR" sz="4000" b="1" dirty="0">
                <a:solidFill>
                  <a:schemeClr val="tx2"/>
                </a:solidFill>
              </a:rPr>
              <a:t>o</a:t>
            </a:r>
            <a:r>
              <a:rPr lang="fr-FR" sz="4000" b="1" dirty="0">
                <a:solidFill>
                  <a:schemeClr val="accent3"/>
                </a:solidFill>
              </a:rPr>
              <a:t>r</a:t>
            </a:r>
            <a:r>
              <a:rPr lang="fr-FR" sz="4000" b="1" dirty="0">
                <a:solidFill>
                  <a:schemeClr val="accent2"/>
                </a:solidFill>
              </a:rPr>
              <a:t>t</a:t>
            </a:r>
            <a:r>
              <a:rPr lang="fr-FR" sz="4000" b="1" dirty="0">
                <a:solidFill>
                  <a:schemeClr val="accent1"/>
                </a:solidFill>
              </a:rPr>
              <a:t>e</a:t>
            </a:r>
            <a:r>
              <a:rPr lang="fr-FR" sz="4000" b="1" dirty="0">
                <a:solidFill>
                  <a:schemeClr val="tx2"/>
                </a:solidFill>
              </a:rPr>
              <a:t>r </a:t>
            </a:r>
            <a:r>
              <a:rPr lang="fr-FR" sz="4000" b="1" dirty="0">
                <a:solidFill>
                  <a:schemeClr val="accent3"/>
                </a:solidFill>
              </a:rPr>
              <a:t>:</a:t>
            </a:r>
            <a:r>
              <a:rPr lang="fr-FR" sz="4000" b="1" dirty="0">
                <a:solidFill>
                  <a:schemeClr val="tx2"/>
                </a:solidFill>
              </a:rPr>
              <a:t> </a:t>
            </a:r>
            <a:r>
              <a:rPr lang="fr-FR" sz="4000" b="1" dirty="0">
                <a:solidFill>
                  <a:schemeClr val="accent2"/>
                </a:solidFill>
              </a:rPr>
              <a:t>G</a:t>
            </a:r>
            <a:r>
              <a:rPr lang="fr-FR" sz="4000" b="1" dirty="0">
                <a:solidFill>
                  <a:schemeClr val="tx2"/>
                </a:solidFill>
              </a:rPr>
              <a:t>o</a:t>
            </a:r>
            <a:r>
              <a:rPr lang="fr-FR" sz="4000" b="1" dirty="0">
                <a:solidFill>
                  <a:schemeClr val="accent1"/>
                </a:solidFill>
              </a:rPr>
              <a:t>o</a:t>
            </a:r>
            <a:r>
              <a:rPr lang="fr-FR" sz="4000" b="1" dirty="0">
                <a:solidFill>
                  <a:schemeClr val="accent3"/>
                </a:solidFill>
              </a:rPr>
              <a:t>g</a:t>
            </a:r>
            <a:r>
              <a:rPr lang="fr-FR" sz="4000" b="1" dirty="0">
                <a:solidFill>
                  <a:schemeClr val="accent2"/>
                </a:solidFill>
              </a:rPr>
              <a:t>l</a:t>
            </a:r>
            <a:r>
              <a:rPr lang="fr-FR" sz="4000" b="1" dirty="0">
                <a:solidFill>
                  <a:schemeClr val="accent1"/>
                </a:solidFill>
              </a:rPr>
              <a:t>e</a:t>
            </a:r>
          </a:p>
        </p:txBody>
      </p:sp>
    </p:spTree>
    <p:extLst>
      <p:ext uri="{BB962C8B-B14F-4D97-AF65-F5344CB8AC3E}">
        <p14:creationId xmlns:p14="http://schemas.microsoft.com/office/powerpoint/2010/main" val="75114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625073288"/>
              </p:ext>
            </p:extLst>
          </p:nvPr>
        </p:nvGraphicFramePr>
        <p:xfrm>
          <a:off x="1131939" y="964945"/>
          <a:ext cx="6582407" cy="2930873"/>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1800" b="1" dirty="0">
                          <a:solidFill>
                            <a:schemeClr val="bg1"/>
                          </a:solidFill>
                          <a:highlight>
                            <a:schemeClr val="accent1"/>
                          </a:highlight>
                          <a:latin typeface="Poppins"/>
                          <a:ea typeface="Poppins"/>
                          <a:cs typeface="Poppins"/>
                          <a:sym typeface="Poppins"/>
                        </a:rPr>
                        <a:t>4- Menaces des nouveaux entrants : FAIBLE</a:t>
                      </a:r>
                      <a:endParaRPr sz="1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dirty="0">
                          <a:solidFill>
                            <a:schemeClr val="bg1"/>
                          </a:solidFill>
                          <a:latin typeface="+mn-lt"/>
                          <a:ea typeface="DM Sans"/>
                          <a:cs typeface="DM Sans"/>
                          <a:sym typeface="DM Sans"/>
                        </a:rPr>
                        <a:t>Leader en matière de moteur de recherche</a:t>
                      </a:r>
                      <a:endParaRPr dirty="0">
                        <a:solidFill>
                          <a:schemeClr val="bg1"/>
                        </a:solidFill>
                        <a:latin typeface="+mn-lt"/>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chemeClr val="bg1"/>
                          </a:solidFill>
                          <a:effectLst/>
                          <a:latin typeface="Arial"/>
                          <a:ea typeface="Calibri" panose="020F0502020204030204" pitchFamily="34" charset="0"/>
                          <a:cs typeface="Arial"/>
                          <a:sym typeface="Arial"/>
                        </a:rPr>
                        <a:t>Concurrence  en terme de publicité </a:t>
                      </a: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chemeClr val="bg1"/>
                          </a:solidFill>
                          <a:effectLst/>
                          <a:latin typeface="Arial"/>
                          <a:ea typeface="Calibri" panose="020F0502020204030204" pitchFamily="34" charset="0"/>
                          <a:cs typeface="Arial"/>
                          <a:sym typeface="Arial"/>
                        </a:rPr>
                        <a:t>Service de messagerie et outils collaboratifs en danger </a:t>
                      </a: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CA" sz="1400" b="0" i="0" u="none" strike="noStrike" cap="none" dirty="0">
                          <a:solidFill>
                            <a:schemeClr val="bg1"/>
                          </a:solidFill>
                          <a:latin typeface="Arial"/>
                          <a:ea typeface="Arial"/>
                          <a:cs typeface="Arial"/>
                          <a:sym typeface="Arial"/>
                        </a:rPr>
                        <a:t>Concurrents proposant des services éthiques</a:t>
                      </a: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2821468410"/>
                  </a:ext>
                </a:extLst>
              </a:tr>
            </a:tbl>
          </a:graphicData>
        </a:graphic>
      </p:graphicFrame>
      <p:sp>
        <p:nvSpPr>
          <p:cNvPr id="8" name="Google Shape;1001;p64">
            <a:extLst>
              <a:ext uri="{FF2B5EF4-FFF2-40B4-BE49-F238E27FC236}">
                <a16:creationId xmlns:a16="http://schemas.microsoft.com/office/drawing/2014/main" id="{FFC59E6A-87E1-0D46-37DD-5E69DCDDB526}"/>
              </a:ext>
            </a:extLst>
          </p:cNvPr>
          <p:cNvSpPr txBox="1">
            <a:spLocks/>
          </p:cNvSpPr>
          <p:nvPr/>
        </p:nvSpPr>
        <p:spPr>
          <a:xfrm>
            <a:off x="344794" y="249364"/>
            <a:ext cx="845441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4000" b="1" dirty="0">
                <a:solidFill>
                  <a:schemeClr val="accent2"/>
                </a:solidFill>
              </a:rPr>
              <a:t>5 </a:t>
            </a:r>
            <a:r>
              <a:rPr lang="fr-FR" sz="4000" b="1" dirty="0">
                <a:solidFill>
                  <a:schemeClr val="accent1"/>
                </a:solidFill>
              </a:rPr>
              <a:t>F</a:t>
            </a:r>
            <a:r>
              <a:rPr lang="fr-FR" sz="4000" b="1" dirty="0">
                <a:solidFill>
                  <a:schemeClr val="tx2"/>
                </a:solidFill>
              </a:rPr>
              <a:t>o</a:t>
            </a:r>
            <a:r>
              <a:rPr lang="fr-FR" sz="4000" b="1" dirty="0">
                <a:solidFill>
                  <a:schemeClr val="accent3"/>
                </a:solidFill>
              </a:rPr>
              <a:t>r</a:t>
            </a:r>
            <a:r>
              <a:rPr lang="fr-FR" sz="4000" b="1" dirty="0">
                <a:solidFill>
                  <a:schemeClr val="accent2"/>
                </a:solidFill>
              </a:rPr>
              <a:t>c</a:t>
            </a:r>
            <a:r>
              <a:rPr lang="fr-FR" sz="4000" b="1" dirty="0">
                <a:solidFill>
                  <a:schemeClr val="accent1"/>
                </a:solidFill>
              </a:rPr>
              <a:t>e</a:t>
            </a:r>
            <a:r>
              <a:rPr lang="fr-FR" sz="4000" b="1" dirty="0">
                <a:solidFill>
                  <a:schemeClr val="tx2"/>
                </a:solidFill>
              </a:rPr>
              <a:t>s</a:t>
            </a:r>
            <a:r>
              <a:rPr lang="fr-FR" sz="4000" b="1" dirty="0">
                <a:solidFill>
                  <a:schemeClr val="accent1"/>
                </a:solidFill>
              </a:rPr>
              <a:t> </a:t>
            </a:r>
            <a:r>
              <a:rPr lang="fr-FR" sz="4000" b="1" dirty="0">
                <a:solidFill>
                  <a:schemeClr val="accent3"/>
                </a:solidFill>
              </a:rPr>
              <a:t>D</a:t>
            </a:r>
            <a:r>
              <a:rPr lang="fr-FR" sz="4000" b="1" dirty="0">
                <a:solidFill>
                  <a:schemeClr val="accent2"/>
                </a:solidFill>
              </a:rPr>
              <a:t>e</a:t>
            </a:r>
            <a:r>
              <a:rPr lang="fr-FR" sz="4000" b="1" dirty="0">
                <a:solidFill>
                  <a:schemeClr val="accent1"/>
                </a:solidFill>
              </a:rPr>
              <a:t> P</a:t>
            </a:r>
            <a:r>
              <a:rPr lang="fr-FR" sz="4000" b="1" dirty="0">
                <a:solidFill>
                  <a:schemeClr val="tx2"/>
                </a:solidFill>
              </a:rPr>
              <a:t>o</a:t>
            </a:r>
            <a:r>
              <a:rPr lang="fr-FR" sz="4000" b="1" dirty="0">
                <a:solidFill>
                  <a:schemeClr val="accent3"/>
                </a:solidFill>
              </a:rPr>
              <a:t>r</a:t>
            </a:r>
            <a:r>
              <a:rPr lang="fr-FR" sz="4000" b="1" dirty="0">
                <a:solidFill>
                  <a:schemeClr val="accent2"/>
                </a:solidFill>
              </a:rPr>
              <a:t>t</a:t>
            </a:r>
            <a:r>
              <a:rPr lang="fr-FR" sz="4000" b="1" dirty="0">
                <a:solidFill>
                  <a:schemeClr val="accent1"/>
                </a:solidFill>
              </a:rPr>
              <a:t>e</a:t>
            </a:r>
            <a:r>
              <a:rPr lang="fr-FR" sz="4000" b="1" dirty="0">
                <a:solidFill>
                  <a:schemeClr val="tx2"/>
                </a:solidFill>
              </a:rPr>
              <a:t>r </a:t>
            </a:r>
            <a:r>
              <a:rPr lang="fr-FR" sz="4000" b="1" dirty="0">
                <a:solidFill>
                  <a:schemeClr val="accent3"/>
                </a:solidFill>
              </a:rPr>
              <a:t>:</a:t>
            </a:r>
            <a:r>
              <a:rPr lang="fr-FR" sz="4000" b="1" dirty="0">
                <a:solidFill>
                  <a:schemeClr val="tx2"/>
                </a:solidFill>
              </a:rPr>
              <a:t> </a:t>
            </a:r>
            <a:r>
              <a:rPr lang="fr-FR" sz="4000" b="1" dirty="0">
                <a:solidFill>
                  <a:schemeClr val="accent2"/>
                </a:solidFill>
              </a:rPr>
              <a:t>G</a:t>
            </a:r>
            <a:r>
              <a:rPr lang="fr-FR" sz="4000" b="1" dirty="0">
                <a:solidFill>
                  <a:schemeClr val="tx2"/>
                </a:solidFill>
              </a:rPr>
              <a:t>o</a:t>
            </a:r>
            <a:r>
              <a:rPr lang="fr-FR" sz="4000" b="1" dirty="0">
                <a:solidFill>
                  <a:schemeClr val="accent1"/>
                </a:solidFill>
              </a:rPr>
              <a:t>o</a:t>
            </a:r>
            <a:r>
              <a:rPr lang="fr-FR" sz="4000" b="1" dirty="0">
                <a:solidFill>
                  <a:schemeClr val="accent3"/>
                </a:solidFill>
              </a:rPr>
              <a:t>g</a:t>
            </a:r>
            <a:r>
              <a:rPr lang="fr-FR" sz="4000" b="1" dirty="0">
                <a:solidFill>
                  <a:schemeClr val="accent2"/>
                </a:solidFill>
              </a:rPr>
              <a:t>l</a:t>
            </a:r>
            <a:r>
              <a:rPr lang="fr-FR" sz="4000" b="1" dirty="0">
                <a:solidFill>
                  <a:schemeClr val="accent1"/>
                </a:solidFill>
              </a:rPr>
              <a:t>e</a:t>
            </a:r>
          </a:p>
        </p:txBody>
      </p:sp>
    </p:spTree>
    <p:extLst>
      <p:ext uri="{BB962C8B-B14F-4D97-AF65-F5344CB8AC3E}">
        <p14:creationId xmlns:p14="http://schemas.microsoft.com/office/powerpoint/2010/main" val="967410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2"/>
        <p:cNvGrpSpPr/>
        <p:nvPr/>
      </p:nvGrpSpPr>
      <p:grpSpPr>
        <a:xfrm>
          <a:off x="0" y="0"/>
          <a:ext cx="0" cy="0"/>
          <a:chOff x="0" y="0"/>
          <a:chExt cx="0" cy="0"/>
        </a:xfrm>
      </p:grpSpPr>
      <p:sp>
        <p:nvSpPr>
          <p:cNvPr id="2" name="Rectangle 1">
            <a:extLst>
              <a:ext uri="{FF2B5EF4-FFF2-40B4-BE49-F238E27FC236}">
                <a16:creationId xmlns:a16="http://schemas.microsoft.com/office/drawing/2014/main" id="{760A099B-2DDB-A241-8FC4-97F869949A4B}"/>
              </a:ext>
            </a:extLst>
          </p:cNvPr>
          <p:cNvSpPr/>
          <p:nvPr/>
        </p:nvSpPr>
        <p:spPr>
          <a:xfrm>
            <a:off x="2280347" y="1976698"/>
            <a:ext cx="4583306" cy="369332"/>
          </a:xfrm>
          <a:prstGeom prst="rect">
            <a:avLst/>
          </a:prstGeom>
        </p:spPr>
        <p:txBody>
          <a:bodyPr wrap="none">
            <a:spAutoFit/>
          </a:bodyPr>
          <a:lstStyle/>
          <a:p>
            <a:pPr lvl="0"/>
            <a:r>
              <a:rPr lang="fr-FR" sz="1800" b="1" dirty="0">
                <a:solidFill>
                  <a:schemeClr val="bg1"/>
                </a:solidFill>
                <a:highlight>
                  <a:schemeClr val="accent1"/>
                </a:highlight>
                <a:sym typeface="Poppins"/>
              </a:rPr>
              <a:t>5- CONCURRENCE DIRECTE MODÉRÉE</a:t>
            </a:r>
            <a:endParaRPr lang="fr-FR" sz="1800" b="1" dirty="0">
              <a:solidFill>
                <a:schemeClr val="bg1"/>
              </a:solidFill>
              <a:highlight>
                <a:schemeClr val="accent1"/>
              </a:highlight>
              <a:latin typeface="Poppins"/>
              <a:ea typeface="Poppins"/>
              <a:cs typeface="Poppins"/>
              <a:sym typeface="Poppins"/>
            </a:endParaRPr>
          </a:p>
        </p:txBody>
      </p:sp>
      <p:sp>
        <p:nvSpPr>
          <p:cNvPr id="9" name="Google Shape;1001;p64">
            <a:extLst>
              <a:ext uri="{FF2B5EF4-FFF2-40B4-BE49-F238E27FC236}">
                <a16:creationId xmlns:a16="http://schemas.microsoft.com/office/drawing/2014/main" id="{76A90EE2-444B-0FF1-2EC7-6F0F778D9F4D}"/>
              </a:ext>
            </a:extLst>
          </p:cNvPr>
          <p:cNvSpPr txBox="1">
            <a:spLocks/>
          </p:cNvSpPr>
          <p:nvPr/>
        </p:nvSpPr>
        <p:spPr>
          <a:xfrm>
            <a:off x="344794" y="249364"/>
            <a:ext cx="845441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4000" b="1" dirty="0">
                <a:solidFill>
                  <a:schemeClr val="accent2"/>
                </a:solidFill>
              </a:rPr>
              <a:t>5 </a:t>
            </a:r>
            <a:r>
              <a:rPr lang="fr-FR" sz="4000" b="1" dirty="0">
                <a:solidFill>
                  <a:schemeClr val="accent1"/>
                </a:solidFill>
              </a:rPr>
              <a:t>F</a:t>
            </a:r>
            <a:r>
              <a:rPr lang="fr-FR" sz="4000" b="1" dirty="0">
                <a:solidFill>
                  <a:schemeClr val="tx2"/>
                </a:solidFill>
              </a:rPr>
              <a:t>o</a:t>
            </a:r>
            <a:r>
              <a:rPr lang="fr-FR" sz="4000" b="1" dirty="0">
                <a:solidFill>
                  <a:schemeClr val="accent3"/>
                </a:solidFill>
              </a:rPr>
              <a:t>r</a:t>
            </a:r>
            <a:r>
              <a:rPr lang="fr-FR" sz="4000" b="1" dirty="0">
                <a:solidFill>
                  <a:schemeClr val="accent2"/>
                </a:solidFill>
              </a:rPr>
              <a:t>c</a:t>
            </a:r>
            <a:r>
              <a:rPr lang="fr-FR" sz="4000" b="1" dirty="0">
                <a:solidFill>
                  <a:schemeClr val="accent1"/>
                </a:solidFill>
              </a:rPr>
              <a:t>e</a:t>
            </a:r>
            <a:r>
              <a:rPr lang="fr-FR" sz="4000" b="1" dirty="0">
                <a:solidFill>
                  <a:schemeClr val="tx2"/>
                </a:solidFill>
              </a:rPr>
              <a:t>s</a:t>
            </a:r>
            <a:r>
              <a:rPr lang="fr-FR" sz="4000" b="1" dirty="0">
                <a:solidFill>
                  <a:schemeClr val="accent1"/>
                </a:solidFill>
              </a:rPr>
              <a:t> </a:t>
            </a:r>
            <a:r>
              <a:rPr lang="fr-FR" sz="4000" b="1" dirty="0">
                <a:solidFill>
                  <a:schemeClr val="accent3"/>
                </a:solidFill>
              </a:rPr>
              <a:t>D</a:t>
            </a:r>
            <a:r>
              <a:rPr lang="fr-FR" sz="4000" b="1" dirty="0">
                <a:solidFill>
                  <a:schemeClr val="accent2"/>
                </a:solidFill>
              </a:rPr>
              <a:t>e</a:t>
            </a:r>
            <a:r>
              <a:rPr lang="fr-FR" sz="4000" b="1" dirty="0">
                <a:solidFill>
                  <a:schemeClr val="accent1"/>
                </a:solidFill>
              </a:rPr>
              <a:t> P</a:t>
            </a:r>
            <a:r>
              <a:rPr lang="fr-FR" sz="4000" b="1" dirty="0">
                <a:solidFill>
                  <a:schemeClr val="tx2"/>
                </a:solidFill>
              </a:rPr>
              <a:t>o</a:t>
            </a:r>
            <a:r>
              <a:rPr lang="fr-FR" sz="4000" b="1" dirty="0">
                <a:solidFill>
                  <a:schemeClr val="accent3"/>
                </a:solidFill>
              </a:rPr>
              <a:t>r</a:t>
            </a:r>
            <a:r>
              <a:rPr lang="fr-FR" sz="4000" b="1" dirty="0">
                <a:solidFill>
                  <a:schemeClr val="accent2"/>
                </a:solidFill>
              </a:rPr>
              <a:t>t</a:t>
            </a:r>
            <a:r>
              <a:rPr lang="fr-FR" sz="4000" b="1" dirty="0">
                <a:solidFill>
                  <a:schemeClr val="accent1"/>
                </a:solidFill>
              </a:rPr>
              <a:t>e</a:t>
            </a:r>
            <a:r>
              <a:rPr lang="fr-FR" sz="4000" b="1" dirty="0">
                <a:solidFill>
                  <a:schemeClr val="tx2"/>
                </a:solidFill>
              </a:rPr>
              <a:t>r </a:t>
            </a:r>
            <a:r>
              <a:rPr lang="fr-FR" sz="4000" b="1" dirty="0">
                <a:solidFill>
                  <a:schemeClr val="accent3"/>
                </a:solidFill>
              </a:rPr>
              <a:t>:</a:t>
            </a:r>
            <a:r>
              <a:rPr lang="fr-FR" sz="4000" b="1" dirty="0">
                <a:solidFill>
                  <a:schemeClr val="tx2"/>
                </a:solidFill>
              </a:rPr>
              <a:t> </a:t>
            </a:r>
            <a:r>
              <a:rPr lang="fr-FR" sz="4000" b="1" dirty="0">
                <a:solidFill>
                  <a:schemeClr val="accent2"/>
                </a:solidFill>
              </a:rPr>
              <a:t>G</a:t>
            </a:r>
            <a:r>
              <a:rPr lang="fr-FR" sz="4000" b="1" dirty="0">
                <a:solidFill>
                  <a:schemeClr val="tx2"/>
                </a:solidFill>
              </a:rPr>
              <a:t>o</a:t>
            </a:r>
            <a:r>
              <a:rPr lang="fr-FR" sz="4000" b="1" dirty="0">
                <a:solidFill>
                  <a:schemeClr val="accent1"/>
                </a:solidFill>
              </a:rPr>
              <a:t>o</a:t>
            </a:r>
            <a:r>
              <a:rPr lang="fr-FR" sz="4000" b="1" dirty="0">
                <a:solidFill>
                  <a:schemeClr val="accent3"/>
                </a:solidFill>
              </a:rPr>
              <a:t>g</a:t>
            </a:r>
            <a:r>
              <a:rPr lang="fr-FR" sz="4000" b="1" dirty="0">
                <a:solidFill>
                  <a:schemeClr val="accent2"/>
                </a:solidFill>
              </a:rPr>
              <a:t>l</a:t>
            </a:r>
            <a:r>
              <a:rPr lang="fr-FR" sz="4000" b="1" dirty="0">
                <a:solidFill>
                  <a:schemeClr val="accent1"/>
                </a:solidFill>
              </a:rPr>
              <a:t>e</a:t>
            </a:r>
          </a:p>
        </p:txBody>
      </p:sp>
    </p:spTree>
    <p:extLst>
      <p:ext uri="{BB962C8B-B14F-4D97-AF65-F5344CB8AC3E}">
        <p14:creationId xmlns:p14="http://schemas.microsoft.com/office/powerpoint/2010/main" val="2268611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49"/>
          <p:cNvSpPr txBox="1">
            <a:spLocks noGrp="1"/>
          </p:cNvSpPr>
          <p:nvPr>
            <p:ph type="title"/>
          </p:nvPr>
        </p:nvSpPr>
        <p:spPr>
          <a:xfrm>
            <a:off x="2857721" y="854868"/>
            <a:ext cx="6528502" cy="28205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en" sz="3200" dirty="0"/>
            </a:br>
            <a:br>
              <a:rPr lang="en" sz="3200" dirty="0"/>
            </a:br>
            <a:r>
              <a:rPr lang="en" sz="6000" dirty="0">
                <a:solidFill>
                  <a:schemeClr val="bg1"/>
                </a:solidFill>
                <a:highlight>
                  <a:schemeClr val="accent1"/>
                </a:highlight>
              </a:rPr>
              <a:t>SWOT</a:t>
            </a:r>
            <a:endParaRPr dirty="0">
              <a:solidFill>
                <a:schemeClr val="bg1"/>
              </a:solidFill>
              <a:highlight>
                <a:schemeClr val="accent1"/>
              </a:highlight>
            </a:endParaRPr>
          </a:p>
        </p:txBody>
      </p:sp>
      <p:pic>
        <p:nvPicPr>
          <p:cNvPr id="4" name="Image 3">
            <a:extLst>
              <a:ext uri="{FF2B5EF4-FFF2-40B4-BE49-F238E27FC236}">
                <a16:creationId xmlns:a16="http://schemas.microsoft.com/office/drawing/2014/main" id="{6FD2F927-589B-4CF4-BE5A-CE97DA57888A}"/>
              </a:ext>
            </a:extLst>
          </p:cNvPr>
          <p:cNvPicPr>
            <a:picLocks noChangeAspect="1"/>
          </p:cNvPicPr>
          <p:nvPr/>
        </p:nvPicPr>
        <p:blipFill>
          <a:blip r:embed="rId3"/>
          <a:stretch>
            <a:fillRect/>
          </a:stretch>
        </p:blipFill>
        <p:spPr>
          <a:xfrm>
            <a:off x="981019" y="584515"/>
            <a:ext cx="2619375" cy="3562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Google Shape;1001;p64">
            <a:extLst>
              <a:ext uri="{FF2B5EF4-FFF2-40B4-BE49-F238E27FC236}">
                <a16:creationId xmlns:a16="http://schemas.microsoft.com/office/drawing/2014/main" id="{31650B4D-F4CC-1622-966A-4BE0286A1F94}"/>
              </a:ext>
            </a:extLst>
          </p:cNvPr>
          <p:cNvSpPr txBox="1">
            <a:spLocks/>
          </p:cNvSpPr>
          <p:nvPr/>
        </p:nvSpPr>
        <p:spPr>
          <a:xfrm>
            <a:off x="344794" y="249364"/>
            <a:ext cx="845441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4000" b="1" dirty="0" err="1">
                <a:solidFill>
                  <a:schemeClr val="accent2"/>
                </a:solidFill>
              </a:rPr>
              <a:t>S</a:t>
            </a:r>
            <a:r>
              <a:rPr lang="fr-FR" sz="4000" b="1" dirty="0" err="1">
                <a:solidFill>
                  <a:schemeClr val="tx2"/>
                </a:solidFill>
              </a:rPr>
              <a:t>w</a:t>
            </a:r>
            <a:r>
              <a:rPr lang="fr-FR" sz="4000" b="1" dirty="0" err="1">
                <a:solidFill>
                  <a:schemeClr val="accent1"/>
                </a:solidFill>
              </a:rPr>
              <a:t>o</a:t>
            </a:r>
            <a:r>
              <a:rPr lang="fr-FR" sz="4000" b="1" dirty="0" err="1">
                <a:solidFill>
                  <a:schemeClr val="accent3"/>
                </a:solidFill>
              </a:rPr>
              <a:t>t</a:t>
            </a:r>
            <a:endParaRPr lang="fr-FR" sz="4000" b="1" dirty="0">
              <a:solidFill>
                <a:schemeClr val="accent1"/>
              </a:solidFill>
            </a:endParaRPr>
          </a:p>
        </p:txBody>
      </p:sp>
    </p:spTree>
    <p:extLst>
      <p:ext uri="{BB962C8B-B14F-4D97-AF65-F5344CB8AC3E}">
        <p14:creationId xmlns:p14="http://schemas.microsoft.com/office/powerpoint/2010/main" val="4183977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36"/>
        <p:cNvGrpSpPr/>
        <p:nvPr/>
      </p:nvGrpSpPr>
      <p:grpSpPr>
        <a:xfrm>
          <a:off x="0" y="0"/>
          <a:ext cx="0" cy="0"/>
          <a:chOff x="0" y="0"/>
          <a:chExt cx="0" cy="0"/>
        </a:xfrm>
      </p:grpSpPr>
      <p:sp>
        <p:nvSpPr>
          <p:cNvPr id="637" name="Google Shape;637;p48"/>
          <p:cNvSpPr txBox="1">
            <a:spLocks noGrp="1"/>
          </p:cNvSpPr>
          <p:nvPr>
            <p:ph type="title"/>
          </p:nvPr>
        </p:nvSpPr>
        <p:spPr>
          <a:xfrm>
            <a:off x="1678571" y="1781463"/>
            <a:ext cx="20154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Forces</a:t>
            </a:r>
            <a:endParaRPr dirty="0"/>
          </a:p>
        </p:txBody>
      </p:sp>
      <p:sp>
        <p:nvSpPr>
          <p:cNvPr id="639" name="Google Shape;639;p48"/>
          <p:cNvSpPr txBox="1">
            <a:spLocks noGrp="1"/>
          </p:cNvSpPr>
          <p:nvPr>
            <p:ph type="title" idx="2"/>
          </p:nvPr>
        </p:nvSpPr>
        <p:spPr>
          <a:xfrm>
            <a:off x="1678581" y="2955214"/>
            <a:ext cx="20154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Opportunités</a:t>
            </a:r>
            <a:endParaRPr dirty="0"/>
          </a:p>
        </p:txBody>
      </p:sp>
      <p:sp>
        <p:nvSpPr>
          <p:cNvPr id="641" name="Google Shape;641;p48"/>
          <p:cNvSpPr txBox="1">
            <a:spLocks noGrp="1"/>
          </p:cNvSpPr>
          <p:nvPr>
            <p:ph type="title" idx="4"/>
          </p:nvPr>
        </p:nvSpPr>
        <p:spPr>
          <a:xfrm>
            <a:off x="5450021" y="1781463"/>
            <a:ext cx="2015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Faiblesse</a:t>
            </a:r>
            <a:endParaRPr dirty="0"/>
          </a:p>
        </p:txBody>
      </p:sp>
      <p:sp>
        <p:nvSpPr>
          <p:cNvPr id="643" name="Google Shape;643;p48"/>
          <p:cNvSpPr txBox="1">
            <a:spLocks noGrp="1"/>
          </p:cNvSpPr>
          <p:nvPr>
            <p:ph type="title" idx="6"/>
          </p:nvPr>
        </p:nvSpPr>
        <p:spPr>
          <a:xfrm>
            <a:off x="5450031" y="2955222"/>
            <a:ext cx="2015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Menaces</a:t>
            </a:r>
            <a:endParaRPr dirty="0"/>
          </a:p>
        </p:txBody>
      </p:sp>
      <p:sp>
        <p:nvSpPr>
          <p:cNvPr id="645" name="Google Shape;645;p48"/>
          <p:cNvSpPr txBox="1">
            <a:spLocks noGrp="1"/>
          </p:cNvSpPr>
          <p:nvPr>
            <p:ph type="title" idx="8"/>
          </p:nvPr>
        </p:nvSpPr>
        <p:spPr>
          <a:xfrm>
            <a:off x="889121" y="449818"/>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A</a:t>
            </a:r>
            <a:r>
              <a:rPr lang="en" dirty="0">
                <a:solidFill>
                  <a:schemeClr val="accent1"/>
                </a:solidFill>
              </a:rPr>
              <a:t>n</a:t>
            </a:r>
            <a:r>
              <a:rPr lang="en" dirty="0">
                <a:solidFill>
                  <a:schemeClr val="tx2"/>
                </a:solidFill>
              </a:rPr>
              <a:t>a</a:t>
            </a:r>
            <a:r>
              <a:rPr lang="en" dirty="0">
                <a:solidFill>
                  <a:schemeClr val="accent3"/>
                </a:solidFill>
              </a:rPr>
              <a:t>l</a:t>
            </a:r>
            <a:r>
              <a:rPr lang="en" dirty="0">
                <a:solidFill>
                  <a:schemeClr val="accent2"/>
                </a:solidFill>
              </a:rPr>
              <a:t>y</a:t>
            </a:r>
            <a:r>
              <a:rPr lang="en" dirty="0">
                <a:solidFill>
                  <a:schemeClr val="accent1"/>
                </a:solidFill>
              </a:rPr>
              <a:t>s</a:t>
            </a:r>
            <a:r>
              <a:rPr lang="en" dirty="0">
                <a:solidFill>
                  <a:schemeClr val="tx2"/>
                </a:solidFill>
              </a:rPr>
              <a:t>e</a:t>
            </a:r>
            <a:r>
              <a:rPr lang="en" dirty="0">
                <a:solidFill>
                  <a:schemeClr val="bg1"/>
                </a:solidFill>
              </a:rPr>
              <a:t> </a:t>
            </a:r>
            <a:r>
              <a:rPr lang="en" dirty="0">
                <a:solidFill>
                  <a:schemeClr val="accent3"/>
                </a:solidFill>
              </a:rPr>
              <a:t>S</a:t>
            </a:r>
            <a:r>
              <a:rPr lang="en" dirty="0">
                <a:solidFill>
                  <a:schemeClr val="accent2"/>
                </a:solidFill>
              </a:rPr>
              <a:t>W</a:t>
            </a:r>
            <a:r>
              <a:rPr lang="en" dirty="0">
                <a:solidFill>
                  <a:schemeClr val="accent1"/>
                </a:solidFill>
              </a:rPr>
              <a:t>O</a:t>
            </a:r>
            <a:r>
              <a:rPr lang="en" dirty="0">
                <a:solidFill>
                  <a:schemeClr val="tx2"/>
                </a:solidFill>
              </a:rPr>
              <a:t>T</a:t>
            </a:r>
            <a:r>
              <a:rPr lang="en" dirty="0">
                <a:solidFill>
                  <a:schemeClr val="accent3"/>
                </a:solidFill>
              </a:rPr>
              <a:t>:</a:t>
            </a:r>
            <a:r>
              <a:rPr lang="en" dirty="0">
                <a:solidFill>
                  <a:schemeClr val="bg1"/>
                </a:solidFill>
              </a:rPr>
              <a:t> </a:t>
            </a:r>
            <a:r>
              <a:rPr lang="en" dirty="0">
                <a:solidFill>
                  <a:schemeClr val="accent2"/>
                </a:solidFill>
              </a:rPr>
              <a:t>G</a:t>
            </a:r>
            <a:r>
              <a:rPr lang="en" dirty="0">
                <a:solidFill>
                  <a:schemeClr val="accent1"/>
                </a:solidFill>
              </a:rPr>
              <a:t>o</a:t>
            </a:r>
            <a:r>
              <a:rPr lang="en" dirty="0">
                <a:solidFill>
                  <a:schemeClr val="tx2"/>
                </a:solidFill>
              </a:rPr>
              <a:t>o</a:t>
            </a:r>
            <a:r>
              <a:rPr lang="en" dirty="0">
                <a:solidFill>
                  <a:schemeClr val="accent3"/>
                </a:solidFill>
              </a:rPr>
              <a:t>g</a:t>
            </a:r>
            <a:r>
              <a:rPr lang="en" dirty="0">
                <a:solidFill>
                  <a:schemeClr val="accent2"/>
                </a:solidFill>
              </a:rPr>
              <a:t>l</a:t>
            </a:r>
            <a:r>
              <a:rPr lang="en" dirty="0">
                <a:solidFill>
                  <a:schemeClr val="accent1"/>
                </a:solidFill>
              </a:rPr>
              <a:t>e</a:t>
            </a:r>
            <a:endParaRPr dirty="0">
              <a:solidFill>
                <a:schemeClr val="accent1"/>
              </a:solidFill>
            </a:endParaRPr>
          </a:p>
        </p:txBody>
      </p:sp>
      <p:sp>
        <p:nvSpPr>
          <p:cNvPr id="646" name="Google Shape;646;p48"/>
          <p:cNvSpPr/>
          <p:nvPr/>
        </p:nvSpPr>
        <p:spPr>
          <a:xfrm>
            <a:off x="3844500" y="1925717"/>
            <a:ext cx="687900" cy="687900"/>
          </a:xfrm>
          <a:prstGeom prst="ellipse">
            <a:avLst/>
          </a:prstGeom>
          <a:solidFill>
            <a:schemeClr val="accent3"/>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8" name="Google Shape;648;p48"/>
          <p:cNvSpPr/>
          <p:nvPr/>
        </p:nvSpPr>
        <p:spPr>
          <a:xfrm>
            <a:off x="4616150" y="1925717"/>
            <a:ext cx="687900" cy="687900"/>
          </a:xfrm>
          <a:prstGeom prst="ellipse">
            <a:avLst/>
          </a:prstGeom>
          <a:solidFill>
            <a:schemeClr val="accent2"/>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0" name="Google Shape;650;p48"/>
          <p:cNvSpPr/>
          <p:nvPr/>
        </p:nvSpPr>
        <p:spPr>
          <a:xfrm>
            <a:off x="4616150" y="3102262"/>
            <a:ext cx="687900" cy="687900"/>
          </a:xfrm>
          <a:prstGeom prst="ellipse">
            <a:avLst/>
          </a:prstGeom>
          <a:solidFill>
            <a:schemeClr val="accent4"/>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2" name="Google Shape;652;p48"/>
          <p:cNvSpPr/>
          <p:nvPr/>
        </p:nvSpPr>
        <p:spPr>
          <a:xfrm>
            <a:off x="3844500" y="3102262"/>
            <a:ext cx="687900" cy="687900"/>
          </a:xfrm>
          <a:prstGeom prst="ellipse">
            <a:avLst/>
          </a:prstGeom>
          <a:solidFill>
            <a:schemeClr val="lt2"/>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pic>
        <p:nvPicPr>
          <p:cNvPr id="12" name="Image 11" descr="Une image contenant texte, clipart&#10;&#10;Description générée automatiquement">
            <a:extLst>
              <a:ext uri="{FF2B5EF4-FFF2-40B4-BE49-F238E27FC236}">
                <a16:creationId xmlns:a16="http://schemas.microsoft.com/office/drawing/2014/main" id="{02726143-F758-487D-953B-556C0D7289E3}"/>
              </a:ext>
            </a:extLst>
          </p:cNvPr>
          <p:cNvPicPr>
            <a:picLocks noChangeAspect="1"/>
          </p:cNvPicPr>
          <p:nvPr/>
        </p:nvPicPr>
        <p:blipFill>
          <a:blip r:embed="rId3"/>
          <a:stretch>
            <a:fillRect/>
          </a:stretch>
        </p:blipFill>
        <p:spPr>
          <a:xfrm>
            <a:off x="959266" y="4334606"/>
            <a:ext cx="2188093" cy="714777"/>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5693DE54-C890-6D0E-7F33-002CCCFD2BF7}"/>
              </a:ext>
            </a:extLst>
          </p:cNvPr>
          <p:cNvSpPr txBox="1"/>
          <p:nvPr/>
        </p:nvSpPr>
        <p:spPr>
          <a:xfrm>
            <a:off x="3961938" y="1928750"/>
            <a:ext cx="435558" cy="646331"/>
          </a:xfrm>
          <a:prstGeom prst="rect">
            <a:avLst/>
          </a:prstGeom>
          <a:noFill/>
        </p:spPr>
        <p:txBody>
          <a:bodyPr wrap="square" rtlCol="0">
            <a:spAutoFit/>
          </a:bodyPr>
          <a:lstStyle/>
          <a:p>
            <a:r>
              <a:rPr lang="fr-FR" sz="3600" dirty="0"/>
              <a:t>1</a:t>
            </a:r>
          </a:p>
        </p:txBody>
      </p:sp>
      <p:sp>
        <p:nvSpPr>
          <p:cNvPr id="25" name="TextBox 24">
            <a:extLst>
              <a:ext uri="{FF2B5EF4-FFF2-40B4-BE49-F238E27FC236}">
                <a16:creationId xmlns:a16="http://schemas.microsoft.com/office/drawing/2014/main" id="{D23DAE93-AAEF-A480-F8C2-7493DD6EF339}"/>
              </a:ext>
            </a:extLst>
          </p:cNvPr>
          <p:cNvSpPr txBox="1"/>
          <p:nvPr/>
        </p:nvSpPr>
        <p:spPr>
          <a:xfrm>
            <a:off x="4705980" y="1928749"/>
            <a:ext cx="435558" cy="646331"/>
          </a:xfrm>
          <a:prstGeom prst="rect">
            <a:avLst/>
          </a:prstGeom>
          <a:noFill/>
        </p:spPr>
        <p:txBody>
          <a:bodyPr wrap="square" rtlCol="0">
            <a:spAutoFit/>
          </a:bodyPr>
          <a:lstStyle/>
          <a:p>
            <a:r>
              <a:rPr lang="fr-FR" sz="3600" dirty="0"/>
              <a:t>2</a:t>
            </a:r>
          </a:p>
        </p:txBody>
      </p:sp>
      <p:sp>
        <p:nvSpPr>
          <p:cNvPr id="26" name="TextBox 25">
            <a:extLst>
              <a:ext uri="{FF2B5EF4-FFF2-40B4-BE49-F238E27FC236}">
                <a16:creationId xmlns:a16="http://schemas.microsoft.com/office/drawing/2014/main" id="{8699494A-E139-A07B-61E2-B81D1C711EC9}"/>
              </a:ext>
            </a:extLst>
          </p:cNvPr>
          <p:cNvSpPr txBox="1"/>
          <p:nvPr/>
        </p:nvSpPr>
        <p:spPr>
          <a:xfrm>
            <a:off x="3970671" y="3102262"/>
            <a:ext cx="435558" cy="646331"/>
          </a:xfrm>
          <a:prstGeom prst="rect">
            <a:avLst/>
          </a:prstGeom>
          <a:noFill/>
        </p:spPr>
        <p:txBody>
          <a:bodyPr wrap="square" rtlCol="0">
            <a:spAutoFit/>
          </a:bodyPr>
          <a:lstStyle/>
          <a:p>
            <a:r>
              <a:rPr lang="fr-FR" sz="3600" dirty="0"/>
              <a:t>3</a:t>
            </a:r>
          </a:p>
        </p:txBody>
      </p:sp>
      <p:sp>
        <p:nvSpPr>
          <p:cNvPr id="27" name="TextBox 26">
            <a:extLst>
              <a:ext uri="{FF2B5EF4-FFF2-40B4-BE49-F238E27FC236}">
                <a16:creationId xmlns:a16="http://schemas.microsoft.com/office/drawing/2014/main" id="{F9161B77-2F11-8321-CB5A-60C049C72FA2}"/>
              </a:ext>
            </a:extLst>
          </p:cNvPr>
          <p:cNvSpPr txBox="1"/>
          <p:nvPr/>
        </p:nvSpPr>
        <p:spPr>
          <a:xfrm>
            <a:off x="4742321" y="3123046"/>
            <a:ext cx="435558" cy="646331"/>
          </a:xfrm>
          <a:prstGeom prst="rect">
            <a:avLst/>
          </a:prstGeom>
          <a:noFill/>
        </p:spPr>
        <p:txBody>
          <a:bodyPr wrap="square" rtlCol="0">
            <a:spAutoFit/>
          </a:bodyPr>
          <a:lstStyle/>
          <a:p>
            <a:r>
              <a:rPr lang="fr-FR" sz="3600" dirty="0"/>
              <a:t>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3087410429"/>
              </p:ext>
            </p:extLst>
          </p:nvPr>
        </p:nvGraphicFramePr>
        <p:xfrm>
          <a:off x="1503006" y="880154"/>
          <a:ext cx="6582407" cy="3475713"/>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2800" b="1" dirty="0">
                          <a:solidFill>
                            <a:schemeClr val="bg1"/>
                          </a:solidFill>
                          <a:highlight>
                            <a:schemeClr val="accent1"/>
                          </a:highlight>
                          <a:latin typeface="Poppins"/>
                          <a:ea typeface="Poppins"/>
                          <a:cs typeface="Poppins"/>
                          <a:sym typeface="Poppins"/>
                        </a:rPr>
                        <a:t>Forces</a:t>
                      </a:r>
                      <a:endParaRPr sz="2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chemeClr val="bg1"/>
                          </a:solidFill>
                          <a:effectLst/>
                          <a:latin typeface="Arial"/>
                          <a:ea typeface="Calibri" panose="020F0502020204030204" pitchFamily="34" charset="0"/>
                          <a:cs typeface="Arial"/>
                          <a:sym typeface="Arial"/>
                        </a:rPr>
                        <a:t>Leader de la recherche en ligne </a:t>
                      </a:r>
                      <a:endParaRPr b="0" dirty="0">
                        <a:solidFill>
                          <a:schemeClr val="bg1"/>
                        </a:solidFill>
                        <a:effectLst/>
                        <a:latin typeface="DM Sans"/>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chemeClr val="bg1"/>
                          </a:solidFill>
                          <a:effectLst/>
                          <a:latin typeface="Arial"/>
                          <a:ea typeface="Calibri" panose="020F0502020204030204" pitchFamily="34" charset="0"/>
                          <a:cs typeface="Arial"/>
                          <a:sym typeface="Arial"/>
                        </a:rPr>
                        <a:t>Vastes parts de marché </a:t>
                      </a: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chemeClr val="bg1"/>
                          </a:solidFill>
                          <a:effectLst/>
                          <a:latin typeface="Arial"/>
                          <a:ea typeface="Calibri" panose="020F0502020204030204" pitchFamily="34" charset="0"/>
                          <a:cs typeface="Arial"/>
                          <a:sym typeface="Arial"/>
                        </a:rPr>
                        <a:t>Marque incrustée dans l’esprit des utilisateurs</a:t>
                      </a: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chemeClr val="bg1"/>
                          </a:solidFill>
                          <a:effectLst>
                            <a:outerShdw blurRad="38100" dist="38100" dir="2700000" algn="tl">
                              <a:srgbClr val="000000">
                                <a:alpha val="43137"/>
                              </a:srgbClr>
                            </a:outerShdw>
                          </a:effectLst>
                          <a:latin typeface="Arial"/>
                          <a:ea typeface="Arial"/>
                          <a:cs typeface="Arial"/>
                          <a:sym typeface="Arial"/>
                        </a:rPr>
                        <a:t>Le management et les investissements de Google sont toujours un immense succès</a:t>
                      </a:r>
                      <a:endParaRPr lang="fr-CA" sz="1100" b="0" i="0" u="none" strike="noStrike" cap="none" dirty="0">
                        <a:solidFill>
                          <a:schemeClr val="bg1"/>
                        </a:solidFill>
                        <a:effectLst>
                          <a:outerShdw blurRad="38100" dist="38100" dir="2700000" algn="tl">
                            <a:srgbClr val="000000">
                              <a:alpha val="43137"/>
                            </a:srgbClr>
                          </a:outerShdw>
                        </a:effectLst>
                        <a:latin typeface="Arial"/>
                        <a:ea typeface="Arial"/>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2821468410"/>
                  </a:ext>
                </a:extLst>
              </a:tr>
              <a:tr h="544840">
                <a:tc>
                  <a:txBody>
                    <a:bodyPr/>
                    <a:lstStyle/>
                    <a:p>
                      <a:pPr marL="0" lvl="0" indent="0" algn="l" rtl="0">
                        <a:spcBef>
                          <a:spcPts val="0"/>
                        </a:spcBef>
                        <a:spcAft>
                          <a:spcPts val="0"/>
                        </a:spcAft>
                        <a:buNone/>
                      </a:pPr>
                      <a:r>
                        <a:rPr lang="fr-FR" sz="1400" b="0" i="0" u="none" strike="noStrike" cap="none" dirty="0">
                          <a:solidFill>
                            <a:schemeClr val="bg1"/>
                          </a:solidFill>
                          <a:effectLst/>
                          <a:latin typeface="Arial"/>
                          <a:ea typeface="Arial"/>
                          <a:cs typeface="Arial"/>
                          <a:sym typeface="Arial"/>
                        </a:rPr>
                        <a:t>Google possède 80% des parts du marché des Android. </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429637745"/>
                  </a:ext>
                </a:extLst>
              </a:tr>
            </a:tbl>
          </a:graphicData>
        </a:graphic>
      </p:graphicFrame>
      <p:sp>
        <p:nvSpPr>
          <p:cNvPr id="9" name="Google Shape;645;p48">
            <a:extLst>
              <a:ext uri="{FF2B5EF4-FFF2-40B4-BE49-F238E27FC236}">
                <a16:creationId xmlns:a16="http://schemas.microsoft.com/office/drawing/2014/main" id="{1F820DC7-7724-F445-278F-AA44B9033048}"/>
              </a:ext>
            </a:extLst>
          </p:cNvPr>
          <p:cNvSpPr txBox="1">
            <a:spLocks/>
          </p:cNvSpPr>
          <p:nvPr/>
        </p:nvSpPr>
        <p:spPr>
          <a:xfrm>
            <a:off x="777438" y="214933"/>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4500" b="1" dirty="0">
                <a:solidFill>
                  <a:schemeClr val="accent2"/>
                </a:solidFill>
              </a:rPr>
              <a:t>A</a:t>
            </a:r>
            <a:r>
              <a:rPr lang="fr-FR" sz="4500" b="1" dirty="0">
                <a:solidFill>
                  <a:schemeClr val="accent1"/>
                </a:solidFill>
              </a:rPr>
              <a:t>n</a:t>
            </a:r>
            <a:r>
              <a:rPr lang="fr-FR" sz="4500" b="1" dirty="0">
                <a:solidFill>
                  <a:schemeClr val="tx2"/>
                </a:solidFill>
              </a:rPr>
              <a:t>a</a:t>
            </a:r>
            <a:r>
              <a:rPr lang="fr-FR" sz="4500" b="1" dirty="0">
                <a:solidFill>
                  <a:schemeClr val="accent3"/>
                </a:solidFill>
              </a:rPr>
              <a:t>l</a:t>
            </a:r>
            <a:r>
              <a:rPr lang="fr-FR" sz="4500" b="1" dirty="0">
                <a:solidFill>
                  <a:schemeClr val="accent2"/>
                </a:solidFill>
              </a:rPr>
              <a:t>y</a:t>
            </a:r>
            <a:r>
              <a:rPr lang="fr-FR" sz="4500" b="1" dirty="0">
                <a:solidFill>
                  <a:schemeClr val="accent1"/>
                </a:solidFill>
              </a:rPr>
              <a:t>s</a:t>
            </a:r>
            <a:r>
              <a:rPr lang="fr-FR" sz="4500" b="1" dirty="0">
                <a:solidFill>
                  <a:schemeClr val="tx2"/>
                </a:solidFill>
              </a:rPr>
              <a:t>e</a:t>
            </a:r>
            <a:r>
              <a:rPr lang="fr-FR" sz="4500" b="1" dirty="0">
                <a:solidFill>
                  <a:schemeClr val="bg1"/>
                </a:solidFill>
              </a:rPr>
              <a:t> </a:t>
            </a:r>
            <a:r>
              <a:rPr lang="fr-FR" sz="4500" b="1" dirty="0">
                <a:solidFill>
                  <a:schemeClr val="accent3"/>
                </a:solidFill>
              </a:rPr>
              <a:t>S</a:t>
            </a:r>
            <a:r>
              <a:rPr lang="fr-FR" sz="4500" b="1" dirty="0">
                <a:solidFill>
                  <a:schemeClr val="accent2"/>
                </a:solidFill>
              </a:rPr>
              <a:t>W</a:t>
            </a:r>
            <a:r>
              <a:rPr lang="fr-FR" sz="4500" b="1" dirty="0">
                <a:solidFill>
                  <a:schemeClr val="accent1"/>
                </a:solidFill>
              </a:rPr>
              <a:t>O</a:t>
            </a:r>
            <a:r>
              <a:rPr lang="fr-FR" sz="4500" b="1" dirty="0">
                <a:solidFill>
                  <a:schemeClr val="tx2"/>
                </a:solidFill>
              </a:rPr>
              <a:t>T</a:t>
            </a:r>
            <a:r>
              <a:rPr lang="fr-FR" sz="4500" b="1" dirty="0">
                <a:solidFill>
                  <a:schemeClr val="accent3"/>
                </a:solidFill>
              </a:rPr>
              <a:t>:</a:t>
            </a:r>
            <a:r>
              <a:rPr lang="fr-FR" sz="4500" b="1" dirty="0">
                <a:solidFill>
                  <a:schemeClr val="bg1"/>
                </a:solidFill>
              </a:rPr>
              <a:t> </a:t>
            </a:r>
            <a:r>
              <a:rPr lang="fr-FR" sz="4500" b="1" dirty="0">
                <a:solidFill>
                  <a:schemeClr val="accent2"/>
                </a:solidFill>
              </a:rPr>
              <a:t>G</a:t>
            </a:r>
            <a:r>
              <a:rPr lang="fr-FR" sz="4500" b="1" dirty="0">
                <a:solidFill>
                  <a:schemeClr val="accent1"/>
                </a:solidFill>
              </a:rPr>
              <a:t>o</a:t>
            </a:r>
            <a:r>
              <a:rPr lang="fr-FR" sz="4500" b="1" dirty="0">
                <a:solidFill>
                  <a:schemeClr val="tx2"/>
                </a:solidFill>
              </a:rPr>
              <a:t>o</a:t>
            </a:r>
            <a:r>
              <a:rPr lang="fr-FR" sz="4500" b="1" dirty="0">
                <a:solidFill>
                  <a:schemeClr val="accent3"/>
                </a:solidFill>
              </a:rPr>
              <a:t>g</a:t>
            </a:r>
            <a:r>
              <a:rPr lang="fr-FR" sz="4500" b="1" dirty="0">
                <a:solidFill>
                  <a:schemeClr val="accent2"/>
                </a:solidFill>
              </a:rPr>
              <a:t>l</a:t>
            </a:r>
            <a:r>
              <a:rPr lang="fr-FR" sz="4500" b="1" dirty="0">
                <a:solidFill>
                  <a:schemeClr val="accent1"/>
                </a:solidFill>
              </a:rPr>
              <a:t>e</a:t>
            </a:r>
          </a:p>
        </p:txBody>
      </p:sp>
    </p:spTree>
    <p:extLst>
      <p:ext uri="{BB962C8B-B14F-4D97-AF65-F5344CB8AC3E}">
        <p14:creationId xmlns:p14="http://schemas.microsoft.com/office/powerpoint/2010/main" val="3174672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3687856010"/>
              </p:ext>
            </p:extLst>
          </p:nvPr>
        </p:nvGraphicFramePr>
        <p:xfrm>
          <a:off x="1495862" y="1229162"/>
          <a:ext cx="6582407" cy="2386033"/>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2800" b="1" dirty="0">
                          <a:solidFill>
                            <a:schemeClr val="bg1"/>
                          </a:solidFill>
                          <a:highlight>
                            <a:schemeClr val="accent1"/>
                          </a:highlight>
                          <a:latin typeface="Poppins"/>
                          <a:ea typeface="Poppins"/>
                          <a:cs typeface="Poppins"/>
                          <a:sym typeface="Poppins"/>
                        </a:rPr>
                        <a:t>Faiblesse</a:t>
                      </a:r>
                      <a:endParaRPr sz="2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chemeClr val="bg1"/>
                          </a:solidFill>
                          <a:effectLst/>
                          <a:latin typeface="Arial"/>
                          <a:ea typeface="Arial"/>
                          <a:cs typeface="Arial"/>
                          <a:sym typeface="Arial"/>
                        </a:rPr>
                        <a:t>Google compromet la vie privée des utilisateurs. </a:t>
                      </a:r>
                      <a:endParaRPr dirty="0">
                        <a:solidFill>
                          <a:schemeClr val="bg1"/>
                        </a:solidFill>
                        <a:latin typeface="DM Sans"/>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chemeClr val="bg1"/>
                          </a:solidFill>
                          <a:effectLst/>
                          <a:latin typeface="Arial"/>
                          <a:ea typeface="Arial"/>
                          <a:cs typeface="Arial"/>
                          <a:sym typeface="Arial"/>
                        </a:rPr>
                        <a:t>Publicité excessive </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chemeClr val="bg1"/>
                          </a:solidFill>
                          <a:effectLst/>
                          <a:latin typeface="Arial"/>
                          <a:ea typeface="Arial"/>
                          <a:cs typeface="Arial"/>
                          <a:sym typeface="Arial"/>
                        </a:rPr>
                        <a:t>Boycott de Google par certaines communautés pour des raisons éthiques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bl>
          </a:graphicData>
        </a:graphic>
      </p:graphicFrame>
      <p:sp>
        <p:nvSpPr>
          <p:cNvPr id="7" name="Google Shape;645;p48">
            <a:extLst>
              <a:ext uri="{FF2B5EF4-FFF2-40B4-BE49-F238E27FC236}">
                <a16:creationId xmlns:a16="http://schemas.microsoft.com/office/drawing/2014/main" id="{1392F399-5E38-B60C-57E5-CBF8708A0C0C}"/>
              </a:ext>
            </a:extLst>
          </p:cNvPr>
          <p:cNvSpPr txBox="1">
            <a:spLocks/>
          </p:cNvSpPr>
          <p:nvPr/>
        </p:nvSpPr>
        <p:spPr>
          <a:xfrm>
            <a:off x="777438" y="214933"/>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4500" b="1" dirty="0">
                <a:solidFill>
                  <a:schemeClr val="accent2"/>
                </a:solidFill>
              </a:rPr>
              <a:t>A</a:t>
            </a:r>
            <a:r>
              <a:rPr lang="fr-FR" sz="4500" b="1" dirty="0">
                <a:solidFill>
                  <a:schemeClr val="accent1"/>
                </a:solidFill>
              </a:rPr>
              <a:t>n</a:t>
            </a:r>
            <a:r>
              <a:rPr lang="fr-FR" sz="4500" b="1" dirty="0">
                <a:solidFill>
                  <a:schemeClr val="tx2"/>
                </a:solidFill>
              </a:rPr>
              <a:t>a</a:t>
            </a:r>
            <a:r>
              <a:rPr lang="fr-FR" sz="4500" b="1" dirty="0">
                <a:solidFill>
                  <a:schemeClr val="accent3"/>
                </a:solidFill>
              </a:rPr>
              <a:t>l</a:t>
            </a:r>
            <a:r>
              <a:rPr lang="fr-FR" sz="4500" b="1" dirty="0">
                <a:solidFill>
                  <a:schemeClr val="accent2"/>
                </a:solidFill>
              </a:rPr>
              <a:t>y</a:t>
            </a:r>
            <a:r>
              <a:rPr lang="fr-FR" sz="4500" b="1" dirty="0">
                <a:solidFill>
                  <a:schemeClr val="accent1"/>
                </a:solidFill>
              </a:rPr>
              <a:t>s</a:t>
            </a:r>
            <a:r>
              <a:rPr lang="fr-FR" sz="4500" b="1" dirty="0">
                <a:solidFill>
                  <a:schemeClr val="tx2"/>
                </a:solidFill>
              </a:rPr>
              <a:t>e</a:t>
            </a:r>
            <a:r>
              <a:rPr lang="fr-FR" sz="4500" b="1" dirty="0">
                <a:solidFill>
                  <a:schemeClr val="bg1"/>
                </a:solidFill>
              </a:rPr>
              <a:t> </a:t>
            </a:r>
            <a:r>
              <a:rPr lang="fr-FR" sz="4500" b="1" dirty="0">
                <a:solidFill>
                  <a:schemeClr val="accent3"/>
                </a:solidFill>
              </a:rPr>
              <a:t>S</a:t>
            </a:r>
            <a:r>
              <a:rPr lang="fr-FR" sz="4500" b="1" dirty="0">
                <a:solidFill>
                  <a:schemeClr val="accent2"/>
                </a:solidFill>
              </a:rPr>
              <a:t>W</a:t>
            </a:r>
            <a:r>
              <a:rPr lang="fr-FR" sz="4500" b="1" dirty="0">
                <a:solidFill>
                  <a:schemeClr val="accent1"/>
                </a:solidFill>
              </a:rPr>
              <a:t>O</a:t>
            </a:r>
            <a:r>
              <a:rPr lang="fr-FR" sz="4500" b="1" dirty="0">
                <a:solidFill>
                  <a:schemeClr val="tx2"/>
                </a:solidFill>
              </a:rPr>
              <a:t>T</a:t>
            </a:r>
            <a:r>
              <a:rPr lang="fr-FR" sz="4500" b="1" dirty="0">
                <a:solidFill>
                  <a:schemeClr val="accent3"/>
                </a:solidFill>
              </a:rPr>
              <a:t>:</a:t>
            </a:r>
            <a:r>
              <a:rPr lang="fr-FR" sz="4500" b="1" dirty="0">
                <a:solidFill>
                  <a:schemeClr val="bg1"/>
                </a:solidFill>
              </a:rPr>
              <a:t> </a:t>
            </a:r>
            <a:r>
              <a:rPr lang="fr-FR" sz="4500" b="1" dirty="0">
                <a:solidFill>
                  <a:schemeClr val="accent2"/>
                </a:solidFill>
              </a:rPr>
              <a:t>G</a:t>
            </a:r>
            <a:r>
              <a:rPr lang="fr-FR" sz="4500" b="1" dirty="0">
                <a:solidFill>
                  <a:schemeClr val="accent1"/>
                </a:solidFill>
              </a:rPr>
              <a:t>o</a:t>
            </a:r>
            <a:r>
              <a:rPr lang="fr-FR" sz="4500" b="1" dirty="0">
                <a:solidFill>
                  <a:schemeClr val="tx2"/>
                </a:solidFill>
              </a:rPr>
              <a:t>o</a:t>
            </a:r>
            <a:r>
              <a:rPr lang="fr-FR" sz="4500" b="1" dirty="0">
                <a:solidFill>
                  <a:schemeClr val="accent3"/>
                </a:solidFill>
              </a:rPr>
              <a:t>g</a:t>
            </a:r>
            <a:r>
              <a:rPr lang="fr-FR" sz="4500" b="1" dirty="0">
                <a:solidFill>
                  <a:schemeClr val="accent2"/>
                </a:solidFill>
              </a:rPr>
              <a:t>l</a:t>
            </a:r>
            <a:r>
              <a:rPr lang="fr-FR" sz="4500" b="1" dirty="0">
                <a:solidFill>
                  <a:schemeClr val="accent1"/>
                </a:solidFill>
              </a:rPr>
              <a:t>e</a:t>
            </a:r>
          </a:p>
        </p:txBody>
      </p:sp>
    </p:spTree>
    <p:extLst>
      <p:ext uri="{BB962C8B-B14F-4D97-AF65-F5344CB8AC3E}">
        <p14:creationId xmlns:p14="http://schemas.microsoft.com/office/powerpoint/2010/main" val="715311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3"/>
          <p:cNvSpPr/>
          <p:nvPr/>
        </p:nvSpPr>
        <p:spPr>
          <a:xfrm>
            <a:off x="3874975" y="774500"/>
            <a:ext cx="1394100" cy="1394100"/>
          </a:xfrm>
          <a:prstGeom prst="ellipse">
            <a:avLst/>
          </a:prstGeom>
          <a:solidFill>
            <a:schemeClr val="lt2"/>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8" name="Google Shape;588;p43"/>
          <p:cNvSpPr txBox="1">
            <a:spLocks noGrp="1"/>
          </p:cNvSpPr>
          <p:nvPr>
            <p:ph type="title" idx="2"/>
          </p:nvPr>
        </p:nvSpPr>
        <p:spPr>
          <a:xfrm>
            <a:off x="3931825" y="1050650"/>
            <a:ext cx="1280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 name="ZoneTexte 4">
            <a:extLst>
              <a:ext uri="{FF2B5EF4-FFF2-40B4-BE49-F238E27FC236}">
                <a16:creationId xmlns:a16="http://schemas.microsoft.com/office/drawing/2014/main" id="{738FF3FA-4A33-4474-85CB-D421BD16B217}"/>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2</a:t>
            </a:r>
          </a:p>
        </p:txBody>
      </p:sp>
      <p:sp>
        <p:nvSpPr>
          <p:cNvPr id="8" name="Title 7">
            <a:extLst>
              <a:ext uri="{FF2B5EF4-FFF2-40B4-BE49-F238E27FC236}">
                <a16:creationId xmlns:a16="http://schemas.microsoft.com/office/drawing/2014/main" id="{14CD56F7-1C6B-4349-AFA2-1A618135802E}"/>
              </a:ext>
            </a:extLst>
          </p:cNvPr>
          <p:cNvSpPr>
            <a:spLocks noGrp="1"/>
          </p:cNvSpPr>
          <p:nvPr>
            <p:ph type="title"/>
          </p:nvPr>
        </p:nvSpPr>
        <p:spPr/>
        <p:txBody>
          <a:bodyPr/>
          <a:lstStyle/>
          <a:p>
            <a:endParaRPr lang="fr-F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4060393031"/>
              </p:ext>
            </p:extLst>
          </p:nvPr>
        </p:nvGraphicFramePr>
        <p:xfrm>
          <a:off x="1495863" y="901149"/>
          <a:ext cx="6582407" cy="2930873"/>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2800" b="1" dirty="0">
                          <a:solidFill>
                            <a:schemeClr val="bg1"/>
                          </a:solidFill>
                          <a:highlight>
                            <a:schemeClr val="accent1"/>
                          </a:highlight>
                          <a:latin typeface="Poppins"/>
                          <a:ea typeface="Poppins"/>
                          <a:cs typeface="Poppins"/>
                          <a:sym typeface="Poppins"/>
                        </a:rPr>
                        <a:t>Opportunités</a:t>
                      </a:r>
                      <a:endParaRPr sz="2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chemeClr val="bg1"/>
                          </a:solidFill>
                          <a:effectLst/>
                          <a:latin typeface="Arial"/>
                          <a:ea typeface="Arial"/>
                          <a:cs typeface="Arial"/>
                          <a:sym typeface="Arial"/>
                        </a:rPr>
                        <a:t>Marché des accessoires connectés </a:t>
                      </a:r>
                      <a:endParaRPr b="0" dirty="0">
                        <a:solidFill>
                          <a:schemeClr val="bg1"/>
                        </a:solidFill>
                        <a:latin typeface="DM Sans"/>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chemeClr val="bg1"/>
                          </a:solidFill>
                          <a:effectLst/>
                          <a:latin typeface="Arial"/>
                          <a:ea typeface="Arial"/>
                          <a:cs typeface="Arial"/>
                          <a:sym typeface="Arial"/>
                        </a:rPr>
                        <a:t>Android OS </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chemeClr val="bg1"/>
                          </a:solidFill>
                          <a:effectLst/>
                          <a:latin typeface="Arial"/>
                          <a:ea typeface="Arial"/>
                          <a:cs typeface="Arial"/>
                          <a:sym typeface="Arial"/>
                        </a:rPr>
                        <a:t>Google Glass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chemeClr val="bg1"/>
                          </a:solidFill>
                          <a:effectLst/>
                          <a:latin typeface="Arial"/>
                          <a:ea typeface="Arial"/>
                          <a:cs typeface="Arial"/>
                          <a:sym typeface="Arial"/>
                        </a:rPr>
                        <a:t>Cloud </a:t>
                      </a:r>
                      <a:r>
                        <a:rPr lang="fr-FR" sz="1400" b="0" i="0" u="none" strike="noStrike" cap="none" dirty="0" err="1">
                          <a:solidFill>
                            <a:schemeClr val="bg1"/>
                          </a:solidFill>
                          <a:effectLst/>
                          <a:latin typeface="Arial"/>
                          <a:ea typeface="Arial"/>
                          <a:cs typeface="Arial"/>
                          <a:sym typeface="Arial"/>
                        </a:rPr>
                        <a:t>Computing</a:t>
                      </a:r>
                      <a:r>
                        <a:rPr lang="fr-FR" sz="1400" b="0" i="0" u="none" strike="noStrike" cap="none" dirty="0">
                          <a:solidFill>
                            <a:schemeClr val="bg1"/>
                          </a:solidFill>
                          <a:effectLst/>
                          <a:latin typeface="Arial"/>
                          <a:ea typeface="Arial"/>
                          <a:cs typeface="Arial"/>
                          <a:sym typeface="Arial"/>
                        </a:rPr>
                        <a:t> </a:t>
                      </a:r>
                      <a:endParaRPr lang="fr-CA" sz="1100" b="0" i="0" u="none" strike="noStrike" cap="none" dirty="0">
                        <a:solidFill>
                          <a:schemeClr val="bg1"/>
                        </a:solidFill>
                        <a:latin typeface="Arial"/>
                        <a:ea typeface="Arial"/>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2821468410"/>
                  </a:ext>
                </a:extLst>
              </a:tr>
            </a:tbl>
          </a:graphicData>
        </a:graphic>
      </p:graphicFrame>
      <p:sp>
        <p:nvSpPr>
          <p:cNvPr id="8" name="Google Shape;645;p48">
            <a:extLst>
              <a:ext uri="{FF2B5EF4-FFF2-40B4-BE49-F238E27FC236}">
                <a16:creationId xmlns:a16="http://schemas.microsoft.com/office/drawing/2014/main" id="{7F3C3938-E418-92B1-9C1F-32E6C00E6246}"/>
              </a:ext>
            </a:extLst>
          </p:cNvPr>
          <p:cNvSpPr txBox="1">
            <a:spLocks/>
          </p:cNvSpPr>
          <p:nvPr/>
        </p:nvSpPr>
        <p:spPr>
          <a:xfrm>
            <a:off x="777438" y="214933"/>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4500" b="1" dirty="0">
                <a:solidFill>
                  <a:schemeClr val="accent2"/>
                </a:solidFill>
              </a:rPr>
              <a:t>A</a:t>
            </a:r>
            <a:r>
              <a:rPr lang="fr-FR" sz="4500" b="1" dirty="0">
                <a:solidFill>
                  <a:schemeClr val="accent1"/>
                </a:solidFill>
              </a:rPr>
              <a:t>n</a:t>
            </a:r>
            <a:r>
              <a:rPr lang="fr-FR" sz="4500" b="1" dirty="0">
                <a:solidFill>
                  <a:schemeClr val="tx2"/>
                </a:solidFill>
              </a:rPr>
              <a:t>a</a:t>
            </a:r>
            <a:r>
              <a:rPr lang="fr-FR" sz="4500" b="1" dirty="0">
                <a:solidFill>
                  <a:schemeClr val="accent3"/>
                </a:solidFill>
              </a:rPr>
              <a:t>l</a:t>
            </a:r>
            <a:r>
              <a:rPr lang="fr-FR" sz="4500" b="1" dirty="0">
                <a:solidFill>
                  <a:schemeClr val="accent2"/>
                </a:solidFill>
              </a:rPr>
              <a:t>y</a:t>
            </a:r>
            <a:r>
              <a:rPr lang="fr-FR" sz="4500" b="1" dirty="0">
                <a:solidFill>
                  <a:schemeClr val="accent1"/>
                </a:solidFill>
              </a:rPr>
              <a:t>s</a:t>
            </a:r>
            <a:r>
              <a:rPr lang="fr-FR" sz="4500" b="1" dirty="0">
                <a:solidFill>
                  <a:schemeClr val="tx2"/>
                </a:solidFill>
              </a:rPr>
              <a:t>e</a:t>
            </a:r>
            <a:r>
              <a:rPr lang="fr-FR" sz="4500" b="1" dirty="0">
                <a:solidFill>
                  <a:schemeClr val="bg1"/>
                </a:solidFill>
              </a:rPr>
              <a:t> </a:t>
            </a:r>
            <a:r>
              <a:rPr lang="fr-FR" sz="4500" b="1" dirty="0">
                <a:solidFill>
                  <a:schemeClr val="accent3"/>
                </a:solidFill>
              </a:rPr>
              <a:t>S</a:t>
            </a:r>
            <a:r>
              <a:rPr lang="fr-FR" sz="4500" b="1" dirty="0">
                <a:solidFill>
                  <a:schemeClr val="accent2"/>
                </a:solidFill>
              </a:rPr>
              <a:t>W</a:t>
            </a:r>
            <a:r>
              <a:rPr lang="fr-FR" sz="4500" b="1" dirty="0">
                <a:solidFill>
                  <a:schemeClr val="accent1"/>
                </a:solidFill>
              </a:rPr>
              <a:t>O</a:t>
            </a:r>
            <a:r>
              <a:rPr lang="fr-FR" sz="4500" b="1" dirty="0">
                <a:solidFill>
                  <a:schemeClr val="tx2"/>
                </a:solidFill>
              </a:rPr>
              <a:t>T</a:t>
            </a:r>
            <a:r>
              <a:rPr lang="fr-FR" sz="4500" b="1" dirty="0">
                <a:solidFill>
                  <a:schemeClr val="accent3"/>
                </a:solidFill>
              </a:rPr>
              <a:t>:</a:t>
            </a:r>
            <a:r>
              <a:rPr lang="fr-FR" sz="4500" b="1" dirty="0">
                <a:solidFill>
                  <a:schemeClr val="bg1"/>
                </a:solidFill>
              </a:rPr>
              <a:t> </a:t>
            </a:r>
            <a:r>
              <a:rPr lang="fr-FR" sz="4500" b="1" dirty="0">
                <a:solidFill>
                  <a:schemeClr val="accent2"/>
                </a:solidFill>
              </a:rPr>
              <a:t>G</a:t>
            </a:r>
            <a:r>
              <a:rPr lang="fr-FR" sz="4500" b="1" dirty="0">
                <a:solidFill>
                  <a:schemeClr val="accent1"/>
                </a:solidFill>
              </a:rPr>
              <a:t>o</a:t>
            </a:r>
            <a:r>
              <a:rPr lang="fr-FR" sz="4500" b="1" dirty="0">
                <a:solidFill>
                  <a:schemeClr val="tx2"/>
                </a:solidFill>
              </a:rPr>
              <a:t>o</a:t>
            </a:r>
            <a:r>
              <a:rPr lang="fr-FR" sz="4500" b="1" dirty="0">
                <a:solidFill>
                  <a:schemeClr val="accent3"/>
                </a:solidFill>
              </a:rPr>
              <a:t>g</a:t>
            </a:r>
            <a:r>
              <a:rPr lang="fr-FR" sz="4500" b="1" dirty="0">
                <a:solidFill>
                  <a:schemeClr val="accent2"/>
                </a:solidFill>
              </a:rPr>
              <a:t>l</a:t>
            </a:r>
            <a:r>
              <a:rPr lang="fr-FR" sz="4500" b="1" dirty="0">
                <a:solidFill>
                  <a:schemeClr val="accent1"/>
                </a:solidFill>
              </a:rPr>
              <a:t>e</a:t>
            </a:r>
          </a:p>
        </p:txBody>
      </p:sp>
    </p:spTree>
    <p:extLst>
      <p:ext uri="{BB962C8B-B14F-4D97-AF65-F5344CB8AC3E}">
        <p14:creationId xmlns:p14="http://schemas.microsoft.com/office/powerpoint/2010/main" val="4088838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3380785788"/>
              </p:ext>
            </p:extLst>
          </p:nvPr>
        </p:nvGraphicFramePr>
        <p:xfrm>
          <a:off x="1474431" y="979131"/>
          <a:ext cx="6582407" cy="3071818"/>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2800" b="1" dirty="0">
                          <a:solidFill>
                            <a:schemeClr val="bg1"/>
                          </a:solidFill>
                          <a:highlight>
                            <a:schemeClr val="accent1"/>
                          </a:highlight>
                          <a:latin typeface="Poppins"/>
                          <a:ea typeface="Poppins"/>
                          <a:cs typeface="Poppins"/>
                          <a:sym typeface="Poppins"/>
                        </a:rPr>
                        <a:t>Menaces</a:t>
                      </a:r>
                      <a:endParaRPr sz="2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chemeClr val="bg1"/>
                          </a:solidFill>
                          <a:effectLst>
                            <a:outerShdw blurRad="38100" dist="38100" dir="2700000" algn="tl">
                              <a:srgbClr val="000000">
                                <a:alpha val="43137"/>
                              </a:srgbClr>
                            </a:outerShdw>
                          </a:effectLst>
                          <a:latin typeface="Arial"/>
                          <a:ea typeface="Arial"/>
                          <a:cs typeface="Arial"/>
                          <a:sym typeface="Arial"/>
                        </a:rPr>
                        <a:t>La plus grande menace de </a:t>
                      </a:r>
                      <a:r>
                        <a:rPr lang="fr-FR" sz="1400" b="0" i="0" u="none" strike="noStrike" cap="none" dirty="0">
                          <a:solidFill>
                            <a:schemeClr val="bg1"/>
                          </a:solidFill>
                          <a:effectLst>
                            <a:outerShdw blurRad="38100" dist="38100" dir="2700000" algn="tl">
                              <a:srgbClr val="000000">
                                <a:alpha val="43137"/>
                              </a:srgbClr>
                            </a:outerShdw>
                          </a:effectLst>
                          <a:latin typeface="Arial"/>
                          <a:ea typeface="Arial"/>
                          <a:cs typeface="Arial"/>
                          <a:sym typeface="Arial"/>
                          <a:hlinkClick r:id="rId3" tooltip="marque Google ">
                            <a:extLst>
                              <a:ext uri="{A12FA001-AC4F-418D-AE19-62706E023703}">
                                <ahyp:hlinkClr xmlns:ahyp="http://schemas.microsoft.com/office/drawing/2018/hyperlinkcolor" val="tx"/>
                              </a:ext>
                            </a:extLst>
                          </a:hlinkClick>
                        </a:rPr>
                        <a:t>Google </a:t>
                      </a:r>
                      <a:r>
                        <a:rPr lang="fr-FR" sz="1400" b="0" i="0" u="none" strike="noStrike" cap="none" dirty="0">
                          <a:solidFill>
                            <a:schemeClr val="bg1"/>
                          </a:solidFill>
                          <a:effectLst>
                            <a:outerShdw blurRad="38100" dist="38100" dir="2700000" algn="tl">
                              <a:srgbClr val="000000">
                                <a:alpha val="43137"/>
                              </a:srgbClr>
                            </a:outerShdw>
                          </a:effectLst>
                          <a:latin typeface="Arial"/>
                          <a:ea typeface="Arial"/>
                          <a:cs typeface="Arial"/>
                          <a:sym typeface="Arial"/>
                        </a:rPr>
                        <a:t>aujourd’hui est </a:t>
                      </a:r>
                      <a:r>
                        <a:rPr lang="fr-FR" sz="1400" b="0" i="0" u="none" strike="noStrike" cap="none" dirty="0">
                          <a:solidFill>
                            <a:schemeClr val="bg1"/>
                          </a:solidFill>
                          <a:effectLst>
                            <a:outerShdw blurRad="38100" dist="38100" dir="2700000" algn="tl">
                              <a:srgbClr val="000000">
                                <a:alpha val="43137"/>
                              </a:srgbClr>
                            </a:outerShdw>
                          </a:effectLst>
                          <a:latin typeface="Arial"/>
                          <a:ea typeface="Arial"/>
                          <a:cs typeface="Arial"/>
                          <a:sym typeface="Arial"/>
                          <a:hlinkClick r:id="rId4" tooltip="marketing Facebook">
                            <a:extLst>
                              <a:ext uri="{A12FA001-AC4F-418D-AE19-62706E023703}">
                                <ahyp:hlinkClr xmlns:ahyp="http://schemas.microsoft.com/office/drawing/2018/hyperlinkcolor" val="tx"/>
                              </a:ext>
                            </a:extLst>
                          </a:hlinkClick>
                        </a:rPr>
                        <a:t>Facebook</a:t>
                      </a:r>
                      <a:r>
                        <a:rPr lang="fr-FR" sz="1400" b="0" i="0" u="none" strike="noStrike" cap="none" dirty="0">
                          <a:solidFill>
                            <a:schemeClr val="bg1"/>
                          </a:solidFill>
                          <a:effectLst>
                            <a:outerShdw blurRad="38100" dist="38100" dir="2700000" algn="tl">
                              <a:srgbClr val="000000">
                                <a:alpha val="43137"/>
                              </a:srgbClr>
                            </a:outerShdw>
                          </a:effectLst>
                          <a:latin typeface="Arial"/>
                          <a:ea typeface="Arial"/>
                          <a:cs typeface="Arial"/>
                          <a:sym typeface="Arial"/>
                        </a:rPr>
                        <a:t>. </a:t>
                      </a:r>
                      <a:endParaRPr dirty="0">
                        <a:solidFill>
                          <a:schemeClr val="bg1"/>
                        </a:solidFill>
                        <a:effectLst>
                          <a:outerShdw blurRad="38100" dist="38100" dir="2700000" algn="tl">
                            <a:srgbClr val="000000">
                              <a:alpha val="43137"/>
                            </a:srgbClr>
                          </a:outerShdw>
                        </a:effectLst>
                        <a:latin typeface="DM Sans"/>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chemeClr val="bg1"/>
                          </a:solidFill>
                          <a:effectLst>
                            <a:outerShdw blurRad="38100" dist="38100" dir="2700000" algn="tl">
                              <a:srgbClr val="000000">
                                <a:alpha val="43137"/>
                              </a:srgbClr>
                            </a:outerShdw>
                          </a:effectLst>
                          <a:latin typeface="Arial"/>
                          <a:ea typeface="Arial"/>
                          <a:cs typeface="Arial"/>
                          <a:sym typeface="Arial"/>
                        </a:rPr>
                        <a:t>De nouveaux entrants sur le marché respectant les mœurs </a:t>
                      </a:r>
                      <a:endParaRPr lang="fr-FR" sz="1400" b="1" i="0" u="none" strike="noStrike" cap="none" dirty="0">
                        <a:solidFill>
                          <a:schemeClr val="bg1"/>
                        </a:solidFill>
                        <a:effectLst>
                          <a:outerShdw blurRad="38100" dist="38100" dir="2700000" algn="tl">
                            <a:srgbClr val="000000">
                              <a:alpha val="43137"/>
                            </a:srgbClr>
                          </a:outerShdw>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chemeClr val="bg1"/>
                          </a:solidFill>
                          <a:effectLst>
                            <a:outerShdw blurRad="38100" dist="38100" dir="2700000" algn="tl">
                              <a:srgbClr val="000000">
                                <a:alpha val="43137"/>
                              </a:srgbClr>
                            </a:outerShdw>
                          </a:effectLst>
                          <a:latin typeface="Arial"/>
                          <a:ea typeface="Calibri" panose="020F0502020204030204" pitchFamily="34" charset="0"/>
                          <a:cs typeface="Arial"/>
                          <a:sym typeface="Arial"/>
                        </a:rPr>
                        <a:t>Les outils professionnels de Microsoft sont une réelle menace pour Google</a:t>
                      </a: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chemeClr val="bg1"/>
                          </a:solidFill>
                          <a:effectLst>
                            <a:outerShdw blurRad="38100" dist="38100" dir="2700000" algn="tl">
                              <a:srgbClr val="000000">
                                <a:alpha val="43137"/>
                              </a:srgbClr>
                            </a:outerShdw>
                          </a:effectLst>
                          <a:latin typeface="Arial"/>
                          <a:ea typeface="Arial"/>
                          <a:cs typeface="Arial"/>
                          <a:sym typeface="Arial"/>
                        </a:rPr>
                        <a:t>Google est extrêmement connu et le rêve et l’objectif de tous les concurrents sont de le dépasser. </a:t>
                      </a:r>
                      <a:br>
                        <a:rPr lang="fr-FR" dirty="0">
                          <a:solidFill>
                            <a:schemeClr val="bg1"/>
                          </a:solidFill>
                          <a:effectLst>
                            <a:outerShdw blurRad="38100" dist="38100" dir="2700000" algn="tl">
                              <a:srgbClr val="000000">
                                <a:alpha val="43137"/>
                              </a:srgbClr>
                            </a:outerShdw>
                          </a:effectLst>
                        </a:rPr>
                      </a:br>
                      <a:endParaRPr lang="fr-CA" sz="1100" b="0" i="0" u="none" strike="noStrike" cap="none" dirty="0">
                        <a:solidFill>
                          <a:schemeClr val="bg1"/>
                        </a:solidFill>
                        <a:effectLst>
                          <a:outerShdw blurRad="38100" dist="38100" dir="2700000" algn="tl">
                            <a:srgbClr val="000000">
                              <a:alpha val="43137"/>
                            </a:srgbClr>
                          </a:outerShdw>
                        </a:effectLst>
                        <a:latin typeface="Arial"/>
                        <a:ea typeface="Arial"/>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2821468410"/>
                  </a:ext>
                </a:extLst>
              </a:tr>
            </a:tbl>
          </a:graphicData>
        </a:graphic>
      </p:graphicFrame>
      <p:sp>
        <p:nvSpPr>
          <p:cNvPr id="7" name="Google Shape;645;p48">
            <a:extLst>
              <a:ext uri="{FF2B5EF4-FFF2-40B4-BE49-F238E27FC236}">
                <a16:creationId xmlns:a16="http://schemas.microsoft.com/office/drawing/2014/main" id="{9D600A84-D2A8-7EBE-9BA1-D79CCE6A4BFF}"/>
              </a:ext>
            </a:extLst>
          </p:cNvPr>
          <p:cNvSpPr txBox="1">
            <a:spLocks/>
          </p:cNvSpPr>
          <p:nvPr/>
        </p:nvSpPr>
        <p:spPr>
          <a:xfrm>
            <a:off x="777438" y="214933"/>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4500" b="1" dirty="0">
                <a:solidFill>
                  <a:schemeClr val="accent2"/>
                </a:solidFill>
              </a:rPr>
              <a:t>A</a:t>
            </a:r>
            <a:r>
              <a:rPr lang="fr-FR" sz="4500" b="1" dirty="0">
                <a:solidFill>
                  <a:schemeClr val="accent1"/>
                </a:solidFill>
              </a:rPr>
              <a:t>n</a:t>
            </a:r>
            <a:r>
              <a:rPr lang="fr-FR" sz="4500" b="1" dirty="0">
                <a:solidFill>
                  <a:schemeClr val="tx2"/>
                </a:solidFill>
              </a:rPr>
              <a:t>a</a:t>
            </a:r>
            <a:r>
              <a:rPr lang="fr-FR" sz="4500" b="1" dirty="0">
                <a:solidFill>
                  <a:schemeClr val="accent3"/>
                </a:solidFill>
              </a:rPr>
              <a:t>l</a:t>
            </a:r>
            <a:r>
              <a:rPr lang="fr-FR" sz="4500" b="1" dirty="0">
                <a:solidFill>
                  <a:schemeClr val="accent2"/>
                </a:solidFill>
              </a:rPr>
              <a:t>y</a:t>
            </a:r>
            <a:r>
              <a:rPr lang="fr-FR" sz="4500" b="1" dirty="0">
                <a:solidFill>
                  <a:schemeClr val="accent1"/>
                </a:solidFill>
              </a:rPr>
              <a:t>s</a:t>
            </a:r>
            <a:r>
              <a:rPr lang="fr-FR" sz="4500" b="1" dirty="0">
                <a:solidFill>
                  <a:schemeClr val="tx2"/>
                </a:solidFill>
              </a:rPr>
              <a:t>e</a:t>
            </a:r>
            <a:r>
              <a:rPr lang="fr-FR" sz="4500" b="1" dirty="0">
                <a:solidFill>
                  <a:schemeClr val="bg1"/>
                </a:solidFill>
              </a:rPr>
              <a:t> </a:t>
            </a:r>
            <a:r>
              <a:rPr lang="fr-FR" sz="4500" b="1" dirty="0">
                <a:solidFill>
                  <a:schemeClr val="accent3"/>
                </a:solidFill>
              </a:rPr>
              <a:t>S</a:t>
            </a:r>
            <a:r>
              <a:rPr lang="fr-FR" sz="4500" b="1" dirty="0">
                <a:solidFill>
                  <a:schemeClr val="accent2"/>
                </a:solidFill>
              </a:rPr>
              <a:t>W</a:t>
            </a:r>
            <a:r>
              <a:rPr lang="fr-FR" sz="4500" b="1" dirty="0">
                <a:solidFill>
                  <a:schemeClr val="accent1"/>
                </a:solidFill>
              </a:rPr>
              <a:t>O</a:t>
            </a:r>
            <a:r>
              <a:rPr lang="fr-FR" sz="4500" b="1" dirty="0">
                <a:solidFill>
                  <a:schemeClr val="tx2"/>
                </a:solidFill>
              </a:rPr>
              <a:t>T</a:t>
            </a:r>
            <a:r>
              <a:rPr lang="fr-FR" sz="4500" b="1" dirty="0">
                <a:solidFill>
                  <a:schemeClr val="accent3"/>
                </a:solidFill>
              </a:rPr>
              <a:t>:</a:t>
            </a:r>
            <a:r>
              <a:rPr lang="fr-FR" sz="4500" b="1" dirty="0">
                <a:solidFill>
                  <a:schemeClr val="bg1"/>
                </a:solidFill>
              </a:rPr>
              <a:t> </a:t>
            </a:r>
            <a:r>
              <a:rPr lang="fr-FR" sz="4500" b="1" dirty="0">
                <a:solidFill>
                  <a:schemeClr val="accent2"/>
                </a:solidFill>
              </a:rPr>
              <a:t>G</a:t>
            </a:r>
            <a:r>
              <a:rPr lang="fr-FR" sz="4500" b="1" dirty="0">
                <a:solidFill>
                  <a:schemeClr val="accent1"/>
                </a:solidFill>
              </a:rPr>
              <a:t>o</a:t>
            </a:r>
            <a:r>
              <a:rPr lang="fr-FR" sz="4500" b="1" dirty="0">
                <a:solidFill>
                  <a:schemeClr val="tx2"/>
                </a:solidFill>
              </a:rPr>
              <a:t>o</a:t>
            </a:r>
            <a:r>
              <a:rPr lang="fr-FR" sz="4500" b="1" dirty="0">
                <a:solidFill>
                  <a:schemeClr val="accent3"/>
                </a:solidFill>
              </a:rPr>
              <a:t>g</a:t>
            </a:r>
            <a:r>
              <a:rPr lang="fr-FR" sz="4500" b="1" dirty="0">
                <a:solidFill>
                  <a:schemeClr val="accent2"/>
                </a:solidFill>
              </a:rPr>
              <a:t>l</a:t>
            </a:r>
            <a:r>
              <a:rPr lang="fr-FR" sz="4500" b="1" dirty="0">
                <a:solidFill>
                  <a:schemeClr val="accent1"/>
                </a:solidFill>
              </a:rPr>
              <a:t>e</a:t>
            </a:r>
          </a:p>
        </p:txBody>
      </p:sp>
    </p:spTree>
    <p:extLst>
      <p:ext uri="{BB962C8B-B14F-4D97-AF65-F5344CB8AC3E}">
        <p14:creationId xmlns:p14="http://schemas.microsoft.com/office/powerpoint/2010/main" val="234780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49"/>
          <p:cNvSpPr txBox="1">
            <a:spLocks noGrp="1"/>
          </p:cNvSpPr>
          <p:nvPr>
            <p:ph type="title"/>
          </p:nvPr>
        </p:nvSpPr>
        <p:spPr>
          <a:xfrm>
            <a:off x="1296274" y="1151541"/>
            <a:ext cx="7250700" cy="307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accent2"/>
                </a:solidFill>
              </a:rPr>
              <a:t>D</a:t>
            </a:r>
            <a:r>
              <a:rPr lang="en" sz="3200" dirty="0">
                <a:solidFill>
                  <a:schemeClr val="accent1"/>
                </a:solidFill>
              </a:rPr>
              <a:t>o</a:t>
            </a:r>
            <a:r>
              <a:rPr lang="en" sz="3200" dirty="0">
                <a:solidFill>
                  <a:schemeClr val="tx2"/>
                </a:solidFill>
              </a:rPr>
              <a:t>m</a:t>
            </a:r>
            <a:r>
              <a:rPr lang="en" sz="3200" dirty="0">
                <a:solidFill>
                  <a:schemeClr val="accent3"/>
                </a:solidFill>
              </a:rPr>
              <a:t>a</a:t>
            </a:r>
            <a:r>
              <a:rPr lang="en" sz="3200" dirty="0">
                <a:solidFill>
                  <a:schemeClr val="accent2"/>
                </a:solidFill>
              </a:rPr>
              <a:t>i</a:t>
            </a:r>
            <a:r>
              <a:rPr lang="en" sz="3200" dirty="0">
                <a:solidFill>
                  <a:schemeClr val="accent1"/>
                </a:solidFill>
              </a:rPr>
              <a:t>n</a:t>
            </a:r>
            <a:r>
              <a:rPr lang="en" sz="3200" dirty="0">
                <a:solidFill>
                  <a:schemeClr val="tx2"/>
                </a:solidFill>
              </a:rPr>
              <a:t>e</a:t>
            </a:r>
            <a:r>
              <a:rPr lang="en" sz="3200" dirty="0"/>
              <a:t> </a:t>
            </a:r>
            <a:r>
              <a:rPr lang="en" sz="3200" dirty="0">
                <a:solidFill>
                  <a:schemeClr val="accent3"/>
                </a:solidFill>
              </a:rPr>
              <a:t>d</a:t>
            </a:r>
            <a:r>
              <a:rPr lang="en" sz="3200" dirty="0">
                <a:solidFill>
                  <a:schemeClr val="accent2"/>
                </a:solidFill>
              </a:rPr>
              <a:t>’</a:t>
            </a:r>
            <a:r>
              <a:rPr lang="en" sz="3200" dirty="0">
                <a:solidFill>
                  <a:schemeClr val="accent1"/>
                </a:solidFill>
              </a:rPr>
              <a:t>A</a:t>
            </a:r>
            <a:r>
              <a:rPr lang="en" sz="3200" dirty="0">
                <a:solidFill>
                  <a:schemeClr val="tx2"/>
                </a:solidFill>
              </a:rPr>
              <a:t>c</a:t>
            </a:r>
            <a:r>
              <a:rPr lang="en" sz="3200" dirty="0">
                <a:solidFill>
                  <a:schemeClr val="accent3"/>
                </a:solidFill>
              </a:rPr>
              <a:t>t</a:t>
            </a:r>
            <a:r>
              <a:rPr lang="en" sz="3200" dirty="0">
                <a:solidFill>
                  <a:schemeClr val="accent2"/>
                </a:solidFill>
              </a:rPr>
              <a:t>i</a:t>
            </a:r>
            <a:r>
              <a:rPr lang="en" sz="3200" dirty="0">
                <a:solidFill>
                  <a:schemeClr val="accent1"/>
                </a:solidFill>
              </a:rPr>
              <a:t>v</a:t>
            </a:r>
            <a:r>
              <a:rPr lang="en" sz="3200" dirty="0">
                <a:solidFill>
                  <a:schemeClr val="tx2"/>
                </a:solidFill>
              </a:rPr>
              <a:t>i</a:t>
            </a:r>
            <a:r>
              <a:rPr lang="en" sz="3200" dirty="0">
                <a:solidFill>
                  <a:schemeClr val="accent3"/>
                </a:solidFill>
              </a:rPr>
              <a:t>t</a:t>
            </a:r>
            <a:r>
              <a:rPr lang="en" sz="3200" dirty="0">
                <a:solidFill>
                  <a:schemeClr val="accent2"/>
                </a:solidFill>
              </a:rPr>
              <a:t>é</a:t>
            </a:r>
            <a:r>
              <a:rPr lang="en" sz="3200" dirty="0"/>
              <a:t> </a:t>
            </a:r>
            <a:br>
              <a:rPr lang="en" sz="3200" dirty="0"/>
            </a:br>
            <a:r>
              <a:rPr lang="en" sz="3200" dirty="0">
                <a:solidFill>
                  <a:schemeClr val="accent1"/>
                </a:solidFill>
              </a:rPr>
              <a:t>s</a:t>
            </a:r>
            <a:r>
              <a:rPr lang="en" sz="3200" dirty="0">
                <a:solidFill>
                  <a:schemeClr val="tx2"/>
                </a:solidFill>
              </a:rPr>
              <a:t>t</a:t>
            </a:r>
            <a:r>
              <a:rPr lang="en" sz="3200" dirty="0">
                <a:solidFill>
                  <a:schemeClr val="accent3"/>
                </a:solidFill>
              </a:rPr>
              <a:t>r</a:t>
            </a:r>
            <a:r>
              <a:rPr lang="en" sz="3200" dirty="0">
                <a:solidFill>
                  <a:schemeClr val="accent2"/>
                </a:solidFill>
              </a:rPr>
              <a:t>a</a:t>
            </a:r>
            <a:r>
              <a:rPr lang="en" sz="3200" dirty="0">
                <a:solidFill>
                  <a:schemeClr val="accent1"/>
                </a:solidFill>
              </a:rPr>
              <a:t>t</a:t>
            </a:r>
            <a:r>
              <a:rPr lang="en" sz="3200" dirty="0">
                <a:solidFill>
                  <a:schemeClr val="tx2"/>
                </a:solidFill>
              </a:rPr>
              <a:t>é</a:t>
            </a:r>
            <a:r>
              <a:rPr lang="en" sz="3200" dirty="0">
                <a:solidFill>
                  <a:schemeClr val="accent3"/>
                </a:solidFill>
              </a:rPr>
              <a:t>g</a:t>
            </a:r>
            <a:r>
              <a:rPr lang="en" sz="3200" dirty="0">
                <a:solidFill>
                  <a:schemeClr val="accent2"/>
                </a:solidFill>
              </a:rPr>
              <a:t>i</a:t>
            </a:r>
            <a:r>
              <a:rPr lang="en" sz="3200" dirty="0">
                <a:solidFill>
                  <a:schemeClr val="accent1"/>
                </a:solidFill>
              </a:rPr>
              <a:t>q</a:t>
            </a:r>
            <a:r>
              <a:rPr lang="en" sz="3200" dirty="0">
                <a:solidFill>
                  <a:schemeClr val="tx2"/>
                </a:solidFill>
              </a:rPr>
              <a:t>u</a:t>
            </a:r>
            <a:r>
              <a:rPr lang="en" sz="3200" dirty="0">
                <a:solidFill>
                  <a:schemeClr val="accent3"/>
                </a:solidFill>
              </a:rPr>
              <a:t>e</a:t>
            </a:r>
            <a:br>
              <a:rPr lang="en" sz="3200" dirty="0"/>
            </a:br>
            <a:br>
              <a:rPr lang="en" sz="3200" dirty="0"/>
            </a:br>
            <a:r>
              <a:rPr lang="en" sz="6000" dirty="0">
                <a:solidFill>
                  <a:schemeClr val="bg1"/>
                </a:solidFill>
                <a:highlight>
                  <a:schemeClr val="accent1"/>
                </a:highlight>
              </a:rPr>
              <a:t>DAS</a:t>
            </a:r>
            <a:endParaRPr dirty="0">
              <a:solidFill>
                <a:schemeClr val="bg1"/>
              </a:solidFill>
              <a:highlight>
                <a:schemeClr val="accent1"/>
              </a:highlight>
            </a:endParaRPr>
          </a:p>
        </p:txBody>
      </p:sp>
    </p:spTree>
    <p:extLst>
      <p:ext uri="{BB962C8B-B14F-4D97-AF65-F5344CB8AC3E}">
        <p14:creationId xmlns:p14="http://schemas.microsoft.com/office/powerpoint/2010/main" val="2213641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15" name="Google Shape;572;p42">
            <a:extLst>
              <a:ext uri="{FF2B5EF4-FFF2-40B4-BE49-F238E27FC236}">
                <a16:creationId xmlns:a16="http://schemas.microsoft.com/office/drawing/2014/main" id="{F069F2F9-FEEA-451E-A8A1-7579C5EF3EA3}"/>
              </a:ext>
            </a:extLst>
          </p:cNvPr>
          <p:cNvSpPr txBox="1">
            <a:spLocks noGrp="1"/>
          </p:cNvSpPr>
          <p:nvPr>
            <p:ph type="title"/>
          </p:nvPr>
        </p:nvSpPr>
        <p:spPr>
          <a:xfrm>
            <a:off x="848754" y="234592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CA" dirty="0">
                <a:solidFill>
                  <a:schemeClr val="accent2"/>
                </a:solidFill>
              </a:rPr>
              <a:t>S</a:t>
            </a:r>
            <a:r>
              <a:rPr lang="fr-CA" dirty="0">
                <a:solidFill>
                  <a:schemeClr val="accent1"/>
                </a:solidFill>
              </a:rPr>
              <a:t>t</a:t>
            </a:r>
            <a:r>
              <a:rPr lang="fr-CA" dirty="0">
                <a:solidFill>
                  <a:schemeClr val="tx2"/>
                </a:solidFill>
              </a:rPr>
              <a:t>r</a:t>
            </a:r>
            <a:r>
              <a:rPr lang="fr-CA" dirty="0">
                <a:solidFill>
                  <a:schemeClr val="accent3"/>
                </a:solidFill>
              </a:rPr>
              <a:t>a</a:t>
            </a:r>
            <a:r>
              <a:rPr lang="fr-CA" dirty="0">
                <a:solidFill>
                  <a:schemeClr val="accent2"/>
                </a:solidFill>
              </a:rPr>
              <a:t>t</a:t>
            </a:r>
            <a:r>
              <a:rPr lang="fr-CA" dirty="0">
                <a:solidFill>
                  <a:schemeClr val="accent1"/>
                </a:solidFill>
              </a:rPr>
              <a:t>é</a:t>
            </a:r>
            <a:r>
              <a:rPr lang="fr-CA" dirty="0">
                <a:solidFill>
                  <a:schemeClr val="tx2"/>
                </a:solidFill>
              </a:rPr>
              <a:t>g</a:t>
            </a:r>
            <a:r>
              <a:rPr lang="fr-CA" dirty="0">
                <a:solidFill>
                  <a:schemeClr val="accent3"/>
                </a:solidFill>
              </a:rPr>
              <a:t>i</a:t>
            </a:r>
            <a:r>
              <a:rPr lang="fr-CA" dirty="0">
                <a:solidFill>
                  <a:schemeClr val="accent2"/>
                </a:solidFill>
              </a:rPr>
              <a:t>e</a:t>
            </a:r>
            <a:r>
              <a:rPr lang="fr-CA" dirty="0"/>
              <a:t> </a:t>
            </a:r>
            <a:r>
              <a:rPr lang="fr-CA" dirty="0">
                <a:solidFill>
                  <a:schemeClr val="accent1"/>
                </a:solidFill>
              </a:rPr>
              <a:t>d</a:t>
            </a:r>
            <a:r>
              <a:rPr lang="fr-CA" dirty="0">
                <a:solidFill>
                  <a:schemeClr val="tx2"/>
                </a:solidFill>
              </a:rPr>
              <a:t>i</a:t>
            </a:r>
            <a:r>
              <a:rPr lang="fr-CA" dirty="0">
                <a:solidFill>
                  <a:schemeClr val="accent3"/>
                </a:solidFill>
              </a:rPr>
              <a:t>v</a:t>
            </a:r>
            <a:r>
              <a:rPr lang="fr-CA" dirty="0">
                <a:solidFill>
                  <a:schemeClr val="accent2"/>
                </a:solidFill>
              </a:rPr>
              <a:t>e</a:t>
            </a:r>
            <a:r>
              <a:rPr lang="fr-CA" dirty="0">
                <a:solidFill>
                  <a:schemeClr val="accent1"/>
                </a:solidFill>
              </a:rPr>
              <a:t>r</a:t>
            </a:r>
            <a:r>
              <a:rPr lang="fr-CA" dirty="0">
                <a:solidFill>
                  <a:schemeClr val="tx2"/>
                </a:solidFill>
              </a:rPr>
              <a:t>s</a:t>
            </a:r>
            <a:r>
              <a:rPr lang="fr-CA" dirty="0">
                <a:solidFill>
                  <a:schemeClr val="accent3"/>
                </a:solidFill>
              </a:rPr>
              <a:t>i</a:t>
            </a:r>
            <a:r>
              <a:rPr lang="fr-CA" dirty="0">
                <a:solidFill>
                  <a:schemeClr val="accent2"/>
                </a:solidFill>
              </a:rPr>
              <a:t>f</a:t>
            </a:r>
            <a:r>
              <a:rPr lang="fr-CA" dirty="0">
                <a:solidFill>
                  <a:schemeClr val="accent1"/>
                </a:solidFill>
              </a:rPr>
              <a:t>i</a:t>
            </a:r>
            <a:r>
              <a:rPr lang="fr-CA" dirty="0">
                <a:solidFill>
                  <a:schemeClr val="tx2"/>
                </a:solidFill>
              </a:rPr>
              <a:t>c</a:t>
            </a:r>
            <a:r>
              <a:rPr lang="fr-CA" dirty="0">
                <a:solidFill>
                  <a:schemeClr val="accent3"/>
                </a:solidFill>
              </a:rPr>
              <a:t>a</a:t>
            </a:r>
            <a:r>
              <a:rPr lang="fr-CA" dirty="0">
                <a:solidFill>
                  <a:schemeClr val="accent2"/>
                </a:solidFill>
              </a:rPr>
              <a:t>t</a:t>
            </a:r>
            <a:r>
              <a:rPr lang="fr-CA" dirty="0">
                <a:solidFill>
                  <a:schemeClr val="accent1"/>
                </a:solidFill>
              </a:rPr>
              <a:t>i</a:t>
            </a:r>
            <a:r>
              <a:rPr lang="fr-CA" dirty="0">
                <a:solidFill>
                  <a:schemeClr val="tx2"/>
                </a:solidFill>
              </a:rPr>
              <a:t>o</a:t>
            </a:r>
            <a:r>
              <a:rPr lang="fr-CA" dirty="0">
                <a:solidFill>
                  <a:schemeClr val="accent3"/>
                </a:solidFill>
              </a:rPr>
              <a:t>n</a:t>
            </a:r>
            <a:endParaRPr dirty="0">
              <a:solidFill>
                <a:schemeClr val="accent3"/>
              </a:solidFill>
            </a:endParaRPr>
          </a:p>
        </p:txBody>
      </p:sp>
      <p:pic>
        <p:nvPicPr>
          <p:cNvPr id="6" name="Image 5" descr="Une image contenant texte, clipart&#10;&#10;Description générée automatiquement">
            <a:extLst>
              <a:ext uri="{FF2B5EF4-FFF2-40B4-BE49-F238E27FC236}">
                <a16:creationId xmlns:a16="http://schemas.microsoft.com/office/drawing/2014/main" id="{0FBCCCED-20CD-42E2-A990-AD3BDB0E7EA9}"/>
              </a:ext>
            </a:extLst>
          </p:cNvPr>
          <p:cNvPicPr>
            <a:picLocks noChangeAspect="1"/>
          </p:cNvPicPr>
          <p:nvPr/>
        </p:nvPicPr>
        <p:blipFill>
          <a:blip r:embed="rId3"/>
          <a:stretch>
            <a:fillRect/>
          </a:stretch>
        </p:blipFill>
        <p:spPr>
          <a:xfrm>
            <a:off x="3400516" y="3317332"/>
            <a:ext cx="2188093" cy="714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5735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71"/>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accent2"/>
                </a:solidFill>
              </a:rPr>
              <a:t>M</a:t>
            </a:r>
            <a:r>
              <a:rPr lang="en" sz="5400" dirty="0">
                <a:solidFill>
                  <a:schemeClr val="accent1"/>
                </a:solidFill>
              </a:rPr>
              <a:t>e</a:t>
            </a:r>
            <a:r>
              <a:rPr lang="en" sz="5400" dirty="0">
                <a:solidFill>
                  <a:schemeClr val="tx2"/>
                </a:solidFill>
              </a:rPr>
              <a:t>r</a:t>
            </a:r>
            <a:r>
              <a:rPr lang="en" sz="5400" dirty="0">
                <a:solidFill>
                  <a:schemeClr val="accent3"/>
                </a:solidFill>
              </a:rPr>
              <a:t>c</a:t>
            </a:r>
            <a:r>
              <a:rPr lang="en" sz="5400" dirty="0">
                <a:solidFill>
                  <a:schemeClr val="accent2"/>
                </a:solidFill>
              </a:rPr>
              <a:t>i</a:t>
            </a:r>
            <a:r>
              <a:rPr lang="en" sz="5400" dirty="0"/>
              <a:t> </a:t>
            </a:r>
            <a:r>
              <a:rPr lang="en" sz="5400" dirty="0">
                <a:solidFill>
                  <a:schemeClr val="accent1"/>
                </a:solidFill>
              </a:rPr>
              <a:t>p</a:t>
            </a:r>
            <a:r>
              <a:rPr lang="en" sz="5400" dirty="0">
                <a:solidFill>
                  <a:schemeClr val="tx2"/>
                </a:solidFill>
              </a:rPr>
              <a:t>o</a:t>
            </a:r>
            <a:r>
              <a:rPr lang="en" sz="5400" dirty="0">
                <a:solidFill>
                  <a:schemeClr val="accent3"/>
                </a:solidFill>
              </a:rPr>
              <a:t>u</a:t>
            </a:r>
            <a:r>
              <a:rPr lang="en" sz="5400" dirty="0">
                <a:solidFill>
                  <a:schemeClr val="accent2"/>
                </a:solidFill>
              </a:rPr>
              <a:t>r</a:t>
            </a:r>
            <a:r>
              <a:rPr lang="en" sz="5400" dirty="0"/>
              <a:t> </a:t>
            </a:r>
            <a:r>
              <a:rPr lang="en" sz="5400" dirty="0">
                <a:solidFill>
                  <a:schemeClr val="accent2"/>
                </a:solidFill>
              </a:rPr>
              <a:t>v</a:t>
            </a:r>
            <a:r>
              <a:rPr lang="en" sz="5400" dirty="0">
                <a:solidFill>
                  <a:schemeClr val="accent1"/>
                </a:solidFill>
              </a:rPr>
              <a:t>o</a:t>
            </a:r>
            <a:r>
              <a:rPr lang="en" sz="5400" dirty="0">
                <a:solidFill>
                  <a:schemeClr val="tx2"/>
                </a:solidFill>
              </a:rPr>
              <a:t>t</a:t>
            </a:r>
            <a:r>
              <a:rPr lang="en" sz="5400" dirty="0">
                <a:solidFill>
                  <a:schemeClr val="accent3"/>
                </a:solidFill>
              </a:rPr>
              <a:t>r</a:t>
            </a:r>
            <a:r>
              <a:rPr lang="en" sz="5400" dirty="0">
                <a:solidFill>
                  <a:schemeClr val="accent2"/>
                </a:solidFill>
              </a:rPr>
              <a:t>e</a:t>
            </a:r>
            <a:r>
              <a:rPr lang="en" sz="5400" dirty="0"/>
              <a:t> </a:t>
            </a:r>
            <a:r>
              <a:rPr lang="en" sz="5400" dirty="0">
                <a:solidFill>
                  <a:schemeClr val="accent1"/>
                </a:solidFill>
              </a:rPr>
              <a:t>a</a:t>
            </a:r>
            <a:r>
              <a:rPr lang="en" sz="5400" dirty="0">
                <a:solidFill>
                  <a:schemeClr val="tx2"/>
                </a:solidFill>
              </a:rPr>
              <a:t>t</a:t>
            </a:r>
            <a:r>
              <a:rPr lang="en" sz="5400" dirty="0">
                <a:solidFill>
                  <a:schemeClr val="accent3"/>
                </a:solidFill>
              </a:rPr>
              <a:t>t</a:t>
            </a:r>
            <a:r>
              <a:rPr lang="en" sz="5400" dirty="0">
                <a:solidFill>
                  <a:schemeClr val="accent2"/>
                </a:solidFill>
              </a:rPr>
              <a:t>e</a:t>
            </a:r>
            <a:r>
              <a:rPr lang="en" sz="5400" dirty="0">
                <a:solidFill>
                  <a:schemeClr val="accent1"/>
                </a:solidFill>
              </a:rPr>
              <a:t>n</a:t>
            </a:r>
            <a:r>
              <a:rPr lang="en" sz="5400" dirty="0">
                <a:solidFill>
                  <a:schemeClr val="tx2"/>
                </a:solidFill>
              </a:rPr>
              <a:t>t</a:t>
            </a:r>
            <a:r>
              <a:rPr lang="en" sz="5400" dirty="0">
                <a:solidFill>
                  <a:schemeClr val="accent3"/>
                </a:solidFill>
              </a:rPr>
              <a:t>i</a:t>
            </a:r>
            <a:r>
              <a:rPr lang="en" sz="5400" dirty="0">
                <a:solidFill>
                  <a:schemeClr val="accent2"/>
                </a:solidFill>
              </a:rPr>
              <a:t>o</a:t>
            </a:r>
            <a:r>
              <a:rPr lang="en" sz="5400" dirty="0">
                <a:solidFill>
                  <a:schemeClr val="accent1"/>
                </a:solidFill>
              </a:rPr>
              <a:t>n</a:t>
            </a:r>
            <a:endParaRPr sz="5400" dirty="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pic>
        <p:nvPicPr>
          <p:cNvPr id="5" name="Image 4">
            <a:extLst>
              <a:ext uri="{FF2B5EF4-FFF2-40B4-BE49-F238E27FC236}">
                <a16:creationId xmlns:a16="http://schemas.microsoft.com/office/drawing/2014/main" id="{17DA9A66-63CD-4963-A9DE-BB1441C4E355}"/>
              </a:ext>
            </a:extLst>
          </p:cNvPr>
          <p:cNvPicPr>
            <a:picLocks noChangeAspect="1"/>
          </p:cNvPicPr>
          <p:nvPr/>
        </p:nvPicPr>
        <p:blipFill>
          <a:blip r:embed="rId3"/>
          <a:stretch>
            <a:fillRect/>
          </a:stretch>
        </p:blipFill>
        <p:spPr>
          <a:xfrm>
            <a:off x="-14700" y="-3026"/>
            <a:ext cx="3582461" cy="5143500"/>
          </a:xfrm>
          <a:prstGeom prst="rect">
            <a:avLst/>
          </a:prstGeom>
        </p:spPr>
      </p:pic>
      <p:sp>
        <p:nvSpPr>
          <p:cNvPr id="1030" name="Google Shape;1030;p65"/>
          <p:cNvSpPr txBox="1">
            <a:spLocks noGrp="1"/>
          </p:cNvSpPr>
          <p:nvPr>
            <p:ph type="title"/>
          </p:nvPr>
        </p:nvSpPr>
        <p:spPr>
          <a:xfrm>
            <a:off x="71894" y="993814"/>
            <a:ext cx="9742201" cy="1826700"/>
          </a:xfrm>
          <a:prstGeom prst="rect">
            <a:avLst/>
          </a:prstGeom>
        </p:spPr>
        <p:txBody>
          <a:bodyPr spcFirstLastPara="1" wrap="square" lIns="91425" tIns="91425" rIns="91425" bIns="91425" anchor="ctr" anchorCtr="0">
            <a:noAutofit/>
          </a:bodyPr>
          <a:lstStyle/>
          <a:p>
            <a:r>
              <a:rPr lang="fr-CA" sz="4800" b="1" dirty="0">
                <a:solidFill>
                  <a:schemeClr val="accent2"/>
                </a:solidFill>
              </a:rPr>
              <a:t>P</a:t>
            </a:r>
            <a:r>
              <a:rPr lang="fr-CA" sz="4800" b="1" dirty="0">
                <a:solidFill>
                  <a:schemeClr val="accent1"/>
                </a:solidFill>
              </a:rPr>
              <a:t>O</a:t>
            </a:r>
            <a:r>
              <a:rPr lang="fr-CA" sz="4800" b="1" dirty="0">
                <a:solidFill>
                  <a:schemeClr val="tx2"/>
                </a:solidFill>
              </a:rPr>
              <a:t>L</a:t>
            </a:r>
            <a:r>
              <a:rPr lang="fr-CA" sz="4800" b="1" dirty="0">
                <a:solidFill>
                  <a:schemeClr val="accent3"/>
                </a:solidFill>
              </a:rPr>
              <a:t>I</a:t>
            </a:r>
            <a:r>
              <a:rPr lang="fr-CA" sz="4800" b="1" dirty="0">
                <a:solidFill>
                  <a:schemeClr val="accent2"/>
                </a:solidFill>
              </a:rPr>
              <a:t>T</a:t>
            </a:r>
            <a:r>
              <a:rPr lang="fr-CA" sz="4400" b="1" dirty="0">
                <a:solidFill>
                  <a:schemeClr val="accent1"/>
                </a:solidFill>
              </a:rPr>
              <a:t>I</a:t>
            </a:r>
            <a:r>
              <a:rPr lang="fr-CA" sz="4400" b="1" dirty="0">
                <a:solidFill>
                  <a:schemeClr val="tx2"/>
                </a:solidFill>
              </a:rPr>
              <a:t>Q</a:t>
            </a:r>
            <a:r>
              <a:rPr lang="fr-CA" sz="4400" b="1" dirty="0">
                <a:solidFill>
                  <a:schemeClr val="accent2"/>
                </a:solidFill>
              </a:rPr>
              <a:t>Q</a:t>
            </a:r>
            <a:r>
              <a:rPr lang="fr-CA" sz="4400" b="1" dirty="0">
                <a:solidFill>
                  <a:schemeClr val="accent1"/>
                </a:solidFill>
              </a:rPr>
              <a:t>E</a:t>
            </a:r>
            <a:r>
              <a:rPr lang="fr-CA" sz="4400" b="1" dirty="0">
                <a:solidFill>
                  <a:schemeClr val="tx2"/>
                </a:solidFill>
              </a:rPr>
              <a:t>S</a:t>
            </a:r>
            <a:r>
              <a:rPr lang="fr-CA" sz="4400" b="1" dirty="0">
                <a:solidFill>
                  <a:schemeClr val="accent3"/>
                </a:solidFill>
              </a:rPr>
              <a:t>T</a:t>
            </a:r>
            <a:r>
              <a:rPr lang="fr-CA" sz="4400" b="1" dirty="0">
                <a:solidFill>
                  <a:schemeClr val="accent2"/>
                </a:solidFill>
              </a:rPr>
              <a:t>E</a:t>
            </a:r>
            <a:r>
              <a:rPr lang="fr-CA" sz="4000" b="1" dirty="0">
                <a:solidFill>
                  <a:schemeClr val="accent1"/>
                </a:solidFill>
              </a:rPr>
              <a:t>L</a:t>
            </a:r>
            <a:endParaRPr lang="fr-CA" sz="4400" spc="600" dirty="0">
              <a:solidFill>
                <a:schemeClr val="dk2"/>
              </a:solidFill>
              <a:highlight>
                <a:schemeClr val="accent1"/>
              </a:highlight>
            </a:endParaRPr>
          </a:p>
        </p:txBody>
      </p:sp>
      <p:sp>
        <p:nvSpPr>
          <p:cNvPr id="1032" name="Google Shape;1032;p65"/>
          <p:cNvSpPr/>
          <p:nvPr/>
        </p:nvSpPr>
        <p:spPr>
          <a:xfrm>
            <a:off x="559000" y="-3025"/>
            <a:ext cx="10980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3" name="Google Shape;1033;p65"/>
          <p:cNvSpPr/>
          <p:nvPr/>
        </p:nvSpPr>
        <p:spPr>
          <a:xfrm rot="5400000">
            <a:off x="-229950" y="223025"/>
            <a:ext cx="1098000" cy="6459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4" name="Google Shape;1034;p65"/>
          <p:cNvSpPr/>
          <p:nvPr/>
        </p:nvSpPr>
        <p:spPr>
          <a:xfrm>
            <a:off x="1805444" y="89830"/>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5" name="Google Shape;1035;p65"/>
          <p:cNvSpPr/>
          <p:nvPr/>
        </p:nvSpPr>
        <p:spPr>
          <a:xfrm rot="5400000">
            <a:off x="945150" y="3599000"/>
            <a:ext cx="591300" cy="2511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6" name="Google Shape;1036;p65"/>
          <p:cNvSpPr/>
          <p:nvPr/>
        </p:nvSpPr>
        <p:spPr>
          <a:xfrm>
            <a:off x="71894" y="3913005"/>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 name="ZoneTexte 5">
            <a:extLst>
              <a:ext uri="{FF2B5EF4-FFF2-40B4-BE49-F238E27FC236}">
                <a16:creationId xmlns:a16="http://schemas.microsoft.com/office/drawing/2014/main" id="{87DF193F-BC7C-4840-8952-B00F6220FDAA}"/>
              </a:ext>
            </a:extLst>
          </p:cNvPr>
          <p:cNvSpPr txBox="1"/>
          <p:nvPr/>
        </p:nvSpPr>
        <p:spPr>
          <a:xfrm>
            <a:off x="3657600" y="2911376"/>
            <a:ext cx="5486400" cy="738664"/>
          </a:xfrm>
          <a:prstGeom prst="rect">
            <a:avLst/>
          </a:prstGeom>
          <a:noFill/>
        </p:spPr>
        <p:txBody>
          <a:bodyPr wrap="square" rtlCol="0">
            <a:spAutoFit/>
          </a:bodyPr>
          <a:lstStyle/>
          <a:p>
            <a:r>
              <a:rPr lang="fr-CA" dirty="0">
                <a:solidFill>
                  <a:schemeClr val="bg1"/>
                </a:solidFill>
              </a:rPr>
              <a:t>Créer en 1998 par </a:t>
            </a:r>
            <a:r>
              <a:rPr lang="fr-FR" b="0" i="1" dirty="0">
                <a:solidFill>
                  <a:schemeClr val="bg1"/>
                </a:solidFill>
                <a:effectLst/>
                <a:latin typeface="+mj-lt"/>
              </a:rPr>
              <a:t>Larry Page </a:t>
            </a:r>
            <a:r>
              <a:rPr lang="fr-FR" b="0" i="0" dirty="0">
                <a:solidFill>
                  <a:schemeClr val="bg1"/>
                </a:solidFill>
                <a:effectLst/>
                <a:latin typeface="+mj-lt"/>
              </a:rPr>
              <a:t>et </a:t>
            </a:r>
            <a:r>
              <a:rPr lang="fr-FR" b="0" i="1" dirty="0">
                <a:solidFill>
                  <a:schemeClr val="bg1"/>
                </a:solidFill>
                <a:effectLst/>
                <a:latin typeface="+mj-lt"/>
              </a:rPr>
              <a:t>Sergueï Brin</a:t>
            </a:r>
            <a:r>
              <a:rPr lang="fr-FR" b="0" i="0" dirty="0">
                <a:solidFill>
                  <a:schemeClr val="bg1"/>
                </a:solidFill>
                <a:effectLst/>
                <a:latin typeface="+mj-lt"/>
              </a:rPr>
              <a:t>, deux étudiants à l’université de Stanford</a:t>
            </a:r>
            <a:r>
              <a:rPr lang="fr-CA" dirty="0">
                <a:solidFill>
                  <a:schemeClr val="bg1"/>
                </a:solidFill>
                <a:latin typeface="+mj-lt"/>
              </a:rPr>
              <a:t>  </a:t>
            </a:r>
          </a:p>
          <a:p>
            <a:pPr marL="285750" indent="-285750">
              <a:buFontTx/>
              <a:buChar char="-"/>
            </a:pPr>
            <a:endParaRPr lang="fr-CA" dirty="0">
              <a:solidFill>
                <a:schemeClr val="bg1"/>
              </a:solidFill>
              <a:latin typeface="+mj-lt"/>
            </a:endParaRPr>
          </a:p>
        </p:txBody>
      </p:sp>
      <p:sp>
        <p:nvSpPr>
          <p:cNvPr id="10" name="ZoneTexte 9">
            <a:extLst>
              <a:ext uri="{FF2B5EF4-FFF2-40B4-BE49-F238E27FC236}">
                <a16:creationId xmlns:a16="http://schemas.microsoft.com/office/drawing/2014/main" id="{6DDE0F1B-D51E-4FB6-93AB-34E98456D326}"/>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3</a:t>
            </a:r>
          </a:p>
        </p:txBody>
      </p:sp>
      <p:sp>
        <p:nvSpPr>
          <p:cNvPr id="13" name="Google Shape;1030;p65">
            <a:extLst>
              <a:ext uri="{FF2B5EF4-FFF2-40B4-BE49-F238E27FC236}">
                <a16:creationId xmlns:a16="http://schemas.microsoft.com/office/drawing/2014/main" id="{690946F3-70A0-D6BB-C371-6FE2E375440F}"/>
              </a:ext>
            </a:extLst>
          </p:cNvPr>
          <p:cNvSpPr txBox="1">
            <a:spLocks/>
          </p:cNvSpPr>
          <p:nvPr/>
        </p:nvSpPr>
        <p:spPr>
          <a:xfrm>
            <a:off x="1593177" y="2367358"/>
            <a:ext cx="9742201" cy="1826700"/>
          </a:xfrm>
          <a:prstGeom prst="rect">
            <a:avLst/>
          </a:prstGeom>
          <a:noFill/>
          <a:ln>
            <a:noFill/>
          </a:ln>
          <a:effectLst>
            <a:outerShdw blurRad="57150" dist="19050" dir="3780000" algn="bl" rotWithShape="0">
              <a:srgbClr val="000000">
                <a:alpha val="58999"/>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fr-CA" sz="4800" b="1" dirty="0">
                <a:solidFill>
                  <a:schemeClr val="accent2"/>
                </a:solidFill>
              </a:rPr>
              <a:t>P</a:t>
            </a:r>
            <a:r>
              <a:rPr lang="fr-CA" sz="4800" b="1" dirty="0">
                <a:solidFill>
                  <a:schemeClr val="accent1"/>
                </a:solidFill>
              </a:rPr>
              <a:t>O</a:t>
            </a:r>
            <a:r>
              <a:rPr lang="fr-CA" sz="4800" b="1" dirty="0">
                <a:solidFill>
                  <a:schemeClr val="tx2"/>
                </a:solidFill>
              </a:rPr>
              <a:t>L</a:t>
            </a:r>
            <a:r>
              <a:rPr lang="fr-CA" sz="4800" b="1" dirty="0">
                <a:solidFill>
                  <a:schemeClr val="accent3"/>
                </a:solidFill>
              </a:rPr>
              <a:t>I</a:t>
            </a:r>
            <a:r>
              <a:rPr lang="fr-CA" sz="4800" b="1" dirty="0">
                <a:solidFill>
                  <a:schemeClr val="accent2"/>
                </a:solidFill>
              </a:rPr>
              <a:t>T</a:t>
            </a:r>
            <a:r>
              <a:rPr lang="fr-CA" sz="4400" b="1" dirty="0">
                <a:solidFill>
                  <a:schemeClr val="accent1"/>
                </a:solidFill>
              </a:rPr>
              <a:t>I</a:t>
            </a:r>
            <a:r>
              <a:rPr lang="fr-CA" sz="4400" b="1" dirty="0">
                <a:solidFill>
                  <a:schemeClr val="tx2"/>
                </a:solidFill>
              </a:rPr>
              <a:t>Q</a:t>
            </a:r>
            <a:r>
              <a:rPr lang="fr-CA" sz="4400" b="1" dirty="0">
                <a:solidFill>
                  <a:schemeClr val="accent3"/>
                </a:solidFill>
              </a:rPr>
              <a:t>U</a:t>
            </a:r>
            <a:r>
              <a:rPr lang="fr-CA" sz="4400" b="1" dirty="0">
                <a:solidFill>
                  <a:schemeClr val="accent2"/>
                </a:solidFill>
              </a:rPr>
              <a:t>E</a:t>
            </a:r>
            <a:endParaRPr lang="fr-CA" sz="4400" spc="600" dirty="0">
              <a:solidFill>
                <a:schemeClr val="dk2"/>
              </a:solidFill>
              <a:highlight>
                <a:schemeClr val="accen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65"/>
        <p:cNvGrpSpPr/>
        <p:nvPr/>
      </p:nvGrpSpPr>
      <p:grpSpPr>
        <a:xfrm>
          <a:off x="0" y="0"/>
          <a:ext cx="0" cy="0"/>
          <a:chOff x="0" y="0"/>
          <a:chExt cx="0" cy="0"/>
        </a:xfrm>
      </p:grpSpPr>
      <p:sp>
        <p:nvSpPr>
          <p:cNvPr id="566" name="Google Shape;566;p41"/>
          <p:cNvSpPr txBox="1">
            <a:spLocks noGrp="1"/>
          </p:cNvSpPr>
          <p:nvPr>
            <p:ph type="title"/>
          </p:nvPr>
        </p:nvSpPr>
        <p:spPr>
          <a:xfrm>
            <a:off x="1304399" y="692128"/>
            <a:ext cx="6535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Nature de l’activité</a:t>
            </a:r>
            <a:endParaRPr sz="4000" dirty="0"/>
          </a:p>
        </p:txBody>
      </p:sp>
      <p:pic>
        <p:nvPicPr>
          <p:cNvPr id="4" name="Image 3" descr="Une image contenant texte&#10;&#10;Description générée automatiquement">
            <a:extLst>
              <a:ext uri="{FF2B5EF4-FFF2-40B4-BE49-F238E27FC236}">
                <a16:creationId xmlns:a16="http://schemas.microsoft.com/office/drawing/2014/main" id="{3416F66F-1DC5-4DB0-9A6B-5D0906245832}"/>
              </a:ext>
            </a:extLst>
          </p:cNvPr>
          <p:cNvPicPr>
            <a:picLocks noChangeAspect="1"/>
          </p:cNvPicPr>
          <p:nvPr/>
        </p:nvPicPr>
        <p:blipFill>
          <a:blip r:embed="rId3"/>
          <a:stretch>
            <a:fillRect/>
          </a:stretch>
        </p:blipFill>
        <p:spPr>
          <a:xfrm>
            <a:off x="2026699" y="2278424"/>
            <a:ext cx="5090601" cy="1501270"/>
          </a:xfrm>
          <a:prstGeom prst="rect">
            <a:avLst/>
          </a:prstGeom>
        </p:spPr>
      </p:pic>
      <p:sp>
        <p:nvSpPr>
          <p:cNvPr id="5" name="ZoneTexte 4">
            <a:extLst>
              <a:ext uri="{FF2B5EF4-FFF2-40B4-BE49-F238E27FC236}">
                <a16:creationId xmlns:a16="http://schemas.microsoft.com/office/drawing/2014/main" id="{D18E50FE-4766-414F-81F5-77D5B4E2B10D}"/>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25"/>
        <p:cNvGrpSpPr/>
        <p:nvPr/>
      </p:nvGrpSpPr>
      <p:grpSpPr>
        <a:xfrm>
          <a:off x="0" y="0"/>
          <a:ext cx="0" cy="0"/>
          <a:chOff x="0" y="0"/>
          <a:chExt cx="0" cy="0"/>
        </a:xfrm>
      </p:grpSpPr>
      <p:sp>
        <p:nvSpPr>
          <p:cNvPr id="928" name="Google Shape;928;p63"/>
          <p:cNvSpPr txBox="1">
            <a:spLocks noGrp="1"/>
          </p:cNvSpPr>
          <p:nvPr>
            <p:ph type="subTitle" idx="4294967295"/>
          </p:nvPr>
        </p:nvSpPr>
        <p:spPr>
          <a:xfrm>
            <a:off x="715100" y="3037528"/>
            <a:ext cx="1645800" cy="6966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dirty="0"/>
              <a:t>Jupiter is the biggest planet of them all</a:t>
            </a:r>
            <a:endParaRPr dirty="0"/>
          </a:p>
        </p:txBody>
      </p:sp>
      <p:sp>
        <p:nvSpPr>
          <p:cNvPr id="929" name="Google Shape;929;p63"/>
          <p:cNvSpPr txBox="1">
            <a:spLocks noGrp="1"/>
          </p:cNvSpPr>
          <p:nvPr>
            <p:ph type="subTitle" idx="4294967295"/>
          </p:nvPr>
        </p:nvSpPr>
        <p:spPr>
          <a:xfrm>
            <a:off x="6783000" y="3037515"/>
            <a:ext cx="1645800" cy="696600"/>
          </a:xfrm>
          <a:prstGeom prst="rect">
            <a:avLst/>
          </a:prstGeom>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r>
              <a:rPr lang="en-US" dirty="0"/>
              <a:t>Venus is the second planet from the Sun</a:t>
            </a:r>
          </a:p>
        </p:txBody>
      </p:sp>
      <p:grpSp>
        <p:nvGrpSpPr>
          <p:cNvPr id="931" name="Google Shape;931;p63"/>
          <p:cNvGrpSpPr/>
          <p:nvPr/>
        </p:nvGrpSpPr>
        <p:grpSpPr>
          <a:xfrm>
            <a:off x="197415" y="1645626"/>
            <a:ext cx="4627112" cy="2465031"/>
            <a:chOff x="233350" y="949250"/>
            <a:chExt cx="7137300" cy="3802300"/>
          </a:xfrm>
        </p:grpSpPr>
        <p:sp>
          <p:nvSpPr>
            <p:cNvPr id="932" name="Google Shape;932;p63"/>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33" name="Google Shape;933;p63"/>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34" name="Google Shape;934;p63"/>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35" name="Google Shape;935;p63"/>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36" name="Google Shape;936;p63"/>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37" name="Google Shape;937;p63"/>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38" name="Google Shape;938;p63"/>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39" name="Google Shape;939;p63"/>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40" name="Google Shape;940;p63"/>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41" name="Google Shape;941;p63"/>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42" name="Google Shape;942;p63"/>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43" name="Google Shape;943;p63"/>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44" name="Google Shape;944;p63"/>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45" name="Google Shape;945;p63"/>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46" name="Google Shape;946;p63"/>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47" name="Google Shape;947;p63"/>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48" name="Google Shape;948;p63"/>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49" name="Google Shape;949;p63"/>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50" name="Google Shape;950;p63"/>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51" name="Google Shape;951;p63"/>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52" name="Google Shape;952;p63"/>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53" name="Google Shape;953;p63"/>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54" name="Google Shape;954;p63"/>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55" name="Google Shape;955;p63"/>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56" name="Google Shape;956;p63"/>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57" name="Google Shape;957;p63"/>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58" name="Google Shape;958;p63"/>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59" name="Google Shape;959;p63"/>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60" name="Google Shape;960;p63"/>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61" name="Google Shape;961;p63"/>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62" name="Google Shape;962;p63"/>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63" name="Google Shape;963;p63"/>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64" name="Google Shape;964;p63"/>
            <p:cNvSpPr/>
            <p:nvPr/>
          </p:nvSpPr>
          <p:spPr>
            <a:xfrm>
              <a:off x="233350" y="949250"/>
              <a:ext cx="3232549"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65" name="Google Shape;965;p63"/>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66" name="Google Shape;966;p63"/>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67" name="Google Shape;967;p63"/>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68" name="Google Shape;968;p63"/>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69" name="Google Shape;969;p63"/>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70" name="Google Shape;970;p63"/>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71" name="Google Shape;971;p63"/>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72" name="Google Shape;972;p63"/>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73" name="Google Shape;973;p63"/>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74" name="Google Shape;974;p63"/>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75" name="Google Shape;975;p63"/>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76" name="Google Shape;976;p63"/>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77" name="Google Shape;977;p63"/>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78" name="Google Shape;978;p63"/>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79" name="Google Shape;979;p63"/>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80" name="Google Shape;980;p63"/>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81" name="Google Shape;981;p63"/>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82" name="Google Shape;982;p63"/>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1"/>
            </a:solidFill>
            <a:ln>
              <a:noFill/>
            </a:ln>
            <a:effectLst>
              <a:outerShdw blurRad="157163" dist="57150" dir="30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3" name="Titre 2">
            <a:extLst>
              <a:ext uri="{FF2B5EF4-FFF2-40B4-BE49-F238E27FC236}">
                <a16:creationId xmlns:a16="http://schemas.microsoft.com/office/drawing/2014/main" id="{EFCD5B19-E2C5-440C-A721-6024DC74E158}"/>
              </a:ext>
            </a:extLst>
          </p:cNvPr>
          <p:cNvSpPr>
            <a:spLocks noGrp="1"/>
          </p:cNvSpPr>
          <p:nvPr>
            <p:ph type="title"/>
          </p:nvPr>
        </p:nvSpPr>
        <p:spPr/>
        <p:txBody>
          <a:bodyPr/>
          <a:lstStyle/>
          <a:p>
            <a:r>
              <a:rPr lang="fr-CA" sz="2800" dirty="0">
                <a:solidFill>
                  <a:schemeClr val="bg2"/>
                </a:solidFill>
              </a:rPr>
              <a:t>Champs d’action</a:t>
            </a:r>
            <a:br>
              <a:rPr lang="fr-CA" sz="2800" dirty="0">
                <a:solidFill>
                  <a:schemeClr val="bg2"/>
                </a:solidFill>
              </a:rPr>
            </a:br>
            <a:r>
              <a:rPr lang="fr-CA" sz="2800" dirty="0">
                <a:solidFill>
                  <a:schemeClr val="bg2"/>
                </a:solidFill>
              </a:rPr>
              <a:t> géographique</a:t>
            </a:r>
          </a:p>
        </p:txBody>
      </p:sp>
      <p:sp>
        <p:nvSpPr>
          <p:cNvPr id="4" name="ZoneTexte 3">
            <a:extLst>
              <a:ext uri="{FF2B5EF4-FFF2-40B4-BE49-F238E27FC236}">
                <a16:creationId xmlns:a16="http://schemas.microsoft.com/office/drawing/2014/main" id="{F08CBCF5-A0C1-4605-8B83-DA6A11A4F2CD}"/>
              </a:ext>
            </a:extLst>
          </p:cNvPr>
          <p:cNvSpPr txBox="1"/>
          <p:nvPr/>
        </p:nvSpPr>
        <p:spPr>
          <a:xfrm>
            <a:off x="4954737" y="1401586"/>
            <a:ext cx="3463058" cy="3231654"/>
          </a:xfrm>
          <a:prstGeom prst="rect">
            <a:avLst/>
          </a:prstGeom>
          <a:noFill/>
        </p:spPr>
        <p:txBody>
          <a:bodyPr wrap="square" rtlCol="0">
            <a:spAutoFit/>
          </a:bodyPr>
          <a:lstStyle/>
          <a:p>
            <a:r>
              <a:rPr lang="fr-FR" b="0" i="0" dirty="0">
                <a:solidFill>
                  <a:srgbClr val="666666"/>
                </a:solidFill>
                <a:effectLst/>
                <a:latin typeface="+mj-lt"/>
              </a:rPr>
              <a:t>70 bureaux répartis dans plus de 40 pays à travers le monde.</a:t>
            </a:r>
          </a:p>
          <a:p>
            <a:endParaRPr lang="fr-FR" sz="1200" dirty="0">
              <a:solidFill>
                <a:srgbClr val="666666"/>
              </a:solidFill>
              <a:latin typeface="+mj-lt"/>
            </a:endParaRPr>
          </a:p>
          <a:p>
            <a:pPr algn="just">
              <a:buFont typeface="Arial" panose="020B0604020202020204" pitchFamily="34" charset="0"/>
              <a:buChar char="•"/>
            </a:pPr>
            <a:r>
              <a:rPr lang="fr-FR" sz="1200" b="0" i="0" dirty="0">
                <a:solidFill>
                  <a:srgbClr val="666666"/>
                </a:solidFill>
                <a:effectLst/>
                <a:latin typeface="+mj-lt"/>
              </a:rPr>
              <a:t> 29 en Europe</a:t>
            </a:r>
          </a:p>
          <a:p>
            <a:pPr algn="just">
              <a:buFont typeface="Arial" panose="020B0604020202020204" pitchFamily="34" charset="0"/>
              <a:buChar char="•"/>
            </a:pPr>
            <a:r>
              <a:rPr lang="fr-FR" sz="1200" b="0" i="0" dirty="0">
                <a:solidFill>
                  <a:srgbClr val="666666"/>
                </a:solidFill>
                <a:effectLst/>
                <a:latin typeface="+mj-lt"/>
              </a:rPr>
              <a:t> 19 aux USA</a:t>
            </a:r>
          </a:p>
          <a:p>
            <a:pPr algn="just">
              <a:buFont typeface="Arial" panose="020B0604020202020204" pitchFamily="34" charset="0"/>
              <a:buChar char="•"/>
            </a:pPr>
            <a:r>
              <a:rPr lang="fr-FR" sz="1200" b="0" i="0" dirty="0">
                <a:solidFill>
                  <a:srgbClr val="666666"/>
                </a:solidFill>
                <a:effectLst/>
                <a:latin typeface="+mj-lt"/>
              </a:rPr>
              <a:t> 16 en Asie-Pacifique</a:t>
            </a:r>
          </a:p>
          <a:p>
            <a:pPr algn="just">
              <a:buFont typeface="Arial" panose="020B0604020202020204" pitchFamily="34" charset="0"/>
              <a:buChar char="•"/>
            </a:pPr>
            <a:r>
              <a:rPr lang="fr-FR" sz="1200" b="0" i="0" dirty="0">
                <a:solidFill>
                  <a:srgbClr val="666666"/>
                </a:solidFill>
                <a:effectLst/>
                <a:latin typeface="+mj-lt"/>
              </a:rPr>
              <a:t> 6 en Afrique</a:t>
            </a:r>
          </a:p>
          <a:p>
            <a:pPr algn="just">
              <a:buFont typeface="Arial" panose="020B0604020202020204" pitchFamily="34" charset="0"/>
              <a:buChar char="•"/>
            </a:pPr>
            <a:r>
              <a:rPr lang="fr-FR" sz="1200" b="0" i="0" dirty="0">
                <a:solidFill>
                  <a:srgbClr val="666666"/>
                </a:solidFill>
                <a:effectLst/>
                <a:latin typeface="+mj-lt"/>
              </a:rPr>
              <a:t> 5 en Amérique Latine</a:t>
            </a:r>
          </a:p>
          <a:p>
            <a:pPr algn="just">
              <a:buFont typeface="Arial" panose="020B0604020202020204" pitchFamily="34" charset="0"/>
              <a:buChar char="•"/>
            </a:pPr>
            <a:r>
              <a:rPr lang="fr-FR" sz="1200" b="0" i="0" dirty="0">
                <a:solidFill>
                  <a:srgbClr val="666666"/>
                </a:solidFill>
                <a:effectLst/>
                <a:latin typeface="+mj-lt"/>
              </a:rPr>
              <a:t> 5 Au Moyen-Orient</a:t>
            </a:r>
          </a:p>
          <a:p>
            <a:pPr algn="just">
              <a:buFont typeface="Arial" panose="020B0604020202020204" pitchFamily="34" charset="0"/>
              <a:buChar char="•"/>
            </a:pPr>
            <a:r>
              <a:rPr lang="fr-FR" sz="1200" b="0" i="0" dirty="0">
                <a:solidFill>
                  <a:srgbClr val="666666"/>
                </a:solidFill>
                <a:effectLst/>
                <a:latin typeface="+mj-lt"/>
              </a:rPr>
              <a:t> 3 au Canada</a:t>
            </a:r>
          </a:p>
          <a:p>
            <a:endParaRPr lang="fr-FR" sz="1200" dirty="0">
              <a:solidFill>
                <a:srgbClr val="666666"/>
              </a:solidFill>
              <a:latin typeface="+mj-lt"/>
            </a:endParaRPr>
          </a:p>
          <a:p>
            <a:endParaRPr lang="fr-FR" sz="1200" dirty="0">
              <a:solidFill>
                <a:srgbClr val="666666"/>
              </a:solidFill>
              <a:latin typeface="+mj-lt"/>
            </a:endParaRPr>
          </a:p>
          <a:p>
            <a:pPr algn="just">
              <a:buFont typeface="Arial" panose="020B0604020202020204" pitchFamily="34" charset="0"/>
              <a:buChar char="•"/>
            </a:pPr>
            <a:r>
              <a:rPr lang="fr-FR" sz="1200" b="0" i="0" dirty="0">
                <a:solidFill>
                  <a:srgbClr val="666666"/>
                </a:solidFill>
                <a:effectLst/>
                <a:latin typeface="+mj-lt"/>
              </a:rPr>
              <a:t> </a:t>
            </a:r>
            <a:r>
              <a:rPr lang="fr-FR" sz="1200" b="1" i="0" dirty="0">
                <a:solidFill>
                  <a:schemeClr val="tx1"/>
                </a:solidFill>
                <a:effectLst/>
                <a:latin typeface="+mj-lt"/>
              </a:rPr>
              <a:t>48 %</a:t>
            </a:r>
            <a:r>
              <a:rPr lang="fr-FR" sz="1200" b="0" i="0" dirty="0">
                <a:solidFill>
                  <a:srgbClr val="666666"/>
                </a:solidFill>
                <a:effectLst/>
                <a:latin typeface="+mj-lt"/>
              </a:rPr>
              <a:t> États-Unis</a:t>
            </a:r>
          </a:p>
          <a:p>
            <a:pPr algn="just">
              <a:buFont typeface="Arial" panose="020B0604020202020204" pitchFamily="34" charset="0"/>
              <a:buChar char="•"/>
            </a:pPr>
            <a:r>
              <a:rPr lang="fr-FR" sz="1200" b="0" i="0" dirty="0">
                <a:solidFill>
                  <a:srgbClr val="666666"/>
                </a:solidFill>
                <a:effectLst/>
                <a:latin typeface="+mj-lt"/>
              </a:rPr>
              <a:t> </a:t>
            </a:r>
            <a:r>
              <a:rPr lang="fr-FR" sz="1200" b="1" i="0" dirty="0">
                <a:solidFill>
                  <a:schemeClr val="tx1"/>
                </a:solidFill>
                <a:effectLst/>
                <a:latin typeface="+mj-lt"/>
              </a:rPr>
              <a:t>40,7 %</a:t>
            </a:r>
            <a:r>
              <a:rPr lang="fr-FR" sz="1200" b="0" i="0" dirty="0">
                <a:solidFill>
                  <a:srgbClr val="666666"/>
                </a:solidFill>
                <a:effectLst/>
                <a:latin typeface="+mj-lt"/>
              </a:rPr>
              <a:t> Autres pays</a:t>
            </a:r>
          </a:p>
          <a:p>
            <a:pPr algn="just">
              <a:buFont typeface="Arial" panose="020B0604020202020204" pitchFamily="34" charset="0"/>
              <a:buChar char="•"/>
            </a:pPr>
            <a:r>
              <a:rPr lang="fr-FR" sz="1200" b="0" i="0" dirty="0">
                <a:solidFill>
                  <a:srgbClr val="666666"/>
                </a:solidFill>
                <a:effectLst/>
                <a:latin typeface="+mj-lt"/>
              </a:rPr>
              <a:t> </a:t>
            </a:r>
            <a:r>
              <a:rPr lang="fr-FR" sz="1200" b="1" i="0" dirty="0">
                <a:solidFill>
                  <a:schemeClr val="tx1"/>
                </a:solidFill>
                <a:effectLst/>
                <a:latin typeface="+mj-lt"/>
              </a:rPr>
              <a:t>11,3 %</a:t>
            </a:r>
            <a:r>
              <a:rPr lang="fr-FR" sz="1200" b="0" i="0" dirty="0">
                <a:solidFill>
                  <a:srgbClr val="666666"/>
                </a:solidFill>
                <a:effectLst/>
                <a:latin typeface="+mj-lt"/>
              </a:rPr>
              <a:t> Royaume-Uni</a:t>
            </a:r>
          </a:p>
          <a:p>
            <a:endParaRPr lang="fr-CA" dirty="0"/>
          </a:p>
        </p:txBody>
      </p:sp>
      <p:pic>
        <p:nvPicPr>
          <p:cNvPr id="8" name="Image 7">
            <a:extLst>
              <a:ext uri="{FF2B5EF4-FFF2-40B4-BE49-F238E27FC236}">
                <a16:creationId xmlns:a16="http://schemas.microsoft.com/office/drawing/2014/main" id="{61B2D625-55C0-4701-B805-083C64FEC5CD}"/>
              </a:ext>
            </a:extLst>
          </p:cNvPr>
          <p:cNvPicPr>
            <a:picLocks noChangeAspect="1"/>
          </p:cNvPicPr>
          <p:nvPr/>
        </p:nvPicPr>
        <p:blipFill>
          <a:blip r:embed="rId3"/>
          <a:stretch>
            <a:fillRect/>
          </a:stretch>
        </p:blipFill>
        <p:spPr>
          <a:xfrm>
            <a:off x="1646567" y="126554"/>
            <a:ext cx="1048221" cy="1048221"/>
          </a:xfrm>
          <a:prstGeom prst="rect">
            <a:avLst/>
          </a:prstGeom>
        </p:spPr>
      </p:pic>
      <p:sp>
        <p:nvSpPr>
          <p:cNvPr id="59" name="ZoneTexte 58">
            <a:extLst>
              <a:ext uri="{FF2B5EF4-FFF2-40B4-BE49-F238E27FC236}">
                <a16:creationId xmlns:a16="http://schemas.microsoft.com/office/drawing/2014/main" id="{8F6F881D-EC89-4B61-9C91-57F1425EBDDC}"/>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90" name="Google Shape;790;p57"/>
          <p:cNvSpPr txBox="1">
            <a:spLocks noGrp="1"/>
          </p:cNvSpPr>
          <p:nvPr>
            <p:ph type="title" idx="4294967295"/>
          </p:nvPr>
        </p:nvSpPr>
        <p:spPr>
          <a:xfrm>
            <a:off x="5115800" y="1320175"/>
            <a:ext cx="1984800" cy="527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000" b="1" dirty="0">
                <a:solidFill>
                  <a:schemeClr val="dk2"/>
                </a:solidFill>
                <a:highlight>
                  <a:schemeClr val="accent1"/>
                </a:highlight>
                <a:latin typeface="Poppins"/>
                <a:ea typeface="Poppins"/>
                <a:cs typeface="Poppins"/>
                <a:sym typeface="Poppins"/>
              </a:rPr>
              <a:t>Économique</a:t>
            </a:r>
            <a:endParaRPr sz="2000" b="1" dirty="0">
              <a:solidFill>
                <a:schemeClr val="dk2"/>
              </a:solidFill>
              <a:highlight>
                <a:schemeClr val="accent1"/>
              </a:highlight>
              <a:latin typeface="Poppins"/>
              <a:ea typeface="Poppins"/>
              <a:cs typeface="Poppins"/>
              <a:sym typeface="Poppins"/>
            </a:endParaRPr>
          </a:p>
        </p:txBody>
      </p:sp>
      <p:sp>
        <p:nvSpPr>
          <p:cNvPr id="792" name="Google Shape;792;p57"/>
          <p:cNvSpPr txBox="1">
            <a:spLocks noGrp="1"/>
          </p:cNvSpPr>
          <p:nvPr>
            <p:ph type="title" idx="4294967295"/>
          </p:nvPr>
        </p:nvSpPr>
        <p:spPr>
          <a:xfrm>
            <a:off x="5115799" y="2304825"/>
            <a:ext cx="2842867" cy="527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000" b="1" dirty="0">
                <a:solidFill>
                  <a:schemeClr val="dk2"/>
                </a:solidFill>
                <a:highlight>
                  <a:schemeClr val="accent1"/>
                </a:highlight>
                <a:latin typeface="Poppins"/>
                <a:ea typeface="Poppins"/>
                <a:cs typeface="Poppins"/>
                <a:sym typeface="Poppins"/>
              </a:rPr>
              <a:t>Environnementale</a:t>
            </a:r>
            <a:endParaRPr sz="2000" b="1" dirty="0">
              <a:solidFill>
                <a:schemeClr val="dk2"/>
              </a:solidFill>
              <a:highlight>
                <a:schemeClr val="accent1"/>
              </a:highlight>
              <a:latin typeface="Poppins"/>
              <a:ea typeface="Poppins"/>
              <a:cs typeface="Poppins"/>
              <a:sym typeface="Poppins"/>
            </a:endParaRPr>
          </a:p>
        </p:txBody>
      </p:sp>
      <p:sp>
        <p:nvSpPr>
          <p:cNvPr id="794" name="Google Shape;794;p57"/>
          <p:cNvSpPr txBox="1">
            <a:spLocks noGrp="1"/>
          </p:cNvSpPr>
          <p:nvPr>
            <p:ph type="title" idx="4294967295"/>
          </p:nvPr>
        </p:nvSpPr>
        <p:spPr>
          <a:xfrm>
            <a:off x="5115800" y="3289475"/>
            <a:ext cx="2688498" cy="527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CA" sz="2000" b="1" dirty="0">
                <a:solidFill>
                  <a:schemeClr val="dk2"/>
                </a:solidFill>
                <a:highlight>
                  <a:schemeClr val="accent1"/>
                </a:highlight>
                <a:latin typeface="Poppins"/>
                <a:ea typeface="Poppins"/>
                <a:cs typeface="Poppins"/>
                <a:sym typeface="Poppins"/>
              </a:rPr>
              <a:t>S</a:t>
            </a:r>
            <a:r>
              <a:rPr lang="en" sz="2000" b="1" dirty="0">
                <a:solidFill>
                  <a:schemeClr val="dk2"/>
                </a:solidFill>
                <a:highlight>
                  <a:schemeClr val="accent1"/>
                </a:highlight>
                <a:latin typeface="Poppins"/>
                <a:ea typeface="Poppins"/>
                <a:cs typeface="Poppins"/>
                <a:sym typeface="Poppins"/>
              </a:rPr>
              <a:t>ociale/humaine</a:t>
            </a:r>
            <a:endParaRPr sz="2000" b="1" dirty="0">
              <a:solidFill>
                <a:schemeClr val="dk2"/>
              </a:solidFill>
              <a:highlight>
                <a:schemeClr val="accent1"/>
              </a:highlight>
              <a:latin typeface="Poppins"/>
              <a:ea typeface="Poppins"/>
              <a:cs typeface="Poppins"/>
              <a:sym typeface="Poppins"/>
            </a:endParaRPr>
          </a:p>
        </p:txBody>
      </p:sp>
      <p:sp>
        <p:nvSpPr>
          <p:cNvPr id="796" name="Google Shape;796;p57"/>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LES FINALITÉS</a:t>
            </a:r>
            <a:endParaRPr dirty="0"/>
          </a:p>
        </p:txBody>
      </p:sp>
      <p:cxnSp>
        <p:nvCxnSpPr>
          <p:cNvPr id="800" name="Google Shape;800;p57"/>
          <p:cNvCxnSpPr>
            <a:stCxn id="790" idx="1"/>
          </p:cNvCxnSpPr>
          <p:nvPr/>
        </p:nvCxnSpPr>
        <p:spPr>
          <a:xfrm flipH="1">
            <a:off x="3695000" y="1584025"/>
            <a:ext cx="1420800" cy="459300"/>
          </a:xfrm>
          <a:prstGeom prst="bentConnector3">
            <a:avLst>
              <a:gd name="adj1" fmla="val 50000"/>
            </a:avLst>
          </a:prstGeom>
          <a:noFill/>
          <a:ln w="28575" cap="flat" cmpd="sng">
            <a:solidFill>
              <a:schemeClr val="lt1"/>
            </a:solidFill>
            <a:prstDash val="solid"/>
            <a:round/>
            <a:headEnd type="none" w="med" len="med"/>
            <a:tailEnd type="none" w="med" len="med"/>
          </a:ln>
        </p:spPr>
      </p:cxnSp>
      <p:cxnSp>
        <p:nvCxnSpPr>
          <p:cNvPr id="801" name="Google Shape;801;p57"/>
          <p:cNvCxnSpPr>
            <a:cxnSpLocks/>
            <a:stCxn id="792" idx="1"/>
          </p:cNvCxnSpPr>
          <p:nvPr/>
        </p:nvCxnSpPr>
        <p:spPr>
          <a:xfrm rot="10800000" flipV="1">
            <a:off x="3834503" y="2568675"/>
            <a:ext cx="1281297" cy="278100"/>
          </a:xfrm>
          <a:prstGeom prst="bentConnector3">
            <a:avLst>
              <a:gd name="adj1" fmla="val 50000"/>
            </a:avLst>
          </a:prstGeom>
          <a:noFill/>
          <a:ln w="28575" cap="flat" cmpd="sng">
            <a:solidFill>
              <a:schemeClr val="lt1"/>
            </a:solidFill>
            <a:prstDash val="solid"/>
            <a:round/>
            <a:headEnd type="none" w="med" len="med"/>
            <a:tailEnd type="none" w="med" len="med"/>
          </a:ln>
        </p:spPr>
      </p:cxnSp>
      <p:cxnSp>
        <p:nvCxnSpPr>
          <p:cNvPr id="802" name="Google Shape;802;p57"/>
          <p:cNvCxnSpPr>
            <a:cxnSpLocks/>
            <a:stCxn id="794" idx="1"/>
          </p:cNvCxnSpPr>
          <p:nvPr/>
        </p:nvCxnSpPr>
        <p:spPr>
          <a:xfrm rot="10800000">
            <a:off x="3770000" y="3102425"/>
            <a:ext cx="1345800" cy="450900"/>
          </a:xfrm>
          <a:prstGeom prst="bentConnector3">
            <a:avLst>
              <a:gd name="adj1" fmla="val 50000"/>
            </a:avLst>
          </a:prstGeom>
          <a:noFill/>
          <a:ln w="28575" cap="flat" cmpd="sng">
            <a:solidFill>
              <a:schemeClr val="lt1"/>
            </a:solidFill>
            <a:prstDash val="solid"/>
            <a:round/>
            <a:headEnd type="none" w="med" len="med"/>
            <a:tailEnd type="none" w="med" len="med"/>
          </a:ln>
        </p:spPr>
      </p:cxnSp>
      <p:pic>
        <p:nvPicPr>
          <p:cNvPr id="4" name="Image 3" descr="Une image contenant texte, accessoire, clipart, graphiques vectoriels&#10;&#10;Description générée automatiquement">
            <a:extLst>
              <a:ext uri="{FF2B5EF4-FFF2-40B4-BE49-F238E27FC236}">
                <a16:creationId xmlns:a16="http://schemas.microsoft.com/office/drawing/2014/main" id="{780BF6FA-E19A-4871-9C1A-1157379EDF8D}"/>
              </a:ext>
            </a:extLst>
          </p:cNvPr>
          <p:cNvPicPr>
            <a:picLocks noChangeAspect="1"/>
          </p:cNvPicPr>
          <p:nvPr/>
        </p:nvPicPr>
        <p:blipFill>
          <a:blip r:embed="rId3"/>
          <a:stretch>
            <a:fillRect/>
          </a:stretch>
        </p:blipFill>
        <p:spPr>
          <a:xfrm>
            <a:off x="1462385" y="1527349"/>
            <a:ext cx="2082652" cy="2082652"/>
          </a:xfrm>
          <a:prstGeom prst="rect">
            <a:avLst/>
          </a:prstGeom>
        </p:spPr>
      </p:pic>
      <p:sp>
        <p:nvSpPr>
          <p:cNvPr id="10" name="ZoneTexte 9">
            <a:extLst>
              <a:ext uri="{FF2B5EF4-FFF2-40B4-BE49-F238E27FC236}">
                <a16:creationId xmlns:a16="http://schemas.microsoft.com/office/drawing/2014/main" id="{151C01A2-AB12-4AFD-A487-6FED06801049}"/>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40"/>
        <p:cNvGrpSpPr/>
        <p:nvPr/>
      </p:nvGrpSpPr>
      <p:grpSpPr>
        <a:xfrm>
          <a:off x="0" y="0"/>
          <a:ext cx="0" cy="0"/>
          <a:chOff x="0" y="0"/>
          <a:chExt cx="0" cy="0"/>
        </a:xfrm>
      </p:grpSpPr>
      <p:sp>
        <p:nvSpPr>
          <p:cNvPr id="11" name="Rectangle 10">
            <a:extLst>
              <a:ext uri="{FF2B5EF4-FFF2-40B4-BE49-F238E27FC236}">
                <a16:creationId xmlns:a16="http://schemas.microsoft.com/office/drawing/2014/main" id="{FAB27BED-E08F-4B09-BF3C-8004508D53BD}"/>
              </a:ext>
            </a:extLst>
          </p:cNvPr>
          <p:cNvSpPr/>
          <p:nvPr/>
        </p:nvSpPr>
        <p:spPr>
          <a:xfrm>
            <a:off x="3000375" y="271463"/>
            <a:ext cx="3107531" cy="735806"/>
          </a:xfrm>
          <a:prstGeom prst="rect">
            <a:avLst/>
          </a:prstGeom>
          <a:solidFill>
            <a:schemeClr val="tx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A"/>
          </a:p>
        </p:txBody>
      </p:sp>
      <p:sp>
        <p:nvSpPr>
          <p:cNvPr id="10" name="Titre 9">
            <a:extLst>
              <a:ext uri="{FF2B5EF4-FFF2-40B4-BE49-F238E27FC236}">
                <a16:creationId xmlns:a16="http://schemas.microsoft.com/office/drawing/2014/main" id="{266EBF64-7570-4F69-8A1C-75803A57BE25}"/>
              </a:ext>
            </a:extLst>
          </p:cNvPr>
          <p:cNvSpPr>
            <a:spLocks noGrp="1"/>
          </p:cNvSpPr>
          <p:nvPr>
            <p:ph type="title"/>
          </p:nvPr>
        </p:nvSpPr>
        <p:spPr/>
        <p:txBody>
          <a:bodyPr/>
          <a:lstStyle/>
          <a:p>
            <a:r>
              <a:rPr lang="fr-CA" dirty="0">
                <a:solidFill>
                  <a:schemeClr val="bg1"/>
                </a:solidFill>
              </a:rPr>
              <a:t>Économique</a:t>
            </a:r>
          </a:p>
        </p:txBody>
      </p:sp>
      <p:sp>
        <p:nvSpPr>
          <p:cNvPr id="1042" name="Google Shape;1042;p66"/>
          <p:cNvSpPr txBox="1">
            <a:spLocks noGrp="1"/>
          </p:cNvSpPr>
          <p:nvPr>
            <p:ph type="subTitle" idx="4294967295"/>
          </p:nvPr>
        </p:nvSpPr>
        <p:spPr>
          <a:xfrm>
            <a:off x="3454399" y="1666737"/>
            <a:ext cx="5597237" cy="2984647"/>
          </a:xfrm>
          <a:prstGeom prst="rect">
            <a:avLst/>
          </a:prstGeom>
        </p:spPr>
        <p:txBody>
          <a:bodyPr spcFirstLastPara="1" wrap="square" lIns="91425" tIns="91425" rIns="91425" bIns="91425" anchor="ctr" anchorCtr="0">
            <a:noAutofit/>
          </a:bodyPr>
          <a:lstStyle/>
          <a:p>
            <a:pPr>
              <a:lnSpc>
                <a:spcPct val="150000"/>
              </a:lnSpc>
              <a:spcAft>
                <a:spcPts val="800"/>
              </a:spcAft>
              <a:buFont typeface="Arial" panose="020B0604020202020204" pitchFamily="34" charset="0"/>
              <a:buChar char="•"/>
            </a:pPr>
            <a:r>
              <a:rPr lang="fr-FR" sz="1600" dirty="0">
                <a:solidFill>
                  <a:srgbClr val="202124"/>
                </a:solidFill>
                <a:latin typeface="+mn-lt"/>
                <a:ea typeface="Calibri" panose="020F0502020204030204" pitchFamily="34" charset="0"/>
                <a:cs typeface="Times New Roman" panose="02020603050405020304" pitchFamily="18" charset="0"/>
              </a:rPr>
              <a:t>- </a:t>
            </a:r>
            <a:r>
              <a:rPr lang="fr-FR" sz="1600" dirty="0">
                <a:solidFill>
                  <a:srgbClr val="202124"/>
                </a:solidFill>
                <a:effectLst/>
                <a:latin typeface="+mn-lt"/>
                <a:ea typeface="Calibri" panose="020F0502020204030204" pitchFamily="34" charset="0"/>
                <a:cs typeface="Times New Roman" panose="02020603050405020304" pitchFamily="18" charset="0"/>
              </a:rPr>
              <a:t>Sa </a:t>
            </a:r>
            <a:r>
              <a:rPr lang="fr-FR" sz="1600" b="1" dirty="0">
                <a:solidFill>
                  <a:srgbClr val="202124"/>
                </a:solidFill>
                <a:effectLst/>
                <a:latin typeface="+mn-lt"/>
                <a:ea typeface="Calibri" panose="020F0502020204030204" pitchFamily="34" charset="0"/>
                <a:cs typeface="Times New Roman" panose="02020603050405020304" pitchFamily="18" charset="0"/>
              </a:rPr>
              <a:t>finalité</a:t>
            </a:r>
            <a:r>
              <a:rPr lang="fr-FR" sz="1600" dirty="0">
                <a:solidFill>
                  <a:srgbClr val="202124"/>
                </a:solidFill>
                <a:effectLst/>
                <a:latin typeface="+mn-lt"/>
                <a:ea typeface="Calibri" panose="020F0502020204030204" pitchFamily="34" charset="0"/>
                <a:cs typeface="Times New Roman" panose="02020603050405020304" pitchFamily="18" charset="0"/>
              </a:rPr>
              <a:t> est de faire du profit et de rendre durable son </a:t>
            </a:r>
            <a:r>
              <a:rPr lang="fr-FR" sz="1600" b="1" dirty="0">
                <a:solidFill>
                  <a:srgbClr val="202124"/>
                </a:solidFill>
                <a:effectLst/>
                <a:latin typeface="+mn-lt"/>
                <a:ea typeface="Calibri" panose="020F0502020204030204" pitchFamily="34" charset="0"/>
                <a:cs typeface="Times New Roman" panose="02020603050405020304" pitchFamily="18" charset="0"/>
              </a:rPr>
              <a:t>entreprise</a:t>
            </a:r>
            <a:r>
              <a:rPr lang="fr-FR" sz="1600" dirty="0">
                <a:solidFill>
                  <a:srgbClr val="202124"/>
                </a:solidFill>
                <a:effectLst/>
                <a:latin typeface="+mn-lt"/>
                <a:ea typeface="Calibri" panose="020F0502020204030204" pitchFamily="34" charset="0"/>
                <a:cs typeface="Times New Roman" panose="02020603050405020304" pitchFamily="18" charset="0"/>
              </a:rPr>
              <a:t>. </a:t>
            </a:r>
          </a:p>
          <a:p>
            <a:pPr>
              <a:lnSpc>
                <a:spcPct val="150000"/>
              </a:lnSpc>
              <a:spcAft>
                <a:spcPts val="800"/>
              </a:spcAft>
            </a:pPr>
            <a:r>
              <a:rPr lang="fr-FR" sz="1600" b="0" i="0" dirty="0">
                <a:solidFill>
                  <a:srgbClr val="202124"/>
                </a:solidFill>
                <a:effectLst/>
                <a:latin typeface="+mn-lt"/>
              </a:rPr>
              <a:t>- Le </a:t>
            </a:r>
            <a:r>
              <a:rPr lang="fr-FR" sz="1600" b="1" i="0" dirty="0">
                <a:solidFill>
                  <a:srgbClr val="202124"/>
                </a:solidFill>
                <a:effectLst/>
                <a:latin typeface="+mn-lt"/>
              </a:rPr>
              <a:t>modèle économique de Google</a:t>
            </a:r>
            <a:r>
              <a:rPr lang="fr-FR" sz="1600" b="0" i="0" dirty="0">
                <a:solidFill>
                  <a:srgbClr val="202124"/>
                </a:solidFill>
                <a:effectLst/>
                <a:latin typeface="+mn-lt"/>
              </a:rPr>
              <a:t> s'appuie essentiellement sur la </a:t>
            </a:r>
            <a:r>
              <a:rPr lang="fr-FR" sz="1600" b="1" i="0" u="sng" dirty="0">
                <a:solidFill>
                  <a:srgbClr val="202124"/>
                </a:solidFill>
                <a:effectLst/>
                <a:latin typeface="+mn-lt"/>
              </a:rPr>
              <a:t>publicité.</a:t>
            </a:r>
          </a:p>
          <a:p>
            <a:pPr>
              <a:lnSpc>
                <a:spcPct val="150000"/>
              </a:lnSpc>
              <a:spcAft>
                <a:spcPts val="800"/>
              </a:spcAft>
            </a:pPr>
            <a:r>
              <a:rPr lang="fr-FR" sz="1600" dirty="0">
                <a:solidFill>
                  <a:srgbClr val="202124"/>
                </a:solidFill>
                <a:latin typeface="+mn-lt"/>
              </a:rPr>
              <a:t>- E</a:t>
            </a:r>
            <a:r>
              <a:rPr lang="fr-FR" sz="1600" b="0" i="0" dirty="0">
                <a:solidFill>
                  <a:srgbClr val="202124"/>
                </a:solidFill>
                <a:effectLst/>
                <a:latin typeface="+mn-lt"/>
              </a:rPr>
              <a:t>nviron 97% du chiffre d'affaires de </a:t>
            </a:r>
            <a:r>
              <a:rPr lang="fr-FR" sz="1600" b="1" i="0" dirty="0">
                <a:solidFill>
                  <a:srgbClr val="202124"/>
                </a:solidFill>
                <a:effectLst/>
                <a:latin typeface="+mn-lt"/>
              </a:rPr>
              <a:t>Google</a:t>
            </a:r>
            <a:endParaRPr lang="fr-FR" sz="1600" dirty="0">
              <a:solidFill>
                <a:srgbClr val="202124"/>
              </a:solidFill>
              <a:latin typeface="+mn-lt"/>
            </a:endParaRPr>
          </a:p>
          <a:p>
            <a:pPr>
              <a:lnSpc>
                <a:spcPct val="150000"/>
              </a:lnSpc>
              <a:spcAft>
                <a:spcPts val="800"/>
              </a:spcAft>
            </a:pPr>
            <a:r>
              <a:rPr lang="fr-FR" sz="1600" dirty="0">
                <a:solidFill>
                  <a:srgbClr val="202124"/>
                </a:solidFill>
                <a:latin typeface="+mn-lt"/>
              </a:rPr>
              <a:t>- L</a:t>
            </a:r>
            <a:r>
              <a:rPr lang="fr-FR" sz="1600" b="0" i="0" dirty="0">
                <a:solidFill>
                  <a:srgbClr val="202124"/>
                </a:solidFill>
                <a:effectLst/>
                <a:latin typeface="+mn-lt"/>
              </a:rPr>
              <a:t>e numéro 1 de la publicité en ligne. </a:t>
            </a:r>
          </a:p>
          <a:p>
            <a:pPr>
              <a:lnSpc>
                <a:spcPct val="150000"/>
              </a:lnSpc>
              <a:spcAft>
                <a:spcPts val="800"/>
              </a:spcAft>
            </a:pPr>
            <a:r>
              <a:rPr lang="fr-FR" sz="1600" dirty="0">
                <a:solidFill>
                  <a:srgbClr val="202124"/>
                </a:solidFill>
                <a:latin typeface="+mn-lt"/>
              </a:rPr>
              <a:t>- C</a:t>
            </a:r>
            <a:r>
              <a:rPr lang="fr-FR" sz="1600" b="0" i="0" dirty="0">
                <a:solidFill>
                  <a:srgbClr val="202124"/>
                </a:solidFill>
                <a:effectLst/>
                <a:latin typeface="+mn-lt"/>
              </a:rPr>
              <a:t>onsidéré comme le plus grand publicitaire au monde</a:t>
            </a:r>
            <a:endParaRPr lang="fr-CA" sz="1600" dirty="0">
              <a:effectLst/>
              <a:latin typeface="+mn-lt"/>
              <a:ea typeface="Calibri" panose="020F0502020204030204" pitchFamily="34" charset="0"/>
              <a:cs typeface="Times New Roman" panose="02020603050405020304" pitchFamily="18" charset="0"/>
            </a:endParaRPr>
          </a:p>
        </p:txBody>
      </p:sp>
      <p:pic>
        <p:nvPicPr>
          <p:cNvPr id="13" name="Image 12" descr="Une image contenant texte, accessoire, clipart, graphiques vectoriels&#10;&#10;Description générée automatiquement">
            <a:extLst>
              <a:ext uri="{FF2B5EF4-FFF2-40B4-BE49-F238E27FC236}">
                <a16:creationId xmlns:a16="http://schemas.microsoft.com/office/drawing/2014/main" id="{8B7150BA-A24B-40BF-A117-B7C56AFF739E}"/>
              </a:ext>
            </a:extLst>
          </p:cNvPr>
          <p:cNvPicPr>
            <a:picLocks noChangeAspect="1"/>
          </p:cNvPicPr>
          <p:nvPr/>
        </p:nvPicPr>
        <p:blipFill>
          <a:blip r:embed="rId3"/>
          <a:stretch>
            <a:fillRect/>
          </a:stretch>
        </p:blipFill>
        <p:spPr>
          <a:xfrm>
            <a:off x="1446576" y="1770076"/>
            <a:ext cx="1896961" cy="1896961"/>
          </a:xfrm>
          <a:prstGeom prst="rect">
            <a:avLst/>
          </a:prstGeom>
        </p:spPr>
      </p:pic>
      <p:sp>
        <p:nvSpPr>
          <p:cNvPr id="6" name="ZoneTexte 5">
            <a:extLst>
              <a:ext uri="{FF2B5EF4-FFF2-40B4-BE49-F238E27FC236}">
                <a16:creationId xmlns:a16="http://schemas.microsoft.com/office/drawing/2014/main" id="{563206AD-D64E-477A-9187-E60E34C3E389}"/>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7</a:t>
            </a:r>
          </a:p>
        </p:txBody>
      </p:sp>
    </p:spTree>
    <p:extLst>
      <p:ext uri="{BB962C8B-B14F-4D97-AF65-F5344CB8AC3E}">
        <p14:creationId xmlns:p14="http://schemas.microsoft.com/office/powerpoint/2010/main" val="1417946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23"/>
        <p:cNvGrpSpPr/>
        <p:nvPr/>
      </p:nvGrpSpPr>
      <p:grpSpPr>
        <a:xfrm>
          <a:off x="0" y="0"/>
          <a:ext cx="0" cy="0"/>
          <a:chOff x="0" y="0"/>
          <a:chExt cx="0" cy="0"/>
        </a:xfrm>
      </p:grpSpPr>
      <p:sp>
        <p:nvSpPr>
          <p:cNvPr id="11" name="Rectangle 10">
            <a:extLst>
              <a:ext uri="{FF2B5EF4-FFF2-40B4-BE49-F238E27FC236}">
                <a16:creationId xmlns:a16="http://schemas.microsoft.com/office/drawing/2014/main" id="{24DC510F-8550-4DE1-9589-A0A30BD6D4FE}"/>
              </a:ext>
            </a:extLst>
          </p:cNvPr>
          <p:cNvSpPr/>
          <p:nvPr/>
        </p:nvSpPr>
        <p:spPr>
          <a:xfrm>
            <a:off x="2368418" y="220627"/>
            <a:ext cx="4729163" cy="71454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Google Shape;572;p42">
            <a:extLst>
              <a:ext uri="{FF2B5EF4-FFF2-40B4-BE49-F238E27FC236}">
                <a16:creationId xmlns:a16="http://schemas.microsoft.com/office/drawing/2014/main" id="{F069F2F9-FEEA-451E-A8A1-7579C5EF3EA3}"/>
              </a:ext>
            </a:extLst>
          </p:cNvPr>
          <p:cNvSpPr txBox="1">
            <a:spLocks noGrp="1"/>
          </p:cNvSpPr>
          <p:nvPr>
            <p:ph type="title"/>
          </p:nvPr>
        </p:nvSpPr>
        <p:spPr>
          <a:xfrm>
            <a:off x="881000" y="31647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CA" sz="3200" dirty="0">
                <a:solidFill>
                  <a:schemeClr val="bg1"/>
                </a:solidFill>
              </a:rPr>
              <a:t>Environnementale</a:t>
            </a:r>
            <a:endParaRPr sz="3200" dirty="0">
              <a:solidFill>
                <a:schemeClr val="bg1"/>
              </a:solidFill>
            </a:endParaRPr>
          </a:p>
        </p:txBody>
      </p:sp>
      <p:pic>
        <p:nvPicPr>
          <p:cNvPr id="8" name="Image 7" descr="Une image contenant texte&#10;&#10;Description générée automatiquement">
            <a:extLst>
              <a:ext uri="{FF2B5EF4-FFF2-40B4-BE49-F238E27FC236}">
                <a16:creationId xmlns:a16="http://schemas.microsoft.com/office/drawing/2014/main" id="{89E96A4D-BC16-4AF3-BF41-B43F2112D0F6}"/>
              </a:ext>
            </a:extLst>
          </p:cNvPr>
          <p:cNvPicPr>
            <a:picLocks noChangeAspect="1"/>
          </p:cNvPicPr>
          <p:nvPr/>
        </p:nvPicPr>
        <p:blipFill>
          <a:blip r:embed="rId3"/>
          <a:stretch>
            <a:fillRect/>
          </a:stretch>
        </p:blipFill>
        <p:spPr>
          <a:xfrm>
            <a:off x="602826" y="1553873"/>
            <a:ext cx="4343789" cy="2408718"/>
          </a:xfrm>
          <a:prstGeom prst="rect">
            <a:avLst/>
          </a:prstGeom>
        </p:spPr>
      </p:pic>
      <p:pic>
        <p:nvPicPr>
          <p:cNvPr id="10" name="Image 9">
            <a:extLst>
              <a:ext uri="{FF2B5EF4-FFF2-40B4-BE49-F238E27FC236}">
                <a16:creationId xmlns:a16="http://schemas.microsoft.com/office/drawing/2014/main" id="{C862CFCB-343B-4D90-AA43-523222394014}"/>
              </a:ext>
            </a:extLst>
          </p:cNvPr>
          <p:cNvPicPr>
            <a:picLocks noChangeAspect="1"/>
          </p:cNvPicPr>
          <p:nvPr/>
        </p:nvPicPr>
        <p:blipFill>
          <a:blip r:embed="rId4"/>
          <a:stretch>
            <a:fillRect/>
          </a:stretch>
        </p:blipFill>
        <p:spPr>
          <a:xfrm>
            <a:off x="5476962" y="981173"/>
            <a:ext cx="2468123" cy="3782001"/>
          </a:xfrm>
          <a:prstGeom prst="rect">
            <a:avLst/>
          </a:prstGeom>
        </p:spPr>
      </p:pic>
      <p:sp>
        <p:nvSpPr>
          <p:cNvPr id="23" name="Google Shape;1032;p65">
            <a:extLst>
              <a:ext uri="{FF2B5EF4-FFF2-40B4-BE49-F238E27FC236}">
                <a16:creationId xmlns:a16="http://schemas.microsoft.com/office/drawing/2014/main" id="{3CBE39BB-890F-4EA1-A186-A71CB71B949A}"/>
              </a:ext>
            </a:extLst>
          </p:cNvPr>
          <p:cNvSpPr/>
          <p:nvPr/>
        </p:nvSpPr>
        <p:spPr>
          <a:xfrm>
            <a:off x="559000" y="-3025"/>
            <a:ext cx="1098000" cy="6390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24" name="Google Shape;1033;p65">
            <a:extLst>
              <a:ext uri="{FF2B5EF4-FFF2-40B4-BE49-F238E27FC236}">
                <a16:creationId xmlns:a16="http://schemas.microsoft.com/office/drawing/2014/main" id="{39CA51AA-0207-4B03-B886-CF4609D8605C}"/>
              </a:ext>
            </a:extLst>
          </p:cNvPr>
          <p:cNvSpPr/>
          <p:nvPr/>
        </p:nvSpPr>
        <p:spPr>
          <a:xfrm rot="5400000">
            <a:off x="-229950" y="223025"/>
            <a:ext cx="1098000" cy="6459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 name="Google Shape;1035;p65">
            <a:extLst>
              <a:ext uri="{FF2B5EF4-FFF2-40B4-BE49-F238E27FC236}">
                <a16:creationId xmlns:a16="http://schemas.microsoft.com/office/drawing/2014/main" id="{A218B1DA-BF50-46A7-8D18-83A6729D2EBF}"/>
              </a:ext>
            </a:extLst>
          </p:cNvPr>
          <p:cNvSpPr/>
          <p:nvPr/>
        </p:nvSpPr>
        <p:spPr>
          <a:xfrm rot="5400000">
            <a:off x="945150" y="3599000"/>
            <a:ext cx="591300" cy="2511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 name="Google Shape;1036;p65">
            <a:extLst>
              <a:ext uri="{FF2B5EF4-FFF2-40B4-BE49-F238E27FC236}">
                <a16:creationId xmlns:a16="http://schemas.microsoft.com/office/drawing/2014/main" id="{B0E37A69-43E2-4855-A8F7-B1E3FAB9886A}"/>
              </a:ext>
            </a:extLst>
          </p:cNvPr>
          <p:cNvSpPr/>
          <p:nvPr/>
        </p:nvSpPr>
        <p:spPr>
          <a:xfrm>
            <a:off x="71894" y="3913005"/>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 name="ZoneTexte 11">
            <a:extLst>
              <a:ext uri="{FF2B5EF4-FFF2-40B4-BE49-F238E27FC236}">
                <a16:creationId xmlns:a16="http://schemas.microsoft.com/office/drawing/2014/main" id="{5AC714F6-9C54-484F-8333-AC2B4680F8B9}"/>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8</a:t>
            </a:r>
          </a:p>
        </p:txBody>
      </p:sp>
    </p:spTree>
  </p:cSld>
  <p:clrMapOvr>
    <a:masterClrMapping/>
  </p:clrMapOvr>
</p:sld>
</file>

<file path=ppt/theme/theme1.xml><?xml version="1.0" encoding="utf-8"?>
<a:theme xmlns:a="http://schemas.openxmlformats.org/drawingml/2006/main" name="Peexel Phone Pitch Deck by Slidesgo">
  <a:themeElements>
    <a:clrScheme name="Simple Light">
      <a:dk1>
        <a:srgbClr val="000000"/>
      </a:dk1>
      <a:lt1>
        <a:srgbClr val="FFFFFF"/>
      </a:lt1>
      <a:dk2>
        <a:srgbClr val="333333"/>
      </a:dk2>
      <a:lt2>
        <a:srgbClr val="0082F4"/>
      </a:lt2>
      <a:accent1>
        <a:srgbClr val="FDB327"/>
      </a:accent1>
      <a:accent2>
        <a:srgbClr val="FE4031"/>
      </a:accent2>
      <a:accent3>
        <a:srgbClr val="1DAC5C"/>
      </a:accent3>
      <a:accent4>
        <a:srgbClr val="FFB4A6"/>
      </a:accent4>
      <a:accent5>
        <a:srgbClr val="FFFFFF"/>
      </a:accent5>
      <a:accent6>
        <a:srgbClr val="FFFFFF"/>
      </a:accent6>
      <a:hlink>
        <a:srgbClr val="FDB3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1848</TotalTime>
  <Words>1980</Words>
  <Application>Microsoft Office PowerPoint</Application>
  <PresentationFormat>On-screen Show (16:9)</PresentationFormat>
  <Paragraphs>225</Paragraphs>
  <Slides>34</Slides>
  <Notes>34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arial</vt:lpstr>
      <vt:lpstr>Helvetica</vt:lpstr>
      <vt:lpstr>arial</vt:lpstr>
      <vt:lpstr>Calibri</vt:lpstr>
      <vt:lpstr>Wingdings</vt:lpstr>
      <vt:lpstr>Lato</vt:lpstr>
      <vt:lpstr>inherit</vt:lpstr>
      <vt:lpstr>Times New Roman</vt:lpstr>
      <vt:lpstr>Poppins ExtraBold</vt:lpstr>
      <vt:lpstr>DM Sans</vt:lpstr>
      <vt:lpstr>Bebas Neue</vt:lpstr>
      <vt:lpstr>Poppins</vt:lpstr>
      <vt:lpstr>Segoe UI</vt:lpstr>
      <vt:lpstr>Peexel Phone Pitch Deck by Slidesgo</vt:lpstr>
      <vt:lpstr>Présentation Étude de cas:</vt:lpstr>
      <vt:lpstr>Partie 1: Présentation de l’entreprise  GOOGLE </vt:lpstr>
      <vt:lpstr>01</vt:lpstr>
      <vt:lpstr>POLITIQQESTEL</vt:lpstr>
      <vt:lpstr>Nature de l’activité</vt:lpstr>
      <vt:lpstr>Champs d’action  géographique</vt:lpstr>
      <vt:lpstr>Économique</vt:lpstr>
      <vt:lpstr>Économique</vt:lpstr>
      <vt:lpstr>Environnementale</vt:lpstr>
      <vt:lpstr>Sociale</vt:lpstr>
      <vt:lpstr>Analyse de l’environnement   de l’entreprise.   OOGLE </vt:lpstr>
      <vt:lpstr>Analyse du  macro-environnement:  PESTEL</vt:lpstr>
      <vt:lpstr>Politique</vt:lpstr>
      <vt:lpstr>Faiblesse</vt:lpstr>
      <vt:lpstr>Force</vt:lpstr>
      <vt:lpstr>Force</vt:lpstr>
      <vt:lpstr>Force</vt:lpstr>
      <vt:lpstr>Force</vt:lpstr>
      <vt:lpstr>Force</vt:lpstr>
      <vt:lpstr>Analyse du  micro -environnement:  </vt:lpstr>
      <vt:lpstr>PowerPoint Presentation</vt:lpstr>
      <vt:lpstr>PowerPoint Presentation</vt:lpstr>
      <vt:lpstr>PowerPoint Presentation</vt:lpstr>
      <vt:lpstr>PowerPoint Presentation</vt:lpstr>
      <vt:lpstr>PowerPoint Presentation</vt:lpstr>
      <vt:lpstr>  SWOT</vt:lpstr>
      <vt:lpstr>Analyse SWOT: Google</vt:lpstr>
      <vt:lpstr>PowerPoint Presentation</vt:lpstr>
      <vt:lpstr>PowerPoint Presentation</vt:lpstr>
      <vt:lpstr>PowerPoint Presentation</vt:lpstr>
      <vt:lpstr>PowerPoint Presentation</vt:lpstr>
      <vt:lpstr>Domaine d’Activité  stratégique  DAS</vt:lpstr>
      <vt:lpstr>Stratégie diversification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Étude de cas:</dc:title>
  <dc:creator>hp</dc:creator>
  <cp:lastModifiedBy>aziz ben ismail</cp:lastModifiedBy>
  <cp:revision>98</cp:revision>
  <dcterms:modified xsi:type="dcterms:W3CDTF">2022-05-06T19:09:25Z</dcterms:modified>
</cp:coreProperties>
</file>