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71" r:id="rId6"/>
    <p:sldId id="292" r:id="rId7"/>
    <p:sldId id="267" r:id="rId8"/>
    <p:sldId id="282" r:id="rId9"/>
    <p:sldId id="283" r:id="rId10"/>
    <p:sldId id="284" r:id="rId11"/>
    <p:sldId id="285" r:id="rId12"/>
    <p:sldId id="288" r:id="rId13"/>
    <p:sldId id="287" r:id="rId14"/>
    <p:sldId id="289" r:id="rId15"/>
    <p:sldId id="290" r:id="rId16"/>
    <p:sldId id="291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r1KYcVLttMMHo48dCdsGHOtk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Logo EUR-ACE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" name="Google Shape;62;p1" descr="Picture 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531349" y="5966182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3;p1" descr="Picture 3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579299" y="-175142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4;p1" descr="Image 11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962681" y="5970088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6;p1" descr="C:\Users\faten\Desktop\CA-19\EURACE.png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4367808" y="6161290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7;p1" descr="C:\Users\faten\Desktop\CA-19\CGE.png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392144" y="6120457"/>
            <a:ext cx="1728192" cy="58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9;p1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23988" y="-175142"/>
            <a:ext cx="4832320" cy="17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780427" y="-1182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6" name="Google Shape;95;p4" descr="Picture 7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4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34341"/>
            <a:ext cx="780427" cy="57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9;p4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6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7" y="-138551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6;p4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34341"/>
            <a:ext cx="780427" cy="57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5;p4" descr="Picture 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userDrawn="1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4;p2"/>
          <p:cNvSpPr/>
          <p:nvPr userDrawn="1"/>
        </p:nvSpPr>
        <p:spPr>
          <a:xfrm>
            <a:off x="-243840" y="-28242"/>
            <a:ext cx="1279144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75;p2" descr="Picture 7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696247" y="-28242"/>
            <a:ext cx="2851353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981270" y="650616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6;p11"/>
          <p:cNvSpPr txBox="1">
            <a:spLocks/>
          </p:cNvSpPr>
          <p:nvPr userDrawn="1"/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4;p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-240704" y="-143663"/>
            <a:ext cx="12817424" cy="72450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2085500" y="6719520"/>
            <a:ext cx="3909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zurb.com/" TargetMode="External"/><Relationship Id="rId7" Type="http://schemas.openxmlformats.org/officeDocument/2006/relationships/hyperlink" Target="https://knacss.com/" TargetMode="External"/><Relationship Id="rId2" Type="http://schemas.openxmlformats.org/officeDocument/2006/relationships/hyperlink" Target="https://semantic-u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erial-ui.com/" TargetMode="External"/><Relationship Id="rId5" Type="http://schemas.openxmlformats.org/officeDocument/2006/relationships/hyperlink" Target="https://getuikit.com/" TargetMode="External"/><Relationship Id="rId4" Type="http://schemas.openxmlformats.org/officeDocument/2006/relationships/hyperlink" Target="https://bulma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getting-started/introduction/" TargetMode="External"/><Relationship Id="rId2" Type="http://schemas.openxmlformats.org/officeDocument/2006/relationships/hyperlink" Target="https://getbootstrap.com/docs/4.5/components/aler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s.getbootstra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tstrapcd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subTitle" idx="4294967295"/>
          </p:nvPr>
        </p:nvSpPr>
        <p:spPr>
          <a:xfrm>
            <a:off x="-8" y="2584049"/>
            <a:ext cx="12192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6600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fr-FR" sz="66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5.X</a:t>
            </a:r>
            <a:endParaRPr sz="6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382981" y="515418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es-UY" altLang="fr-FR" b="1" dirty="0" smtClean="0"/>
              <a:t>2022-2023</a:t>
            </a:r>
            <a:endParaRPr lang="es-UY" altLang="fr-FR" b="1" dirty="0" smtClean="0"/>
          </a:p>
          <a:p>
            <a:pPr>
              <a:defRPr/>
            </a:pPr>
            <a:r>
              <a:rPr lang="es-UY" altLang="fr-FR" b="1" dirty="0" smtClean="0"/>
              <a:t>UP-WEB</a:t>
            </a:r>
            <a:endParaRPr lang="es-ES" altLang="fr-FR" b="1" dirty="0"/>
          </a:p>
        </p:txBody>
      </p:sp>
      <p:sp>
        <p:nvSpPr>
          <p:cNvPr id="5" name="Rectangle 122"/>
          <p:cNvSpPr>
            <a:spLocks noChangeArrowheads="1"/>
          </p:cNvSpPr>
          <p:nvPr/>
        </p:nvSpPr>
        <p:spPr bwMode="auto">
          <a:xfrm>
            <a:off x="2964873" y="3359727"/>
            <a:ext cx="4953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buNone/>
              <a:defRPr/>
            </a:pPr>
            <a:endParaRPr lang="es-ES" altLang="fr-FR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64" y="3141158"/>
            <a:ext cx="2656608" cy="2197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concept de Grille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06" y="1971456"/>
            <a:ext cx="7126842" cy="431634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03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de Grille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0427" y="1438522"/>
            <a:ext cx="10515600" cy="4351338"/>
          </a:xfrm>
        </p:spPr>
        <p:txBody>
          <a:bodyPr/>
          <a:lstStyle/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/>
              <a:t>Une grille: </a:t>
            </a:r>
            <a:r>
              <a:rPr lang="fr-FR" sz="1800" dirty="0"/>
              <a:t>Est une structure de colonnes et de lignes permettant de structurer le contenu de la page web. 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 err="1"/>
              <a:t>row</a:t>
            </a:r>
            <a:r>
              <a:rPr lang="fr-FR" sz="1800" dirty="0"/>
              <a:t> désigne une ligne de la grille</a:t>
            </a:r>
            <a:endParaRPr lang="fr-FR" sz="1800" b="1" dirty="0"/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/>
              <a:t>col- </a:t>
            </a:r>
            <a:r>
              <a:rPr lang="fr-FR" sz="1800" dirty="0"/>
              <a:t>permet de choisir la largeur d’un contenu en nombre de colonnes </a:t>
            </a:r>
            <a:endParaRPr lang="fr-FR" sz="1800" dirty="0" smtClean="0"/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lnSpc>
                <a:spcPct val="150000"/>
              </a:lnSpc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 dirty="0"/>
          </a:p>
        </p:txBody>
      </p:sp>
      <p:pic>
        <p:nvPicPr>
          <p:cNvPr id="5" name="Espace réservé du conten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27" y="3420227"/>
            <a:ext cx="8991600" cy="3105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71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Margin</a:t>
            </a:r>
            <a:r>
              <a:rPr lang="fr-FR" dirty="0" smtClean="0"/>
              <a:t> et </a:t>
            </a:r>
            <a:r>
              <a:rPr lang="fr-FR" dirty="0" err="1" smtClean="0"/>
              <a:t>Padding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 :margin</a:t>
            </a:r>
          </a:p>
          <a:p>
            <a:r>
              <a:rPr lang="en-US" b="1" dirty="0"/>
              <a:t>p</a:t>
            </a:r>
            <a:r>
              <a:rPr lang="en-US" dirty="0"/>
              <a:t> :padding</a:t>
            </a:r>
          </a:p>
          <a:p>
            <a:r>
              <a:rPr lang="en-US" b="1" dirty="0"/>
              <a:t>t</a:t>
            </a:r>
            <a:r>
              <a:rPr lang="en-US" dirty="0"/>
              <a:t>  :top (margin-top: </a:t>
            </a:r>
            <a:r>
              <a:rPr lang="en-US" b="1" dirty="0" err="1"/>
              <a:t>mt</a:t>
            </a:r>
            <a:r>
              <a:rPr lang="en-US" dirty="0"/>
              <a:t> , padding-top: </a:t>
            </a:r>
            <a:r>
              <a:rPr lang="en-US" b="1" dirty="0" err="1"/>
              <a:t>pt</a:t>
            </a:r>
            <a:r>
              <a:rPr lang="en-US" dirty="0"/>
              <a:t>)</a:t>
            </a:r>
          </a:p>
          <a:p>
            <a:r>
              <a:rPr lang="en-US" b="1" dirty="0"/>
              <a:t>b</a:t>
            </a:r>
            <a:r>
              <a:rPr lang="en-US" dirty="0"/>
              <a:t>  :bottom( </a:t>
            </a:r>
            <a:r>
              <a:rPr lang="en-US" dirty="0" err="1"/>
              <a:t>margin-bottom:</a:t>
            </a:r>
            <a:r>
              <a:rPr lang="en-US" b="1" dirty="0" err="1"/>
              <a:t>mb</a:t>
            </a:r>
            <a:r>
              <a:rPr lang="en-US" dirty="0"/>
              <a:t>, </a:t>
            </a:r>
            <a:r>
              <a:rPr lang="en-US" dirty="0" err="1"/>
              <a:t>padding-bottom:</a:t>
            </a:r>
            <a:r>
              <a:rPr lang="en-US" b="1" dirty="0" err="1"/>
              <a:t>pb</a:t>
            </a:r>
            <a:r>
              <a:rPr lang="en-US" dirty="0"/>
              <a:t>)</a:t>
            </a:r>
          </a:p>
          <a:p>
            <a:r>
              <a:rPr lang="en-US" b="1" dirty="0"/>
              <a:t>s</a:t>
            </a:r>
            <a:r>
              <a:rPr lang="en-US" dirty="0"/>
              <a:t> :(start) </a:t>
            </a:r>
          </a:p>
          <a:p>
            <a:r>
              <a:rPr lang="en-US" b="1" dirty="0"/>
              <a:t>e</a:t>
            </a:r>
            <a:r>
              <a:rPr lang="en-US" dirty="0"/>
              <a:t> :(end) </a:t>
            </a:r>
          </a:p>
          <a:p>
            <a:r>
              <a:rPr lang="en-US" b="1" dirty="0"/>
              <a:t>x</a:t>
            </a:r>
            <a:r>
              <a:rPr lang="en-US" dirty="0"/>
              <a:t>  : *-left  and *-right</a:t>
            </a:r>
          </a:p>
          <a:p>
            <a:r>
              <a:rPr lang="en-US" b="1" dirty="0"/>
              <a:t>y</a:t>
            </a:r>
            <a:r>
              <a:rPr lang="en-US" dirty="0"/>
              <a:t>  :*-top and *-bottom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36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Margin</a:t>
            </a:r>
            <a:r>
              <a:rPr lang="fr-FR" dirty="0" smtClean="0"/>
              <a:t> et </a:t>
            </a:r>
            <a:r>
              <a:rPr lang="fr-FR" dirty="0" err="1" smtClean="0"/>
              <a:t>Padding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u="sng" dirty="0"/>
              <a:t>$</a:t>
            </a:r>
            <a:r>
              <a:rPr lang="fr-FR" b="1" u="sng" dirty="0" err="1"/>
              <a:t>spacer</a:t>
            </a:r>
            <a:r>
              <a:rPr lang="fr-FR" b="1" u="sng" dirty="0"/>
              <a:t> = 1rem;</a:t>
            </a:r>
          </a:p>
          <a:p>
            <a:r>
              <a:rPr lang="fr-FR" b="1" dirty="0"/>
              <a:t>0</a:t>
            </a:r>
            <a:r>
              <a:rPr lang="fr-FR" dirty="0"/>
              <a:t>: $</a:t>
            </a:r>
            <a:r>
              <a:rPr lang="fr-FR" dirty="0" err="1"/>
              <a:t>spacer</a:t>
            </a:r>
            <a:r>
              <a:rPr lang="fr-FR" dirty="0"/>
              <a:t>*0</a:t>
            </a:r>
          </a:p>
          <a:p>
            <a:r>
              <a:rPr lang="fr-FR" b="1" dirty="0"/>
              <a:t>1</a:t>
            </a:r>
            <a:r>
              <a:rPr lang="fr-FR" dirty="0"/>
              <a:t>: $</a:t>
            </a:r>
            <a:r>
              <a:rPr lang="fr-FR" dirty="0" err="1"/>
              <a:t>spacer</a:t>
            </a:r>
            <a:r>
              <a:rPr lang="fr-FR" dirty="0"/>
              <a:t>* 0,25</a:t>
            </a:r>
          </a:p>
          <a:p>
            <a:r>
              <a:rPr lang="fr-FR" b="1" dirty="0"/>
              <a:t>2</a:t>
            </a:r>
            <a:r>
              <a:rPr lang="fr-FR" dirty="0"/>
              <a:t>: $</a:t>
            </a:r>
            <a:r>
              <a:rPr lang="fr-FR" dirty="0" err="1"/>
              <a:t>spacer</a:t>
            </a:r>
            <a:r>
              <a:rPr lang="fr-FR" dirty="0"/>
              <a:t>*0,5</a:t>
            </a:r>
          </a:p>
          <a:p>
            <a:r>
              <a:rPr lang="fr-FR" b="1" dirty="0"/>
              <a:t>3</a:t>
            </a:r>
            <a:r>
              <a:rPr lang="fr-FR" dirty="0"/>
              <a:t>: $</a:t>
            </a:r>
            <a:r>
              <a:rPr lang="fr-FR" dirty="0" err="1"/>
              <a:t>spacer</a:t>
            </a:r>
            <a:endParaRPr lang="fr-FR" dirty="0"/>
          </a:p>
          <a:p>
            <a:r>
              <a:rPr lang="fr-FR" b="1" dirty="0"/>
              <a:t>4</a:t>
            </a:r>
            <a:r>
              <a:rPr lang="fr-FR" dirty="0"/>
              <a:t>: $</a:t>
            </a:r>
            <a:r>
              <a:rPr lang="fr-FR" dirty="0" err="1"/>
              <a:t>spacer</a:t>
            </a:r>
            <a:r>
              <a:rPr lang="fr-FR" dirty="0"/>
              <a:t>*1,5</a:t>
            </a:r>
          </a:p>
          <a:p>
            <a:r>
              <a:rPr lang="fr-FR" b="1" dirty="0"/>
              <a:t>5</a:t>
            </a:r>
            <a:r>
              <a:rPr lang="fr-FR" dirty="0"/>
              <a:t>: $</a:t>
            </a:r>
            <a:r>
              <a:rPr lang="fr-FR" dirty="0" err="1"/>
              <a:t>spacer</a:t>
            </a:r>
            <a:r>
              <a:rPr lang="fr-FR" dirty="0"/>
              <a:t>*3</a:t>
            </a:r>
          </a:p>
          <a:p>
            <a:r>
              <a:rPr lang="fr-FR" b="1" dirty="0"/>
              <a:t>Auto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60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Dimension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7" y="1900818"/>
            <a:ext cx="10410914" cy="368256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2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</a:t>
            </a:r>
            <a:r>
              <a:rPr lang="fr-FR" dirty="0" err="1" smtClean="0"/>
              <a:t>FrameWorks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Semantic</a:t>
            </a:r>
            <a:r>
              <a:rPr lang="fr-FR" dirty="0"/>
              <a:t> UI : </a:t>
            </a:r>
            <a:r>
              <a:rPr lang="fr-FR" dirty="0">
                <a:hlinkClick r:id="rId2"/>
              </a:rPr>
              <a:t>https://semantic-ui.com/</a:t>
            </a:r>
            <a:endParaRPr lang="fr-FR" dirty="0"/>
          </a:p>
          <a:p>
            <a:r>
              <a:rPr lang="fr-FR" dirty="0" err="1"/>
              <a:t>Foundation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https://foundation.zurb.com/</a:t>
            </a:r>
            <a:endParaRPr lang="fr-FR" dirty="0"/>
          </a:p>
          <a:p>
            <a:r>
              <a:rPr lang="fr-FR" dirty="0" err="1"/>
              <a:t>Bulma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https://bulma.io</a:t>
            </a:r>
            <a:r>
              <a:rPr lang="fr-FR" dirty="0"/>
              <a:t> </a:t>
            </a:r>
          </a:p>
          <a:p>
            <a:r>
              <a:rPr lang="fr-FR" dirty="0" err="1"/>
              <a:t>UIKit</a:t>
            </a:r>
            <a:r>
              <a:rPr lang="fr-FR" dirty="0"/>
              <a:t> : </a:t>
            </a:r>
            <a:r>
              <a:rPr lang="fr-FR" dirty="0">
                <a:hlinkClick r:id="rId5"/>
              </a:rPr>
              <a:t>https://getuikit.com/</a:t>
            </a:r>
            <a:endParaRPr lang="fr-FR" dirty="0"/>
          </a:p>
          <a:p>
            <a:r>
              <a:rPr lang="fr-FR" dirty="0" err="1"/>
              <a:t>Material</a:t>
            </a:r>
            <a:r>
              <a:rPr lang="fr-FR" dirty="0"/>
              <a:t> UI : </a:t>
            </a:r>
            <a:r>
              <a:rPr lang="fr-FR" dirty="0">
                <a:hlinkClick r:id="rId6"/>
              </a:rPr>
              <a:t>http://www.material-ui.com</a:t>
            </a:r>
            <a:endParaRPr lang="fr-FR" dirty="0"/>
          </a:p>
          <a:p>
            <a:r>
              <a:rPr lang="fr-FR" dirty="0"/>
              <a:t> KNACSS : </a:t>
            </a:r>
            <a:r>
              <a:rPr lang="fr-FR" dirty="0">
                <a:hlinkClick r:id="rId7"/>
              </a:rPr>
              <a:t>https://knacss.com/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0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https://icons.getbootstrap.com/</a:t>
            </a:r>
          </a:p>
          <a:p>
            <a:r>
              <a:rPr lang="fr-FR" dirty="0">
                <a:hlinkClick r:id="rId2"/>
              </a:rPr>
              <a:t>https://bootstrapcreative.com/resources/bootstrap-5-cheat-sheet-classes-index/</a:t>
            </a:r>
          </a:p>
          <a:p>
            <a:r>
              <a:rPr lang="fr-FR" dirty="0">
                <a:hlinkClick r:id="rId2"/>
              </a:rPr>
              <a:t>https://bootstrap-cheatsheet.themeselection.com/index.html</a:t>
            </a:r>
          </a:p>
          <a:p>
            <a:r>
              <a:rPr lang="fr-FR" dirty="0">
                <a:hlinkClick r:id="rId2"/>
              </a:rPr>
              <a:t>https://github.com/themeselection/bootstrap-cheatsheet</a:t>
            </a:r>
          </a:p>
          <a:p>
            <a:r>
              <a:rPr lang="fr-FR" dirty="0">
                <a:hlinkClick r:id="rId3"/>
              </a:rPr>
              <a:t>https://getbootstrap.com/docs/5.0/getting-started/introduction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63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 dirty="0"/>
          </a:p>
        </p:txBody>
      </p:sp>
      <p:pic>
        <p:nvPicPr>
          <p:cNvPr id="5" name="Google Shape;135;p8" descr="Imag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9593" y="3071808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6;p8"/>
          <p:cNvSpPr txBox="1"/>
          <p:nvPr/>
        </p:nvSpPr>
        <p:spPr>
          <a:xfrm>
            <a:off x="3149659" y="3059430"/>
            <a:ext cx="9239272" cy="7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de votre attention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97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11831501" y="6502827"/>
            <a:ext cx="360499" cy="27695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 dirty="0"/>
          </a:p>
        </p:txBody>
      </p:sp>
      <p:sp>
        <p:nvSpPr>
          <p:cNvPr id="3" name="Google Shape;76;p2"/>
          <p:cNvSpPr txBox="1"/>
          <p:nvPr/>
        </p:nvSpPr>
        <p:spPr>
          <a:xfrm>
            <a:off x="1144792" y="1149437"/>
            <a:ext cx="909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Intégration</a:t>
            </a:r>
            <a:r>
              <a:rPr lang="fr-FR" sz="2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de Grille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7;p2"/>
          <p:cNvSpPr/>
          <p:nvPr/>
        </p:nvSpPr>
        <p:spPr>
          <a:xfrm rot="5400000">
            <a:off x="1006916" y="1404283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8;p2"/>
          <p:cNvSpPr/>
          <p:nvPr/>
        </p:nvSpPr>
        <p:spPr>
          <a:xfrm rot="5400000">
            <a:off x="1015061" y="1943802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9;p2"/>
          <p:cNvSpPr/>
          <p:nvPr/>
        </p:nvSpPr>
        <p:spPr>
          <a:xfrm rot="5400000">
            <a:off x="1015061" y="2648848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 dirty="0"/>
          </a:p>
        </p:txBody>
      </p:sp>
      <p:sp>
        <p:nvSpPr>
          <p:cNvPr id="3" name="Google Shape;87;p3"/>
          <p:cNvSpPr txBox="1"/>
          <p:nvPr/>
        </p:nvSpPr>
        <p:spPr>
          <a:xfrm>
            <a:off x="0" y="2953216"/>
            <a:ext cx="12192000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0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dk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Framework CSS </a:t>
            </a:r>
          </a:p>
          <a:p>
            <a:r>
              <a:rPr lang="fr-FR" dirty="0"/>
              <a:t>Open-source</a:t>
            </a:r>
            <a:endParaRPr lang="fr-FR" dirty="0">
              <a:cs typeface="Times New Roman" panose="02020603050405020304" pitchFamily="18" charset="0"/>
            </a:endParaRPr>
          </a:p>
          <a:p>
            <a:r>
              <a:rPr lang="fr-FR" dirty="0">
                <a:cs typeface="Times New Roman" panose="02020603050405020304" pitchFamily="18" charset="0"/>
              </a:rPr>
              <a:t>Crée en 2011 par </a:t>
            </a:r>
            <a:r>
              <a:rPr lang="fr-FR" i="1" dirty="0">
                <a:cs typeface="Times New Roman" panose="02020603050405020304" pitchFamily="18" charset="0"/>
              </a:rPr>
              <a:t>Mark Otto</a:t>
            </a:r>
            <a:r>
              <a:rPr lang="fr-FR" dirty="0">
                <a:cs typeface="Times New Roman" panose="02020603050405020304" pitchFamily="18" charset="0"/>
              </a:rPr>
              <a:t> et </a:t>
            </a:r>
            <a:r>
              <a:rPr lang="fr-FR" i="1" dirty="0">
                <a:cs typeface="Times New Roman" panose="02020603050405020304" pitchFamily="18" charset="0"/>
              </a:rPr>
              <a:t>Jacob Thornton</a:t>
            </a:r>
            <a:r>
              <a:rPr lang="fr-FR" dirty="0">
                <a:cs typeface="Times New Roman" panose="02020603050405020304" pitchFamily="18" charset="0"/>
              </a:rPr>
              <a:t>, deux salariés de l’entreprise Twitter.</a:t>
            </a:r>
          </a:p>
          <a:p>
            <a:r>
              <a:rPr lang="fr-FR" dirty="0">
                <a:cs typeface="Times New Roman" panose="02020603050405020304" pitchFamily="18" charset="0"/>
              </a:rPr>
              <a:t>Permet d’avoir un site Responsive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373031"/>
            <a:ext cx="2757054" cy="18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cs typeface="Times New Roman" panose="02020603050405020304" pitchFamily="18" charset="0"/>
              </a:rPr>
              <a:t>Les nouveautés de Bootstrap5: </a:t>
            </a:r>
          </a:p>
          <a:p>
            <a:r>
              <a:rPr lang="fr-FR" dirty="0">
                <a:cs typeface="Times New Roman" panose="02020603050405020304" pitchFamily="18" charset="0"/>
              </a:rPr>
              <a:t>Pas de support pour Internet Explorer</a:t>
            </a:r>
          </a:p>
          <a:p>
            <a:r>
              <a:rPr lang="fr-FR" dirty="0">
                <a:cs typeface="Times New Roman" panose="02020603050405020304" pitchFamily="18" charset="0"/>
              </a:rPr>
              <a:t>Plus de jQuery(</a:t>
            </a:r>
            <a:r>
              <a:rPr lang="fr-FR" dirty="0" err="1">
                <a:cs typeface="Times New Roman" panose="02020603050405020304" pitchFamily="18" charset="0"/>
              </a:rPr>
              <a:t>Vanilla</a:t>
            </a:r>
            <a:r>
              <a:rPr lang="fr-FR" dirty="0">
                <a:cs typeface="Times New Roman" panose="02020603050405020304" pitchFamily="18" charset="0"/>
              </a:rPr>
              <a:t> JS)</a:t>
            </a:r>
          </a:p>
          <a:p>
            <a:pPr lvl="0"/>
            <a:r>
              <a:rPr lang="fr-FR" altLang="fr-FR" dirty="0">
                <a:cs typeface="Times New Roman" panose="02020603050405020304" pitchFamily="18" charset="0"/>
              </a:rPr>
              <a:t>La disparition de quelques classes: </a:t>
            </a:r>
            <a:r>
              <a:rPr lang="fr-FR" altLang="fr-FR" dirty="0" err="1">
                <a:cs typeface="Times New Roman" panose="02020603050405020304" pitchFamily="18" charset="0"/>
              </a:rPr>
              <a:t>form-inline</a:t>
            </a:r>
            <a:r>
              <a:rPr lang="fr-FR" altLang="fr-FR" dirty="0">
                <a:cs typeface="Times New Roman" panose="02020603050405020304" pitchFamily="18" charset="0"/>
              </a:rPr>
              <a:t>, </a:t>
            </a:r>
            <a:r>
              <a:rPr lang="fr-FR" altLang="fr-FR" dirty="0" err="1">
                <a:cs typeface="Times New Roman" panose="02020603050405020304" pitchFamily="18" charset="0"/>
              </a:rPr>
              <a:t>form-row</a:t>
            </a:r>
            <a:r>
              <a:rPr lang="fr-FR" altLang="fr-FR" dirty="0">
                <a:cs typeface="Times New Roman" panose="02020603050405020304" pitchFamily="18" charset="0"/>
              </a:rPr>
              <a:t>, </a:t>
            </a:r>
            <a:r>
              <a:rPr lang="fr-FR" altLang="fr-FR" dirty="0" err="1">
                <a:cs typeface="Times New Roman" panose="02020603050405020304" pitchFamily="18" charset="0"/>
              </a:rPr>
              <a:t>list-inline</a:t>
            </a:r>
            <a:r>
              <a:rPr lang="fr-FR" altLang="fr-FR" dirty="0">
                <a:cs typeface="Times New Roman" panose="02020603050405020304" pitchFamily="18" charset="0"/>
              </a:rPr>
              <a:t>, </a:t>
            </a:r>
            <a:r>
              <a:rPr lang="fr-FR" altLang="fr-FR" dirty="0" err="1">
                <a:cs typeface="Times New Roman" panose="02020603050405020304" pitchFamily="18" charset="0"/>
              </a:rPr>
              <a:t>card-deck</a:t>
            </a:r>
            <a:r>
              <a:rPr lang="fr-FR" altLang="fr-FR" dirty="0"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fr-FR" altLang="fr-FR" dirty="0">
                <a:cs typeface="Times New Roman" panose="02020603050405020304" pitchFamily="18" charset="0"/>
              </a:rPr>
              <a:t>L’ajout des nouvelles classes</a:t>
            </a:r>
          </a:p>
          <a:p>
            <a:r>
              <a:rPr lang="fr-FR" dirty="0">
                <a:cs typeface="Times New Roman" panose="02020603050405020304" pitchFamily="18" charset="0"/>
              </a:rPr>
              <a:t>Extension des </a:t>
            </a:r>
            <a:r>
              <a:rPr lang="fr-FR" dirty="0" err="1">
                <a:cs typeface="Times New Roman" panose="02020603050405020304" pitchFamily="18" charset="0"/>
              </a:rPr>
              <a:t>grids</a:t>
            </a:r>
            <a:r>
              <a:rPr lang="fr-FR" dirty="0">
                <a:cs typeface="Times New Roman" panose="02020603050405020304" pitchFamily="18" charset="0"/>
              </a:rPr>
              <a:t> (</a:t>
            </a:r>
            <a:r>
              <a:rPr lang="fr-FR" dirty="0" err="1">
                <a:cs typeface="Times New Roman" panose="02020603050405020304" pitchFamily="18" charset="0"/>
              </a:rPr>
              <a:t>xs</a:t>
            </a:r>
            <a:r>
              <a:rPr lang="fr-FR" dirty="0">
                <a:cs typeface="Times New Roman" panose="02020603050405020304" pitchFamily="18" charset="0"/>
              </a:rPr>
              <a:t>, </a:t>
            </a:r>
            <a:r>
              <a:rPr lang="fr-FR" dirty="0" err="1">
                <a:cs typeface="Times New Roman" panose="02020603050405020304" pitchFamily="18" charset="0"/>
              </a:rPr>
              <a:t>sm,md,lg,xl,</a:t>
            </a:r>
            <a:r>
              <a:rPr lang="fr-FR" b="1" dirty="0" err="1">
                <a:cs typeface="Times New Roman" panose="02020603050405020304" pitchFamily="18" charset="0"/>
              </a:rPr>
              <a:t>xxl</a:t>
            </a:r>
            <a:r>
              <a:rPr lang="fr-FR" dirty="0">
                <a:cs typeface="Times New Roman" panose="02020603050405020304" pitchFamily="18" charset="0"/>
              </a:rPr>
              <a:t>)</a:t>
            </a:r>
          </a:p>
          <a:p>
            <a:r>
              <a:rPr lang="fr-FR" dirty="0">
                <a:cs typeface="Times New Roman" panose="02020603050405020304" pitchFamily="18" charset="0"/>
              </a:rPr>
              <a:t>Nouvelle librairie d’icônes SVG (</a:t>
            </a:r>
            <a:r>
              <a:rPr lang="fr-FR" dirty="0">
                <a:cs typeface="Times New Roman" panose="02020603050405020304" pitchFamily="18" charset="0"/>
                <a:hlinkClick r:id="rId2"/>
              </a:rPr>
              <a:t>https://icons.getbootstrap.com/</a:t>
            </a:r>
            <a:r>
              <a:rPr lang="fr-FR" dirty="0">
                <a:cs typeface="Times New Roman" panose="02020603050405020304" pitchFamily="18" charset="0"/>
              </a:rPr>
              <a:t>)</a:t>
            </a:r>
          </a:p>
          <a:p>
            <a:r>
              <a:rPr lang="fr-FR" dirty="0">
                <a:cs typeface="Times New Roman" panose="02020603050405020304" pitchFamily="18" charset="0"/>
              </a:rPr>
              <a:t>De nouvelles couleurs</a:t>
            </a:r>
          </a:p>
          <a:p>
            <a:r>
              <a:rPr lang="fr-FR" dirty="0">
                <a:cs typeface="Times New Roman" panose="02020603050405020304" pitchFamily="18" charset="0"/>
              </a:rPr>
              <a:t>Un nouveau logo et une nouvelle documentation</a:t>
            </a:r>
          </a:p>
          <a:p>
            <a:r>
              <a:rPr lang="fr-FR" dirty="0">
                <a:cs typeface="Times New Roman" panose="02020603050405020304" pitchFamily="18" charset="0"/>
              </a:rPr>
              <a:t>Le support RTL (Right To </a:t>
            </a:r>
            <a:r>
              <a:rPr lang="fr-FR" dirty="0" err="1">
                <a:cs typeface="Times New Roman" panose="02020603050405020304" pitchFamily="18" charset="0"/>
              </a:rPr>
              <a:t>Left</a:t>
            </a:r>
            <a:r>
              <a:rPr lang="fr-FR" dirty="0">
                <a:cs typeface="Times New Roman" panose="02020603050405020304" pitchFamily="18" charset="0"/>
              </a:rPr>
              <a:t>)</a:t>
            </a:r>
          </a:p>
          <a:p>
            <a:r>
              <a:rPr lang="fr-FR" dirty="0">
                <a:cs typeface="Times New Roman" panose="02020603050405020304" pitchFamily="18" charset="0"/>
              </a:rPr>
              <a:t>RFS: Responsive Font Size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5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Google Shape;87;p3"/>
          <p:cNvSpPr txBox="1"/>
          <p:nvPr/>
        </p:nvSpPr>
        <p:spPr>
          <a:xfrm>
            <a:off x="0" y="2953216"/>
            <a:ext cx="12192000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Intégration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9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Intégration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Il existe plusieurs méthodes d’intégration  </a:t>
            </a:r>
          </a:p>
          <a:p>
            <a:r>
              <a:rPr lang="fr-FR" sz="2400" b="1" dirty="0"/>
              <a:t>Lien   de téléchargement </a:t>
            </a:r>
            <a:r>
              <a:rPr lang="fr-FR" sz="2400" dirty="0"/>
              <a:t>: http://getbootstrap.com/getting-started#download </a:t>
            </a:r>
          </a:p>
          <a:p>
            <a:r>
              <a:rPr lang="fr-FR" sz="2400" b="1" dirty="0" err="1"/>
              <a:t>Bootsrap</a:t>
            </a:r>
            <a:r>
              <a:rPr lang="fr-FR" sz="2400" b="1" dirty="0"/>
              <a:t> CDN (</a:t>
            </a:r>
            <a:r>
              <a:rPr lang="fr-FR" sz="2400" i="1" dirty="0"/>
              <a:t>Content </a:t>
            </a:r>
            <a:r>
              <a:rPr lang="fr-FR" sz="2400" i="1" dirty="0" err="1"/>
              <a:t>delivery</a:t>
            </a:r>
            <a:r>
              <a:rPr lang="fr-FR" sz="2400" i="1" dirty="0"/>
              <a:t> network): réseau </a:t>
            </a:r>
            <a:r>
              <a:rPr lang="fr-FR" sz="2400" dirty="0"/>
              <a:t>de serveurs qui dispose des bibliothèques</a:t>
            </a:r>
            <a:r>
              <a:rPr lang="fr-FR" sz="2400" b="1" dirty="0"/>
              <a:t> </a:t>
            </a:r>
            <a:r>
              <a:rPr lang="fr-FR" sz="2400" dirty="0">
                <a:hlinkClick r:id="rId2"/>
              </a:rPr>
              <a:t>https://www.bootstrapcdn.com/</a:t>
            </a:r>
            <a:endParaRPr lang="fr-FR" sz="2400" dirty="0"/>
          </a:p>
          <a:p>
            <a:r>
              <a:rPr lang="fr-FR" sz="2400" b="1" dirty="0"/>
              <a:t>NPM </a:t>
            </a:r>
            <a:r>
              <a:rPr lang="fr-FR" sz="2400" dirty="0" err="1"/>
              <a:t>npm</a:t>
            </a:r>
            <a:r>
              <a:rPr lang="fr-FR" sz="2400" dirty="0"/>
              <a:t> </a:t>
            </a:r>
            <a:r>
              <a:rPr lang="fr-FR" sz="2400" dirty="0" err="1"/>
              <a:t>install</a:t>
            </a:r>
            <a:r>
              <a:rPr lang="fr-FR" sz="2400" dirty="0"/>
              <a:t> </a:t>
            </a:r>
            <a:r>
              <a:rPr lang="fr-FR" sz="2400" dirty="0" err="1"/>
              <a:t>bootstrap</a:t>
            </a:r>
            <a:endParaRPr lang="fr-FR" sz="2400" dirty="0"/>
          </a:p>
          <a:p>
            <a:r>
              <a:rPr lang="fr-FR" sz="2400" dirty="0"/>
              <a:t>Une librairie JavaScript qui remplace la librairie jQuery des versions précédentes.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BreakPoints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400" dirty="0" err="1"/>
              <a:t>Bootstrap</a:t>
            </a:r>
            <a:r>
              <a:rPr lang="fr-FR" sz="2400" dirty="0"/>
              <a:t> 5 réagit suivant 6 formats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38" y="2618510"/>
            <a:ext cx="8402177" cy="38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concept de Grille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0426" y="120733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Un conteneur: </a:t>
            </a:r>
            <a:r>
              <a:rPr lang="fr-FR" sz="2400" dirty="0"/>
              <a:t>Est un composant de </a:t>
            </a:r>
            <a:r>
              <a:rPr lang="fr-FR" sz="2400" dirty="0" err="1"/>
              <a:t>Bootstrap</a:t>
            </a:r>
            <a:r>
              <a:rPr lang="fr-FR" sz="2400" dirty="0"/>
              <a:t> qui permet de structurer la grille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existe deux types de conteneur : </a:t>
            </a:r>
          </a:p>
          <a:p>
            <a:pPr marL="800100"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Un conteneur de </a:t>
            </a:r>
            <a:r>
              <a:rPr lang="fr-FR" sz="2400" u="sng" dirty="0"/>
              <a:t>largeur fixe </a:t>
            </a:r>
            <a:r>
              <a:rPr lang="fr-FR" sz="2400" dirty="0"/>
              <a:t>qui s’adapte selon la largeur de l’écran </a:t>
            </a:r>
            <a:r>
              <a:rPr lang="fr-FR" sz="2400" dirty="0" smtClean="0"/>
              <a:t>utilisé</a:t>
            </a:r>
          </a:p>
          <a:p>
            <a:pPr marL="800100"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dirty="0" smtClean="0"/>
              <a:t>On </a:t>
            </a:r>
            <a:r>
              <a:rPr lang="fr-FR" sz="2400" dirty="0"/>
              <a:t>utilise la classe : &lt;div class="</a:t>
            </a:r>
            <a:r>
              <a:rPr lang="fr-FR" sz="2400" b="1" dirty="0"/>
              <a:t>container</a:t>
            </a:r>
            <a:r>
              <a:rPr lang="fr-FR" sz="2400" dirty="0"/>
              <a:t>"&gt;</a:t>
            </a:r>
          </a:p>
          <a:p>
            <a:pPr marL="800100"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Un conteneur de </a:t>
            </a:r>
            <a:r>
              <a:rPr lang="fr-FR" sz="2400" u="sng" dirty="0"/>
              <a:t>largeur fluide  </a:t>
            </a:r>
            <a:r>
              <a:rPr lang="fr-FR" sz="2400" dirty="0"/>
              <a:t>qui occupe toujours toute la largeur </a:t>
            </a:r>
            <a:r>
              <a:rPr lang="fr-FR" sz="2400" dirty="0" smtClean="0"/>
              <a:t>disponible</a:t>
            </a:r>
          </a:p>
          <a:p>
            <a:pPr marL="800100"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dirty="0" smtClean="0"/>
              <a:t>On </a:t>
            </a:r>
            <a:r>
              <a:rPr lang="fr-FR" sz="2400" dirty="0"/>
              <a:t>utilise la classe: &lt;div class="</a:t>
            </a:r>
            <a:r>
              <a:rPr lang="fr-FR" sz="2400" b="1" dirty="0"/>
              <a:t>container-</a:t>
            </a:r>
            <a:r>
              <a:rPr lang="fr-FR" sz="2400" b="1" dirty="0" err="1"/>
              <a:t>fluid</a:t>
            </a:r>
            <a:r>
              <a:rPr lang="fr-FR" sz="2400" dirty="0"/>
              <a:t>"&gt;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71" y="4843805"/>
            <a:ext cx="4142509" cy="17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7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350</Words>
  <Application>Microsoft Office PowerPoint</Application>
  <PresentationFormat>Grand écran</PresentationFormat>
  <Paragraphs>100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Introduction</vt:lpstr>
      <vt:lpstr>Introduction</vt:lpstr>
      <vt:lpstr>Présentation PowerPoint</vt:lpstr>
      <vt:lpstr>Intégration</vt:lpstr>
      <vt:lpstr>Les BreakPoints</vt:lpstr>
      <vt:lpstr>Le concept de Grille</vt:lpstr>
      <vt:lpstr>Le concept de Grille</vt:lpstr>
      <vt:lpstr>Concept de Grille</vt:lpstr>
      <vt:lpstr>Margin et Padding</vt:lpstr>
      <vt:lpstr>Margin et Padding</vt:lpstr>
      <vt:lpstr>Dimension</vt:lpstr>
      <vt:lpstr>Autre FrameWorks CSS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bettaieb lamjed</dc:creator>
  <cp:lastModifiedBy>ASUS</cp:lastModifiedBy>
  <cp:revision>14</cp:revision>
  <dcterms:created xsi:type="dcterms:W3CDTF">2019-12-23T07:08:45Z</dcterms:created>
  <dcterms:modified xsi:type="dcterms:W3CDTF">2022-10-19T06:49:21Z</dcterms:modified>
</cp:coreProperties>
</file>