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270" r:id="rId3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ir1KYcVLttMMHo48dCdsGHOtkL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Logo EUR-ACE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6863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9076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725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5705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3227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4104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825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7902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1723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469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World Wide Web a introduit les feuilles de styles en cascade pour compléter la langage HTML.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CSS permettent de gérer l'apparence des documents.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feuilles indiquent aux balises HTML leur comportement ou style.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7086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68576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2968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54193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45093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69363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8437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43094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32891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99056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7872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9009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40063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44028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15007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17131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179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fr-F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elle est proportionnelle à la taille de la police de l’élément parent ou du document. Par défaut, 1 </a:t>
            </a:r>
            <a:r>
              <a:rPr lang="fr-F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16 px si aucune taille de police n’est définie.</a:t>
            </a:r>
          </a:p>
          <a:p>
            <a:pPr fontAlgn="base"/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l’unité rem fait toujours référence à la taille de la police de l’élément racine. En d’autres termes, elle dépend du font-size définit par défaut.</a:t>
            </a:r>
          </a:p>
          <a:p>
            <a:pPr fontAlgn="base"/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très rarement utilisée, cette unité est relative à la hauteur de la police actuelle en minuscule.</a:t>
            </a:r>
          </a:p>
          <a:p>
            <a:pPr fontAlgn="base"/>
            <a:r>
              <a:rPr lang="fr-F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cette unité est elle aussi peu utilisée, elle est relative à la largeur du caractère “0”.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4" name="Google Shape;654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93932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8419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213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5800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4512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7260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902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0886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" name="Google Shape;62;p1" descr="Picture 3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531349" y="5966182"/>
            <a:ext cx="1322882" cy="934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3;p1" descr="Picture 3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579299" y="-175142"/>
            <a:ext cx="3978841" cy="234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64;p1" descr="Image 11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1962681" y="5970088"/>
            <a:ext cx="1943102" cy="876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66;p1" descr="C:\Users\faten\Desktop\CA-19\EURACE.png"/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4367808" y="6161290"/>
            <a:ext cx="2731194" cy="54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67;p1" descr="C:\Users\faten\Desktop\CA-19\CGE.png"/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7392144" y="6120457"/>
            <a:ext cx="1728192" cy="583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69;p1"/>
          <p:cNvPicPr preferRelativeResize="0"/>
          <p:nvPr userDrawn="1"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723988" y="-175142"/>
            <a:ext cx="4832320" cy="175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12085239" y="6719520"/>
            <a:ext cx="42145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  <p:pic>
        <p:nvPicPr>
          <p:cNvPr id="6" name="Google Shape;99;p4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42" y="6661000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5;p4" descr="Picture 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807103" y="-163985"/>
            <a:ext cx="2000231" cy="1376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839787" y="-138551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2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12085239" y="6719520"/>
            <a:ext cx="42145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  <p:pic>
        <p:nvPicPr>
          <p:cNvPr id="7" name="Google Shape;99;p4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42" y="6661000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96;p4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0" y="234341"/>
            <a:ext cx="780427" cy="579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5;p4" descr="Picture 7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0807103" y="-163985"/>
            <a:ext cx="2000231" cy="1376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12085239" y="6719520"/>
            <a:ext cx="42145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  <p:pic>
        <p:nvPicPr>
          <p:cNvPr id="7" name="Google Shape;99;p4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42" y="6661000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95;p4" descr="Picture 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807103" y="-163985"/>
            <a:ext cx="2000231" cy="1376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12085239" y="6719520"/>
            <a:ext cx="42145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  <p:pic>
        <p:nvPicPr>
          <p:cNvPr id="7" name="Google Shape;99;p4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42" y="6661000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95;p4" descr="Picture 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807103" y="-163985"/>
            <a:ext cx="2000231" cy="1376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" name="Google Shape;16;p11"/>
          <p:cNvSpPr txBox="1">
            <a:spLocks/>
          </p:cNvSpPr>
          <p:nvPr userDrawn="1"/>
        </p:nvSpPr>
        <p:spPr>
          <a:xfrm>
            <a:off x="12085239" y="6719520"/>
            <a:ext cx="42145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6" name="Google Shape;99;p4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42" y="6661000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5;p4" descr="Picture 7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0807103" y="-163985"/>
            <a:ext cx="2000231" cy="1376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>
  <p:cSld name="Titre et contenu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016000" y="-47269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016000" y="1596413"/>
            <a:ext cx="10769600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" name="Google Shape;99;p4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7542" y="6661000"/>
            <a:ext cx="1087675" cy="3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96;p4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0" y="234341"/>
            <a:ext cx="780427" cy="579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5;p4" descr="Picture 7"/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10807103" y="-163985"/>
            <a:ext cx="2000231" cy="137643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6;p11"/>
          <p:cNvSpPr txBox="1">
            <a:spLocks/>
          </p:cNvSpPr>
          <p:nvPr userDrawn="1"/>
        </p:nvSpPr>
        <p:spPr>
          <a:xfrm>
            <a:off x="12085239" y="6719520"/>
            <a:ext cx="42145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9356522"/>
      </p:ext>
    </p:extLst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D:\esprit 2014\ESPRIT 2014\charte essprit 2014\logo-espri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4" y="6426200"/>
            <a:ext cx="1524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36B8B-5445-411A-B8D9-6F7F919B93CD}" type="datetime1">
              <a:rPr lang="fr-FR"/>
              <a:pPr>
                <a:defRPr/>
              </a:pPr>
              <a:t>19/10/2022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165600" y="6459539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48800" y="6503622"/>
            <a:ext cx="2844800" cy="27695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F7BCF-7BDD-413E-8E6C-FE104745D7C1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88015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ableau" type="tbl">
  <p:cSld name="Titre et tableau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203200" y="152400"/>
            <a:ext cx="11785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328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94;p4"/>
          <p:cNvPicPr preferRelativeResize="0"/>
          <p:nvPr userDrawn="1"/>
        </p:nvPicPr>
        <p:blipFill rotWithShape="1">
          <a:blip r:embed="rId12">
            <a:alphaModFix/>
          </a:blip>
          <a:srcRect/>
          <a:stretch/>
        </p:blipFill>
        <p:spPr>
          <a:xfrm>
            <a:off x="-240704" y="-143663"/>
            <a:ext cx="12817424" cy="724507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12085500" y="6719520"/>
            <a:ext cx="39097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6" r:id="rId4"/>
    <p:sldLayoutId id="2147483657" r:id="rId5"/>
    <p:sldLayoutId id="2147483659" r:id="rId6"/>
    <p:sldLayoutId id="2147483660" r:id="rId7"/>
    <p:sldLayoutId id="2147483661" r:id="rId8"/>
    <p:sldLayoutId id="2147483662" r:id="rId9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fr/docs/Web/CSS/fr/CSS/float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erre-giraud.com/liste-selecteurs-css-utilisation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raphiste.com/blog/unites-mesure-css" TargetMode="External"/><Relationship Id="rId4" Type="http://schemas.openxmlformats.org/officeDocument/2006/relationships/hyperlink" Target="https://developer.mozilla.org/fr/docs/Web/CSS/position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>
            <a:spLocks noGrp="1"/>
          </p:cNvSpPr>
          <p:nvPr>
            <p:ph type="body" idx="1"/>
          </p:nvPr>
        </p:nvSpPr>
        <p:spPr>
          <a:xfrm>
            <a:off x="942109" y="2438255"/>
            <a:ext cx="9144000" cy="165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fr-FR" sz="66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CSS3</a:t>
            </a: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endParaRPr lang="fr-FR" sz="2400" dirty="0" smtClean="0"/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endParaRPr lang="fr-FR" sz="2400" dirty="0"/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fr-FR" sz="2400" dirty="0" smtClean="0"/>
              <a:t>Up </a:t>
            </a:r>
            <a:r>
              <a:rPr lang="fr-FR" sz="2400" dirty="0" smtClean="0"/>
              <a:t>WEB</a:t>
            </a: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endParaRPr lang="fr-FR" sz="2400" dirty="0" smtClean="0"/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fr-FR" sz="2400" i="0" u="none" strike="noStrike" cap="none" dirty="0" smtClean="0">
                <a:solidFill>
                  <a:srgbClr val="000000"/>
                </a:solidFill>
                <a:sym typeface="Calibri"/>
              </a:rPr>
              <a:t>2022-2023</a:t>
            </a:r>
            <a:endParaRPr sz="2400" i="0" u="none" strike="noStrike" cap="none" dirty="0">
              <a:solidFill>
                <a:srgbClr val="000000"/>
              </a:solidFill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>
            <a:spLocks noGrp="1"/>
          </p:cNvSpPr>
          <p:nvPr>
            <p:ph type="sldNum" idx="4294967295"/>
          </p:nvPr>
        </p:nvSpPr>
        <p:spPr>
          <a:xfrm>
            <a:off x="10058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fr-FR"/>
              <a:pPr/>
              <a:t>10</a:t>
            </a:fld>
            <a:endParaRPr/>
          </a:p>
        </p:txBody>
      </p:sp>
      <p:sp>
        <p:nvSpPr>
          <p:cNvPr id="205" name="Google Shape;205;p26"/>
          <p:cNvSpPr txBox="1"/>
          <p:nvPr/>
        </p:nvSpPr>
        <p:spPr>
          <a:xfrm>
            <a:off x="478853" y="892959"/>
            <a:ext cx="8215338" cy="537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2800"/>
              <a:buFont typeface="Arial"/>
              <a:buChar char="•"/>
            </a:pPr>
            <a:endParaRPr lang="fr-FR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2800"/>
            </a:pP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la balise &lt;h1&gt; on pourra lui rattacher la police </a:t>
            </a:r>
            <a:r>
              <a:rPr lang="fr-F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Verdana</a:t>
            </a: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italique, de taille 16 pixels, de couleur Rouge. Chaque fois qu’on utilisera la balise &lt;H1&gt; dans un document, tout le texte situé dans les limites de la balise recevra cette mise en forme.</a:t>
            </a:r>
            <a:endParaRPr sz="2400" dirty="0"/>
          </a:p>
        </p:txBody>
      </p:sp>
      <p:graphicFrame>
        <p:nvGraphicFramePr>
          <p:cNvPr id="206" name="Google Shape;206;p26"/>
          <p:cNvGraphicFramePr/>
          <p:nvPr>
            <p:extLst>
              <p:ext uri="{D42A27DB-BD31-4B8C-83A1-F6EECF244321}">
                <p14:modId xmlns:p14="http://schemas.microsoft.com/office/powerpoint/2010/main" val="304303882"/>
              </p:ext>
            </p:extLst>
          </p:nvPr>
        </p:nvGraphicFramePr>
        <p:xfrm>
          <a:off x="1508265" y="3581400"/>
          <a:ext cx="7920025" cy="22352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5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fr-FR" sz="2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HTML</a:t>
                      </a:r>
                      <a:endParaRPr dirty="0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500"/>
                        <a:buFont typeface="Noto Sans Symbols"/>
                        <a:buNone/>
                      </a:pPr>
                      <a:r>
                        <a:rPr lang="fr-FR" sz="20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CSS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fr-FR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&lt;HTML&gt; </a:t>
                      </a:r>
                      <a:br>
                        <a:rPr lang="fr-FR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fr-FR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&lt;BODY&gt; </a:t>
                      </a:r>
                      <a:br>
                        <a:rPr lang="fr-FR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fr-FR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&lt;H1 style=" font-size: 16px; font-family: Verdana; font-style: italic; color:black;"&gt; Titre de niveau 1&lt;/H1&gt; </a:t>
                      </a:r>
                      <a:br>
                        <a:rPr lang="fr-FR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fr-FR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&lt;/BODY&gt; </a:t>
                      </a:r>
                      <a:br>
                        <a:rPr lang="fr-FR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fr-FR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&lt;/HTML&gt;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50"/>
                        <a:buFont typeface="Noto Sans Symbols"/>
                        <a:buNone/>
                      </a:pPr>
                      <a:r>
                        <a:rPr lang="fr-FR" sz="18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h1 {</a:t>
                      </a:r>
                      <a:br>
                        <a:rPr lang="fr-FR" sz="18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fr-FR" sz="18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font-size : 16px; </a:t>
                      </a:r>
                      <a:br>
                        <a:rPr lang="fr-FR" sz="18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fr-FR" sz="18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font-</a:t>
                      </a:r>
                      <a:r>
                        <a:rPr lang="fr-FR" sz="1800" b="0" i="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family</a:t>
                      </a:r>
                      <a:r>
                        <a:rPr lang="fr-FR" sz="18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: </a:t>
                      </a:r>
                      <a:r>
                        <a:rPr lang="fr-FR" sz="1800" b="0" i="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Verdana</a:t>
                      </a:r>
                      <a:r>
                        <a:rPr lang="fr-FR" sz="18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50"/>
                        <a:buFont typeface="Noto Sans Symbols"/>
                        <a:buNone/>
                      </a:pPr>
                      <a:r>
                        <a:rPr lang="fr-FR" sz="18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font-style: </a:t>
                      </a:r>
                      <a:r>
                        <a:rPr lang="fr-FR" sz="1800" b="0" i="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italic</a:t>
                      </a:r>
                      <a:r>
                        <a:rPr lang="fr-FR" sz="18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350"/>
                        <a:buFont typeface="Noto Sans Symbols"/>
                        <a:buNone/>
                      </a:pPr>
                      <a:r>
                        <a:rPr lang="fr-FR" sz="1800" b="0" i="0" u="none" strike="noStrike" cap="none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color</a:t>
                      </a:r>
                      <a:r>
                        <a:rPr lang="fr-FR" sz="18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: black; </a:t>
                      </a:r>
                      <a:br>
                        <a:rPr lang="fr-FR" sz="18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fr-FR" sz="18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sz="1800" b="0" i="0" u="none" strike="noStrike" cap="none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7" name="Google Shape;207;p26"/>
          <p:cNvSpPr txBox="1"/>
          <p:nvPr/>
        </p:nvSpPr>
        <p:spPr>
          <a:xfrm>
            <a:off x="-1593882" y="154159"/>
            <a:ext cx="8143932" cy="725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fr-FR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 : Exemple 1</a:t>
            </a:r>
            <a:endParaRPr sz="4000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2603191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>
            <a:spLocks noGrp="1"/>
          </p:cNvSpPr>
          <p:nvPr>
            <p:ph type="sldNum" idx="4294967295"/>
          </p:nvPr>
        </p:nvSpPr>
        <p:spPr>
          <a:xfrm>
            <a:off x="10058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fr-FR"/>
              <a:pPr/>
              <a:t>11</a:t>
            </a:fld>
            <a:endParaRPr/>
          </a:p>
        </p:txBody>
      </p:sp>
      <p:pic>
        <p:nvPicPr>
          <p:cNvPr id="213" name="Google Shape;21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2795" y="1214423"/>
            <a:ext cx="5810275" cy="514271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7"/>
          <p:cNvSpPr txBox="1"/>
          <p:nvPr/>
        </p:nvSpPr>
        <p:spPr>
          <a:xfrm>
            <a:off x="-1585842" y="155282"/>
            <a:ext cx="8143932" cy="725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fr-FR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 : Exemple 2</a:t>
            </a:r>
            <a:endParaRPr sz="4000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9126640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>
            <a:spLocks noGrp="1"/>
          </p:cNvSpPr>
          <p:nvPr>
            <p:ph type="sldNum" idx="4294967295"/>
          </p:nvPr>
        </p:nvSpPr>
        <p:spPr>
          <a:xfrm>
            <a:off x="10058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fr-FR"/>
              <a:pPr/>
              <a:t>12</a:t>
            </a:fld>
            <a:endParaRPr/>
          </a:p>
        </p:txBody>
      </p:sp>
      <p:sp>
        <p:nvSpPr>
          <p:cNvPr id="220" name="Google Shape;220;p28"/>
          <p:cNvSpPr txBox="1"/>
          <p:nvPr/>
        </p:nvSpPr>
        <p:spPr>
          <a:xfrm>
            <a:off x="248930" y="1231886"/>
            <a:ext cx="7500958" cy="5124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fr-F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est possible de mettre des commentaires presque n'importe où dans une feuille de style CSS en les encadrant de </a:t>
            </a:r>
            <a:r>
              <a:rPr lang="fr-F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/*</a:t>
            </a:r>
            <a:r>
              <a:rPr lang="fr-F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et </a:t>
            </a:r>
            <a:r>
              <a:rPr lang="fr-FR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*/</a:t>
            </a:r>
            <a:r>
              <a:rPr lang="fr-F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comme dans le langage C.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-1447297" y="155925"/>
            <a:ext cx="8143932" cy="725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fr-FR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commentaires</a:t>
            </a:r>
            <a:endParaRPr sz="4000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2" name="Google Shape;22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0324" y="3537816"/>
            <a:ext cx="4410075" cy="2393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1118722"/>
      </p:ext>
    </p:extLst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>
            <a:spLocks noGrp="1"/>
          </p:cNvSpPr>
          <p:nvPr>
            <p:ph type="sldNum" idx="4294967295"/>
          </p:nvPr>
        </p:nvSpPr>
        <p:spPr>
          <a:xfrm>
            <a:off x="10058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fr-FR"/>
              <a:pPr/>
              <a:t>13</a:t>
            </a:fld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227306" y="1376344"/>
            <a:ext cx="8286776" cy="516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fr-F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Mise en forme d’un texte en CSS</a:t>
            </a:r>
            <a:endParaRPr dirty="0"/>
          </a:p>
          <a:p>
            <a:pPr marL="342900" indent="-165100">
              <a:spcBef>
                <a:spcPts val="560"/>
              </a:spcBef>
              <a:buClr>
                <a:schemeClr val="dk1"/>
              </a:buClr>
              <a:buSzPts val="2800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spcBef>
                <a:spcPts val="560"/>
              </a:spcBef>
              <a:buClr>
                <a:schemeClr val="dk1"/>
              </a:buClr>
              <a:buSzPts val="2800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spcBef>
                <a:spcPts val="560"/>
              </a:spcBef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fr-F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 des différentes polices</a:t>
            </a:r>
            <a:endParaRPr dirty="0"/>
          </a:p>
          <a:p>
            <a:pPr marL="342900" indent="-165100">
              <a:spcBef>
                <a:spcPts val="560"/>
              </a:spcBef>
              <a:buClr>
                <a:schemeClr val="dk1"/>
              </a:buClr>
              <a:buSzPts val="2800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spcBef>
                <a:spcPts val="560"/>
              </a:spcBef>
              <a:buClr>
                <a:schemeClr val="dk1"/>
              </a:buClr>
              <a:buSzPts val="2800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spcBef>
                <a:spcPts val="560"/>
              </a:spcBef>
              <a:buClr>
                <a:schemeClr val="dk1"/>
              </a:buClr>
              <a:buSzPts val="2800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spcBef>
                <a:spcPts val="560"/>
              </a:spcBef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fr-F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bordures en CSS</a:t>
            </a:r>
            <a:endParaRPr dirty="0"/>
          </a:p>
          <a:p>
            <a:pPr marL="342900" indent="-165100">
              <a:spcBef>
                <a:spcPts val="560"/>
              </a:spcBef>
              <a:buClr>
                <a:schemeClr val="dk1"/>
              </a:buClr>
              <a:buSzPts val="2800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245" y="1896666"/>
            <a:ext cx="3268662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0694" y="1912721"/>
            <a:ext cx="3181350" cy="102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79577" y="3448040"/>
            <a:ext cx="3286125" cy="1252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79576" y="5417363"/>
            <a:ext cx="3319462" cy="871537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9"/>
          <p:cNvSpPr txBox="1"/>
          <p:nvPr/>
        </p:nvSpPr>
        <p:spPr>
          <a:xfrm>
            <a:off x="-1350315" y="135348"/>
            <a:ext cx="8143932" cy="725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fr-FR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Quelques </a:t>
            </a:r>
            <a:r>
              <a:rPr lang="fr-FR" sz="4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propriétés</a:t>
            </a:r>
            <a:endParaRPr sz="4000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56779667"/>
      </p:ext>
    </p:extLst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>
            <a:spLocks noGrp="1"/>
          </p:cNvSpPr>
          <p:nvPr>
            <p:ph type="sldNum" idx="4294967295"/>
          </p:nvPr>
        </p:nvSpPr>
        <p:spPr>
          <a:xfrm>
            <a:off x="10058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fr-FR"/>
              <a:pPr/>
              <a:t>14</a:t>
            </a:fld>
            <a:endParaRPr/>
          </a:p>
        </p:txBody>
      </p:sp>
      <p:sp>
        <p:nvSpPr>
          <p:cNvPr id="254" name="Google Shape;254;p32"/>
          <p:cNvSpPr txBox="1"/>
          <p:nvPr/>
        </p:nvSpPr>
        <p:spPr>
          <a:xfrm>
            <a:off x="-1211770" y="59518"/>
            <a:ext cx="8143932" cy="725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C0C0C"/>
              </a:buClr>
              <a:buSzPts val="4000"/>
            </a:pPr>
            <a:r>
              <a:rPr lang="fr-FR" sz="4000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sélecteurs (1/4) </a:t>
            </a:r>
            <a:endParaRPr sz="4000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32"/>
          <p:cNvSpPr/>
          <p:nvPr/>
        </p:nvSpPr>
        <p:spPr>
          <a:xfrm>
            <a:off x="2423592" y="1844822"/>
            <a:ext cx="7848872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50000"/>
              </a:lnSpc>
              <a:buClr>
                <a:srgbClr val="00B0F0"/>
              </a:buClr>
              <a:buSzPts val="2200"/>
            </a:pPr>
            <a:endParaRPr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359349"/>
              </p:ext>
            </p:extLst>
          </p:nvPr>
        </p:nvGraphicFramePr>
        <p:xfrm>
          <a:off x="1247261" y="1715168"/>
          <a:ext cx="8534400" cy="322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410740450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1384745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Sélecteur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28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Sélectionne tous les élément de type 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92142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E .maclasse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Sélectionne les éléments E possédant un attribut class="maclasse"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194456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E #</a:t>
                      </a:r>
                      <a:r>
                        <a:rPr lang="fr-FR" dirty="0" err="1">
                          <a:effectLst/>
                        </a:rPr>
                        <a:t>monid</a:t>
                      </a:r>
                      <a:endParaRPr lang="fr-FR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Sélectionne un élément E possédant un attribut id="</a:t>
                      </a:r>
                      <a:r>
                        <a:rPr lang="fr-FR" dirty="0" err="1">
                          <a:effectLst/>
                        </a:rPr>
                        <a:t>monid</a:t>
                      </a:r>
                      <a:r>
                        <a:rPr lang="fr-FR" dirty="0">
                          <a:effectLst/>
                        </a:rPr>
                        <a:t>"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6996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E:link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Sélectionne tout élément E représentant l’ancre d’un lien non visité jusqu’à présent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45214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E:visited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Sélectionne tout élément E représentant l’ancre d’un lien déjà visité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85777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E, F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Sélectionne tous les éléments de type E et de type F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21702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977072"/>
      </p:ext>
    </p:extLst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>
            <a:spLocks noGrp="1"/>
          </p:cNvSpPr>
          <p:nvPr>
            <p:ph type="sldNum" idx="4294967295"/>
          </p:nvPr>
        </p:nvSpPr>
        <p:spPr>
          <a:xfrm>
            <a:off x="10058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fr-FR"/>
              <a:pPr/>
              <a:t>15</a:t>
            </a:fld>
            <a:endParaRPr/>
          </a:p>
        </p:txBody>
      </p:sp>
      <p:sp>
        <p:nvSpPr>
          <p:cNvPr id="254" name="Google Shape;254;p32"/>
          <p:cNvSpPr txBox="1"/>
          <p:nvPr/>
        </p:nvSpPr>
        <p:spPr>
          <a:xfrm>
            <a:off x="-1350315" y="99230"/>
            <a:ext cx="8143932" cy="725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C0C0C"/>
              </a:buClr>
              <a:buSzPts val="4000"/>
            </a:pPr>
            <a:r>
              <a:rPr lang="fr-FR" sz="4000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sélecteurs (1/4) </a:t>
            </a:r>
            <a:endParaRPr sz="4000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32"/>
          <p:cNvSpPr/>
          <p:nvPr/>
        </p:nvSpPr>
        <p:spPr>
          <a:xfrm>
            <a:off x="2423592" y="1844822"/>
            <a:ext cx="7848872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50000"/>
              </a:lnSpc>
              <a:buClr>
                <a:srgbClr val="00B0F0"/>
              </a:buClr>
              <a:buSzPts val="2200"/>
            </a:pPr>
            <a:endParaRPr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/>
          </p:nvPr>
        </p:nvGraphicFramePr>
        <p:xfrm>
          <a:off x="1873249" y="1355178"/>
          <a:ext cx="8571280" cy="400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5640">
                  <a:extLst>
                    <a:ext uri="{9D8B030D-6E8A-4147-A177-3AD203B41FA5}">
                      <a16:colId xmlns:a16="http://schemas.microsoft.com/office/drawing/2014/main" val="2410740450"/>
                    </a:ext>
                  </a:extLst>
                </a:gridCol>
                <a:gridCol w="4285640">
                  <a:extLst>
                    <a:ext uri="{9D8B030D-6E8A-4147-A177-3AD203B41FA5}">
                      <a16:colId xmlns:a16="http://schemas.microsoft.com/office/drawing/2014/main" val="1384745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Sélecteur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28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E F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Sélectionne tous les éléments F à l’intérieur des éléments 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143437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E:active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Sélectionne un élément E qui est actuellement cliqué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939698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E::first-letter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Sélectionne la première lettre de tout élément 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47520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E::first-line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Sélectionne la première ligne (dans le résultat final) de tout élément 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789914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*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Sélectionne tous les éléments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082570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E &gt; F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Sélectionne les éléments F enfants directs des éléments 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176305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E + F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Sélectionne tout élément F placé directement après un élément 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31310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871367"/>
      </p:ext>
    </p:extLst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>
            <a:spLocks noGrp="1"/>
          </p:cNvSpPr>
          <p:nvPr>
            <p:ph type="sldNum" idx="4294967295"/>
          </p:nvPr>
        </p:nvSpPr>
        <p:spPr>
          <a:xfrm>
            <a:off x="10058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fr-FR"/>
              <a:pPr/>
              <a:t>16</a:t>
            </a:fld>
            <a:endParaRPr/>
          </a:p>
        </p:txBody>
      </p:sp>
      <p:sp>
        <p:nvSpPr>
          <p:cNvPr id="254" name="Google Shape;254;p32"/>
          <p:cNvSpPr txBox="1"/>
          <p:nvPr/>
        </p:nvSpPr>
        <p:spPr>
          <a:xfrm>
            <a:off x="-1419588" y="100096"/>
            <a:ext cx="8143932" cy="725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C0C0C"/>
              </a:buClr>
              <a:buSzPts val="4000"/>
            </a:pPr>
            <a:r>
              <a:rPr lang="fr-FR" sz="4000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sélecteurs (1/4) </a:t>
            </a:r>
            <a:endParaRPr sz="4000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32"/>
          <p:cNvSpPr/>
          <p:nvPr/>
        </p:nvSpPr>
        <p:spPr>
          <a:xfrm>
            <a:off x="2423592" y="1844822"/>
            <a:ext cx="7848872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50000"/>
              </a:lnSpc>
              <a:buClr>
                <a:srgbClr val="00B0F0"/>
              </a:buClr>
              <a:buSzPts val="2200"/>
            </a:pPr>
            <a:endParaRPr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/>
          </p:nvPr>
        </p:nvGraphicFramePr>
        <p:xfrm>
          <a:off x="1828800" y="1908094"/>
          <a:ext cx="88392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41074045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71561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Sélecteur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28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E[</a:t>
                      </a:r>
                      <a:r>
                        <a:rPr lang="fr-FR" dirty="0" err="1">
                          <a:effectLst/>
                        </a:rPr>
                        <a:t>foo</a:t>
                      </a:r>
                      <a:r>
                        <a:rPr lang="fr-FR" dirty="0">
                          <a:effectLst/>
                        </a:rPr>
                        <a:t>]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Sélectionne tout élément E possédant un attribut </a:t>
                      </a:r>
                      <a:r>
                        <a:rPr lang="fr-FR" dirty="0" err="1">
                          <a:effectLst/>
                        </a:rPr>
                        <a:t>foo</a:t>
                      </a:r>
                      <a:endParaRPr lang="fr-FR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143437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E:target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Sélectionne un élément E contenant une ancre qui vient d’être cliquée à partir d’un lien ancre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68678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E:enabled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Sélectionne tout élément E avec lequel l’utilisateur peut interagir et qui est activé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16665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E:disabled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Sélectionne tout élément E avec lequel l’utilisateur peut interagir et qui est </a:t>
                      </a:r>
                      <a:r>
                        <a:rPr lang="fr-FR" dirty="0" err="1">
                          <a:effectLst/>
                        </a:rPr>
                        <a:t>desactivé</a:t>
                      </a:r>
                      <a:endParaRPr lang="fr-FR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96765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E:root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Sélectionne un élément E racine du document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5011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E:empty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Sélectionne tout élément E qui ne possède pas d’enfant (ni de </a:t>
                      </a:r>
                      <a:r>
                        <a:rPr lang="fr-FR" dirty="0" err="1">
                          <a:effectLst/>
                        </a:rPr>
                        <a:t>noeud</a:t>
                      </a:r>
                      <a:r>
                        <a:rPr lang="fr-FR" dirty="0">
                          <a:effectLst/>
                        </a:rPr>
                        <a:t> de type texte)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982569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212361"/>
      </p:ext>
    </p:extLst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>
            <a:spLocks noGrp="1"/>
          </p:cNvSpPr>
          <p:nvPr>
            <p:ph type="sldNum" idx="4294967295"/>
          </p:nvPr>
        </p:nvSpPr>
        <p:spPr>
          <a:xfrm>
            <a:off x="10058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fr-FR"/>
              <a:pPr/>
              <a:t>17</a:t>
            </a:fld>
            <a:endParaRPr/>
          </a:p>
        </p:txBody>
      </p:sp>
      <p:sp>
        <p:nvSpPr>
          <p:cNvPr id="254" name="Google Shape;254;p32"/>
          <p:cNvSpPr txBox="1"/>
          <p:nvPr/>
        </p:nvSpPr>
        <p:spPr>
          <a:xfrm>
            <a:off x="-1308751" y="171525"/>
            <a:ext cx="8143932" cy="725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C0C0C"/>
              </a:buClr>
              <a:buSzPts val="4000"/>
            </a:pPr>
            <a:r>
              <a:rPr lang="fr-FR" sz="4000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sélecteurs (1/4) </a:t>
            </a:r>
            <a:endParaRPr sz="4000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32"/>
          <p:cNvSpPr/>
          <p:nvPr/>
        </p:nvSpPr>
        <p:spPr>
          <a:xfrm>
            <a:off x="2423592" y="1844822"/>
            <a:ext cx="7848872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50000"/>
              </a:lnSpc>
              <a:buClr>
                <a:srgbClr val="00B0F0"/>
              </a:buClr>
              <a:buSzPts val="2200"/>
            </a:pPr>
            <a:endParaRPr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263912"/>
              </p:ext>
            </p:extLst>
          </p:nvPr>
        </p:nvGraphicFramePr>
        <p:xfrm>
          <a:off x="868537" y="1348937"/>
          <a:ext cx="8912772" cy="5146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3301">
                  <a:extLst>
                    <a:ext uri="{9D8B030D-6E8A-4147-A177-3AD203B41FA5}">
                      <a16:colId xmlns:a16="http://schemas.microsoft.com/office/drawing/2014/main" val="2410740450"/>
                    </a:ext>
                  </a:extLst>
                </a:gridCol>
                <a:gridCol w="6239471">
                  <a:extLst>
                    <a:ext uri="{9D8B030D-6E8A-4147-A177-3AD203B41FA5}">
                      <a16:colId xmlns:a16="http://schemas.microsoft.com/office/drawing/2014/main" val="71561040"/>
                    </a:ext>
                  </a:extLst>
                </a:gridCol>
              </a:tblGrid>
              <a:tr h="346972">
                <a:tc>
                  <a:txBody>
                    <a:bodyPr/>
                    <a:lstStyle/>
                    <a:p>
                      <a:r>
                        <a:rPr lang="fr-FR" dirty="0" smtClean="0"/>
                        <a:t>Sélecteur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285526"/>
                  </a:ext>
                </a:extLst>
              </a:tr>
              <a:tr h="665030"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E:checked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Sélectionne tout élément E de type input coché au sens large (</a:t>
                      </a:r>
                      <a:r>
                        <a:rPr lang="fr-FR" dirty="0" err="1">
                          <a:effectLst/>
                        </a:rPr>
                        <a:t>checked</a:t>
                      </a:r>
                      <a:r>
                        <a:rPr lang="fr-FR" dirty="0">
                          <a:effectLst/>
                        </a:rPr>
                        <a:t> ou </a:t>
                      </a:r>
                      <a:r>
                        <a:rPr lang="fr-FR" dirty="0" err="1">
                          <a:effectLst/>
                        </a:rPr>
                        <a:t>selected</a:t>
                      </a:r>
                      <a:r>
                        <a:rPr lang="fr-FR" dirty="0"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28980797"/>
                  </a:ext>
                </a:extLst>
              </a:tr>
              <a:tr h="404801"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E:last-child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Sélectionne tout élément E étant le dernier enfant de son parent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252502737"/>
                  </a:ext>
                </a:extLst>
              </a:tr>
              <a:tr h="404801"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E:only-child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Sélectionne tout élément E qui est le seul enfant de son parent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939698602"/>
                  </a:ext>
                </a:extLst>
              </a:tr>
              <a:tr h="665030"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E:nth-of-type(n)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Sélectionne tout élément E étant le n-ième enfant d’un certain type par rapport à son parent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475208300"/>
                  </a:ext>
                </a:extLst>
              </a:tr>
              <a:tr h="665030"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E:nth-last-of-type(n)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Sélectionne tout élément E étant le </a:t>
                      </a:r>
                      <a:r>
                        <a:rPr lang="fr-FR" dirty="0" err="1">
                          <a:effectLst/>
                        </a:rPr>
                        <a:t>n-ième</a:t>
                      </a:r>
                      <a:r>
                        <a:rPr lang="fr-FR" dirty="0">
                          <a:effectLst/>
                        </a:rPr>
                        <a:t> enfant d’un certain type par rapport à son parent en comptant à partir de la fin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789914068"/>
                  </a:ext>
                </a:extLst>
              </a:tr>
              <a:tr h="665030"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E:first-of-type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Sélectionne tout élément E premier enfant de son type par rapport à son parent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082570691"/>
                  </a:ext>
                </a:extLst>
              </a:tr>
              <a:tr h="665030"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E:last-of-type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Sélectionne tout élément E dernier enfant de son type par rapport à son parent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176305866"/>
                  </a:ext>
                </a:extLst>
              </a:tr>
              <a:tr h="665030">
                <a:tc>
                  <a:txBody>
                    <a:bodyPr/>
                    <a:lstStyle/>
                    <a:p>
                      <a:r>
                        <a:rPr lang="fr-FR">
                          <a:effectLst/>
                        </a:rPr>
                        <a:t>E:only-of-type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Sélectionne tout élément E seul enfant de son type par rapport à son parent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31310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844456"/>
      </p:ext>
    </p:extLst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>
            <a:spLocks noGrp="1"/>
          </p:cNvSpPr>
          <p:nvPr>
            <p:ph type="sldNum" idx="4294967295"/>
          </p:nvPr>
        </p:nvSpPr>
        <p:spPr>
          <a:xfrm>
            <a:off x="10058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fr-FR"/>
              <a:pPr/>
              <a:t>18</a:t>
            </a:fld>
            <a:endParaRPr/>
          </a:p>
        </p:txBody>
      </p:sp>
      <p:sp>
        <p:nvSpPr>
          <p:cNvPr id="302" name="Google Shape;302;p37"/>
          <p:cNvSpPr txBox="1"/>
          <p:nvPr/>
        </p:nvSpPr>
        <p:spPr>
          <a:xfrm>
            <a:off x="675362" y="136651"/>
            <a:ext cx="8839200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fr-FR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styles de mise en forme du texte (1/6)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37"/>
          <p:cNvSpPr txBox="1"/>
          <p:nvPr/>
        </p:nvSpPr>
        <p:spPr>
          <a:xfrm>
            <a:off x="675362" y="1239983"/>
            <a:ext cx="10962455" cy="6678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30000"/>
              </a:lnSpc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font-</a:t>
            </a:r>
            <a:r>
              <a:rPr lang="fr-FR" sz="2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family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définit &lt;nom&gt; ou &lt;famille&gt; police précise (Arial, Times, </a:t>
            </a:r>
            <a:r>
              <a:rPr lang="fr-FR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Helvetica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...)</a:t>
            </a:r>
            <a:endParaRPr dirty="0"/>
          </a:p>
          <a:p>
            <a:pPr algn="ctr">
              <a:lnSpc>
                <a:spcPct val="130000"/>
              </a:lnSpc>
              <a:buClr>
                <a:schemeClr val="dk1"/>
              </a:buClr>
              <a:buSzPts val="2200"/>
              <a:buFont typeface="Noto Sans Symbols"/>
              <a:buChar char="⇨"/>
            </a:pPr>
            <a:r>
              <a:rPr lang="fr-FR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h3 {font-</a:t>
            </a:r>
            <a:r>
              <a:rPr lang="fr-FR" sz="2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family</a:t>
            </a:r>
            <a:r>
              <a:rPr lang="fr-FR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Arial}</a:t>
            </a:r>
            <a:endParaRPr dirty="0"/>
          </a:p>
          <a:p>
            <a:pPr algn="just">
              <a:lnSpc>
                <a:spcPct val="130000"/>
              </a:lnSpc>
            </a:pPr>
            <a:endParaRPr sz="2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ct val="130000"/>
              </a:lnSpc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font-style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définit le style de l'écriture normal ou italique ou oblique</a:t>
            </a:r>
            <a:endParaRPr dirty="0"/>
          </a:p>
          <a:p>
            <a:pPr algn="ctr">
              <a:lnSpc>
                <a:spcPct val="130000"/>
              </a:lnSpc>
              <a:buClr>
                <a:schemeClr val="dk1"/>
              </a:buClr>
              <a:buSzPts val="2400"/>
              <a:buFont typeface="Noto Sans Symbols"/>
              <a:buChar char="⇨"/>
            </a:pPr>
            <a:r>
              <a:rPr lang="fr-FR" sz="24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h3 {font-style: </a:t>
            </a:r>
            <a:r>
              <a:rPr lang="fr-FR" sz="24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italic</a:t>
            </a:r>
            <a:r>
              <a:rPr lang="fr-FR" sz="24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dirty="0"/>
          </a:p>
          <a:p>
            <a:pPr indent="152400" algn="just">
              <a:lnSpc>
                <a:spcPct val="130000"/>
              </a:lnSpc>
              <a:buClr>
                <a:schemeClr val="dk1"/>
              </a:buClr>
              <a:buSzPts val="2400"/>
            </a:pPr>
            <a:endParaRPr sz="24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lnSpc>
                <a:spcPct val="130000"/>
              </a:lnSpc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font-</a:t>
            </a:r>
            <a:r>
              <a:rPr lang="fr-FR" sz="2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définit l'épaisseur de la police  normal ou </a:t>
            </a:r>
            <a:r>
              <a:rPr lang="fr-FR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bold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ou </a:t>
            </a:r>
            <a:r>
              <a:rPr lang="fr-FR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bolder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ou </a:t>
            </a:r>
            <a:r>
              <a:rPr lang="fr-FR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lighter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ou valeur numérique soit   </a:t>
            </a:r>
          </a:p>
          <a:p>
            <a:pPr algn="ctr">
              <a:lnSpc>
                <a:spcPct val="130000"/>
              </a:lnSpc>
              <a:buClr>
                <a:schemeClr val="dk1"/>
              </a:buClr>
              <a:buSzPts val="2200"/>
            </a:pPr>
            <a:r>
              <a:rPr lang="fr-FR" sz="2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⇨</a:t>
            </a:r>
            <a:r>
              <a:rPr lang="fr-FR" sz="24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 {font-</a:t>
            </a:r>
            <a:r>
              <a:rPr lang="fr-FR" sz="24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</a:t>
            </a:r>
            <a:r>
              <a:rPr lang="fr-FR" sz="24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sz="24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bold</a:t>
            </a:r>
            <a:r>
              <a:rPr lang="fr-FR" sz="24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  <a:endParaRPr dirty="0"/>
          </a:p>
          <a:p>
            <a:pPr indent="139700" algn="just">
              <a:buClr>
                <a:schemeClr val="dk1"/>
              </a:buClr>
              <a:buSzPts val="2200"/>
            </a:pP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90000"/>
              </a:lnSpc>
            </a:pPr>
            <a:endParaRPr sz="2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39700" algn="ctr">
              <a:lnSpc>
                <a:spcPct val="190000"/>
              </a:lnSpc>
              <a:buClr>
                <a:schemeClr val="dk1"/>
              </a:buClr>
              <a:buSzPts val="2200"/>
            </a:pP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1911099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/>
        </p:nvSpPr>
        <p:spPr>
          <a:xfrm>
            <a:off x="1908239" y="1724345"/>
            <a:ext cx="8064896" cy="5847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70000"/>
              </a:lnSpc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fr-FR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font-size :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définit la taille de la police en points (pt), </a:t>
            </a:r>
            <a:r>
              <a:rPr lang="fr-FR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inches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(in), centimètres (cm), pixels (px)  ou pourcentage (%)</a:t>
            </a:r>
            <a:endParaRPr dirty="0"/>
          </a:p>
          <a:p>
            <a:pPr algn="ctr">
              <a:lnSpc>
                <a:spcPct val="170000"/>
              </a:lnSpc>
            </a:pPr>
            <a:r>
              <a:rPr lang="fr-FR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⇨ </a:t>
            </a:r>
            <a:r>
              <a:rPr lang="fr-FR" sz="22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{font-size: 12pt}</a:t>
            </a:r>
            <a:endParaRPr dirty="0"/>
          </a:p>
          <a:p>
            <a:pPr>
              <a:lnSpc>
                <a:spcPct val="170000"/>
              </a:lnSpc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fr-FR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font-variant :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définit une variante par rapport à la normale normal ou </a:t>
            </a:r>
            <a:r>
              <a:rPr lang="fr-FR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-caps</a:t>
            </a:r>
            <a:endParaRPr dirty="0"/>
          </a:p>
          <a:p>
            <a:pPr algn="ctr">
              <a:lnSpc>
                <a:spcPct val="170000"/>
              </a:lnSpc>
              <a:buClr>
                <a:schemeClr val="dk1"/>
              </a:buClr>
              <a:buSzPts val="2200"/>
              <a:buFont typeface="Noto Sans Symbols"/>
              <a:buChar char="⇨"/>
            </a:pPr>
            <a:r>
              <a:rPr lang="fr-FR" sz="22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{font-variant: </a:t>
            </a:r>
            <a:r>
              <a:rPr lang="fr-FR" sz="2200" b="1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</a:t>
            </a:r>
            <a:r>
              <a:rPr lang="fr-FR" sz="22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-caps}</a:t>
            </a:r>
            <a:r>
              <a:rPr lang="fr-FR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>
              <a:lnSpc>
                <a:spcPct val="170000"/>
              </a:lnSpc>
            </a:pPr>
            <a:endParaRPr sz="22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39700">
              <a:lnSpc>
                <a:spcPct val="170000"/>
              </a:lnSpc>
              <a:buClr>
                <a:schemeClr val="dk1"/>
              </a:buClr>
              <a:buSzPts val="2200"/>
            </a:pP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70000"/>
              </a:lnSpc>
            </a:pPr>
            <a:endParaRPr sz="22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39700" algn="ctr">
              <a:lnSpc>
                <a:spcPct val="170000"/>
              </a:lnSpc>
              <a:buClr>
                <a:schemeClr val="dk1"/>
              </a:buClr>
              <a:buSzPts val="2200"/>
            </a:pPr>
            <a:endParaRPr sz="22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38"/>
          <p:cNvSpPr txBox="1"/>
          <p:nvPr/>
        </p:nvSpPr>
        <p:spPr>
          <a:xfrm>
            <a:off x="471055" y="163310"/>
            <a:ext cx="8839200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fr-FR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styles de mise en forme du texte (2/6)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486662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-2239818" y="-9161"/>
            <a:ext cx="1076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C0C0C"/>
              </a:buClr>
              <a:buSzPts val="4000"/>
            </a:pPr>
            <a:r>
              <a:rPr lang="fr-FR" sz="4000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 et avantages </a:t>
            </a:r>
            <a:endParaRPr sz="4000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just">
              <a:spcBef>
                <a:spcPts val="0"/>
              </a:spcBef>
              <a:buClr>
                <a:srgbClr val="17365D"/>
              </a:buClr>
              <a:buSzPts val="2400"/>
              <a:buNone/>
            </a:pPr>
            <a:r>
              <a:rPr lang="fr-FR" sz="2400" b="1" i="1" dirty="0" err="1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fr-FR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ascading</a:t>
            </a:r>
            <a:r>
              <a:rPr lang="fr-FR" sz="2400" b="1" i="1" dirty="0">
                <a:latin typeface="Times New Roman"/>
                <a:ea typeface="Times New Roman"/>
                <a:cs typeface="Times New Roman"/>
                <a:sym typeface="Times New Roman"/>
              </a:rPr>
              <a:t> S</a:t>
            </a:r>
            <a:r>
              <a:rPr lang="fr-FR" sz="2400" dirty="0">
                <a:latin typeface="Times New Roman"/>
                <a:ea typeface="Times New Roman"/>
                <a:cs typeface="Times New Roman"/>
                <a:sym typeface="Times New Roman"/>
              </a:rPr>
              <a:t>tyle</a:t>
            </a:r>
            <a:r>
              <a:rPr lang="fr-FR" sz="2400" b="1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400" b="1" i="1" dirty="0" err="1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fr-FR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heets</a:t>
            </a:r>
            <a:r>
              <a:rPr lang="fr-FR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400" b="1" i="1" dirty="0">
                <a:latin typeface="Times New Roman"/>
                <a:ea typeface="Times New Roman"/>
                <a:cs typeface="Times New Roman"/>
                <a:sym typeface="Times New Roman"/>
              </a:rPr>
              <a:t>(CSS) : </a:t>
            </a:r>
            <a:r>
              <a:rPr lang="fr-FR" sz="2400" dirty="0">
                <a:latin typeface="Times New Roman"/>
                <a:ea typeface="Times New Roman"/>
                <a:cs typeface="Times New Roman"/>
                <a:sym typeface="Times New Roman"/>
              </a:rPr>
              <a:t>Feuille de style en cascade</a:t>
            </a:r>
            <a:endParaRPr dirty="0"/>
          </a:p>
          <a:p>
            <a:pPr marL="342900" indent="-190500" algn="just">
              <a:spcBef>
                <a:spcPts val="480"/>
              </a:spcBef>
              <a:buClr>
                <a:srgbClr val="17365D"/>
              </a:buClr>
              <a:buSzPts val="24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SzPts val="2400"/>
              <a:buFont typeface="Noto Sans Symbols"/>
              <a:buChar char="▪"/>
            </a:pPr>
            <a:r>
              <a:rPr lang="fr-FR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Langage</a:t>
            </a:r>
            <a:r>
              <a:rPr lang="fr-FR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</a:t>
            </a:r>
            <a:r>
              <a:rPr lang="fr-FR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feuilles</a:t>
            </a:r>
            <a:r>
              <a:rPr lang="fr-FR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</a:t>
            </a:r>
            <a:r>
              <a:rPr lang="fr-FR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style</a:t>
            </a:r>
            <a:r>
              <a:rPr lang="fr-FR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pour</a:t>
            </a:r>
            <a:r>
              <a:rPr lang="fr-FR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documents HTML.</a:t>
            </a:r>
            <a:endParaRPr dirty="0"/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SzPts val="2400"/>
              <a:buFont typeface="Noto Sans Symbols"/>
              <a:buChar char="▪"/>
            </a:pPr>
            <a:r>
              <a:rPr lang="fr-FR" sz="2400" dirty="0">
                <a:latin typeface="Times New Roman"/>
                <a:ea typeface="Times New Roman"/>
                <a:cs typeface="Times New Roman"/>
                <a:sym typeface="Times New Roman"/>
              </a:rPr>
              <a:t>Syntaxe différente du HTML.</a:t>
            </a: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 algn="just">
              <a:lnSpc>
                <a:spcPct val="150000"/>
              </a:lnSpc>
              <a:spcBef>
                <a:spcPts val="480"/>
              </a:spcBef>
              <a:buClr>
                <a:srgbClr val="002060"/>
              </a:buClr>
              <a:buSzPts val="2400"/>
              <a:buFont typeface="Noto Sans Symbols"/>
              <a:buChar char="▪"/>
            </a:pPr>
            <a:r>
              <a:rPr lang="fr-FR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Permet</a:t>
            </a:r>
            <a:r>
              <a:rPr lang="fr-FR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</a:t>
            </a:r>
            <a:r>
              <a:rPr lang="fr-FR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séparation</a:t>
            </a:r>
            <a:r>
              <a:rPr lang="fr-FR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claire</a:t>
            </a:r>
            <a:r>
              <a:rPr lang="fr-FR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</a:t>
            </a:r>
            <a:r>
              <a:rPr lang="fr-FR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</a:t>
            </a:r>
            <a:r>
              <a:rPr lang="fr-FR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 et</a:t>
            </a:r>
            <a:r>
              <a:rPr lang="fr-FR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</a:t>
            </a:r>
            <a:r>
              <a:rPr lang="fr-FR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style.</a:t>
            </a:r>
            <a:endParaRPr dirty="0"/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rgbClr val="002060"/>
              </a:buClr>
              <a:buSzPts val="2400"/>
              <a:buFont typeface="Noto Sans Symbols"/>
              <a:buChar char="▪"/>
            </a:pPr>
            <a:r>
              <a:rPr lang="fr-FR" sz="2400" dirty="0">
                <a:latin typeface="Times New Roman"/>
                <a:ea typeface="Times New Roman"/>
                <a:cs typeface="Times New Roman"/>
                <a:sym typeface="Times New Roman"/>
              </a:rPr>
              <a:t>Définition de styles génériques pour les balises.</a:t>
            </a:r>
            <a:endParaRPr dirty="0"/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4294967295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fr-FR"/>
              <a:pPr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8610391"/>
      </p:ext>
    </p:extLst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"/>
          <p:cNvSpPr txBox="1"/>
          <p:nvPr/>
        </p:nvSpPr>
        <p:spPr>
          <a:xfrm>
            <a:off x="1159308" y="1256664"/>
            <a:ext cx="8732838" cy="7380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60000"/>
              </a:lnSpc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text-align</a:t>
            </a:r>
            <a:r>
              <a:rPr lang="fr-FR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 l'alignement du texte </a:t>
            </a:r>
            <a:r>
              <a:rPr lang="fr-FR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ou center ou right</a:t>
            </a:r>
            <a:endParaRPr dirty="0"/>
          </a:p>
          <a:p>
            <a:pPr algn="ctr">
              <a:lnSpc>
                <a:spcPct val="160000"/>
              </a:lnSpc>
              <a:buClr>
                <a:schemeClr val="dk1"/>
              </a:buClr>
              <a:buSzPts val="2400"/>
              <a:buFont typeface="Noto Sans Symbols"/>
              <a:buChar char="⇨"/>
            </a:pPr>
            <a:r>
              <a:rPr lang="fr-FR" sz="24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H1 {</a:t>
            </a:r>
            <a:r>
              <a:rPr lang="fr-FR" sz="2400" b="1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text-align</a:t>
            </a:r>
            <a:r>
              <a:rPr lang="fr-FR" sz="24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center}</a:t>
            </a:r>
            <a:endParaRPr dirty="0"/>
          </a:p>
          <a:p>
            <a:pPr>
              <a:lnSpc>
                <a:spcPct val="160000"/>
              </a:lnSpc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fr-FR" sz="2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text-indent</a:t>
            </a:r>
            <a:r>
              <a:rPr lang="fr-FR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 un retrait dans la première ligne d'un bloc de texte souvent utilisé avec &lt;P&gt;spécifié en </a:t>
            </a:r>
            <a:r>
              <a:rPr lang="fr-FR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inches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(in) ou en centimètres (cm) ou en pixels (px)</a:t>
            </a:r>
            <a:endParaRPr dirty="0"/>
          </a:p>
          <a:p>
            <a:pPr algn="ctr">
              <a:lnSpc>
                <a:spcPct val="160000"/>
              </a:lnSpc>
              <a:buClr>
                <a:schemeClr val="dk1"/>
              </a:buClr>
              <a:buSzPts val="2400"/>
              <a:buFont typeface="Noto Sans Symbols"/>
              <a:buChar char="⇨"/>
            </a:pPr>
            <a:r>
              <a:rPr lang="fr-FR" sz="24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{</a:t>
            </a:r>
            <a:r>
              <a:rPr lang="fr-FR" sz="2400" b="1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text-indent</a:t>
            </a:r>
            <a:r>
              <a:rPr lang="fr-FR" sz="24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1cm} </a:t>
            </a:r>
            <a:endParaRPr dirty="0"/>
          </a:p>
          <a:p>
            <a:pPr>
              <a:lnSpc>
                <a:spcPct val="160000"/>
              </a:lnSpc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fr-FR" sz="2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text-decoration</a:t>
            </a:r>
            <a:r>
              <a:rPr lang="fr-FR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 une décoration du texte, soit barré, clignotant, etc.  </a:t>
            </a:r>
            <a:r>
              <a:rPr lang="fr-FR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blink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ou </a:t>
            </a:r>
            <a:r>
              <a:rPr lang="fr-FR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underline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ou line-</a:t>
            </a:r>
            <a:r>
              <a:rPr lang="fr-FR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ou </a:t>
            </a:r>
            <a:r>
              <a:rPr lang="fr-FR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overline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ou none</a:t>
            </a:r>
            <a:endParaRPr dirty="0"/>
          </a:p>
          <a:p>
            <a:pPr algn="ctr">
              <a:lnSpc>
                <a:spcPct val="160000"/>
              </a:lnSpc>
            </a:pP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⇨ </a:t>
            </a:r>
            <a:r>
              <a:rPr lang="fr-FR" sz="24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A:visited {</a:t>
            </a:r>
            <a:r>
              <a:rPr lang="fr-FR" sz="2400" b="1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text-decoration</a:t>
            </a:r>
            <a:r>
              <a:rPr lang="fr-FR" sz="24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fr-FR" sz="2400" b="1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blink</a:t>
            </a:r>
            <a:r>
              <a:rPr lang="fr-FR" sz="24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endParaRPr sz="2400" b="1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ct val="160000"/>
              </a:lnSpc>
            </a:pP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52400">
              <a:lnSpc>
                <a:spcPct val="160000"/>
              </a:lnSpc>
              <a:buClr>
                <a:schemeClr val="dk1"/>
              </a:buClr>
              <a:buSzPts val="2400"/>
            </a:pPr>
            <a:endParaRPr sz="2400" b="1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ct val="160000"/>
              </a:lnSpc>
            </a:pPr>
            <a:endParaRPr sz="24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lnSpc>
                <a:spcPct val="160000"/>
              </a:lnSpc>
            </a:pP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39"/>
          <p:cNvSpPr txBox="1"/>
          <p:nvPr/>
        </p:nvSpPr>
        <p:spPr>
          <a:xfrm>
            <a:off x="554182" y="135600"/>
            <a:ext cx="8839200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fr-FR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styles de mise en forme du texte (3/6)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807643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0"/>
          <p:cNvSpPr txBox="1"/>
          <p:nvPr/>
        </p:nvSpPr>
        <p:spPr>
          <a:xfrm>
            <a:off x="505827" y="946713"/>
            <a:ext cx="8732838" cy="225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60000"/>
              </a:lnSpc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text-transform</a:t>
            </a:r>
            <a:r>
              <a:rPr lang="fr-FR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 la casse du texte (majuscule, minuscule)   </a:t>
            </a:r>
            <a:endParaRPr dirty="0"/>
          </a:p>
          <a:p>
            <a:pPr marL="914400" lvl="2">
              <a:lnSpc>
                <a:spcPct val="160000"/>
              </a:lnSpc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uppercase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(met les caractères en majuscules) ou </a:t>
            </a:r>
            <a:endParaRPr dirty="0"/>
          </a:p>
          <a:p>
            <a:pPr marL="914400" lvl="2">
              <a:lnSpc>
                <a:spcPct val="160000"/>
              </a:lnSpc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lowercase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(met les caractères en minuscules) ou </a:t>
            </a:r>
            <a:endParaRPr dirty="0"/>
          </a:p>
          <a:p>
            <a:pPr marL="914400" lvl="2">
              <a:lnSpc>
                <a:spcPct val="160000"/>
              </a:lnSpc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capitalize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(met le premier caractère en majuscule)</a:t>
            </a:r>
            <a:r>
              <a:rPr lang="fr-F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0"/>
          <p:cNvSpPr/>
          <p:nvPr/>
        </p:nvSpPr>
        <p:spPr>
          <a:xfrm>
            <a:off x="1271464" y="3717032"/>
            <a:ext cx="8784976" cy="634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2">
              <a:lnSpc>
                <a:spcPct val="160000"/>
              </a:lnSpc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fr-FR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 : </a:t>
            </a:r>
            <a:r>
              <a:rPr lang="fr-FR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 la couleur du texte par exemple en hexadécimal</a:t>
            </a:r>
            <a:endParaRPr/>
          </a:p>
        </p:txBody>
      </p:sp>
      <p:sp>
        <p:nvSpPr>
          <p:cNvPr id="325" name="Google Shape;325;p40"/>
          <p:cNvSpPr/>
          <p:nvPr/>
        </p:nvSpPr>
        <p:spPr>
          <a:xfrm>
            <a:off x="3272038" y="3141664"/>
            <a:ext cx="395089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fr-FR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⇨ </a:t>
            </a:r>
            <a:r>
              <a:rPr lang="fr-FR" sz="2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{text-transform: uppercase}</a:t>
            </a:r>
            <a:endParaRPr sz="22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40"/>
          <p:cNvSpPr/>
          <p:nvPr/>
        </p:nvSpPr>
        <p:spPr>
          <a:xfrm>
            <a:off x="2063553" y="5157193"/>
            <a:ext cx="813752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fr-FR" sz="2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word-spacing</a:t>
            </a:r>
            <a:r>
              <a:rPr lang="fr-FR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 l'espace entre les mots en points (pt), </a:t>
            </a:r>
            <a:r>
              <a:rPr lang="fr-FR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inches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(in), centimètres (cm), pixels (px)  ou pourcentage (%)</a:t>
            </a:r>
            <a:endParaRPr dirty="0"/>
          </a:p>
        </p:txBody>
      </p:sp>
      <p:sp>
        <p:nvSpPr>
          <p:cNvPr id="327" name="Google Shape;327;p40"/>
          <p:cNvSpPr/>
          <p:nvPr/>
        </p:nvSpPr>
        <p:spPr>
          <a:xfrm>
            <a:off x="4302331" y="6093297"/>
            <a:ext cx="301633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⇨ </a:t>
            </a:r>
            <a:r>
              <a:rPr lang="fr-FR" sz="2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{word-spacing: 5pt} </a:t>
            </a:r>
            <a:endParaRPr/>
          </a:p>
        </p:txBody>
      </p:sp>
      <p:sp>
        <p:nvSpPr>
          <p:cNvPr id="328" name="Google Shape;328;p40"/>
          <p:cNvSpPr/>
          <p:nvPr/>
        </p:nvSpPr>
        <p:spPr>
          <a:xfrm>
            <a:off x="4367808" y="4437113"/>
            <a:ext cx="286969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⇨ </a:t>
            </a:r>
            <a:r>
              <a:rPr lang="fr-FR" sz="2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H3 {color: #000080} </a:t>
            </a:r>
            <a:endParaRPr/>
          </a:p>
        </p:txBody>
      </p:sp>
      <p:sp>
        <p:nvSpPr>
          <p:cNvPr id="329" name="Google Shape;329;p40"/>
          <p:cNvSpPr txBox="1"/>
          <p:nvPr/>
        </p:nvSpPr>
        <p:spPr>
          <a:xfrm>
            <a:off x="505827" y="153391"/>
            <a:ext cx="8839200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fr-FR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styles de mise en forme du texte (4/6)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14645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1"/>
          <p:cNvSpPr txBox="1"/>
          <p:nvPr/>
        </p:nvSpPr>
        <p:spPr>
          <a:xfrm>
            <a:off x="2063552" y="1013638"/>
            <a:ext cx="8424936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50000"/>
              </a:lnSpc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fr-FR" sz="2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letter-spacing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définit l'espace entre les lettres spécifié en points (pt), </a:t>
            </a:r>
            <a:r>
              <a:rPr lang="fr-FR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inches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(in), centimètres (cm), pixels (px)  ou pourcentage (%)</a:t>
            </a:r>
            <a:endParaRPr dirty="0"/>
          </a:p>
        </p:txBody>
      </p:sp>
      <p:sp>
        <p:nvSpPr>
          <p:cNvPr id="336" name="Google Shape;336;p41"/>
          <p:cNvSpPr/>
          <p:nvPr/>
        </p:nvSpPr>
        <p:spPr>
          <a:xfrm>
            <a:off x="5087888" y="4797153"/>
            <a:ext cx="2880084" cy="767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240000"/>
              </a:lnSpc>
              <a:buClr>
                <a:schemeClr val="dk1"/>
              </a:buClr>
              <a:buSzPts val="1800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⇨ </a:t>
            </a:r>
            <a:r>
              <a:rPr lang="fr-FR" sz="2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{line-height: 10pt} </a:t>
            </a:r>
            <a:endParaRPr/>
          </a:p>
        </p:txBody>
      </p:sp>
      <p:sp>
        <p:nvSpPr>
          <p:cNvPr id="337" name="Google Shape;337;p41"/>
          <p:cNvSpPr/>
          <p:nvPr/>
        </p:nvSpPr>
        <p:spPr>
          <a:xfrm>
            <a:off x="2135560" y="3284984"/>
            <a:ext cx="8424936" cy="1311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80000"/>
              </a:lnSpc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fr-FR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line-height</a:t>
            </a:r>
            <a:r>
              <a:rPr lang="fr-FR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définit l'interligne soit l'espace entre les lignes du texte en points (pt), inches (in), centimètres (cm), pixels (px) ou pourcentage (%)</a:t>
            </a:r>
            <a:endParaRPr/>
          </a:p>
        </p:txBody>
      </p:sp>
      <p:sp>
        <p:nvSpPr>
          <p:cNvPr id="338" name="Google Shape;338;p41"/>
          <p:cNvSpPr/>
          <p:nvPr/>
        </p:nvSpPr>
        <p:spPr>
          <a:xfrm>
            <a:off x="4367808" y="2060849"/>
            <a:ext cx="4176464" cy="9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240000"/>
              </a:lnSpc>
              <a:buClr>
                <a:schemeClr val="dk1"/>
              </a:buClr>
              <a:buSzPts val="2200"/>
            </a:pPr>
            <a:r>
              <a:rPr lang="fr-FR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⇨ </a:t>
            </a:r>
            <a:r>
              <a:rPr lang="fr-FR" sz="2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{letter-spacing: 2pt}</a:t>
            </a:r>
            <a:r>
              <a:rPr lang="fr-FR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339" name="Google Shape;339;p41"/>
          <p:cNvSpPr txBox="1"/>
          <p:nvPr/>
        </p:nvSpPr>
        <p:spPr>
          <a:xfrm>
            <a:off x="536344" y="169560"/>
            <a:ext cx="8839200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fr-FR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styles de mise en forme du texte (5/6)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768456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2"/>
          <p:cNvSpPr txBox="1"/>
          <p:nvPr/>
        </p:nvSpPr>
        <p:spPr>
          <a:xfrm>
            <a:off x="649461" y="1101139"/>
            <a:ext cx="8732838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50000"/>
              </a:lnSpc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fr-FR" sz="2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Width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détermine la longueur d'un élément de texte ou d'une image  en points (pt), </a:t>
            </a:r>
            <a:r>
              <a:rPr lang="fr-FR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inches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(in), centimètres (cm), pixels (px)  ou pourcentage (%)</a:t>
            </a:r>
            <a:endParaRPr dirty="0"/>
          </a:p>
        </p:txBody>
      </p:sp>
      <p:sp>
        <p:nvSpPr>
          <p:cNvPr id="346" name="Google Shape;346;p42"/>
          <p:cNvSpPr/>
          <p:nvPr/>
        </p:nvSpPr>
        <p:spPr>
          <a:xfrm>
            <a:off x="3761434" y="6296577"/>
            <a:ext cx="250889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fr-FR" sz="24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{white-</a:t>
            </a:r>
            <a:r>
              <a:rPr lang="fr-FR" sz="24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</a:t>
            </a:r>
            <a:r>
              <a:rPr lang="fr-FR" sz="24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fr-FR" sz="24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</a:t>
            </a:r>
            <a:r>
              <a:rPr lang="fr-FR" sz="24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42"/>
          <p:cNvSpPr/>
          <p:nvPr/>
        </p:nvSpPr>
        <p:spPr>
          <a:xfrm>
            <a:off x="649461" y="5326062"/>
            <a:ext cx="7776864" cy="9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240000"/>
              </a:lnSpc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fr-FR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white-</a:t>
            </a:r>
            <a:r>
              <a:rPr lang="fr-FR" sz="2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espace ou blanc normal ou </a:t>
            </a:r>
            <a:r>
              <a:rPr lang="fr-FR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ou </a:t>
            </a:r>
            <a:r>
              <a:rPr lang="fr-FR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nowrap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</a:t>
            </a: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42"/>
          <p:cNvSpPr/>
          <p:nvPr/>
        </p:nvSpPr>
        <p:spPr>
          <a:xfrm>
            <a:off x="3587829" y="4459164"/>
            <a:ext cx="2856102" cy="835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240000"/>
              </a:lnSpc>
              <a:buClr>
                <a:schemeClr val="dk1"/>
              </a:buClr>
              <a:buSzPts val="2400"/>
            </a:pPr>
            <a:r>
              <a:rPr lang="fr-FR" sz="24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⇨ H1 {</a:t>
            </a:r>
            <a:r>
              <a:rPr lang="fr-FR" sz="24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heigh</a:t>
            </a:r>
            <a:r>
              <a:rPr lang="fr-FR" sz="24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100px} </a:t>
            </a:r>
            <a:endParaRPr dirty="0"/>
          </a:p>
        </p:txBody>
      </p:sp>
      <p:sp>
        <p:nvSpPr>
          <p:cNvPr id="349" name="Google Shape;349;p42"/>
          <p:cNvSpPr/>
          <p:nvPr/>
        </p:nvSpPr>
        <p:spPr>
          <a:xfrm>
            <a:off x="649461" y="2942283"/>
            <a:ext cx="8497888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50000"/>
              </a:lnSpc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fr-FR" sz="2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height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détermine la hauteur d'un élément de texte ou d'une image  en points (pt), </a:t>
            </a:r>
            <a:r>
              <a:rPr lang="fr-FR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inches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(in), centimètres (cm), pixels (px) ou pourcentage (%)</a:t>
            </a:r>
            <a:endParaRPr dirty="0"/>
          </a:p>
        </p:txBody>
      </p:sp>
      <p:sp>
        <p:nvSpPr>
          <p:cNvPr id="350" name="Google Shape;350;p42"/>
          <p:cNvSpPr/>
          <p:nvPr/>
        </p:nvSpPr>
        <p:spPr>
          <a:xfrm>
            <a:off x="3587829" y="2385361"/>
            <a:ext cx="281121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⇨ </a:t>
            </a:r>
            <a:r>
              <a:rPr lang="fr-FR" sz="24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H1 {</a:t>
            </a:r>
            <a:r>
              <a:rPr lang="fr-FR" sz="2400" b="1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r>
              <a:rPr lang="fr-FR" sz="24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200px}</a:t>
            </a:r>
            <a:endParaRPr sz="24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42"/>
          <p:cNvSpPr txBox="1"/>
          <p:nvPr/>
        </p:nvSpPr>
        <p:spPr>
          <a:xfrm>
            <a:off x="543099" y="134695"/>
            <a:ext cx="8839200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fr-FR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styles de mise en forme du texte (6/6)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3412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3"/>
          <p:cNvSpPr txBox="1">
            <a:spLocks noGrp="1"/>
          </p:cNvSpPr>
          <p:nvPr>
            <p:ph type="sldNum" idx="4294967295"/>
          </p:nvPr>
        </p:nvSpPr>
        <p:spPr>
          <a:xfrm>
            <a:off x="10058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fr-FR"/>
              <a:pPr/>
              <a:t>24</a:t>
            </a:fld>
            <a:endParaRPr/>
          </a:p>
        </p:txBody>
      </p:sp>
      <p:sp>
        <p:nvSpPr>
          <p:cNvPr id="357" name="Google Shape;357;p43"/>
          <p:cNvSpPr txBox="1"/>
          <p:nvPr/>
        </p:nvSpPr>
        <p:spPr>
          <a:xfrm>
            <a:off x="459160" y="1243965"/>
            <a:ext cx="8229600" cy="5733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fr-FR" sz="2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</a:t>
            </a:r>
            <a:endParaRPr sz="2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440"/>
              </a:spcBef>
              <a:buClr>
                <a:schemeClr val="dk1"/>
              </a:buClr>
              <a:buSzPts val="2200"/>
            </a:pP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la propriété </a:t>
            </a:r>
            <a:r>
              <a:rPr lang="fr-FR" sz="2200" b="1" dirty="0" err="1">
                <a:latin typeface="Times New Roman"/>
                <a:ea typeface="Times New Roman"/>
                <a:cs typeface="Times New Roman"/>
                <a:sym typeface="Times New Roman"/>
              </a:rPr>
              <a:t>color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permet de fixer la couleur du texte.</a:t>
            </a:r>
            <a:endParaRPr dirty="0"/>
          </a:p>
          <a:p>
            <a:pPr marL="342900" indent="-342900">
              <a:spcBef>
                <a:spcPts val="440"/>
              </a:spcBef>
              <a:buClr>
                <a:schemeClr val="dk1"/>
              </a:buClr>
              <a:buSzPts val="2200"/>
            </a:pP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440"/>
              </a:spcBef>
            </a:pPr>
            <a:r>
              <a:rPr lang="fr-FR" sz="22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Comment manipuler les couleurs ?</a:t>
            </a:r>
            <a:endParaRPr dirty="0"/>
          </a:p>
          <a:p>
            <a:pPr marL="742950" lvl="1" indent="-28575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–"/>
            </a:pP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liste de couleur standard</a:t>
            </a:r>
            <a:endParaRPr dirty="0"/>
          </a:p>
          <a:p>
            <a:pPr marL="742950" lvl="1" indent="-28575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–"/>
            </a:pP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code hexadécimal long </a:t>
            </a:r>
            <a:r>
              <a:rPr lang="fr-FR" sz="2200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#00FF45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742950" lvl="1" indent="-28575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–"/>
            </a:pP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code hexadécimal court </a:t>
            </a:r>
            <a:r>
              <a:rPr lang="fr-FR" sz="2200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#0F3</a:t>
            </a:r>
            <a:endParaRPr dirty="0"/>
          </a:p>
          <a:p>
            <a:pPr marL="742950" lvl="1" indent="-28575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–"/>
            </a:pP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code </a:t>
            </a:r>
            <a:r>
              <a:rPr lang="fr-FR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rgb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de 0 à 255 	  </a:t>
            </a:r>
            <a:r>
              <a:rPr lang="fr-FR" sz="2200" dirty="0" err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rgb</a:t>
            </a:r>
            <a:r>
              <a:rPr lang="fr-FR" sz="2200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(0,0,100)</a:t>
            </a:r>
            <a:endParaRPr dirty="0"/>
          </a:p>
          <a:p>
            <a:pPr marL="742950" lvl="1" indent="-28575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–"/>
            </a:pP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code </a:t>
            </a:r>
            <a:r>
              <a:rPr lang="fr-FR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rgb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en pourcentage </a:t>
            </a:r>
            <a:r>
              <a:rPr lang="fr-FR" sz="2200" dirty="0" err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rgb</a:t>
            </a:r>
            <a:r>
              <a:rPr lang="fr-FR" sz="2200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(10%,10%,30%)</a:t>
            </a:r>
            <a:endParaRPr dirty="0"/>
          </a:p>
          <a:p>
            <a:pPr marL="742950" lvl="1" indent="-285750">
              <a:spcBef>
                <a:spcPts val="440"/>
              </a:spcBef>
            </a:pPr>
            <a:endParaRPr sz="2200" dirty="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fr-FR" sz="22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Liste des couleurs standard :</a:t>
            </a:r>
            <a:endParaRPr dirty="0"/>
          </a:p>
          <a:p>
            <a:pPr>
              <a:buClr>
                <a:schemeClr val="dk1"/>
              </a:buClr>
              <a:buSzPts val="2200"/>
            </a:pPr>
            <a:r>
              <a:rPr lang="fr-FR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aqua, black, </a:t>
            </a:r>
            <a:r>
              <a:rPr lang="fr-FR" sz="2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blue</a:t>
            </a:r>
            <a:r>
              <a:rPr lang="fr-FR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fuchsia, gray, green, lime, </a:t>
            </a:r>
            <a:r>
              <a:rPr lang="fr-FR" sz="2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maroon</a:t>
            </a:r>
            <a:r>
              <a:rPr lang="fr-FR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fr-FR" sz="2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navy</a:t>
            </a:r>
            <a:r>
              <a:rPr lang="fr-FR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olive, </a:t>
            </a:r>
            <a:r>
              <a:rPr lang="fr-FR" sz="2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purple</a:t>
            </a:r>
            <a:r>
              <a:rPr lang="fr-FR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fr-FR" sz="2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</a:t>
            </a:r>
            <a:r>
              <a:rPr lang="fr-FR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fr-FR" sz="2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silver</a:t>
            </a:r>
            <a:r>
              <a:rPr lang="fr-FR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fr-FR" sz="2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teal</a:t>
            </a:r>
            <a:r>
              <a:rPr lang="fr-FR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white, </a:t>
            </a:r>
            <a:r>
              <a:rPr lang="fr-FR" sz="22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yellow</a:t>
            </a:r>
            <a:r>
              <a:rPr lang="fr-FR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742950" lvl="1" indent="-285750">
              <a:spcBef>
                <a:spcPts val="440"/>
              </a:spcBef>
            </a:pPr>
            <a:endParaRPr sz="2200" dirty="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43"/>
          <p:cNvSpPr txBox="1"/>
          <p:nvPr/>
        </p:nvSpPr>
        <p:spPr>
          <a:xfrm>
            <a:off x="-1151268" y="160521"/>
            <a:ext cx="7571184" cy="774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3200"/>
            </a:pPr>
            <a:r>
              <a:rPr lang="fr-FR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couleurs (1/2) 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9623853"/>
      </p:ext>
    </p:extLst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4"/>
          <p:cNvSpPr txBox="1">
            <a:spLocks noGrp="1"/>
          </p:cNvSpPr>
          <p:nvPr>
            <p:ph type="sldNum" idx="4294967295"/>
          </p:nvPr>
        </p:nvSpPr>
        <p:spPr>
          <a:xfrm>
            <a:off x="10058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fr-FR"/>
              <a:pPr/>
              <a:t>25</a:t>
            </a:fld>
            <a:endParaRPr/>
          </a:p>
        </p:txBody>
      </p:sp>
      <p:sp>
        <p:nvSpPr>
          <p:cNvPr id="364" name="Google Shape;364;p44"/>
          <p:cNvSpPr txBox="1"/>
          <p:nvPr/>
        </p:nvSpPr>
        <p:spPr>
          <a:xfrm>
            <a:off x="-1551709" y="137425"/>
            <a:ext cx="8229600" cy="81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3200"/>
            </a:pPr>
            <a:r>
              <a:rPr lang="fr-FR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couleurs (2/2)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44"/>
          <p:cNvSpPr txBox="1"/>
          <p:nvPr/>
        </p:nvSpPr>
        <p:spPr>
          <a:xfrm>
            <a:off x="572731" y="121739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fr-F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background-</a:t>
            </a:r>
            <a:r>
              <a:rPr lang="fr-FR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</a:t>
            </a: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la propriété background-</a:t>
            </a:r>
            <a:r>
              <a:rPr lang="fr-FR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permet de fixer la couleur de fond de la page</a:t>
            </a:r>
            <a:r>
              <a:rPr lang="fr-FR" sz="2200" dirty="0">
                <a:solidFill>
                  <a:srgbClr val="3F3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200" dirty="0">
              <a:solidFill>
                <a:srgbClr val="3F3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5127" y="2895599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body </a:t>
            </a:r>
            <a:endParaRPr lang="en-US" dirty="0"/>
          </a:p>
          <a:p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lang="en-US" dirty="0"/>
          </a:p>
          <a:p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background-color :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rgb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(0,0,0) ;</a:t>
            </a:r>
            <a:endParaRPr lang="en-US" dirty="0"/>
          </a:p>
          <a:p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color : white</a:t>
            </a:r>
            <a:endParaRPr lang="en-US" dirty="0"/>
          </a:p>
          <a:p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58704"/>
      </p:ext>
    </p:extLst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/>
          <p:cNvSpPr txBox="1">
            <a:spLocks noGrp="1"/>
          </p:cNvSpPr>
          <p:nvPr>
            <p:ph type="sldNum" idx="4294967295"/>
          </p:nvPr>
        </p:nvSpPr>
        <p:spPr>
          <a:xfrm>
            <a:off x="10058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fr-FR"/>
              <a:pPr/>
              <a:t>26</a:t>
            </a:fld>
            <a:endParaRPr/>
          </a:p>
        </p:txBody>
      </p:sp>
      <p:sp>
        <p:nvSpPr>
          <p:cNvPr id="373" name="Google Shape;373;p45"/>
          <p:cNvSpPr txBox="1"/>
          <p:nvPr/>
        </p:nvSpPr>
        <p:spPr>
          <a:xfrm>
            <a:off x="-632614" y="155742"/>
            <a:ext cx="8229600" cy="81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fr-FR" sz="4000" dirty="0"/>
              <a:t>Boîtes et positionnement</a:t>
            </a:r>
          </a:p>
        </p:txBody>
      </p:sp>
      <p:sp>
        <p:nvSpPr>
          <p:cNvPr id="374" name="Google Shape;374;p45"/>
          <p:cNvSpPr txBox="1"/>
          <p:nvPr/>
        </p:nvSpPr>
        <p:spPr>
          <a:xfrm>
            <a:off x="561109" y="1233690"/>
            <a:ext cx="8229600" cy="5305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fr-FR" sz="2000" b="1" dirty="0" err="1">
                <a:solidFill>
                  <a:schemeClr val="dk1"/>
                </a:solidFill>
                <a:ea typeface="Times New Roman"/>
                <a:sym typeface="Times New Roman"/>
              </a:rPr>
              <a:t>Float</a:t>
            </a:r>
            <a:r>
              <a:rPr lang="fr-FR" sz="2000" b="1" dirty="0">
                <a:solidFill>
                  <a:schemeClr val="dk1"/>
                </a:solidFill>
                <a:ea typeface="Times New Roman"/>
                <a:sym typeface="Times New Roman"/>
              </a:rPr>
              <a:t> : </a:t>
            </a:r>
            <a:r>
              <a:rPr lang="fr-FR" sz="2000" dirty="0">
                <a:solidFill>
                  <a:schemeClr val="dk1"/>
                </a:solidFill>
                <a:ea typeface="Calibri"/>
                <a:sym typeface="Calibri"/>
              </a:rPr>
              <a:t>Une boîte flottante est </a:t>
            </a:r>
            <a:r>
              <a:rPr lang="fr-FR" sz="2000" b="1" dirty="0">
                <a:solidFill>
                  <a:schemeClr val="dk1"/>
                </a:solidFill>
                <a:ea typeface="Calibri"/>
                <a:sym typeface="Calibri"/>
              </a:rPr>
              <a:t>retirée du flux normal</a:t>
            </a:r>
            <a:r>
              <a:rPr lang="fr-FR" sz="2000" dirty="0">
                <a:solidFill>
                  <a:schemeClr val="dk1"/>
                </a:solidFill>
                <a:ea typeface="Calibri"/>
                <a:sym typeface="Calibri"/>
              </a:rPr>
              <a:t>, et placée le plus à droite (</a:t>
            </a:r>
            <a:r>
              <a:rPr lang="fr-FR" sz="2000" dirty="0" err="1">
                <a:solidFill>
                  <a:schemeClr val="dk1"/>
                </a:solidFill>
                <a:ea typeface="Calibri"/>
                <a:sym typeface="Calibri"/>
              </a:rPr>
              <a:t>float</a:t>
            </a:r>
            <a:r>
              <a:rPr lang="fr-FR" sz="2000" dirty="0">
                <a:solidFill>
                  <a:schemeClr val="dk1"/>
                </a:solidFill>
                <a:ea typeface="Calibri"/>
                <a:sym typeface="Calibri"/>
              </a:rPr>
              <a:t>: right) ou le plus à gauche (</a:t>
            </a:r>
            <a:r>
              <a:rPr lang="fr-FR" sz="2000" dirty="0" err="1">
                <a:solidFill>
                  <a:schemeClr val="dk1"/>
                </a:solidFill>
                <a:ea typeface="Calibri"/>
                <a:sym typeface="Calibri"/>
              </a:rPr>
              <a:t>float</a:t>
            </a:r>
            <a:r>
              <a:rPr lang="fr-FR" sz="2000" dirty="0">
                <a:solidFill>
                  <a:schemeClr val="dk1"/>
                </a:solidFill>
                <a:ea typeface="Calibri"/>
                <a:sym typeface="Calibri"/>
              </a:rPr>
              <a:t>: </a:t>
            </a:r>
            <a:r>
              <a:rPr lang="fr-FR" sz="2000" dirty="0" err="1">
                <a:solidFill>
                  <a:schemeClr val="dk1"/>
                </a:solidFill>
                <a:ea typeface="Calibri"/>
                <a:sym typeface="Calibri"/>
              </a:rPr>
              <a:t>left</a:t>
            </a:r>
            <a:r>
              <a:rPr lang="fr-FR" sz="2000" dirty="0">
                <a:solidFill>
                  <a:schemeClr val="dk1"/>
                </a:solidFill>
                <a:ea typeface="Calibri"/>
                <a:sym typeface="Calibri"/>
              </a:rPr>
              <a:t>) possible dans son conteneur. </a:t>
            </a:r>
            <a:endParaRPr sz="2000" dirty="0"/>
          </a:p>
          <a:p>
            <a:pPr marL="342900" indent="-342900">
              <a:spcBef>
                <a:spcPts val="480"/>
              </a:spcBef>
            </a:pPr>
            <a:endParaRPr sz="2000" b="1" dirty="0">
              <a:solidFill>
                <a:schemeClr val="dk1"/>
              </a:solidFill>
              <a:ea typeface="Times New Roman"/>
              <a:sym typeface="Times New Roman"/>
            </a:endParaRPr>
          </a:p>
          <a:p>
            <a:pPr marL="342900" indent="-342900">
              <a:spcBef>
                <a:spcPts val="480"/>
              </a:spcBef>
            </a:pPr>
            <a:r>
              <a:rPr lang="fr-FR" sz="2000" b="1" dirty="0">
                <a:solidFill>
                  <a:schemeClr val="dk1"/>
                </a:solidFill>
                <a:ea typeface="Times New Roman"/>
                <a:sym typeface="Times New Roman"/>
              </a:rPr>
              <a:t>Exemple :Boîte flottante simple </a:t>
            </a:r>
            <a:endParaRPr sz="2000" b="1" dirty="0">
              <a:solidFill>
                <a:schemeClr val="dk1"/>
              </a:solidFill>
              <a:ea typeface="Calibri"/>
              <a:sym typeface="Calibri"/>
            </a:endParaRPr>
          </a:p>
          <a:p>
            <a:r>
              <a:rPr lang="fr-FR" sz="2000" u="sng" dirty="0">
                <a:solidFill>
                  <a:schemeClr val="dk1"/>
                </a:solidFill>
                <a:ea typeface="Calibri"/>
                <a:sym typeface="Calibri"/>
              </a:rPr>
              <a:t>Code HTML:</a:t>
            </a:r>
            <a:endParaRPr sz="2000" dirty="0"/>
          </a:p>
          <a:p>
            <a:r>
              <a:rPr lang="fr-FR" sz="2000" dirty="0">
                <a:solidFill>
                  <a:schemeClr val="dk1"/>
                </a:solidFill>
                <a:ea typeface="Calibri"/>
                <a:sym typeface="Calibri"/>
              </a:rPr>
              <a:t>&lt;p class="</a:t>
            </a:r>
            <a:r>
              <a:rPr lang="fr-FR" sz="2000" i="1" dirty="0">
                <a:solidFill>
                  <a:schemeClr val="dk1"/>
                </a:solidFill>
                <a:ea typeface="Calibri"/>
                <a:sym typeface="Calibri"/>
              </a:rPr>
              <a:t>jaune</a:t>
            </a:r>
            <a:r>
              <a:rPr lang="fr-FR" sz="2000" dirty="0">
                <a:solidFill>
                  <a:schemeClr val="dk1"/>
                </a:solidFill>
                <a:ea typeface="Calibri"/>
                <a:sym typeface="Calibri"/>
              </a:rPr>
              <a:t>"&gt;</a:t>
            </a:r>
            <a:r>
              <a:rPr lang="fr-FR" sz="2000" i="1" dirty="0">
                <a:solidFill>
                  <a:schemeClr val="dk1"/>
                </a:solidFill>
                <a:ea typeface="Calibri"/>
                <a:sym typeface="Calibri"/>
              </a:rPr>
              <a:t>Une boîte jaune flottant</a:t>
            </a:r>
            <a:r>
              <a:rPr lang="fr-FR" sz="2000" dirty="0">
                <a:solidFill>
                  <a:schemeClr val="dk1"/>
                </a:solidFill>
                <a:ea typeface="Calibri"/>
                <a:sym typeface="Calibri"/>
              </a:rPr>
              <a:t>&lt;/p&gt; &lt;p class="</a:t>
            </a:r>
            <a:r>
              <a:rPr lang="fr-FR" sz="2000" i="1" dirty="0">
                <a:solidFill>
                  <a:schemeClr val="dk1"/>
                </a:solidFill>
                <a:ea typeface="Calibri"/>
                <a:sym typeface="Calibri"/>
              </a:rPr>
              <a:t>verte</a:t>
            </a:r>
            <a:r>
              <a:rPr lang="fr-FR" sz="2000" dirty="0">
                <a:solidFill>
                  <a:schemeClr val="dk1"/>
                </a:solidFill>
                <a:ea typeface="Calibri"/>
                <a:sym typeface="Calibri"/>
              </a:rPr>
              <a:t>"&gt;</a:t>
            </a:r>
            <a:r>
              <a:rPr lang="fr-FR" sz="2000" i="1" dirty="0">
                <a:solidFill>
                  <a:schemeClr val="dk1"/>
                </a:solidFill>
                <a:ea typeface="Calibri"/>
                <a:sym typeface="Calibri"/>
              </a:rPr>
              <a:t>Une boîte verte doté d'un contenu plus long...</a:t>
            </a:r>
            <a:r>
              <a:rPr lang="fr-FR" sz="2000" dirty="0">
                <a:solidFill>
                  <a:schemeClr val="dk1"/>
                </a:solidFill>
                <a:ea typeface="Calibri"/>
                <a:sym typeface="Calibri"/>
              </a:rPr>
              <a:t>&lt;/p&gt; </a:t>
            </a:r>
            <a:r>
              <a:rPr lang="fr-FR" sz="2000" u="sng" dirty="0">
                <a:solidFill>
                  <a:schemeClr val="dk1"/>
                </a:solidFill>
                <a:ea typeface="Calibri"/>
                <a:sym typeface="Calibri"/>
              </a:rPr>
              <a:t>Code CSS:</a:t>
            </a:r>
            <a:endParaRPr sz="2000" dirty="0"/>
          </a:p>
          <a:p>
            <a:r>
              <a:rPr lang="fr-FR" sz="2000" dirty="0">
                <a:solidFill>
                  <a:schemeClr val="dk1"/>
                </a:solidFill>
                <a:ea typeface="Calibri"/>
                <a:sym typeface="Calibri"/>
              </a:rPr>
              <a:t>.jaune { background-</a:t>
            </a:r>
            <a:r>
              <a:rPr lang="fr-FR" sz="2000" dirty="0" err="1">
                <a:solidFill>
                  <a:schemeClr val="dk1"/>
                </a:solidFill>
                <a:ea typeface="Calibri"/>
                <a:sym typeface="Calibri"/>
              </a:rPr>
              <a:t>color</a:t>
            </a:r>
            <a:r>
              <a:rPr lang="fr-FR" sz="2000" dirty="0">
                <a:solidFill>
                  <a:schemeClr val="dk1"/>
                </a:solidFill>
                <a:ea typeface="Calibri"/>
                <a:sym typeface="Calibri"/>
              </a:rPr>
              <a:t>: </a:t>
            </a:r>
            <a:r>
              <a:rPr lang="fr-FR" sz="2000" i="1" dirty="0">
                <a:solidFill>
                  <a:schemeClr val="dk1"/>
                </a:solidFill>
                <a:ea typeface="Calibri"/>
                <a:sym typeface="Calibri"/>
              </a:rPr>
              <a:t>#ffff00</a:t>
            </a:r>
            <a:r>
              <a:rPr lang="fr-FR" sz="2000" dirty="0">
                <a:solidFill>
                  <a:schemeClr val="dk1"/>
                </a:solidFill>
                <a:ea typeface="Calibri"/>
                <a:sym typeface="Calibri"/>
              </a:rPr>
              <a:t>; </a:t>
            </a:r>
            <a:r>
              <a:rPr lang="fr-FR" sz="2000" dirty="0" err="1">
                <a:solidFill>
                  <a:schemeClr val="dk1"/>
                </a:solidFill>
                <a:ea typeface="Calibri"/>
                <a:sym typeface="Calibri"/>
              </a:rPr>
              <a:t>float</a:t>
            </a:r>
            <a:r>
              <a:rPr lang="fr-FR" sz="2000" dirty="0">
                <a:solidFill>
                  <a:schemeClr val="dk1"/>
                </a:solidFill>
                <a:ea typeface="Calibri"/>
                <a:sym typeface="Calibri"/>
              </a:rPr>
              <a:t>: right; </a:t>
            </a:r>
            <a:r>
              <a:rPr lang="fr-FR" sz="2000" dirty="0" err="1">
                <a:solidFill>
                  <a:schemeClr val="dk1"/>
                </a:solidFill>
                <a:ea typeface="Calibri"/>
                <a:sym typeface="Calibri"/>
              </a:rPr>
              <a:t>width</a:t>
            </a:r>
            <a:r>
              <a:rPr lang="fr-FR" sz="2000" dirty="0">
                <a:solidFill>
                  <a:schemeClr val="dk1"/>
                </a:solidFill>
                <a:ea typeface="Calibri"/>
                <a:sym typeface="Calibri"/>
              </a:rPr>
              <a:t>: </a:t>
            </a:r>
            <a:r>
              <a:rPr lang="fr-FR" sz="2000" i="1" dirty="0">
                <a:solidFill>
                  <a:schemeClr val="dk1"/>
                </a:solidFill>
                <a:ea typeface="Calibri"/>
                <a:sym typeface="Calibri"/>
              </a:rPr>
              <a:t>100px</a:t>
            </a:r>
            <a:r>
              <a:rPr lang="fr-FR" sz="2000" dirty="0">
                <a:solidFill>
                  <a:schemeClr val="dk1"/>
                </a:solidFill>
                <a:ea typeface="Calibri"/>
                <a:sym typeface="Calibri"/>
              </a:rPr>
              <a:t>; </a:t>
            </a:r>
            <a:r>
              <a:rPr lang="fr-FR" sz="2000" dirty="0" err="1">
                <a:solidFill>
                  <a:schemeClr val="dk1"/>
                </a:solidFill>
                <a:ea typeface="Calibri"/>
                <a:sym typeface="Calibri"/>
              </a:rPr>
              <a:t>margin</a:t>
            </a:r>
            <a:r>
              <a:rPr lang="fr-FR" sz="2000" dirty="0">
                <a:solidFill>
                  <a:schemeClr val="dk1"/>
                </a:solidFill>
                <a:ea typeface="Calibri"/>
                <a:sym typeface="Calibri"/>
              </a:rPr>
              <a:t>: 0; } .verte { background-</a:t>
            </a:r>
            <a:r>
              <a:rPr lang="fr-FR" sz="2000" dirty="0" err="1">
                <a:solidFill>
                  <a:schemeClr val="dk1"/>
                </a:solidFill>
                <a:ea typeface="Calibri"/>
                <a:sym typeface="Calibri"/>
              </a:rPr>
              <a:t>color</a:t>
            </a:r>
            <a:r>
              <a:rPr lang="fr-FR" sz="2000" dirty="0">
                <a:solidFill>
                  <a:schemeClr val="dk1"/>
                </a:solidFill>
                <a:ea typeface="Calibri"/>
                <a:sym typeface="Calibri"/>
              </a:rPr>
              <a:t>: </a:t>
            </a:r>
            <a:r>
              <a:rPr lang="fr-FR" sz="2000" i="1" dirty="0">
                <a:solidFill>
                  <a:schemeClr val="dk1"/>
                </a:solidFill>
                <a:ea typeface="Calibri"/>
                <a:sym typeface="Calibri"/>
              </a:rPr>
              <a:t>#00ff00</a:t>
            </a:r>
            <a:r>
              <a:rPr lang="fr-FR" sz="2000" dirty="0">
                <a:solidFill>
                  <a:schemeClr val="dk1"/>
                </a:solidFill>
                <a:ea typeface="Calibri"/>
                <a:sym typeface="Calibri"/>
              </a:rPr>
              <a:t>;</a:t>
            </a:r>
            <a:r>
              <a:rPr lang="fr-FR" sz="2000" dirty="0">
                <a:solidFill>
                  <a:srgbClr val="3F3151"/>
                </a:solidFill>
                <a:ea typeface="Times New Roman"/>
                <a:sym typeface="Times New Roman"/>
              </a:rPr>
              <a:t>.</a:t>
            </a:r>
            <a:endParaRPr sz="2000" dirty="0">
              <a:solidFill>
                <a:srgbClr val="3F3151"/>
              </a:solidFill>
              <a:ea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9394854"/>
      </p:ext>
    </p:extLst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6"/>
          <p:cNvSpPr txBox="1">
            <a:spLocks noGrp="1"/>
          </p:cNvSpPr>
          <p:nvPr>
            <p:ph type="sldNum" idx="4294967295"/>
          </p:nvPr>
        </p:nvSpPr>
        <p:spPr>
          <a:xfrm>
            <a:off x="10058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fr-FR"/>
              <a:pPr/>
              <a:t>27</a:t>
            </a:fld>
            <a:endParaRPr/>
          </a:p>
        </p:txBody>
      </p:sp>
      <p:sp>
        <p:nvSpPr>
          <p:cNvPr id="381" name="Google Shape;381;p46"/>
          <p:cNvSpPr txBox="1"/>
          <p:nvPr/>
        </p:nvSpPr>
        <p:spPr>
          <a:xfrm>
            <a:off x="-674177" y="137423"/>
            <a:ext cx="8229600" cy="81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fr-FR" sz="4000" dirty="0"/>
              <a:t>Boîtes et positionnement</a:t>
            </a:r>
          </a:p>
        </p:txBody>
      </p:sp>
      <p:sp>
        <p:nvSpPr>
          <p:cNvPr id="382" name="Google Shape;382;p46"/>
          <p:cNvSpPr txBox="1"/>
          <p:nvPr/>
        </p:nvSpPr>
        <p:spPr>
          <a:xfrm>
            <a:off x="545023" y="1052736"/>
            <a:ext cx="8229600" cy="5305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fr-FR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</a:t>
            </a:r>
            <a:r>
              <a:rPr lang="fr-F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définit si un élément peut être à côté des</a:t>
            </a:r>
            <a:endParaRPr dirty="0"/>
          </a:p>
          <a:p>
            <a:pPr marL="342900" indent="-342900">
              <a:spcBef>
                <a:spcPts val="480"/>
              </a:spcBef>
            </a:pP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éléments </a:t>
            </a:r>
            <a:r>
              <a:rPr lang="fr-FR" sz="2400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flottants</a:t>
            </a: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qui le précèdent ou s'il doit être placé en dessous d'eux (se libérer).</a:t>
            </a:r>
            <a:endParaRPr dirty="0"/>
          </a:p>
          <a:p>
            <a:pPr marL="342900" indent="-342900">
              <a:spcBef>
                <a:spcPts val="480"/>
              </a:spcBef>
            </a:pPr>
            <a:r>
              <a:rPr lang="fr-FR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valeurs </a:t>
            </a:r>
            <a:endParaRPr dirty="0"/>
          </a:p>
          <a:p>
            <a:pPr marL="342900" indent="-342900">
              <a:spcBef>
                <a:spcPts val="480"/>
              </a:spcBef>
            </a:pPr>
            <a:r>
              <a:rPr lang="fr-FR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L'élément est déplacé vers le bas pour se libérer des éléments flottants à gauche.</a:t>
            </a:r>
            <a:endParaRPr dirty="0"/>
          </a:p>
          <a:p>
            <a:pPr marL="342900" indent="-342900">
              <a:spcBef>
                <a:spcPts val="480"/>
              </a:spcBef>
            </a:pP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L'élément est déplacé vers le bas pour se libérer des éléments flottants à droite. </a:t>
            </a:r>
            <a:endParaRPr dirty="0"/>
          </a:p>
          <a:p>
            <a:pPr marL="342900" indent="-342900">
              <a:spcBef>
                <a:spcPts val="480"/>
              </a:spcBef>
            </a:pPr>
            <a:r>
              <a:rPr lang="fr-FR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</a:t>
            </a: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L'élément est déplacé en dessous des éléments flottants de gauche et de droite</a:t>
            </a: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4725620"/>
      </p:ext>
    </p:extLst>
  </p:cSld>
  <p:clrMapOvr>
    <a:masterClrMapping/>
  </p:clrMapOvr>
  <p:transition spd="slow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7"/>
          <p:cNvSpPr txBox="1">
            <a:spLocks noGrp="1"/>
          </p:cNvSpPr>
          <p:nvPr>
            <p:ph type="sldNum" idx="4294967295"/>
          </p:nvPr>
        </p:nvSpPr>
        <p:spPr>
          <a:xfrm>
            <a:off x="10058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fr-FR"/>
              <a:pPr/>
              <a:t>28</a:t>
            </a:fld>
            <a:endParaRPr/>
          </a:p>
        </p:txBody>
      </p:sp>
      <p:sp>
        <p:nvSpPr>
          <p:cNvPr id="389" name="Google Shape;389;p47"/>
          <p:cNvSpPr/>
          <p:nvPr/>
        </p:nvSpPr>
        <p:spPr>
          <a:xfrm>
            <a:off x="498763" y="1340768"/>
            <a:ext cx="9067800" cy="551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90000"/>
              </a:lnSpc>
              <a:buSzPts val="2880"/>
              <a:buFont typeface="Arial" panose="020B0604020202020204" pitchFamily="34" charset="0"/>
              <a:buChar char="•"/>
            </a:pPr>
            <a:r>
              <a:rPr lang="fr-FR" sz="2000" b="1" u="sng" dirty="0">
                <a:ea typeface="Times New Roman"/>
                <a:sym typeface="Times New Roman"/>
              </a:rPr>
              <a:t>Les éléments « bloc » </a:t>
            </a:r>
            <a:r>
              <a:rPr lang="fr-FR" sz="2000" dirty="0">
                <a:ea typeface="Times New Roman"/>
                <a:sym typeface="Times New Roman"/>
              </a:rPr>
              <a:t>: une balise de type </a:t>
            </a:r>
            <a:r>
              <a:rPr lang="fr-FR" sz="2000" b="1" dirty="0">
                <a:ea typeface="Times New Roman"/>
                <a:sym typeface="Times New Roman"/>
              </a:rPr>
              <a:t>block</a:t>
            </a:r>
            <a:r>
              <a:rPr lang="fr-FR" sz="2000" dirty="0">
                <a:ea typeface="Times New Roman"/>
                <a:sym typeface="Times New Roman"/>
              </a:rPr>
              <a:t> sur votre page web crée automatiquement un retour à la ligne avant et après</a:t>
            </a:r>
            <a:endParaRPr sz="2000" dirty="0">
              <a:ea typeface="Times New Roman"/>
              <a:sym typeface="Times New Roman"/>
            </a:endParaRPr>
          </a:p>
          <a:p>
            <a:pPr marL="742950" lvl="1" indent="-285750" algn="just">
              <a:lnSpc>
                <a:spcPct val="90000"/>
              </a:lnSpc>
              <a:spcBef>
                <a:spcPts val="440"/>
              </a:spcBef>
              <a:buClr>
                <a:schemeClr val="dk2"/>
              </a:buClr>
              <a:buSzPts val="1100"/>
              <a:buFont typeface="Noto Sans Symbols"/>
              <a:buChar char="●"/>
            </a:pPr>
            <a:r>
              <a:rPr lang="fr-FR" sz="2000" dirty="0">
                <a:ea typeface="Times New Roman"/>
                <a:sym typeface="Times New Roman"/>
              </a:rPr>
              <a:t>Les éléments blocs s’empilent les uns sur les autres</a:t>
            </a:r>
            <a:endParaRPr sz="2000" dirty="0"/>
          </a:p>
          <a:p>
            <a:pPr marL="742950" lvl="1" indent="-285750" algn="just">
              <a:lnSpc>
                <a:spcPct val="90000"/>
              </a:lnSpc>
              <a:spcBef>
                <a:spcPts val="440"/>
              </a:spcBef>
              <a:buClr>
                <a:schemeClr val="dk2"/>
              </a:buClr>
              <a:buSzPts val="1100"/>
              <a:buFont typeface="Noto Sans Symbols"/>
              <a:buChar char="●"/>
            </a:pPr>
            <a:r>
              <a:rPr lang="fr-FR" sz="2000" dirty="0">
                <a:ea typeface="Times New Roman"/>
                <a:sym typeface="Times New Roman"/>
              </a:rPr>
              <a:t>Un élément bloc peut contenir d’autres éléments blocs</a:t>
            </a:r>
            <a:endParaRPr sz="2000" dirty="0"/>
          </a:p>
          <a:p>
            <a:pPr marL="742950" lvl="1" indent="-285750" algn="just">
              <a:lnSpc>
                <a:spcPct val="90000"/>
              </a:lnSpc>
              <a:spcBef>
                <a:spcPts val="440"/>
              </a:spcBef>
              <a:buClr>
                <a:schemeClr val="dk2"/>
              </a:buClr>
              <a:buSzPts val="1100"/>
              <a:buFont typeface="Noto Sans Symbols"/>
              <a:buChar char="●"/>
            </a:pPr>
            <a:r>
              <a:rPr lang="fr-FR" sz="2000" dirty="0">
                <a:ea typeface="Times New Roman"/>
                <a:sym typeface="Times New Roman"/>
              </a:rPr>
              <a:t>Un élément bloc peut contenir des éléments en ligne</a:t>
            </a:r>
            <a:endParaRPr sz="2000" dirty="0"/>
          </a:p>
          <a:p>
            <a:pPr marL="457200" lvl="1" algn="just">
              <a:lnSpc>
                <a:spcPct val="90000"/>
              </a:lnSpc>
              <a:spcBef>
                <a:spcPts val="440"/>
              </a:spcBef>
            </a:pPr>
            <a:r>
              <a:rPr lang="fr-FR" sz="2000" i="1" u="sng" dirty="0">
                <a:ea typeface="Times New Roman"/>
                <a:sym typeface="Times New Roman"/>
              </a:rPr>
              <a:t>exemples</a:t>
            </a:r>
            <a:r>
              <a:rPr lang="fr-FR" sz="2000" i="1" dirty="0">
                <a:ea typeface="Times New Roman"/>
                <a:sym typeface="Times New Roman"/>
              </a:rPr>
              <a:t> :</a:t>
            </a:r>
            <a:r>
              <a:rPr lang="fr-FR" sz="2000" dirty="0">
                <a:ea typeface="Times New Roman"/>
                <a:sym typeface="Times New Roman"/>
              </a:rPr>
              <a:t> p, h1, h2, h3, h4, h5, h6, div</a:t>
            </a:r>
            <a:endParaRPr sz="2000" dirty="0"/>
          </a:p>
          <a:p>
            <a:pPr marL="742950" lvl="1" indent="-285750" algn="just">
              <a:lnSpc>
                <a:spcPct val="90000"/>
              </a:lnSpc>
              <a:spcBef>
                <a:spcPts val="480"/>
              </a:spcBef>
              <a:buClr>
                <a:schemeClr val="dk2"/>
              </a:buClr>
              <a:buSzPts val="1200"/>
            </a:pPr>
            <a:endParaRPr sz="2000" dirty="0">
              <a:ea typeface="Courier New"/>
              <a:sym typeface="Courier New"/>
            </a:endParaRPr>
          </a:p>
          <a:p>
            <a:pPr marL="342900" indent="-342900" algn="just">
              <a:lnSpc>
                <a:spcPct val="90000"/>
              </a:lnSpc>
              <a:spcBef>
                <a:spcPts val="480"/>
              </a:spcBef>
              <a:buSzPct val="97000"/>
              <a:buFont typeface="Arial" panose="020B0604020202020204" pitchFamily="34" charset="0"/>
              <a:buChar char="•"/>
            </a:pPr>
            <a:r>
              <a:rPr lang="fr-FR" sz="2000" b="1" u="sng" dirty="0">
                <a:ea typeface="Times New Roman"/>
                <a:sym typeface="Times New Roman"/>
              </a:rPr>
              <a:t>Les éléments « en ligne »:</a:t>
            </a:r>
            <a:r>
              <a:rPr lang="fr-FR" sz="2000" dirty="0">
                <a:ea typeface="Times New Roman"/>
                <a:sym typeface="Times New Roman"/>
              </a:rPr>
              <a:t> une balise de type </a:t>
            </a:r>
            <a:r>
              <a:rPr lang="fr-FR" sz="2000" b="1" dirty="0" err="1">
                <a:ea typeface="Times New Roman"/>
                <a:sym typeface="Times New Roman"/>
              </a:rPr>
              <a:t>inline</a:t>
            </a:r>
            <a:r>
              <a:rPr lang="fr-FR" sz="2000" dirty="0">
                <a:ea typeface="Times New Roman"/>
                <a:sym typeface="Times New Roman"/>
              </a:rPr>
              <a:t> se trouve obligatoirement à l'intérieur d'une balise block. Une balise </a:t>
            </a:r>
            <a:r>
              <a:rPr lang="fr-FR" sz="2000" dirty="0" err="1">
                <a:ea typeface="Times New Roman"/>
                <a:sym typeface="Times New Roman"/>
              </a:rPr>
              <a:t>inline</a:t>
            </a:r>
            <a:r>
              <a:rPr lang="fr-FR" sz="2000" dirty="0">
                <a:ea typeface="Times New Roman"/>
                <a:sym typeface="Times New Roman"/>
              </a:rPr>
              <a:t> ne crée pas de retour à la ligne</a:t>
            </a:r>
            <a:endParaRPr sz="2000" dirty="0">
              <a:ea typeface="Times New Roman"/>
              <a:sym typeface="Times New Roman"/>
            </a:endParaRPr>
          </a:p>
          <a:p>
            <a:pPr marL="742950" lvl="1" indent="-285750" algn="just">
              <a:lnSpc>
                <a:spcPct val="90000"/>
              </a:lnSpc>
              <a:spcBef>
                <a:spcPts val="440"/>
              </a:spcBef>
              <a:buClr>
                <a:schemeClr val="dk2"/>
              </a:buClr>
              <a:buSzPts val="1100"/>
              <a:buFont typeface="Noto Sans Symbols"/>
              <a:buChar char="●"/>
            </a:pPr>
            <a:r>
              <a:rPr lang="fr-FR" sz="2000" dirty="0">
                <a:ea typeface="Times New Roman"/>
                <a:sym typeface="Times New Roman"/>
              </a:rPr>
              <a:t>Les éléments en ligne se placent les uns à coté des autres</a:t>
            </a:r>
            <a:endParaRPr sz="2000" dirty="0"/>
          </a:p>
          <a:p>
            <a:pPr marL="742950" lvl="1" indent="-285750" algn="just">
              <a:lnSpc>
                <a:spcPct val="90000"/>
              </a:lnSpc>
              <a:spcBef>
                <a:spcPts val="440"/>
              </a:spcBef>
              <a:buClr>
                <a:schemeClr val="dk2"/>
              </a:buClr>
              <a:buSzPts val="1100"/>
              <a:buFont typeface="Noto Sans Symbols"/>
              <a:buChar char="●"/>
            </a:pPr>
            <a:r>
              <a:rPr lang="fr-FR" sz="2000" dirty="0">
                <a:ea typeface="Times New Roman"/>
                <a:sym typeface="Times New Roman"/>
              </a:rPr>
              <a:t>Un élément en ligne peut contenir d’autres éléments en ligne</a:t>
            </a:r>
            <a:endParaRPr sz="2000" dirty="0"/>
          </a:p>
          <a:p>
            <a:pPr marL="457200" lvl="1" algn="just">
              <a:lnSpc>
                <a:spcPct val="90000"/>
              </a:lnSpc>
              <a:spcBef>
                <a:spcPts val="440"/>
              </a:spcBef>
            </a:pPr>
            <a:r>
              <a:rPr lang="fr-FR" sz="2000" i="1" u="sng" dirty="0">
                <a:ea typeface="Times New Roman"/>
                <a:sym typeface="Times New Roman"/>
              </a:rPr>
              <a:t>exemples</a:t>
            </a:r>
            <a:r>
              <a:rPr lang="fr-FR" sz="2000" i="1" dirty="0">
                <a:ea typeface="Times New Roman"/>
                <a:sym typeface="Times New Roman"/>
              </a:rPr>
              <a:t> :</a:t>
            </a:r>
            <a:r>
              <a:rPr lang="fr-FR" sz="2000" dirty="0">
                <a:ea typeface="Times New Roman"/>
                <a:sym typeface="Times New Roman"/>
              </a:rPr>
              <a:t> </a:t>
            </a:r>
            <a:r>
              <a:rPr lang="fr-FR" sz="2000" dirty="0" err="1">
                <a:ea typeface="Times New Roman"/>
                <a:sym typeface="Times New Roman"/>
              </a:rPr>
              <a:t>em</a:t>
            </a:r>
            <a:r>
              <a:rPr lang="fr-FR" sz="2000" dirty="0">
                <a:ea typeface="Times New Roman"/>
                <a:sym typeface="Times New Roman"/>
              </a:rPr>
              <a:t>, </a:t>
            </a:r>
            <a:r>
              <a:rPr lang="fr-FR" sz="2000" dirty="0" err="1">
                <a:ea typeface="Times New Roman"/>
                <a:sym typeface="Times New Roman"/>
              </a:rPr>
              <a:t>strong</a:t>
            </a:r>
            <a:r>
              <a:rPr lang="fr-FR" sz="2000" dirty="0">
                <a:ea typeface="Times New Roman"/>
                <a:sym typeface="Times New Roman"/>
              </a:rPr>
              <a:t>, b, i, a, </a:t>
            </a:r>
            <a:r>
              <a:rPr lang="fr-FR" sz="2000" dirty="0" err="1">
                <a:ea typeface="Times New Roman"/>
                <a:sym typeface="Times New Roman"/>
              </a:rPr>
              <a:t>span</a:t>
            </a:r>
            <a:endParaRPr sz="2000" dirty="0"/>
          </a:p>
        </p:txBody>
      </p:sp>
      <p:sp>
        <p:nvSpPr>
          <p:cNvPr id="390" name="Google Shape;390;p47"/>
          <p:cNvSpPr txBox="1"/>
          <p:nvPr/>
        </p:nvSpPr>
        <p:spPr>
          <a:xfrm>
            <a:off x="-629878" y="195197"/>
            <a:ext cx="8143932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Boîtes et positionnement</a:t>
            </a:r>
          </a:p>
        </p:txBody>
      </p:sp>
    </p:spTree>
    <p:extLst>
      <p:ext uri="{BB962C8B-B14F-4D97-AF65-F5344CB8AC3E}">
        <p14:creationId xmlns:p14="http://schemas.microsoft.com/office/powerpoint/2010/main" val="2353809893"/>
      </p:ext>
    </p:extLst>
  </p:cSld>
  <p:clrMapOvr>
    <a:masterClrMapping/>
  </p:clrMapOvr>
  <p:transition spd="slow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8"/>
          <p:cNvSpPr txBox="1">
            <a:spLocks noGrp="1"/>
          </p:cNvSpPr>
          <p:nvPr>
            <p:ph type="sldNum" idx="4294967295"/>
          </p:nvPr>
        </p:nvSpPr>
        <p:spPr>
          <a:xfrm>
            <a:off x="10058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fr-FR"/>
              <a:pPr/>
              <a:t>29</a:t>
            </a:fld>
            <a:endParaRPr/>
          </a:p>
        </p:txBody>
      </p:sp>
      <p:sp>
        <p:nvSpPr>
          <p:cNvPr id="397" name="Google Shape;397;p48"/>
          <p:cNvSpPr txBox="1"/>
          <p:nvPr/>
        </p:nvSpPr>
        <p:spPr>
          <a:xfrm>
            <a:off x="625415" y="1235621"/>
            <a:ext cx="8229600" cy="5120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Clr>
                <a:srgbClr val="002060"/>
              </a:buClr>
              <a:buSzPts val="2400"/>
              <a:buFont typeface="Arial"/>
              <a:buChar char="•"/>
            </a:pPr>
            <a:r>
              <a:rPr lang="fr-FR" sz="2400" b="1" i="1" u="sng" dirty="0" err="1">
                <a:latin typeface="Times New Roman"/>
                <a:ea typeface="Times New Roman"/>
                <a:cs typeface="Times New Roman"/>
                <a:sym typeface="Times New Roman"/>
              </a:rPr>
              <a:t>width</a:t>
            </a:r>
            <a:endParaRPr sz="2400" b="1" i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–"/>
            </a:pPr>
            <a:r>
              <a:rPr lang="fr-FR" sz="2200" dirty="0">
                <a:latin typeface="Times New Roman"/>
                <a:ea typeface="Times New Roman"/>
                <a:cs typeface="Times New Roman"/>
                <a:sym typeface="Times New Roman"/>
              </a:rPr>
              <a:t>Permet de spécifier la largeur d’un bloc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480"/>
              </a:spcBef>
              <a:buClr>
                <a:srgbClr val="002060"/>
              </a:buClr>
              <a:buSzPts val="2400"/>
              <a:buFont typeface="Arial"/>
              <a:buChar char="•"/>
            </a:pPr>
            <a:r>
              <a:rPr lang="fr-FR" sz="2400" b="1" i="1" u="sng" dirty="0" err="1">
                <a:latin typeface="Times New Roman"/>
                <a:ea typeface="Times New Roman"/>
                <a:cs typeface="Times New Roman"/>
                <a:sym typeface="Times New Roman"/>
              </a:rPr>
              <a:t>height</a:t>
            </a:r>
            <a:endParaRPr sz="2400" b="1" i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–"/>
            </a:pPr>
            <a:r>
              <a:rPr lang="fr-FR" sz="2200" dirty="0">
                <a:latin typeface="Times New Roman"/>
                <a:ea typeface="Times New Roman"/>
                <a:cs typeface="Times New Roman"/>
                <a:sym typeface="Times New Roman"/>
              </a:rPr>
              <a:t>Permet de spécifier la hauteur d’un bloc</a:t>
            </a:r>
            <a:endParaRPr dirty="0"/>
          </a:p>
          <a:p>
            <a:pPr marL="342900" indent="-342900">
              <a:spcBef>
                <a:spcPts val="480"/>
              </a:spcBef>
              <a:buClr>
                <a:srgbClr val="002060"/>
              </a:buClr>
              <a:buSzPts val="2400"/>
              <a:buFont typeface="Arial"/>
              <a:buChar char="•"/>
            </a:pPr>
            <a:r>
              <a:rPr lang="fr-FR" sz="2400" b="1" i="1" u="sng" dirty="0">
                <a:latin typeface="Times New Roman"/>
                <a:ea typeface="Times New Roman"/>
                <a:cs typeface="Times New Roman"/>
                <a:sym typeface="Times New Roman"/>
              </a:rPr>
              <a:t>Position</a:t>
            </a:r>
          </a:p>
          <a:p>
            <a:pPr>
              <a:spcBef>
                <a:spcPts val="480"/>
              </a:spcBef>
              <a:buClr>
                <a:srgbClr val="002060"/>
              </a:buClr>
              <a:buSzPts val="2400"/>
            </a:pPr>
            <a:endParaRPr dirty="0"/>
          </a:p>
          <a:p>
            <a:pPr marL="742950" lvl="1" indent="-28575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–"/>
            </a:pPr>
            <a:r>
              <a:rPr lang="fr-FR" sz="2000" b="1" dirty="0" err="1">
                <a:solidFill>
                  <a:schemeClr val="dk1"/>
                </a:solidFill>
                <a:ea typeface="Times New Roman"/>
                <a:sym typeface="Times New Roman"/>
              </a:rPr>
              <a:t>Absolute</a:t>
            </a:r>
            <a:r>
              <a:rPr lang="fr-FR" sz="2000" dirty="0">
                <a:solidFill>
                  <a:schemeClr val="dk1"/>
                </a:solidFill>
                <a:ea typeface="Times New Roman"/>
                <a:sym typeface="Times New Roman"/>
              </a:rPr>
              <a:t> </a:t>
            </a:r>
            <a:r>
              <a:rPr lang="fr-FR" sz="2000" dirty="0"/>
              <a:t>Permet de placer un élément où l'on souhaite sur la page, au pixel près.</a:t>
            </a:r>
          </a:p>
          <a:p>
            <a:pPr marL="742950" lvl="1" indent="-28575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–"/>
            </a:pPr>
            <a:r>
              <a:rPr lang="fr-FR" sz="2000" b="1" dirty="0">
                <a:solidFill>
                  <a:schemeClr val="dk1"/>
                </a:solidFill>
                <a:ea typeface="Times New Roman"/>
                <a:sym typeface="Times New Roman"/>
              </a:rPr>
              <a:t>Relative</a:t>
            </a:r>
            <a:r>
              <a:rPr lang="fr-FR" sz="2000" dirty="0">
                <a:solidFill>
                  <a:schemeClr val="dk1"/>
                </a:solidFill>
                <a:ea typeface="Times New Roman"/>
                <a:sym typeface="Times New Roman"/>
              </a:rPr>
              <a:t>: Le bloc est placé relativement à la position qu’il aurait du occuper </a:t>
            </a:r>
          </a:p>
          <a:p>
            <a:pPr marL="742950" lvl="1" indent="-285750">
              <a:spcBef>
                <a:spcPts val="440"/>
              </a:spcBef>
              <a:buClr>
                <a:schemeClr val="dk1"/>
              </a:buClr>
              <a:buSzPts val="2200"/>
              <a:buFont typeface="Arial"/>
              <a:buChar char="–"/>
            </a:pPr>
            <a:r>
              <a:rPr lang="fr-FR" sz="2000" b="1" dirty="0" err="1">
                <a:solidFill>
                  <a:schemeClr val="dk1"/>
                </a:solidFill>
                <a:sym typeface="Times New Roman"/>
              </a:rPr>
              <a:t>Fixed</a:t>
            </a:r>
            <a:r>
              <a:rPr lang="fr-FR" sz="2000" dirty="0">
                <a:solidFill>
                  <a:schemeClr val="dk1"/>
                </a:solidFill>
                <a:sym typeface="Times New Roman"/>
              </a:rPr>
              <a:t>: L</a:t>
            </a:r>
            <a:r>
              <a:rPr lang="fr-FR" sz="2000" dirty="0"/>
              <a:t>'élément restera toujours visible même si on descend plus bas dans la page</a:t>
            </a:r>
          </a:p>
          <a:p>
            <a:pPr lvl="1">
              <a:spcBef>
                <a:spcPts val="440"/>
              </a:spcBef>
              <a:buClr>
                <a:schemeClr val="dk1"/>
              </a:buClr>
              <a:buSzPts val="2200"/>
            </a:pPr>
            <a:endParaRPr sz="2000" dirty="0"/>
          </a:p>
        </p:txBody>
      </p:sp>
      <p:sp>
        <p:nvSpPr>
          <p:cNvPr id="404" name="Google Shape;404;p48"/>
          <p:cNvSpPr txBox="1"/>
          <p:nvPr/>
        </p:nvSpPr>
        <p:spPr>
          <a:xfrm>
            <a:off x="-685296" y="139299"/>
            <a:ext cx="8143932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fr-FR" sz="4000" dirty="0"/>
              <a:t>Boîtes et positionnement</a:t>
            </a:r>
          </a:p>
        </p:txBody>
      </p:sp>
    </p:spTree>
    <p:extLst>
      <p:ext uri="{BB962C8B-B14F-4D97-AF65-F5344CB8AC3E}">
        <p14:creationId xmlns:p14="http://schemas.microsoft.com/office/powerpoint/2010/main" val="3791558003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sldNum" idx="4294967295"/>
          </p:nvPr>
        </p:nvSpPr>
        <p:spPr>
          <a:xfrm>
            <a:off x="10058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fr-FR"/>
              <a:pPr/>
              <a:t>3</a:t>
            </a:fld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1676400" y="1286466"/>
            <a:ext cx="8740080" cy="4662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50000"/>
              </a:lnSpc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Faciliter la modification de la présentation ou du contenu (possibilité de travailler en équipe plus efficacement).</a:t>
            </a:r>
            <a:endParaRPr sz="2400" dirty="0"/>
          </a:p>
          <a:p>
            <a:pPr algn="just">
              <a:lnSpc>
                <a:spcPct val="150000"/>
              </a:lnSpc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Coût de développement et de maintenance allégé(code plus simple).</a:t>
            </a:r>
            <a:endParaRPr sz="2400" dirty="0"/>
          </a:p>
          <a:p>
            <a:pPr algn="just">
              <a:lnSpc>
                <a:spcPct val="150000"/>
              </a:lnSpc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source allégé.</a:t>
            </a:r>
            <a:endParaRPr sz="2400" dirty="0"/>
          </a:p>
          <a:p>
            <a:pPr algn="just">
              <a:lnSpc>
                <a:spcPct val="150000"/>
              </a:lnSpc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Possibilité de présentations différentes selon : le profil utilisateur, la résolution d‘écran, etc.</a:t>
            </a:r>
            <a:endParaRPr sz="2400" dirty="0"/>
          </a:p>
          <a:p>
            <a:pPr algn="just">
              <a:lnSpc>
                <a:spcPct val="150000"/>
              </a:lnSpc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Uniformiser la présentation sur plusieurs pages (un seul fichier CSS à modifier pour que les changements se répercutent sur l'ensemble du site).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-865406" y="153927"/>
            <a:ext cx="8143932" cy="725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C0C0C"/>
              </a:buClr>
              <a:buSzPts val="4000"/>
            </a:pPr>
            <a:r>
              <a:rPr lang="fr-FR" sz="40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 et avantages </a:t>
            </a:r>
            <a:endParaRPr sz="40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2791837"/>
      </p:ext>
    </p:extLst>
  </p:cSld>
  <p:clrMapOvr>
    <a:masterClrMapping/>
  </p:clrMapOvr>
  <p:transition spd="slow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8"/>
          <p:cNvSpPr txBox="1">
            <a:spLocks noGrp="1"/>
          </p:cNvSpPr>
          <p:nvPr>
            <p:ph type="sldNum" idx="4294967295"/>
          </p:nvPr>
        </p:nvSpPr>
        <p:spPr>
          <a:xfrm>
            <a:off x="10058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fr-FR"/>
              <a:pPr/>
              <a:t>30</a:t>
            </a:fld>
            <a:endParaRPr/>
          </a:p>
        </p:txBody>
      </p:sp>
      <p:sp>
        <p:nvSpPr>
          <p:cNvPr id="397" name="Google Shape;397;p48"/>
          <p:cNvSpPr txBox="1"/>
          <p:nvPr/>
        </p:nvSpPr>
        <p:spPr>
          <a:xfrm>
            <a:off x="2135560" y="1235622"/>
            <a:ext cx="8229600" cy="5120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>
              <a:spcBef>
                <a:spcPts val="440"/>
              </a:spcBef>
              <a:buClr>
                <a:schemeClr val="dk1"/>
              </a:buClr>
              <a:buSzPts val="2200"/>
            </a:pPr>
            <a:endParaRPr sz="2000" dirty="0"/>
          </a:p>
        </p:txBody>
      </p:sp>
      <p:sp>
        <p:nvSpPr>
          <p:cNvPr id="404" name="Google Shape;404;p48"/>
          <p:cNvSpPr txBox="1"/>
          <p:nvPr/>
        </p:nvSpPr>
        <p:spPr>
          <a:xfrm>
            <a:off x="-491333" y="125444"/>
            <a:ext cx="8143932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Boîtes et positionnement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611870"/>
              </p:ext>
            </p:extLst>
          </p:nvPr>
        </p:nvGraphicFramePr>
        <p:xfrm>
          <a:off x="1139051" y="1096964"/>
          <a:ext cx="8670908" cy="5441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6089">
                  <a:extLst>
                    <a:ext uri="{9D8B030D-6E8A-4147-A177-3AD203B41FA5}">
                      <a16:colId xmlns:a16="http://schemas.microsoft.com/office/drawing/2014/main" val="2200796164"/>
                    </a:ext>
                  </a:extLst>
                </a:gridCol>
                <a:gridCol w="4804819">
                  <a:extLst>
                    <a:ext uri="{9D8B030D-6E8A-4147-A177-3AD203B41FA5}">
                      <a16:colId xmlns:a16="http://schemas.microsoft.com/office/drawing/2014/main" val="3596010550"/>
                    </a:ext>
                  </a:extLst>
                </a:gridCol>
              </a:tblGrid>
              <a:tr h="35684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Propriété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Valeur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2159181"/>
                  </a:ext>
                </a:extLst>
              </a:tr>
              <a:tr h="356849">
                <a:tc>
                  <a:txBody>
                    <a:bodyPr/>
                    <a:lstStyle/>
                    <a:p>
                      <a:r>
                        <a:rPr lang="fr-FR"/>
                        <a:t>width height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auto, dimension ou pourcentage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3447765"/>
                  </a:ext>
                </a:extLst>
              </a:tr>
              <a:tr h="624486">
                <a:tc>
                  <a:txBody>
                    <a:bodyPr/>
                    <a:lstStyle/>
                    <a:p>
                      <a:r>
                        <a:rPr lang="en-US" dirty="0"/>
                        <a:t>padding padding-top padding-right padding-bottom padding-left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dimension ou pourcentage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297416"/>
                  </a:ext>
                </a:extLst>
              </a:tr>
              <a:tr h="624486">
                <a:tc>
                  <a:txBody>
                    <a:bodyPr/>
                    <a:lstStyle/>
                    <a:p>
                      <a:r>
                        <a:rPr lang="fr-FR" dirty="0"/>
                        <a:t>border-style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none, dotted, dashed, solid, double, groove, ridge, inset ou outset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1736000"/>
                  </a:ext>
                </a:extLst>
              </a:tr>
              <a:tr h="356849">
                <a:tc>
                  <a:txBody>
                    <a:bodyPr/>
                    <a:lstStyle/>
                    <a:p>
                      <a:r>
                        <a:rPr lang="fr-FR"/>
                        <a:t>border-width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medium, thin, thick ou une dimension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1824193"/>
                  </a:ext>
                </a:extLst>
              </a:tr>
              <a:tr h="356849">
                <a:tc>
                  <a:txBody>
                    <a:bodyPr/>
                    <a:lstStyle/>
                    <a:p>
                      <a:r>
                        <a:rPr lang="fr-FR"/>
                        <a:t>border-color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couleur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96167"/>
                  </a:ext>
                </a:extLst>
              </a:tr>
              <a:tr h="624486">
                <a:tc>
                  <a:txBody>
                    <a:bodyPr/>
                    <a:lstStyle/>
                    <a:p>
                      <a:r>
                        <a:rPr lang="en-US"/>
                        <a:t>margin margin-top margin-right margin-bottom margin-left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auto, dimension ou pourcentage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758080"/>
                  </a:ext>
                </a:extLst>
              </a:tr>
              <a:tr h="356849">
                <a:tc>
                  <a:txBody>
                    <a:bodyPr/>
                    <a:lstStyle/>
                    <a:p>
                      <a:r>
                        <a:rPr lang="fr-FR"/>
                        <a:t>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static, relative, absolute ou fixed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8820794"/>
                  </a:ext>
                </a:extLst>
              </a:tr>
              <a:tr h="356849">
                <a:tc>
                  <a:txBody>
                    <a:bodyPr/>
                    <a:lstStyle/>
                    <a:p>
                      <a:r>
                        <a:rPr lang="fr-FR"/>
                        <a:t>top right bottom left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auto, dimension ou pourcentage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728093"/>
                  </a:ext>
                </a:extLst>
              </a:tr>
              <a:tr h="356849">
                <a:tc>
                  <a:txBody>
                    <a:bodyPr/>
                    <a:lstStyle/>
                    <a:p>
                      <a:r>
                        <a:rPr lang="fr-FR"/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none, left ou right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6647825"/>
                  </a:ext>
                </a:extLst>
              </a:tr>
              <a:tr h="356849">
                <a:tc>
                  <a:txBody>
                    <a:bodyPr/>
                    <a:lstStyle/>
                    <a:p>
                      <a:r>
                        <a:rPr lang="fr-FR"/>
                        <a:t>clear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none, left, right ou both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5032660"/>
                  </a:ext>
                </a:extLst>
              </a:tr>
              <a:tr h="356849">
                <a:tc>
                  <a:txBody>
                    <a:bodyPr/>
                    <a:lstStyle/>
                    <a:p>
                      <a:r>
                        <a:rPr lang="fr-FR"/>
                        <a:t>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visible, hidden, scroll ou auto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924778"/>
                  </a:ext>
                </a:extLst>
              </a:tr>
              <a:tr h="356849">
                <a:tc>
                  <a:txBody>
                    <a:bodyPr/>
                    <a:lstStyle/>
                    <a:p>
                      <a:r>
                        <a:rPr lang="fr-FR"/>
                        <a:t>visibility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visible ou </a:t>
                      </a:r>
                      <a:r>
                        <a:rPr lang="fr-FR" dirty="0" err="1"/>
                        <a:t>hidden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637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637202"/>
      </p:ext>
    </p:extLst>
  </p:cSld>
  <p:clrMapOvr>
    <a:masterClrMapping/>
  </p:clrMapOvr>
  <p:transition spd="slow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9"/>
          <p:cNvSpPr txBox="1">
            <a:spLocks noGrp="1"/>
          </p:cNvSpPr>
          <p:nvPr>
            <p:ph type="sldNum" idx="4294967295"/>
          </p:nvPr>
        </p:nvSpPr>
        <p:spPr>
          <a:xfrm>
            <a:off x="10058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fr-FR"/>
              <a:pPr/>
              <a:t>31</a:t>
            </a:fld>
            <a:endParaRPr/>
          </a:p>
        </p:txBody>
      </p:sp>
      <p:pic>
        <p:nvPicPr>
          <p:cNvPr id="634" name="Google Shape;634;p59" descr="http://css.mammouthland.net/images/margin-paddin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5454" y="1607128"/>
            <a:ext cx="5845455" cy="3337587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59"/>
          <p:cNvSpPr txBox="1"/>
          <p:nvPr/>
        </p:nvSpPr>
        <p:spPr>
          <a:xfrm>
            <a:off x="272534" y="116454"/>
            <a:ext cx="532859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fr-FR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Marges - </a:t>
            </a:r>
            <a:r>
              <a:rPr lang="fr-FR" sz="4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Padding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4101774"/>
      </p:ext>
    </p:extLst>
  </p:cSld>
  <p:clrMapOvr>
    <a:masterClrMapping/>
  </p:clrMapOvr>
  <p:transition spd="slow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0"/>
          <p:cNvSpPr txBox="1">
            <a:spLocks noGrp="1"/>
          </p:cNvSpPr>
          <p:nvPr>
            <p:ph type="sldNum" idx="4294967295"/>
          </p:nvPr>
        </p:nvSpPr>
        <p:spPr>
          <a:xfrm>
            <a:off x="10058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fr-FR"/>
              <a:pPr/>
              <a:t>32</a:t>
            </a:fld>
            <a:endParaRPr/>
          </a:p>
        </p:txBody>
      </p:sp>
      <p:sp>
        <p:nvSpPr>
          <p:cNvPr id="642" name="Google Shape;642;p60"/>
          <p:cNvSpPr/>
          <p:nvPr/>
        </p:nvSpPr>
        <p:spPr>
          <a:xfrm>
            <a:off x="471588" y="1169043"/>
            <a:ext cx="11914375" cy="5065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marges peuvent être négatives ; dans ce cas la boîte d'un élément sort de celle de son parent</a:t>
            </a:r>
            <a:endParaRPr sz="2400" dirty="0"/>
          </a:p>
          <a:p>
            <a:pPr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 la largeur de la marge est donnée en pourcentage, elle est calculée par rapport à celle du bloc parent.</a:t>
            </a:r>
            <a:endParaRPr sz="2400" dirty="0"/>
          </a:p>
          <a:p>
            <a:pPr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Possibilité de définir de une à quatre marges dans le sens des</a:t>
            </a:r>
            <a:endParaRPr sz="2400" dirty="0"/>
          </a:p>
          <a:p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aiguilles d'une montre (haut, droit, bas, gauche).</a:t>
            </a:r>
            <a:endParaRPr sz="2400" dirty="0"/>
          </a:p>
          <a:p>
            <a:pPr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Pour réaliser un design centré quand on ne connaît pas la résolution du visiteur, on utilise </a:t>
            </a:r>
            <a:r>
              <a:rPr lang="fr-FR" sz="24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margin</a:t>
            </a:r>
            <a:r>
              <a:rPr lang="fr-FR" sz="2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auto </a:t>
            </a:r>
            <a:endParaRPr sz="2400" dirty="0"/>
          </a:p>
          <a:p>
            <a:pPr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fr-FR" sz="24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Exemples :</a:t>
            </a:r>
            <a:endParaRPr sz="2400" dirty="0"/>
          </a:p>
          <a:p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h1 { </a:t>
            </a:r>
            <a:r>
              <a:rPr lang="fr-FR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margin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20px 10px 15px 10px; }</a:t>
            </a:r>
            <a:endParaRPr sz="2400" dirty="0"/>
          </a:p>
          <a:p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{ </a:t>
            </a:r>
            <a:r>
              <a:rPr lang="fr-FR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margin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10%; }</a:t>
            </a:r>
            <a:endParaRPr sz="2400" dirty="0"/>
          </a:p>
          <a:p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{ </a:t>
            </a:r>
            <a:r>
              <a:rPr lang="fr-FR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margin-left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3em; }</a:t>
            </a:r>
            <a:endParaRPr sz="2400" dirty="0"/>
          </a:p>
          <a:p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fr-FR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block_centre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 </a:t>
            </a:r>
            <a:r>
              <a:rPr lang="fr-FR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margin</a:t>
            </a:r>
            <a:r>
              <a:rPr lang="fr-FR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auto; width:200px; }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3" name="Google Shape;643;p60"/>
          <p:cNvSpPr txBox="1"/>
          <p:nvPr/>
        </p:nvSpPr>
        <p:spPr>
          <a:xfrm>
            <a:off x="-752547" y="176749"/>
            <a:ext cx="532859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fr-FR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Marges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2449292"/>
      </p:ext>
    </p:extLst>
  </p:cSld>
  <p:clrMapOvr>
    <a:masterClrMapping/>
  </p:clrMapOvr>
  <p:transition spd="slow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1"/>
          <p:cNvSpPr txBox="1">
            <a:spLocks noGrp="1"/>
          </p:cNvSpPr>
          <p:nvPr>
            <p:ph type="sldNum" idx="4294967295"/>
          </p:nvPr>
        </p:nvSpPr>
        <p:spPr>
          <a:xfrm>
            <a:off x="10058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fr-FR"/>
              <a:pPr/>
              <a:t>33</a:t>
            </a:fld>
            <a:endParaRPr/>
          </a:p>
        </p:txBody>
      </p:sp>
      <p:sp>
        <p:nvSpPr>
          <p:cNvPr id="650" name="Google Shape;650;p61"/>
          <p:cNvSpPr/>
          <p:nvPr/>
        </p:nvSpPr>
        <p:spPr>
          <a:xfrm>
            <a:off x="767408" y="1000232"/>
            <a:ext cx="8208912" cy="618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50000"/>
              </a:lnSpc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Permet comme la propriété </a:t>
            </a:r>
            <a:r>
              <a:rPr lang="fr-FR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margin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d'aérer la présentation mais cette fois non pas entre deux éléments voisins mais directement autour du contenu.</a:t>
            </a:r>
            <a:endParaRPr dirty="0"/>
          </a:p>
          <a:p>
            <a:pPr algn="just">
              <a:lnSpc>
                <a:spcPct val="150000"/>
              </a:lnSpc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Possibilité de définir dans l'ordre les espacements haut, droit, bas et gauche de l‘élément. </a:t>
            </a:r>
            <a:endParaRPr dirty="0"/>
          </a:p>
          <a:p>
            <a:pPr algn="just">
              <a:lnSpc>
                <a:spcPct val="150000"/>
              </a:lnSpc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Exemples: </a:t>
            </a:r>
            <a:endParaRPr dirty="0"/>
          </a:p>
          <a:p>
            <a:pPr algn="just">
              <a:lnSpc>
                <a:spcPct val="150000"/>
              </a:lnSpc>
            </a:pPr>
            <a:r>
              <a:rPr lang="fr-FR" sz="2200" b="1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h1 { </a:t>
            </a:r>
            <a:r>
              <a:rPr lang="fr-FR" sz="2200" b="1" dirty="0" err="1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padding</a:t>
            </a:r>
            <a:r>
              <a:rPr lang="fr-FR" sz="2200" b="1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20px 10px; }</a:t>
            </a:r>
            <a:endParaRPr dirty="0"/>
          </a:p>
          <a:p>
            <a:pPr algn="just">
              <a:lnSpc>
                <a:spcPct val="150000"/>
              </a:lnSpc>
            </a:pPr>
            <a:r>
              <a:rPr lang="fr-FR" sz="2200" b="1" dirty="0">
                <a:solidFill>
                  <a:srgbClr val="2440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h1 { </a:t>
            </a:r>
            <a:r>
              <a:rPr lang="fr-FR" sz="2200" b="1" dirty="0" err="1">
                <a:solidFill>
                  <a:srgbClr val="2440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padding</a:t>
            </a:r>
            <a:r>
              <a:rPr lang="fr-FR" sz="2200" b="1" dirty="0">
                <a:solidFill>
                  <a:srgbClr val="2440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-top: 20px;</a:t>
            </a:r>
            <a:endParaRPr dirty="0"/>
          </a:p>
          <a:p>
            <a:pPr algn="just">
              <a:lnSpc>
                <a:spcPct val="150000"/>
              </a:lnSpc>
            </a:pPr>
            <a:r>
              <a:rPr lang="fr-FR" sz="2200" b="1" dirty="0" err="1">
                <a:solidFill>
                  <a:srgbClr val="2440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padding-bottom</a:t>
            </a:r>
            <a:r>
              <a:rPr lang="fr-FR" sz="2200" b="1" dirty="0">
                <a:solidFill>
                  <a:srgbClr val="2440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20px;</a:t>
            </a:r>
            <a:endParaRPr dirty="0"/>
          </a:p>
          <a:p>
            <a:pPr algn="just">
              <a:lnSpc>
                <a:spcPct val="150000"/>
              </a:lnSpc>
            </a:pPr>
            <a:r>
              <a:rPr lang="fr-FR" sz="2200" b="1" dirty="0" err="1">
                <a:solidFill>
                  <a:srgbClr val="2440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padding</a:t>
            </a:r>
            <a:r>
              <a:rPr lang="fr-FR" sz="2200" b="1" dirty="0">
                <a:solidFill>
                  <a:srgbClr val="2440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-right: 10px;</a:t>
            </a:r>
            <a:endParaRPr dirty="0"/>
          </a:p>
          <a:p>
            <a:pPr algn="just">
              <a:lnSpc>
                <a:spcPct val="150000"/>
              </a:lnSpc>
            </a:pPr>
            <a:r>
              <a:rPr lang="fr-FR" sz="2200" b="1" dirty="0" err="1">
                <a:solidFill>
                  <a:srgbClr val="2440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padding-left</a:t>
            </a:r>
            <a:r>
              <a:rPr lang="fr-FR" sz="2200" b="1" dirty="0">
                <a:solidFill>
                  <a:srgbClr val="2440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10px;</a:t>
            </a:r>
            <a:endParaRPr dirty="0"/>
          </a:p>
          <a:p>
            <a:pPr algn="just">
              <a:lnSpc>
                <a:spcPct val="150000"/>
              </a:lnSpc>
            </a:pPr>
            <a:r>
              <a:rPr lang="fr-FR" sz="2200" b="1" dirty="0">
                <a:solidFill>
                  <a:srgbClr val="2440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endParaRPr sz="2200" b="1" dirty="0">
              <a:solidFill>
                <a:srgbClr val="24406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1" name="Google Shape;651;p61"/>
          <p:cNvSpPr txBox="1"/>
          <p:nvPr/>
        </p:nvSpPr>
        <p:spPr>
          <a:xfrm>
            <a:off x="-456728" y="160931"/>
            <a:ext cx="532859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fr-FR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</a:t>
            </a:r>
            <a:r>
              <a:rPr lang="fr-FR" sz="4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Paddings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1832397"/>
      </p:ext>
    </p:extLst>
  </p:cSld>
  <p:clrMapOvr>
    <a:masterClrMapping/>
  </p:clrMapOvr>
  <p:transition spd="slow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2"/>
          <p:cNvSpPr txBox="1">
            <a:spLocks noGrp="1"/>
          </p:cNvSpPr>
          <p:nvPr>
            <p:ph type="sldNum" idx="4294967295"/>
          </p:nvPr>
        </p:nvSpPr>
        <p:spPr>
          <a:xfrm>
            <a:off x="10058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fr-FR"/>
              <a:pPr/>
              <a:t>34</a:t>
            </a:fld>
            <a:endParaRPr/>
          </a:p>
        </p:txBody>
      </p:sp>
      <p:sp>
        <p:nvSpPr>
          <p:cNvPr id="658" name="Google Shape;658;p62"/>
          <p:cNvSpPr/>
          <p:nvPr/>
        </p:nvSpPr>
        <p:spPr>
          <a:xfrm>
            <a:off x="6096000" y="1512168"/>
            <a:ext cx="4176464" cy="508518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fr-FR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li{ </a:t>
            </a:r>
            <a:endParaRPr dirty="0"/>
          </a:p>
          <a:p>
            <a:r>
              <a:rPr lang="fr-FR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-style: none; </a:t>
            </a:r>
            <a:endParaRPr dirty="0"/>
          </a:p>
          <a:p>
            <a:r>
              <a:rPr lang="fr-FR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fr-FR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 dirty="0"/>
          </a:p>
          <a:p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padding:5px; }</a:t>
            </a:r>
            <a:endParaRPr dirty="0"/>
          </a:p>
          <a:p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fr-FR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 a{ </a:t>
            </a:r>
            <a:endParaRPr dirty="0"/>
          </a:p>
          <a:p>
            <a:r>
              <a:rPr lang="fr-FR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text-decoration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none;</a:t>
            </a:r>
            <a:endParaRPr dirty="0"/>
          </a:p>
          <a:p>
            <a:r>
              <a:rPr lang="fr-FR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fr-FR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/>
          </a:p>
          <a:p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background-</a:t>
            </a:r>
            <a:r>
              <a:rPr lang="fr-FR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fr-FR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blue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}</a:t>
            </a:r>
            <a:endParaRPr dirty="0"/>
          </a:p>
          <a:p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fr-FR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 a:hover{</a:t>
            </a:r>
            <a:endParaRPr dirty="0"/>
          </a:p>
          <a:p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green;</a:t>
            </a:r>
            <a:endParaRPr dirty="0"/>
          </a:p>
          <a:p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font-</a:t>
            </a:r>
            <a:r>
              <a:rPr lang="fr-FR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fr-FR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bold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/>
          </a:p>
          <a:p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background-</a:t>
            </a:r>
            <a:r>
              <a:rPr lang="fr-FR" sz="2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</a:t>
            </a:r>
            <a:r>
              <a:rPr lang="fr-FR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orange; }</a:t>
            </a:r>
            <a:endParaRPr dirty="0"/>
          </a:p>
        </p:txBody>
      </p:sp>
      <p:sp>
        <p:nvSpPr>
          <p:cNvPr id="659" name="Google Shape;659;p62"/>
          <p:cNvSpPr/>
          <p:nvPr/>
        </p:nvSpPr>
        <p:spPr>
          <a:xfrm>
            <a:off x="2135560" y="1980220"/>
            <a:ext cx="3744416" cy="367240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fr-FR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lang="fr-FR" sz="16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</a:t>
            </a:r>
            <a:r>
              <a:rPr lang="fr-FR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</a:t>
            </a:r>
            <a:endParaRPr dirty="0"/>
          </a:p>
          <a:p>
            <a:r>
              <a:rPr lang="fr-FR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&lt;li&gt;&lt;a </a:t>
            </a:r>
            <a:r>
              <a:rPr lang="fr-FR" sz="16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href</a:t>
            </a:r>
            <a:r>
              <a:rPr lang="fr-FR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="p1.html"&gt;lien1&lt;/a&gt; &lt;/li&gt;</a:t>
            </a:r>
            <a:endParaRPr dirty="0"/>
          </a:p>
          <a:p>
            <a:r>
              <a:rPr lang="fr-FR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&lt;li&gt;&lt;a </a:t>
            </a:r>
            <a:r>
              <a:rPr lang="fr-FR" sz="16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href</a:t>
            </a:r>
            <a:r>
              <a:rPr lang="fr-FR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="p2.html"&gt;lien2&lt;/a&gt;&lt;/li&gt;</a:t>
            </a:r>
            <a:endParaRPr dirty="0"/>
          </a:p>
          <a:p>
            <a:r>
              <a:rPr lang="fr-FR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&lt;li&gt;&lt;a </a:t>
            </a:r>
            <a:r>
              <a:rPr lang="fr-FR" sz="16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href</a:t>
            </a:r>
            <a:r>
              <a:rPr lang="fr-FR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="p3.html"&gt;lien3&lt;/a&gt;&lt;/li&gt;</a:t>
            </a:r>
            <a:endParaRPr dirty="0"/>
          </a:p>
          <a:p>
            <a:r>
              <a:rPr lang="fr-FR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</a:t>
            </a:r>
            <a:r>
              <a:rPr lang="fr-FR" sz="16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</a:t>
            </a:r>
            <a:r>
              <a:rPr lang="fr-FR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endParaRPr dirty="0"/>
          </a:p>
        </p:txBody>
      </p:sp>
      <p:sp>
        <p:nvSpPr>
          <p:cNvPr id="660" name="Google Shape;660;p62"/>
          <p:cNvSpPr txBox="1"/>
          <p:nvPr/>
        </p:nvSpPr>
        <p:spPr>
          <a:xfrm>
            <a:off x="587388" y="174785"/>
            <a:ext cx="6840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fr-FR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création de menu horizontal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4753265"/>
      </p:ext>
    </p:extLst>
  </p:cSld>
  <p:clrMapOvr>
    <a:masterClrMapping/>
  </p:clrMapOvr>
  <p:transition spd="slow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2"/>
          <p:cNvSpPr txBox="1">
            <a:spLocks noGrp="1"/>
          </p:cNvSpPr>
          <p:nvPr>
            <p:ph type="sldNum" idx="4294967295"/>
          </p:nvPr>
        </p:nvSpPr>
        <p:spPr>
          <a:xfrm>
            <a:off x="10058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fr-FR"/>
              <a:pPr/>
              <a:t>35</a:t>
            </a:fld>
            <a:endParaRPr/>
          </a:p>
        </p:txBody>
      </p:sp>
      <p:sp>
        <p:nvSpPr>
          <p:cNvPr id="660" name="Google Shape;660;p62"/>
          <p:cNvSpPr txBox="1"/>
          <p:nvPr/>
        </p:nvSpPr>
        <p:spPr>
          <a:xfrm>
            <a:off x="-96982" y="116050"/>
            <a:ext cx="6840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unités de mesures</a:t>
            </a: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637234"/>
              </p:ext>
            </p:extLst>
          </p:nvPr>
        </p:nvGraphicFramePr>
        <p:xfrm>
          <a:off x="997527" y="1161501"/>
          <a:ext cx="8382000" cy="506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1150">
                  <a:extLst>
                    <a:ext uri="{9D8B030D-6E8A-4147-A177-3AD203B41FA5}">
                      <a16:colId xmlns:a16="http://schemas.microsoft.com/office/drawing/2014/main" val="1728920067"/>
                    </a:ext>
                  </a:extLst>
                </a:gridCol>
                <a:gridCol w="4260850">
                  <a:extLst>
                    <a:ext uri="{9D8B030D-6E8A-4147-A177-3AD203B41FA5}">
                      <a16:colId xmlns:a16="http://schemas.microsoft.com/office/drawing/2014/main" val="2113192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unité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62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Les unités</a:t>
                      </a:r>
                      <a:r>
                        <a:rPr lang="fr-FR" baseline="0" dirty="0" smtClean="0"/>
                        <a:t> absolues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pixels (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px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/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pouces (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/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centimètres (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/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millimètres (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/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picas (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/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 points (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68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Les unités relatives au texte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fontAlgn="base"/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fontAlgn="base"/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fontAlgn="base"/>
                      <a:r>
                        <a:rPr lang="fr-FR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32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Les unités relatives au </a:t>
                      </a:r>
                      <a:r>
                        <a:rPr lang="fr-FR" dirty="0" err="1" smtClean="0"/>
                        <a:t>viewport</a:t>
                      </a:r>
                      <a:r>
                        <a:rPr lang="fr-FR" dirty="0" smtClean="0"/>
                        <a:t>( relatives à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taille de la fenêtre du navigateur)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hauteur du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viewport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fr-FR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vh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/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largeur du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viewport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fr-FR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vw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/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viewport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minimum (</a:t>
                      </a:r>
                      <a:r>
                        <a:rPr lang="fr-FR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vmin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/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viewport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maximum (</a:t>
                      </a:r>
                      <a:r>
                        <a:rPr lang="fr-FR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vmax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952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Les unités</a:t>
                      </a:r>
                      <a:r>
                        <a:rPr lang="fr-FR" baseline="0" dirty="0" smtClean="0"/>
                        <a:t> en pourcentage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%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072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889752"/>
      </p:ext>
    </p:extLst>
  </p:cSld>
  <p:clrMapOvr>
    <a:masterClrMapping/>
  </p:clrMapOvr>
  <p:transition spd="slow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2"/>
          <p:cNvSpPr txBox="1">
            <a:spLocks noGrp="1"/>
          </p:cNvSpPr>
          <p:nvPr>
            <p:ph type="sldNum" idx="4294967295"/>
          </p:nvPr>
        </p:nvSpPr>
        <p:spPr>
          <a:xfrm>
            <a:off x="10058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fr-FR"/>
              <a:pPr/>
              <a:t>36</a:t>
            </a:fld>
            <a:endParaRPr/>
          </a:p>
        </p:txBody>
      </p:sp>
      <p:sp>
        <p:nvSpPr>
          <p:cNvPr id="660" name="Google Shape;660;p62"/>
          <p:cNvSpPr txBox="1"/>
          <p:nvPr/>
        </p:nvSpPr>
        <p:spPr>
          <a:xfrm>
            <a:off x="-1515380" y="133222"/>
            <a:ext cx="68407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fr-FR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Références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8090" y="1413165"/>
            <a:ext cx="11339945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hlinkClick r:id="rId3"/>
              </a:rPr>
              <a:t>https://www.pierre-giraud.com/liste-selecteurs-css-utilisation/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hlinkClick r:id="rId4"/>
              </a:rPr>
              <a:t>https://developer.mozilla.org/fr/docs/Web/CSS/position</a:t>
            </a: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hlinkClick r:id="rId5"/>
              </a:rPr>
              <a:t>https://graphiste.com/blog/unites-mesure-css</a:t>
            </a:r>
            <a:r>
              <a:rPr lang="fr-FR" sz="2400" dirty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8228247"/>
      </p:ext>
    </p:extLst>
  </p:cSld>
  <p:clrMapOvr>
    <a:masterClrMapping/>
  </p:clrMapOvr>
  <p:transition spd="slow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11771313" y="6719888"/>
            <a:ext cx="420687" cy="2762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37</a:t>
            </a:fld>
            <a:endParaRPr lang="fr-FR" dirty="0"/>
          </a:p>
        </p:txBody>
      </p:sp>
      <p:pic>
        <p:nvPicPr>
          <p:cNvPr id="5" name="Google Shape;135;p8" descr="Image 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49593" y="3071808"/>
            <a:ext cx="585321" cy="57978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36;p8"/>
          <p:cNvSpPr txBox="1"/>
          <p:nvPr/>
        </p:nvSpPr>
        <p:spPr>
          <a:xfrm>
            <a:off x="3149659" y="3059430"/>
            <a:ext cx="9239272" cy="739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fr-FR"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Merci de votre attention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972923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sldNum" idx="4294967295"/>
          </p:nvPr>
        </p:nvSpPr>
        <p:spPr>
          <a:xfrm>
            <a:off x="10058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fr-FR"/>
              <a:pPr/>
              <a:t>4</a:t>
            </a:fld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1600200" y="1071546"/>
            <a:ext cx="7853354" cy="4714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8900" indent="14287">
              <a:buClr>
                <a:schemeClr val="dk1"/>
              </a:buClr>
              <a:buSzPts val="2400"/>
            </a:pPr>
            <a:r>
              <a:rPr lang="fr-FR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Syntaxe</a:t>
            </a:r>
            <a:endParaRPr b="1" u="sng" dirty="0"/>
          </a:p>
        </p:txBody>
      </p:sp>
      <p:sp>
        <p:nvSpPr>
          <p:cNvPr id="161" name="Google Shape;161;p21"/>
          <p:cNvSpPr txBox="1"/>
          <p:nvPr/>
        </p:nvSpPr>
        <p:spPr>
          <a:xfrm>
            <a:off x="-879260" y="155222"/>
            <a:ext cx="8143932" cy="725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C0C0C"/>
              </a:buClr>
              <a:buSzPts val="4000"/>
            </a:pPr>
            <a:r>
              <a:rPr lang="fr-FR" sz="4000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 et avantages </a:t>
            </a:r>
            <a:endParaRPr sz="4000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28800" y="1700031"/>
            <a:ext cx="773909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2000" b="1" i="1" u="sng" dirty="0">
              <a:solidFill>
                <a:schemeClr val="dk1"/>
              </a:solidFill>
              <a:ea typeface="Calibri"/>
              <a:sym typeface="Calibri"/>
            </a:endParaRPr>
          </a:p>
          <a:p>
            <a:r>
              <a:rPr lang="fr-FR" altLang="fr-FR" sz="2000" i="1" dirty="0" err="1">
                <a:latin typeface="Arial Unicode MS"/>
              </a:rPr>
              <a:t>selector</a:t>
            </a:r>
            <a:r>
              <a:rPr lang="fr-FR" altLang="fr-FR" sz="2000" dirty="0">
                <a:latin typeface="Arial Unicode MS"/>
              </a:rPr>
              <a:t> </a:t>
            </a:r>
          </a:p>
          <a:p>
            <a:r>
              <a:rPr lang="fr-FR" altLang="fr-FR" sz="2000" dirty="0">
                <a:latin typeface="Arial Unicode MS"/>
              </a:rPr>
              <a:t>{ </a:t>
            </a:r>
            <a:r>
              <a:rPr lang="fr-FR" altLang="fr-FR" sz="2000" i="1" dirty="0">
                <a:latin typeface="Arial Unicode MS"/>
              </a:rPr>
              <a:t>property1</a:t>
            </a:r>
            <a:r>
              <a:rPr lang="fr-FR" altLang="fr-FR" sz="2000" dirty="0">
                <a:latin typeface="Arial Unicode MS"/>
              </a:rPr>
              <a:t>: </a:t>
            </a:r>
            <a:r>
              <a:rPr lang="fr-FR" altLang="fr-FR" sz="2000" i="1" dirty="0">
                <a:latin typeface="Arial Unicode MS"/>
              </a:rPr>
              <a:t>value1</a:t>
            </a:r>
            <a:r>
              <a:rPr lang="fr-FR" altLang="fr-FR" sz="2000" dirty="0">
                <a:latin typeface="Arial Unicode MS"/>
              </a:rPr>
              <a:t>; </a:t>
            </a:r>
          </a:p>
          <a:p>
            <a:r>
              <a:rPr lang="fr-FR" altLang="fr-FR" sz="2000" i="1" dirty="0">
                <a:latin typeface="Arial Unicode MS"/>
              </a:rPr>
              <a:t>property2</a:t>
            </a:r>
            <a:r>
              <a:rPr lang="fr-FR" altLang="fr-FR" sz="2000" dirty="0">
                <a:latin typeface="Arial Unicode MS"/>
              </a:rPr>
              <a:t>: </a:t>
            </a:r>
            <a:r>
              <a:rPr lang="fr-FR" altLang="fr-FR" sz="2000" i="1" dirty="0">
                <a:latin typeface="Arial Unicode MS"/>
              </a:rPr>
              <a:t>value2</a:t>
            </a:r>
            <a:r>
              <a:rPr lang="fr-FR" altLang="fr-FR" sz="2000" dirty="0">
                <a:latin typeface="Arial Unicode MS"/>
              </a:rPr>
              <a:t>; ... </a:t>
            </a:r>
          </a:p>
          <a:p>
            <a:r>
              <a:rPr lang="fr-FR" altLang="fr-FR" sz="2000" i="1" dirty="0" err="1">
                <a:latin typeface="Arial Unicode MS"/>
              </a:rPr>
              <a:t>propertyN</a:t>
            </a:r>
            <a:r>
              <a:rPr lang="fr-FR" altLang="fr-FR" sz="2000" dirty="0">
                <a:latin typeface="Arial Unicode MS"/>
              </a:rPr>
              <a:t>: </a:t>
            </a:r>
            <a:r>
              <a:rPr lang="fr-FR" altLang="fr-FR" sz="2000" i="1" dirty="0" err="1">
                <a:latin typeface="Arial Unicode MS"/>
              </a:rPr>
              <a:t>valueN</a:t>
            </a:r>
            <a:r>
              <a:rPr lang="fr-FR" altLang="fr-FR" sz="2000" dirty="0">
                <a:latin typeface="Arial Unicode MS"/>
              </a:rPr>
              <a:t>; }</a:t>
            </a:r>
            <a:r>
              <a:rPr lang="fr-FR" altLang="fr-FR" sz="1600" dirty="0"/>
              <a:t> </a:t>
            </a:r>
            <a:endParaRPr lang="fr-FR" altLang="fr-FR" sz="4400" dirty="0"/>
          </a:p>
          <a:p>
            <a:endParaRPr lang="fr-FR" sz="2000" b="1" i="1" u="sng" dirty="0">
              <a:solidFill>
                <a:schemeClr val="dk1"/>
              </a:solidFill>
              <a:ea typeface="Calibri"/>
              <a:sym typeface="Calibri"/>
            </a:endParaRPr>
          </a:p>
          <a:p>
            <a:r>
              <a:rPr lang="fr-FR" sz="2000" b="1" i="1" u="sng" dirty="0">
                <a:solidFill>
                  <a:schemeClr val="dk1"/>
                </a:solidFill>
                <a:ea typeface="Calibri"/>
                <a:sym typeface="Calibri"/>
              </a:rPr>
              <a:t>Exemple :</a:t>
            </a:r>
            <a:r>
              <a:rPr lang="fr-FR" sz="2000" b="1" i="1" dirty="0">
                <a:solidFill>
                  <a:schemeClr val="dk1"/>
                </a:solidFill>
                <a:ea typeface="Calibri"/>
                <a:sym typeface="Calibri"/>
              </a:rPr>
              <a:t>     </a:t>
            </a:r>
          </a:p>
          <a:p>
            <a:endParaRPr lang="fr-FR" sz="2000" b="1" i="1" dirty="0">
              <a:solidFill>
                <a:schemeClr val="dk1"/>
              </a:solidFill>
              <a:ea typeface="Calibri"/>
              <a:sym typeface="Calibri"/>
            </a:endParaRPr>
          </a:p>
          <a:p>
            <a:r>
              <a:rPr lang="fr-FR" sz="2000" b="1" i="1" dirty="0">
                <a:solidFill>
                  <a:schemeClr val="dk1"/>
                </a:solidFill>
                <a:ea typeface="Calibri"/>
                <a:sym typeface="Calibri"/>
              </a:rPr>
              <a:t> h1{ font-</a:t>
            </a:r>
            <a:r>
              <a:rPr lang="fr-FR" sz="2000" b="1" i="1" dirty="0" err="1">
                <a:solidFill>
                  <a:schemeClr val="dk1"/>
                </a:solidFill>
                <a:ea typeface="Calibri"/>
                <a:sym typeface="Calibri"/>
              </a:rPr>
              <a:t>family</a:t>
            </a:r>
            <a:r>
              <a:rPr lang="fr-FR" sz="2000" b="1" i="1" dirty="0">
                <a:solidFill>
                  <a:schemeClr val="dk1"/>
                </a:solidFill>
                <a:ea typeface="Calibri"/>
                <a:sym typeface="Calibri"/>
              </a:rPr>
              <a:t>: Arial; </a:t>
            </a:r>
          </a:p>
          <a:p>
            <a:r>
              <a:rPr lang="fr-FR" sz="2000" b="1" i="1" dirty="0">
                <a:solidFill>
                  <a:schemeClr val="dk1"/>
                </a:solidFill>
                <a:ea typeface="Calibri"/>
                <a:sym typeface="Calibri"/>
              </a:rPr>
              <a:t>       font-style: </a:t>
            </a:r>
            <a:r>
              <a:rPr lang="fr-FR" sz="2000" b="1" i="1" dirty="0" err="1">
                <a:solidFill>
                  <a:schemeClr val="dk1"/>
                </a:solidFill>
                <a:ea typeface="Calibri"/>
                <a:sym typeface="Calibri"/>
              </a:rPr>
              <a:t>italic</a:t>
            </a:r>
            <a:r>
              <a:rPr lang="fr-FR" sz="2000" b="1" i="1" dirty="0">
                <a:solidFill>
                  <a:schemeClr val="dk1"/>
                </a:solidFill>
                <a:ea typeface="Calibri"/>
                <a:sym typeface="Calibri"/>
              </a:rPr>
              <a:t> }</a:t>
            </a:r>
            <a:endParaRPr lang="fr-FR" sz="2000" dirty="0">
              <a:solidFill>
                <a:schemeClr val="dk1"/>
              </a:solidFill>
              <a:ea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398623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sldNum" idx="4294967295"/>
          </p:nvPr>
        </p:nvSpPr>
        <p:spPr>
          <a:xfrm>
            <a:off x="10058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fr-FR"/>
              <a:pPr/>
              <a:t>5</a:t>
            </a:fld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-990096" y="143678"/>
            <a:ext cx="8143932" cy="725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C0C0C"/>
              </a:buClr>
              <a:buSzPts val="4000"/>
            </a:pPr>
            <a:r>
              <a:rPr lang="fr-FR" sz="4000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 et avantages </a:t>
            </a:r>
            <a:endParaRPr sz="4000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6372212" y="2023957"/>
            <a:ext cx="3714776" cy="4786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60000"/>
              </a:lnSpc>
              <a:buClr>
                <a:srgbClr val="00B050"/>
              </a:buClr>
              <a:buSzPts val="1704"/>
            </a:pPr>
            <a:endParaRPr sz="217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/>
          </p:nvPr>
        </p:nvGraphicFramePr>
        <p:xfrm>
          <a:off x="1981200" y="1356106"/>
          <a:ext cx="7924800" cy="5024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501385817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470890049"/>
                    </a:ext>
                  </a:extLst>
                </a:gridCol>
              </a:tblGrid>
              <a:tr h="8168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1" i="0" u="none" strike="noStrike" cap="none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Dans l'en-tête &lt;</a:t>
                      </a:r>
                      <a:r>
                        <a:rPr lang="fr-FR" sz="1600" b="1" i="0" u="none" strike="noStrike" cap="none" dirty="0" err="1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head</a:t>
                      </a:r>
                      <a:r>
                        <a:rPr lang="fr-FR" sz="1600" b="1" i="0" u="none" strike="noStrike" cap="none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&gt; du fichier HTML</a:t>
                      </a:r>
                      <a:endParaRPr lang="fr-FR" sz="1600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smtClean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Directement dans les balises (non recommandé)</a:t>
                      </a:r>
                      <a:endParaRPr lang="fr-FR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865975"/>
                  </a:ext>
                </a:extLst>
              </a:tr>
              <a:tr h="3649852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6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lang="fr-FR" sz="16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&lt;html&gt;</a:t>
                      </a:r>
                      <a:endParaRPr lang="fr-FR" sz="1600" dirty="0" smtClean="0"/>
                    </a:p>
                    <a:p>
                      <a:pPr marL="742950" marR="0" lvl="1" indent="-285750" algn="l" rtl="0">
                        <a:lnSpc>
                          <a:spcPct val="6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lang="fr-FR" sz="16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fr-FR" sz="16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&lt;</a:t>
                      </a:r>
                      <a:r>
                        <a:rPr lang="fr-FR" sz="1600" b="1" i="0" u="none" strike="noStrike" cap="none" dirty="0" err="1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head</a:t>
                      </a:r>
                      <a:r>
                        <a:rPr lang="fr-FR" sz="16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&gt;</a:t>
                      </a:r>
                      <a:endParaRPr lang="fr-FR" sz="1600" dirty="0" smtClean="0"/>
                    </a:p>
                    <a:p>
                      <a:pPr marL="1143000" marR="0" lvl="2" indent="-228600" algn="l" rtl="0">
                        <a:lnSpc>
                          <a:spcPct val="6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lang="fr-FR" sz="16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fr-FR" sz="16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&lt;</a:t>
                      </a:r>
                      <a:r>
                        <a:rPr lang="fr-FR" sz="1600" b="1" i="0" u="none" strike="noStrike" cap="none" dirty="0" err="1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meta</a:t>
                      </a:r>
                      <a:r>
                        <a:rPr lang="fr-FR" sz="16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fr-FR" sz="1600" b="0" i="0" u="none" strike="noStrike" cap="none" dirty="0" err="1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charset</a:t>
                      </a:r>
                      <a:r>
                        <a:rPr lang="fr-FR" sz="16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="utf-8" </a:t>
                      </a:r>
                      <a:r>
                        <a:rPr lang="fr-FR" sz="16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/&gt;</a:t>
                      </a:r>
                      <a:endParaRPr lang="fr-FR" sz="1600" dirty="0" smtClean="0"/>
                    </a:p>
                    <a:p>
                      <a:pPr marL="1143000" marR="0" lvl="2" indent="-228600" algn="l" rtl="0">
                        <a:lnSpc>
                          <a:spcPct val="6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700"/>
                        <a:buFont typeface="Arial"/>
                        <a:buNone/>
                      </a:pPr>
                      <a:r>
                        <a:rPr lang="fr-FR" sz="1600" b="0" i="0" u="none" strike="noStrike" cap="none" dirty="0" smtClean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fr-FR" sz="1600" b="1" i="0" u="none" strike="noStrike" cap="none" dirty="0" smtClean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&lt;style&gt;</a:t>
                      </a:r>
                      <a:endParaRPr lang="fr-FR" sz="1600" dirty="0" smtClean="0"/>
                    </a:p>
                    <a:p>
                      <a:pPr marL="1143000" marR="0" lvl="2" indent="-228600" algn="l" rtl="0">
                        <a:lnSpc>
                          <a:spcPct val="6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700"/>
                        <a:buFont typeface="Arial"/>
                        <a:buNone/>
                      </a:pPr>
                      <a:r>
                        <a:rPr lang="fr-FR" sz="1600" b="0" i="0" u="none" strike="noStrike" cap="none" dirty="0" smtClean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fr-FR" sz="1600" b="1" i="0" u="none" strike="noStrike" cap="none" dirty="0" smtClean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 lang="fr-FR" sz="1600" dirty="0" smtClean="0"/>
                    </a:p>
                    <a:p>
                      <a:pPr marL="1143000" marR="0" lvl="2" indent="-228600" algn="l" rtl="0">
                        <a:lnSpc>
                          <a:spcPct val="6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700"/>
                        <a:buFont typeface="Arial"/>
                        <a:buNone/>
                      </a:pPr>
                      <a:r>
                        <a:rPr lang="fr-FR" sz="1600" b="0" i="0" u="none" strike="noStrike" cap="none" dirty="0" smtClean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{ </a:t>
                      </a:r>
                      <a:endParaRPr lang="fr-FR" sz="1600" dirty="0" smtClean="0"/>
                    </a:p>
                    <a:p>
                      <a:pPr marL="1143000" marR="0" lvl="2" indent="-228600" algn="l" rtl="0">
                        <a:lnSpc>
                          <a:spcPct val="6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700"/>
                        <a:buFont typeface="Arial"/>
                        <a:buNone/>
                      </a:pPr>
                      <a:r>
                        <a:rPr lang="fr-FR" sz="1600" b="1" i="0" u="none" strike="noStrike" cap="none" dirty="0" err="1" smtClean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color</a:t>
                      </a:r>
                      <a:r>
                        <a:rPr lang="fr-FR" sz="1600" b="0" i="0" u="none" strike="noStrike" cap="none" dirty="0" smtClean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fr-FR" sz="1600" b="0" i="0" u="none" strike="noStrike" cap="none" dirty="0" err="1" smtClean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blue</a:t>
                      </a:r>
                      <a:r>
                        <a:rPr lang="fr-FR" sz="1600" b="0" i="0" u="none" strike="noStrike" cap="none" dirty="0" smtClean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;</a:t>
                      </a:r>
                      <a:endParaRPr lang="fr-FR" sz="1600" dirty="0" smtClean="0"/>
                    </a:p>
                    <a:p>
                      <a:pPr marL="1143000" marR="0" lvl="2" indent="-228600" algn="l" rtl="0">
                        <a:lnSpc>
                          <a:spcPct val="6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700"/>
                        <a:buFont typeface="Arial"/>
                        <a:buNone/>
                      </a:pPr>
                      <a:r>
                        <a:rPr lang="fr-FR" sz="1600" b="0" i="0" u="none" strike="noStrike" cap="none" dirty="0" smtClean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} </a:t>
                      </a:r>
                      <a:endParaRPr lang="fr-FR" sz="1600" dirty="0" smtClean="0"/>
                    </a:p>
                    <a:p>
                      <a:pPr marL="1143000" marR="0" lvl="2" indent="-228600" algn="l" rtl="0">
                        <a:lnSpc>
                          <a:spcPct val="6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700"/>
                        <a:buFont typeface="Arial"/>
                        <a:buNone/>
                      </a:pPr>
                      <a:r>
                        <a:rPr lang="fr-FR" sz="1600" b="1" i="0" u="none" strike="noStrike" cap="none" dirty="0" smtClean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&lt;/style&gt;</a:t>
                      </a:r>
                      <a:endParaRPr lang="fr-FR" sz="1600" dirty="0" smtClean="0"/>
                    </a:p>
                    <a:p>
                      <a:pPr marL="1143000" marR="0" lvl="2" indent="-228600" algn="l" rtl="0">
                        <a:lnSpc>
                          <a:spcPct val="6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lang="fr-FR" sz="16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fr-FR" sz="16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&lt;</a:t>
                      </a:r>
                      <a:r>
                        <a:rPr lang="fr-FR" sz="1600" b="1" i="0" u="none" strike="noStrike" cap="none" dirty="0" err="1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title</a:t>
                      </a:r>
                      <a:r>
                        <a:rPr lang="fr-FR" sz="16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&gt;</a:t>
                      </a:r>
                      <a:r>
                        <a:rPr lang="fr-FR" sz="16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Premiers tests du  </a:t>
                      </a:r>
                      <a:endParaRPr lang="fr-FR" sz="1600" dirty="0" smtClean="0"/>
                    </a:p>
                    <a:p>
                      <a:pPr marL="1143000" marR="0" lvl="2" indent="-228600" algn="l" rtl="0">
                        <a:lnSpc>
                          <a:spcPct val="6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lang="fr-FR" sz="16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CSS</a:t>
                      </a:r>
                      <a:r>
                        <a:rPr lang="fr-FR" sz="16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&lt;/</a:t>
                      </a:r>
                      <a:r>
                        <a:rPr lang="fr-FR" sz="1600" b="1" i="0" u="none" strike="noStrike" cap="none" dirty="0" err="1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title</a:t>
                      </a:r>
                      <a:r>
                        <a:rPr lang="fr-FR" sz="16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&gt;</a:t>
                      </a:r>
                      <a:endParaRPr lang="fr-FR" sz="1600" dirty="0" smtClean="0"/>
                    </a:p>
                    <a:p>
                      <a:pPr marL="742950" marR="0" lvl="1" indent="-285750" algn="l" rtl="0">
                        <a:lnSpc>
                          <a:spcPct val="6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lang="fr-FR" sz="16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fr-FR" sz="16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&lt;/</a:t>
                      </a:r>
                      <a:r>
                        <a:rPr lang="fr-FR" sz="1600" b="1" i="0" u="none" strike="noStrike" cap="none" dirty="0" err="1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head</a:t>
                      </a:r>
                      <a:r>
                        <a:rPr lang="fr-FR" sz="16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&gt;</a:t>
                      </a:r>
                      <a:endParaRPr lang="fr-FR" sz="1600" dirty="0" smtClean="0"/>
                    </a:p>
                    <a:p>
                      <a:pPr marL="742950" marR="0" lvl="1" indent="-285750" algn="l" rtl="0">
                        <a:lnSpc>
                          <a:spcPct val="6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lang="fr-FR" sz="16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fr-FR" sz="16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&lt;body&gt;</a:t>
                      </a:r>
                      <a:endParaRPr lang="fr-FR" sz="1600" dirty="0" smtClean="0"/>
                    </a:p>
                    <a:p>
                      <a:pPr marL="1143000" marR="0" lvl="2" indent="-228600" algn="l" rtl="0">
                        <a:lnSpc>
                          <a:spcPct val="6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lang="fr-FR" sz="16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fr-FR" sz="16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&lt;h1&gt;</a:t>
                      </a:r>
                      <a:r>
                        <a:rPr lang="fr-FR" sz="16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Mon super site</a:t>
                      </a:r>
                      <a:r>
                        <a:rPr lang="fr-FR" sz="16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&lt;/h1&gt;</a:t>
                      </a:r>
                      <a:endParaRPr lang="fr-FR" sz="1600" dirty="0" smtClean="0"/>
                    </a:p>
                    <a:p>
                      <a:pPr marL="1143000" marR="0" lvl="2" indent="-228600" algn="l" rtl="0">
                        <a:lnSpc>
                          <a:spcPct val="6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lang="fr-FR" sz="16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fr-FR" sz="16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&lt;p&gt;</a:t>
                      </a:r>
                      <a:r>
                        <a:rPr lang="fr-FR" sz="16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Bonjour et bienvenue sur mon site !</a:t>
                      </a:r>
                      <a:r>
                        <a:rPr lang="fr-FR" sz="16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&lt;/p&gt;</a:t>
                      </a:r>
                      <a:endParaRPr lang="fr-FR" sz="1600" dirty="0" smtClean="0"/>
                    </a:p>
                    <a:p>
                      <a:pPr marL="1143000" marR="0" lvl="2" indent="-228600" algn="l" rtl="0">
                        <a:lnSpc>
                          <a:spcPct val="6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lang="fr-FR" sz="16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fr-FR" sz="16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&lt;p&gt;</a:t>
                      </a:r>
                      <a:r>
                        <a:rPr lang="fr-FR" sz="16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Pour le moment, mon site est un peu </a:t>
                      </a:r>
                      <a:r>
                        <a:rPr lang="fr-FR" sz="16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&lt;</a:t>
                      </a:r>
                      <a:r>
                        <a:rPr lang="fr-FR" sz="1600" b="1" i="0" u="none" strike="noStrike" cap="none" dirty="0" err="1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em</a:t>
                      </a:r>
                      <a:r>
                        <a:rPr lang="fr-FR" sz="16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&gt;</a:t>
                      </a:r>
                      <a:r>
                        <a:rPr lang="fr-FR" sz="16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vide</a:t>
                      </a:r>
                      <a:r>
                        <a:rPr lang="fr-FR" sz="16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&lt;/</a:t>
                      </a:r>
                      <a:r>
                        <a:rPr lang="fr-FR" sz="1600" b="1" i="0" u="none" strike="noStrike" cap="none" dirty="0" err="1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em</a:t>
                      </a:r>
                      <a:r>
                        <a:rPr lang="fr-FR" sz="16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&gt;</a:t>
                      </a:r>
                      <a:r>
                        <a:rPr lang="fr-FR" sz="16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. Patientez encore un peu !</a:t>
                      </a:r>
                      <a:r>
                        <a:rPr lang="fr-FR" sz="16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&lt;/p&gt;</a:t>
                      </a:r>
                      <a:endParaRPr lang="fr-FR" sz="1600" dirty="0" smtClean="0"/>
                    </a:p>
                    <a:p>
                      <a:pPr marL="742950" marR="0" lvl="1" indent="-285750" algn="l" rtl="0">
                        <a:lnSpc>
                          <a:spcPct val="6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lang="fr-FR" sz="16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fr-FR" sz="16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&lt;/body&gt;</a:t>
                      </a:r>
                      <a:endParaRPr lang="fr-FR" sz="1600" dirty="0" smtClean="0"/>
                    </a:p>
                    <a:p>
                      <a:pPr marL="342900" marR="0" lvl="0" indent="-342900" algn="l" rtl="0">
                        <a:lnSpc>
                          <a:spcPct val="6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lang="fr-FR" sz="16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fr-FR" sz="16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&lt;/html&gt;</a:t>
                      </a:r>
                      <a:endParaRPr lang="fr-FR" sz="1600" b="1" i="0" u="none" strike="noStrike" cap="none" dirty="0" smtClean="0">
                        <a:solidFill>
                          <a:srgbClr val="00B050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80000"/>
                        </a:lnSpc>
                        <a:spcBef>
                          <a:spcPts val="434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70"/>
                        <a:buFont typeface="Arial"/>
                        <a:buNone/>
                      </a:pPr>
                      <a:r>
                        <a:rPr lang="fr-FR" sz="16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&lt;html&gt;</a:t>
                      </a:r>
                      <a:endParaRPr lang="fr-FR" sz="1600" dirty="0" smtClean="0"/>
                    </a:p>
                    <a:p>
                      <a:pPr marL="742950" marR="0" lvl="1" indent="-285750" algn="l" rtl="0">
                        <a:lnSpc>
                          <a:spcPct val="80000"/>
                        </a:lnSpc>
                        <a:spcBef>
                          <a:spcPts val="372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0"/>
                        <a:buFont typeface="Arial"/>
                        <a:buNone/>
                      </a:pPr>
                      <a:r>
                        <a:rPr lang="fr-FR" sz="16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fr-FR" sz="16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&lt;</a:t>
                      </a:r>
                      <a:r>
                        <a:rPr lang="fr-FR" sz="1600" b="1" i="0" u="none" strike="noStrike" cap="none" dirty="0" err="1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head</a:t>
                      </a:r>
                      <a:r>
                        <a:rPr lang="fr-FR" sz="16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&gt;</a:t>
                      </a:r>
                      <a:endParaRPr lang="fr-FR" sz="1600" dirty="0" smtClean="0"/>
                    </a:p>
                    <a:p>
                      <a:pPr marL="1143000" marR="0" lvl="2" indent="-228600" algn="l" rtl="0">
                        <a:lnSpc>
                          <a:spcPct val="80000"/>
                        </a:lnSpc>
                        <a:spcBef>
                          <a:spcPts val="31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50"/>
                        <a:buFont typeface="Arial"/>
                        <a:buNone/>
                      </a:pPr>
                      <a:r>
                        <a:rPr lang="fr-FR" sz="16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fr-FR" sz="16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&lt;</a:t>
                      </a:r>
                      <a:r>
                        <a:rPr lang="fr-FR" sz="1600" b="1" i="0" u="none" strike="noStrike" cap="none" dirty="0" err="1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meta</a:t>
                      </a:r>
                      <a:r>
                        <a:rPr lang="fr-FR" sz="16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fr-FR" sz="1600" b="0" i="0" u="none" strike="noStrike" cap="none" dirty="0" err="1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charset</a:t>
                      </a:r>
                      <a:r>
                        <a:rPr lang="fr-FR" sz="16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="utf-8" </a:t>
                      </a:r>
                      <a:r>
                        <a:rPr lang="fr-FR" sz="16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/&gt;</a:t>
                      </a:r>
                      <a:endParaRPr lang="fr-FR" sz="1600" dirty="0" smtClean="0"/>
                    </a:p>
                    <a:p>
                      <a:pPr marL="1143000" marR="0" lvl="2" indent="-228600" algn="l" rtl="0">
                        <a:lnSpc>
                          <a:spcPct val="80000"/>
                        </a:lnSpc>
                        <a:spcBef>
                          <a:spcPts val="31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50"/>
                        <a:buFont typeface="Arial"/>
                        <a:buNone/>
                      </a:pPr>
                      <a:r>
                        <a:rPr lang="fr-FR" sz="16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fr-FR" sz="16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&lt;</a:t>
                      </a:r>
                      <a:r>
                        <a:rPr lang="fr-FR" sz="1600" b="1" i="0" u="none" strike="noStrike" cap="none" dirty="0" err="1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title</a:t>
                      </a:r>
                      <a:r>
                        <a:rPr lang="fr-FR" sz="16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&gt;</a:t>
                      </a:r>
                      <a:r>
                        <a:rPr lang="fr-FR" sz="16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Premiers tests du CSS</a:t>
                      </a:r>
                      <a:r>
                        <a:rPr lang="fr-FR" sz="16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&lt;/</a:t>
                      </a:r>
                      <a:r>
                        <a:rPr lang="fr-FR" sz="1600" b="1" i="0" u="none" strike="noStrike" cap="none" dirty="0" err="1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title</a:t>
                      </a:r>
                      <a:r>
                        <a:rPr lang="fr-FR" sz="16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&gt;</a:t>
                      </a:r>
                      <a:endParaRPr lang="fr-FR" sz="1600" dirty="0" smtClean="0"/>
                    </a:p>
                    <a:p>
                      <a:pPr marL="742950" marR="0" lvl="1" indent="-285750" algn="l" rtl="0">
                        <a:lnSpc>
                          <a:spcPct val="80000"/>
                        </a:lnSpc>
                        <a:spcBef>
                          <a:spcPts val="372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0"/>
                        <a:buFont typeface="Arial"/>
                        <a:buNone/>
                      </a:pPr>
                      <a:r>
                        <a:rPr lang="fr-FR" sz="16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fr-FR" sz="16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&lt;/</a:t>
                      </a:r>
                      <a:r>
                        <a:rPr lang="fr-FR" sz="1600" b="1" i="0" u="none" strike="noStrike" cap="none" dirty="0" err="1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head</a:t>
                      </a:r>
                      <a:r>
                        <a:rPr lang="fr-FR" sz="16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&gt;</a:t>
                      </a:r>
                      <a:endParaRPr lang="fr-FR" sz="1600" dirty="0" smtClean="0"/>
                    </a:p>
                    <a:p>
                      <a:pPr marL="742950" marR="0" lvl="1" indent="-285750" algn="l" rtl="0">
                        <a:lnSpc>
                          <a:spcPct val="80000"/>
                        </a:lnSpc>
                        <a:spcBef>
                          <a:spcPts val="372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0"/>
                        <a:buFont typeface="Arial"/>
                        <a:buNone/>
                      </a:pPr>
                      <a:r>
                        <a:rPr lang="fr-FR" sz="16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fr-FR" sz="16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&lt;body&gt;</a:t>
                      </a:r>
                      <a:endParaRPr lang="fr-FR" sz="1600" dirty="0" smtClean="0"/>
                    </a:p>
                    <a:p>
                      <a:pPr marL="1143000" marR="0" lvl="2" indent="-228600" algn="l" rtl="0">
                        <a:lnSpc>
                          <a:spcPct val="80000"/>
                        </a:lnSpc>
                        <a:spcBef>
                          <a:spcPts val="31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50"/>
                        <a:buFont typeface="Arial"/>
                        <a:buNone/>
                      </a:pPr>
                      <a:r>
                        <a:rPr lang="fr-FR" sz="16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fr-FR" sz="16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&lt;h1&gt;</a:t>
                      </a:r>
                      <a:r>
                        <a:rPr lang="fr-FR" sz="16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Mon super site</a:t>
                      </a:r>
                      <a:r>
                        <a:rPr lang="fr-FR" sz="16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&lt;/h1&gt;</a:t>
                      </a:r>
                      <a:endParaRPr lang="fr-FR" sz="1600" dirty="0" smtClean="0"/>
                    </a:p>
                    <a:p>
                      <a:pPr marL="1143000" marR="0" lvl="2" indent="-228600" algn="l" rtl="0">
                        <a:lnSpc>
                          <a:spcPct val="80000"/>
                        </a:lnSpc>
                        <a:spcBef>
                          <a:spcPts val="31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50"/>
                        <a:buFont typeface="Arial"/>
                        <a:buNone/>
                      </a:pPr>
                      <a:r>
                        <a:rPr lang="fr-FR" sz="16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fr-FR" sz="16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&lt;p</a:t>
                      </a:r>
                      <a:r>
                        <a:rPr lang="fr-FR" sz="16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fr-FR" sz="1600" b="0" i="0" u="none" strike="noStrike" cap="none" dirty="0" smtClean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style="</a:t>
                      </a:r>
                      <a:r>
                        <a:rPr lang="fr-FR" sz="1600" b="0" i="0" u="none" strike="noStrike" cap="none" dirty="0" err="1" smtClean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color</a:t>
                      </a:r>
                      <a:r>
                        <a:rPr lang="fr-FR" sz="1600" b="0" i="0" u="none" strike="noStrike" cap="none" dirty="0" smtClean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fr-FR" sz="1600" b="0" i="0" u="none" strike="noStrike" cap="none" dirty="0" err="1" smtClean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blue</a:t>
                      </a:r>
                      <a:r>
                        <a:rPr lang="fr-FR" sz="1600" b="0" i="0" u="none" strike="noStrike" cap="none" dirty="0" smtClean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;"</a:t>
                      </a:r>
                      <a:r>
                        <a:rPr lang="fr-FR" sz="16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&gt;</a:t>
                      </a:r>
                      <a:r>
                        <a:rPr lang="fr-FR" sz="16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Bonjour et bienvenue sur mon site !</a:t>
                      </a:r>
                      <a:r>
                        <a:rPr lang="fr-FR" sz="16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&lt;/p&gt;</a:t>
                      </a:r>
                      <a:endParaRPr lang="fr-FR" sz="1600" dirty="0" smtClean="0"/>
                    </a:p>
                    <a:p>
                      <a:pPr marL="1143000" marR="0" lvl="2" indent="-228600" algn="l" rtl="0">
                        <a:lnSpc>
                          <a:spcPct val="80000"/>
                        </a:lnSpc>
                        <a:spcBef>
                          <a:spcPts val="31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50"/>
                        <a:buFont typeface="Arial"/>
                        <a:buNone/>
                      </a:pPr>
                      <a:r>
                        <a:rPr lang="fr-FR" sz="16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fr-FR" sz="16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&lt;p&gt;</a:t>
                      </a:r>
                      <a:r>
                        <a:rPr lang="fr-FR" sz="16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Pour le moment, mon site est un peu </a:t>
                      </a:r>
                      <a:r>
                        <a:rPr lang="fr-FR" sz="16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&lt;</a:t>
                      </a:r>
                      <a:r>
                        <a:rPr lang="fr-FR" sz="1600" b="1" i="0" u="none" strike="noStrike" cap="none" dirty="0" err="1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em</a:t>
                      </a:r>
                      <a:r>
                        <a:rPr lang="fr-FR" sz="16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&gt;</a:t>
                      </a:r>
                      <a:r>
                        <a:rPr lang="fr-FR" sz="16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vide</a:t>
                      </a:r>
                      <a:r>
                        <a:rPr lang="fr-FR" sz="16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&lt;/</a:t>
                      </a:r>
                      <a:r>
                        <a:rPr lang="fr-FR" sz="1600" b="1" i="0" u="none" strike="noStrike" cap="none" dirty="0" err="1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em</a:t>
                      </a:r>
                      <a:r>
                        <a:rPr lang="fr-FR" sz="16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&gt;</a:t>
                      </a:r>
                      <a:r>
                        <a:rPr lang="fr-FR" sz="16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. Patientez encore un peu !</a:t>
                      </a:r>
                      <a:r>
                        <a:rPr lang="fr-FR" sz="16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&lt;/p&gt;</a:t>
                      </a:r>
                      <a:r>
                        <a:rPr lang="fr-FR" sz="16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lang="fr-FR" sz="1600" dirty="0" smtClean="0"/>
                    </a:p>
                    <a:p>
                      <a:pPr marL="1143000" marR="0" lvl="2" indent="-228600" algn="l" rtl="0">
                        <a:lnSpc>
                          <a:spcPct val="80000"/>
                        </a:lnSpc>
                        <a:spcBef>
                          <a:spcPts val="31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50"/>
                        <a:buFont typeface="Arial"/>
                        <a:buNone/>
                      </a:pPr>
                      <a:r>
                        <a:rPr lang="fr-FR" sz="16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&lt;/body&gt;</a:t>
                      </a:r>
                      <a:endParaRPr lang="fr-FR" sz="1600" dirty="0" smtClean="0"/>
                    </a:p>
                    <a:p>
                      <a:pPr marL="342900" marR="0" lvl="0" indent="-342900" algn="l" rtl="0">
                        <a:lnSpc>
                          <a:spcPct val="80000"/>
                        </a:lnSpc>
                        <a:spcBef>
                          <a:spcPts val="434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170"/>
                        <a:buFont typeface="Arial"/>
                        <a:buNone/>
                      </a:pPr>
                      <a:r>
                        <a:rPr lang="fr-FR" sz="1600" b="0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fr-FR" sz="1600" b="1" i="0" u="none" strike="noStrike" cap="none" dirty="0" smtClean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&lt;/html&gt;</a:t>
                      </a:r>
                      <a:endParaRPr lang="fr-FR" sz="1600" b="0" i="0" u="none" strike="noStrike" cap="none" dirty="0" smtClean="0">
                        <a:solidFill>
                          <a:schemeClr val="dk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22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2255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sldNum" idx="4294967295"/>
          </p:nvPr>
        </p:nvSpPr>
        <p:spPr>
          <a:xfrm>
            <a:off x="10058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fr-FR"/>
              <a:pPr/>
              <a:t>6</a:t>
            </a:fld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1752600" y="1654090"/>
            <a:ext cx="8670908" cy="4137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fr-FR" sz="2400" dirty="0">
                <a:solidFill>
                  <a:schemeClr val="dk1"/>
                </a:solidFill>
                <a:ea typeface="Times New Roman"/>
                <a:sym typeface="Times New Roman"/>
              </a:rPr>
              <a:t>Si le site possède plusieurs pages ? </a:t>
            </a:r>
            <a:endParaRPr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dk1"/>
                </a:solidFill>
                <a:ea typeface="Times New Roman"/>
                <a:sym typeface="Times New Roman"/>
              </a:rPr>
              <a:t>Créer une feuille de style externe qui sera liée à chacune des pages</a:t>
            </a:r>
          </a:p>
        </p:txBody>
      </p:sp>
      <p:sp>
        <p:nvSpPr>
          <p:cNvPr id="140" name="Google Shape;140;p19"/>
          <p:cNvSpPr txBox="1"/>
          <p:nvPr/>
        </p:nvSpPr>
        <p:spPr>
          <a:xfrm>
            <a:off x="-893115" y="155282"/>
            <a:ext cx="8143932" cy="725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C0C0C"/>
              </a:buClr>
              <a:buSzPts val="4000"/>
            </a:pPr>
            <a:r>
              <a:rPr lang="fr-FR" sz="40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 et avantages </a:t>
            </a:r>
            <a:endParaRPr sz="40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2016088" y="3657600"/>
            <a:ext cx="8143932" cy="457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fr-F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fr-FR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fr-FR" sz="24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r>
              <a:rPr lang="fr-F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</a:t>
            </a:r>
            <a:r>
              <a:rPr lang="fr-F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fr-FR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fr-FR" sz="24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stylesheet</a:t>
            </a:r>
            <a:r>
              <a:rPr lang="fr-FR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fr-F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type= </a:t>
            </a:r>
            <a:r>
              <a:rPr lang="fr-FR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fr-FR" sz="24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r>
              <a:rPr lang="fr-FR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fr-FR" sz="24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r>
              <a:rPr lang="fr-FR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fr-F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href</a:t>
            </a:r>
            <a:r>
              <a:rPr lang="fr-F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fr-FR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« style.css"&gt;</a:t>
            </a:r>
            <a:r>
              <a:rPr lang="fr-F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4381358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sldNum" idx="4294967295"/>
          </p:nvPr>
        </p:nvSpPr>
        <p:spPr>
          <a:xfrm>
            <a:off x="10058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fr-FR"/>
              <a:pPr/>
              <a:t>7</a:t>
            </a:fld>
            <a:endParaRPr/>
          </a:p>
        </p:txBody>
      </p:sp>
      <p:sp>
        <p:nvSpPr>
          <p:cNvPr id="168" name="Google Shape;168;p22"/>
          <p:cNvSpPr txBox="1"/>
          <p:nvPr/>
        </p:nvSpPr>
        <p:spPr>
          <a:xfrm>
            <a:off x="1795442" y="1600200"/>
            <a:ext cx="8628066" cy="4591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/>
            <a:r>
              <a:rPr lang="fr-FR" sz="2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Notion d'héritage :</a:t>
            </a:r>
            <a:endParaRPr sz="28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spcBef>
                <a:spcPts val="560"/>
              </a:spcBef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fr-FR" sz="2000" dirty="0">
                <a:solidFill>
                  <a:schemeClr val="dk1"/>
                </a:solidFill>
                <a:ea typeface="Calibri"/>
                <a:sym typeface="Calibri"/>
              </a:rPr>
              <a:t>Si on traduit les trois mots de « </a:t>
            </a:r>
            <a:r>
              <a:rPr lang="fr-FR" sz="2000" dirty="0" err="1">
                <a:solidFill>
                  <a:schemeClr val="dk1"/>
                </a:solidFill>
                <a:ea typeface="Calibri"/>
                <a:sym typeface="Calibri"/>
              </a:rPr>
              <a:t>Cascading</a:t>
            </a:r>
            <a:r>
              <a:rPr lang="fr-FR" sz="2000" dirty="0">
                <a:solidFill>
                  <a:schemeClr val="dk1"/>
                </a:solidFill>
                <a:ea typeface="Calibri"/>
                <a:sym typeface="Calibri"/>
              </a:rPr>
              <a:t> Style </a:t>
            </a:r>
            <a:r>
              <a:rPr lang="fr-FR" sz="2000" dirty="0" err="1">
                <a:solidFill>
                  <a:schemeClr val="dk1"/>
                </a:solidFill>
                <a:ea typeface="Calibri"/>
                <a:sym typeface="Calibri"/>
              </a:rPr>
              <a:t>Sheets</a:t>
            </a:r>
            <a:r>
              <a:rPr lang="fr-FR" sz="2000" dirty="0">
                <a:solidFill>
                  <a:schemeClr val="dk1"/>
                </a:solidFill>
                <a:ea typeface="Calibri"/>
                <a:sym typeface="Calibri"/>
              </a:rPr>
              <a:t> » on obtient Feuille de style en cascade.</a:t>
            </a:r>
          </a:p>
          <a:p>
            <a:pPr>
              <a:spcBef>
                <a:spcPts val="560"/>
              </a:spcBef>
              <a:buClr>
                <a:schemeClr val="dk1"/>
              </a:buClr>
              <a:buSzPts val="2800"/>
            </a:pPr>
            <a:endParaRPr sz="2000" dirty="0"/>
          </a:p>
          <a:p>
            <a:pPr marL="342900" indent="-342900">
              <a:spcBef>
                <a:spcPts val="560"/>
              </a:spcBef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fr-FR" sz="2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Exemple: </a:t>
            </a:r>
            <a:endParaRPr sz="28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 algn="just">
              <a:spcBef>
                <a:spcPts val="440"/>
              </a:spcBef>
              <a:buClr>
                <a:schemeClr val="dk1"/>
              </a:buClr>
              <a:buSzPts val="2200"/>
            </a:pPr>
            <a:r>
              <a:rPr lang="fr-FR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Si vous définissez une police de type "</a:t>
            </a:r>
            <a:r>
              <a:rPr lang="fr-FR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arial</a:t>
            </a:r>
            <a:r>
              <a:rPr lang="fr-FR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sur la balise &lt;body&gt;, l'ensemble des autres éléments du site prendra comme police "</a:t>
            </a:r>
            <a:r>
              <a:rPr lang="fr-FR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arial</a:t>
            </a:r>
            <a:r>
              <a:rPr lang="fr-FR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", inutile de le redéfinir à chaque éléments. Sauf, si une autre police de caractère est déclarée explicitement.</a:t>
            </a:r>
            <a:endParaRPr dirty="0"/>
          </a:p>
        </p:txBody>
      </p:sp>
      <p:sp>
        <p:nvSpPr>
          <p:cNvPr id="169" name="Google Shape;169;p22"/>
          <p:cNvSpPr txBox="1"/>
          <p:nvPr/>
        </p:nvSpPr>
        <p:spPr>
          <a:xfrm>
            <a:off x="-1017806" y="127573"/>
            <a:ext cx="8143932" cy="725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C0C0C"/>
              </a:buClr>
              <a:buSzPts val="4000"/>
            </a:pPr>
            <a:r>
              <a:rPr lang="fr-FR" sz="4000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Définition et avantages </a:t>
            </a:r>
            <a:endParaRPr sz="4000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9237996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sldNum" idx="4294967295"/>
          </p:nvPr>
        </p:nvSpPr>
        <p:spPr>
          <a:xfrm>
            <a:off x="10058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fr-FR"/>
              <a:pPr/>
              <a:t>8</a:t>
            </a:fld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2238380" y="1266828"/>
            <a:ext cx="7929586" cy="5091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sélecteur contextuel, ou classe, associe une règle particulière à un élément en fonction de sa situation.</a:t>
            </a:r>
            <a:endParaRPr/>
          </a:p>
          <a:p>
            <a:pPr marL="342900" indent="-342900">
              <a:spcBef>
                <a:spcPts val="480"/>
              </a:spcBef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appel sélecteur simple les balises HTML classiques auxquelles on a attribué des caractéristiques de style.</a:t>
            </a:r>
            <a:endParaRPr/>
          </a:p>
          <a:p>
            <a:pPr marL="342900" indent="-165100">
              <a:spcBef>
                <a:spcPts val="560"/>
              </a:spcBef>
              <a:buClr>
                <a:schemeClr val="dk1"/>
              </a:buClr>
              <a:buSzPts val="2800"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2941630"/>
            <a:ext cx="260985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38438" y="5143500"/>
            <a:ext cx="20002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66836" y="6003147"/>
            <a:ext cx="209550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24689" y="5000625"/>
            <a:ext cx="206692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880991" y="5872156"/>
            <a:ext cx="243840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 txBox="1"/>
          <p:nvPr/>
        </p:nvSpPr>
        <p:spPr>
          <a:xfrm>
            <a:off x="-1544279" y="177841"/>
            <a:ext cx="8143932" cy="725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C0C0C"/>
              </a:buClr>
              <a:buSzPts val="4000"/>
            </a:pPr>
            <a:r>
              <a:rPr lang="fr-FR" sz="4000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Notion de classe</a:t>
            </a:r>
            <a:endParaRPr sz="4000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4496706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sldNum" idx="4294967295"/>
          </p:nvPr>
        </p:nvSpPr>
        <p:spPr>
          <a:xfrm>
            <a:off x="100584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fr-FR"/>
              <a:pPr/>
              <a:t>9</a:t>
            </a:fld>
            <a:endParaRPr/>
          </a:p>
        </p:txBody>
      </p:sp>
      <p:sp>
        <p:nvSpPr>
          <p:cNvPr id="187" name="Google Shape;187;p24"/>
          <p:cNvSpPr txBox="1"/>
          <p:nvPr/>
        </p:nvSpPr>
        <p:spPr>
          <a:xfrm>
            <a:off x="574623" y="1173882"/>
            <a:ext cx="8001024" cy="5234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déclaration d'un ID en CSS est identique à la notion de class à une exception près : On ne peut déclarer une seule fois un ID</a:t>
            </a:r>
            <a:endParaRPr dirty="0"/>
          </a:p>
          <a:p>
            <a:pPr marL="342900" indent="-165100">
              <a:spcBef>
                <a:spcPts val="560"/>
              </a:spcBef>
              <a:buClr>
                <a:schemeClr val="dk1"/>
              </a:buClr>
              <a:buSzPts val="2800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165100">
              <a:spcBef>
                <a:spcPts val="560"/>
              </a:spcBef>
              <a:buClr>
                <a:schemeClr val="dk1"/>
              </a:buClr>
              <a:buSzPts val="2800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165100">
              <a:spcBef>
                <a:spcPts val="560"/>
              </a:spcBef>
              <a:buClr>
                <a:schemeClr val="dk1"/>
              </a:buClr>
              <a:buSzPts val="2800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165100">
              <a:spcBef>
                <a:spcPts val="560"/>
              </a:spcBef>
              <a:buClr>
                <a:schemeClr val="dk1"/>
              </a:buClr>
              <a:buSzPts val="2800"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228600">
              <a:spcBef>
                <a:spcPts val="360"/>
              </a:spcBef>
              <a:buClr>
                <a:schemeClr val="dk1"/>
              </a:buClr>
              <a:buSzPts val="1800"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spcBef>
                <a:spcPts val="720"/>
              </a:spcBef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Remarque</a:t>
            </a: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On utilise un </a:t>
            </a:r>
            <a:r>
              <a:rPr lang="fr-FR" sz="3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pour les id et un "</a:t>
            </a:r>
            <a:r>
              <a:rPr lang="fr-FR" sz="3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fr-F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pour les classes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4410" y="2733610"/>
            <a:ext cx="199072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51442" y="2733610"/>
            <a:ext cx="2144758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 txBox="1"/>
          <p:nvPr/>
        </p:nvSpPr>
        <p:spPr>
          <a:xfrm>
            <a:off x="-1863844" y="174941"/>
            <a:ext cx="8143932" cy="725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C0C0C"/>
              </a:buClr>
              <a:buSzPts val="4000"/>
            </a:pPr>
            <a:r>
              <a:rPr lang="fr-FR" sz="4000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Notion des ID</a:t>
            </a:r>
            <a:endParaRPr sz="4000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6186704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2505</Words>
  <Application>Microsoft Office PowerPoint</Application>
  <PresentationFormat>Grand écran</PresentationFormat>
  <Paragraphs>411</Paragraphs>
  <Slides>37</Slides>
  <Notes>36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5" baseType="lpstr">
      <vt:lpstr>Arial</vt:lpstr>
      <vt:lpstr>Arial Unicode MS</vt:lpstr>
      <vt:lpstr>Calibri</vt:lpstr>
      <vt:lpstr>Courier New</vt:lpstr>
      <vt:lpstr>Noto Sans Symbols</vt:lpstr>
      <vt:lpstr>Times New Roman</vt:lpstr>
      <vt:lpstr>Wingdings</vt:lpstr>
      <vt:lpstr>Office Theme</vt:lpstr>
      <vt:lpstr>Présentation PowerPoint</vt:lpstr>
      <vt:lpstr>Définition et avantages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bettaieb lamjed</dc:creator>
  <cp:lastModifiedBy>ASUS</cp:lastModifiedBy>
  <cp:revision>16</cp:revision>
  <dcterms:created xsi:type="dcterms:W3CDTF">2019-12-23T07:08:45Z</dcterms:created>
  <dcterms:modified xsi:type="dcterms:W3CDTF">2022-10-19T06:47:52Z</dcterms:modified>
</cp:coreProperties>
</file>