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5" r:id="rId4"/>
    <p:sldId id="266" r:id="rId5"/>
    <p:sldId id="277" r:id="rId6"/>
    <p:sldId id="278" r:id="rId7"/>
    <p:sldId id="271" r:id="rId8"/>
    <p:sldId id="279" r:id="rId9"/>
    <p:sldId id="272" r:id="rId10"/>
    <p:sldId id="280" r:id="rId11"/>
    <p:sldId id="273" r:id="rId12"/>
    <p:sldId id="281" r:id="rId13"/>
    <p:sldId id="274" r:id="rId14"/>
    <p:sldId id="282" r:id="rId15"/>
    <p:sldId id="283" r:id="rId16"/>
    <p:sldId id="275" r:id="rId17"/>
    <p:sldId id="284" r:id="rId18"/>
    <p:sldId id="285" r:id="rId19"/>
    <p:sldId id="286" r:id="rId20"/>
    <p:sldId id="287" r:id="rId21"/>
    <p:sldId id="276" r:id="rId22"/>
    <p:sldId id="288" r:id="rId23"/>
    <p:sldId id="267" r:id="rId24"/>
    <p:sldId id="268" r:id="rId25"/>
    <p:sldId id="289" r:id="rId26"/>
    <p:sldId id="27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r1KYcVLttMMHo48dCdsGHOtk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Logo EUR-ACE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" name="Google Shape;62;p1" descr="Picture 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531349" y="5966182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3;p1" descr="Picture 3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579299" y="-175142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4;p1" descr="Image 11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962681" y="5970088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6;p1" descr="C:\Users\faten\Desktop\CA-19\EURACE.png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4367808" y="6161290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7;p1" descr="C:\Users\faten\Desktop\CA-19\CGE.png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392144" y="6120457"/>
            <a:ext cx="1728192" cy="58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9;p1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23988" y="-175142"/>
            <a:ext cx="4832320" cy="17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780427" y="-1182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6" name="Google Shape;95;p4" descr="Picture 7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4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34341"/>
            <a:ext cx="780427" cy="57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9;p4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6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7" y="-138551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6;p4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34341"/>
            <a:ext cx="780427" cy="57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5;p4" descr="Picture 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userDrawn="1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4;p2"/>
          <p:cNvSpPr/>
          <p:nvPr userDrawn="1"/>
        </p:nvSpPr>
        <p:spPr>
          <a:xfrm>
            <a:off x="-243840" y="-28242"/>
            <a:ext cx="1279144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75;p2" descr="Picture 7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696247" y="-28242"/>
            <a:ext cx="2851353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981270" y="650616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6;p11"/>
          <p:cNvSpPr txBox="1">
            <a:spLocks/>
          </p:cNvSpPr>
          <p:nvPr userDrawn="1"/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4;p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-240704" y="-143663"/>
            <a:ext cx="12817424" cy="72450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2085500" y="6719520"/>
            <a:ext cx="3909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guide" TargetMode="External"/><Relationship Id="rId2" Type="http://schemas.openxmlformats.org/officeDocument/2006/relationships/hyperlink" Target="https://www.pierre-giraud.com/sass-apprendre-cours-complet/sass-fon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ss-lang.com/documentation/cli/dart-sass" TargetMode="External"/><Relationship Id="rId5" Type="http://schemas.openxmlformats.org/officeDocument/2006/relationships/hyperlink" Target="https://openclassrooms.com/fr/courses/6106181-simplifiez-vous-le-css-avec-sass/6597580-ameliorez-la-maintenabilite-du-code-avec-les-variables-sass" TargetMode="External"/><Relationship Id="rId4" Type="http://schemas.openxmlformats.org/officeDocument/2006/relationships/hyperlink" Target="https://sass-lang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erre-giraud.com/npm-installation-decouvert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smeist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subTitle" idx="4294967295"/>
          </p:nvPr>
        </p:nvSpPr>
        <p:spPr>
          <a:xfrm>
            <a:off x="-8" y="2584049"/>
            <a:ext cx="12192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6600" b="1" dirty="0" smtClean="0"/>
              <a:t>SASS</a:t>
            </a:r>
            <a:endParaRPr sz="6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1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312" y="3474319"/>
            <a:ext cx="1874176" cy="140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611090" y="5058640"/>
            <a:ext cx="1925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ym typeface="Calibri"/>
              </a:rPr>
              <a:t>2022-2023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l’imbrication du 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 dirty="0"/>
          </a:p>
        </p:txBody>
      </p:sp>
      <p:sp>
        <p:nvSpPr>
          <p:cNvPr id="5" name="Google Shape;157;p7"/>
          <p:cNvSpPr txBox="1">
            <a:spLocks noGrp="1"/>
          </p:cNvSpPr>
          <p:nvPr/>
        </p:nvSpPr>
        <p:spPr>
          <a:xfrm>
            <a:off x="780427" y="1207335"/>
            <a:ext cx="9220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2400" dirty="0"/>
              <a:t>Le principe de placer un sélecteur dans un autre sélecteur s’appelle </a:t>
            </a:r>
            <a:r>
              <a:rPr lang="fr-FR" sz="2400" b="1" dirty="0" err="1"/>
              <a:t>Nesting</a:t>
            </a:r>
            <a:endParaRPr sz="2400" b="1" dirty="0"/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2400" dirty="0"/>
              <a:t>Le </a:t>
            </a:r>
            <a:r>
              <a:rPr lang="fr-FR" sz="2400" dirty="0" err="1"/>
              <a:t>nesting</a:t>
            </a:r>
            <a:r>
              <a:rPr lang="fr-FR" sz="2400" dirty="0"/>
              <a:t> permet d’imbriquer les sélecteurs comme en HTML</a:t>
            </a:r>
            <a:r>
              <a:rPr lang="fr-FR" dirty="0"/>
              <a:t>. </a:t>
            </a:r>
            <a:endParaRPr sz="2400" b="1" dirty="0"/>
          </a:p>
          <a:p>
            <a:pPr marL="25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</p:txBody>
      </p:sp>
      <p:sp>
        <p:nvSpPr>
          <p:cNvPr id="6" name="Google Shape;158;p7"/>
          <p:cNvSpPr txBox="1">
            <a:spLocks noGrp="1"/>
          </p:cNvSpPr>
          <p:nvPr/>
        </p:nvSpPr>
        <p:spPr>
          <a:xfrm>
            <a:off x="8191500" y="54513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10</a:t>
            </a:fld>
            <a:endParaRPr/>
          </a:p>
        </p:txBody>
      </p:sp>
      <p:pic>
        <p:nvPicPr>
          <p:cNvPr id="7" name="Google Shape;1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6552" y="3356016"/>
            <a:ext cx="3943350" cy="321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84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 dirty="0"/>
          </a:p>
        </p:txBody>
      </p:sp>
      <p:sp>
        <p:nvSpPr>
          <p:cNvPr id="3" name="Google Shape;87;p3"/>
          <p:cNvSpPr txBox="1"/>
          <p:nvPr/>
        </p:nvSpPr>
        <p:spPr>
          <a:xfrm>
            <a:off x="0" y="2953235"/>
            <a:ext cx="1219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2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 dirty="0"/>
          </a:p>
        </p:txBody>
      </p:sp>
      <p:sp>
        <p:nvSpPr>
          <p:cNvPr id="5" name="Google Shape;165;p8"/>
          <p:cNvSpPr txBox="1">
            <a:spLocks noGrp="1"/>
          </p:cNvSpPr>
          <p:nvPr/>
        </p:nvSpPr>
        <p:spPr>
          <a:xfrm>
            <a:off x="780427" y="1510624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2400"/>
              <a:buChar char="•"/>
            </a:pPr>
            <a:r>
              <a:rPr lang="fr-FR" sz="2400" dirty="0">
                <a:solidFill>
                  <a:srgbClr val="424242"/>
                </a:solidFill>
              </a:rPr>
              <a:t>L’héritage permet à un élément d’hériter des propriétés d’un autre élément.</a:t>
            </a:r>
            <a:endParaRPr sz="2400" dirty="0">
              <a:solidFill>
                <a:srgbClr val="424242"/>
              </a:solidFill>
            </a:endParaRPr>
          </a:p>
          <a:p>
            <a: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050" dirty="0">
              <a:solidFill>
                <a:srgbClr val="424242"/>
              </a:solidFill>
              <a:highlight>
                <a:srgbClr val="F7F7F7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" name="Google Shape;1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7102" y="3209888"/>
            <a:ext cx="27146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176" y="3209888"/>
            <a:ext cx="3857625" cy="155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69;p8"/>
          <p:cNvCxnSpPr/>
          <p:nvPr/>
        </p:nvCxnSpPr>
        <p:spPr>
          <a:xfrm>
            <a:off x="5094801" y="3976875"/>
            <a:ext cx="1416000" cy="9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649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 dirty="0"/>
          </a:p>
        </p:txBody>
      </p:sp>
      <p:sp>
        <p:nvSpPr>
          <p:cNvPr id="3" name="Google Shape;87;p3"/>
          <p:cNvSpPr txBox="1"/>
          <p:nvPr/>
        </p:nvSpPr>
        <p:spPr>
          <a:xfrm>
            <a:off x="0" y="2953235"/>
            <a:ext cx="1219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fr-FR" sz="5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Mixin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7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Mixin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12085239" y="6627188"/>
            <a:ext cx="421459" cy="46162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40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76;gadc8361a0d_0_30"/>
          <p:cNvSpPr txBox="1">
            <a:spLocks noGrp="1"/>
          </p:cNvSpPr>
          <p:nvPr/>
        </p:nvSpPr>
        <p:spPr>
          <a:xfrm>
            <a:off x="1938989" y="695088"/>
            <a:ext cx="85173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Clr>
                <a:srgbClr val="3C3C3C"/>
              </a:buClr>
              <a:buSzPts val="2400"/>
              <a:buFont typeface="Arial"/>
              <a:buChar char="•"/>
            </a:pP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Les </a:t>
            </a:r>
            <a:r>
              <a:rPr lang="fr-FR" sz="2400" dirty="0" err="1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mixins</a:t>
            </a: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sont une autre directive importante.</a:t>
            </a: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400"/>
              <a:buFont typeface="Arial"/>
              <a:buChar char="•"/>
            </a:pP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 s’agit d’une technique de réutilisation du </a:t>
            </a:r>
            <a:r>
              <a:rPr lang="fr-FR" sz="2400" dirty="0" smtClean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code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400"/>
              <a:buFont typeface="Arial"/>
              <a:buChar char="•"/>
            </a:pPr>
            <a:r>
              <a:rPr lang="fr-FR" sz="2400" dirty="0" smtClean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Les </a:t>
            </a:r>
            <a:r>
              <a:rPr lang="fr-FR" sz="2400" dirty="0" err="1" smtClean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Mixin</a:t>
            </a:r>
            <a:r>
              <a:rPr lang="fr-FR" sz="2400" dirty="0" smtClean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stockent des blocs de code entiers</a:t>
            </a: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400"/>
              <a:buFont typeface="Arial"/>
              <a:buAutoNum type="arabicPeriod"/>
            </a:pP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 création de fichier </a:t>
            </a:r>
            <a:r>
              <a:rPr lang="fr-FR" sz="2400" dirty="0" err="1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mixins.scss</a:t>
            </a: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400"/>
              <a:buFont typeface="Arial"/>
              <a:buAutoNum type="arabicPeriod"/>
            </a:pP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 création d’un premier </a:t>
            </a:r>
            <a:r>
              <a:rPr lang="fr-FR" sz="2400" dirty="0" err="1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mixin</a:t>
            </a: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avec la directive @</a:t>
            </a:r>
            <a:r>
              <a:rPr lang="fr-FR" sz="2400" dirty="0" err="1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mixin</a:t>
            </a: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400"/>
              <a:buFont typeface="Arial"/>
              <a:buAutoNum type="arabicPeriod"/>
            </a:pP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L’appel de fichier </a:t>
            </a:r>
            <a:r>
              <a:rPr lang="fr-FR" sz="2400" dirty="0" err="1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mixins.scss</a:t>
            </a: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avec la directive @import</a:t>
            </a: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400"/>
              <a:buFont typeface="Arial"/>
              <a:buAutoNum type="arabicPeriod"/>
            </a:pP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L’utilisation de </a:t>
            </a:r>
            <a:r>
              <a:rPr lang="fr-FR" sz="2400" dirty="0" err="1" smtClean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mixin</a:t>
            </a:r>
            <a:r>
              <a:rPr lang="fr-FR" sz="2400" dirty="0" smtClean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sz="2400" dirty="0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avec la directive @</a:t>
            </a:r>
            <a:r>
              <a:rPr lang="fr-FR" sz="2400" dirty="0" err="1">
                <a:solidFill>
                  <a:srgbClr val="3C3C3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include</a:t>
            </a: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3C3C3C"/>
              </a:solidFill>
              <a:highlight>
                <a:srgbClr val="FFFFFF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178;gadc8361a0d_0_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6196" y="2421063"/>
            <a:ext cx="3928375" cy="25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79;gadc8361a0d_0_30"/>
          <p:cNvPicPr preferRelativeResize="0"/>
          <p:nvPr/>
        </p:nvPicPr>
        <p:blipFill rotWithShape="1">
          <a:blip r:embed="rId3">
            <a:alphaModFix/>
          </a:blip>
          <a:srcRect b="549"/>
          <a:stretch/>
        </p:blipFill>
        <p:spPr>
          <a:xfrm>
            <a:off x="6197639" y="2219986"/>
            <a:ext cx="3581400" cy="2709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02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 dirty="0"/>
          </a:p>
        </p:txBody>
      </p:sp>
      <p:pic>
        <p:nvPicPr>
          <p:cNvPr id="5" name="Google Shape;192;gadc8361a0d_0_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8227" y="1897669"/>
            <a:ext cx="409575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93;gadc8361a0d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37" y="2459519"/>
            <a:ext cx="3954650" cy="19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adc8361a0d_0_51"/>
          <p:cNvSpPr/>
          <p:nvPr/>
        </p:nvSpPr>
        <p:spPr>
          <a:xfrm>
            <a:off x="3755912" y="3103531"/>
            <a:ext cx="295200" cy="665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Google Shape;195;gadc8361a0d_0_51"/>
          <p:cNvSpPr/>
          <p:nvPr/>
        </p:nvSpPr>
        <p:spPr>
          <a:xfrm>
            <a:off x="8353837" y="4353900"/>
            <a:ext cx="295200" cy="665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9" name="Google Shape;196;gadc8361a0d_0_51"/>
          <p:cNvSpPr txBox="1"/>
          <p:nvPr/>
        </p:nvSpPr>
        <p:spPr>
          <a:xfrm>
            <a:off x="2894762" y="3892136"/>
            <a:ext cx="201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L’ajout d’un paramètre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7;gadc8361a0d_0_51"/>
          <p:cNvSpPr txBox="1"/>
          <p:nvPr/>
        </p:nvSpPr>
        <p:spPr>
          <a:xfrm>
            <a:off x="5705812" y="5100267"/>
            <a:ext cx="4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$margin vaut 10px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aucune valeur n'est ajoutée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47334" y="1293482"/>
            <a:ext cx="115255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peut ajouter des arguments pour rendre les 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mixins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plus réutilisables et adaptables . 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44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Google Shape;87;p3"/>
          <p:cNvSpPr txBox="1"/>
          <p:nvPr/>
        </p:nvSpPr>
        <p:spPr>
          <a:xfrm>
            <a:off x="0" y="2537737"/>
            <a:ext cx="12192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algn="ctr">
              <a:buClr>
                <a:schemeClr val="lt1"/>
              </a:buClr>
              <a:buSzPts val="5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fonctions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2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 dirty="0"/>
          </a:p>
        </p:txBody>
      </p:sp>
      <p:sp>
        <p:nvSpPr>
          <p:cNvPr id="5" name="Google Shape;203;p6"/>
          <p:cNvSpPr txBox="1">
            <a:spLocks noGrp="1"/>
          </p:cNvSpPr>
          <p:nvPr/>
        </p:nvSpPr>
        <p:spPr>
          <a:xfrm>
            <a:off x="1835727" y="1761245"/>
            <a:ext cx="8077200" cy="48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Une fonction se définit avec la directive @</a:t>
            </a:r>
            <a:r>
              <a:rPr lang="fr-FR" sz="2400" dirty="0" err="1">
                <a:solidFill>
                  <a:srgbClr val="000000"/>
                </a:solidFill>
              </a:rPr>
              <a:t>function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</a:rPr>
              <a:t> </a:t>
            </a:r>
            <a:endParaRPr sz="2400"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fr-FR" sz="2400" dirty="0" err="1">
                <a:solidFill>
                  <a:srgbClr val="000000"/>
                </a:solidFill>
              </a:rPr>
              <a:t>Sass</a:t>
            </a:r>
            <a:r>
              <a:rPr lang="fr-FR" sz="2400" dirty="0">
                <a:solidFill>
                  <a:srgbClr val="000000"/>
                </a:solidFill>
              </a:rPr>
              <a:t> nous offre plusieurs fonctions qui permettent de calculer le pourcentage d’un bloc, modifier une couleur ou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</a:rPr>
              <a:t>convertir   une unité.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/>
                </a:solidFill>
              </a:rPr>
              <a:t> 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7" name="Google Shape;20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32052" y="2239083"/>
            <a:ext cx="31051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452" y="4557207"/>
            <a:ext cx="287655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7;p6"/>
          <p:cNvSpPr/>
          <p:nvPr/>
        </p:nvSpPr>
        <p:spPr>
          <a:xfrm>
            <a:off x="3832052" y="6070669"/>
            <a:ext cx="6108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4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7" y="1539571"/>
            <a:ext cx="7239000" cy="1136904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2" y="3078353"/>
            <a:ext cx="7239000" cy="3095244"/>
          </a:xfrm>
          <a:prstGeom prst="rect">
            <a:avLst/>
          </a:prstGeom>
        </p:spPr>
      </p:pic>
      <p:sp>
        <p:nvSpPr>
          <p:cNvPr id="7" name="Google Shape;217;gae902ee172_0_7"/>
          <p:cNvSpPr txBox="1"/>
          <p:nvPr/>
        </p:nvSpPr>
        <p:spPr>
          <a:xfrm>
            <a:off x="577041" y="2613416"/>
            <a:ext cx="53310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fr-FR" sz="2400" b="1" dirty="0">
                <a:latin typeface="Calibri"/>
                <a:ea typeface="Calibri"/>
                <a:cs typeface="Calibri"/>
                <a:sym typeface="Calibri"/>
              </a:rPr>
              <a:t>Les fonctions concernant </a:t>
            </a:r>
            <a:r>
              <a:rPr lang="fr-FR" sz="2400" b="1" dirty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les listes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97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26" y="2037000"/>
            <a:ext cx="9072359" cy="3429000"/>
          </a:xfrm>
          <a:prstGeom prst="rect">
            <a:avLst/>
          </a:prstGeom>
        </p:spPr>
      </p:pic>
      <p:sp>
        <p:nvSpPr>
          <p:cNvPr id="7" name="Google Shape;225;gae902ee172_0_23"/>
          <p:cNvSpPr txBox="1"/>
          <p:nvPr/>
        </p:nvSpPr>
        <p:spPr>
          <a:xfrm>
            <a:off x="707227" y="1350638"/>
            <a:ext cx="6681136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Les fonctions concernant </a:t>
            </a:r>
            <a:r>
              <a:rPr lang="fr-FR" sz="2400" dirty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les couleurs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6;gae902ee172_0_23"/>
          <p:cNvSpPr txBox="1"/>
          <p:nvPr/>
        </p:nvSpPr>
        <p:spPr>
          <a:xfrm>
            <a:off x="780427" y="5594925"/>
            <a:ext cx="8806918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la variable $</a:t>
            </a:r>
            <a:r>
              <a:rPr lang="fr-FR" sz="2400" dirty="0" err="1">
                <a:latin typeface="Calibri"/>
                <a:ea typeface="Calibri"/>
                <a:cs typeface="Calibri"/>
                <a:sym typeface="Calibri"/>
              </a:rPr>
              <a:t>amout</a:t>
            </a: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 représente le pourcentage d’efficacité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07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11831501" y="6502827"/>
            <a:ext cx="360499" cy="27695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 dirty="0"/>
          </a:p>
        </p:txBody>
      </p:sp>
      <p:sp>
        <p:nvSpPr>
          <p:cNvPr id="3" name="Google Shape;76;p2"/>
          <p:cNvSpPr txBox="1"/>
          <p:nvPr/>
        </p:nvSpPr>
        <p:spPr>
          <a:xfrm>
            <a:off x="1537855" y="1188860"/>
            <a:ext cx="6206836" cy="566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variables SASS</a:t>
            </a:r>
            <a:endParaRPr sz="2400" b="1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Etude de l’imbrication du code avec SASS</a:t>
            </a:r>
            <a:endParaRPr lang="fr-FR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Mixin</a:t>
            </a:r>
            <a:endParaRPr lang="fr-FR" sz="24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fonctions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r-FR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structures de contrôle SASS</a:t>
            </a: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1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7;p2"/>
          <p:cNvSpPr/>
          <p:nvPr/>
        </p:nvSpPr>
        <p:spPr>
          <a:xfrm rot="5400000">
            <a:off x="1134219" y="1646370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8;p2"/>
          <p:cNvSpPr/>
          <p:nvPr/>
        </p:nvSpPr>
        <p:spPr>
          <a:xfrm rot="5400000">
            <a:off x="1156241" y="2157729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9;p2"/>
          <p:cNvSpPr/>
          <p:nvPr/>
        </p:nvSpPr>
        <p:spPr>
          <a:xfrm rot="5400000">
            <a:off x="1150330" y="4263807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9;p2"/>
          <p:cNvSpPr/>
          <p:nvPr/>
        </p:nvSpPr>
        <p:spPr>
          <a:xfrm rot="5400000">
            <a:off x="1162736" y="3249768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9;p2"/>
          <p:cNvSpPr/>
          <p:nvPr/>
        </p:nvSpPr>
        <p:spPr>
          <a:xfrm rot="5400000">
            <a:off x="1167461" y="2801248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9;p2"/>
          <p:cNvSpPr/>
          <p:nvPr/>
        </p:nvSpPr>
        <p:spPr>
          <a:xfrm rot="5400000">
            <a:off x="1150330" y="3776287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9;p2"/>
          <p:cNvSpPr/>
          <p:nvPr/>
        </p:nvSpPr>
        <p:spPr>
          <a:xfrm rot="5400000">
            <a:off x="1150330" y="4853165"/>
            <a:ext cx="156000" cy="103500"/>
          </a:xfrm>
          <a:prstGeom prst="triangle">
            <a:avLst>
              <a:gd name="adj" fmla="val 50000"/>
            </a:avLst>
          </a:prstGeom>
          <a:solidFill>
            <a:srgbClr val="BABABA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fr-FR" dirty="0" err="1"/>
              <a:t>Sass</a:t>
            </a:r>
            <a:r>
              <a:rPr lang="fr-FR" dirty="0"/>
              <a:t> nous permet de créer nos propres </a:t>
            </a:r>
            <a:r>
              <a:rPr lang="fr-FR" dirty="0" smtClean="0"/>
              <a:t>fonctions personnalisées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 dirty="0"/>
          </a:p>
        </p:txBody>
      </p:sp>
      <p:pic>
        <p:nvPicPr>
          <p:cNvPr id="5" name="Google Shape;235;gae902ee172_1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5737" y="2824162"/>
            <a:ext cx="4200525" cy="120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48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 dirty="0"/>
          </a:p>
        </p:txBody>
      </p:sp>
      <p:sp>
        <p:nvSpPr>
          <p:cNvPr id="3" name="Google Shape;87;p3"/>
          <p:cNvSpPr txBox="1"/>
          <p:nvPr/>
        </p:nvSpPr>
        <p:spPr>
          <a:xfrm>
            <a:off x="0" y="2745485"/>
            <a:ext cx="12192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lnSpc>
                <a:spcPct val="150000"/>
              </a:lnSpc>
              <a:buClr>
                <a:schemeClr val="lt1"/>
              </a:buClr>
              <a:buSzPts val="2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structures de contrôle SASS</a:t>
            </a:r>
          </a:p>
        </p:txBody>
      </p:sp>
    </p:spTree>
    <p:extLst>
      <p:ext uri="{BB962C8B-B14F-4D97-AF65-F5344CB8AC3E}">
        <p14:creationId xmlns:p14="http://schemas.microsoft.com/office/powerpoint/2010/main" val="36275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 de contrôle SASS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 dirty="0"/>
          </a:p>
        </p:txBody>
      </p:sp>
      <p:sp>
        <p:nvSpPr>
          <p:cNvPr id="5" name="Google Shape;242;gae902ee172_0_44"/>
          <p:cNvSpPr txBox="1">
            <a:spLocks noGrp="1"/>
          </p:cNvSpPr>
          <p:nvPr/>
        </p:nvSpPr>
        <p:spPr>
          <a:xfrm>
            <a:off x="780427" y="1694019"/>
            <a:ext cx="8077200" cy="4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fr-FR" sz="2400" dirty="0"/>
              <a:t>Une condition se définit en SASS s’écrit sous la forme:</a:t>
            </a: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fr-FR" sz="2400" b="1" dirty="0"/>
              <a:t>@if &lt;expression&gt; { ... } @</a:t>
            </a:r>
            <a:r>
              <a:rPr lang="fr-FR" sz="2400" b="1" dirty="0" err="1"/>
              <a:t>else</a:t>
            </a:r>
            <a:r>
              <a:rPr lang="fr-FR" sz="2400" b="1" dirty="0"/>
              <a:t> { ... }</a:t>
            </a:r>
            <a:endParaRPr sz="2400" b="1" dirty="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6" name="Google Shape;243;gae902ee172_0_44"/>
          <p:cNvSpPr txBox="1">
            <a:spLocks noGrp="1"/>
          </p:cNvSpPr>
          <p:nvPr/>
        </p:nvSpPr>
        <p:spPr>
          <a:xfrm>
            <a:off x="8001000" y="56264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22</a:t>
            </a:fld>
            <a:endParaRPr/>
          </a:p>
        </p:txBody>
      </p:sp>
      <p:pic>
        <p:nvPicPr>
          <p:cNvPr id="7" name="Google Shape;244;gae902ee172_0_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8025" y="3431553"/>
            <a:ext cx="4752975" cy="269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72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structure de </a:t>
            </a:r>
            <a:r>
              <a:rPr lang="en-US" dirty="0" err="1" smtClean="0"/>
              <a:t>contrôle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 dirty="0"/>
          </a:p>
        </p:txBody>
      </p:sp>
      <p:sp>
        <p:nvSpPr>
          <p:cNvPr id="5" name="Google Shape;251;gae902ee172_1_15"/>
          <p:cNvSpPr txBox="1">
            <a:spLocks noGrp="1"/>
          </p:cNvSpPr>
          <p:nvPr/>
        </p:nvSpPr>
        <p:spPr>
          <a:xfrm>
            <a:off x="780427" y="1207335"/>
            <a:ext cx="8320500" cy="4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/>
              <a:t> Une boucle « for » en SASS s’écrit sous la forme</a:t>
            </a: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b="1" dirty="0"/>
              <a:t>@for &lt;variable&gt; </a:t>
            </a:r>
            <a:r>
              <a:rPr lang="fr-FR" sz="2400" b="1" dirty="0" err="1"/>
              <a:t>from</a:t>
            </a:r>
            <a:r>
              <a:rPr lang="fr-FR" sz="2400" b="1" dirty="0"/>
              <a:t> &lt;expression&gt; to &lt;expression&gt; { ... }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b="1" dirty="0"/>
              <a:t>@for &lt;variable&gt; </a:t>
            </a:r>
            <a:r>
              <a:rPr lang="fr-FR" sz="2400" b="1" dirty="0" err="1"/>
              <a:t>from</a:t>
            </a:r>
            <a:r>
              <a:rPr lang="fr-FR" sz="2400" b="1" dirty="0"/>
              <a:t> &lt;expression </a:t>
            </a:r>
            <a:r>
              <a:rPr lang="fr-FR" sz="2400" b="1" dirty="0" err="1"/>
              <a:t>through</a:t>
            </a:r>
            <a:r>
              <a:rPr lang="fr-FR" sz="2400" b="1" dirty="0"/>
              <a:t> &lt;expression&gt; { ... }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6" name="Google Shape;252;gae902ee172_1_15"/>
          <p:cNvSpPr txBox="1">
            <a:spLocks noGrp="1"/>
          </p:cNvSpPr>
          <p:nvPr/>
        </p:nvSpPr>
        <p:spPr>
          <a:xfrm>
            <a:off x="8122718" y="562641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23</a:t>
            </a:fld>
            <a:endParaRPr/>
          </a:p>
        </p:txBody>
      </p:sp>
      <p:pic>
        <p:nvPicPr>
          <p:cNvPr id="7" name="Google Shape;253;gae902ee172_1_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0618" y="3169802"/>
            <a:ext cx="36957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4;gae902ee172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42" y="3893701"/>
            <a:ext cx="401002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structure de </a:t>
            </a:r>
            <a:r>
              <a:rPr lang="en-US" dirty="0" err="1"/>
              <a:t>contrôle</a:t>
            </a:r>
            <a:r>
              <a:rPr lang="fr-FR" b="1" dirty="0" smtClean="0">
                <a:solidFill>
                  <a:schemeClr val="dk1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 dirty="0"/>
          </a:p>
        </p:txBody>
      </p:sp>
      <p:sp>
        <p:nvSpPr>
          <p:cNvPr id="6" name="Google Shape;261;gae902ee172_1_25"/>
          <p:cNvSpPr txBox="1">
            <a:spLocks noGrp="1"/>
          </p:cNvSpPr>
          <p:nvPr/>
        </p:nvSpPr>
        <p:spPr>
          <a:xfrm>
            <a:off x="780427" y="1527413"/>
            <a:ext cx="8570400" cy="4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/>
              <a:t>Une boucle « </a:t>
            </a:r>
            <a:r>
              <a:rPr lang="fr-FR" sz="2400" dirty="0" err="1"/>
              <a:t>each</a:t>
            </a:r>
            <a:r>
              <a:rPr lang="fr-FR" sz="2400" dirty="0"/>
              <a:t> » en SASS s’écrit de la manière suivante</a:t>
            </a: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b="1" dirty="0"/>
              <a:t>@</a:t>
            </a:r>
            <a:r>
              <a:rPr lang="fr-FR" sz="2400" b="1" dirty="0" err="1"/>
              <a:t>each</a:t>
            </a:r>
            <a:r>
              <a:rPr lang="fr-FR" sz="2400" b="1" dirty="0"/>
              <a:t> &lt;variable&gt; in &lt;expression&gt; { ... }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b="1" dirty="0"/>
              <a:t>@</a:t>
            </a:r>
            <a:r>
              <a:rPr lang="fr-FR" sz="2400" b="1" dirty="0" err="1"/>
              <a:t>each</a:t>
            </a:r>
            <a:r>
              <a:rPr lang="fr-FR" sz="2400" b="1" dirty="0"/>
              <a:t> &lt;variable&gt;, &lt;variable&gt; in &lt;expression&gt; { ... }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62;gae902ee172_1_25"/>
          <p:cNvSpPr txBox="1">
            <a:spLocks noGrp="1"/>
          </p:cNvSpPr>
          <p:nvPr/>
        </p:nvSpPr>
        <p:spPr>
          <a:xfrm>
            <a:off x="8284675" y="545981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24</a:t>
            </a:fld>
            <a:endParaRPr/>
          </a:p>
        </p:txBody>
      </p:sp>
      <p:pic>
        <p:nvPicPr>
          <p:cNvPr id="8" name="Google Shape;263;gae902ee172_1_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2535" y="3249391"/>
            <a:ext cx="36099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4;gae902ee172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27" y="3783413"/>
            <a:ext cx="451485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7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0427" y="1867188"/>
            <a:ext cx="10515600" cy="4351338"/>
          </a:xfrm>
        </p:spPr>
        <p:txBody>
          <a:bodyPr/>
          <a:lstStyle/>
          <a:p>
            <a:pPr lvl="0" indent="-4318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fr-FR" u="sng" dirty="0">
                <a:solidFill>
                  <a:schemeClr val="hlink"/>
                </a:solidFill>
                <a:hlinkClick r:id="rId2"/>
              </a:rPr>
              <a:t>https://www.pierre-giraud.com/sass-apprendre-cours-complet/sass-fonction/</a:t>
            </a:r>
            <a:endParaRPr lang="fr-FR" dirty="0"/>
          </a:p>
          <a:p>
            <a:pPr lvl="0" indent="-4318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fr-FR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fr-FR" u="sng" dirty="0" smtClean="0">
                <a:solidFill>
                  <a:schemeClr val="hlink"/>
                </a:solidFill>
                <a:hlinkClick r:id="rId3"/>
              </a:rPr>
              <a:t>sass-lang.com/guide</a:t>
            </a:r>
            <a:endParaRPr lang="fr-FR" dirty="0" smtClean="0"/>
          </a:p>
          <a:p>
            <a:pPr lvl="0" indent="-4318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fr-FR" u="sng" dirty="0" smtClean="0">
                <a:solidFill>
                  <a:schemeClr val="hlink"/>
                </a:solidFill>
                <a:hlinkClick r:id="rId4"/>
              </a:rPr>
              <a:t>https</a:t>
            </a:r>
            <a:r>
              <a:rPr lang="fr-FR" u="sng" dirty="0">
                <a:solidFill>
                  <a:schemeClr val="hlink"/>
                </a:solidFill>
                <a:hlinkClick r:id="rId4"/>
              </a:rPr>
              <a:t>://sass-lang.com/</a:t>
            </a:r>
            <a:r>
              <a:rPr lang="fr-FR" dirty="0"/>
              <a:t> </a:t>
            </a:r>
          </a:p>
          <a:p>
            <a:pPr lvl="0" indent="-4318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fr-FR" u="sng" dirty="0">
                <a:solidFill>
                  <a:schemeClr val="hlink"/>
                </a:solidFill>
                <a:hlinkClick r:id="rId5"/>
              </a:rPr>
              <a:t>https://</a:t>
            </a:r>
            <a:r>
              <a:rPr lang="fr-FR" u="sng" dirty="0" smtClean="0">
                <a:solidFill>
                  <a:schemeClr val="hlink"/>
                </a:solidFill>
                <a:hlinkClick r:id="rId5"/>
              </a:rPr>
              <a:t>openclassrooms.com/fr/courses/6106181-simplifiez-vous-le-css-avec-sass/6597580-ameliorez-la-maintenabilite-du-code-avec-les-variables-sass</a:t>
            </a:r>
            <a:endParaRPr lang="fr-FR" u="sng" dirty="0" smtClean="0">
              <a:solidFill>
                <a:schemeClr val="hlink"/>
              </a:solidFill>
            </a:endParaRPr>
          </a:p>
          <a:p>
            <a:pPr lvl="0" indent="-4318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fr-FR" dirty="0">
                <a:hlinkClick r:id="rId6"/>
              </a:rPr>
              <a:t>https://</a:t>
            </a:r>
            <a:r>
              <a:rPr lang="fr-FR" dirty="0" smtClean="0">
                <a:hlinkClick r:id="rId6"/>
              </a:rPr>
              <a:t>sass-lang.com/documentation/cli/dart-sass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34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 dirty="0"/>
          </a:p>
        </p:txBody>
      </p:sp>
      <p:pic>
        <p:nvPicPr>
          <p:cNvPr id="5" name="Google Shape;135;p8" descr="Imag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9593" y="3071808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6;p8"/>
          <p:cNvSpPr txBox="1"/>
          <p:nvPr/>
        </p:nvSpPr>
        <p:spPr>
          <a:xfrm>
            <a:off x="3149659" y="3059430"/>
            <a:ext cx="9239272" cy="7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de votre attention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97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 dirty="0"/>
          </a:p>
        </p:txBody>
      </p:sp>
      <p:sp>
        <p:nvSpPr>
          <p:cNvPr id="3" name="Google Shape;87;p3"/>
          <p:cNvSpPr txBox="1"/>
          <p:nvPr/>
        </p:nvSpPr>
        <p:spPr>
          <a:xfrm>
            <a:off x="0" y="2953216"/>
            <a:ext cx="12192000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0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dk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30200" algn="just">
              <a:lnSpc>
                <a:spcPct val="150000"/>
              </a:lnSpc>
              <a:spcBef>
                <a:spcPts val="0"/>
              </a:spcBef>
              <a:buClr>
                <a:srgbClr val="17365D"/>
              </a:buClr>
              <a:buSzPts val="2200"/>
            </a:pPr>
            <a:r>
              <a:rPr lang="fr-FR" b="1" dirty="0" err="1"/>
              <a:t>Sass</a:t>
            </a:r>
            <a:r>
              <a:rPr lang="fr-FR" b="1" dirty="0"/>
              <a:t> </a:t>
            </a:r>
            <a:r>
              <a:rPr lang="fr-FR" dirty="0"/>
              <a:t>(</a:t>
            </a:r>
            <a:r>
              <a:rPr lang="fr-FR" dirty="0" err="1"/>
              <a:t>Syntactically</a:t>
            </a:r>
            <a:r>
              <a:rPr lang="fr-FR" dirty="0"/>
              <a:t> </a:t>
            </a:r>
            <a:r>
              <a:rPr lang="fr-FR" dirty="0" err="1"/>
              <a:t>Awesome</a:t>
            </a:r>
            <a:r>
              <a:rPr lang="fr-FR" dirty="0"/>
              <a:t> Style </a:t>
            </a:r>
            <a:r>
              <a:rPr lang="fr-FR" dirty="0" err="1"/>
              <a:t>Sheets</a:t>
            </a:r>
            <a:r>
              <a:rPr lang="fr-FR" dirty="0"/>
              <a:t>)((“Feuilles de style syntaxiquement fantastiques”).</a:t>
            </a:r>
          </a:p>
          <a:p>
            <a:pPr marL="342900" lvl="0" indent="-330200" algn="just">
              <a:lnSpc>
                <a:spcPct val="150000"/>
              </a:lnSpc>
              <a:spcBef>
                <a:spcPts val="0"/>
              </a:spcBef>
              <a:buClr>
                <a:srgbClr val="17365D"/>
              </a:buClr>
              <a:buSzPts val="2200"/>
            </a:pPr>
            <a:r>
              <a:rPr lang="fr-FR" b="1" dirty="0" err="1"/>
              <a:t>Sass</a:t>
            </a:r>
            <a:r>
              <a:rPr lang="fr-FR" b="1" dirty="0"/>
              <a:t> </a:t>
            </a:r>
            <a:r>
              <a:rPr lang="fr-FR" dirty="0"/>
              <a:t>est un processeur CSS</a:t>
            </a:r>
          </a:p>
          <a:p>
            <a:pPr marL="342900" lvl="0" indent="-330200" algn="just">
              <a:lnSpc>
                <a:spcPct val="150000"/>
              </a:lnSpc>
              <a:spcBef>
                <a:spcPts val="0"/>
              </a:spcBef>
              <a:buClr>
                <a:srgbClr val="17365D"/>
              </a:buClr>
              <a:buSzPts val="2200"/>
            </a:pPr>
            <a:r>
              <a:rPr lang="fr-FR" b="1" dirty="0" err="1"/>
              <a:t>Sass</a:t>
            </a:r>
            <a:r>
              <a:rPr lang="fr-FR" b="1" dirty="0"/>
              <a:t> </a:t>
            </a:r>
            <a:r>
              <a:rPr lang="fr-FR" dirty="0"/>
              <a:t>est un langage dynamique de génération de feuilles de style en cascade</a:t>
            </a:r>
          </a:p>
          <a:p>
            <a:pPr marL="342900" lvl="0" indent="-330200" algn="just">
              <a:lnSpc>
                <a:spcPct val="150000"/>
              </a:lnSpc>
              <a:spcBef>
                <a:spcPts val="0"/>
              </a:spcBef>
              <a:buClr>
                <a:srgbClr val="17365D"/>
              </a:buClr>
              <a:buSzPts val="2200"/>
            </a:pPr>
            <a:r>
              <a:rPr lang="fr-FR" dirty="0"/>
              <a:t>Il existe de nombreux préprocesseurs CSS(</a:t>
            </a:r>
            <a:r>
              <a:rPr lang="fr-FR" dirty="0" err="1"/>
              <a:t>Sass</a:t>
            </a:r>
            <a:r>
              <a:rPr lang="fr-FR" dirty="0"/>
              <a:t>, </a:t>
            </a:r>
            <a:r>
              <a:rPr lang="fr-FR" dirty="0" err="1"/>
              <a:t>Less</a:t>
            </a:r>
            <a:r>
              <a:rPr lang="fr-FR" dirty="0"/>
              <a:t> et Stylus...)</a:t>
            </a:r>
          </a:p>
          <a:p>
            <a:pPr marL="25400" lvl="0" indent="0">
              <a:spcBef>
                <a:spcPts val="640"/>
              </a:spcBef>
              <a:buNone/>
            </a:pPr>
            <a:r>
              <a:rPr lang="fr-FR" dirty="0"/>
              <a:t>Il existe deux méthodes principales d’installer </a:t>
            </a:r>
            <a:r>
              <a:rPr lang="fr-FR" dirty="0" err="1"/>
              <a:t>Sass</a:t>
            </a:r>
            <a:r>
              <a:rPr lang="fr-FR" dirty="0"/>
              <a:t> :</a:t>
            </a:r>
          </a:p>
          <a:p>
            <a:pPr lvl="0" indent="-368300">
              <a:spcBef>
                <a:spcPts val="640"/>
              </a:spcBef>
              <a:buSzPts val="2200"/>
            </a:pPr>
            <a:r>
              <a:rPr lang="fr-FR" dirty="0"/>
              <a:t>On peut télécharger le paquet (package) </a:t>
            </a:r>
            <a:r>
              <a:rPr lang="fr-FR" dirty="0" err="1"/>
              <a:t>Sass</a:t>
            </a:r>
            <a:r>
              <a:rPr lang="fr-FR" dirty="0"/>
              <a:t> directement depuis le répertoire </a:t>
            </a:r>
            <a:r>
              <a:rPr lang="fr-FR" dirty="0" err="1"/>
              <a:t>Github</a:t>
            </a:r>
            <a:r>
              <a:rPr lang="fr-FR" dirty="0"/>
              <a:t> et l’ajouter à votre variable d'environnement  PATH ;</a:t>
            </a:r>
          </a:p>
          <a:p>
            <a:pPr lvl="0" indent="-368300">
              <a:spcBef>
                <a:spcPts val="640"/>
              </a:spcBef>
              <a:buSzPts val="2200"/>
            </a:pPr>
            <a:r>
              <a:rPr lang="fr-FR" dirty="0"/>
              <a:t>On peut utiliser </a:t>
            </a:r>
            <a:r>
              <a:rPr lang="fr-FR" u="sng" dirty="0" err="1">
                <a:solidFill>
                  <a:schemeClr val="hlink"/>
                </a:solidFill>
                <a:hlinkClick r:id="rId2"/>
              </a:rPr>
              <a:t>npm</a:t>
            </a:r>
            <a:r>
              <a:rPr lang="fr-FR" dirty="0"/>
              <a:t> (</a:t>
            </a:r>
            <a:r>
              <a:rPr lang="fr-FR" dirty="0" err="1"/>
              <a:t>node</a:t>
            </a:r>
            <a:r>
              <a:rPr lang="fr-FR" dirty="0"/>
              <a:t> package manager) :</a:t>
            </a:r>
            <a:r>
              <a:rPr lang="fr-FR" b="1" dirty="0" err="1"/>
              <a:t>npm</a:t>
            </a:r>
            <a:r>
              <a:rPr lang="fr-FR" b="1" dirty="0"/>
              <a:t> </a:t>
            </a:r>
            <a:r>
              <a:rPr lang="fr-FR" b="1" dirty="0" err="1"/>
              <a:t>install</a:t>
            </a:r>
            <a:r>
              <a:rPr lang="fr-FR" b="1" dirty="0"/>
              <a:t> –g </a:t>
            </a:r>
            <a:r>
              <a:rPr lang="fr-FR" b="1" dirty="0" err="1" smtClean="0"/>
              <a:t>sass</a:t>
            </a:r>
            <a:endParaRPr lang="fr-FR" b="1" dirty="0" smtClean="0"/>
          </a:p>
          <a:p>
            <a:pPr marL="88900" lvl="0" indent="0">
              <a:spcBef>
                <a:spcPts val="640"/>
              </a:spcBef>
              <a:buSzPts val="2200"/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3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 dirty="0"/>
          </a:p>
        </p:txBody>
      </p:sp>
      <p:sp>
        <p:nvSpPr>
          <p:cNvPr id="5" name="Google Shape;131;gadc8361a0d_0_14"/>
          <p:cNvSpPr txBox="1">
            <a:spLocks noGrp="1"/>
          </p:cNvSpPr>
          <p:nvPr/>
        </p:nvSpPr>
        <p:spPr>
          <a:xfrm>
            <a:off x="145474" y="1772851"/>
            <a:ext cx="8077200" cy="4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FR" sz="2000" dirty="0"/>
              <a:t> Il existe deux syntaxes différentes d’écrire du </a:t>
            </a:r>
            <a:r>
              <a:rPr lang="fr-FR" sz="2000" dirty="0" err="1"/>
              <a:t>Sass</a:t>
            </a:r>
            <a:r>
              <a:rPr lang="fr-FR" sz="2000" dirty="0"/>
              <a:t>: </a:t>
            </a:r>
            <a:r>
              <a:rPr lang="fr-FR" sz="2000" dirty="0" err="1"/>
              <a:t>Sass</a:t>
            </a:r>
            <a:r>
              <a:rPr lang="fr-FR" sz="2000" dirty="0"/>
              <a:t> ou </a:t>
            </a:r>
            <a:r>
              <a:rPr lang="fr-FR" sz="2000" dirty="0" err="1"/>
              <a:t>Scss</a:t>
            </a:r>
            <a:endParaRPr sz="20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07" y="3103443"/>
            <a:ext cx="7239000" cy="2745235"/>
          </a:xfrm>
          <a:prstGeom prst="rect">
            <a:avLst/>
          </a:prstGeom>
        </p:spPr>
      </p:pic>
      <p:pic>
        <p:nvPicPr>
          <p:cNvPr id="7" name="Google Shape;134;gadc8361a0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720" y="3764338"/>
            <a:ext cx="22383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5;gadc8361a0d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707" y="3668400"/>
            <a:ext cx="2314575" cy="134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32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indent="-406400">
              <a:lnSpc>
                <a:spcPct val="150000"/>
              </a:lnSpc>
              <a:spcBef>
                <a:spcPts val="640"/>
              </a:spcBef>
              <a:buSzPts val="2800"/>
            </a:pPr>
            <a:r>
              <a:rPr lang="fr-FR" dirty="0"/>
              <a:t>Un navigateur Web ne comprend pas le code </a:t>
            </a:r>
            <a:r>
              <a:rPr lang="fr-FR" dirty="0" err="1"/>
              <a:t>Sass</a:t>
            </a:r>
            <a:endParaRPr lang="fr-FR" dirty="0"/>
          </a:p>
          <a:p>
            <a:pPr lvl="0" indent="-4064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fr-FR" dirty="0"/>
              <a:t>On doit transformer le code </a:t>
            </a:r>
            <a:r>
              <a:rPr lang="fr-FR" dirty="0" err="1"/>
              <a:t>Sass</a:t>
            </a:r>
            <a:r>
              <a:rPr lang="fr-FR" dirty="0"/>
              <a:t> en CSS</a:t>
            </a:r>
          </a:p>
          <a:p>
            <a:pPr lvl="0" indent="0">
              <a:lnSpc>
                <a:spcPct val="150000"/>
              </a:lnSpc>
              <a:spcBef>
                <a:spcPts val="640"/>
              </a:spcBef>
              <a:buNone/>
            </a:pPr>
            <a:r>
              <a:rPr lang="fr-FR" dirty="0"/>
              <a:t>=&gt; Compilation </a:t>
            </a:r>
          </a:p>
          <a:p>
            <a:pPr lvl="0" indent="-406400">
              <a:lnSpc>
                <a:spcPct val="150000"/>
              </a:lnSpc>
              <a:spcBef>
                <a:spcPts val="640"/>
              </a:spcBef>
              <a:buSzPts val="2800"/>
            </a:pPr>
            <a:r>
              <a:rPr lang="fr-FR" dirty="0"/>
              <a:t>Le fichier </a:t>
            </a:r>
            <a:r>
              <a:rPr lang="fr-FR" dirty="0" err="1"/>
              <a:t>Css</a:t>
            </a:r>
            <a:r>
              <a:rPr lang="fr-FR" dirty="0"/>
              <a:t> est généré automatiquement</a:t>
            </a:r>
          </a:p>
          <a:p>
            <a:pPr lvl="0" indent="-406400">
              <a:spcBef>
                <a:spcPts val="0"/>
              </a:spcBef>
              <a:buSzPts val="2800"/>
            </a:pPr>
            <a:r>
              <a:rPr lang="fr-FR" sz="2400" b="1" dirty="0" err="1">
                <a:solidFill>
                  <a:srgbClr val="31333A"/>
                </a:solidFill>
              </a:rPr>
              <a:t>sass</a:t>
            </a:r>
            <a:r>
              <a:rPr lang="fr-FR" sz="2400" b="1" dirty="0">
                <a:solidFill>
                  <a:srgbClr val="31333A"/>
                </a:solidFill>
              </a:rPr>
              <a:t> &lt;</a:t>
            </a:r>
            <a:r>
              <a:rPr lang="fr-FR" sz="2400" b="1" dirty="0" err="1">
                <a:solidFill>
                  <a:srgbClr val="31333A"/>
                </a:solidFill>
              </a:rPr>
              <a:t>input.scss</a:t>
            </a:r>
            <a:r>
              <a:rPr lang="fr-FR" sz="2400" b="1" dirty="0">
                <a:solidFill>
                  <a:srgbClr val="31333A"/>
                </a:solidFill>
              </a:rPr>
              <a:t>&gt; [output.css] </a:t>
            </a:r>
          </a:p>
          <a:p>
            <a:pPr lvl="0" indent="-381000">
              <a:spcBef>
                <a:spcPts val="0"/>
              </a:spcBef>
              <a:buClr>
                <a:srgbClr val="31333A"/>
              </a:buClr>
              <a:buSzPts val="2400"/>
            </a:pPr>
            <a:r>
              <a:rPr lang="fr-FR" sz="2400" b="1" dirty="0" err="1">
                <a:solidFill>
                  <a:srgbClr val="31333A"/>
                </a:solidFill>
              </a:rPr>
              <a:t>sass</a:t>
            </a:r>
            <a:r>
              <a:rPr lang="fr-FR" sz="2400" b="1" dirty="0">
                <a:solidFill>
                  <a:srgbClr val="31333A"/>
                </a:solidFill>
              </a:rPr>
              <a:t> &lt;</a:t>
            </a:r>
            <a:r>
              <a:rPr lang="fr-FR" sz="2400" b="1" dirty="0" err="1">
                <a:solidFill>
                  <a:srgbClr val="31333A"/>
                </a:solidFill>
              </a:rPr>
              <a:t>input.scss</a:t>
            </a:r>
            <a:r>
              <a:rPr lang="fr-FR" sz="2400" b="1" dirty="0">
                <a:solidFill>
                  <a:srgbClr val="31333A"/>
                </a:solidFill>
              </a:rPr>
              <a:t>&gt; [output.css] --</a:t>
            </a:r>
            <a:r>
              <a:rPr lang="fr-FR" sz="2400" b="1" dirty="0" err="1">
                <a:solidFill>
                  <a:srgbClr val="31333A"/>
                </a:solidFill>
              </a:rPr>
              <a:t>watch</a:t>
            </a:r>
            <a:endParaRPr lang="fr-FR" sz="2400" b="1" dirty="0">
              <a:solidFill>
                <a:srgbClr val="31333A"/>
              </a:solidFill>
            </a:endParaRPr>
          </a:p>
          <a:p>
            <a:pPr lvl="0" indent="-406400">
              <a:spcBef>
                <a:spcPts val="0"/>
              </a:spcBef>
              <a:buSzPts val="2800"/>
            </a:pPr>
            <a:r>
              <a:rPr lang="fr-FR" sz="2400" b="1" dirty="0">
                <a:solidFill>
                  <a:srgbClr val="31333A"/>
                </a:solidFill>
              </a:rPr>
              <a:t>Exemple</a:t>
            </a:r>
            <a:r>
              <a:rPr lang="fr-FR" sz="2400" dirty="0">
                <a:solidFill>
                  <a:srgbClr val="31333A"/>
                </a:solidFill>
              </a:rPr>
              <a:t> </a:t>
            </a:r>
            <a:r>
              <a:rPr lang="fr-FR" sz="2400" dirty="0" err="1">
                <a:solidFill>
                  <a:srgbClr val="31333A"/>
                </a:solidFill>
              </a:rPr>
              <a:t>sass</a:t>
            </a:r>
            <a:r>
              <a:rPr lang="fr-FR" sz="2400" dirty="0">
                <a:solidFill>
                  <a:srgbClr val="31333A"/>
                </a:solidFill>
              </a:rPr>
              <a:t> </a:t>
            </a:r>
            <a:r>
              <a:rPr lang="fr-FR" sz="2400" dirty="0" err="1">
                <a:solidFill>
                  <a:srgbClr val="31333A"/>
                </a:solidFill>
              </a:rPr>
              <a:t>style.scss</a:t>
            </a:r>
            <a:r>
              <a:rPr lang="fr-FR" sz="2400" dirty="0">
                <a:solidFill>
                  <a:srgbClr val="31333A"/>
                </a:solidFill>
              </a:rPr>
              <a:t> style.css</a:t>
            </a:r>
          </a:p>
          <a:p>
            <a:pPr lvl="0" indent="-406400">
              <a:spcBef>
                <a:spcPts val="0"/>
              </a:spcBef>
              <a:buSzPts val="2800"/>
            </a:pPr>
            <a:r>
              <a:rPr lang="fr-FR" sz="2400" u="sng" dirty="0" smtClean="0">
                <a:hlinkClick r:id="rId2"/>
              </a:rPr>
              <a:t>https</a:t>
            </a:r>
            <a:r>
              <a:rPr lang="fr-FR" sz="2400" u="sng" dirty="0">
                <a:hlinkClick r:id="rId2"/>
              </a:rPr>
              <a:t>://www.sassmeister.com</a:t>
            </a:r>
            <a:r>
              <a:rPr lang="fr-FR" sz="2400" u="sng" dirty="0" smtClean="0">
                <a:hlinkClick r:id="rId2"/>
              </a:rPr>
              <a:t>/</a:t>
            </a:r>
            <a:r>
              <a:rPr lang="fr-FR" sz="2400" u="sng" dirty="0" smtClean="0"/>
              <a:t> </a:t>
            </a:r>
          </a:p>
          <a:p>
            <a:pPr lvl="0" indent="-406400">
              <a:spcBef>
                <a:spcPts val="0"/>
              </a:spcBef>
              <a:buSzPts val="2800"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6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 dirty="0"/>
          </a:p>
        </p:txBody>
      </p:sp>
      <p:sp>
        <p:nvSpPr>
          <p:cNvPr id="3" name="Google Shape;87;p3"/>
          <p:cNvSpPr txBox="1"/>
          <p:nvPr/>
        </p:nvSpPr>
        <p:spPr>
          <a:xfrm>
            <a:off x="0" y="2953216"/>
            <a:ext cx="12192000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variables SASS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 SASS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 dirty="0"/>
          </a:p>
        </p:txBody>
      </p:sp>
      <p:sp>
        <p:nvSpPr>
          <p:cNvPr id="5" name="Google Shape;149;p5"/>
          <p:cNvSpPr txBox="1">
            <a:spLocks noGrp="1"/>
          </p:cNvSpPr>
          <p:nvPr/>
        </p:nvSpPr>
        <p:spPr>
          <a:xfrm>
            <a:off x="780427" y="1539875"/>
            <a:ext cx="9220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fr-FR" sz="2400" dirty="0"/>
              <a:t>Une variable permet de stocker des valeurs </a:t>
            </a:r>
            <a:r>
              <a:rPr lang="fr-FR" sz="2400" b="1" dirty="0"/>
              <a:t>répétées</a:t>
            </a:r>
            <a:r>
              <a:rPr lang="fr-FR" sz="2400" dirty="0"/>
              <a:t> fréquemment</a:t>
            </a:r>
            <a:endParaRPr sz="2400" dirty="0"/>
          </a:p>
          <a:p>
            <a:pPr marL="45720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fr-FR" sz="2400" b="1" dirty="0"/>
              <a:t>Syntaxe: </a:t>
            </a:r>
            <a:r>
              <a:rPr lang="fr-FR" sz="2400" dirty="0"/>
              <a:t>$variable </a:t>
            </a:r>
            <a:r>
              <a:rPr lang="fr-FR" sz="2400" dirty="0" smtClean="0"/>
              <a:t>: </a:t>
            </a:r>
            <a:r>
              <a:rPr lang="fr-FR" sz="2400" dirty="0"/>
              <a:t>value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fr-FR" sz="2400" b="1" dirty="0"/>
              <a:t>Exemple:</a:t>
            </a:r>
            <a:endParaRPr dirty="0"/>
          </a:p>
          <a:p>
            <a:pPr marL="25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b="1" dirty="0"/>
          </a:p>
          <a:p>
            <a:pPr marL="25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</p:txBody>
      </p:sp>
      <p:sp>
        <p:nvSpPr>
          <p:cNvPr id="6" name="Google Shape;150;p5"/>
          <p:cNvSpPr txBox="1">
            <a:spLocks noGrp="1"/>
          </p:cNvSpPr>
          <p:nvPr/>
        </p:nvSpPr>
        <p:spPr>
          <a:xfrm>
            <a:off x="8191500" y="54721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8</a:t>
            </a:fld>
            <a:endParaRPr/>
          </a:p>
        </p:txBody>
      </p:sp>
      <p:pic>
        <p:nvPicPr>
          <p:cNvPr id="7" name="Google Shape;151;p5"/>
          <p:cNvPicPr preferRelativeResize="0"/>
          <p:nvPr/>
        </p:nvPicPr>
        <p:blipFill rotWithShape="1">
          <a:blip r:embed="rId2">
            <a:alphaModFix/>
          </a:blip>
          <a:srcRect t="15704"/>
          <a:stretch/>
        </p:blipFill>
        <p:spPr>
          <a:xfrm>
            <a:off x="3724275" y="3688556"/>
            <a:ext cx="4467225" cy="162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46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 dirty="0"/>
          </a:p>
        </p:txBody>
      </p:sp>
      <p:sp>
        <p:nvSpPr>
          <p:cNvPr id="3" name="Google Shape;87;p3"/>
          <p:cNvSpPr txBox="1"/>
          <p:nvPr/>
        </p:nvSpPr>
        <p:spPr>
          <a:xfrm>
            <a:off x="0" y="2537737"/>
            <a:ext cx="12192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algn="ctr">
              <a:buClr>
                <a:schemeClr val="lt1"/>
              </a:buClr>
              <a:buSzPts val="5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Etude de l’imbrication du code avec SASS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1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554</Words>
  <Application>Microsoft Office PowerPoint</Application>
  <PresentationFormat>Grand écran</PresentationFormat>
  <Paragraphs>133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Merriweather</vt:lpstr>
      <vt:lpstr>Office Theme</vt:lpstr>
      <vt:lpstr>Présentation PowerPoint</vt:lpstr>
      <vt:lpstr>Présentation PowerPoint</vt:lpstr>
      <vt:lpstr>Présentation PowerPoint</vt:lpstr>
      <vt:lpstr>Introduction</vt:lpstr>
      <vt:lpstr>Introduction</vt:lpstr>
      <vt:lpstr>Introduction</vt:lpstr>
      <vt:lpstr>Présentation PowerPoint</vt:lpstr>
      <vt:lpstr>Les Variables SASS</vt:lpstr>
      <vt:lpstr>Présentation PowerPoint</vt:lpstr>
      <vt:lpstr>Etude de l’imbrication du code</vt:lpstr>
      <vt:lpstr>Présentation PowerPoint</vt:lpstr>
      <vt:lpstr>Héritage</vt:lpstr>
      <vt:lpstr>Présentation PowerPoint</vt:lpstr>
      <vt:lpstr>Mixin</vt:lpstr>
      <vt:lpstr>Mixin</vt:lpstr>
      <vt:lpstr>Présentation PowerPoint</vt:lpstr>
      <vt:lpstr>Les fonctions</vt:lpstr>
      <vt:lpstr>Les fonctions</vt:lpstr>
      <vt:lpstr>Les fonctions</vt:lpstr>
      <vt:lpstr>Les fonctions</vt:lpstr>
      <vt:lpstr>Présentation PowerPoint</vt:lpstr>
      <vt:lpstr>Les structure de contrôle SASS</vt:lpstr>
      <vt:lpstr>Les structure de contrôle</vt:lpstr>
      <vt:lpstr>Les structure de contrôle 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bettaieb lamjed</dc:creator>
  <cp:lastModifiedBy>ASUS</cp:lastModifiedBy>
  <cp:revision>21</cp:revision>
  <dcterms:created xsi:type="dcterms:W3CDTF">2019-12-23T07:08:45Z</dcterms:created>
  <dcterms:modified xsi:type="dcterms:W3CDTF">2022-10-19T06:52:38Z</dcterms:modified>
</cp:coreProperties>
</file>