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Lato-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d0cece7b2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d0cece7b2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d0659add9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d0659add9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d0659add9_0_1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d0659add9_0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d0659add9_0_1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d0659add9_0_1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d0659add9_0_2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d0659add9_0_2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86a34ba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86a34ba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d0cece7b2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d0cece7b2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arketing-management.io/inbound-marketing-reun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leadfox.co/blog/fr/blog/landing-pages-fr/landing-page-ab-testing-effica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63550" y="99285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6700">
                <a:latin typeface="Economica"/>
                <a:ea typeface="Economica"/>
                <a:cs typeface="Economica"/>
                <a:sym typeface="Economica"/>
              </a:rPr>
              <a:t>Landing </a:t>
            </a:r>
            <a:r>
              <a:rPr lang="fr" sz="6700">
                <a:solidFill>
                  <a:srgbClr val="F1C232"/>
                </a:solidFill>
                <a:latin typeface="Economica"/>
                <a:ea typeface="Economica"/>
                <a:cs typeface="Economica"/>
                <a:sym typeface="Economica"/>
              </a:rPr>
              <a:t>Page</a:t>
            </a:r>
            <a:endParaRPr sz="8300">
              <a:solidFill>
                <a:srgbClr val="F1C232"/>
              </a:solidFill>
            </a:endParaRPr>
          </a:p>
        </p:txBody>
      </p:sp>
      <p:sp>
        <p:nvSpPr>
          <p:cNvPr id="135" name="Google Shape;135;p13"/>
          <p:cNvSpPr txBox="1"/>
          <p:nvPr/>
        </p:nvSpPr>
        <p:spPr>
          <a:xfrm>
            <a:off x="5998600" y="2508488"/>
            <a:ext cx="91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600">
                <a:solidFill>
                  <a:schemeClr val="lt1"/>
                </a:solidFill>
                <a:latin typeface="Economica"/>
                <a:ea typeface="Economica"/>
                <a:cs typeface="Economica"/>
                <a:sym typeface="Economica"/>
              </a:rPr>
              <a:t>BY :</a:t>
            </a:r>
            <a:endParaRPr sz="3600">
              <a:solidFill>
                <a:schemeClr val="lt1"/>
              </a:solidFill>
              <a:latin typeface="Economica"/>
              <a:ea typeface="Economica"/>
              <a:cs typeface="Economica"/>
              <a:sym typeface="Economica"/>
            </a:endParaRPr>
          </a:p>
        </p:txBody>
      </p:sp>
      <p:sp>
        <p:nvSpPr>
          <p:cNvPr id="136" name="Google Shape;136;p13"/>
          <p:cNvSpPr txBox="1"/>
          <p:nvPr/>
        </p:nvSpPr>
        <p:spPr>
          <a:xfrm>
            <a:off x="3533800" y="2565450"/>
            <a:ext cx="24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7" name="Google Shape;137;p13"/>
          <p:cNvSpPr txBox="1"/>
          <p:nvPr/>
        </p:nvSpPr>
        <p:spPr>
          <a:xfrm>
            <a:off x="4178550" y="3511075"/>
            <a:ext cx="5772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900">
                <a:solidFill>
                  <a:srgbClr val="F1C232"/>
                </a:solidFill>
                <a:latin typeface="Economica"/>
                <a:ea typeface="Economica"/>
                <a:cs typeface="Economica"/>
                <a:sym typeface="Economica"/>
              </a:rPr>
              <a:t>KHALLOUKI Adnan &amp; BEN</a:t>
            </a:r>
            <a:r>
              <a:rPr lang="fr" sz="2900">
                <a:solidFill>
                  <a:srgbClr val="F1C232"/>
                </a:solidFill>
                <a:latin typeface="Economica"/>
                <a:ea typeface="Economica"/>
                <a:cs typeface="Economica"/>
                <a:sym typeface="Economica"/>
              </a:rPr>
              <a:t> I</a:t>
            </a:r>
            <a:r>
              <a:rPr lang="fr" sz="2900">
                <a:solidFill>
                  <a:srgbClr val="F1C232"/>
                </a:solidFill>
                <a:latin typeface="Economica"/>
                <a:ea typeface="Economica"/>
                <a:cs typeface="Economica"/>
                <a:sym typeface="Economica"/>
              </a:rPr>
              <a:t>YCH Aziz</a:t>
            </a:r>
            <a:endParaRPr sz="2900">
              <a:solidFill>
                <a:srgbClr val="F1C232"/>
              </a:solidFill>
              <a:latin typeface="Economica"/>
              <a:ea typeface="Economica"/>
              <a:cs typeface="Economica"/>
              <a:sym typeface="Economica"/>
            </a:endParaRPr>
          </a:p>
        </p:txBody>
      </p:sp>
      <p:sp>
        <p:nvSpPr>
          <p:cNvPr id="138" name="Google Shape;138;p13"/>
          <p:cNvSpPr txBox="1"/>
          <p:nvPr/>
        </p:nvSpPr>
        <p:spPr>
          <a:xfrm>
            <a:off x="372700" y="4263875"/>
            <a:ext cx="2966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800">
                <a:solidFill>
                  <a:srgbClr val="93C47D"/>
                </a:solidFill>
                <a:latin typeface="Montserrat"/>
                <a:ea typeface="Montserrat"/>
                <a:cs typeface="Montserrat"/>
                <a:sym typeface="Montserrat"/>
              </a:rPr>
              <a:t>1</a:t>
            </a:r>
            <a:endParaRPr sz="3800">
              <a:solidFill>
                <a:srgbClr val="93C47D"/>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927800" y="821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4100">
                <a:latin typeface="Economica"/>
                <a:ea typeface="Economica"/>
                <a:cs typeface="Economica"/>
                <a:sym typeface="Economica"/>
              </a:rPr>
              <a:t>PLAN :</a:t>
            </a:r>
            <a:endParaRPr sz="4100">
              <a:latin typeface="Economica"/>
              <a:ea typeface="Economica"/>
              <a:cs typeface="Economica"/>
              <a:sym typeface="Economica"/>
            </a:endParaRPr>
          </a:p>
        </p:txBody>
      </p:sp>
      <p:sp>
        <p:nvSpPr>
          <p:cNvPr id="144" name="Google Shape;144;p14"/>
          <p:cNvSpPr txBox="1"/>
          <p:nvPr/>
        </p:nvSpPr>
        <p:spPr>
          <a:xfrm>
            <a:off x="1178550" y="1735425"/>
            <a:ext cx="6602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200">
                <a:solidFill>
                  <a:schemeClr val="lt1"/>
                </a:solidFill>
                <a:latin typeface="Economica"/>
                <a:ea typeface="Economica"/>
                <a:cs typeface="Economica"/>
                <a:sym typeface="Economica"/>
              </a:rPr>
              <a:t>1-</a:t>
            </a:r>
            <a:r>
              <a:rPr lang="fr" sz="3200">
                <a:solidFill>
                  <a:schemeClr val="lt1"/>
                </a:solidFill>
                <a:latin typeface="Economica"/>
                <a:ea typeface="Economica"/>
                <a:cs typeface="Economica"/>
                <a:sym typeface="Economica"/>
              </a:rPr>
              <a:t>C’est quoi une Landing Page ?</a:t>
            </a:r>
            <a:endParaRPr>
              <a:solidFill>
                <a:schemeClr val="lt1"/>
              </a:solidFill>
              <a:latin typeface="Lato"/>
              <a:ea typeface="Lato"/>
              <a:cs typeface="Lato"/>
              <a:sym typeface="Lato"/>
            </a:endParaRPr>
          </a:p>
        </p:txBody>
      </p:sp>
      <p:sp>
        <p:nvSpPr>
          <p:cNvPr id="145" name="Google Shape;145;p14"/>
          <p:cNvSpPr txBox="1"/>
          <p:nvPr/>
        </p:nvSpPr>
        <p:spPr>
          <a:xfrm>
            <a:off x="1178550" y="2333800"/>
            <a:ext cx="929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700">
                <a:solidFill>
                  <a:schemeClr val="lt1"/>
                </a:solidFill>
                <a:latin typeface="Economica"/>
                <a:ea typeface="Economica"/>
                <a:cs typeface="Economica"/>
                <a:sym typeface="Economica"/>
              </a:rPr>
              <a:t>2</a:t>
            </a:r>
            <a:r>
              <a:rPr lang="fr" sz="2700">
                <a:solidFill>
                  <a:schemeClr val="lt1"/>
                </a:solidFill>
                <a:latin typeface="Economica"/>
                <a:ea typeface="Economica"/>
                <a:cs typeface="Economica"/>
                <a:sym typeface="Economica"/>
              </a:rPr>
              <a:t>-</a:t>
            </a:r>
            <a:r>
              <a:rPr lang="fr" sz="2300">
                <a:solidFill>
                  <a:schemeClr val="lt1"/>
                </a:solidFill>
                <a:highlight>
                  <a:schemeClr val="dk1"/>
                </a:highlight>
                <a:latin typeface="Economica"/>
                <a:ea typeface="Economica"/>
                <a:cs typeface="Economica"/>
                <a:sym typeface="Economica"/>
              </a:rPr>
              <a:t>la landing page est différente de toutes les pages offertes sur mon site Web ?</a:t>
            </a:r>
            <a:endParaRPr sz="1700">
              <a:solidFill>
                <a:schemeClr val="lt1"/>
              </a:solidFill>
              <a:highlight>
                <a:schemeClr val="dk1"/>
              </a:highlight>
              <a:latin typeface="Economica"/>
              <a:ea typeface="Economica"/>
              <a:cs typeface="Economica"/>
              <a:sym typeface="Economica"/>
            </a:endParaRPr>
          </a:p>
        </p:txBody>
      </p:sp>
      <p:sp>
        <p:nvSpPr>
          <p:cNvPr id="146" name="Google Shape;146;p14"/>
          <p:cNvSpPr txBox="1"/>
          <p:nvPr/>
        </p:nvSpPr>
        <p:spPr>
          <a:xfrm>
            <a:off x="1212500" y="3093650"/>
            <a:ext cx="72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7" name="Google Shape;147;p14"/>
          <p:cNvSpPr txBox="1"/>
          <p:nvPr/>
        </p:nvSpPr>
        <p:spPr>
          <a:xfrm>
            <a:off x="1155950" y="2893550"/>
            <a:ext cx="7344300" cy="600300"/>
          </a:xfrm>
          <a:prstGeom prst="rect">
            <a:avLst/>
          </a:prstGeom>
          <a:noFill/>
          <a:ln>
            <a:noFill/>
          </a:ln>
        </p:spPr>
        <p:txBody>
          <a:bodyPr anchorCtr="0" anchor="t" bIns="91425" lIns="91425" spcFirstLastPara="1" rIns="91425" wrap="square" tIns="91425">
            <a:spAutoFit/>
          </a:bodyPr>
          <a:lstStyle/>
          <a:p>
            <a:pPr indent="0" lvl="0" marL="0" rtl="0" algn="l">
              <a:lnSpc>
                <a:spcPct val="133000"/>
              </a:lnSpc>
              <a:spcBef>
                <a:spcPts val="2300"/>
              </a:spcBef>
              <a:spcAft>
                <a:spcPts val="1800"/>
              </a:spcAft>
              <a:buNone/>
            </a:pPr>
            <a:r>
              <a:rPr lang="fr" sz="2700">
                <a:solidFill>
                  <a:schemeClr val="lt1"/>
                </a:solidFill>
                <a:highlight>
                  <a:schemeClr val="dk1"/>
                </a:highlight>
                <a:latin typeface="Economica"/>
                <a:ea typeface="Economica"/>
                <a:cs typeface="Economica"/>
                <a:sym typeface="Economica"/>
              </a:rPr>
              <a:t>3-</a:t>
            </a:r>
            <a:r>
              <a:rPr lang="fr" sz="2700">
                <a:solidFill>
                  <a:schemeClr val="lt1"/>
                </a:solidFill>
                <a:highlight>
                  <a:schemeClr val="dk1"/>
                </a:highlight>
                <a:latin typeface="Economica"/>
                <a:ea typeface="Economica"/>
                <a:cs typeface="Economica"/>
                <a:sym typeface="Economica"/>
              </a:rPr>
              <a:t>L’importance de la valeur de l’offre</a:t>
            </a:r>
            <a:endParaRPr>
              <a:solidFill>
                <a:schemeClr val="lt1"/>
              </a:solidFill>
              <a:highlight>
                <a:schemeClr val="dk1"/>
              </a:highlight>
              <a:latin typeface="Economica"/>
              <a:ea typeface="Economica"/>
              <a:cs typeface="Economica"/>
              <a:sym typeface="Economica"/>
            </a:endParaRPr>
          </a:p>
        </p:txBody>
      </p:sp>
      <p:sp>
        <p:nvSpPr>
          <p:cNvPr id="148" name="Google Shape;148;p14"/>
          <p:cNvSpPr txBox="1"/>
          <p:nvPr/>
        </p:nvSpPr>
        <p:spPr>
          <a:xfrm>
            <a:off x="1325675" y="3571525"/>
            <a:ext cx="55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9" name="Google Shape;149;p14"/>
          <p:cNvSpPr txBox="1"/>
          <p:nvPr/>
        </p:nvSpPr>
        <p:spPr>
          <a:xfrm>
            <a:off x="1155950" y="3417625"/>
            <a:ext cx="4829100" cy="554100"/>
          </a:xfrm>
          <a:prstGeom prst="rect">
            <a:avLst/>
          </a:prstGeom>
          <a:noFill/>
          <a:ln>
            <a:noFill/>
          </a:ln>
        </p:spPr>
        <p:txBody>
          <a:bodyPr anchorCtr="0" anchor="t" bIns="91425" lIns="91425" spcFirstLastPara="1" rIns="91425" wrap="square" tIns="91425">
            <a:spAutoFit/>
          </a:bodyPr>
          <a:lstStyle/>
          <a:p>
            <a:pPr indent="0" lvl="0" marL="0" rtl="0" algn="l">
              <a:lnSpc>
                <a:spcPct val="133000"/>
              </a:lnSpc>
              <a:spcBef>
                <a:spcPts val="2300"/>
              </a:spcBef>
              <a:spcAft>
                <a:spcPts val="1800"/>
              </a:spcAft>
              <a:buNone/>
            </a:pPr>
            <a:r>
              <a:rPr lang="fr" sz="2400">
                <a:solidFill>
                  <a:schemeClr val="lt1"/>
                </a:solidFill>
                <a:highlight>
                  <a:schemeClr val="dk1"/>
                </a:highlight>
                <a:latin typeface="Economica"/>
                <a:ea typeface="Economica"/>
                <a:cs typeface="Economica"/>
                <a:sym typeface="Economica"/>
              </a:rPr>
              <a:t>4</a:t>
            </a:r>
            <a:r>
              <a:rPr lang="fr" sz="2200">
                <a:solidFill>
                  <a:schemeClr val="lt1"/>
                </a:solidFill>
                <a:highlight>
                  <a:schemeClr val="dk1"/>
                </a:highlight>
                <a:latin typeface="Economica"/>
                <a:ea typeface="Economica"/>
                <a:cs typeface="Economica"/>
                <a:sym typeface="Economica"/>
              </a:rPr>
              <a:t>-</a:t>
            </a:r>
            <a:r>
              <a:rPr lang="fr" sz="2400">
                <a:solidFill>
                  <a:schemeClr val="lt1"/>
                </a:solidFill>
                <a:highlight>
                  <a:schemeClr val="dk1"/>
                </a:highlight>
                <a:latin typeface="Economica"/>
                <a:ea typeface="Economica"/>
                <a:cs typeface="Economica"/>
                <a:sym typeface="Economica"/>
              </a:rPr>
              <a:t>Créer une landing page</a:t>
            </a:r>
            <a:endParaRPr sz="1600">
              <a:solidFill>
                <a:schemeClr val="lt1"/>
              </a:solidFill>
              <a:highlight>
                <a:schemeClr val="dk1"/>
              </a:highlight>
              <a:latin typeface="Economica"/>
              <a:ea typeface="Economica"/>
              <a:cs typeface="Economica"/>
              <a:sym typeface="Economica"/>
            </a:endParaRPr>
          </a:p>
        </p:txBody>
      </p:sp>
      <p:sp>
        <p:nvSpPr>
          <p:cNvPr id="150" name="Google Shape;150;p14"/>
          <p:cNvSpPr/>
          <p:nvPr/>
        </p:nvSpPr>
        <p:spPr>
          <a:xfrm>
            <a:off x="691200" y="1811625"/>
            <a:ext cx="7577100" cy="27222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1166175" y="909425"/>
            <a:ext cx="6351000" cy="600300"/>
          </a:xfrm>
          <a:prstGeom prst="roundRect">
            <a:avLst>
              <a:gd fmla="val 16667" name="adj"/>
            </a:avLst>
          </a:prstGeom>
          <a:no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txBox="1"/>
          <p:nvPr/>
        </p:nvSpPr>
        <p:spPr>
          <a:xfrm>
            <a:off x="205425" y="4374000"/>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800">
                <a:solidFill>
                  <a:srgbClr val="93C47D"/>
                </a:solidFill>
                <a:latin typeface="Montserrat"/>
                <a:ea typeface="Montserrat"/>
                <a:cs typeface="Montserrat"/>
                <a:sym typeface="Montserrat"/>
              </a:rPr>
              <a:t>2</a:t>
            </a:r>
            <a:endParaRPr/>
          </a:p>
        </p:txBody>
      </p:sp>
      <p:sp>
        <p:nvSpPr>
          <p:cNvPr id="153" name="Google Shape;153;p14"/>
          <p:cNvSpPr txBox="1"/>
          <p:nvPr/>
        </p:nvSpPr>
        <p:spPr>
          <a:xfrm>
            <a:off x="1759225" y="745425"/>
            <a:ext cx="73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4" name="Google Shape;154;p14"/>
          <p:cNvSpPr txBox="1"/>
          <p:nvPr/>
        </p:nvSpPr>
        <p:spPr>
          <a:xfrm>
            <a:off x="1155950" y="3907250"/>
            <a:ext cx="7038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700">
                <a:solidFill>
                  <a:schemeClr val="lt1"/>
                </a:solidFill>
                <a:latin typeface="Economica"/>
                <a:ea typeface="Economica"/>
                <a:cs typeface="Economica"/>
                <a:sym typeface="Economica"/>
              </a:rPr>
              <a:t>5</a:t>
            </a:r>
            <a:r>
              <a:rPr lang="fr" sz="2700">
                <a:solidFill>
                  <a:schemeClr val="lt1"/>
                </a:solidFill>
                <a:latin typeface="Economica"/>
                <a:ea typeface="Economica"/>
                <a:cs typeface="Economica"/>
                <a:sym typeface="Economica"/>
              </a:rPr>
              <a:t>-C’est quoi une Landing Page ?</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nvSpPr>
        <p:spPr>
          <a:xfrm>
            <a:off x="1363000" y="638625"/>
            <a:ext cx="40551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200">
                <a:solidFill>
                  <a:schemeClr val="lt1"/>
                </a:solidFill>
                <a:latin typeface="Economica"/>
                <a:ea typeface="Economica"/>
                <a:cs typeface="Economica"/>
                <a:sym typeface="Economica"/>
              </a:rPr>
              <a:t>C’est quoi une Landing Page :</a:t>
            </a:r>
            <a:endParaRPr sz="400">
              <a:solidFill>
                <a:schemeClr val="lt1"/>
              </a:solidFill>
              <a:latin typeface="Lato"/>
              <a:ea typeface="Lato"/>
              <a:cs typeface="Lato"/>
              <a:sym typeface="Lato"/>
            </a:endParaRPr>
          </a:p>
        </p:txBody>
      </p:sp>
      <p:sp>
        <p:nvSpPr>
          <p:cNvPr id="160" name="Google Shape;160;p15"/>
          <p:cNvSpPr txBox="1"/>
          <p:nvPr/>
        </p:nvSpPr>
        <p:spPr>
          <a:xfrm>
            <a:off x="1810825" y="1785125"/>
            <a:ext cx="590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1" name="Google Shape;161;p15"/>
          <p:cNvSpPr txBox="1"/>
          <p:nvPr/>
        </p:nvSpPr>
        <p:spPr>
          <a:xfrm>
            <a:off x="1219975" y="2029125"/>
            <a:ext cx="7089300" cy="1569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rPr>
              <a:t>Une </a:t>
            </a:r>
            <a:r>
              <a:rPr b="1" lang="fr" sz="1800">
                <a:solidFill>
                  <a:srgbClr val="FFD966"/>
                </a:solidFill>
              </a:rPr>
              <a:t>landing page</a:t>
            </a:r>
            <a:r>
              <a:rPr b="1" lang="fr" sz="1800">
                <a:solidFill>
                  <a:schemeClr val="lt1"/>
                </a:solidFill>
              </a:rPr>
              <a:t>, </a:t>
            </a:r>
            <a:r>
              <a:rPr lang="fr" sz="1800">
                <a:solidFill>
                  <a:schemeClr val="lt1"/>
                </a:solidFill>
              </a:rPr>
              <a:t>littéralement une page d'atterrissage sur votre site web, est un outil de conversion dans une stratégie d</a:t>
            </a:r>
            <a:r>
              <a:rPr lang="fr" sz="1800" u="sng">
                <a:solidFill>
                  <a:schemeClr val="lt1"/>
                </a:solidFill>
                <a:hlinkClick r:id="rId3">
                  <a:extLst>
                    <a:ext uri="{A12FA001-AC4F-418D-AE19-62706E023703}">
                      <ahyp:hlinkClr val="tx"/>
                    </a:ext>
                  </a:extLst>
                </a:hlinkClick>
              </a:rPr>
              <a:t>'Inbound Marketing</a:t>
            </a:r>
            <a:r>
              <a:rPr lang="fr" sz="1800">
                <a:solidFill>
                  <a:schemeClr val="lt1"/>
                </a:solidFill>
              </a:rPr>
              <a:t>. Il constitue un des piliers pour </a:t>
            </a:r>
            <a:r>
              <a:rPr b="1" lang="fr" sz="1800">
                <a:solidFill>
                  <a:schemeClr val="lt1"/>
                </a:solidFill>
              </a:rPr>
              <a:t>transformer les visiteurs</a:t>
            </a:r>
            <a:r>
              <a:rPr lang="fr" sz="1800">
                <a:solidFill>
                  <a:schemeClr val="lt1"/>
                </a:solidFill>
              </a:rPr>
              <a:t> inconnus de votre site en </a:t>
            </a:r>
            <a:r>
              <a:rPr b="1" lang="fr" sz="1800">
                <a:solidFill>
                  <a:schemeClr val="lt1"/>
                </a:solidFill>
              </a:rPr>
              <a:t>prospects</a:t>
            </a:r>
            <a:r>
              <a:rPr lang="fr" sz="1800">
                <a:solidFill>
                  <a:schemeClr val="lt1"/>
                </a:solidFill>
              </a:rPr>
              <a:t> identifiés puis en </a:t>
            </a:r>
            <a:r>
              <a:rPr b="1" lang="fr" sz="1800">
                <a:solidFill>
                  <a:schemeClr val="lt1"/>
                </a:solidFill>
              </a:rPr>
              <a:t>clients</a:t>
            </a:r>
            <a:r>
              <a:rPr lang="fr" sz="1800">
                <a:solidFill>
                  <a:schemeClr val="lt1"/>
                </a:solidFill>
              </a:rPr>
              <a:t>. Voyons tout ça de plus près...</a:t>
            </a:r>
            <a:endParaRPr sz="2000">
              <a:solidFill>
                <a:schemeClr val="lt1"/>
              </a:solidFill>
              <a:latin typeface="Lato"/>
              <a:ea typeface="Lato"/>
              <a:cs typeface="Lato"/>
              <a:sym typeface="Lato"/>
            </a:endParaRPr>
          </a:p>
        </p:txBody>
      </p:sp>
      <p:sp>
        <p:nvSpPr>
          <p:cNvPr id="162" name="Google Shape;162;p15"/>
          <p:cNvSpPr txBox="1"/>
          <p:nvPr/>
        </p:nvSpPr>
        <p:spPr>
          <a:xfrm>
            <a:off x="313075" y="4312425"/>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800">
                <a:solidFill>
                  <a:srgbClr val="93C47D"/>
                </a:solidFill>
                <a:latin typeface="Montserrat"/>
                <a:ea typeface="Montserrat"/>
                <a:cs typeface="Montserrat"/>
                <a:sym typeface="Montserrat"/>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idx="1" type="body"/>
          </p:nvPr>
        </p:nvSpPr>
        <p:spPr>
          <a:xfrm>
            <a:off x="812725" y="1618175"/>
            <a:ext cx="6936000" cy="3210900"/>
          </a:xfrm>
          <a:prstGeom prst="rect">
            <a:avLst/>
          </a:prstGeom>
        </p:spPr>
        <p:txBody>
          <a:bodyPr anchorCtr="0" anchor="ctr" bIns="91425" lIns="91425" spcFirstLastPara="1" rIns="91425" wrap="square" tIns="91425">
            <a:normAutofit lnSpcReduction="10000"/>
          </a:bodyPr>
          <a:lstStyle/>
          <a:p>
            <a:pPr indent="0" lvl="0" marL="0" rtl="0" algn="l">
              <a:lnSpc>
                <a:spcPct val="115000"/>
              </a:lnSpc>
              <a:spcBef>
                <a:spcPts val="0"/>
              </a:spcBef>
              <a:spcAft>
                <a:spcPts val="0"/>
              </a:spcAft>
              <a:buNone/>
            </a:pPr>
            <a:r>
              <a:rPr lang="fr" sz="1350">
                <a:highlight>
                  <a:schemeClr val="dk1"/>
                </a:highlight>
                <a:latin typeface="Trebuchet MS"/>
                <a:ea typeface="Trebuchet MS"/>
                <a:cs typeface="Trebuchet MS"/>
                <a:sym typeface="Trebuchet MS"/>
              </a:rPr>
              <a:t>Les pages de votre site Web offrent différentes actions et maintes informations, ce qui n’est pas le cas de la landing page, on incite les visiteurs à poser </a:t>
            </a:r>
            <a:r>
              <a:rPr b="1" lang="fr" sz="1350">
                <a:highlight>
                  <a:schemeClr val="dk1"/>
                </a:highlight>
                <a:latin typeface="Trebuchet MS"/>
                <a:ea typeface="Trebuchet MS"/>
                <a:cs typeface="Trebuchet MS"/>
                <a:sym typeface="Trebuchet MS"/>
              </a:rPr>
              <a:t>une action spécifique</a:t>
            </a:r>
            <a:r>
              <a:rPr lang="fr" sz="1350">
                <a:highlight>
                  <a:schemeClr val="dk1"/>
                </a:highlight>
                <a:latin typeface="Trebuchet MS"/>
                <a:ea typeface="Trebuchet MS"/>
                <a:cs typeface="Trebuchet MS"/>
                <a:sym typeface="Trebuchet MS"/>
              </a:rPr>
              <a:t> ; acheter un produit, obtenir un rabais, s’inscrire à une infolettre, etc. Les possibilités sont multiples, mais doivent absolument être en lien avec les objectifs d’affaires de l’entreprise, par exemple, augmenter les ventes ou la notoriété. Chaque entreprise a des buts qui diffèrent de l’une à l’autre. Vous connaissez votre entreprise, vous êtes le mieux placé pour définir vos propres objectifs.</a:t>
            </a:r>
            <a:endParaRPr sz="1350">
              <a:highlight>
                <a:schemeClr val="dk1"/>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fr" sz="1350">
                <a:highlight>
                  <a:schemeClr val="dk1"/>
                </a:highlight>
                <a:latin typeface="Trebuchet MS"/>
                <a:ea typeface="Trebuchet MS"/>
                <a:cs typeface="Trebuchet MS"/>
                <a:sym typeface="Trebuchet MS"/>
              </a:rPr>
              <a:t>La landing page est une page unique où aucune autre distraction n’est présente autre que l’offre offerte. Ainsi, les éléments textuels et visuels sont utilisés pour la mettre en valeur. La présence d’un formulaire est primordiale pour collecter les informations sur vos leads, cela vous permet aussi de les relancer avec d’autres outils marketing.</a:t>
            </a:r>
            <a:endParaRPr sz="1350">
              <a:highlight>
                <a:schemeClr val="dk1"/>
              </a:highlight>
              <a:latin typeface="Trebuchet MS"/>
              <a:ea typeface="Trebuchet MS"/>
              <a:cs typeface="Trebuchet MS"/>
              <a:sym typeface="Trebuchet MS"/>
            </a:endParaRPr>
          </a:p>
          <a:p>
            <a:pPr indent="0" lvl="0" marL="0" rtl="0" algn="l">
              <a:spcBef>
                <a:spcPts val="1500"/>
              </a:spcBef>
              <a:spcAft>
                <a:spcPts val="0"/>
              </a:spcAft>
              <a:buNone/>
            </a:pPr>
            <a:r>
              <a:t/>
            </a:r>
            <a:endParaRPr/>
          </a:p>
        </p:txBody>
      </p:sp>
      <p:sp>
        <p:nvSpPr>
          <p:cNvPr id="168" name="Google Shape;168;p16"/>
          <p:cNvSpPr txBox="1"/>
          <p:nvPr/>
        </p:nvSpPr>
        <p:spPr>
          <a:xfrm>
            <a:off x="976025" y="616450"/>
            <a:ext cx="6395700" cy="1449900"/>
          </a:xfrm>
          <a:prstGeom prst="rect">
            <a:avLst/>
          </a:prstGeom>
          <a:noFill/>
          <a:ln>
            <a:noFill/>
          </a:ln>
        </p:spPr>
        <p:txBody>
          <a:bodyPr anchorCtr="0" anchor="t" bIns="91425" lIns="91425" spcFirstLastPara="1" rIns="91425" wrap="square" tIns="91425">
            <a:spAutoFit/>
          </a:bodyPr>
          <a:lstStyle/>
          <a:p>
            <a:pPr indent="0" lvl="0" marL="0" rtl="0" algn="l">
              <a:lnSpc>
                <a:spcPct val="133000"/>
              </a:lnSpc>
              <a:spcBef>
                <a:spcPts val="2300"/>
              </a:spcBef>
              <a:spcAft>
                <a:spcPts val="0"/>
              </a:spcAft>
              <a:buNone/>
            </a:pPr>
            <a:r>
              <a:rPr b="1" lang="fr" sz="2000">
                <a:solidFill>
                  <a:srgbClr val="1F1F1F"/>
                </a:solidFill>
                <a:highlight>
                  <a:srgbClr val="F1C232"/>
                </a:highlight>
                <a:latin typeface="Oswald"/>
                <a:ea typeface="Oswald"/>
                <a:cs typeface="Oswald"/>
                <a:sym typeface="Oswald"/>
              </a:rPr>
              <a:t>En quoi la landing page est différente de toutes les pages offertes sur mon site Web?</a:t>
            </a:r>
            <a:endParaRPr b="1" sz="2000">
              <a:solidFill>
                <a:srgbClr val="1F1F1F"/>
              </a:solidFill>
              <a:highlight>
                <a:srgbClr val="F1C232"/>
              </a:highlight>
              <a:latin typeface="Oswald"/>
              <a:ea typeface="Oswald"/>
              <a:cs typeface="Oswald"/>
              <a:sym typeface="Oswald"/>
            </a:endParaRPr>
          </a:p>
          <a:p>
            <a:pPr indent="0" lvl="0" marL="0" rtl="0" algn="l">
              <a:spcBef>
                <a:spcPts val="1800"/>
              </a:spcBef>
              <a:spcAft>
                <a:spcPts val="0"/>
              </a:spcAft>
              <a:buNone/>
            </a:pPr>
            <a:r>
              <a:t/>
            </a:r>
            <a:endParaRPr>
              <a:latin typeface="Lato"/>
              <a:ea typeface="Lato"/>
              <a:cs typeface="Lato"/>
              <a:sym typeface="Lato"/>
            </a:endParaRPr>
          </a:p>
        </p:txBody>
      </p:sp>
      <p:sp>
        <p:nvSpPr>
          <p:cNvPr id="169" name="Google Shape;169;p16"/>
          <p:cNvSpPr txBox="1"/>
          <p:nvPr/>
        </p:nvSpPr>
        <p:spPr>
          <a:xfrm>
            <a:off x="193825" y="4374000"/>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800">
                <a:solidFill>
                  <a:srgbClr val="93C47D"/>
                </a:solidFill>
                <a:latin typeface="Montserrat"/>
                <a:ea typeface="Montserrat"/>
                <a:cs typeface="Montserrat"/>
                <a:sym typeface="Montserrat"/>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425725" y="725500"/>
            <a:ext cx="4587000" cy="969600"/>
          </a:xfrm>
          <a:prstGeom prst="rect">
            <a:avLst/>
          </a:prstGeom>
        </p:spPr>
        <p:txBody>
          <a:bodyPr anchorCtr="0" anchor="ctr" bIns="91425" lIns="91425" spcFirstLastPara="1" rIns="91425" wrap="square" tIns="91425">
            <a:normAutofit fontScale="90000"/>
          </a:bodyPr>
          <a:lstStyle/>
          <a:p>
            <a:pPr indent="0" lvl="0" marL="0" rtl="0" algn="l">
              <a:lnSpc>
                <a:spcPct val="133000"/>
              </a:lnSpc>
              <a:spcBef>
                <a:spcPts val="2300"/>
              </a:spcBef>
              <a:spcAft>
                <a:spcPts val="0"/>
              </a:spcAft>
              <a:buNone/>
            </a:pPr>
            <a:r>
              <a:rPr b="1" lang="fr" sz="2700">
                <a:solidFill>
                  <a:srgbClr val="1F1F1F"/>
                </a:solidFill>
                <a:highlight>
                  <a:srgbClr val="FFFFFF"/>
                </a:highlight>
                <a:latin typeface="Oswald"/>
                <a:ea typeface="Oswald"/>
                <a:cs typeface="Oswald"/>
                <a:sym typeface="Oswald"/>
              </a:rPr>
              <a:t>L’importance de la valeur de l’offre</a:t>
            </a:r>
            <a:endParaRPr b="1" sz="2700">
              <a:solidFill>
                <a:srgbClr val="1F1F1F"/>
              </a:solidFill>
              <a:highlight>
                <a:srgbClr val="FFFFFF"/>
              </a:highlight>
              <a:latin typeface="Oswald"/>
              <a:ea typeface="Oswald"/>
              <a:cs typeface="Oswald"/>
              <a:sym typeface="Oswald"/>
            </a:endParaRPr>
          </a:p>
          <a:p>
            <a:pPr indent="0" lvl="0" marL="0" rtl="0" algn="l">
              <a:spcBef>
                <a:spcPts val="1800"/>
              </a:spcBef>
              <a:spcAft>
                <a:spcPts val="0"/>
              </a:spcAft>
              <a:buNone/>
            </a:pPr>
            <a:r>
              <a:t/>
            </a:r>
            <a:endParaRPr/>
          </a:p>
        </p:txBody>
      </p:sp>
      <p:sp>
        <p:nvSpPr>
          <p:cNvPr id="175" name="Google Shape;175;p17"/>
          <p:cNvSpPr txBox="1"/>
          <p:nvPr/>
        </p:nvSpPr>
        <p:spPr>
          <a:xfrm>
            <a:off x="346750" y="1348650"/>
            <a:ext cx="5342700" cy="36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950">
                <a:solidFill>
                  <a:srgbClr val="FFD966"/>
                </a:solidFill>
                <a:highlight>
                  <a:schemeClr val="dk1"/>
                </a:highlight>
                <a:latin typeface="Trebuchet MS"/>
                <a:ea typeface="Trebuchet MS"/>
                <a:cs typeface="Trebuchet MS"/>
                <a:sym typeface="Trebuchet MS"/>
              </a:rPr>
              <a:t>Si l’internaute est arrivé sur votre landing page, c’est qu’il avait </a:t>
            </a:r>
            <a:r>
              <a:rPr b="1" lang="fr" sz="950">
                <a:solidFill>
                  <a:srgbClr val="FFD966"/>
                </a:solidFill>
                <a:highlight>
                  <a:schemeClr val="dk1"/>
                </a:highlight>
                <a:latin typeface="Trebuchet MS"/>
                <a:ea typeface="Trebuchet MS"/>
                <a:cs typeface="Trebuchet MS"/>
                <a:sym typeface="Trebuchet MS"/>
              </a:rPr>
              <a:t>un besoin recherché auquel vous pouvez répondre</a:t>
            </a:r>
            <a:r>
              <a:rPr lang="fr" sz="950">
                <a:solidFill>
                  <a:srgbClr val="FFD966"/>
                </a:solidFill>
                <a:highlight>
                  <a:schemeClr val="dk1"/>
                </a:highlight>
                <a:latin typeface="Trebuchet MS"/>
                <a:ea typeface="Trebuchet MS"/>
                <a:cs typeface="Trebuchet MS"/>
                <a:sym typeface="Trebuchet MS"/>
              </a:rPr>
              <a:t>. À vous de jouer maintenant pour leur formuler une offre à laquelle ils ne pourront résister.</a:t>
            </a:r>
            <a:endParaRPr sz="950">
              <a:solidFill>
                <a:srgbClr val="FFD966"/>
              </a:solidFill>
              <a:highlight>
                <a:schemeClr val="dk1"/>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fr" sz="950">
                <a:solidFill>
                  <a:srgbClr val="FFD966"/>
                </a:solidFill>
                <a:highlight>
                  <a:schemeClr val="dk1"/>
                </a:highlight>
                <a:latin typeface="Trebuchet MS"/>
                <a:ea typeface="Trebuchet MS"/>
                <a:cs typeface="Trebuchet MS"/>
                <a:sym typeface="Trebuchet MS"/>
              </a:rPr>
              <a:t>Quels que soit vos objectifs d’affaires, la page d’atterrissage est assurément un outil que vous devez exploiter que ce soit en petite, moyenne ou grande entreprise. Surtout si vous prévoyez déployer ou investissez déjà dans une stratégie marketing.</a:t>
            </a:r>
            <a:endParaRPr sz="950">
              <a:solidFill>
                <a:srgbClr val="FFD966"/>
              </a:solidFill>
              <a:highlight>
                <a:schemeClr val="dk1"/>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fr" sz="950">
                <a:solidFill>
                  <a:srgbClr val="FFD966"/>
                </a:solidFill>
                <a:highlight>
                  <a:schemeClr val="dk1"/>
                </a:highlight>
                <a:latin typeface="Trebuchet MS"/>
                <a:ea typeface="Trebuchet MS"/>
                <a:cs typeface="Trebuchet MS"/>
                <a:sym typeface="Trebuchet MS"/>
              </a:rPr>
              <a:t>Puisqu’il n’y a pas d’autres distraction pour le visiteur autre que votre fabuleuse offre, celui-ci n’a qu’une opération à effectuer, soit répondre à votre proposition. C’est de cette façon que les conversions augmentent considérablement, il s’agit de la fonction principale et de la force de la landing page.</a:t>
            </a:r>
            <a:endParaRPr sz="950">
              <a:solidFill>
                <a:srgbClr val="F1C232"/>
              </a:solidFill>
              <a:highlight>
                <a:schemeClr val="dk1"/>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fr" sz="950">
                <a:solidFill>
                  <a:srgbClr val="FFD966"/>
                </a:solidFill>
                <a:highlight>
                  <a:schemeClr val="dk1"/>
                </a:highlight>
                <a:latin typeface="Trebuchet MS"/>
                <a:ea typeface="Trebuchet MS"/>
                <a:cs typeface="Trebuchet MS"/>
                <a:sym typeface="Trebuchet MS"/>
              </a:rPr>
              <a:t>Maintenant que vous savez pourquoi la landing page est un outil de marketing puissant, vous devez donc comprendre les meilleures pratiques de l’industrie. Vous l’avez compris, la page d’atterrissage joue un rôle fort important dans la conversion de vos visiteurs, chaque élément doit être stratégiquement disposé : le texte, le design, les images, le formulaire et l’appel à l’action.</a:t>
            </a:r>
            <a:endParaRPr sz="950">
              <a:solidFill>
                <a:srgbClr val="FFD966"/>
              </a:solidFill>
              <a:highlight>
                <a:schemeClr val="dk1"/>
              </a:highlight>
              <a:latin typeface="Trebuchet MS"/>
              <a:ea typeface="Trebuchet MS"/>
              <a:cs typeface="Trebuchet MS"/>
              <a:sym typeface="Trebuchet MS"/>
            </a:endParaRPr>
          </a:p>
          <a:p>
            <a:pPr indent="0" lvl="0" marL="0" rtl="0" algn="l">
              <a:spcBef>
                <a:spcPts val="1500"/>
              </a:spcBef>
              <a:spcAft>
                <a:spcPts val="0"/>
              </a:spcAft>
              <a:buNone/>
            </a:pPr>
            <a:r>
              <a:t/>
            </a:r>
            <a:endParaRPr>
              <a:latin typeface="Lato"/>
              <a:ea typeface="Lato"/>
              <a:cs typeface="Lato"/>
              <a:sym typeface="Lato"/>
            </a:endParaRPr>
          </a:p>
        </p:txBody>
      </p:sp>
      <p:sp>
        <p:nvSpPr>
          <p:cNvPr id="176" name="Google Shape;176;p17"/>
          <p:cNvSpPr txBox="1"/>
          <p:nvPr/>
        </p:nvSpPr>
        <p:spPr>
          <a:xfrm>
            <a:off x="8140150" y="4271250"/>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800">
                <a:solidFill>
                  <a:srgbClr val="93C47D"/>
                </a:solidFill>
                <a:latin typeface="Montserrat"/>
                <a:ea typeface="Montserrat"/>
                <a:cs typeface="Montserrat"/>
                <a:sym typeface="Montserrat"/>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nvSpPr>
        <p:spPr>
          <a:xfrm>
            <a:off x="2208950" y="565075"/>
            <a:ext cx="5779200" cy="1081500"/>
          </a:xfrm>
          <a:prstGeom prst="rect">
            <a:avLst/>
          </a:prstGeom>
          <a:noFill/>
          <a:ln>
            <a:noFill/>
          </a:ln>
        </p:spPr>
        <p:txBody>
          <a:bodyPr anchorCtr="0" anchor="t" bIns="91425" lIns="91425" spcFirstLastPara="1" rIns="91425" wrap="square" tIns="91425">
            <a:spAutoFit/>
          </a:bodyPr>
          <a:lstStyle/>
          <a:p>
            <a:pPr indent="0" lvl="0" marL="0" rtl="0" algn="l">
              <a:lnSpc>
                <a:spcPct val="133000"/>
              </a:lnSpc>
              <a:spcBef>
                <a:spcPts val="2300"/>
              </a:spcBef>
              <a:spcAft>
                <a:spcPts val="0"/>
              </a:spcAft>
              <a:buNone/>
            </a:pPr>
            <a:r>
              <a:rPr b="1" lang="fr" sz="2200">
                <a:solidFill>
                  <a:srgbClr val="F1C232"/>
                </a:solidFill>
                <a:highlight>
                  <a:schemeClr val="dk1"/>
                </a:highlight>
                <a:latin typeface="Oswald"/>
                <a:ea typeface="Oswald"/>
                <a:cs typeface="Oswald"/>
                <a:sym typeface="Oswald"/>
              </a:rPr>
              <a:t>Créer une landing page</a:t>
            </a:r>
            <a:endParaRPr b="1" sz="2200">
              <a:solidFill>
                <a:srgbClr val="F1C232"/>
              </a:solidFill>
              <a:highlight>
                <a:schemeClr val="dk1"/>
              </a:highlight>
              <a:latin typeface="Oswald"/>
              <a:ea typeface="Oswald"/>
              <a:cs typeface="Oswald"/>
              <a:sym typeface="Oswald"/>
            </a:endParaRPr>
          </a:p>
          <a:p>
            <a:pPr indent="0" lvl="0" marL="0" rtl="0" algn="l">
              <a:spcBef>
                <a:spcPts val="1800"/>
              </a:spcBef>
              <a:spcAft>
                <a:spcPts val="0"/>
              </a:spcAft>
              <a:buNone/>
            </a:pPr>
            <a:r>
              <a:t/>
            </a:r>
            <a:endParaRPr>
              <a:latin typeface="Lato"/>
              <a:ea typeface="Lato"/>
              <a:cs typeface="Lato"/>
              <a:sym typeface="Lato"/>
            </a:endParaRPr>
          </a:p>
        </p:txBody>
      </p:sp>
      <p:sp>
        <p:nvSpPr>
          <p:cNvPr id="182" name="Google Shape;182;p18"/>
          <p:cNvSpPr txBox="1"/>
          <p:nvPr/>
        </p:nvSpPr>
        <p:spPr>
          <a:xfrm>
            <a:off x="1188000" y="1438375"/>
            <a:ext cx="6768000" cy="301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950">
                <a:solidFill>
                  <a:schemeClr val="lt1"/>
                </a:solidFill>
                <a:highlight>
                  <a:schemeClr val="dk1"/>
                </a:highlight>
                <a:latin typeface="Trebuchet MS"/>
                <a:ea typeface="Trebuchet MS"/>
                <a:cs typeface="Trebuchet MS"/>
                <a:sym typeface="Trebuchet MS"/>
              </a:rPr>
              <a:t>Rassurez-vous, nul besoin d’être un expert en programmation ou un génie du marketing pour le faire. Vous pouvez utiliser un logiciel de création de page d’atterrissage en toute simplicité grâce à l’éditeur qui offre une plateforme simple et intuitive. Vous pourrez donc personnaliser les éléments, intégrer vos images, vos textes, un appel à l’action et même un formulaire.</a:t>
            </a:r>
            <a:endParaRPr sz="950">
              <a:solidFill>
                <a:schemeClr val="lt1"/>
              </a:solidFill>
              <a:highlight>
                <a:schemeClr val="dk1"/>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fr" sz="950">
                <a:solidFill>
                  <a:schemeClr val="lt1"/>
                </a:solidFill>
                <a:highlight>
                  <a:schemeClr val="dk1"/>
                </a:highlight>
                <a:latin typeface="Trebuchet MS"/>
                <a:ea typeface="Trebuchet MS"/>
                <a:cs typeface="Trebuchet MS"/>
                <a:sym typeface="Trebuchet MS"/>
              </a:rPr>
              <a:t>L’utilisation d’un logiciel permet aussi de </a:t>
            </a:r>
            <a:r>
              <a:rPr lang="fr" sz="950">
                <a:solidFill>
                  <a:schemeClr val="lt1"/>
                </a:solidFill>
                <a:highlight>
                  <a:schemeClr val="dk1"/>
                </a:highlight>
                <a:uFill>
                  <a:noFill/>
                </a:uFill>
                <a:latin typeface="Trebuchet MS"/>
                <a:ea typeface="Trebuchet MS"/>
                <a:cs typeface="Trebuchet MS"/>
                <a:sym typeface="Trebuchet MS"/>
                <a:hlinkClick r:id="rId3">
                  <a:extLst>
                    <a:ext uri="{A12FA001-AC4F-418D-AE19-62706E023703}">
                      <ahyp:hlinkClr val="tx"/>
                    </a:ext>
                  </a:extLst>
                </a:hlinkClick>
              </a:rPr>
              <a:t>faire des tests A/B </a:t>
            </a:r>
            <a:r>
              <a:rPr lang="fr" sz="950">
                <a:solidFill>
                  <a:schemeClr val="lt1"/>
                </a:solidFill>
                <a:highlight>
                  <a:schemeClr val="dk1"/>
                </a:highlight>
                <a:latin typeface="Trebuchet MS"/>
                <a:ea typeface="Trebuchet MS"/>
                <a:cs typeface="Trebuchet MS"/>
                <a:sym typeface="Trebuchet MS"/>
              </a:rPr>
              <a:t>, vous pourrez donc montrer deux versions de la page d’atterrissage aux internautes et constater ce qui fonctionne le mieux</a:t>
            </a:r>
            <a:endParaRPr sz="950">
              <a:solidFill>
                <a:schemeClr val="lt1"/>
              </a:solidFill>
              <a:highlight>
                <a:schemeClr val="dk1"/>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fr" sz="950">
                <a:solidFill>
                  <a:schemeClr val="lt1"/>
                </a:solidFill>
                <a:highlight>
                  <a:schemeClr val="dk1"/>
                </a:highlight>
                <a:latin typeface="Trebuchet MS"/>
                <a:ea typeface="Trebuchet MS"/>
                <a:cs typeface="Trebuchet MS"/>
                <a:sym typeface="Trebuchet MS"/>
              </a:rPr>
              <a:t>Une fois que vous êtes satisfaits du résultat, vous n’avez qu’à la mettre en ligne pour bénéficier de la collecte des leads et de la conversion de vos visiteurs.</a:t>
            </a:r>
            <a:endParaRPr sz="950">
              <a:solidFill>
                <a:schemeClr val="lt1"/>
              </a:solidFill>
              <a:highlight>
                <a:schemeClr val="dk1"/>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fr" sz="950">
                <a:solidFill>
                  <a:schemeClr val="lt1"/>
                </a:solidFill>
                <a:highlight>
                  <a:schemeClr val="dk1"/>
                </a:highlight>
                <a:latin typeface="Trebuchet MS"/>
                <a:ea typeface="Trebuchet MS"/>
                <a:cs typeface="Trebuchet MS"/>
                <a:sym typeface="Trebuchet MS"/>
              </a:rPr>
              <a:t>Avec LeadFox, vous pouvez créer des landing pages autant que vous le désirerez. La seule limite est votre imagination. Vous n’avez qu’à disposer vos éléments et connaître l’objectif que vous voulez atteindre et dire bonjour aux conversions!</a:t>
            </a:r>
            <a:endParaRPr sz="950">
              <a:solidFill>
                <a:schemeClr val="lt1"/>
              </a:solidFill>
              <a:highlight>
                <a:schemeClr val="dk1"/>
              </a:highlight>
              <a:latin typeface="Trebuchet MS"/>
              <a:ea typeface="Trebuchet MS"/>
              <a:cs typeface="Trebuchet MS"/>
              <a:sym typeface="Trebuchet MS"/>
            </a:endParaRPr>
          </a:p>
          <a:p>
            <a:pPr indent="0" lvl="0" marL="0" rtl="0" algn="l">
              <a:spcBef>
                <a:spcPts val="1500"/>
              </a:spcBef>
              <a:spcAft>
                <a:spcPts val="0"/>
              </a:spcAft>
              <a:buNone/>
            </a:pPr>
            <a:r>
              <a:t/>
            </a:r>
            <a:endParaRPr>
              <a:latin typeface="Lato"/>
              <a:ea typeface="Lato"/>
              <a:cs typeface="Lato"/>
              <a:sym typeface="Lato"/>
            </a:endParaRPr>
          </a:p>
        </p:txBody>
      </p:sp>
      <p:sp>
        <p:nvSpPr>
          <p:cNvPr id="183" name="Google Shape;183;p18"/>
          <p:cNvSpPr txBox="1"/>
          <p:nvPr/>
        </p:nvSpPr>
        <p:spPr>
          <a:xfrm>
            <a:off x="1188000" y="4374000"/>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800">
                <a:solidFill>
                  <a:srgbClr val="93C47D"/>
                </a:solidFill>
                <a:latin typeface="Montserrat"/>
                <a:ea typeface="Montserrat"/>
                <a:cs typeface="Montserrat"/>
                <a:sym typeface="Montserrat"/>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4726075" y="1438550"/>
            <a:ext cx="4165550" cy="2266400"/>
          </a:xfrm>
          <a:prstGeom prst="rect">
            <a:avLst/>
          </a:prstGeom>
          <a:noFill/>
          <a:ln>
            <a:noFill/>
          </a:ln>
        </p:spPr>
      </p:pic>
      <p:pic>
        <p:nvPicPr>
          <p:cNvPr id="189" name="Google Shape;189;p19"/>
          <p:cNvPicPr preferRelativeResize="0"/>
          <p:nvPr/>
        </p:nvPicPr>
        <p:blipFill rotWithShape="1">
          <a:blip r:embed="rId4">
            <a:alphaModFix/>
          </a:blip>
          <a:srcRect b="9210" l="0" r="0" t="-9210"/>
          <a:stretch/>
        </p:blipFill>
        <p:spPr>
          <a:xfrm>
            <a:off x="172525" y="1229850"/>
            <a:ext cx="4399476" cy="2475100"/>
          </a:xfrm>
          <a:prstGeom prst="rect">
            <a:avLst/>
          </a:prstGeom>
          <a:noFill/>
          <a:ln>
            <a:noFill/>
          </a:ln>
        </p:spPr>
      </p:pic>
      <p:sp>
        <p:nvSpPr>
          <p:cNvPr id="190" name="Google Shape;190;p19"/>
          <p:cNvSpPr txBox="1"/>
          <p:nvPr/>
        </p:nvSpPr>
        <p:spPr>
          <a:xfrm>
            <a:off x="4890050" y="3846450"/>
            <a:ext cx="38913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Economica"/>
                <a:ea typeface="Economica"/>
                <a:cs typeface="Economica"/>
                <a:sym typeface="Economica"/>
              </a:rPr>
              <a:t>https://www.commpagnie.fr/wp-content/uploads/2019/09/zendesk-landing-page-1024x501.jpg</a:t>
            </a:r>
            <a:endParaRPr>
              <a:solidFill>
                <a:schemeClr val="lt1"/>
              </a:solidFill>
              <a:latin typeface="Economica"/>
              <a:ea typeface="Economica"/>
              <a:cs typeface="Economica"/>
              <a:sym typeface="Economica"/>
            </a:endParaRPr>
          </a:p>
        </p:txBody>
      </p:sp>
      <p:sp>
        <p:nvSpPr>
          <p:cNvPr id="191" name="Google Shape;191;p19"/>
          <p:cNvSpPr txBox="1"/>
          <p:nvPr/>
        </p:nvSpPr>
        <p:spPr>
          <a:xfrm>
            <a:off x="426613" y="3846450"/>
            <a:ext cx="38913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Economica"/>
                <a:ea typeface="Economica"/>
                <a:cs typeface="Economica"/>
                <a:sym typeface="Economica"/>
              </a:rPr>
              <a:t>https://daniloduchesnes.com/wp-content/uploads/2019/04/unbounce-outil-landing-page-1.png</a:t>
            </a:r>
            <a:endParaRPr>
              <a:solidFill>
                <a:schemeClr val="lt1"/>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ctrTitle"/>
          </p:nvPr>
        </p:nvSpPr>
        <p:spPr>
          <a:xfrm>
            <a:off x="4310550" y="11460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8300">
                <a:solidFill>
                  <a:srgbClr val="F1C232"/>
                </a:solidFill>
                <a:latin typeface="Economica"/>
                <a:ea typeface="Economica"/>
                <a:cs typeface="Economica"/>
                <a:sym typeface="Economica"/>
              </a:rPr>
              <a:t>GOOD BY</a:t>
            </a:r>
            <a:endParaRPr sz="8300">
              <a:solidFill>
                <a:srgbClr val="F1C232"/>
              </a:solidFill>
              <a:latin typeface="Economica"/>
              <a:ea typeface="Economica"/>
              <a:cs typeface="Economica"/>
              <a:sym typeface="Economica"/>
            </a:endParaRPr>
          </a:p>
        </p:txBody>
      </p:sp>
      <p:sp>
        <p:nvSpPr>
          <p:cNvPr id="197" name="Google Shape;197;p20"/>
          <p:cNvSpPr txBox="1"/>
          <p:nvPr>
            <p:ph idx="1" type="subTitle"/>
          </p:nvPr>
        </p:nvSpPr>
        <p:spPr>
          <a:xfrm>
            <a:off x="5083950" y="25717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000">
                <a:solidFill>
                  <a:srgbClr val="F1C232"/>
                </a:solidFill>
                <a:latin typeface="Economica"/>
                <a:ea typeface="Economica"/>
                <a:cs typeface="Economica"/>
                <a:sym typeface="Economica"/>
              </a:rPr>
              <a:t>Error Assassins</a:t>
            </a:r>
            <a:endParaRPr sz="3000">
              <a:solidFill>
                <a:srgbClr val="F1C232"/>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