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Fira Sans Ultra-Bold" charset="1" panose="020B0903050000020004"/>
      <p:regular r:id="rId19"/>
    </p:embeddedFont>
    <p:embeddedFont>
      <p:font typeface="Fira Sans Semi-Bold" charset="1" panose="020B0603050000020004"/>
      <p:regular r:id="rId20"/>
    </p:embeddedFont>
    <p:embeddedFont>
      <p:font typeface="Fira Sans Light" charset="1" panose="020B0403050000020004"/>
      <p:regular r:id="rId21"/>
    </p:embeddedFont>
    <p:embeddedFont>
      <p:font typeface="Fira Sans Bold" charset="1" panose="020B0803050000020004"/>
      <p:regular r:id="rId22"/>
    </p:embeddedFont>
    <p:embeddedFont>
      <p:font typeface="Fira Sans Medium" charset="1" panose="020B0603050000020004"/>
      <p:regular r:id="rId23"/>
    </p:embeddedFont>
    <p:embeddedFont>
      <p:font typeface="Fira Sans" charset="1" panose="020B05030500000200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06841" y="-144637"/>
            <a:ext cx="10786223" cy="10576274"/>
            <a:chOff x="0" y="0"/>
            <a:chExt cx="14381630" cy="141016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7042815"/>
              <a:ext cx="12363028" cy="7058883"/>
            </a:xfrm>
            <a:custGeom>
              <a:avLst/>
              <a:gdLst/>
              <a:ahLst/>
              <a:cxnLst/>
              <a:rect r="r" b="b" t="t" l="l"/>
              <a:pathLst>
                <a:path h="7058883" w="12363028">
                  <a:moveTo>
                    <a:pt x="0" y="0"/>
                  </a:moveTo>
                  <a:lnTo>
                    <a:pt x="12363028" y="0"/>
                  </a:lnTo>
                  <a:lnTo>
                    <a:pt x="12363028" y="7058883"/>
                  </a:lnTo>
                  <a:lnTo>
                    <a:pt x="0" y="70588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018602" y="0"/>
              <a:ext cx="12363028" cy="7058883"/>
            </a:xfrm>
            <a:custGeom>
              <a:avLst/>
              <a:gdLst/>
              <a:ahLst/>
              <a:cxnLst/>
              <a:rect r="r" b="b" t="t" l="l"/>
              <a:pathLst>
                <a:path h="7058883" w="12363028">
                  <a:moveTo>
                    <a:pt x="0" y="0"/>
                  </a:moveTo>
                  <a:lnTo>
                    <a:pt x="12363028" y="0"/>
                  </a:lnTo>
                  <a:lnTo>
                    <a:pt x="12363028" y="7058883"/>
                  </a:lnTo>
                  <a:lnTo>
                    <a:pt x="0" y="70588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AutoShape 5" id="5"/>
          <p:cNvSpPr/>
          <p:nvPr/>
        </p:nvSpPr>
        <p:spPr>
          <a:xfrm rot="-10800000">
            <a:off x="1028700" y="5284343"/>
            <a:ext cx="10211441" cy="0"/>
          </a:xfrm>
          <a:prstGeom prst="line">
            <a:avLst/>
          </a:prstGeom>
          <a:ln cap="rnd" w="28575">
            <a:solidFill>
              <a:srgbClr val="86C7E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-9401127" y="8681862"/>
            <a:ext cx="15741700" cy="3210276"/>
            <a:chOff x="0" y="0"/>
            <a:chExt cx="26342280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3422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26342280">
                  <a:moveTo>
                    <a:pt x="2479161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4791611" y="5372100"/>
                  </a:lnTo>
                  <a:lnTo>
                    <a:pt x="26342280" y="2686050"/>
                  </a:lnTo>
                  <a:lnTo>
                    <a:pt x="24791611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9198718"/>
            <a:ext cx="3525310" cy="571427"/>
            <a:chOff x="0" y="0"/>
            <a:chExt cx="4700413" cy="7619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34407" cy="761903"/>
            </a:xfrm>
            <a:custGeom>
              <a:avLst/>
              <a:gdLst/>
              <a:ahLst/>
              <a:cxnLst/>
              <a:rect r="r" b="b" t="t" l="l"/>
              <a:pathLst>
                <a:path h="761903" w="1334407">
                  <a:moveTo>
                    <a:pt x="0" y="0"/>
                  </a:moveTo>
                  <a:lnTo>
                    <a:pt x="1334407" y="0"/>
                  </a:lnTo>
                  <a:lnTo>
                    <a:pt x="1334407" y="761903"/>
                  </a:lnTo>
                  <a:lnTo>
                    <a:pt x="0" y="7619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736592" y="41428"/>
              <a:ext cx="2963821" cy="6218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54"/>
                </a:lnSpc>
                <a:spcBef>
                  <a:spcPct val="0"/>
                </a:spcBef>
              </a:pPr>
              <a:r>
                <a:rPr lang="en-US" sz="2824" b="true">
                  <a:solidFill>
                    <a:srgbClr val="FFFFFF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Bug_Slayers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10211441" cy="3884935"/>
            <a:chOff x="0" y="0"/>
            <a:chExt cx="13615255" cy="517991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209550"/>
              <a:ext cx="12543167" cy="3185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904"/>
                </a:lnSpc>
              </a:pPr>
              <a:r>
                <a:rPr lang="en-US" b="true" sz="9373" spc="281">
                  <a:solidFill>
                    <a:srgbClr val="1836B2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PLANIFICATION DU EMPLOIS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3668536"/>
              <a:ext cx="13615255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spc="105" b="true">
                  <a:solidFill>
                    <a:srgbClr val="A066CB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Du SupNum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503638"/>
              <a:ext cx="13615255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6064627"/>
            <a:ext cx="10211441" cy="1058230"/>
            <a:chOff x="0" y="0"/>
            <a:chExt cx="13615255" cy="141097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1361525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863815"/>
              <a:ext cx="13615255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053973" y="6868687"/>
            <a:ext cx="8370405" cy="4779226"/>
          </a:xfrm>
          <a:custGeom>
            <a:avLst/>
            <a:gdLst/>
            <a:ahLst/>
            <a:cxnLst/>
            <a:rect r="r" b="b" t="t" l="l"/>
            <a:pathLst>
              <a:path h="4779226" w="8370405">
                <a:moveTo>
                  <a:pt x="8370405" y="0"/>
                </a:moveTo>
                <a:lnTo>
                  <a:pt x="0" y="0"/>
                </a:lnTo>
                <a:lnTo>
                  <a:pt x="0" y="4779226"/>
                </a:lnTo>
                <a:lnTo>
                  <a:pt x="8370405" y="4779226"/>
                </a:lnTo>
                <a:lnTo>
                  <a:pt x="83704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66517" y="2620108"/>
            <a:ext cx="11301259" cy="6272199"/>
          </a:xfrm>
          <a:custGeom>
            <a:avLst/>
            <a:gdLst/>
            <a:ahLst/>
            <a:cxnLst/>
            <a:rect r="r" b="b" t="t" l="l"/>
            <a:pathLst>
              <a:path h="6272199" w="11301259">
                <a:moveTo>
                  <a:pt x="0" y="0"/>
                </a:moveTo>
                <a:lnTo>
                  <a:pt x="11301259" y="0"/>
                </a:lnTo>
                <a:lnTo>
                  <a:pt x="11301259" y="6272199"/>
                </a:lnTo>
                <a:lnTo>
                  <a:pt x="0" y="62721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43663" y="1444393"/>
            <a:ext cx="6365555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b="true" sz="6999" spc="-139">
                <a:solidFill>
                  <a:srgbClr val="1836B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Page de Gestion des Groupes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9669" y="4836784"/>
            <a:ext cx="6286633" cy="110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0"/>
              </a:lnSpc>
              <a:spcBef>
                <a:spcPct val="0"/>
              </a:spcBef>
            </a:pPr>
            <a:r>
              <a:rPr lang="en-US" sz="3150" spc="15">
                <a:solidFill>
                  <a:srgbClr val="1836B2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Permettre aux utilisateurs de créer et gérer les groupes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053973" y="6868687"/>
            <a:ext cx="8370405" cy="4779226"/>
          </a:xfrm>
          <a:custGeom>
            <a:avLst/>
            <a:gdLst/>
            <a:ahLst/>
            <a:cxnLst/>
            <a:rect r="r" b="b" t="t" l="l"/>
            <a:pathLst>
              <a:path h="4779226" w="8370405">
                <a:moveTo>
                  <a:pt x="8370405" y="0"/>
                </a:moveTo>
                <a:lnTo>
                  <a:pt x="0" y="0"/>
                </a:lnTo>
                <a:lnTo>
                  <a:pt x="0" y="4779226"/>
                </a:lnTo>
                <a:lnTo>
                  <a:pt x="8370405" y="4779226"/>
                </a:lnTo>
                <a:lnTo>
                  <a:pt x="83704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86741" y="2576551"/>
            <a:ext cx="11301259" cy="6046174"/>
          </a:xfrm>
          <a:custGeom>
            <a:avLst/>
            <a:gdLst/>
            <a:ahLst/>
            <a:cxnLst/>
            <a:rect r="r" b="b" t="t" l="l"/>
            <a:pathLst>
              <a:path h="6046174" w="11301259">
                <a:moveTo>
                  <a:pt x="0" y="0"/>
                </a:moveTo>
                <a:lnTo>
                  <a:pt x="11301259" y="0"/>
                </a:lnTo>
                <a:lnTo>
                  <a:pt x="11301259" y="6046174"/>
                </a:lnTo>
                <a:lnTo>
                  <a:pt x="0" y="60461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7676" y="895350"/>
            <a:ext cx="8074598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b="true" sz="6999" spc="-139">
                <a:solidFill>
                  <a:srgbClr val="1836B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Page d'Affectation des Enseignants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994874"/>
            <a:ext cx="5289103" cy="1604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8"/>
              </a:lnSpc>
              <a:spcBef>
                <a:spcPct val="0"/>
              </a:spcBef>
            </a:pPr>
            <a:r>
              <a:rPr lang="en-US" sz="3077" spc="15">
                <a:solidFill>
                  <a:srgbClr val="1836B2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Permettre aux utilisateurs d'affecter des enseignants aux groupes et matières.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053973" y="6868687"/>
            <a:ext cx="8370405" cy="4779226"/>
          </a:xfrm>
          <a:custGeom>
            <a:avLst/>
            <a:gdLst/>
            <a:ahLst/>
            <a:cxnLst/>
            <a:rect r="r" b="b" t="t" l="l"/>
            <a:pathLst>
              <a:path h="4779226" w="8370405">
                <a:moveTo>
                  <a:pt x="8370405" y="0"/>
                </a:moveTo>
                <a:lnTo>
                  <a:pt x="0" y="0"/>
                </a:lnTo>
                <a:lnTo>
                  <a:pt x="0" y="4779226"/>
                </a:lnTo>
                <a:lnTo>
                  <a:pt x="8370405" y="4779226"/>
                </a:lnTo>
                <a:lnTo>
                  <a:pt x="83704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94482" y="2085097"/>
            <a:ext cx="11301259" cy="6116806"/>
          </a:xfrm>
          <a:custGeom>
            <a:avLst/>
            <a:gdLst/>
            <a:ahLst/>
            <a:cxnLst/>
            <a:rect r="r" b="b" t="t" l="l"/>
            <a:pathLst>
              <a:path h="6116806" w="11301259">
                <a:moveTo>
                  <a:pt x="0" y="0"/>
                </a:moveTo>
                <a:lnTo>
                  <a:pt x="11301259" y="0"/>
                </a:lnTo>
                <a:lnTo>
                  <a:pt x="11301259" y="6116806"/>
                </a:lnTo>
                <a:lnTo>
                  <a:pt x="0" y="61168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7676" y="923925"/>
            <a:ext cx="7539690" cy="30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96"/>
              </a:lnSpc>
              <a:spcBef>
                <a:spcPct val="0"/>
              </a:spcBef>
            </a:pPr>
            <a:r>
              <a:rPr lang="en-US" b="true" sz="5783" spc="-115">
                <a:solidFill>
                  <a:srgbClr val="1836B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Page de Gestion des Charges Hebdomadaires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7676" y="4398364"/>
            <a:ext cx="6436806" cy="1433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4"/>
              </a:lnSpc>
              <a:spcBef>
                <a:spcPct val="0"/>
              </a:spcBef>
            </a:pPr>
            <a:r>
              <a:rPr lang="en-US" sz="2753" spc="13">
                <a:solidFill>
                  <a:srgbClr val="1836B2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Permettre aux utilisateurs de spécifier le nombre de séances (CM, TD, TP) à planifier par matière.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4960" y="4061283"/>
            <a:ext cx="5960207" cy="457200"/>
            <a:chOff x="0" y="0"/>
            <a:chExt cx="7946942" cy="6096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017020" y="-57150"/>
              <a:ext cx="6929922" cy="610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4"/>
                </a:lnSpc>
              </a:pP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Aichetou cheibetta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</p:grpSp>
      <p:grpSp>
        <p:nvGrpSpPr>
          <p:cNvPr name="Group 6" id="6"/>
          <p:cNvGrpSpPr/>
          <p:nvPr/>
        </p:nvGrpSpPr>
        <p:grpSpPr>
          <a:xfrm rot="0">
            <a:off x="1510110" y="4914900"/>
            <a:ext cx="5960207" cy="457200"/>
            <a:chOff x="0" y="0"/>
            <a:chExt cx="7946942" cy="6096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017020" y="-57150"/>
              <a:ext cx="6929922" cy="610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4"/>
                </a:lnSpc>
              </a:pP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Aziz El Bechir</a:t>
              </a:r>
            </a:p>
          </p:txBody>
        </p:sp>
        <p:grpSp>
          <p:nvGrpSpPr>
            <p:cNvPr name="Group 8" id="8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1510110" y="6478960"/>
            <a:ext cx="5960207" cy="457200"/>
            <a:chOff x="0" y="0"/>
            <a:chExt cx="7946942" cy="60960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017020" y="-57150"/>
              <a:ext cx="6929922" cy="610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4"/>
                </a:lnSpc>
              </a:pP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Ahmed med lemin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</p:grpSp>
      <p:grpSp>
        <p:nvGrpSpPr>
          <p:cNvPr name="Group 14" id="14"/>
          <p:cNvGrpSpPr/>
          <p:nvPr/>
        </p:nvGrpSpPr>
        <p:grpSpPr>
          <a:xfrm rot="0">
            <a:off x="10102290" y="4155922"/>
            <a:ext cx="5960207" cy="457200"/>
            <a:chOff x="0" y="0"/>
            <a:chExt cx="7946942" cy="60960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1017020" y="-57150"/>
              <a:ext cx="6929922" cy="610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4"/>
                </a:lnSpc>
              </a:pP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Mariem kah</a:t>
              </a:r>
            </a:p>
          </p:txBody>
        </p:sp>
        <p:grpSp>
          <p:nvGrpSpPr>
            <p:cNvPr name="Group 16" id="16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</p:grpSp>
      <p:grpSp>
        <p:nvGrpSpPr>
          <p:cNvPr name="Group 18" id="18"/>
          <p:cNvGrpSpPr/>
          <p:nvPr/>
        </p:nvGrpSpPr>
        <p:grpSpPr>
          <a:xfrm rot="0">
            <a:off x="10102290" y="4927447"/>
            <a:ext cx="5960207" cy="457200"/>
            <a:chOff x="0" y="0"/>
            <a:chExt cx="7946942" cy="609600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1017020" y="-57150"/>
              <a:ext cx="6929922" cy="610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4"/>
                </a:lnSpc>
              </a:pP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Aichetou Cheikh elmehdi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</p:grpSp>
      <p:grpSp>
        <p:nvGrpSpPr>
          <p:cNvPr name="Group 22" id="22"/>
          <p:cNvGrpSpPr/>
          <p:nvPr/>
        </p:nvGrpSpPr>
        <p:grpSpPr>
          <a:xfrm rot="0">
            <a:off x="1510110" y="5697910"/>
            <a:ext cx="5960207" cy="457200"/>
            <a:chOff x="0" y="0"/>
            <a:chExt cx="7946942" cy="609600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1017020" y="-57150"/>
              <a:ext cx="6929922" cy="610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4"/>
                </a:lnSpc>
              </a:pP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Aichetou Mohameden</a:t>
              </a:r>
            </a:p>
          </p:txBody>
        </p:sp>
        <p:grpSp>
          <p:nvGrpSpPr>
            <p:cNvPr name="Group 24" id="24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</p:grpSp>
      <p:grpSp>
        <p:nvGrpSpPr>
          <p:cNvPr name="Group 26" id="26"/>
          <p:cNvGrpSpPr/>
          <p:nvPr/>
        </p:nvGrpSpPr>
        <p:grpSpPr>
          <a:xfrm rot="0">
            <a:off x="10102290" y="5811658"/>
            <a:ext cx="6112607" cy="468890"/>
            <a:chOff x="0" y="0"/>
            <a:chExt cx="8150142" cy="625187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1043025" y="-57150"/>
              <a:ext cx="7107117" cy="6250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84"/>
                </a:lnSpc>
              </a:pPr>
              <a:r>
                <a:rPr lang="en-US" sz="2845" spc="14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Sultane Ebeoumar</a:t>
              </a:r>
            </a:p>
          </p:txBody>
        </p:sp>
        <p:grpSp>
          <p:nvGrpSpPr>
            <p:cNvPr name="Group 28" id="28"/>
            <p:cNvGrpSpPr/>
            <p:nvPr/>
          </p:nvGrpSpPr>
          <p:grpSpPr>
            <a:xfrm rot="-10800000">
              <a:off x="0" y="110527"/>
              <a:ext cx="466615" cy="404132"/>
              <a:chOff x="0" y="0"/>
              <a:chExt cx="6202680" cy="53721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</p:grpSp>
      <p:grpSp>
        <p:nvGrpSpPr>
          <p:cNvPr name="Group 30" id="30"/>
          <p:cNvGrpSpPr/>
          <p:nvPr/>
        </p:nvGrpSpPr>
        <p:grpSpPr>
          <a:xfrm rot="0">
            <a:off x="10102290" y="6707560"/>
            <a:ext cx="6112607" cy="468890"/>
            <a:chOff x="0" y="0"/>
            <a:chExt cx="8150142" cy="625187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1043025" y="-57150"/>
              <a:ext cx="7107117" cy="6250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84"/>
                </a:lnSpc>
              </a:pPr>
              <a:r>
                <a:rPr lang="en-US" sz="2845" spc="14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Minetou Abde Rezag</a:t>
              </a:r>
            </a:p>
          </p:txBody>
        </p:sp>
        <p:grpSp>
          <p:nvGrpSpPr>
            <p:cNvPr name="Group 32" id="32"/>
            <p:cNvGrpSpPr/>
            <p:nvPr/>
          </p:nvGrpSpPr>
          <p:grpSpPr>
            <a:xfrm rot="-10800000">
              <a:off x="0" y="110527"/>
              <a:ext cx="466615" cy="404132"/>
              <a:chOff x="0" y="0"/>
              <a:chExt cx="6202680" cy="53721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</p:grpSp>
      <p:sp>
        <p:nvSpPr>
          <p:cNvPr name="TextBox 34" id="34"/>
          <p:cNvSpPr txBox="true"/>
          <p:nvPr/>
        </p:nvSpPr>
        <p:spPr>
          <a:xfrm rot="0">
            <a:off x="1249984" y="1631515"/>
            <a:ext cx="5958161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b="true" sz="6999" spc="-139">
                <a:solidFill>
                  <a:srgbClr val="1836B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Les groupes 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510110" y="7176450"/>
            <a:ext cx="5960207" cy="457200"/>
            <a:chOff x="0" y="0"/>
            <a:chExt cx="7946942" cy="609600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1017020" y="-57150"/>
              <a:ext cx="6929922" cy="610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4"/>
                </a:lnSpc>
              </a:pP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Weva nahi</a:t>
              </a:r>
            </a:p>
          </p:txBody>
        </p:sp>
        <p:grpSp>
          <p:nvGrpSpPr>
            <p:cNvPr name="Group 37" id="37"/>
            <p:cNvGrpSpPr/>
            <p:nvPr/>
          </p:nvGrpSpPr>
          <p:grpSpPr>
            <a:xfrm rot="-10800000">
              <a:off x="0" y="107772"/>
              <a:ext cx="454982" cy="394057"/>
              <a:chOff x="0" y="0"/>
              <a:chExt cx="6202680" cy="537210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6202680" cy="5372100"/>
              </a:xfrm>
              <a:custGeom>
                <a:avLst/>
                <a:gdLst/>
                <a:ahLst/>
                <a:cxnLst/>
                <a:rect r="r" b="b" t="t" l="l"/>
                <a:pathLst>
                  <a:path h="5372100" w="6202680">
                    <a:moveTo>
                      <a:pt x="465201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4652010" y="5372100"/>
                    </a:lnTo>
                    <a:lnTo>
                      <a:pt x="6202680" y="2686050"/>
                    </a:lnTo>
                    <a:lnTo>
                      <a:pt x="4652010" y="0"/>
                    </a:lnTo>
                    <a:close/>
                  </a:path>
                </a:pathLst>
              </a:custGeom>
              <a:solidFill>
                <a:srgbClr val="A066CB"/>
              </a:solidFill>
            </p:spPr>
          </p:sp>
        </p:grp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2073" y="1188635"/>
            <a:ext cx="12905160" cy="3139361"/>
            <a:chOff x="0" y="0"/>
            <a:chExt cx="17206879" cy="418581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4842995" cy="1928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999"/>
                </a:lnSpc>
              </a:pPr>
              <a:r>
                <a:rPr lang="en-US" sz="9999" b="true">
                  <a:solidFill>
                    <a:srgbClr val="1836B2"/>
                  </a:solidFill>
                  <a:latin typeface="Fira Sans Semi-Bold"/>
                  <a:ea typeface="Fira Sans Semi-Bold"/>
                  <a:cs typeface="Fira Sans Semi-Bold"/>
                  <a:sym typeface="Fira Sans Semi-Bold"/>
                </a:rPr>
                <a:t> Objectif du Projet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279544"/>
              <a:ext cx="17206879" cy="1906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4"/>
                </a:lnSpc>
              </a:pPr>
              <a:r>
                <a:rPr lang="en-US" sz="2775" spc="13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L'objectif est de concevoir un système intelligent permettant de générer automatiquement un emploi du temps optimisé pour une université ou une école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143734" y="5058033"/>
            <a:ext cx="3629457" cy="2795732"/>
            <a:chOff x="0" y="0"/>
            <a:chExt cx="4839277" cy="372764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2596284"/>
              <a:ext cx="4839277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  <a:spcBef>
                  <a:spcPct val="0"/>
                </a:spcBef>
              </a:pPr>
              <a:r>
                <a:rPr lang="en-US" sz="2499" spc="12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✅Optimiser l’utilisation des salles et enseignants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542184"/>
              <a:ext cx="4839277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spc="105" b="true">
                  <a:solidFill>
                    <a:srgbClr val="1836B2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Problème 2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40867" cy="1040867"/>
            </a:xfrm>
            <a:custGeom>
              <a:avLst/>
              <a:gdLst/>
              <a:ahLst/>
              <a:cxnLst/>
              <a:rect r="r" b="b" t="t" l="l"/>
              <a:pathLst>
                <a:path h="1040867" w="1040867">
                  <a:moveTo>
                    <a:pt x="0" y="0"/>
                  </a:moveTo>
                  <a:lnTo>
                    <a:pt x="1040867" y="0"/>
                  </a:lnTo>
                  <a:lnTo>
                    <a:pt x="1040867" y="1040867"/>
                  </a:lnTo>
                  <a:lnTo>
                    <a:pt x="0" y="10408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89271" y="5058033"/>
            <a:ext cx="3629457" cy="2795732"/>
            <a:chOff x="0" y="0"/>
            <a:chExt cx="4839277" cy="372764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2596284"/>
              <a:ext cx="4839277" cy="1131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  <a:spcBef>
                  <a:spcPct val="0"/>
                </a:spcBef>
              </a:pPr>
              <a:r>
                <a:rPr lang="en-US" sz="2499" spc="12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✅ Minimiser les conflits d’horaires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542184"/>
              <a:ext cx="4839277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spc="105" b="true">
                  <a:solidFill>
                    <a:srgbClr val="1836B2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Problème 1</a:t>
              </a:r>
            </a:p>
          </p:txBody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9748" cy="1040867"/>
            </a:xfrm>
            <a:custGeom>
              <a:avLst/>
              <a:gdLst/>
              <a:ahLst/>
              <a:cxnLst/>
              <a:rect r="r" b="b" t="t" l="l"/>
              <a:pathLst>
                <a:path h="1040867" w="919748">
                  <a:moveTo>
                    <a:pt x="0" y="0"/>
                  </a:moveTo>
                  <a:lnTo>
                    <a:pt x="919748" y="0"/>
                  </a:lnTo>
                  <a:lnTo>
                    <a:pt x="919748" y="1040867"/>
                  </a:lnTo>
                  <a:lnTo>
                    <a:pt x="0" y="10408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895394" y="5058033"/>
            <a:ext cx="3629457" cy="3672032"/>
            <a:chOff x="0" y="0"/>
            <a:chExt cx="4839277" cy="489604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2596284"/>
              <a:ext cx="4839277" cy="22997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sz="2499" spc="12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✅ Assurer une solution réalisable et un Interface facile à utiliser</a:t>
              </a:r>
            </a:p>
            <a:p>
              <a:pPr algn="l" marL="0" indent="0" lvl="0">
                <a:lnSpc>
                  <a:spcPts val="3499"/>
                </a:lnSpc>
                <a:spcBef>
                  <a:spcPct val="0"/>
                </a:spcBef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542184"/>
              <a:ext cx="4839277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spc="105" b="true">
                  <a:solidFill>
                    <a:srgbClr val="1836B2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Problème 3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94844" cy="1040867"/>
            </a:xfrm>
            <a:custGeom>
              <a:avLst/>
              <a:gdLst/>
              <a:ahLst/>
              <a:cxnLst/>
              <a:rect r="r" b="b" t="t" l="l"/>
              <a:pathLst>
                <a:path h="1040867" w="794844">
                  <a:moveTo>
                    <a:pt x="0" y="0"/>
                  </a:moveTo>
                  <a:lnTo>
                    <a:pt x="794844" y="0"/>
                  </a:lnTo>
                  <a:lnTo>
                    <a:pt x="794844" y="1040867"/>
                  </a:lnTo>
                  <a:lnTo>
                    <a:pt x="0" y="10408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6160800" y="1188635"/>
            <a:ext cx="1098500" cy="627207"/>
          </a:xfrm>
          <a:custGeom>
            <a:avLst/>
            <a:gdLst/>
            <a:ahLst/>
            <a:cxnLst/>
            <a:rect r="r" b="b" t="t" l="l"/>
            <a:pathLst>
              <a:path h="627207" w="1098500">
                <a:moveTo>
                  <a:pt x="0" y="0"/>
                </a:moveTo>
                <a:lnTo>
                  <a:pt x="1098500" y="0"/>
                </a:lnTo>
                <a:lnTo>
                  <a:pt x="1098500" y="627208"/>
                </a:lnTo>
                <a:lnTo>
                  <a:pt x="0" y="6272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51576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652" y="9515874"/>
            <a:ext cx="16926697" cy="1542251"/>
            <a:chOff x="0" y="0"/>
            <a:chExt cx="58960502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960500" cy="5372100"/>
            </a:xfrm>
            <a:custGeom>
              <a:avLst/>
              <a:gdLst/>
              <a:ahLst/>
              <a:cxnLst/>
              <a:rect r="r" b="b" t="t" l="l"/>
              <a:pathLst>
                <a:path h="5372100" w="58960500">
                  <a:moveTo>
                    <a:pt x="57409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7409829" y="5372100"/>
                  </a:lnTo>
                  <a:lnTo>
                    <a:pt x="58960500" y="2686050"/>
                  </a:lnTo>
                  <a:lnTo>
                    <a:pt x="57409829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3385873" y="750694"/>
            <a:ext cx="12233602" cy="7833782"/>
            <a:chOff x="0" y="0"/>
            <a:chExt cx="16311470" cy="1044504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23825"/>
              <a:ext cx="16311470" cy="55530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103"/>
                </a:lnSpc>
              </a:pPr>
              <a:r>
                <a:rPr lang="en-US" sz="14639" b="true">
                  <a:solidFill>
                    <a:srgbClr val="1836B2"/>
                  </a:solidFill>
                  <a:latin typeface="Fira Sans Semi-Bold"/>
                  <a:ea typeface="Fira Sans Semi-Bold"/>
                  <a:cs typeface="Fira Sans Semi-Bold"/>
                  <a:sym typeface="Fira Sans Semi-Bold"/>
                </a:rPr>
                <a:t>Technologies   Utilisées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704056"/>
              <a:ext cx="16311470" cy="37409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687"/>
                </a:lnSpc>
              </a:pPr>
              <a:r>
                <a:rPr lang="en-US" sz="4062" spc="2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• Backend :Django</a:t>
              </a:r>
            </a:p>
            <a:p>
              <a:pPr algn="l">
                <a:lnSpc>
                  <a:spcPts val="5687"/>
                </a:lnSpc>
              </a:pPr>
              <a:r>
                <a:rPr lang="en-US" sz="4062" spc="2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• Frontend : React vite</a:t>
              </a:r>
            </a:p>
            <a:p>
              <a:pPr algn="l">
                <a:lnSpc>
                  <a:spcPts val="5687"/>
                </a:lnSpc>
              </a:pPr>
              <a:r>
                <a:rPr lang="en-US" sz="4062" spc="2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• Hébergement : GitHub</a:t>
              </a:r>
              <a:r>
                <a:rPr lang="en-US" sz="4062" spc="20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 </a:t>
              </a:r>
            </a:p>
            <a:p>
              <a:pPr algn="l">
                <a:lnSpc>
                  <a:spcPts val="5687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2376" y="1352389"/>
            <a:ext cx="15923247" cy="9354908"/>
          </a:xfrm>
          <a:custGeom>
            <a:avLst/>
            <a:gdLst/>
            <a:ahLst/>
            <a:cxnLst/>
            <a:rect r="r" b="b" t="t" l="l"/>
            <a:pathLst>
              <a:path h="9354908" w="15923247">
                <a:moveTo>
                  <a:pt x="0" y="0"/>
                </a:moveTo>
                <a:lnTo>
                  <a:pt x="15923248" y="0"/>
                </a:lnTo>
                <a:lnTo>
                  <a:pt x="15923248" y="9354908"/>
                </a:lnTo>
                <a:lnTo>
                  <a:pt x="0" y="9354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79130" y="619286"/>
            <a:ext cx="4516478" cy="733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87"/>
              </a:lnSpc>
              <a:spcBef>
                <a:spcPct val="0"/>
              </a:spcBef>
            </a:pPr>
            <a:r>
              <a:rPr lang="en-US" b="true" sz="4276" spc="21">
                <a:solidFill>
                  <a:srgbClr val="A066CB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Conception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06089" y="1864944"/>
            <a:ext cx="11301259" cy="6342832"/>
          </a:xfrm>
          <a:custGeom>
            <a:avLst/>
            <a:gdLst/>
            <a:ahLst/>
            <a:cxnLst/>
            <a:rect r="r" b="b" t="t" l="l"/>
            <a:pathLst>
              <a:path h="6342832" w="11301259">
                <a:moveTo>
                  <a:pt x="0" y="0"/>
                </a:moveTo>
                <a:lnTo>
                  <a:pt x="11301259" y="0"/>
                </a:lnTo>
                <a:lnTo>
                  <a:pt x="11301259" y="6342832"/>
                </a:lnTo>
                <a:lnTo>
                  <a:pt x="0" y="6342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31462" y="1576114"/>
            <a:ext cx="3995120" cy="221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54"/>
              </a:lnSpc>
              <a:spcBef>
                <a:spcPct val="0"/>
              </a:spcBef>
            </a:pPr>
            <a:r>
              <a:rPr lang="en-US" b="true" sz="6324">
                <a:solidFill>
                  <a:srgbClr val="1836B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Page accueil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630542"/>
            <a:ext cx="3995120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 spc="12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: Présenter l'application et permettre aux utilisateurs de naviguer vers les différentes fonctionnalités.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-2053973" y="6868687"/>
            <a:ext cx="8370405" cy="4779226"/>
          </a:xfrm>
          <a:custGeom>
            <a:avLst/>
            <a:gdLst/>
            <a:ahLst/>
            <a:cxnLst/>
            <a:rect r="r" b="b" t="t" l="l"/>
            <a:pathLst>
              <a:path h="4779226" w="8370405">
                <a:moveTo>
                  <a:pt x="8370405" y="0"/>
                </a:moveTo>
                <a:lnTo>
                  <a:pt x="0" y="0"/>
                </a:lnTo>
                <a:lnTo>
                  <a:pt x="0" y="4779226"/>
                </a:lnTo>
                <a:lnTo>
                  <a:pt x="8370405" y="4779226"/>
                </a:lnTo>
                <a:lnTo>
                  <a:pt x="83704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51576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053973" y="6868687"/>
            <a:ext cx="8370405" cy="4779226"/>
          </a:xfrm>
          <a:custGeom>
            <a:avLst/>
            <a:gdLst/>
            <a:ahLst/>
            <a:cxnLst/>
            <a:rect r="r" b="b" t="t" l="l"/>
            <a:pathLst>
              <a:path h="4779226" w="8370405">
                <a:moveTo>
                  <a:pt x="8370405" y="0"/>
                </a:moveTo>
                <a:lnTo>
                  <a:pt x="0" y="0"/>
                </a:lnTo>
                <a:lnTo>
                  <a:pt x="0" y="4779226"/>
                </a:lnTo>
                <a:lnTo>
                  <a:pt x="8370405" y="4779226"/>
                </a:lnTo>
                <a:lnTo>
                  <a:pt x="83704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16432" y="1295253"/>
            <a:ext cx="9554867" cy="7261699"/>
          </a:xfrm>
          <a:custGeom>
            <a:avLst/>
            <a:gdLst/>
            <a:ahLst/>
            <a:cxnLst/>
            <a:rect r="r" b="b" t="t" l="l"/>
            <a:pathLst>
              <a:path h="7261699" w="9554867">
                <a:moveTo>
                  <a:pt x="0" y="0"/>
                </a:moveTo>
                <a:lnTo>
                  <a:pt x="9554867" y="0"/>
                </a:lnTo>
                <a:lnTo>
                  <a:pt x="9554867" y="7261699"/>
                </a:lnTo>
                <a:lnTo>
                  <a:pt x="0" y="72616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0542" y="2035986"/>
            <a:ext cx="6365555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b="true" sz="6999" spc="-139">
                <a:solidFill>
                  <a:srgbClr val="1836B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Page Login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36358" y="1407190"/>
            <a:ext cx="9673295" cy="7472621"/>
          </a:xfrm>
          <a:custGeom>
            <a:avLst/>
            <a:gdLst/>
            <a:ahLst/>
            <a:cxnLst/>
            <a:rect r="r" b="b" t="t" l="l"/>
            <a:pathLst>
              <a:path h="7472621" w="9673295">
                <a:moveTo>
                  <a:pt x="0" y="0"/>
                </a:moveTo>
                <a:lnTo>
                  <a:pt x="9673295" y="0"/>
                </a:lnTo>
                <a:lnTo>
                  <a:pt x="9673295" y="7472620"/>
                </a:lnTo>
                <a:lnTo>
                  <a:pt x="0" y="7472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0542" y="2035986"/>
            <a:ext cx="6365555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b="true" sz="6999" spc="-139">
                <a:solidFill>
                  <a:srgbClr val="1836B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Page Login (suit)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053973" y="6868687"/>
            <a:ext cx="8370405" cy="4779226"/>
          </a:xfrm>
          <a:custGeom>
            <a:avLst/>
            <a:gdLst/>
            <a:ahLst/>
            <a:cxnLst/>
            <a:rect r="r" b="b" t="t" l="l"/>
            <a:pathLst>
              <a:path h="4779226" w="8370405">
                <a:moveTo>
                  <a:pt x="8370405" y="0"/>
                </a:moveTo>
                <a:lnTo>
                  <a:pt x="0" y="0"/>
                </a:lnTo>
                <a:lnTo>
                  <a:pt x="0" y="4779226"/>
                </a:lnTo>
                <a:lnTo>
                  <a:pt x="8370405" y="4779226"/>
                </a:lnTo>
                <a:lnTo>
                  <a:pt x="83704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51576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652" y="9515874"/>
            <a:ext cx="16926697" cy="1542251"/>
            <a:chOff x="0" y="0"/>
            <a:chExt cx="58960502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960500" cy="5372100"/>
            </a:xfrm>
            <a:custGeom>
              <a:avLst/>
              <a:gdLst/>
              <a:ahLst/>
              <a:cxnLst/>
              <a:rect r="r" b="b" t="t" l="l"/>
              <a:pathLst>
                <a:path h="5372100" w="58960500">
                  <a:moveTo>
                    <a:pt x="57409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7409829" y="5372100"/>
                  </a:lnTo>
                  <a:lnTo>
                    <a:pt x="58960500" y="2686050"/>
                  </a:lnTo>
                  <a:lnTo>
                    <a:pt x="57409829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539208" y="2471144"/>
            <a:ext cx="11301259" cy="5989667"/>
          </a:xfrm>
          <a:custGeom>
            <a:avLst/>
            <a:gdLst/>
            <a:ahLst/>
            <a:cxnLst/>
            <a:rect r="r" b="b" t="t" l="l"/>
            <a:pathLst>
              <a:path h="5989667" w="11301259">
                <a:moveTo>
                  <a:pt x="0" y="0"/>
                </a:moveTo>
                <a:lnTo>
                  <a:pt x="11301259" y="0"/>
                </a:lnTo>
                <a:lnTo>
                  <a:pt x="11301259" y="5989667"/>
                </a:lnTo>
                <a:lnTo>
                  <a:pt x="0" y="59896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202965"/>
            <a:ext cx="5333145" cy="189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80"/>
              </a:lnSpc>
              <a:spcBef>
                <a:spcPct val="0"/>
              </a:spcBef>
            </a:pPr>
            <a:r>
              <a:rPr lang="en-US" b="true" sz="5414" u="none">
                <a:solidFill>
                  <a:srgbClr val="1836B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Page de Geation des Matieres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086350"/>
            <a:ext cx="4269025" cy="1393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9"/>
              </a:lnSpc>
            </a:pPr>
            <a:r>
              <a:rPr lang="en-US" sz="2671" spc="13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Permettre aux utilisateurs de gérer les matières enseignées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053973" y="6868687"/>
            <a:ext cx="8370405" cy="4779226"/>
          </a:xfrm>
          <a:custGeom>
            <a:avLst/>
            <a:gdLst/>
            <a:ahLst/>
            <a:cxnLst/>
            <a:rect r="r" b="b" t="t" l="l"/>
            <a:pathLst>
              <a:path h="4779226" w="8370405">
                <a:moveTo>
                  <a:pt x="8370405" y="0"/>
                </a:moveTo>
                <a:lnTo>
                  <a:pt x="0" y="0"/>
                </a:lnTo>
                <a:lnTo>
                  <a:pt x="0" y="4779226"/>
                </a:lnTo>
                <a:lnTo>
                  <a:pt x="8370405" y="4779226"/>
                </a:lnTo>
                <a:lnTo>
                  <a:pt x="83704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34015" y="1577743"/>
            <a:ext cx="10653985" cy="5606659"/>
          </a:xfrm>
          <a:custGeom>
            <a:avLst/>
            <a:gdLst/>
            <a:ahLst/>
            <a:cxnLst/>
            <a:rect r="r" b="b" t="t" l="l"/>
            <a:pathLst>
              <a:path h="5606659" w="10653985">
                <a:moveTo>
                  <a:pt x="0" y="0"/>
                </a:moveTo>
                <a:lnTo>
                  <a:pt x="10653985" y="0"/>
                </a:lnTo>
                <a:lnTo>
                  <a:pt x="10653985" y="5606660"/>
                </a:lnTo>
                <a:lnTo>
                  <a:pt x="0" y="56066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19204" y="1444393"/>
            <a:ext cx="6365555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b="true" sz="6999" spc="-139">
                <a:solidFill>
                  <a:srgbClr val="1836B2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Page Gestion des Enseignants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19204" y="4304873"/>
            <a:ext cx="6365555" cy="134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0"/>
              </a:lnSpc>
              <a:spcBef>
                <a:spcPct val="0"/>
              </a:spcBef>
            </a:pPr>
            <a:r>
              <a:rPr lang="en-US" sz="3864" spc="-77">
                <a:solidFill>
                  <a:srgbClr val="1836B2"/>
                </a:solidFill>
                <a:latin typeface="Fira Sans"/>
                <a:ea typeface="Fira Sans"/>
                <a:cs typeface="Fira Sans"/>
                <a:sym typeface="Fira Sans"/>
              </a:rPr>
              <a:t>Permettre aux utilisateurs de gérer les enseignants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DAGhRSoN21I</dc:identifier>
  <dcterms:modified xsi:type="dcterms:W3CDTF">2011-08-01T06:04:30Z</dcterms:modified>
  <cp:revision>1</cp:revision>
  <dc:title>Planification du emplois</dc:title>
</cp:coreProperties>
</file>