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4" r:id="rId10"/>
    <p:sldId id="263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4684-9D7E-45FD-AB44-F2F890181BF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D054-C19E-40D5-BC65-6DE15F80D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0738"/>
            <a:ext cx="9144000" cy="1655762"/>
          </a:xfrm>
        </p:spPr>
        <p:txBody>
          <a:bodyPr/>
          <a:lstStyle/>
          <a:p>
            <a:r>
              <a:rPr lang="en-US" i="1" dirty="0" smtClean="0"/>
              <a:t>Seminar: </a:t>
            </a:r>
            <a:r>
              <a:rPr lang="en-US" i="1" dirty="0" smtClean="0"/>
              <a:t>Information Systems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54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Prod2vec – similar to word2vec</a:t>
            </a:r>
          </a:p>
          <a:p>
            <a:endParaRPr lang="en-US" dirty="0"/>
          </a:p>
          <a:p>
            <a:r>
              <a:rPr lang="en-US" dirty="0" smtClean="0"/>
              <a:t>Embedding of users and products</a:t>
            </a:r>
          </a:p>
          <a:p>
            <a:endParaRPr lang="en-US" dirty="0"/>
          </a:p>
          <a:p>
            <a:r>
              <a:rPr lang="en-US" dirty="0" smtClean="0"/>
              <a:t>Products that appear closer on a plot will be similar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112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</a:p>
          <a:p>
            <a:endParaRPr lang="en-US" dirty="0"/>
          </a:p>
          <a:p>
            <a:r>
              <a:rPr lang="en-US" dirty="0" smtClean="0"/>
              <a:t>User query: Curry</a:t>
            </a:r>
          </a:p>
          <a:p>
            <a:endParaRPr lang="en-US" dirty="0"/>
          </a:p>
          <a:p>
            <a:r>
              <a:rPr lang="en-US" dirty="0" smtClean="0"/>
              <a:t>Recommended item?</a:t>
            </a:r>
          </a:p>
          <a:p>
            <a:endParaRPr lang="en-US" dirty="0"/>
          </a:p>
          <a:p>
            <a:r>
              <a:rPr lang="en-US" dirty="0" smtClean="0"/>
              <a:t>We need context / side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linear regression models -&gt; correct item corresponding to the query</a:t>
            </a:r>
          </a:p>
          <a:p>
            <a:endParaRPr lang="en-US" dirty="0"/>
          </a:p>
          <a:p>
            <a:r>
              <a:rPr lang="en-US" dirty="0" smtClean="0"/>
              <a:t>Problem?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Same item recommended every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Enter…</a:t>
            </a:r>
          </a:p>
          <a:p>
            <a:endParaRPr lang="en-US" dirty="0"/>
          </a:p>
          <a:p>
            <a:r>
              <a:rPr lang="en-US" dirty="0" smtClean="0"/>
              <a:t>Deep learning -&gt; generalize recommendations, diversity</a:t>
            </a:r>
          </a:p>
          <a:p>
            <a:endParaRPr lang="en-US" dirty="0"/>
          </a:p>
          <a:p>
            <a:r>
              <a:rPr lang="en-US" dirty="0" smtClean="0"/>
              <a:t>Problem?</a:t>
            </a:r>
          </a:p>
          <a:p>
            <a:endParaRPr lang="en-US" dirty="0"/>
          </a:p>
          <a:p>
            <a:r>
              <a:rPr lang="en-US" dirty="0" smtClean="0"/>
              <a:t>Too much generalization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combine both linear models and deep learning</a:t>
            </a:r>
          </a:p>
          <a:p>
            <a:endParaRPr lang="en-US" dirty="0"/>
          </a:p>
          <a:p>
            <a:r>
              <a:rPr lang="en-US" dirty="0" smtClean="0"/>
              <a:t>Enter…</a:t>
            </a:r>
          </a:p>
          <a:p>
            <a:endParaRPr lang="en-US" dirty="0"/>
          </a:p>
          <a:p>
            <a:r>
              <a:rPr lang="en-US" dirty="0" smtClean="0"/>
              <a:t>Wide +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+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Memorization and generalization</a:t>
            </a:r>
          </a:p>
          <a:p>
            <a:endParaRPr lang="en-US" dirty="0"/>
          </a:p>
          <a:p>
            <a:r>
              <a:rPr lang="en-US" dirty="0" smtClean="0"/>
              <a:t>Memorization: “</a:t>
            </a:r>
            <a:r>
              <a:rPr lang="en-US" i="1" dirty="0"/>
              <a:t>can be loosely </a:t>
            </a:r>
            <a:r>
              <a:rPr lang="en-US" i="1" dirty="0" smtClean="0"/>
              <a:t>defined as learning </a:t>
            </a:r>
            <a:r>
              <a:rPr lang="en-US" i="1" dirty="0"/>
              <a:t>the frequent co-occurrence of items or features </a:t>
            </a:r>
            <a:r>
              <a:rPr lang="en-US" i="1" dirty="0" smtClean="0"/>
              <a:t>and exploiting </a:t>
            </a:r>
            <a:r>
              <a:rPr lang="en-US" i="1" dirty="0"/>
              <a:t>the correlation available in the historical data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Generalization: “</a:t>
            </a:r>
            <a:r>
              <a:rPr lang="en-US" i="1" dirty="0"/>
              <a:t>is based on </a:t>
            </a:r>
            <a:r>
              <a:rPr lang="en-US" i="1" dirty="0" smtClean="0"/>
              <a:t>transitivity of </a:t>
            </a:r>
            <a:r>
              <a:rPr lang="en-US" i="1" dirty="0"/>
              <a:t>correlation and explores new feature combinations </a:t>
            </a:r>
            <a:r>
              <a:rPr lang="en-US" i="1" dirty="0" smtClean="0"/>
              <a:t>that have </a:t>
            </a:r>
            <a:r>
              <a:rPr lang="en-US" i="1" dirty="0"/>
              <a:t>never or rarely occurred in the past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4404"/>
            <a:ext cx="10515600" cy="28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Grocery recommendation – </a:t>
            </a:r>
            <a:r>
              <a:rPr lang="en-US" dirty="0" err="1" smtClean="0"/>
              <a:t>Instacart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enough research + high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explosion in past years</a:t>
            </a:r>
          </a:p>
          <a:p>
            <a:r>
              <a:rPr lang="en-US" dirty="0" smtClean="0"/>
              <a:t>Paradox of choice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choose anything at all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OR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hoose multiple things - get FOMO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78282" y="2743200"/>
            <a:ext cx="0" cy="1070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Enter… Recommendation systems!</a:t>
            </a:r>
            <a:endParaRPr lang="en-US" dirty="0"/>
          </a:p>
        </p:txBody>
      </p:sp>
      <p:pic>
        <p:nvPicPr>
          <p:cNvPr id="1026" name="Picture 2" descr="Image result for amaz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78" y="3341832"/>
            <a:ext cx="3599683" cy="13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69" y="5133109"/>
            <a:ext cx="2446008" cy="82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fli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5" y="2688215"/>
            <a:ext cx="2863647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otif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996" y="4006609"/>
            <a:ext cx="3079750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ace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95" y="2688215"/>
            <a:ext cx="1379537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747" y="5452918"/>
            <a:ext cx="3919440" cy="10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based systems</a:t>
            </a:r>
          </a:p>
          <a:p>
            <a:endParaRPr lang="en-US" dirty="0"/>
          </a:p>
        </p:txBody>
      </p:sp>
      <p:pic>
        <p:nvPicPr>
          <p:cNvPr id="4" name="Picture 2" descr="Image result for content based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21" y="2402753"/>
            <a:ext cx="33337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65210"/>
              </p:ext>
            </p:extLst>
          </p:nvPr>
        </p:nvGraphicFramePr>
        <p:xfrm>
          <a:off x="1201881" y="2171699"/>
          <a:ext cx="9788238" cy="4167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1373"/>
                <a:gridCol w="1631373"/>
                <a:gridCol w="1631373"/>
                <a:gridCol w="1631373"/>
                <a:gridCol w="1631373"/>
                <a:gridCol w="1631373"/>
              </a:tblGrid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>
                          <a:effectLst/>
                        </a:rPr>
                        <a:t>Sabi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>
                          <a:effectLst/>
                        </a:rPr>
                        <a:t>Jorjito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>
                          <a:effectLst/>
                        </a:rPr>
                        <a:t>Seba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 smtClean="0">
                          <a:effectLst/>
                        </a:rPr>
                        <a:t>AMac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>
                          <a:effectLst/>
                        </a:rPr>
                        <a:t>Meera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</a:rPr>
                        <a:t>Mei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 smtClean="0">
                          <a:effectLst/>
                        </a:rPr>
                        <a:t>Kiri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smtClean="0">
                          <a:effectLst/>
                        </a:rPr>
                        <a:t>Khali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6303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 err="1">
                          <a:effectLst/>
                        </a:rPr>
                        <a:t>Xubaobao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50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06" y="2212106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09" y="2244723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2245011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633" y="4958624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09" y="2218457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09" y="5452051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891" y="4094591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09" y="4063132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6" y="3159123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36" y="3159123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4572286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5930032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77" y="5930606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847" y="3159043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68" y="3158831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9" y="2685758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61" y="2685758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4971107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66" y="4958624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9" y="4958624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68" y="4555977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48" y="4115439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06" y="4085431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847" y="4539669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9" y="5452051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thumbs dow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9" y="5950953"/>
            <a:ext cx="363683" cy="3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61" y="3609650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85" y="3610256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09" y="3605640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20" y="3585652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61" y="2693141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464" y="3625660"/>
            <a:ext cx="331066" cy="33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pular mov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05" y="96549"/>
            <a:ext cx="1284883" cy="199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opular mov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23" y="96549"/>
            <a:ext cx="1307663" cy="20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979" y="96549"/>
            <a:ext cx="1358340" cy="1983725"/>
          </a:xfrm>
          <a:prstGeom prst="rect">
            <a:avLst/>
          </a:prstGeom>
        </p:spPr>
      </p:pic>
      <p:pic>
        <p:nvPicPr>
          <p:cNvPr id="2058" name="Picture 10" descr="Image result for popular movi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922" y="96549"/>
            <a:ext cx="1446597" cy="199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9891" y="56371"/>
            <a:ext cx="1441458" cy="2013917"/>
          </a:xfrm>
          <a:prstGeom prst="rect">
            <a:avLst/>
          </a:prstGeom>
        </p:spPr>
      </p:pic>
      <p:sp>
        <p:nvSpPr>
          <p:cNvPr id="42" name="Content Placeholder 2"/>
          <p:cNvSpPr txBox="1">
            <a:spLocks/>
          </p:cNvSpPr>
          <p:nvPr/>
        </p:nvSpPr>
        <p:spPr>
          <a:xfrm>
            <a:off x="303919" y="8928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Collaborative </a:t>
            </a:r>
          </a:p>
          <a:p>
            <a:pPr marL="0" indent="0">
              <a:buNone/>
            </a:pPr>
            <a:r>
              <a:rPr lang="en-US" dirty="0" smtClean="0"/>
              <a:t> 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problems does a Recommendation system solve and what do we gain from it?</a:t>
            </a:r>
          </a:p>
          <a:p>
            <a:endParaRPr lang="en-US" dirty="0"/>
          </a:p>
          <a:p>
            <a:r>
              <a:rPr lang="en-US" dirty="0" smtClean="0"/>
              <a:t>What is required to build a recommendation system?</a:t>
            </a:r>
          </a:p>
          <a:p>
            <a:endParaRPr lang="en-US" dirty="0" smtClean="0"/>
          </a:p>
          <a:p>
            <a:r>
              <a:rPr lang="en-US" dirty="0" smtClean="0"/>
              <a:t>What is needed to maintain such a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marti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082" y="807459"/>
            <a:ext cx="2617816" cy="392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terstel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120" y="807459"/>
            <a:ext cx="2660362" cy="393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545282" y="2639289"/>
            <a:ext cx="1330036" cy="10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3900" y="4853998"/>
            <a:ext cx="10515600" cy="1325563"/>
          </a:xfrm>
        </p:spPr>
        <p:txBody>
          <a:bodyPr/>
          <a:lstStyle/>
          <a:p>
            <a:r>
              <a:rPr lang="en-US" dirty="0" smtClean="0"/>
              <a:t>Recommend: space exploration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09" y="5181309"/>
            <a:ext cx="10515600" cy="1325563"/>
          </a:xfrm>
        </p:spPr>
        <p:txBody>
          <a:bodyPr/>
          <a:lstStyle/>
          <a:p>
            <a:r>
              <a:rPr lang="en-US" dirty="0" smtClean="0"/>
              <a:t>Result: confused algorithm</a:t>
            </a:r>
            <a:endParaRPr lang="en-US" dirty="0"/>
          </a:p>
        </p:txBody>
      </p:sp>
      <p:pic>
        <p:nvPicPr>
          <p:cNvPr id="4098" name="Picture 2" descr="Image result for 12 years a slav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49" y="90097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merican p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73" y="1204189"/>
            <a:ext cx="3605357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545282" y="2732806"/>
            <a:ext cx="1330036" cy="103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Tricky data - IDs</a:t>
            </a:r>
          </a:p>
          <a:p>
            <a:endParaRPr lang="en-US" dirty="0"/>
          </a:p>
          <a:p>
            <a:r>
              <a:rPr lang="en-US" dirty="0" smtClean="0"/>
              <a:t>ID-52 and ID-53   </a:t>
            </a:r>
            <a:r>
              <a:rPr lang="en-US" dirty="0" err="1" smtClean="0"/>
              <a:t>vs</a:t>
            </a:r>
            <a:r>
              <a:rPr lang="en-US" dirty="0" smtClean="0"/>
              <a:t>    ID-52 and ID-62</a:t>
            </a:r>
          </a:p>
          <a:p>
            <a:endParaRPr lang="en-US" dirty="0"/>
          </a:p>
          <a:p>
            <a:r>
              <a:rPr lang="en-US" dirty="0" smtClean="0"/>
              <a:t>What if the IDs mean something?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257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Recommendation Systems</vt:lpstr>
      <vt:lpstr>PowerPoint Presentation</vt:lpstr>
      <vt:lpstr>Enter… Recommendation systems!</vt:lpstr>
      <vt:lpstr>Evolution</vt:lpstr>
      <vt:lpstr>PowerPoint Presentation</vt:lpstr>
      <vt:lpstr>PowerPoint Presentation</vt:lpstr>
      <vt:lpstr>Recommend: space exploration movies</vt:lpstr>
      <vt:lpstr>Result: confused algorithm</vt:lpstr>
      <vt:lpstr>Product recommendations</vt:lpstr>
      <vt:lpstr>Enter…</vt:lpstr>
      <vt:lpstr>PowerPoint Presentation</vt:lpstr>
      <vt:lpstr>PowerPoint Presentation</vt:lpstr>
      <vt:lpstr>PowerPoint Presentation</vt:lpstr>
      <vt:lpstr>PowerPoint Presentation</vt:lpstr>
      <vt:lpstr>Wide + Deep learning</vt:lpstr>
      <vt:lpstr>Inspiration:</vt:lpstr>
      <vt:lpstr>Our data: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</dc:title>
  <dc:creator>bridge</dc:creator>
  <cp:lastModifiedBy>bridge</cp:lastModifiedBy>
  <cp:revision>37</cp:revision>
  <dcterms:created xsi:type="dcterms:W3CDTF">2018-02-15T08:51:42Z</dcterms:created>
  <dcterms:modified xsi:type="dcterms:W3CDTF">2018-02-15T12:21:26Z</dcterms:modified>
</cp:coreProperties>
</file>