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59" r:id="rId12"/>
  </p:sldIdLst>
  <p:sldSz cx="9144000" cy="5143500" type="screen16x9"/>
  <p:notesSz cx="6858000" cy="9144000"/>
  <p:embeddedFontLst>
    <p:embeddedFont>
      <p:font typeface="Montserrat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3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3778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sz="3500" b="1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040264" y="3088466"/>
            <a:ext cx="5315100" cy="923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500" b="1" i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Aziz KHOUAJA</a:t>
            </a:r>
            <a:endParaRPr sz="25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i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Prédire le risque de défaut de crédit</a:t>
            </a:r>
            <a:endParaRPr sz="25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122575" y="3875250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152496"/>
              </p:ext>
            </p:extLst>
          </p:nvPr>
        </p:nvGraphicFramePr>
        <p:xfrm>
          <a:off x="443525" y="1131590"/>
          <a:ext cx="82296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ontserrat" charset="0"/>
                        </a:rPr>
                        <a:t>Avantages</a:t>
                      </a:r>
                      <a:endParaRPr lang="fr-FR" dirty="0">
                        <a:latin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Montserrat" charset="0"/>
                        </a:rPr>
                        <a:t>Limites</a:t>
                      </a:r>
                      <a:endParaRPr lang="fr-FR" dirty="0">
                        <a:latin typeface="Montserra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dirty="0" smtClean="0">
                          <a:latin typeface="Montserrat" charset="0"/>
                        </a:rPr>
                        <a:t>Grande</a:t>
                      </a:r>
                      <a:r>
                        <a:rPr lang="fr-FR" baseline="0" dirty="0" smtClean="0">
                          <a:latin typeface="Montserrat" charset="0"/>
                        </a:rPr>
                        <a:t> précision des 2 modèles (99% pour les valeurs « normales », 98,5% pour les </a:t>
                      </a:r>
                      <a:r>
                        <a:rPr lang="fr-FR" baseline="0" dirty="0" err="1" smtClean="0">
                          <a:latin typeface="Montserrat" charset="0"/>
                        </a:rPr>
                        <a:t>outliers</a:t>
                      </a:r>
                      <a:r>
                        <a:rPr lang="fr-FR" baseline="0" dirty="0" smtClean="0">
                          <a:latin typeface="Montserrat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fr-FR" baseline="0" dirty="0" smtClean="0">
                        <a:latin typeface="Montserrat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baseline="0" dirty="0" smtClean="0">
                          <a:latin typeface="Montserrat" charset="0"/>
                        </a:rPr>
                        <a:t>Peu de faux négatifs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fr-FR" baseline="0" dirty="0" smtClean="0">
                        <a:latin typeface="Montserra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dirty="0" smtClean="0">
                          <a:latin typeface="Montserrat" charset="0"/>
                        </a:rPr>
                        <a:t>La</a:t>
                      </a:r>
                      <a:r>
                        <a:rPr lang="fr-FR" baseline="0" dirty="0" smtClean="0">
                          <a:latin typeface="Montserrat" charset="0"/>
                        </a:rPr>
                        <a:t> présence des données « </a:t>
                      </a:r>
                      <a:r>
                        <a:rPr lang="fr-FR" baseline="0" dirty="0" err="1" smtClean="0">
                          <a:latin typeface="Montserrat" charset="0"/>
                        </a:rPr>
                        <a:t>MonthlyIncome</a:t>
                      </a:r>
                      <a:r>
                        <a:rPr lang="fr-FR" baseline="0" dirty="0" smtClean="0">
                          <a:latin typeface="Montserrat" charset="0"/>
                        </a:rPr>
                        <a:t> » et « </a:t>
                      </a:r>
                      <a:r>
                        <a:rPr lang="fr-FR" baseline="0" dirty="0" err="1" smtClean="0">
                          <a:latin typeface="Montserrat" charset="0"/>
                        </a:rPr>
                        <a:t>NumberofDependents</a:t>
                      </a:r>
                      <a:r>
                        <a:rPr lang="fr-FR" baseline="0" dirty="0" smtClean="0">
                          <a:latin typeface="Montserrat" charset="0"/>
                        </a:rPr>
                        <a:t> » est nécessaire pour que le modèle fonctionne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fr-FR" baseline="0" dirty="0" smtClean="0">
                        <a:latin typeface="Montserrat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baseline="0" dirty="0" smtClean="0">
                          <a:latin typeface="Montserrat" charset="0"/>
                        </a:rPr>
                        <a:t>Nécessité de définir la catégorie (</a:t>
                      </a:r>
                      <a:r>
                        <a:rPr lang="fr-FR" baseline="0" dirty="0" err="1" smtClean="0">
                          <a:latin typeface="Montserrat" charset="0"/>
                        </a:rPr>
                        <a:t>outliers</a:t>
                      </a:r>
                      <a:r>
                        <a:rPr lang="fr-FR" baseline="0" dirty="0" smtClean="0">
                          <a:latin typeface="Montserrat" charset="0"/>
                        </a:rPr>
                        <a:t> ou non-</a:t>
                      </a:r>
                      <a:r>
                        <a:rPr lang="fr-FR" baseline="0" dirty="0" err="1" smtClean="0">
                          <a:latin typeface="Montserrat" charset="0"/>
                        </a:rPr>
                        <a:t>outliers</a:t>
                      </a:r>
                      <a:r>
                        <a:rPr lang="fr-FR" baseline="0" dirty="0" smtClean="0">
                          <a:latin typeface="Montserrat" charset="0"/>
                        </a:rPr>
                        <a:t>) pour pouvoir appliquer le bon modèle à de nouvelles observations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fr-FR" baseline="0" dirty="0" smtClean="0">
                        <a:latin typeface="Montserrat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fr-FR" dirty="0" smtClean="0">
                          <a:latin typeface="Montserrat" charset="0"/>
                        </a:rPr>
                        <a:t>L’effet « boîte noire » de la </a:t>
                      </a:r>
                      <a:r>
                        <a:rPr lang="fr-FR" dirty="0" err="1" smtClean="0">
                          <a:latin typeface="Montserrat" charset="0"/>
                        </a:rPr>
                        <a:t>Random</a:t>
                      </a:r>
                      <a:r>
                        <a:rPr lang="fr-FR" dirty="0" smtClean="0">
                          <a:latin typeface="Montserrat" charset="0"/>
                        </a:rPr>
                        <a:t> Forrest rend</a:t>
                      </a:r>
                      <a:r>
                        <a:rPr lang="fr-FR" baseline="0" dirty="0" smtClean="0">
                          <a:latin typeface="Montserrat" charset="0"/>
                        </a:rPr>
                        <a:t> le modèle difficile à expliquer</a:t>
                      </a:r>
                      <a:endParaRPr lang="fr-FR" dirty="0">
                        <a:latin typeface="Montserra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9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sz="3500" b="1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1040264" y="3088466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 questions ?</a:t>
            </a:r>
            <a:endParaRPr sz="2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5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Introduction et problématique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203598"/>
            <a:ext cx="78488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Le risque de défaut est le risque qu’une entreprise ou un individu ne parvienne plus à payer l’intérêt contractuel ou le capital de départ de ses dettes.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20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L’identification et la prévention de ce risque est donc capitale pour les institutions financières.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20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20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Notre projet vise à identifier, sur la base de différents indicateurs, le risque de défaut d’un individu.</a:t>
            </a:r>
          </a:p>
          <a:p>
            <a:pPr>
              <a:buSzPct val="40000"/>
            </a:pPr>
            <a:endParaRPr lang="fr-FR" sz="20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Blip>
                <a:blip r:embed="rId4"/>
              </a:buBlip>
            </a:pPr>
            <a:endParaRPr lang="fr-FR" dirty="0">
              <a:latin typeface="Montserr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203598"/>
            <a:ext cx="78488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Notre </a:t>
            </a:r>
            <a:r>
              <a:rPr lang="fr-FR" sz="1100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(150000 lignes pour 11 colonnes) est issu d’une base </a:t>
            </a:r>
            <a:r>
              <a:rPr lang="fr-FR" sz="1100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Kaggle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et se présente comme suit: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Chaque ligne correspond à un crédit accordé. Les différentes variables sont les suivantes</a:t>
            </a:r>
            <a:r>
              <a:rPr lang="fr-FR" sz="1100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:</a:t>
            </a:r>
          </a:p>
          <a:p>
            <a:pPr marL="541338" lvl="8" indent="-187325">
              <a:buSzPct val="40000"/>
              <a:buBlip>
                <a:blip r:embed="rId4"/>
              </a:buBlip>
            </a:pPr>
            <a:r>
              <a:rPr lang="fr-FR" sz="11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SeriousDlqIn2yrs</a:t>
            </a: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la personne a fait un retard de remboursement de 90 jours ou plus.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RevolvingUtilizationOfUnsecuredLine</a:t>
            </a: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(%): 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ratio entre le crédit utilisé sur les cartes de crédit de l’individu et la limite accordée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Age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 err="1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DebtRatio</a:t>
            </a:r>
            <a:r>
              <a:rPr lang="fr-FR" sz="11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(%):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ratio entre les dettes actuelles payées mensuellement et le revenu mensuel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MonthlyIncome</a:t>
            </a:r>
            <a:endParaRPr lang="fr-FR" sz="1100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NumberOfOpenCreditLinesAndLoans</a:t>
            </a: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nombre de crédits en cours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NumberOfTimes90DaysLate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NumberRealEstateLoansOrLines</a:t>
            </a: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nombre de crédits immobiliers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NumberOfTime60-89DaysPastDueNotWorse: </a:t>
            </a:r>
            <a:r>
              <a:rPr lang="fr-FR" sz="11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retard de remboursement de 60-89 jours</a:t>
            </a:r>
          </a:p>
          <a:p>
            <a:pPr marL="541338" lvl="2" indent="-187325">
              <a:buSzPct val="40000"/>
              <a:buBlip>
                <a:blip r:embed="rId4"/>
              </a:buBlip>
            </a:pPr>
            <a:r>
              <a:rPr lang="fr-FR" sz="11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NumberOfDependents</a:t>
            </a:r>
            <a:endParaRPr lang="fr-FR" sz="11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Blip>
                <a:blip r:embed="rId4"/>
              </a:buBlip>
            </a:pPr>
            <a:endParaRPr lang="fr-FR" sz="1000" dirty="0">
              <a:latin typeface="Montserra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5" y="1427425"/>
            <a:ext cx="8817429" cy="109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Analyse du </a:t>
            </a:r>
            <a:r>
              <a:rPr lang="fr-FR" sz="2500" b="1" dirty="0" err="1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et prétraitement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203598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sz="16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Observons rapidement les principales variables de notre </a:t>
            </a:r>
            <a:r>
              <a:rPr lang="fr-FR" sz="16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sz="16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:</a:t>
            </a:r>
            <a:endParaRPr lang="fr-FR" sz="18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Blip>
                <a:blip r:embed="rId4"/>
              </a:buBlip>
            </a:pPr>
            <a:endParaRPr lang="fr-FR" sz="1000" dirty="0">
              <a:latin typeface="Montserrat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654"/>
            <a:ext cx="39959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8" y="1607482"/>
            <a:ext cx="5652121" cy="17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10342" y="3435846"/>
            <a:ext cx="838213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Nous remarquons que nous ne disposons pas des informations « 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MonthlyIncome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 » et « 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NumberOfDependents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 » pour de nombreux individus du jeu de donnée. Nous décidons donc d’éliminer les lignes correspondantes.</a:t>
            </a:r>
          </a:p>
          <a:p>
            <a:pPr marL="285750" indent="-285750" algn="just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 algn="just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Notre jeu de données final fait 120269 lignes pour 11 colonnes.</a:t>
            </a:r>
          </a:p>
          <a:p>
            <a:pPr marL="285750" indent="-285750" algn="just">
              <a:buBlip>
                <a:blip r:embed="rId4"/>
              </a:buBlip>
            </a:pPr>
            <a:endParaRPr lang="fr-FR" sz="800" dirty="0"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err="1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Forrest Classifier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203598"/>
            <a:ext cx="78488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Après avoir essayé différents modèles (Régression Logistique, SVM,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Decision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Tree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…), nous constatons que notre précision est maximale avec un modèle de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Random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Forrest.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Nous entraînons le modèle sur 85% du jeu de données normalisé et obtenons un score de 92,98% d’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et la matrice de confusion suivante: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Le modèle semble avoir des difficultés à identifier les vrais positifs, on compte une grande majorité de faux négatifs.</a:t>
            </a:r>
          </a:p>
          <a:p>
            <a:pPr marL="285750" indent="-285750">
              <a:buBlip>
                <a:blip r:embed="rId4"/>
              </a:buBlip>
            </a:pPr>
            <a:endParaRPr lang="fr-FR" sz="800" dirty="0">
              <a:latin typeface="Montserrat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1710"/>
            <a:ext cx="2677020" cy="198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Correction du modèle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004299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Malgré une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assez haute, notre modèle a du mal à détecter les cas de fraudes puisque nous comptons de nombreux faux-négatifs... Nous tentons l'entraînement de notre modèle en doublant le nombre (et donc la proportion) des défaut de crédit ("SeriousDlqin2yrs" = 1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>
              <a:buSzPct val="40000"/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Nous obtenons une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à 95,5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% sur ce </a:t>
            </a:r>
            <a:r>
              <a:rPr lang="fr-FR" sz="1200" b="1" dirty="0" err="1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et la</a:t>
            </a:r>
            <a:b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</a:b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matrice de 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confusion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suivante: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Néanmoins, en l’appliquant au </a:t>
            </a:r>
            <a:r>
              <a:rPr lang="fr-FR" sz="1200" b="1" dirty="0" err="1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initial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, l’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retombe</a:t>
            </a:r>
          </a:p>
          <a:p>
            <a:pPr>
              <a:buSzPct val="40000"/>
            </a:pP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à 93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% et 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la matrice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de confusion a à nouveau </a:t>
            </a: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du mal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à détecter </a:t>
            </a:r>
            <a:endParaRPr lang="fr-FR" sz="1200" b="1" dirty="0" smtClean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r>
              <a:rPr lang="fr-FR" sz="12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les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positifs:</a:t>
            </a:r>
          </a:p>
          <a:p>
            <a:pPr marL="285750" indent="-285750">
              <a:buBlip>
                <a:blip r:embed="rId4"/>
              </a:buBlip>
            </a:pPr>
            <a:endParaRPr lang="fr-FR" sz="800" dirty="0">
              <a:latin typeface="Montserrat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35646"/>
            <a:ext cx="2952328" cy="149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89" y="3129430"/>
            <a:ext cx="2806486" cy="158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8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Retraitement de la donnée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004299"/>
            <a:ext cx="813690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En observant à nouveau nos données nous constatons que, pour la plupart des indicateurs, des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outliers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b="1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extrêmes existent 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au-delà des espaces interquartiles:</a:t>
            </a:r>
          </a:p>
          <a:p>
            <a:endParaRPr lang="fr-FR" sz="900" dirty="0">
              <a:latin typeface="Montserrat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7" y="1577908"/>
            <a:ext cx="2625657" cy="149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76" y="3090340"/>
            <a:ext cx="2664296" cy="16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36682"/>
            <a:ext cx="2592288" cy="143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84" y="3090340"/>
            <a:ext cx="2592288" cy="15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2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722483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Forrest Classifier (Sans </a:t>
            </a:r>
            <a:r>
              <a:rPr lang="fr-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004299"/>
            <a:ext cx="81369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Afin de faciliter l’entraînement de notre modèle, nous décidons séparer notre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dataframe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en 2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dataframes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selon la catégorie des observations: </a:t>
            </a:r>
          </a:p>
          <a:p>
            <a:pPr marL="538163" indent="-184150">
              <a:buSzPct val="40000"/>
              <a:buBlip>
                <a:blip r:embed="rId4"/>
              </a:buBlip>
            </a:pPr>
            <a:r>
              <a:rPr lang="fr-FR" sz="12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Les </a:t>
            </a:r>
            <a:r>
              <a:rPr lang="fr-FR" sz="12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non-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outliers</a:t>
            </a:r>
            <a:r>
              <a:rPr lang="fr-FR" sz="12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, c’est-à-dire les observations situées à l’intérieur de 1,5 fois l’espace interquartile (1,5 x IQR)</a:t>
            </a:r>
          </a:p>
          <a:p>
            <a:pPr marL="538163" indent="-184150">
              <a:buSzPct val="40000"/>
              <a:buBlip>
                <a:blip r:embed="rId4"/>
              </a:buBlip>
            </a:pPr>
            <a:r>
              <a:rPr lang="fr-FR" sz="1200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Les </a:t>
            </a:r>
            <a:r>
              <a:rPr lang="fr-FR" sz="12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outliers</a:t>
            </a:r>
            <a:endParaRPr lang="fr-FR" sz="1200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>
              <a:buSzPct val="40000"/>
            </a:pPr>
            <a:endParaRPr lang="fr-FR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En appliquant notre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Random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Forrest Classifier sur le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dataframe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sans-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outliers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, nous obtenons un score d’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de 99% et la matrice de confusion suivante:</a:t>
            </a:r>
          </a:p>
          <a:p>
            <a:endParaRPr lang="fr-FR" sz="900" dirty="0">
              <a:latin typeface="Montserrat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10" y="2695624"/>
            <a:ext cx="2952479" cy="204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8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443514" y="403309"/>
            <a:ext cx="8520974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Forrest Classifier (</a:t>
            </a:r>
            <a:r>
              <a:rPr lang="fr-FR" sz="2500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2500" b="1" dirty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500" b="1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39552" y="1004299"/>
            <a:ext cx="813690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40000"/>
              <a:buBlip>
                <a:blip r:embed="rId4"/>
              </a:buBlip>
            </a:pP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Finalement, nous entraînons un second modèle sur notre second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, composé exclusivement des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outliers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du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dataset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original.</a:t>
            </a:r>
          </a:p>
          <a:p>
            <a:pPr marL="285750" indent="-285750">
              <a:buSzPct val="40000"/>
              <a:buBlip>
                <a:blip r:embed="rId4"/>
              </a:buBlip>
            </a:pPr>
            <a:endParaRPr lang="fr-FR" b="1" dirty="0">
              <a:solidFill>
                <a:srgbClr val="1F435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SzPct val="40000"/>
              <a:buBlip>
                <a:blip r:embed="rId4"/>
              </a:buBlip>
            </a:pP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Ce nouveau modèle parvient à une </a:t>
            </a:r>
            <a:r>
              <a:rPr lang="fr-FR" b="1" dirty="0" err="1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fr-FR" b="1" dirty="0">
                <a:solidFill>
                  <a:srgbClr val="1F4352"/>
                </a:solidFill>
                <a:latin typeface="Montserrat"/>
                <a:ea typeface="Montserrat"/>
                <a:cs typeface="Montserrat"/>
              </a:rPr>
              <a:t> de 98,3% et à la matrice de confusion suivante:</a:t>
            </a:r>
          </a:p>
          <a:p>
            <a:endParaRPr lang="fr-FR" sz="900" dirty="0">
              <a:latin typeface="Montserrat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63" y="2067694"/>
            <a:ext cx="3765314" cy="262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8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530</Words>
  <Application>Microsoft Office PowerPoint</Application>
  <PresentationFormat>Affichage à l'écran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Montserrat</vt:lpstr>
      <vt:lpstr>Simple Light</vt:lpstr>
      <vt:lpstr>Data Science Bootcamp</vt:lpstr>
      <vt:lpstr>Introduction et problématique</vt:lpstr>
      <vt:lpstr>Dataset</vt:lpstr>
      <vt:lpstr>Analyse du Dataset et prétraitement</vt:lpstr>
      <vt:lpstr>Random Forrest Classifier</vt:lpstr>
      <vt:lpstr>Correction du modèle</vt:lpstr>
      <vt:lpstr>Retraitement de la donnée</vt:lpstr>
      <vt:lpstr>Random Forrest Classifier (Sans Outliers)</vt:lpstr>
      <vt:lpstr>Random Forrest Classifier (Outliers)</vt:lpstr>
      <vt:lpstr>Discussion</vt:lpstr>
      <vt:lpstr>Data Science Bootcamp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Aziz Khouaja</dc:creator>
  <cp:lastModifiedBy>Aziz</cp:lastModifiedBy>
  <cp:revision>3</cp:revision>
  <dcterms:modified xsi:type="dcterms:W3CDTF">2019-12-02T19:00:17Z</dcterms:modified>
</cp:coreProperties>
</file>