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vsd" ContentType="application/vnd.visi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3"/>
    <p:restoredTop sz="93806"/>
  </p:normalViewPr>
  <p:slideViewPr>
    <p:cSldViewPr snapToGrid="0" snapToObjects="1">
      <p:cViewPr varScale="1">
        <p:scale>
          <a:sx n="114" d="100"/>
          <a:sy n="114" d="100"/>
        </p:scale>
        <p:origin x="18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113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3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5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1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30373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1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5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1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729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179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1111.vsd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905" y="2093254"/>
            <a:ext cx="8393767" cy="1304369"/>
          </a:xfrm>
        </p:spPr>
        <p:txBody>
          <a:bodyPr/>
          <a:lstStyle/>
          <a:p>
            <a:r>
              <a:rPr lang="en-US" sz="3200" dirty="0" smtClean="0"/>
              <a:t>SISTEM PENDUKUNG KEPUTUSAN KARYAWAN TERBAIK PADA PT BANDO INDONESIA MENGGUNAKAN METODE ANALYTICAL HIERARCHY PROCESS (AHP) BERBASIS WEBSITE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397623"/>
            <a:ext cx="6831673" cy="1644894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Fathi</a:t>
            </a:r>
            <a:r>
              <a:rPr lang="en-US" dirty="0" smtClean="0"/>
              <a:t> </a:t>
            </a:r>
            <a:r>
              <a:rPr lang="en-US" dirty="0" err="1" smtClean="0"/>
              <a:t>Khairina</a:t>
            </a:r>
            <a:endParaRPr lang="en-US" dirty="0" smtClean="0"/>
          </a:p>
          <a:p>
            <a:r>
              <a:rPr lang="en-US" dirty="0" smtClean="0"/>
              <a:t>1455201355</a:t>
            </a:r>
          </a:p>
        </p:txBody>
      </p:sp>
    </p:spTree>
    <p:extLst>
      <p:ext uri="{BB962C8B-B14F-4D97-AF65-F5344CB8AC3E}">
        <p14:creationId xmlns:p14="http://schemas.microsoft.com/office/powerpoint/2010/main" val="8929940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169889"/>
            <a:ext cx="8361229" cy="569264"/>
          </a:xfrm>
        </p:spPr>
        <p:txBody>
          <a:bodyPr/>
          <a:lstStyle/>
          <a:p>
            <a:r>
              <a:rPr lang="en-US" sz="3600" dirty="0" smtClean="0"/>
              <a:t>9. </a:t>
            </a:r>
            <a:r>
              <a:rPr lang="en-US" sz="3600" dirty="0" err="1"/>
              <a:t>Struktur</a:t>
            </a:r>
            <a:r>
              <a:rPr lang="en-US" sz="3600" dirty="0"/>
              <a:t> </a:t>
            </a:r>
            <a:r>
              <a:rPr lang="en-US" sz="3600" dirty="0" err="1"/>
              <a:t>Organisasi</a:t>
            </a:r>
            <a:r>
              <a:rPr lang="en-US" sz="3600" dirty="0"/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11506" y="1891553"/>
            <a:ext cx="17005049" cy="53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757126"/>
              </p:ext>
            </p:extLst>
          </p:nvPr>
        </p:nvGraphicFramePr>
        <p:xfrm>
          <a:off x="2411506" y="1891553"/>
          <a:ext cx="7504653" cy="3774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r:id="rId3" imgW="6692900" imgH="4572000" progId="Visio.Drawing.11">
                  <p:embed/>
                </p:oleObj>
              </mc:Choice>
              <mc:Fallback>
                <p:oleObj r:id="rId3" imgW="6692900" imgH="45720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506" y="1891553"/>
                        <a:ext cx="7504653" cy="37741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80727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151960"/>
            <a:ext cx="8361229" cy="614087"/>
          </a:xfrm>
        </p:spPr>
        <p:txBody>
          <a:bodyPr/>
          <a:lstStyle/>
          <a:p>
            <a:r>
              <a:rPr lang="en-US" sz="3600" dirty="0" smtClean="0"/>
              <a:t>10. </a:t>
            </a:r>
            <a:r>
              <a:rPr lang="en-US" sz="3600" dirty="0" err="1"/>
              <a:t>Analisa</a:t>
            </a:r>
            <a:r>
              <a:rPr lang="en-US" sz="3600" dirty="0"/>
              <a:t> </a:t>
            </a: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Berjalan</a:t>
            </a:r>
            <a:r>
              <a:rPr lang="en-US" sz="36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682" y="2205318"/>
            <a:ext cx="9081247" cy="2837198"/>
          </a:xfrm>
        </p:spPr>
        <p:txBody>
          <a:bodyPr/>
          <a:lstStyle/>
          <a:p>
            <a:pPr algn="just"/>
            <a:r>
              <a:rPr lang="en-US" dirty="0" smtClean="0"/>
              <a:t>	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terkomputerisasi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. Dari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dilapangan</a:t>
            </a:r>
            <a:r>
              <a:rPr lang="en-US" dirty="0" smtClean="0"/>
              <a:t> </a:t>
            </a:r>
            <a:r>
              <a:rPr lang="en-US" dirty="0" err="1" smtClean="0"/>
              <a:t>seadanya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jarang</a:t>
            </a:r>
            <a:r>
              <a:rPr lang="en-US" dirty="0" smtClean="0"/>
              <a:t> pula </a:t>
            </a:r>
            <a:r>
              <a:rPr lang="en-US" dirty="0" err="1" smtClean="0"/>
              <a:t>keputusan</a:t>
            </a:r>
            <a:r>
              <a:rPr lang="en-US" dirty="0" smtClean="0"/>
              <a:t> yang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59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2352" y="959222"/>
            <a:ext cx="8361229" cy="820751"/>
          </a:xfrm>
        </p:spPr>
        <p:txBody>
          <a:bodyPr/>
          <a:lstStyle/>
          <a:p>
            <a:r>
              <a:rPr lang="en-US" sz="3600" dirty="0" smtClean="0"/>
              <a:t>11. </a:t>
            </a:r>
            <a:r>
              <a:rPr lang="en-US" sz="3600" dirty="0" err="1" smtClean="0"/>
              <a:t>Perancangan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usulan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906" y="1936376"/>
            <a:ext cx="8671675" cy="3424517"/>
          </a:xfrm>
        </p:spPr>
        <p:txBody>
          <a:bodyPr/>
          <a:lstStyle/>
          <a:p>
            <a:pPr algn="just"/>
            <a:r>
              <a:rPr lang="en-US" dirty="0" smtClean="0"/>
              <a:t>	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yang </a:t>
            </a:r>
            <a:r>
              <a:rPr lang="en-US" dirty="0" err="1"/>
              <a:t>diusulkan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disulkan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diagram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diagram </a:t>
            </a:r>
            <a:r>
              <a:rPr lang="en-US" dirty="0" err="1"/>
              <a:t>arus</a:t>
            </a:r>
            <a:r>
              <a:rPr lang="en-US" dirty="0"/>
              <a:t> data, </a:t>
            </a:r>
            <a:r>
              <a:rPr lang="en-US" dirty="0" err="1"/>
              <a:t>kamus</a:t>
            </a:r>
            <a:r>
              <a:rPr lang="en-US" dirty="0"/>
              <a:t> data, </a:t>
            </a:r>
            <a:r>
              <a:rPr lang="en-US" dirty="0" err="1"/>
              <a:t>perancangan</a:t>
            </a:r>
            <a:r>
              <a:rPr lang="en-US" dirty="0"/>
              <a:t> basis data, </a:t>
            </a:r>
            <a:r>
              <a:rPr lang="en-US" dirty="0" err="1"/>
              <a:t>relasi</a:t>
            </a:r>
            <a:r>
              <a:rPr lang="en-US" dirty="0"/>
              <a:t> table,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8210" y="1057836"/>
            <a:ext cx="8361229" cy="704208"/>
          </a:xfrm>
        </p:spPr>
        <p:txBody>
          <a:bodyPr/>
          <a:lstStyle/>
          <a:p>
            <a:r>
              <a:rPr lang="en-US" sz="3600" dirty="0" smtClean="0"/>
              <a:t>12. Use case diagram</a:t>
            </a:r>
            <a:endParaRPr lang="en-US" sz="36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035" y="2074581"/>
            <a:ext cx="4929916" cy="42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4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9928" y="1013012"/>
            <a:ext cx="8361229" cy="766962"/>
          </a:xfrm>
        </p:spPr>
        <p:txBody>
          <a:bodyPr/>
          <a:lstStyle/>
          <a:p>
            <a:r>
              <a:rPr lang="en-US" sz="3600" dirty="0" smtClean="0"/>
              <a:t>13. STATECHART DIAGRAM</a:t>
            </a:r>
            <a:endParaRPr lang="en-US" sz="36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930" y="1936582"/>
            <a:ext cx="3457873" cy="410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32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2704" y="1030941"/>
            <a:ext cx="8361229" cy="713174"/>
          </a:xfrm>
        </p:spPr>
        <p:txBody>
          <a:bodyPr/>
          <a:lstStyle/>
          <a:p>
            <a:r>
              <a:rPr lang="en-US" sz="3600" dirty="0" smtClean="0"/>
              <a:t>14. ACTIVITY DIAGRAM</a:t>
            </a:r>
            <a:endParaRPr lang="en-US" sz="36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236" y="1815831"/>
            <a:ext cx="4786164" cy="491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41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7175" y="1021976"/>
            <a:ext cx="8361229" cy="713174"/>
          </a:xfrm>
        </p:spPr>
        <p:txBody>
          <a:bodyPr/>
          <a:lstStyle/>
          <a:p>
            <a:r>
              <a:rPr lang="en-US" sz="3600" dirty="0" smtClean="0"/>
              <a:t>15. SEQUENCE DIAGRAM</a:t>
            </a:r>
            <a:endParaRPr lang="en-US" sz="36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88" y="1855917"/>
            <a:ext cx="7224563" cy="415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64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4776" y="788894"/>
            <a:ext cx="6974541" cy="686280"/>
          </a:xfrm>
        </p:spPr>
        <p:txBody>
          <a:bodyPr/>
          <a:lstStyle/>
          <a:p>
            <a:r>
              <a:rPr lang="en-US" sz="3600" dirty="0" smtClean="0"/>
              <a:t>16. CLASS DIAGRAM</a:t>
            </a:r>
            <a:endParaRPr lang="en-US" sz="36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164" y="1475174"/>
            <a:ext cx="6319127" cy="512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69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995081"/>
            <a:ext cx="8361229" cy="695245"/>
          </a:xfrm>
        </p:spPr>
        <p:txBody>
          <a:bodyPr/>
          <a:lstStyle/>
          <a:p>
            <a:r>
              <a:rPr lang="en-US" sz="3600" dirty="0" smtClean="0"/>
              <a:t>17. IMPLEMENTASI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1690327"/>
            <a:ext cx="6831673" cy="1402497"/>
          </a:xfrm>
        </p:spPr>
        <p:txBody>
          <a:bodyPr>
            <a:normAutofit/>
          </a:bodyPr>
          <a:lstStyle/>
          <a:p>
            <a:pPr algn="just"/>
            <a:r>
              <a:rPr lang="en-US" sz="1400" dirty="0" smtClean="0"/>
              <a:t>Dari </a:t>
            </a:r>
            <a:r>
              <a:rPr lang="en-US" sz="1400" dirty="0" err="1" smtClean="0"/>
              <a:t>perancangan</a:t>
            </a:r>
            <a:r>
              <a:rPr lang="en-US" sz="1400" dirty="0" smtClean="0"/>
              <a:t> </a:t>
            </a:r>
            <a:r>
              <a:rPr lang="en-US" sz="1400" dirty="0" err="1" smtClean="0"/>
              <a:t>sistem</a:t>
            </a:r>
            <a:r>
              <a:rPr lang="en-US" sz="1400" dirty="0" smtClean="0"/>
              <a:t> </a:t>
            </a:r>
            <a:r>
              <a:rPr lang="en-US" sz="1400" dirty="0" err="1" smtClean="0"/>
              <a:t>usulan</a:t>
            </a:r>
            <a:r>
              <a:rPr lang="en-US" sz="1400" dirty="0" smtClean="0"/>
              <a:t>, </a:t>
            </a:r>
            <a:r>
              <a:rPr lang="en-US" sz="1400" dirty="0" err="1" smtClean="0"/>
              <a:t>penulis</a:t>
            </a:r>
            <a:r>
              <a:rPr lang="en-US" sz="1400" dirty="0" smtClean="0"/>
              <a:t>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merancang</a:t>
            </a:r>
            <a:r>
              <a:rPr lang="en-US" sz="1400" dirty="0" smtClean="0"/>
              <a:t> </a:t>
            </a:r>
            <a:r>
              <a:rPr lang="en-US" sz="1400" dirty="0" err="1" smtClean="0"/>
              <a:t>sebuah</a:t>
            </a:r>
            <a:r>
              <a:rPr lang="en-US" sz="1400" dirty="0" smtClean="0"/>
              <a:t> </a:t>
            </a:r>
            <a:r>
              <a:rPr lang="en-US" sz="1400" dirty="0" err="1" smtClean="0"/>
              <a:t>sistem</a:t>
            </a:r>
            <a:r>
              <a:rPr lang="en-US" sz="1400" dirty="0" smtClean="0"/>
              <a:t> </a:t>
            </a:r>
            <a:r>
              <a:rPr lang="en-US" sz="1400" dirty="0" err="1" smtClean="0"/>
              <a:t>pendukung</a:t>
            </a:r>
            <a:r>
              <a:rPr lang="en-US" sz="1400" dirty="0" smtClean="0"/>
              <a:t> </a:t>
            </a:r>
            <a:r>
              <a:rPr lang="en-US" sz="1400" dirty="0" err="1" smtClean="0"/>
              <a:t>keputusan</a:t>
            </a:r>
            <a:r>
              <a:rPr lang="en-US" sz="1400" dirty="0" smtClean="0"/>
              <a:t> </a:t>
            </a:r>
            <a:r>
              <a:rPr lang="en-US" sz="1400" dirty="0" err="1" smtClean="0"/>
              <a:t>karyawan</a:t>
            </a:r>
            <a:r>
              <a:rPr lang="en-US" sz="1400" dirty="0" smtClean="0"/>
              <a:t> </a:t>
            </a:r>
            <a:r>
              <a:rPr lang="en-US" sz="1400" dirty="0" err="1" smtClean="0"/>
              <a:t>terbaik</a:t>
            </a:r>
            <a:r>
              <a:rPr lang="en-US" sz="1400" dirty="0" smtClean="0"/>
              <a:t> </a:t>
            </a:r>
            <a:r>
              <a:rPr lang="en-US" sz="1400" dirty="0" err="1" smtClean="0"/>
              <a:t>berbasis</a:t>
            </a:r>
            <a:r>
              <a:rPr lang="en-US" sz="1400" dirty="0" smtClean="0"/>
              <a:t> website </a:t>
            </a:r>
            <a:r>
              <a:rPr lang="en-US" sz="1400" dirty="0" err="1" smtClean="0"/>
              <a:t>menggunakan</a:t>
            </a:r>
            <a:r>
              <a:rPr lang="en-US" sz="1400" dirty="0" smtClean="0"/>
              <a:t> </a:t>
            </a:r>
            <a:r>
              <a:rPr lang="en-US" sz="1400" dirty="0" err="1" smtClean="0"/>
              <a:t>metode</a:t>
            </a:r>
            <a:r>
              <a:rPr lang="en-US" sz="1400" dirty="0" smtClean="0"/>
              <a:t> AHP, </a:t>
            </a:r>
            <a:r>
              <a:rPr lang="en-US" sz="1400" dirty="0" err="1" smtClean="0"/>
              <a:t>Berikut</a:t>
            </a:r>
            <a:r>
              <a:rPr lang="en-US" sz="1400" dirty="0" smtClean="0"/>
              <a:t>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</a:t>
            </a:r>
            <a:r>
              <a:rPr lang="en-US" sz="1400" dirty="0" err="1" smtClean="0"/>
              <a:t>tampilan</a:t>
            </a:r>
            <a:r>
              <a:rPr lang="en-US" sz="1400" dirty="0" smtClean="0"/>
              <a:t> </a:t>
            </a:r>
            <a:r>
              <a:rPr lang="en-US" sz="1400" dirty="0" err="1" smtClean="0"/>
              <a:t>sistem</a:t>
            </a:r>
            <a:r>
              <a:rPr lang="en-US" sz="1400" dirty="0" smtClean="0"/>
              <a:t> yang </a:t>
            </a:r>
            <a:r>
              <a:rPr lang="en-US" sz="1400" dirty="0" err="1" smtClean="0"/>
              <a:t>sudah</a:t>
            </a:r>
            <a:r>
              <a:rPr lang="en-US" sz="1400" dirty="0" smtClean="0"/>
              <a:t> </a:t>
            </a:r>
            <a:r>
              <a:rPr lang="en-US" sz="1400" dirty="0" err="1" smtClean="0"/>
              <a:t>dibuat</a:t>
            </a:r>
            <a:endParaRPr lang="en-US" sz="1400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012" y="2651593"/>
            <a:ext cx="5792193" cy="370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11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5598" y="428262"/>
            <a:ext cx="8419104" cy="1081983"/>
          </a:xfrm>
        </p:spPr>
        <p:txBody>
          <a:bodyPr/>
          <a:lstStyle/>
          <a:p>
            <a:r>
              <a:rPr lang="en-US" sz="2400" dirty="0" smtClean="0"/>
              <a:t>18.HASIL PERHITUNGAN AHP MANUAL &amp; SISTEM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93" y="2733636"/>
            <a:ext cx="8264325" cy="2923632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880192"/>
              </p:ext>
            </p:extLst>
          </p:nvPr>
        </p:nvGraphicFramePr>
        <p:xfrm>
          <a:off x="2065597" y="1510245"/>
          <a:ext cx="8247446" cy="984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2007"/>
                <a:gridCol w="1192759"/>
                <a:gridCol w="1153865"/>
                <a:gridCol w="1283514"/>
                <a:gridCol w="1192759"/>
                <a:gridCol w="1309443"/>
                <a:gridCol w="1013099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Normalisasi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Kriteria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Kriteria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Kriteria</a:t>
                      </a:r>
                      <a:r>
                        <a:rPr lang="en-US" sz="1200" u="none" strike="noStrike" dirty="0">
                          <a:effectLst/>
                        </a:rPr>
                        <a:t> 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Kriteria 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Kriteria 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Ranking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75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 smtClean="0">
                          <a:effectLst/>
                        </a:rPr>
                        <a:t>Alternatif</a:t>
                      </a:r>
                      <a:r>
                        <a:rPr lang="en-US" sz="1200" u="none" strike="noStrike" dirty="0" smtClean="0">
                          <a:effectLst/>
                        </a:rPr>
                        <a:t>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0,542240661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0,562265393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0,575987582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0,50284823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0,703703994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0,577409172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058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Alternatif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0,130618192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0,158562514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0,258611953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0,291990871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0,174849716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0,202926649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072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 smtClean="0">
                          <a:effectLst/>
                        </a:rPr>
                        <a:t>Alternatif</a:t>
                      </a:r>
                      <a:r>
                        <a:rPr lang="en-US" sz="1200" u="none" strike="noStrike" dirty="0" smtClean="0">
                          <a:effectLst/>
                        </a:rPr>
                        <a:t> 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0,046048409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0,05196962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0,049573763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0,084668375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0,078384088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0,062128851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2705" y="1102659"/>
            <a:ext cx="8361229" cy="659386"/>
          </a:xfrm>
        </p:spPr>
        <p:txBody>
          <a:bodyPr/>
          <a:lstStyle/>
          <a:p>
            <a:r>
              <a:rPr lang="en-US" sz="3600" dirty="0" smtClean="0"/>
              <a:t>1. </a:t>
            </a:r>
            <a:r>
              <a:rPr lang="en-US" sz="3600" dirty="0" err="1" smtClean="0"/>
              <a:t>Latar</a:t>
            </a:r>
            <a:r>
              <a:rPr lang="en-US" sz="3600" dirty="0" smtClean="0"/>
              <a:t> </a:t>
            </a:r>
            <a:r>
              <a:rPr lang="en-US" sz="3600" dirty="0" err="1" smtClean="0"/>
              <a:t>belakang</a:t>
            </a:r>
            <a:r>
              <a:rPr lang="en-US" sz="3600" dirty="0" smtClean="0"/>
              <a:t> </a:t>
            </a:r>
            <a:r>
              <a:rPr lang="en-US" sz="3600" dirty="0" err="1" smtClean="0"/>
              <a:t>masalah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2706" y="2245489"/>
            <a:ext cx="8361228" cy="2797027"/>
          </a:xfrm>
        </p:spPr>
        <p:txBody>
          <a:bodyPr/>
          <a:lstStyle/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SPK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instansi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endParaRPr lang="en-US" dirty="0" smtClean="0"/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yang </a:t>
            </a:r>
            <a:r>
              <a:rPr lang="en-US" dirty="0" err="1" smtClean="0"/>
              <a:t>berkualitas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endParaRPr lang="en-US" dirty="0" smtClean="0"/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di PT Bando Indonesia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manual</a:t>
            </a:r>
            <a:endParaRPr lang="en-US" dirty="0"/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27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9975" y="995082"/>
            <a:ext cx="8361229" cy="731104"/>
          </a:xfrm>
        </p:spPr>
        <p:txBody>
          <a:bodyPr/>
          <a:lstStyle/>
          <a:p>
            <a:r>
              <a:rPr lang="en-US" sz="3600" dirty="0" smtClean="0"/>
              <a:t>19. KESIMPULAN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4966" y="1918447"/>
            <a:ext cx="7987552" cy="3316941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70000"/>
              </a:lnSpc>
              <a:buFont typeface="Arial" charset="0"/>
              <a:buChar char="•"/>
            </a:pPr>
            <a:r>
              <a:rPr lang="en-US" sz="1600" dirty="0" err="1" smtClean="0"/>
              <a:t>Pihak</a:t>
            </a:r>
            <a:r>
              <a:rPr lang="en-US" sz="1600" dirty="0" smtClean="0"/>
              <a:t> </a:t>
            </a:r>
            <a:r>
              <a:rPr lang="en-US" sz="1600" dirty="0" err="1"/>
              <a:t>manajemen</a:t>
            </a:r>
            <a:r>
              <a:rPr lang="en-US" sz="1600" dirty="0"/>
              <a:t> PT Bando Indonesia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manual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karyawan</a:t>
            </a:r>
            <a:r>
              <a:rPr lang="en-US" sz="1600" dirty="0"/>
              <a:t> </a:t>
            </a:r>
            <a:r>
              <a:rPr lang="en-US" sz="1600" dirty="0" err="1"/>
              <a:t>terbaik</a:t>
            </a:r>
            <a:r>
              <a:rPr lang="en-US" sz="1600" dirty="0"/>
              <a:t>, yang mana </a:t>
            </a:r>
            <a:r>
              <a:rPr lang="en-US" sz="1600" dirty="0" err="1"/>
              <a:t>penentuan</a:t>
            </a:r>
            <a:r>
              <a:rPr lang="en-US" sz="1600" dirty="0"/>
              <a:t> </a:t>
            </a:r>
            <a:r>
              <a:rPr lang="en-US" sz="1600" dirty="0" err="1"/>
              <a:t>keputusan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didapat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kriteria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absensi</a:t>
            </a:r>
            <a:r>
              <a:rPr lang="en-US" sz="1600" dirty="0"/>
              <a:t>, </a:t>
            </a:r>
            <a:r>
              <a:rPr lang="en-US" sz="1600" dirty="0" err="1"/>
              <a:t>kinerja</a:t>
            </a:r>
            <a:r>
              <a:rPr lang="en-US" sz="1600" dirty="0"/>
              <a:t>, </a:t>
            </a:r>
            <a:r>
              <a:rPr lang="en-US" sz="1600" dirty="0" err="1"/>
              <a:t>tanggung</a:t>
            </a:r>
            <a:r>
              <a:rPr lang="en-US" sz="1600" dirty="0"/>
              <a:t> </a:t>
            </a:r>
            <a:r>
              <a:rPr lang="en-US" sz="1600" dirty="0" err="1"/>
              <a:t>jawab</a:t>
            </a:r>
            <a:r>
              <a:rPr lang="en-US" sz="1600" dirty="0"/>
              <a:t>, </a:t>
            </a:r>
            <a:r>
              <a:rPr lang="en-US" sz="1600" i="1" dirty="0"/>
              <a:t>attitude,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 smtClean="0"/>
              <a:t>kerapihan</a:t>
            </a:r>
            <a:r>
              <a:rPr lang="en-US" sz="1600" dirty="0" smtClean="0"/>
              <a:t>.</a:t>
            </a:r>
            <a:endParaRPr lang="en-US" sz="1600" dirty="0"/>
          </a:p>
          <a:p>
            <a:pPr marL="342900" indent="-342900" algn="just">
              <a:lnSpc>
                <a:spcPct val="170000"/>
              </a:lnSpc>
              <a:buFont typeface="Arial" charset="0"/>
              <a:buChar char="•"/>
            </a:pPr>
            <a:r>
              <a:rPr lang="en-US" sz="1600" dirty="0" err="1"/>
              <a:t>Penulis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i="1" dirty="0"/>
              <a:t>analytical hierarchy process </a:t>
            </a:r>
            <a:r>
              <a:rPr lang="en-US" sz="1600" dirty="0" err="1"/>
              <a:t>untuk</a:t>
            </a:r>
            <a:r>
              <a:rPr lang="en-US" sz="1600" dirty="0"/>
              <a:t> proses </a:t>
            </a:r>
            <a:r>
              <a:rPr lang="en-US" sz="1600" dirty="0" err="1"/>
              <a:t>penentuan</a:t>
            </a:r>
            <a:r>
              <a:rPr lang="en-US" sz="1600" dirty="0"/>
              <a:t> </a:t>
            </a:r>
            <a:r>
              <a:rPr lang="en-US" sz="1600" dirty="0" err="1"/>
              <a:t>karyawan</a:t>
            </a:r>
            <a:r>
              <a:rPr lang="en-US" sz="1600" dirty="0"/>
              <a:t> </a:t>
            </a:r>
            <a:r>
              <a:rPr lang="en-US" sz="1600" dirty="0" err="1"/>
              <a:t>terbaik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</a:t>
            </a: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kriteria</a:t>
            </a:r>
            <a:r>
              <a:rPr lang="en-US" sz="1600" dirty="0"/>
              <a:t>, </a:t>
            </a:r>
            <a:r>
              <a:rPr lang="en-US" sz="1600" dirty="0" err="1"/>
              <a:t>lalu</a:t>
            </a:r>
            <a:r>
              <a:rPr lang="en-US" sz="1600" dirty="0"/>
              <a:t> </a:t>
            </a:r>
            <a:r>
              <a:rPr lang="en-US" sz="1600" dirty="0" err="1"/>
              <a:t>membandingkan</a:t>
            </a:r>
            <a:r>
              <a:rPr lang="en-US" sz="1600" dirty="0"/>
              <a:t> </a:t>
            </a:r>
            <a:r>
              <a:rPr lang="en-US" sz="1600" dirty="0" err="1"/>
              <a:t>alternatif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bobot</a:t>
            </a:r>
            <a:r>
              <a:rPr lang="en-US" sz="1600" dirty="0"/>
              <a:t> </a:t>
            </a:r>
            <a:r>
              <a:rPr lang="en-US" sz="1600" dirty="0" err="1"/>
              <a:t>kriteria</a:t>
            </a:r>
            <a:r>
              <a:rPr lang="en-US" sz="1600" dirty="0"/>
              <a:t>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ditentukan</a:t>
            </a:r>
            <a:r>
              <a:rPr lang="en-US" sz="1600" dirty="0"/>
              <a:t>.</a:t>
            </a:r>
          </a:p>
          <a:p>
            <a:pPr marL="342900" indent="-342900" algn="just">
              <a:lnSpc>
                <a:spcPct val="170000"/>
              </a:lnSpc>
              <a:buFont typeface="Arial" charset="0"/>
              <a:buChar char="•"/>
            </a:pPr>
            <a:r>
              <a:rPr lang="en-US" sz="1600" dirty="0" err="1"/>
              <a:t>Mengimplementasikan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pendukung</a:t>
            </a:r>
            <a:r>
              <a:rPr lang="en-US" sz="1600" dirty="0"/>
              <a:t> </a:t>
            </a:r>
            <a:r>
              <a:rPr lang="en-US" sz="1600" dirty="0" err="1"/>
              <a:t>keputusan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AHP </a:t>
            </a:r>
            <a:r>
              <a:rPr lang="en-US" sz="1600" dirty="0" err="1"/>
              <a:t>berbasis</a:t>
            </a:r>
            <a:r>
              <a:rPr lang="en-US" sz="1600" dirty="0"/>
              <a:t> website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membangun</a:t>
            </a:r>
            <a:r>
              <a:rPr lang="en-US" sz="1600" dirty="0"/>
              <a:t> </a:t>
            </a:r>
            <a:r>
              <a:rPr lang="en-US" sz="1600" dirty="0" err="1"/>
              <a:t>rancangan</a:t>
            </a:r>
            <a:r>
              <a:rPr lang="en-US" sz="1600" dirty="0"/>
              <a:t> database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perancangan</a:t>
            </a:r>
            <a:r>
              <a:rPr lang="en-US" sz="1600" dirty="0"/>
              <a:t> </a:t>
            </a:r>
            <a:r>
              <a:rPr lang="en-US" sz="1600" dirty="0" err="1"/>
              <a:t>antarmuka</a:t>
            </a:r>
            <a:r>
              <a:rPr lang="en-US" sz="1600" dirty="0"/>
              <a:t>,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merancang</a:t>
            </a:r>
            <a:r>
              <a:rPr lang="en-US" sz="1600" dirty="0"/>
              <a:t> flow </a:t>
            </a:r>
            <a:r>
              <a:rPr lang="en-US" sz="1600" dirty="0" err="1"/>
              <a:t>aplikasi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dibangun</a:t>
            </a:r>
            <a:r>
              <a:rPr lang="en-US" sz="1600" dirty="0"/>
              <a:t>.</a:t>
            </a:r>
          </a:p>
          <a:p>
            <a:pPr marL="342900" marR="0" lvl="0" indent="-342900" algn="just" defTabSz="91440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5116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98" y="564775"/>
            <a:ext cx="8361229" cy="1062798"/>
          </a:xfrm>
        </p:spPr>
        <p:txBody>
          <a:bodyPr/>
          <a:lstStyle/>
          <a:p>
            <a:r>
              <a:rPr lang="en-US" sz="3600" dirty="0" smtClean="0"/>
              <a:t>20. SARAN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5129" y="1750962"/>
            <a:ext cx="6831673" cy="1086237"/>
          </a:xfrm>
        </p:spPr>
        <p:txBody>
          <a:bodyPr>
            <a:noAutofit/>
          </a:bodyPr>
          <a:lstStyle/>
          <a:p>
            <a:pPr algn="just"/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pendukung</a:t>
            </a:r>
            <a:r>
              <a:rPr lang="en-US" sz="2200" dirty="0"/>
              <a:t> </a:t>
            </a:r>
            <a:r>
              <a:rPr lang="en-US" sz="2200" dirty="0" err="1"/>
              <a:t>keputusan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menentukan</a:t>
            </a:r>
            <a:r>
              <a:rPr lang="en-US" sz="2200" dirty="0"/>
              <a:t> </a:t>
            </a:r>
            <a:r>
              <a:rPr lang="en-US" sz="2200" dirty="0" err="1"/>
              <a:t>karyawan</a:t>
            </a:r>
            <a:r>
              <a:rPr lang="en-US" sz="2200" dirty="0"/>
              <a:t> </a:t>
            </a:r>
            <a:r>
              <a:rPr lang="en-US" sz="2200" dirty="0" err="1"/>
              <a:t>terbaik</a:t>
            </a:r>
            <a:r>
              <a:rPr lang="en-US" sz="2200" dirty="0"/>
              <a:t> di PT Bando Indonesia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bebrapa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SPK lain </a:t>
            </a:r>
            <a:r>
              <a:rPr lang="en-US" sz="2200" dirty="0" err="1"/>
              <a:t>seperti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SAW, WP, TOPSIS </a:t>
            </a:r>
            <a:r>
              <a:rPr lang="en-US" sz="2200" dirty="0" err="1"/>
              <a:t>dan</a:t>
            </a:r>
            <a:r>
              <a:rPr lang="en-US" sz="2200" dirty="0"/>
              <a:t> lain lain. </a:t>
            </a:r>
            <a:r>
              <a:rPr lang="en-US" sz="2200" dirty="0" err="1"/>
              <a:t>Sehingga</a:t>
            </a:r>
            <a:r>
              <a:rPr lang="en-US" sz="2200" dirty="0"/>
              <a:t> </a:t>
            </a:r>
            <a:r>
              <a:rPr lang="en-US" sz="2200" dirty="0" err="1"/>
              <a:t>penulis</a:t>
            </a:r>
            <a:r>
              <a:rPr lang="en-US" sz="2200" dirty="0"/>
              <a:t> </a:t>
            </a:r>
            <a:r>
              <a:rPr lang="en-US" sz="2200" dirty="0" err="1"/>
              <a:t>selanjutnya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penelitian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yang </a:t>
            </a:r>
            <a:r>
              <a:rPr lang="en-US" sz="2200" dirty="0" err="1"/>
              <a:t>berbeda</a:t>
            </a:r>
            <a:r>
              <a:rPr lang="en-US" sz="2200" dirty="0"/>
              <a:t>.  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0653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TERIMAKASIH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8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6845" y="1210235"/>
            <a:ext cx="8361229" cy="605598"/>
          </a:xfrm>
        </p:spPr>
        <p:txBody>
          <a:bodyPr/>
          <a:lstStyle/>
          <a:p>
            <a:r>
              <a:rPr lang="en-US" sz="3600" dirty="0" smtClean="0"/>
              <a:t>2. IDENTIFIKASI MASALAH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6846" y="1815833"/>
            <a:ext cx="8361228" cy="3226683"/>
          </a:xfrm>
        </p:spPr>
        <p:txBody>
          <a:bodyPr>
            <a:normAutofit/>
          </a:bodyPr>
          <a:lstStyle/>
          <a:p>
            <a:pPr marL="342900" lvl="0" indent="-342900" algn="just">
              <a:buFont typeface="Arial" charset="0"/>
              <a:buChar char="•"/>
            </a:pPr>
            <a:r>
              <a:rPr lang="en-US" dirty="0" err="1"/>
              <a:t>Manajemen</a:t>
            </a:r>
            <a:r>
              <a:rPr lang="en-US" dirty="0"/>
              <a:t> PT Bando Indonesia </a:t>
            </a:r>
            <a:r>
              <a:rPr lang="en-US" dirty="0" err="1"/>
              <a:t>tidak</a:t>
            </a:r>
            <a:r>
              <a:rPr lang="en-US" dirty="0"/>
              <a:t> optimal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 smtClean="0"/>
              <a:t>.</a:t>
            </a:r>
            <a:endParaRPr lang="en-US" dirty="0"/>
          </a:p>
          <a:p>
            <a:pPr marL="342900" lvl="0" indent="-342900" algn="just">
              <a:buFont typeface="Arial" charset="0"/>
              <a:buChar char="•"/>
            </a:pPr>
            <a:r>
              <a:rPr lang="en-US" dirty="0" err="1"/>
              <a:t>Manajemen</a:t>
            </a:r>
            <a:r>
              <a:rPr lang="en-US" dirty="0"/>
              <a:t> PT Bando Indonesia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manual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i="1" dirty="0"/>
              <a:t>human error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smtClean="0"/>
              <a:t>manual.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20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021976"/>
            <a:ext cx="8361229" cy="659386"/>
          </a:xfrm>
        </p:spPr>
        <p:txBody>
          <a:bodyPr/>
          <a:lstStyle/>
          <a:p>
            <a:r>
              <a:rPr lang="en-US" sz="3600" dirty="0" smtClean="0"/>
              <a:t>3. RUMUSAN MASALAH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6046" y="1950304"/>
            <a:ext cx="9018494" cy="3688496"/>
          </a:xfrm>
        </p:spPr>
        <p:txBody>
          <a:bodyPr/>
          <a:lstStyle/>
          <a:p>
            <a:pPr marL="342900" lvl="0" indent="-342900" algn="just">
              <a:buFont typeface="Arial" charset="0"/>
              <a:buChar char="•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PT Bando Indonesia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? </a:t>
            </a:r>
          </a:p>
          <a:p>
            <a:pPr marL="342900" lvl="0" indent="-342900" algn="just">
              <a:buFont typeface="Arial" charset="0"/>
              <a:buChar char="•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AHP?</a:t>
            </a:r>
          </a:p>
          <a:p>
            <a:pPr marL="342900" lvl="0" indent="-342900" algn="just">
              <a:buFont typeface="Arial" charset="0"/>
              <a:buChar char="•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AHP </a:t>
            </a:r>
            <a:r>
              <a:rPr lang="en-US" dirty="0" err="1"/>
              <a:t>berbasis</a:t>
            </a:r>
            <a:r>
              <a:rPr lang="en-US" dirty="0"/>
              <a:t> website 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6846" y="1013012"/>
            <a:ext cx="8361229" cy="677315"/>
          </a:xfrm>
        </p:spPr>
        <p:txBody>
          <a:bodyPr/>
          <a:lstStyle/>
          <a:p>
            <a:r>
              <a:rPr lang="en-US" sz="3600" dirty="0" smtClean="0"/>
              <a:t>4. BATASAN MASALAH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0565" y="1882589"/>
            <a:ext cx="9377081" cy="3159928"/>
          </a:xfrm>
        </p:spPr>
        <p:txBody>
          <a:bodyPr/>
          <a:lstStyle/>
          <a:p>
            <a:pPr marL="342900" lvl="0" indent="-342900" algn="just">
              <a:buFont typeface="Arial" charset="0"/>
              <a:buChar char="•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tertuju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PT Bando Indonesia.</a:t>
            </a:r>
          </a:p>
          <a:p>
            <a:pPr marL="342900" lvl="0" indent="-342900" algn="just">
              <a:buFont typeface="Arial" charset="0"/>
              <a:buChar char="•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AHP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.</a:t>
            </a:r>
          </a:p>
          <a:p>
            <a:pPr marL="342900" lvl="0" indent="-342900" algn="just">
              <a:buFont typeface="Arial" charset="0"/>
              <a:buChar char="•"/>
            </a:pPr>
            <a:r>
              <a:rPr lang="en-US" dirty="0"/>
              <a:t>Pembangunan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website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framework </a:t>
            </a:r>
            <a:r>
              <a:rPr lang="en-US" dirty="0" err="1"/>
              <a:t>Codeigniter</a:t>
            </a:r>
            <a:r>
              <a:rPr lang="en-US" dirty="0"/>
              <a:t>, Bootstrap </a:t>
            </a:r>
            <a:r>
              <a:rPr lang="en-US" dirty="0" err="1"/>
              <a:t>dan</a:t>
            </a:r>
            <a:r>
              <a:rPr lang="en-US" dirty="0"/>
              <a:t> database </a:t>
            </a:r>
            <a:r>
              <a:rPr lang="en-US" dirty="0" err="1"/>
              <a:t>MariaDB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422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165413"/>
            <a:ext cx="8361229" cy="582706"/>
          </a:xfrm>
        </p:spPr>
        <p:txBody>
          <a:bodyPr/>
          <a:lstStyle/>
          <a:p>
            <a:r>
              <a:rPr lang="en-US" sz="3600" dirty="0" smtClean="0"/>
              <a:t>5. </a:t>
            </a:r>
            <a:r>
              <a:rPr lang="en-US" sz="3600" dirty="0" err="1" smtClean="0"/>
              <a:t>Tujuan</a:t>
            </a:r>
            <a:r>
              <a:rPr lang="en-US" sz="3600" dirty="0" smtClean="0"/>
              <a:t> </a:t>
            </a:r>
            <a:r>
              <a:rPr lang="en-US" sz="3600" dirty="0" err="1"/>
              <a:t>Penelitian</a:t>
            </a:r>
            <a:r>
              <a:rPr lang="en-US" sz="36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859" y="1999129"/>
            <a:ext cx="8785411" cy="3043388"/>
          </a:xfrm>
        </p:spPr>
        <p:txBody>
          <a:bodyPr/>
          <a:lstStyle/>
          <a:p>
            <a:pPr marL="342900" lvl="0" indent="-342900" algn="just">
              <a:buFont typeface="Arial" charset="0"/>
              <a:buChar char="•"/>
            </a:pP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Analytical Hierarchy Process</a:t>
            </a:r>
            <a:r>
              <a:rPr lang="en-US" dirty="0"/>
              <a:t> (AHP)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–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.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lain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alternatif</a:t>
            </a:r>
            <a:endParaRPr lang="en-US" dirty="0" smtClean="0"/>
          </a:p>
          <a:p>
            <a:pPr marL="342900" indent="-342900" algn="just">
              <a:buFont typeface="Arial" charset="0"/>
              <a:buChar char="•"/>
            </a:pP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mendesain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AHP </a:t>
            </a:r>
            <a:r>
              <a:rPr lang="en-US" dirty="0" err="1" smtClean="0"/>
              <a:t>berbasis</a:t>
            </a:r>
            <a:r>
              <a:rPr lang="en-US" dirty="0" smtClean="0"/>
              <a:t>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060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134025"/>
            <a:ext cx="8361229" cy="587193"/>
          </a:xfrm>
        </p:spPr>
        <p:txBody>
          <a:bodyPr/>
          <a:lstStyle/>
          <a:p>
            <a:r>
              <a:rPr lang="en-US" sz="3600" dirty="0" smtClean="0"/>
              <a:t>6. </a:t>
            </a:r>
            <a:r>
              <a:rPr lang="en-US" sz="3600" dirty="0" err="1" smtClean="0"/>
              <a:t>Manfaat</a:t>
            </a:r>
            <a:r>
              <a:rPr lang="en-US" sz="3600" dirty="0" smtClean="0"/>
              <a:t> </a:t>
            </a:r>
            <a:r>
              <a:rPr lang="en-US" sz="3600" dirty="0" err="1"/>
              <a:t>Penelitian</a:t>
            </a:r>
            <a:r>
              <a:rPr lang="en-US" sz="36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8118" y="1972235"/>
            <a:ext cx="8722658" cy="3070282"/>
          </a:xfrm>
        </p:spPr>
        <p:txBody>
          <a:bodyPr>
            <a:normAutofit/>
          </a:bodyPr>
          <a:lstStyle/>
          <a:p>
            <a:pPr marL="342900" lvl="2" indent="-34290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</a:rPr>
              <a:t>Meningkatakan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proses </a:t>
            </a:r>
            <a:r>
              <a:rPr lang="en-US" sz="2400" dirty="0" err="1">
                <a:solidFill>
                  <a:schemeClr val="bg1"/>
                </a:solidFill>
              </a:rPr>
              <a:t>pemilihan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karyawan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menjadi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lebih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cepat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akurat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</a:rPr>
              <a:t>Mempermudah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pihak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manajemen</a:t>
            </a:r>
            <a:r>
              <a:rPr lang="en-US" sz="2400" dirty="0">
                <a:solidFill>
                  <a:schemeClr val="bg1"/>
                </a:solidFill>
              </a:rPr>
              <a:t> PT Bando Indonesia </a:t>
            </a:r>
            <a:r>
              <a:rPr lang="en-US" sz="2400" dirty="0" err="1">
                <a:solidFill>
                  <a:schemeClr val="bg1"/>
                </a:solidFill>
              </a:rPr>
              <a:t>dalam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mementukan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karyawan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terbaik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47739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893" y="1030941"/>
            <a:ext cx="8361229" cy="614562"/>
          </a:xfrm>
        </p:spPr>
        <p:txBody>
          <a:bodyPr/>
          <a:lstStyle/>
          <a:p>
            <a:r>
              <a:rPr lang="en-US" sz="3600" dirty="0" smtClean="0"/>
              <a:t>7. </a:t>
            </a:r>
            <a:r>
              <a:rPr lang="en-US" sz="3600" dirty="0" err="1" smtClean="0"/>
              <a:t>Metode</a:t>
            </a:r>
            <a:r>
              <a:rPr lang="en-US" sz="3600" dirty="0" smtClean="0"/>
              <a:t> </a:t>
            </a:r>
            <a:r>
              <a:rPr lang="en-US" sz="3600" dirty="0" err="1" smtClean="0"/>
              <a:t>pengumpulan</a:t>
            </a:r>
            <a:r>
              <a:rPr lang="en-US" sz="3600" dirty="0" smtClean="0"/>
              <a:t> data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0212" y="2115671"/>
            <a:ext cx="9242612" cy="3307976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Observasi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Wawancara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987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0634" y="1066799"/>
            <a:ext cx="8361229" cy="704209"/>
          </a:xfrm>
        </p:spPr>
        <p:txBody>
          <a:bodyPr/>
          <a:lstStyle/>
          <a:p>
            <a:r>
              <a:rPr lang="en-US" sz="3600" dirty="0" smtClean="0"/>
              <a:t>8. </a:t>
            </a:r>
            <a:r>
              <a:rPr lang="en-US" sz="3600" dirty="0" err="1" smtClean="0"/>
              <a:t>Metode</a:t>
            </a:r>
            <a:r>
              <a:rPr lang="en-US" sz="3600" dirty="0" smtClean="0"/>
              <a:t> </a:t>
            </a:r>
            <a:r>
              <a:rPr lang="en-US" sz="3600" dirty="0" err="1" smtClean="0"/>
              <a:t>analisa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perancangan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529" y="1972235"/>
            <a:ext cx="9260541" cy="3550024"/>
          </a:xfrm>
        </p:spPr>
        <p:txBody>
          <a:bodyPr/>
          <a:lstStyle/>
          <a:p>
            <a:pPr marL="342900" indent="-342900" algn="just">
              <a:buFont typeface="Arial" charset="0"/>
              <a:buChar char="•"/>
            </a:pPr>
            <a:r>
              <a:rPr lang="en-US" dirty="0" err="1" smtClean="0"/>
              <a:t>Metode</a:t>
            </a:r>
            <a:r>
              <a:rPr lang="en-US" i="1" dirty="0" smtClean="0"/>
              <a:t> Object </a:t>
            </a:r>
            <a:r>
              <a:rPr lang="en-US" i="1" dirty="0"/>
              <a:t>Oriented Analysis (OOA)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 algn="just">
              <a:buFont typeface="Arial" charset="0"/>
              <a:buChar char="•"/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i="1" dirty="0" smtClean="0"/>
              <a:t>Object-Oriented Design (OOD)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962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10074</TotalTime>
  <Words>523</Words>
  <Application>Microsoft Macintosh PowerPoint</Application>
  <PresentationFormat>Widescreen</PresentationFormat>
  <Paragraphs>84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Franklin Gothic Book</vt:lpstr>
      <vt:lpstr>Wingdings</vt:lpstr>
      <vt:lpstr>Arial</vt:lpstr>
      <vt:lpstr>Crop</vt:lpstr>
      <vt:lpstr>Visio.Drawing.11</vt:lpstr>
      <vt:lpstr>SISTEM PENDUKUNG KEPUTUSAN KARYAWAN TERBAIK PADA PT BANDO INDONESIA MENGGUNAKAN METODE ANALYTICAL HIERARCHY PROCESS (AHP) BERBASIS WEBSITE</vt:lpstr>
      <vt:lpstr>1. Latar belakang masalah</vt:lpstr>
      <vt:lpstr>2. IDENTIFIKASI MASALAH</vt:lpstr>
      <vt:lpstr>3. RUMUSAN MASALAH</vt:lpstr>
      <vt:lpstr>4. BATASAN MASALAH</vt:lpstr>
      <vt:lpstr>5. Tujuan Penelitian </vt:lpstr>
      <vt:lpstr>6. Manfaat Penelitian </vt:lpstr>
      <vt:lpstr>7. Metode pengumpulan data</vt:lpstr>
      <vt:lpstr>8. Metode analisa dan perancangan</vt:lpstr>
      <vt:lpstr>9. Struktur Organisasi </vt:lpstr>
      <vt:lpstr>10. Analisa Sistem Berjalan </vt:lpstr>
      <vt:lpstr>11. Perancangan sistem usulan</vt:lpstr>
      <vt:lpstr>12. Use case diagram</vt:lpstr>
      <vt:lpstr>13. STATECHART DIAGRAM</vt:lpstr>
      <vt:lpstr>14. ACTIVITY DIAGRAM</vt:lpstr>
      <vt:lpstr>15. SEQUENCE DIAGRAM</vt:lpstr>
      <vt:lpstr>16. CLASS DIAGRAM</vt:lpstr>
      <vt:lpstr>17. IMPLEMENTASI</vt:lpstr>
      <vt:lpstr>18.HASIL PERHITUNGAN AHP MANUAL &amp; SISTEM</vt:lpstr>
      <vt:lpstr>19. KESIMPULAN</vt:lpstr>
      <vt:lpstr>20. SARAN</vt:lpstr>
      <vt:lpstr>TERIMAKASIH 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PENDUKUNG KEPUTUSAN KARYAWAN TERBAIK PADA PT BANDO INDONESIA MENGGUNAKAN METODE ANALYTICAL HIERARCHY PROCESS (AHP) BERBASIS WEBSITE</dc:title>
  <dc:creator>Microsoft Office User</dc:creator>
  <cp:lastModifiedBy>Microsoft Office User</cp:lastModifiedBy>
  <cp:revision>28</cp:revision>
  <dcterms:created xsi:type="dcterms:W3CDTF">2018-10-03T13:47:35Z</dcterms:created>
  <dcterms:modified xsi:type="dcterms:W3CDTF">2018-10-10T13:42:07Z</dcterms:modified>
</cp:coreProperties>
</file>