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8" r:id="rId2"/>
    <p:sldId id="354" r:id="rId3"/>
    <p:sldId id="449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22" r:id="rId16"/>
    <p:sldId id="423" r:id="rId17"/>
    <p:sldId id="424" r:id="rId18"/>
    <p:sldId id="425" r:id="rId19"/>
    <p:sldId id="373" r:id="rId20"/>
    <p:sldId id="426" r:id="rId21"/>
    <p:sldId id="427" r:id="rId22"/>
    <p:sldId id="430" r:id="rId23"/>
    <p:sldId id="431" r:id="rId24"/>
    <p:sldId id="287" r:id="rId2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00" b="1" i="1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00" b="1" i="1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00" b="1" i="1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00" b="1" i="1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00" b="1" i="1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800" b="1" i="1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800" b="1" i="1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800" b="1" i="1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800" b="1" i="1" kern="1200" baseline="-25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CC"/>
    <a:srgbClr val="009999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32787"/>
    <p:restoredTop sz="83010" autoAdjust="0"/>
  </p:normalViewPr>
  <p:slideViewPr>
    <p:cSldViewPr snapToGrid="0">
      <p:cViewPr varScale="1">
        <p:scale>
          <a:sx n="53" d="100"/>
          <a:sy n="53" d="100"/>
        </p:scale>
        <p:origin x="219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590"/>
    </p:cViewPr>
  </p:sorterViewPr>
  <p:notesViewPr>
    <p:cSldViewPr snapToGrid="0">
      <p:cViewPr>
        <p:scale>
          <a:sx n="66" d="100"/>
          <a:sy n="66" d="100"/>
        </p:scale>
        <p:origin x="-984" y="-58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2.xml"/><Relationship Id="rId2" Type="http://schemas.openxmlformats.org/officeDocument/2006/relationships/slide" Target="slides/slide19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F03468DF-B65F-B7C4-25F2-BF73CDDA2FA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35313" cy="4587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14" tIns="48306" rIns="96614" bIns="48306" numCol="1" anchor="t" anchorCtr="0" compatLnSpc="1">
            <a:prstTxWarp prst="textNoShape">
              <a:avLst/>
            </a:prstTxWarp>
          </a:bodyPr>
          <a:lstStyle>
            <a:lvl1pPr defTabSz="966788">
              <a:defRPr sz="1200" b="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A371D2D-EC58-7A22-C798-6C7508CFC0FA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0675" y="0"/>
            <a:ext cx="3211513" cy="4587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14" tIns="48306" rIns="96614" bIns="48306" numCol="1" anchor="t" anchorCtr="0" compatLnSpc="1">
            <a:prstTxWarp prst="textNoShape">
              <a:avLst/>
            </a:prstTxWarp>
          </a:bodyPr>
          <a:lstStyle>
            <a:lvl1pPr algn="r" defTabSz="966788">
              <a:defRPr sz="1200" b="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6F934A0A-6DE0-695B-2FDF-FE92D0F16DC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2413"/>
            <a:ext cx="3135313" cy="4587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14" tIns="48306" rIns="96614" bIns="48306" numCol="1" anchor="b" anchorCtr="0" compatLnSpc="1">
            <a:prstTxWarp prst="textNoShape">
              <a:avLst/>
            </a:prstTxWarp>
          </a:bodyPr>
          <a:lstStyle>
            <a:lvl1pPr defTabSz="966788">
              <a:defRPr sz="1200" b="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AAE7AAEC-439F-C4C7-DA91-4DEE59DB7F3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0675" y="9142413"/>
            <a:ext cx="3211513" cy="4587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614" tIns="48306" rIns="96614" bIns="48306" numCol="1" anchor="b" anchorCtr="0" compatLnSpc="1">
            <a:prstTxWarp prst="textNoShape">
              <a:avLst/>
            </a:prstTxWarp>
          </a:bodyPr>
          <a:lstStyle>
            <a:lvl1pPr algn="r" defTabSz="966788">
              <a:defRPr sz="1200" b="0" i="0" baseline="0" smtClean="0"/>
            </a:lvl1pPr>
          </a:lstStyle>
          <a:p>
            <a:pPr>
              <a:defRPr/>
            </a:pPr>
            <a:fld id="{2E425BDF-55D0-41BB-81B9-3BF25767DB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3275723-9956-28FF-C086-9295CB131A1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>
            <a:lvl1pPr defTabSz="1020763">
              <a:defRPr sz="1400" b="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FF01296-C4CD-7918-C95C-3F0A8318C18D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400" b="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00E5E781-E503-1339-9378-B7F649A2539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B9502FC-D1CD-F78D-834C-37C4DFADAAF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967" tIns="50984" rIns="101967" bIns="509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EE553F03-3968-DF38-BE45-73334E6374A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967" tIns="50984" rIns="101967" bIns="50984" numCol="1" anchor="b" anchorCtr="0" compatLnSpc="1">
            <a:prstTxWarp prst="textNoShape">
              <a:avLst/>
            </a:prstTxWarp>
          </a:bodyPr>
          <a:lstStyle>
            <a:lvl1pPr defTabSz="1020763">
              <a:defRPr sz="1400" b="0" i="0" baseline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7EF8F49-909B-7FFC-6C71-6953FFE273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101967" tIns="50984" rIns="101967" bIns="50984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400" b="0" i="0" baseline="0" smtClean="0"/>
            </a:lvl1pPr>
          </a:lstStyle>
          <a:p>
            <a:pPr>
              <a:defRPr/>
            </a:pPr>
            <a:fld id="{61A49ABF-04CF-43C7-A629-CF4291FC07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5FD81CDD-110A-D684-CB79-19E54D7357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0763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E22F005-B685-455A-B1EF-3D742045EED3}" type="slidenum">
              <a:rPr lang="en-US" altLang="en-US" sz="1400" b="0" i="0" baseline="0"/>
              <a:pPr/>
              <a:t>1</a:t>
            </a:fld>
            <a:endParaRPr lang="en-US" altLang="en-US" sz="1400" b="0" i="0" baseline="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E7E0B86F-2A91-9E86-B877-1BF56A9AE45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243A353A-7DF3-D9DC-8B46-A01068CD1B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C31D9750-B568-6B03-6D28-277F39B31EB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0763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AC03607-42BF-4AC7-AC39-E733B22695D3}" type="slidenum">
              <a:rPr lang="en-US" altLang="en-US" sz="1400" b="0" i="0" baseline="0"/>
              <a:pPr/>
              <a:t>2</a:t>
            </a:fld>
            <a:endParaRPr lang="en-US" altLang="en-US" sz="1400" b="0" i="0" baseline="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63062FD3-2014-BE61-4BD1-4B2D0209A8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799012" cy="3598863"/>
          </a:xfrm>
          <a:solidFill>
            <a:srgbClr val="FFFFFF"/>
          </a:solidFill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2F59FAAC-9F85-AE34-23EE-CC7F4119BD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7360" tIns="48680" rIns="97360" bIns="48680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505641-1AB0-4C4F-B0E5-5AFD52C811A5}" type="slidenum">
              <a:rPr lang="en-US"/>
              <a:pPr/>
              <a:t>4</a:t>
            </a:fld>
            <a:endParaRPr lang="en-US"/>
          </a:p>
        </p:txBody>
      </p:sp>
      <p:sp>
        <p:nvSpPr>
          <p:cNvPr id="7116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5713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71" tIns="47585" rIns="95171" bIns="475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589EF-1AEB-4AC0-81E6-35F0B6D4D834}" type="slidenum">
              <a:rPr lang="en-US"/>
              <a:pPr/>
              <a:t>5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5713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71" tIns="47585" rIns="95171" bIns="475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A28E8-8E78-46F9-985A-36C4686C31F8}" type="slidenum">
              <a:rPr lang="en-US"/>
              <a:pPr/>
              <a:t>11</a:t>
            </a:fld>
            <a:endParaRPr lang="en-US"/>
          </a:p>
        </p:txBody>
      </p:sp>
      <p:sp>
        <p:nvSpPr>
          <p:cNvPr id="72499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5713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71" tIns="47585" rIns="95171" bIns="475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6358FC-1E8E-4443-850B-B7C6C2EDE5D0}" type="slidenum">
              <a:rPr lang="en-US"/>
              <a:pPr/>
              <a:t>12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5713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71" tIns="47585" rIns="95171" bIns="475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5B6C5B-9D97-47AA-A3A0-3D7193DBAC20}" type="slidenum">
              <a:rPr lang="en-US"/>
              <a:pPr/>
              <a:t>14</a:t>
            </a:fld>
            <a:endParaRPr lang="en-US"/>
          </a:p>
        </p:txBody>
      </p:sp>
      <p:sp>
        <p:nvSpPr>
          <p:cNvPr id="73113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5713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6313" y="4559300"/>
            <a:ext cx="5362575" cy="43211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171" tIns="47585" rIns="95171" bIns="47585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8B53D8C7-E318-269D-CEA9-A7B9C2149A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1020763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1020763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1020763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1020763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1020763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1020763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39511A-4B5D-421B-9E50-DA3DFB2774BE}" type="slidenum">
              <a:rPr lang="en-US" altLang="en-US" sz="1400" b="0" i="0" baseline="0"/>
              <a:pPr/>
              <a:t>19</a:t>
            </a:fld>
            <a:endParaRPr lang="en-US" altLang="en-US" sz="1400" b="0" i="0" baseline="0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8A8931A2-8D81-8DFB-AEF8-59F58E8971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720725"/>
            <a:ext cx="4799012" cy="3598863"/>
          </a:xfrm>
          <a:solidFill>
            <a:srgbClr val="FFFFFF"/>
          </a:solidFill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2DF0C296-117F-DB40-D59F-A669B8D62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6313" y="4559300"/>
            <a:ext cx="5362575" cy="4321175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171" tIns="47585" rIns="95171" bIns="47585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051">
            <a:extLst>
              <a:ext uri="{FF2B5EF4-FFF2-40B4-BE49-F238E27FC236}">
                <a16:creationId xmlns:a16="http://schemas.microsoft.com/office/drawing/2014/main" id="{3132D68F-BA00-80AF-1D94-0401FCB5C59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33563" y="5167313"/>
            <a:ext cx="5913437" cy="153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200" i="0" baseline="0"/>
              <a:t>Charles Kime &amp; Thomas Kaminski</a:t>
            </a:r>
          </a:p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200" b="0" i="0" baseline="0">
                <a:cs typeface="Times New Roman" panose="02020603050405020304" pitchFamily="18" charset="0"/>
              </a:rPr>
              <a:t>© 2004 Pearson Education, Inc.</a:t>
            </a:r>
            <a:br>
              <a:rPr lang="en-US" altLang="en-US" sz="2200" b="0" i="0" baseline="0">
                <a:cs typeface="Times New Roman" panose="02020603050405020304" pitchFamily="18" charset="0"/>
              </a:rPr>
            </a:br>
            <a:r>
              <a:rPr lang="en-US" altLang="en-US" sz="2200" b="0" i="0" baseline="0">
                <a:cs typeface="Times New Roman" panose="02020603050405020304" pitchFamily="18" charset="0"/>
                <a:hlinkClick r:id="" action="ppaction://hlinkshowjump?jump=lastslide"/>
              </a:rPr>
              <a:t>Terms of Use</a:t>
            </a:r>
            <a:br>
              <a:rPr lang="en-US" altLang="en-US" sz="2200" b="0" i="0" baseline="0">
                <a:cs typeface="Times New Roman" panose="02020603050405020304" pitchFamily="18" charset="0"/>
              </a:rPr>
            </a:br>
            <a:r>
              <a:rPr lang="en-US" altLang="en-US" sz="1800" b="0" i="0" baseline="0">
                <a:cs typeface="Times New Roman" panose="02020603050405020304" pitchFamily="18" charset="0"/>
              </a:rPr>
              <a:t>(Hyperlinks are active in View Show mode)</a:t>
            </a:r>
          </a:p>
        </p:txBody>
      </p:sp>
      <p:sp>
        <p:nvSpPr>
          <p:cNvPr id="3" name="Text Box 1052">
            <a:extLst>
              <a:ext uri="{FF2B5EF4-FFF2-40B4-BE49-F238E27FC236}">
                <a16:creationId xmlns:a16="http://schemas.microsoft.com/office/drawing/2014/main" id="{872BE8D7-FD18-BE67-1975-BE51EF4C356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301750" y="2847975"/>
            <a:ext cx="6978650" cy="222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4000" i="0" baseline="0">
                <a:solidFill>
                  <a:schemeClr val="hlink"/>
                </a:solidFill>
                <a:latin typeface="Helvetica" panose="020B0604020202020204" pitchFamily="34" charset="0"/>
              </a:rPr>
              <a:t>Chapter 6 – Sequential Circuits</a:t>
            </a:r>
          </a:p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2400" i="0" baseline="0">
                <a:solidFill>
                  <a:schemeClr val="hlink"/>
                </a:solidFill>
                <a:latin typeface="Helvetica" panose="020B0604020202020204" pitchFamily="34" charset="0"/>
              </a:rPr>
              <a:t>Part 1 – Storage Elements and Sequential Circuit Analysis</a:t>
            </a:r>
          </a:p>
        </p:txBody>
      </p:sp>
      <p:sp>
        <p:nvSpPr>
          <p:cNvPr id="4" name="Text Box 1053">
            <a:extLst>
              <a:ext uri="{FF2B5EF4-FFF2-40B4-BE49-F238E27FC236}">
                <a16:creationId xmlns:a16="http://schemas.microsoft.com/office/drawing/2014/main" id="{8BE7540B-1A03-4397-DFB6-C558B770BC1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4875" y="2179638"/>
            <a:ext cx="7772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en-US" sz="3200" i="0" baseline="0"/>
              <a:t>Logic and Computer Design Fundamentals</a:t>
            </a:r>
          </a:p>
        </p:txBody>
      </p:sp>
      <p:sp>
        <p:nvSpPr>
          <p:cNvPr id="5" name="Line 1054">
            <a:extLst>
              <a:ext uri="{FF2B5EF4-FFF2-40B4-BE49-F238E27FC236}">
                <a16:creationId xmlns:a16="http://schemas.microsoft.com/office/drawing/2014/main" id="{E9A1C303-4E78-D40F-3EDA-BA9AF52A2871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79438" y="1935163"/>
            <a:ext cx="8015287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4459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F65C9-F3E1-826A-FF2D-BF3DFF04F9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6 - Part 1    </a:t>
            </a:r>
            <a:fld id="{21027601-2682-4D9D-817F-CCE933E780F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79746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8438" y="0"/>
            <a:ext cx="1943100" cy="63420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15963" y="0"/>
            <a:ext cx="5680075" cy="63420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6A11B-94D2-A865-8749-DB9BF678EB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6 - Part 1    </a:t>
            </a:r>
            <a:fld id="{C39255B6-39DB-43E8-B507-92E044153EE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655938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56E84-68F8-B1A6-D0EF-F9EA989781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6 - Part 1    </a:t>
            </a:r>
            <a:fld id="{60FD8259-B8B6-4E56-9C51-50AEF7E514F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220211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DC1CC-2122-2E5B-01EF-34CBFAC645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6 - Part 1    </a:t>
            </a:r>
            <a:fld id="{8B21B4B6-18EF-4EA0-943E-7FE0BFAD838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55694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138" y="1314450"/>
            <a:ext cx="3810000" cy="5027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1538" y="1314450"/>
            <a:ext cx="3810000" cy="5027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31A186-5B2E-FE43-5738-814F21E416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6 - Part 1    </a:t>
            </a:r>
            <a:fld id="{D69021C2-2C9E-43E8-8046-4DBB910FCB7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70834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E3BF1-AC25-23B8-C9A6-EF8A161832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6 - Part 1    </a:t>
            </a:r>
            <a:fld id="{C9D434E2-FDB9-47B8-B900-4E81E63480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246894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FF447D-77C2-125B-1D42-294AB971D7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6 - Part 1    </a:t>
            </a:r>
            <a:fld id="{769526BD-F94A-44F3-A67D-F1088BC6240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957659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8FD046-3C7D-34C3-3316-4990533FA5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6 - Part 1    </a:t>
            </a:r>
            <a:fld id="{8D730D4D-7343-4824-8FCF-F9E237C7843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67760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F2616-45C9-2E97-6F0D-04AD678D1D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6 - Part 1    </a:t>
            </a:r>
            <a:fld id="{1256FCB0-1A30-43BD-88BE-9BC69DFA248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77841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906C8-5899-5282-C27F-52252A22D5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Chapter 6 - Part 1    </a:t>
            </a:r>
            <a:fld id="{38961738-DA5F-45F3-AF69-E953DDEF121E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678946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54">
            <a:extLst>
              <a:ext uri="{FF2B5EF4-FFF2-40B4-BE49-F238E27FC236}">
                <a16:creationId xmlns:a16="http://schemas.microsoft.com/office/drawing/2014/main" id="{FD8BF49B-2BDC-3F7E-231D-BF99A6B3CD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345"/>
          <a:stretch>
            <a:fillRect/>
          </a:stretch>
        </p:blipFill>
        <p:spPr bwMode="auto">
          <a:xfrm>
            <a:off x="693738" y="6353175"/>
            <a:ext cx="2230437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Text Box 55">
            <a:extLst>
              <a:ext uri="{FF2B5EF4-FFF2-40B4-BE49-F238E27FC236}">
                <a16:creationId xmlns:a16="http://schemas.microsoft.com/office/drawing/2014/main" id="{30A91355-BD50-2729-4970-8AF4E35638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96913" y="6338888"/>
            <a:ext cx="27289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588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en-US" sz="2800" i="0" baseline="0">
              <a:solidFill>
                <a:schemeClr val="accent2"/>
              </a:solidFill>
            </a:endParaRPr>
          </a:p>
        </p:txBody>
      </p:sp>
      <p:sp>
        <p:nvSpPr>
          <p:cNvPr id="1080" name="Rectangle 56">
            <a:extLst>
              <a:ext uri="{FF2B5EF4-FFF2-40B4-BE49-F238E27FC236}">
                <a16:creationId xmlns:a16="http://schemas.microsoft.com/office/drawing/2014/main" id="{76F54ADA-CA70-BC37-1D79-7F63D4BDC4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1025" y="6515100"/>
            <a:ext cx="2212975" cy="342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600" b="0" i="0" baseline="0"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Chapter 6 - Part 1    </a:t>
            </a:r>
            <a:fld id="{EAC55DD1-3661-46C9-B1AD-A532E4ED042D}" type="slidenum">
              <a:rPr lang="en-US" altLang="en-US" smtClean="0">
                <a:cs typeface="+mn-cs"/>
              </a:rPr>
              <a:pPr>
                <a:defRPr/>
              </a:pPr>
              <a:t>‹#›</a:t>
            </a:fld>
            <a:endParaRPr lang="en-US" altLang="en-US">
              <a:cs typeface="+mn-cs"/>
            </a:endParaRPr>
          </a:p>
        </p:txBody>
      </p:sp>
      <p:sp>
        <p:nvSpPr>
          <p:cNvPr id="1029" name="Line 57">
            <a:extLst>
              <a:ext uri="{FF2B5EF4-FFF2-40B4-BE49-F238E27FC236}">
                <a16:creationId xmlns:a16="http://schemas.microsoft.com/office/drawing/2014/main" id="{05C32DF8-EF5F-89EA-97DB-4B0EA364E7F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81025" y="1173163"/>
            <a:ext cx="8015288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0" name="Rectangle 58">
            <a:extLst>
              <a:ext uri="{FF2B5EF4-FFF2-40B4-BE49-F238E27FC236}">
                <a16:creationId xmlns:a16="http://schemas.microsoft.com/office/drawing/2014/main" id="{ABF8F42E-CA42-C699-EE3C-1B2E883FC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15963" y="0"/>
            <a:ext cx="7772400" cy="10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Rectangle 59">
            <a:extLst>
              <a:ext uri="{FF2B5EF4-FFF2-40B4-BE49-F238E27FC236}">
                <a16:creationId xmlns:a16="http://schemas.microsoft.com/office/drawing/2014/main" id="{23D806E7-D165-9627-5391-19CDA872AA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19138" y="1314450"/>
            <a:ext cx="7772400" cy="5027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288925" indent="-288925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anose="05000000000000000000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23495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anose="05000000000000000000" pitchFamily="2" charset="2"/>
        <a:buChar char="§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544638" indent="-173038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Char char="•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06600" indent="-177800" algn="l" rtl="0" eaLnBrk="0" fontAlgn="base" hangingPunct="0">
        <a:spcBef>
          <a:spcPct val="20000"/>
        </a:spcBef>
        <a:spcAft>
          <a:spcPct val="0"/>
        </a:spcAft>
        <a:buClr>
          <a:srgbClr val="009999"/>
        </a:buClr>
        <a:buFont typeface="Wingdings" panose="05000000000000000000" pitchFamily="2" charset="2"/>
        <a:buChar char="§"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earsoned.com/legal/index.ht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1025" y="6515100"/>
            <a:ext cx="2212975" cy="342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6 - Part 1    </a:t>
            </a:r>
            <a:fld id="{BAEE7ABB-3F34-4A3A-A3B1-0DED4B8BD290}" type="slidenum">
              <a:rPr lang="en-US"/>
              <a:pPr/>
              <a:t>10</a:t>
            </a:fld>
            <a:endParaRPr lang="en-US"/>
          </a:p>
        </p:txBody>
      </p:sp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Basic (NAND)  S 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–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 Latch</a:t>
            </a:r>
          </a:p>
        </p:txBody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8500" y="1250950"/>
            <a:ext cx="7772400" cy="4724400"/>
          </a:xfrm>
        </p:spPr>
        <p:txBody>
          <a:bodyPr/>
          <a:lstStyle/>
          <a:p>
            <a:r>
              <a:rPr lang="en-US" sz="2800" dirty="0">
                <a:cs typeface="Times New Roman" pitchFamily="18" charset="0"/>
              </a:rPr>
              <a:t>“Cross-Coupling”         </a:t>
            </a:r>
            <a:r>
              <a:rPr lang="en-US" sz="2800" b="0" dirty="0">
                <a:cs typeface="Times New Roman" pitchFamily="18" charset="0"/>
              </a:rPr>
              <a:t>               </a:t>
            </a:r>
            <a:r>
              <a:rPr lang="en-US" sz="2800" dirty="0">
                <a:cs typeface="Times New Roman" pitchFamily="18" charset="0"/>
              </a:rPr>
              <a:t>                       two NAND gates gives                                           the </a:t>
            </a:r>
            <a:r>
              <a:rPr lang="en-US" sz="2400" dirty="0"/>
              <a:t>S -</a:t>
            </a:r>
            <a:r>
              <a:rPr lang="en-US" sz="2400" dirty="0">
                <a:sym typeface="Symbol" pitchFamily="18" charset="2"/>
              </a:rPr>
              <a:t>R</a:t>
            </a:r>
            <a:r>
              <a:rPr lang="en-US" sz="2800" dirty="0">
                <a:cs typeface="Times New Roman" pitchFamily="18" charset="0"/>
              </a:rPr>
              <a:t> Latch:</a:t>
            </a:r>
          </a:p>
          <a:p>
            <a:r>
              <a:rPr lang="en-US" sz="2800" dirty="0">
                <a:cs typeface="Times New Roman" pitchFamily="18" charset="0"/>
              </a:rPr>
              <a:t>Which has the time                                               sequence behavior: </a:t>
            </a:r>
          </a:p>
          <a:p>
            <a:endParaRPr lang="en-US" sz="2800" dirty="0">
              <a:cs typeface="Times New Roman" pitchFamily="18" charset="0"/>
            </a:endParaRPr>
          </a:p>
          <a:p>
            <a:endParaRPr lang="en-US" sz="2800" dirty="0">
              <a:cs typeface="Times New Roman" pitchFamily="18" charset="0"/>
            </a:endParaRPr>
          </a:p>
          <a:p>
            <a:r>
              <a:rPr lang="en-US" sz="2800" dirty="0">
                <a:cs typeface="Times New Roman" pitchFamily="18" charset="0"/>
              </a:rPr>
              <a:t>S = 0, R = 0 is </a:t>
            </a:r>
            <a:br>
              <a:rPr lang="en-US" sz="2800" dirty="0">
                <a:cs typeface="Times New Roman" pitchFamily="18" charset="0"/>
              </a:rPr>
            </a:br>
            <a:r>
              <a:rPr lang="en-US" sz="2800" u="sng" dirty="0">
                <a:cs typeface="Times New Roman" pitchFamily="18" charset="0"/>
              </a:rPr>
              <a:t>forbidden</a:t>
            </a:r>
            <a:r>
              <a:rPr lang="en-US" sz="2800" dirty="0">
                <a:cs typeface="Times New Roman" pitchFamily="18" charset="0"/>
              </a:rPr>
              <a:t> as </a:t>
            </a:r>
            <a:br>
              <a:rPr lang="en-US" sz="2800" dirty="0">
                <a:cs typeface="Times New Roman" pitchFamily="18" charset="0"/>
              </a:rPr>
            </a:br>
            <a:r>
              <a:rPr lang="en-US" sz="2800" dirty="0">
                <a:cs typeface="Times New Roman" pitchFamily="18" charset="0"/>
              </a:rPr>
              <a:t>input pattern</a:t>
            </a:r>
          </a:p>
        </p:txBody>
      </p:sp>
      <p:sp>
        <p:nvSpPr>
          <p:cNvPr id="722181" name="Rectangle 261"/>
          <p:cNvSpPr>
            <a:spLocks noChangeArrowheads="1"/>
          </p:cNvSpPr>
          <p:nvPr/>
        </p:nvSpPr>
        <p:spPr bwMode="auto">
          <a:xfrm>
            <a:off x="5354638" y="4768850"/>
            <a:ext cx="9525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06" name="Rectangle 286"/>
          <p:cNvSpPr>
            <a:spLocks noChangeArrowheads="1"/>
          </p:cNvSpPr>
          <p:nvPr/>
        </p:nvSpPr>
        <p:spPr bwMode="auto">
          <a:xfrm>
            <a:off x="5354638" y="5097463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24" name="Rectangle 304"/>
          <p:cNvSpPr>
            <a:spLocks noChangeArrowheads="1"/>
          </p:cNvSpPr>
          <p:nvPr/>
        </p:nvSpPr>
        <p:spPr bwMode="auto">
          <a:xfrm>
            <a:off x="5354638" y="5106988"/>
            <a:ext cx="9525" cy="328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49" name="Rectangle 329"/>
          <p:cNvSpPr>
            <a:spLocks noChangeArrowheads="1"/>
          </p:cNvSpPr>
          <p:nvPr/>
        </p:nvSpPr>
        <p:spPr bwMode="auto">
          <a:xfrm>
            <a:off x="5354638" y="5435600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67" name="Rectangle 347"/>
          <p:cNvSpPr>
            <a:spLocks noChangeArrowheads="1"/>
          </p:cNvSpPr>
          <p:nvPr/>
        </p:nvSpPr>
        <p:spPr bwMode="auto">
          <a:xfrm>
            <a:off x="5354638" y="5445125"/>
            <a:ext cx="9525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78" name="Rectangle 358"/>
          <p:cNvSpPr>
            <a:spLocks noChangeArrowheads="1"/>
          </p:cNvSpPr>
          <p:nvPr/>
        </p:nvSpPr>
        <p:spPr bwMode="auto">
          <a:xfrm>
            <a:off x="4267200" y="5773738"/>
            <a:ext cx="17463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80" name="Rectangle 360"/>
          <p:cNvSpPr>
            <a:spLocks noChangeArrowheads="1"/>
          </p:cNvSpPr>
          <p:nvPr/>
        </p:nvSpPr>
        <p:spPr bwMode="auto">
          <a:xfrm>
            <a:off x="4284663" y="5773738"/>
            <a:ext cx="357187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82" name="Rectangle 362"/>
          <p:cNvSpPr>
            <a:spLocks noChangeArrowheads="1"/>
          </p:cNvSpPr>
          <p:nvPr/>
        </p:nvSpPr>
        <p:spPr bwMode="auto">
          <a:xfrm>
            <a:off x="4641850" y="5773738"/>
            <a:ext cx="9525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85" name="Rectangle 365"/>
          <p:cNvSpPr>
            <a:spLocks noChangeArrowheads="1"/>
          </p:cNvSpPr>
          <p:nvPr/>
        </p:nvSpPr>
        <p:spPr bwMode="auto">
          <a:xfrm>
            <a:off x="4651375" y="5773738"/>
            <a:ext cx="312738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87" name="Rectangle 367"/>
          <p:cNvSpPr>
            <a:spLocks noChangeArrowheads="1"/>
          </p:cNvSpPr>
          <p:nvPr/>
        </p:nvSpPr>
        <p:spPr bwMode="auto">
          <a:xfrm>
            <a:off x="4964113" y="5773738"/>
            <a:ext cx="9525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90" name="Rectangle 370"/>
          <p:cNvSpPr>
            <a:spLocks noChangeArrowheads="1"/>
          </p:cNvSpPr>
          <p:nvPr/>
        </p:nvSpPr>
        <p:spPr bwMode="auto">
          <a:xfrm>
            <a:off x="4973638" y="5773738"/>
            <a:ext cx="381000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92" name="Rectangle 372"/>
          <p:cNvSpPr>
            <a:spLocks noChangeArrowheads="1"/>
          </p:cNvSpPr>
          <p:nvPr/>
        </p:nvSpPr>
        <p:spPr bwMode="auto">
          <a:xfrm>
            <a:off x="5354638" y="5773738"/>
            <a:ext cx="9525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95" name="Rectangle 375"/>
          <p:cNvSpPr>
            <a:spLocks noChangeArrowheads="1"/>
          </p:cNvSpPr>
          <p:nvPr/>
        </p:nvSpPr>
        <p:spPr bwMode="auto">
          <a:xfrm>
            <a:off x="5364163" y="5773738"/>
            <a:ext cx="466725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97" name="Rectangle 377"/>
          <p:cNvSpPr>
            <a:spLocks noChangeArrowheads="1"/>
          </p:cNvSpPr>
          <p:nvPr/>
        </p:nvSpPr>
        <p:spPr bwMode="auto">
          <a:xfrm>
            <a:off x="5830888" y="5773738"/>
            <a:ext cx="9525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00" name="Rectangle 380"/>
          <p:cNvSpPr>
            <a:spLocks noChangeArrowheads="1"/>
          </p:cNvSpPr>
          <p:nvPr/>
        </p:nvSpPr>
        <p:spPr bwMode="auto">
          <a:xfrm>
            <a:off x="5840413" y="5773738"/>
            <a:ext cx="2986087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02" name="Rectangle 382"/>
          <p:cNvSpPr>
            <a:spLocks noChangeArrowheads="1"/>
          </p:cNvSpPr>
          <p:nvPr/>
        </p:nvSpPr>
        <p:spPr bwMode="auto">
          <a:xfrm>
            <a:off x="8826500" y="5773738"/>
            <a:ext cx="19050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22" name="Rectangle 402"/>
          <p:cNvSpPr>
            <a:spLocks noChangeArrowheads="1"/>
          </p:cNvSpPr>
          <p:nvPr/>
        </p:nvSpPr>
        <p:spPr bwMode="auto">
          <a:xfrm>
            <a:off x="5354638" y="5781675"/>
            <a:ext cx="9525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24" name="Rectangle 404"/>
          <p:cNvSpPr>
            <a:spLocks noChangeArrowheads="1"/>
          </p:cNvSpPr>
          <p:nvPr/>
        </p:nvSpPr>
        <p:spPr bwMode="auto">
          <a:xfrm>
            <a:off x="5354638" y="6110288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32" name="Freeform 12"/>
          <p:cNvSpPr>
            <a:spLocks/>
          </p:cNvSpPr>
          <p:nvPr/>
        </p:nvSpPr>
        <p:spPr bwMode="auto">
          <a:xfrm>
            <a:off x="6737350" y="1439863"/>
            <a:ext cx="250825" cy="469900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0" y="7"/>
              </a:cxn>
              <a:cxn ang="0">
                <a:pos x="4" y="17"/>
              </a:cxn>
              <a:cxn ang="0">
                <a:pos x="29" y="20"/>
              </a:cxn>
              <a:cxn ang="0">
                <a:pos x="54" y="29"/>
              </a:cxn>
              <a:cxn ang="0">
                <a:pos x="66" y="34"/>
              </a:cxn>
              <a:cxn ang="0">
                <a:pos x="74" y="37"/>
              </a:cxn>
              <a:cxn ang="0">
                <a:pos x="86" y="45"/>
              </a:cxn>
              <a:cxn ang="0">
                <a:pos x="94" y="52"/>
              </a:cxn>
              <a:cxn ang="0">
                <a:pos x="108" y="66"/>
              </a:cxn>
              <a:cxn ang="0">
                <a:pos x="115" y="77"/>
              </a:cxn>
              <a:cxn ang="0">
                <a:pos x="121" y="86"/>
              </a:cxn>
              <a:cxn ang="0">
                <a:pos x="126" y="98"/>
              </a:cxn>
              <a:cxn ang="0">
                <a:pos x="131" y="109"/>
              </a:cxn>
              <a:cxn ang="0">
                <a:pos x="137" y="141"/>
              </a:cxn>
              <a:cxn ang="0">
                <a:pos x="138" y="146"/>
              </a:cxn>
              <a:cxn ang="0">
                <a:pos x="137" y="167"/>
              </a:cxn>
              <a:cxn ang="0">
                <a:pos x="128" y="192"/>
              </a:cxn>
              <a:cxn ang="0">
                <a:pos x="123" y="204"/>
              </a:cxn>
              <a:cxn ang="0">
                <a:pos x="120" y="212"/>
              </a:cxn>
              <a:cxn ang="0">
                <a:pos x="111" y="224"/>
              </a:cxn>
              <a:cxn ang="0">
                <a:pos x="105" y="232"/>
              </a:cxn>
              <a:cxn ang="0">
                <a:pos x="91" y="246"/>
              </a:cxn>
              <a:cxn ang="0">
                <a:pos x="79" y="252"/>
              </a:cxn>
              <a:cxn ang="0">
                <a:pos x="71" y="259"/>
              </a:cxn>
              <a:cxn ang="0">
                <a:pos x="59" y="264"/>
              </a:cxn>
              <a:cxn ang="0">
                <a:pos x="47" y="269"/>
              </a:cxn>
              <a:cxn ang="0">
                <a:pos x="15" y="274"/>
              </a:cxn>
              <a:cxn ang="0">
                <a:pos x="10" y="276"/>
              </a:cxn>
              <a:cxn ang="0">
                <a:pos x="4" y="279"/>
              </a:cxn>
              <a:cxn ang="0">
                <a:pos x="0" y="289"/>
              </a:cxn>
              <a:cxn ang="0">
                <a:pos x="7" y="296"/>
              </a:cxn>
              <a:cxn ang="0">
                <a:pos x="12" y="296"/>
              </a:cxn>
              <a:cxn ang="0">
                <a:pos x="32" y="294"/>
              </a:cxn>
              <a:cxn ang="0">
                <a:pos x="61" y="286"/>
              </a:cxn>
              <a:cxn ang="0">
                <a:pos x="73" y="281"/>
              </a:cxn>
              <a:cxn ang="0">
                <a:pos x="88" y="274"/>
              </a:cxn>
              <a:cxn ang="0">
                <a:pos x="96" y="266"/>
              </a:cxn>
              <a:cxn ang="0">
                <a:pos x="111" y="256"/>
              </a:cxn>
              <a:cxn ang="0">
                <a:pos x="118" y="249"/>
              </a:cxn>
              <a:cxn ang="0">
                <a:pos x="128" y="234"/>
              </a:cxn>
              <a:cxn ang="0">
                <a:pos x="137" y="225"/>
              </a:cxn>
              <a:cxn ang="0">
                <a:pos x="143" y="210"/>
              </a:cxn>
              <a:cxn ang="0">
                <a:pos x="148" y="198"/>
              </a:cxn>
              <a:cxn ang="0">
                <a:pos x="157" y="170"/>
              </a:cxn>
              <a:cxn ang="0">
                <a:pos x="158" y="150"/>
              </a:cxn>
              <a:cxn ang="0">
                <a:pos x="157" y="138"/>
              </a:cxn>
              <a:cxn ang="0">
                <a:pos x="152" y="103"/>
              </a:cxn>
              <a:cxn ang="0">
                <a:pos x="147" y="91"/>
              </a:cxn>
              <a:cxn ang="0">
                <a:pos x="142" y="79"/>
              </a:cxn>
              <a:cxn ang="0">
                <a:pos x="131" y="64"/>
              </a:cxn>
              <a:cxn ang="0">
                <a:pos x="125" y="52"/>
              </a:cxn>
              <a:cxn ang="0">
                <a:pos x="113" y="44"/>
              </a:cxn>
              <a:cxn ang="0">
                <a:pos x="105" y="32"/>
              </a:cxn>
              <a:cxn ang="0">
                <a:pos x="93" y="25"/>
              </a:cxn>
              <a:cxn ang="0">
                <a:pos x="78" y="15"/>
              </a:cxn>
              <a:cxn ang="0">
                <a:pos x="66" y="10"/>
              </a:cxn>
              <a:cxn ang="0">
                <a:pos x="54" y="5"/>
              </a:cxn>
              <a:cxn ang="0">
                <a:pos x="10" y="0"/>
              </a:cxn>
            </a:cxnLst>
            <a:rect l="0" t="0" r="r" b="b"/>
            <a:pathLst>
              <a:path w="158" h="296">
                <a:moveTo>
                  <a:pt x="10" y="0"/>
                </a:moveTo>
                <a:lnTo>
                  <a:pt x="7" y="0"/>
                </a:lnTo>
                <a:lnTo>
                  <a:pt x="4" y="3"/>
                </a:lnTo>
                <a:lnTo>
                  <a:pt x="0" y="7"/>
                </a:lnTo>
                <a:lnTo>
                  <a:pt x="0" y="13"/>
                </a:lnTo>
                <a:lnTo>
                  <a:pt x="4" y="17"/>
                </a:lnTo>
                <a:lnTo>
                  <a:pt x="7" y="20"/>
                </a:lnTo>
                <a:lnTo>
                  <a:pt x="29" y="20"/>
                </a:lnTo>
                <a:lnTo>
                  <a:pt x="47" y="25"/>
                </a:lnTo>
                <a:lnTo>
                  <a:pt x="54" y="29"/>
                </a:lnTo>
                <a:lnTo>
                  <a:pt x="59" y="30"/>
                </a:lnTo>
                <a:lnTo>
                  <a:pt x="66" y="34"/>
                </a:lnTo>
                <a:lnTo>
                  <a:pt x="71" y="35"/>
                </a:lnTo>
                <a:lnTo>
                  <a:pt x="74" y="37"/>
                </a:lnTo>
                <a:lnTo>
                  <a:pt x="79" y="42"/>
                </a:lnTo>
                <a:lnTo>
                  <a:pt x="86" y="45"/>
                </a:lnTo>
                <a:lnTo>
                  <a:pt x="91" y="49"/>
                </a:lnTo>
                <a:lnTo>
                  <a:pt x="94" y="52"/>
                </a:lnTo>
                <a:lnTo>
                  <a:pt x="105" y="62"/>
                </a:lnTo>
                <a:lnTo>
                  <a:pt x="108" y="66"/>
                </a:lnTo>
                <a:lnTo>
                  <a:pt x="111" y="71"/>
                </a:lnTo>
                <a:lnTo>
                  <a:pt x="115" y="77"/>
                </a:lnTo>
                <a:lnTo>
                  <a:pt x="120" y="82"/>
                </a:lnTo>
                <a:lnTo>
                  <a:pt x="121" y="86"/>
                </a:lnTo>
                <a:lnTo>
                  <a:pt x="123" y="91"/>
                </a:lnTo>
                <a:lnTo>
                  <a:pt x="126" y="98"/>
                </a:lnTo>
                <a:lnTo>
                  <a:pt x="128" y="103"/>
                </a:lnTo>
                <a:lnTo>
                  <a:pt x="131" y="109"/>
                </a:lnTo>
                <a:lnTo>
                  <a:pt x="137" y="128"/>
                </a:lnTo>
                <a:lnTo>
                  <a:pt x="137" y="141"/>
                </a:lnTo>
                <a:lnTo>
                  <a:pt x="138" y="150"/>
                </a:lnTo>
                <a:lnTo>
                  <a:pt x="138" y="146"/>
                </a:lnTo>
                <a:lnTo>
                  <a:pt x="137" y="153"/>
                </a:lnTo>
                <a:lnTo>
                  <a:pt x="137" y="167"/>
                </a:lnTo>
                <a:lnTo>
                  <a:pt x="131" y="185"/>
                </a:lnTo>
                <a:lnTo>
                  <a:pt x="128" y="192"/>
                </a:lnTo>
                <a:lnTo>
                  <a:pt x="126" y="197"/>
                </a:lnTo>
                <a:lnTo>
                  <a:pt x="123" y="204"/>
                </a:lnTo>
                <a:lnTo>
                  <a:pt x="121" y="209"/>
                </a:lnTo>
                <a:lnTo>
                  <a:pt x="120" y="212"/>
                </a:lnTo>
                <a:lnTo>
                  <a:pt x="115" y="217"/>
                </a:lnTo>
                <a:lnTo>
                  <a:pt x="111" y="224"/>
                </a:lnTo>
                <a:lnTo>
                  <a:pt x="108" y="229"/>
                </a:lnTo>
                <a:lnTo>
                  <a:pt x="105" y="232"/>
                </a:lnTo>
                <a:lnTo>
                  <a:pt x="94" y="242"/>
                </a:lnTo>
                <a:lnTo>
                  <a:pt x="91" y="246"/>
                </a:lnTo>
                <a:lnTo>
                  <a:pt x="86" y="249"/>
                </a:lnTo>
                <a:lnTo>
                  <a:pt x="79" y="252"/>
                </a:lnTo>
                <a:lnTo>
                  <a:pt x="74" y="257"/>
                </a:lnTo>
                <a:lnTo>
                  <a:pt x="71" y="259"/>
                </a:lnTo>
                <a:lnTo>
                  <a:pt x="66" y="261"/>
                </a:lnTo>
                <a:lnTo>
                  <a:pt x="59" y="264"/>
                </a:lnTo>
                <a:lnTo>
                  <a:pt x="54" y="266"/>
                </a:lnTo>
                <a:lnTo>
                  <a:pt x="47" y="269"/>
                </a:lnTo>
                <a:lnTo>
                  <a:pt x="29" y="274"/>
                </a:lnTo>
                <a:lnTo>
                  <a:pt x="15" y="274"/>
                </a:lnTo>
                <a:lnTo>
                  <a:pt x="9" y="276"/>
                </a:lnTo>
                <a:lnTo>
                  <a:pt x="10" y="276"/>
                </a:lnTo>
                <a:lnTo>
                  <a:pt x="7" y="276"/>
                </a:lnTo>
                <a:lnTo>
                  <a:pt x="4" y="279"/>
                </a:lnTo>
                <a:lnTo>
                  <a:pt x="0" y="283"/>
                </a:lnTo>
                <a:lnTo>
                  <a:pt x="0" y="289"/>
                </a:lnTo>
                <a:lnTo>
                  <a:pt x="4" y="293"/>
                </a:lnTo>
                <a:lnTo>
                  <a:pt x="7" y="296"/>
                </a:lnTo>
                <a:lnTo>
                  <a:pt x="10" y="296"/>
                </a:lnTo>
                <a:lnTo>
                  <a:pt x="12" y="296"/>
                </a:lnTo>
                <a:lnTo>
                  <a:pt x="19" y="294"/>
                </a:lnTo>
                <a:lnTo>
                  <a:pt x="32" y="294"/>
                </a:lnTo>
                <a:lnTo>
                  <a:pt x="54" y="289"/>
                </a:lnTo>
                <a:lnTo>
                  <a:pt x="61" y="286"/>
                </a:lnTo>
                <a:lnTo>
                  <a:pt x="66" y="284"/>
                </a:lnTo>
                <a:lnTo>
                  <a:pt x="73" y="281"/>
                </a:lnTo>
                <a:lnTo>
                  <a:pt x="78" y="279"/>
                </a:lnTo>
                <a:lnTo>
                  <a:pt x="88" y="274"/>
                </a:lnTo>
                <a:lnTo>
                  <a:pt x="93" y="269"/>
                </a:lnTo>
                <a:lnTo>
                  <a:pt x="96" y="266"/>
                </a:lnTo>
                <a:lnTo>
                  <a:pt x="105" y="262"/>
                </a:lnTo>
                <a:lnTo>
                  <a:pt x="111" y="256"/>
                </a:lnTo>
                <a:lnTo>
                  <a:pt x="113" y="251"/>
                </a:lnTo>
                <a:lnTo>
                  <a:pt x="118" y="249"/>
                </a:lnTo>
                <a:lnTo>
                  <a:pt x="125" y="242"/>
                </a:lnTo>
                <a:lnTo>
                  <a:pt x="128" y="234"/>
                </a:lnTo>
                <a:lnTo>
                  <a:pt x="131" y="230"/>
                </a:lnTo>
                <a:lnTo>
                  <a:pt x="137" y="225"/>
                </a:lnTo>
                <a:lnTo>
                  <a:pt x="142" y="215"/>
                </a:lnTo>
                <a:lnTo>
                  <a:pt x="143" y="210"/>
                </a:lnTo>
                <a:lnTo>
                  <a:pt x="147" y="204"/>
                </a:lnTo>
                <a:lnTo>
                  <a:pt x="148" y="198"/>
                </a:lnTo>
                <a:lnTo>
                  <a:pt x="152" y="192"/>
                </a:lnTo>
                <a:lnTo>
                  <a:pt x="157" y="170"/>
                </a:lnTo>
                <a:lnTo>
                  <a:pt x="157" y="156"/>
                </a:lnTo>
                <a:lnTo>
                  <a:pt x="158" y="150"/>
                </a:lnTo>
                <a:lnTo>
                  <a:pt x="158" y="146"/>
                </a:lnTo>
                <a:lnTo>
                  <a:pt x="157" y="138"/>
                </a:lnTo>
                <a:lnTo>
                  <a:pt x="157" y="124"/>
                </a:lnTo>
                <a:lnTo>
                  <a:pt x="152" y="103"/>
                </a:lnTo>
                <a:lnTo>
                  <a:pt x="148" y="96"/>
                </a:lnTo>
                <a:lnTo>
                  <a:pt x="147" y="91"/>
                </a:lnTo>
                <a:lnTo>
                  <a:pt x="143" y="84"/>
                </a:lnTo>
                <a:lnTo>
                  <a:pt x="142" y="79"/>
                </a:lnTo>
                <a:lnTo>
                  <a:pt x="137" y="69"/>
                </a:lnTo>
                <a:lnTo>
                  <a:pt x="131" y="64"/>
                </a:lnTo>
                <a:lnTo>
                  <a:pt x="128" y="61"/>
                </a:lnTo>
                <a:lnTo>
                  <a:pt x="125" y="52"/>
                </a:lnTo>
                <a:lnTo>
                  <a:pt x="118" y="45"/>
                </a:lnTo>
                <a:lnTo>
                  <a:pt x="113" y="44"/>
                </a:lnTo>
                <a:lnTo>
                  <a:pt x="111" y="39"/>
                </a:lnTo>
                <a:lnTo>
                  <a:pt x="105" y="32"/>
                </a:lnTo>
                <a:lnTo>
                  <a:pt x="96" y="29"/>
                </a:lnTo>
                <a:lnTo>
                  <a:pt x="93" y="25"/>
                </a:lnTo>
                <a:lnTo>
                  <a:pt x="88" y="20"/>
                </a:lnTo>
                <a:lnTo>
                  <a:pt x="78" y="15"/>
                </a:lnTo>
                <a:lnTo>
                  <a:pt x="73" y="13"/>
                </a:lnTo>
                <a:lnTo>
                  <a:pt x="66" y="10"/>
                </a:lnTo>
                <a:lnTo>
                  <a:pt x="61" y="8"/>
                </a:lnTo>
                <a:lnTo>
                  <a:pt x="54" y="5"/>
                </a:lnTo>
                <a:lnTo>
                  <a:pt x="32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33" name="Freeform 13"/>
          <p:cNvSpPr>
            <a:spLocks/>
          </p:cNvSpPr>
          <p:nvPr/>
        </p:nvSpPr>
        <p:spPr bwMode="auto">
          <a:xfrm>
            <a:off x="6435725" y="1439863"/>
            <a:ext cx="360363" cy="31750"/>
          </a:xfrm>
          <a:custGeom>
            <a:avLst/>
            <a:gdLst/>
            <a:ahLst/>
            <a:cxnLst>
              <a:cxn ang="0">
                <a:pos x="217" y="20"/>
              </a:cxn>
              <a:cxn ang="0">
                <a:pos x="221" y="20"/>
              </a:cxn>
              <a:cxn ang="0">
                <a:pos x="224" y="17"/>
              </a:cxn>
              <a:cxn ang="0">
                <a:pos x="227" y="13"/>
              </a:cxn>
              <a:cxn ang="0">
                <a:pos x="227" y="7"/>
              </a:cxn>
              <a:cxn ang="0">
                <a:pos x="224" y="3"/>
              </a:cxn>
              <a:cxn ang="0">
                <a:pos x="221" y="0"/>
              </a:cxn>
              <a:cxn ang="0">
                <a:pos x="7" y="0"/>
              </a:cxn>
              <a:cxn ang="0">
                <a:pos x="4" y="3"/>
              </a:cxn>
              <a:cxn ang="0">
                <a:pos x="0" y="7"/>
              </a:cxn>
              <a:cxn ang="0">
                <a:pos x="0" y="13"/>
              </a:cxn>
              <a:cxn ang="0">
                <a:pos x="4" y="17"/>
              </a:cxn>
              <a:cxn ang="0">
                <a:pos x="7" y="20"/>
              </a:cxn>
              <a:cxn ang="0">
                <a:pos x="10" y="20"/>
              </a:cxn>
              <a:cxn ang="0">
                <a:pos x="217" y="20"/>
              </a:cxn>
            </a:cxnLst>
            <a:rect l="0" t="0" r="r" b="b"/>
            <a:pathLst>
              <a:path w="227" h="20">
                <a:moveTo>
                  <a:pt x="217" y="20"/>
                </a:moveTo>
                <a:lnTo>
                  <a:pt x="221" y="20"/>
                </a:lnTo>
                <a:lnTo>
                  <a:pt x="224" y="17"/>
                </a:lnTo>
                <a:lnTo>
                  <a:pt x="227" y="13"/>
                </a:lnTo>
                <a:lnTo>
                  <a:pt x="227" y="7"/>
                </a:lnTo>
                <a:lnTo>
                  <a:pt x="224" y="3"/>
                </a:lnTo>
                <a:lnTo>
                  <a:pt x="221" y="0"/>
                </a:lnTo>
                <a:lnTo>
                  <a:pt x="7" y="0"/>
                </a:lnTo>
                <a:lnTo>
                  <a:pt x="4" y="3"/>
                </a:lnTo>
                <a:lnTo>
                  <a:pt x="0" y="7"/>
                </a:lnTo>
                <a:lnTo>
                  <a:pt x="0" y="13"/>
                </a:lnTo>
                <a:lnTo>
                  <a:pt x="4" y="17"/>
                </a:lnTo>
                <a:lnTo>
                  <a:pt x="7" y="20"/>
                </a:lnTo>
                <a:lnTo>
                  <a:pt x="10" y="20"/>
                </a:lnTo>
                <a:lnTo>
                  <a:pt x="217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34" name="Freeform 14"/>
          <p:cNvSpPr>
            <a:spLocks/>
          </p:cNvSpPr>
          <p:nvPr/>
        </p:nvSpPr>
        <p:spPr bwMode="auto">
          <a:xfrm>
            <a:off x="6435725" y="1881188"/>
            <a:ext cx="360363" cy="31750"/>
          </a:xfrm>
          <a:custGeom>
            <a:avLst/>
            <a:gdLst/>
            <a:ahLst/>
            <a:cxnLst>
              <a:cxn ang="0">
                <a:pos x="217" y="20"/>
              </a:cxn>
              <a:cxn ang="0">
                <a:pos x="221" y="20"/>
              </a:cxn>
              <a:cxn ang="0">
                <a:pos x="224" y="16"/>
              </a:cxn>
              <a:cxn ang="0">
                <a:pos x="227" y="13"/>
              </a:cxn>
              <a:cxn ang="0">
                <a:pos x="227" y="6"/>
              </a:cxn>
              <a:cxn ang="0">
                <a:pos x="224" y="3"/>
              </a:cxn>
              <a:cxn ang="0">
                <a:pos x="221" y="0"/>
              </a:cxn>
              <a:cxn ang="0">
                <a:pos x="7" y="0"/>
              </a:cxn>
              <a:cxn ang="0">
                <a:pos x="4" y="3"/>
              </a:cxn>
              <a:cxn ang="0">
                <a:pos x="0" y="6"/>
              </a:cxn>
              <a:cxn ang="0">
                <a:pos x="0" y="13"/>
              </a:cxn>
              <a:cxn ang="0">
                <a:pos x="4" y="16"/>
              </a:cxn>
              <a:cxn ang="0">
                <a:pos x="7" y="20"/>
              </a:cxn>
              <a:cxn ang="0">
                <a:pos x="10" y="20"/>
              </a:cxn>
              <a:cxn ang="0">
                <a:pos x="217" y="20"/>
              </a:cxn>
            </a:cxnLst>
            <a:rect l="0" t="0" r="r" b="b"/>
            <a:pathLst>
              <a:path w="227" h="20">
                <a:moveTo>
                  <a:pt x="217" y="20"/>
                </a:moveTo>
                <a:lnTo>
                  <a:pt x="221" y="20"/>
                </a:lnTo>
                <a:lnTo>
                  <a:pt x="224" y="16"/>
                </a:lnTo>
                <a:lnTo>
                  <a:pt x="227" y="13"/>
                </a:lnTo>
                <a:lnTo>
                  <a:pt x="227" y="6"/>
                </a:lnTo>
                <a:lnTo>
                  <a:pt x="224" y="3"/>
                </a:lnTo>
                <a:lnTo>
                  <a:pt x="221" y="0"/>
                </a:ln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13"/>
                </a:lnTo>
                <a:lnTo>
                  <a:pt x="4" y="16"/>
                </a:lnTo>
                <a:lnTo>
                  <a:pt x="7" y="20"/>
                </a:lnTo>
                <a:lnTo>
                  <a:pt x="10" y="20"/>
                </a:lnTo>
                <a:lnTo>
                  <a:pt x="217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35" name="Freeform 15"/>
          <p:cNvSpPr>
            <a:spLocks/>
          </p:cNvSpPr>
          <p:nvPr/>
        </p:nvSpPr>
        <p:spPr bwMode="auto">
          <a:xfrm>
            <a:off x="6435725" y="1439863"/>
            <a:ext cx="31750" cy="473075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20" y="7"/>
              </a:cxn>
              <a:cxn ang="0">
                <a:pos x="17" y="3"/>
              </a:cxn>
              <a:cxn ang="0">
                <a:pos x="14" y="0"/>
              </a:cxn>
              <a:cxn ang="0">
                <a:pos x="7" y="0"/>
              </a:cxn>
              <a:cxn ang="0">
                <a:pos x="4" y="3"/>
              </a:cxn>
              <a:cxn ang="0">
                <a:pos x="0" y="7"/>
              </a:cxn>
              <a:cxn ang="0">
                <a:pos x="0" y="291"/>
              </a:cxn>
              <a:cxn ang="0">
                <a:pos x="4" y="294"/>
              </a:cxn>
              <a:cxn ang="0">
                <a:pos x="7" y="298"/>
              </a:cxn>
              <a:cxn ang="0">
                <a:pos x="14" y="298"/>
              </a:cxn>
              <a:cxn ang="0">
                <a:pos x="17" y="294"/>
              </a:cxn>
              <a:cxn ang="0">
                <a:pos x="20" y="291"/>
              </a:cxn>
              <a:cxn ang="0">
                <a:pos x="20" y="288"/>
              </a:cxn>
              <a:cxn ang="0">
                <a:pos x="20" y="10"/>
              </a:cxn>
            </a:cxnLst>
            <a:rect l="0" t="0" r="r" b="b"/>
            <a:pathLst>
              <a:path w="20" h="298">
                <a:moveTo>
                  <a:pt x="20" y="10"/>
                </a:moveTo>
                <a:lnTo>
                  <a:pt x="20" y="7"/>
                </a:lnTo>
                <a:lnTo>
                  <a:pt x="17" y="3"/>
                </a:lnTo>
                <a:lnTo>
                  <a:pt x="14" y="0"/>
                </a:lnTo>
                <a:lnTo>
                  <a:pt x="7" y="0"/>
                </a:lnTo>
                <a:lnTo>
                  <a:pt x="4" y="3"/>
                </a:lnTo>
                <a:lnTo>
                  <a:pt x="0" y="7"/>
                </a:lnTo>
                <a:lnTo>
                  <a:pt x="0" y="291"/>
                </a:lnTo>
                <a:lnTo>
                  <a:pt x="4" y="294"/>
                </a:lnTo>
                <a:lnTo>
                  <a:pt x="7" y="298"/>
                </a:lnTo>
                <a:lnTo>
                  <a:pt x="14" y="298"/>
                </a:lnTo>
                <a:lnTo>
                  <a:pt x="17" y="294"/>
                </a:lnTo>
                <a:lnTo>
                  <a:pt x="20" y="291"/>
                </a:lnTo>
                <a:lnTo>
                  <a:pt x="20" y="288"/>
                </a:lnTo>
                <a:lnTo>
                  <a:pt x="20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36" name="Freeform 16"/>
          <p:cNvSpPr>
            <a:spLocks/>
          </p:cNvSpPr>
          <p:nvPr/>
        </p:nvSpPr>
        <p:spPr bwMode="auto">
          <a:xfrm>
            <a:off x="6951663" y="1612900"/>
            <a:ext cx="138112" cy="141288"/>
          </a:xfrm>
          <a:custGeom>
            <a:avLst/>
            <a:gdLst/>
            <a:ahLst/>
            <a:cxnLst>
              <a:cxn ang="0">
                <a:pos x="2" y="61"/>
              </a:cxn>
              <a:cxn ang="0">
                <a:pos x="7" y="71"/>
              </a:cxn>
              <a:cxn ang="0">
                <a:pos x="8" y="73"/>
              </a:cxn>
              <a:cxn ang="0">
                <a:pos x="18" y="83"/>
              </a:cxn>
              <a:cxn ang="0">
                <a:pos x="22" y="86"/>
              </a:cxn>
              <a:cxn ang="0">
                <a:pos x="28" y="88"/>
              </a:cxn>
              <a:cxn ang="0">
                <a:pos x="50" y="88"/>
              </a:cxn>
              <a:cxn ang="0">
                <a:pos x="59" y="88"/>
              </a:cxn>
              <a:cxn ang="0">
                <a:pos x="69" y="83"/>
              </a:cxn>
              <a:cxn ang="0">
                <a:pos x="69" y="83"/>
              </a:cxn>
              <a:cxn ang="0">
                <a:pos x="79" y="73"/>
              </a:cxn>
              <a:cxn ang="0">
                <a:pos x="76" y="74"/>
              </a:cxn>
              <a:cxn ang="0">
                <a:pos x="86" y="63"/>
              </a:cxn>
              <a:cxn ang="0">
                <a:pos x="87" y="51"/>
              </a:cxn>
              <a:cxn ang="0">
                <a:pos x="87" y="31"/>
              </a:cxn>
              <a:cxn ang="0">
                <a:pos x="84" y="26"/>
              </a:cxn>
              <a:cxn ang="0">
                <a:pos x="81" y="21"/>
              </a:cxn>
              <a:cxn ang="0">
                <a:pos x="67" y="7"/>
              </a:cxn>
              <a:cxn ang="0">
                <a:pos x="62" y="4"/>
              </a:cxn>
              <a:cxn ang="0">
                <a:pos x="57" y="0"/>
              </a:cxn>
              <a:cxn ang="0">
                <a:pos x="27" y="2"/>
              </a:cxn>
              <a:cxn ang="0">
                <a:pos x="13" y="12"/>
              </a:cxn>
              <a:cxn ang="0">
                <a:pos x="5" y="21"/>
              </a:cxn>
              <a:cxn ang="0">
                <a:pos x="3" y="24"/>
              </a:cxn>
              <a:cxn ang="0">
                <a:pos x="0" y="31"/>
              </a:cxn>
              <a:cxn ang="0">
                <a:pos x="20" y="37"/>
              </a:cxn>
              <a:cxn ang="0">
                <a:pos x="23" y="31"/>
              </a:cxn>
              <a:cxn ang="0">
                <a:pos x="25" y="27"/>
              </a:cxn>
              <a:cxn ang="0">
                <a:pos x="28" y="24"/>
              </a:cxn>
              <a:cxn ang="0">
                <a:pos x="35" y="22"/>
              </a:cxn>
              <a:cxn ang="0">
                <a:pos x="50" y="21"/>
              </a:cxn>
              <a:cxn ang="0">
                <a:pos x="55" y="24"/>
              </a:cxn>
              <a:cxn ang="0">
                <a:pos x="60" y="27"/>
              </a:cxn>
              <a:cxn ang="0">
                <a:pos x="60" y="27"/>
              </a:cxn>
              <a:cxn ang="0">
                <a:pos x="64" y="32"/>
              </a:cxn>
              <a:cxn ang="0">
                <a:pos x="67" y="37"/>
              </a:cxn>
              <a:cxn ang="0">
                <a:pos x="72" y="39"/>
              </a:cxn>
              <a:cxn ang="0">
                <a:pos x="65" y="54"/>
              </a:cxn>
              <a:cxn ang="0">
                <a:pos x="67" y="58"/>
              </a:cxn>
              <a:cxn ang="0">
                <a:pos x="60" y="64"/>
              </a:cxn>
              <a:cxn ang="0">
                <a:pos x="64" y="61"/>
              </a:cxn>
              <a:cxn ang="0">
                <a:pos x="52" y="71"/>
              </a:cxn>
              <a:cxn ang="0">
                <a:pos x="54" y="68"/>
              </a:cxn>
              <a:cxn ang="0">
                <a:pos x="42" y="69"/>
              </a:cxn>
              <a:cxn ang="0">
                <a:pos x="42" y="69"/>
              </a:cxn>
              <a:cxn ang="0">
                <a:pos x="33" y="68"/>
              </a:cxn>
              <a:cxn ang="0">
                <a:pos x="33" y="71"/>
              </a:cxn>
              <a:cxn ang="0">
                <a:pos x="23" y="61"/>
              </a:cxn>
              <a:cxn ang="0">
                <a:pos x="25" y="63"/>
              </a:cxn>
              <a:cxn ang="0">
                <a:pos x="23" y="59"/>
              </a:cxn>
              <a:cxn ang="0">
                <a:pos x="20" y="52"/>
              </a:cxn>
            </a:cxnLst>
            <a:rect l="0" t="0" r="r" b="b"/>
            <a:pathLst>
              <a:path w="87" h="89">
                <a:moveTo>
                  <a:pt x="0" y="46"/>
                </a:moveTo>
                <a:lnTo>
                  <a:pt x="0" y="59"/>
                </a:lnTo>
                <a:lnTo>
                  <a:pt x="2" y="61"/>
                </a:lnTo>
                <a:lnTo>
                  <a:pt x="2" y="64"/>
                </a:lnTo>
                <a:lnTo>
                  <a:pt x="3" y="66"/>
                </a:lnTo>
                <a:lnTo>
                  <a:pt x="7" y="71"/>
                </a:lnTo>
                <a:lnTo>
                  <a:pt x="8" y="71"/>
                </a:lnTo>
                <a:lnTo>
                  <a:pt x="5" y="69"/>
                </a:lnTo>
                <a:lnTo>
                  <a:pt x="8" y="73"/>
                </a:lnTo>
                <a:lnTo>
                  <a:pt x="12" y="78"/>
                </a:lnTo>
                <a:lnTo>
                  <a:pt x="17" y="81"/>
                </a:lnTo>
                <a:lnTo>
                  <a:pt x="18" y="83"/>
                </a:lnTo>
                <a:lnTo>
                  <a:pt x="17" y="79"/>
                </a:lnTo>
                <a:lnTo>
                  <a:pt x="13" y="78"/>
                </a:lnTo>
                <a:lnTo>
                  <a:pt x="22" y="86"/>
                </a:lnTo>
                <a:lnTo>
                  <a:pt x="25" y="86"/>
                </a:lnTo>
                <a:lnTo>
                  <a:pt x="27" y="88"/>
                </a:lnTo>
                <a:lnTo>
                  <a:pt x="28" y="88"/>
                </a:lnTo>
                <a:lnTo>
                  <a:pt x="30" y="89"/>
                </a:lnTo>
                <a:lnTo>
                  <a:pt x="39" y="89"/>
                </a:lnTo>
                <a:lnTo>
                  <a:pt x="50" y="88"/>
                </a:lnTo>
                <a:lnTo>
                  <a:pt x="49" y="89"/>
                </a:lnTo>
                <a:lnTo>
                  <a:pt x="57" y="89"/>
                </a:lnTo>
                <a:lnTo>
                  <a:pt x="59" y="88"/>
                </a:lnTo>
                <a:lnTo>
                  <a:pt x="60" y="88"/>
                </a:lnTo>
                <a:lnTo>
                  <a:pt x="62" y="86"/>
                </a:lnTo>
                <a:lnTo>
                  <a:pt x="69" y="83"/>
                </a:lnTo>
                <a:lnTo>
                  <a:pt x="72" y="78"/>
                </a:lnTo>
                <a:lnTo>
                  <a:pt x="67" y="83"/>
                </a:lnTo>
                <a:lnTo>
                  <a:pt x="69" y="83"/>
                </a:lnTo>
                <a:lnTo>
                  <a:pt x="70" y="81"/>
                </a:lnTo>
                <a:lnTo>
                  <a:pt x="76" y="78"/>
                </a:lnTo>
                <a:lnTo>
                  <a:pt x="79" y="73"/>
                </a:lnTo>
                <a:lnTo>
                  <a:pt x="81" y="71"/>
                </a:lnTo>
                <a:lnTo>
                  <a:pt x="81" y="69"/>
                </a:lnTo>
                <a:lnTo>
                  <a:pt x="76" y="74"/>
                </a:lnTo>
                <a:lnTo>
                  <a:pt x="81" y="71"/>
                </a:lnTo>
                <a:lnTo>
                  <a:pt x="84" y="64"/>
                </a:lnTo>
                <a:lnTo>
                  <a:pt x="86" y="63"/>
                </a:lnTo>
                <a:lnTo>
                  <a:pt x="86" y="61"/>
                </a:lnTo>
                <a:lnTo>
                  <a:pt x="87" y="59"/>
                </a:lnTo>
                <a:lnTo>
                  <a:pt x="87" y="51"/>
                </a:lnTo>
                <a:lnTo>
                  <a:pt x="86" y="52"/>
                </a:lnTo>
                <a:lnTo>
                  <a:pt x="87" y="41"/>
                </a:lnTo>
                <a:lnTo>
                  <a:pt x="87" y="31"/>
                </a:lnTo>
                <a:lnTo>
                  <a:pt x="86" y="29"/>
                </a:lnTo>
                <a:lnTo>
                  <a:pt x="86" y="27"/>
                </a:lnTo>
                <a:lnTo>
                  <a:pt x="84" y="26"/>
                </a:lnTo>
                <a:lnTo>
                  <a:pt x="81" y="19"/>
                </a:lnTo>
                <a:lnTo>
                  <a:pt x="76" y="15"/>
                </a:lnTo>
                <a:lnTo>
                  <a:pt x="81" y="21"/>
                </a:lnTo>
                <a:lnTo>
                  <a:pt x="81" y="19"/>
                </a:lnTo>
                <a:lnTo>
                  <a:pt x="69" y="7"/>
                </a:lnTo>
                <a:lnTo>
                  <a:pt x="67" y="7"/>
                </a:lnTo>
                <a:lnTo>
                  <a:pt x="72" y="12"/>
                </a:lnTo>
                <a:lnTo>
                  <a:pt x="69" y="7"/>
                </a:lnTo>
                <a:lnTo>
                  <a:pt x="62" y="4"/>
                </a:lnTo>
                <a:lnTo>
                  <a:pt x="60" y="2"/>
                </a:lnTo>
                <a:lnTo>
                  <a:pt x="59" y="2"/>
                </a:lnTo>
                <a:lnTo>
                  <a:pt x="57" y="0"/>
                </a:lnTo>
                <a:lnTo>
                  <a:pt x="30" y="0"/>
                </a:lnTo>
                <a:lnTo>
                  <a:pt x="28" y="2"/>
                </a:lnTo>
                <a:lnTo>
                  <a:pt x="27" y="2"/>
                </a:lnTo>
                <a:lnTo>
                  <a:pt x="25" y="4"/>
                </a:lnTo>
                <a:lnTo>
                  <a:pt x="22" y="4"/>
                </a:lnTo>
                <a:lnTo>
                  <a:pt x="13" y="12"/>
                </a:lnTo>
                <a:lnTo>
                  <a:pt x="17" y="10"/>
                </a:lnTo>
                <a:lnTo>
                  <a:pt x="18" y="7"/>
                </a:lnTo>
                <a:lnTo>
                  <a:pt x="5" y="21"/>
                </a:lnTo>
                <a:lnTo>
                  <a:pt x="8" y="19"/>
                </a:lnTo>
                <a:lnTo>
                  <a:pt x="7" y="19"/>
                </a:lnTo>
                <a:lnTo>
                  <a:pt x="3" y="24"/>
                </a:lnTo>
                <a:lnTo>
                  <a:pt x="2" y="26"/>
                </a:lnTo>
                <a:lnTo>
                  <a:pt x="2" y="29"/>
                </a:lnTo>
                <a:lnTo>
                  <a:pt x="0" y="31"/>
                </a:lnTo>
                <a:lnTo>
                  <a:pt x="0" y="46"/>
                </a:lnTo>
                <a:lnTo>
                  <a:pt x="20" y="46"/>
                </a:lnTo>
                <a:lnTo>
                  <a:pt x="20" y="37"/>
                </a:lnTo>
                <a:lnTo>
                  <a:pt x="22" y="36"/>
                </a:lnTo>
                <a:lnTo>
                  <a:pt x="22" y="32"/>
                </a:lnTo>
                <a:lnTo>
                  <a:pt x="23" y="31"/>
                </a:lnTo>
                <a:lnTo>
                  <a:pt x="20" y="32"/>
                </a:lnTo>
                <a:lnTo>
                  <a:pt x="22" y="32"/>
                </a:lnTo>
                <a:lnTo>
                  <a:pt x="25" y="27"/>
                </a:lnTo>
                <a:lnTo>
                  <a:pt x="30" y="24"/>
                </a:lnTo>
                <a:lnTo>
                  <a:pt x="33" y="19"/>
                </a:lnTo>
                <a:lnTo>
                  <a:pt x="28" y="24"/>
                </a:lnTo>
                <a:lnTo>
                  <a:pt x="32" y="24"/>
                </a:lnTo>
                <a:lnTo>
                  <a:pt x="33" y="22"/>
                </a:lnTo>
                <a:lnTo>
                  <a:pt x="35" y="22"/>
                </a:lnTo>
                <a:lnTo>
                  <a:pt x="37" y="21"/>
                </a:lnTo>
                <a:lnTo>
                  <a:pt x="44" y="21"/>
                </a:lnTo>
                <a:lnTo>
                  <a:pt x="50" y="21"/>
                </a:lnTo>
                <a:lnTo>
                  <a:pt x="52" y="22"/>
                </a:lnTo>
                <a:lnTo>
                  <a:pt x="54" y="22"/>
                </a:lnTo>
                <a:lnTo>
                  <a:pt x="55" y="24"/>
                </a:lnTo>
                <a:lnTo>
                  <a:pt x="55" y="21"/>
                </a:lnTo>
                <a:lnTo>
                  <a:pt x="52" y="19"/>
                </a:lnTo>
                <a:lnTo>
                  <a:pt x="60" y="27"/>
                </a:lnTo>
                <a:lnTo>
                  <a:pt x="62" y="27"/>
                </a:lnTo>
                <a:lnTo>
                  <a:pt x="60" y="26"/>
                </a:lnTo>
                <a:lnTo>
                  <a:pt x="60" y="27"/>
                </a:lnTo>
                <a:lnTo>
                  <a:pt x="69" y="36"/>
                </a:lnTo>
                <a:lnTo>
                  <a:pt x="67" y="32"/>
                </a:lnTo>
                <a:lnTo>
                  <a:pt x="64" y="32"/>
                </a:lnTo>
                <a:lnTo>
                  <a:pt x="65" y="34"/>
                </a:lnTo>
                <a:lnTo>
                  <a:pt x="65" y="36"/>
                </a:lnTo>
                <a:lnTo>
                  <a:pt x="67" y="37"/>
                </a:lnTo>
                <a:lnTo>
                  <a:pt x="67" y="44"/>
                </a:lnTo>
                <a:lnTo>
                  <a:pt x="70" y="51"/>
                </a:lnTo>
                <a:lnTo>
                  <a:pt x="72" y="39"/>
                </a:lnTo>
                <a:lnTo>
                  <a:pt x="67" y="44"/>
                </a:lnTo>
                <a:lnTo>
                  <a:pt x="67" y="52"/>
                </a:lnTo>
                <a:lnTo>
                  <a:pt x="65" y="54"/>
                </a:lnTo>
                <a:lnTo>
                  <a:pt x="65" y="56"/>
                </a:lnTo>
                <a:lnTo>
                  <a:pt x="64" y="58"/>
                </a:lnTo>
                <a:lnTo>
                  <a:pt x="67" y="58"/>
                </a:lnTo>
                <a:lnTo>
                  <a:pt x="69" y="54"/>
                </a:lnTo>
                <a:lnTo>
                  <a:pt x="60" y="63"/>
                </a:lnTo>
                <a:lnTo>
                  <a:pt x="60" y="64"/>
                </a:lnTo>
                <a:lnTo>
                  <a:pt x="59" y="66"/>
                </a:lnTo>
                <a:lnTo>
                  <a:pt x="62" y="64"/>
                </a:lnTo>
                <a:lnTo>
                  <a:pt x="64" y="61"/>
                </a:lnTo>
                <a:lnTo>
                  <a:pt x="62" y="63"/>
                </a:lnTo>
                <a:lnTo>
                  <a:pt x="60" y="63"/>
                </a:lnTo>
                <a:lnTo>
                  <a:pt x="52" y="71"/>
                </a:lnTo>
                <a:lnTo>
                  <a:pt x="55" y="69"/>
                </a:lnTo>
                <a:lnTo>
                  <a:pt x="55" y="66"/>
                </a:lnTo>
                <a:lnTo>
                  <a:pt x="54" y="68"/>
                </a:lnTo>
                <a:lnTo>
                  <a:pt x="52" y="68"/>
                </a:lnTo>
                <a:lnTo>
                  <a:pt x="50" y="69"/>
                </a:lnTo>
                <a:lnTo>
                  <a:pt x="42" y="69"/>
                </a:lnTo>
                <a:lnTo>
                  <a:pt x="37" y="74"/>
                </a:lnTo>
                <a:lnTo>
                  <a:pt x="49" y="73"/>
                </a:lnTo>
                <a:lnTo>
                  <a:pt x="42" y="69"/>
                </a:lnTo>
                <a:lnTo>
                  <a:pt x="37" y="69"/>
                </a:lnTo>
                <a:lnTo>
                  <a:pt x="35" y="68"/>
                </a:lnTo>
                <a:lnTo>
                  <a:pt x="33" y="68"/>
                </a:lnTo>
                <a:lnTo>
                  <a:pt x="32" y="66"/>
                </a:lnTo>
                <a:lnTo>
                  <a:pt x="28" y="66"/>
                </a:lnTo>
                <a:lnTo>
                  <a:pt x="33" y="71"/>
                </a:lnTo>
                <a:lnTo>
                  <a:pt x="30" y="66"/>
                </a:lnTo>
                <a:lnTo>
                  <a:pt x="25" y="63"/>
                </a:lnTo>
                <a:lnTo>
                  <a:pt x="23" y="61"/>
                </a:lnTo>
                <a:lnTo>
                  <a:pt x="25" y="64"/>
                </a:lnTo>
                <a:lnTo>
                  <a:pt x="28" y="66"/>
                </a:lnTo>
                <a:lnTo>
                  <a:pt x="25" y="63"/>
                </a:lnTo>
                <a:lnTo>
                  <a:pt x="22" y="58"/>
                </a:lnTo>
                <a:lnTo>
                  <a:pt x="20" y="58"/>
                </a:lnTo>
                <a:lnTo>
                  <a:pt x="23" y="59"/>
                </a:lnTo>
                <a:lnTo>
                  <a:pt x="22" y="58"/>
                </a:lnTo>
                <a:lnTo>
                  <a:pt x="22" y="54"/>
                </a:lnTo>
                <a:lnTo>
                  <a:pt x="20" y="52"/>
                </a:lnTo>
                <a:lnTo>
                  <a:pt x="20" y="46"/>
                </a:lnTo>
                <a:lnTo>
                  <a:pt x="0" y="4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37" name="Freeform 17"/>
          <p:cNvSpPr>
            <a:spLocks/>
          </p:cNvSpPr>
          <p:nvPr/>
        </p:nvSpPr>
        <p:spPr bwMode="auto">
          <a:xfrm>
            <a:off x="6737350" y="2668588"/>
            <a:ext cx="250825" cy="469900"/>
          </a:xfrm>
          <a:custGeom>
            <a:avLst/>
            <a:gdLst/>
            <a:ahLst/>
            <a:cxnLst>
              <a:cxn ang="0">
                <a:pos x="7" y="0"/>
              </a:cxn>
              <a:cxn ang="0">
                <a:pos x="0" y="6"/>
              </a:cxn>
              <a:cxn ang="0">
                <a:pos x="4" y="16"/>
              </a:cxn>
              <a:cxn ang="0">
                <a:pos x="29" y="20"/>
              </a:cxn>
              <a:cxn ang="0">
                <a:pos x="54" y="28"/>
              </a:cxn>
              <a:cxn ang="0">
                <a:pos x="66" y="33"/>
              </a:cxn>
              <a:cxn ang="0">
                <a:pos x="74" y="37"/>
              </a:cxn>
              <a:cxn ang="0">
                <a:pos x="86" y="45"/>
              </a:cxn>
              <a:cxn ang="0">
                <a:pos x="94" y="52"/>
              </a:cxn>
              <a:cxn ang="0">
                <a:pos x="108" y="65"/>
              </a:cxn>
              <a:cxn ang="0">
                <a:pos x="115" y="77"/>
              </a:cxn>
              <a:cxn ang="0">
                <a:pos x="121" y="85"/>
              </a:cxn>
              <a:cxn ang="0">
                <a:pos x="126" y="97"/>
              </a:cxn>
              <a:cxn ang="0">
                <a:pos x="131" y="109"/>
              </a:cxn>
              <a:cxn ang="0">
                <a:pos x="137" y="141"/>
              </a:cxn>
              <a:cxn ang="0">
                <a:pos x="138" y="146"/>
              </a:cxn>
              <a:cxn ang="0">
                <a:pos x="137" y="166"/>
              </a:cxn>
              <a:cxn ang="0">
                <a:pos x="128" y="191"/>
              </a:cxn>
              <a:cxn ang="0">
                <a:pos x="123" y="203"/>
              </a:cxn>
              <a:cxn ang="0">
                <a:pos x="120" y="212"/>
              </a:cxn>
              <a:cxn ang="0">
                <a:pos x="111" y="223"/>
              </a:cxn>
              <a:cxn ang="0">
                <a:pos x="105" y="232"/>
              </a:cxn>
              <a:cxn ang="0">
                <a:pos x="91" y="245"/>
              </a:cxn>
              <a:cxn ang="0">
                <a:pos x="79" y="252"/>
              </a:cxn>
              <a:cxn ang="0">
                <a:pos x="71" y="259"/>
              </a:cxn>
              <a:cxn ang="0">
                <a:pos x="59" y="264"/>
              </a:cxn>
              <a:cxn ang="0">
                <a:pos x="47" y="269"/>
              </a:cxn>
              <a:cxn ang="0">
                <a:pos x="15" y="274"/>
              </a:cxn>
              <a:cxn ang="0">
                <a:pos x="10" y="275"/>
              </a:cxn>
              <a:cxn ang="0">
                <a:pos x="4" y="279"/>
              </a:cxn>
              <a:cxn ang="0">
                <a:pos x="0" y="289"/>
              </a:cxn>
              <a:cxn ang="0">
                <a:pos x="7" y="296"/>
              </a:cxn>
              <a:cxn ang="0">
                <a:pos x="12" y="296"/>
              </a:cxn>
              <a:cxn ang="0">
                <a:pos x="32" y="294"/>
              </a:cxn>
              <a:cxn ang="0">
                <a:pos x="61" y="286"/>
              </a:cxn>
              <a:cxn ang="0">
                <a:pos x="73" y="281"/>
              </a:cxn>
              <a:cxn ang="0">
                <a:pos x="88" y="274"/>
              </a:cxn>
              <a:cxn ang="0">
                <a:pos x="96" y="265"/>
              </a:cxn>
              <a:cxn ang="0">
                <a:pos x="111" y="255"/>
              </a:cxn>
              <a:cxn ang="0">
                <a:pos x="118" y="249"/>
              </a:cxn>
              <a:cxn ang="0">
                <a:pos x="128" y="233"/>
              </a:cxn>
              <a:cxn ang="0">
                <a:pos x="137" y="225"/>
              </a:cxn>
              <a:cxn ang="0">
                <a:pos x="143" y="210"/>
              </a:cxn>
              <a:cxn ang="0">
                <a:pos x="148" y="198"/>
              </a:cxn>
              <a:cxn ang="0">
                <a:pos x="157" y="170"/>
              </a:cxn>
              <a:cxn ang="0">
                <a:pos x="158" y="149"/>
              </a:cxn>
              <a:cxn ang="0">
                <a:pos x="157" y="138"/>
              </a:cxn>
              <a:cxn ang="0">
                <a:pos x="152" y="102"/>
              </a:cxn>
              <a:cxn ang="0">
                <a:pos x="147" y="90"/>
              </a:cxn>
              <a:cxn ang="0">
                <a:pos x="142" y="79"/>
              </a:cxn>
              <a:cxn ang="0">
                <a:pos x="131" y="64"/>
              </a:cxn>
              <a:cxn ang="0">
                <a:pos x="125" y="52"/>
              </a:cxn>
              <a:cxn ang="0">
                <a:pos x="113" y="43"/>
              </a:cxn>
              <a:cxn ang="0">
                <a:pos x="105" y="32"/>
              </a:cxn>
              <a:cxn ang="0">
                <a:pos x="93" y="25"/>
              </a:cxn>
              <a:cxn ang="0">
                <a:pos x="78" y="15"/>
              </a:cxn>
              <a:cxn ang="0">
                <a:pos x="66" y="10"/>
              </a:cxn>
              <a:cxn ang="0">
                <a:pos x="54" y="5"/>
              </a:cxn>
              <a:cxn ang="0">
                <a:pos x="10" y="0"/>
              </a:cxn>
            </a:cxnLst>
            <a:rect l="0" t="0" r="r" b="b"/>
            <a:pathLst>
              <a:path w="158" h="296">
                <a:moveTo>
                  <a:pt x="10" y="0"/>
                </a:move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13"/>
                </a:lnTo>
                <a:lnTo>
                  <a:pt x="4" y="16"/>
                </a:lnTo>
                <a:lnTo>
                  <a:pt x="7" y="20"/>
                </a:lnTo>
                <a:lnTo>
                  <a:pt x="29" y="20"/>
                </a:lnTo>
                <a:lnTo>
                  <a:pt x="47" y="25"/>
                </a:lnTo>
                <a:lnTo>
                  <a:pt x="54" y="28"/>
                </a:lnTo>
                <a:lnTo>
                  <a:pt x="59" y="30"/>
                </a:lnTo>
                <a:lnTo>
                  <a:pt x="66" y="33"/>
                </a:lnTo>
                <a:lnTo>
                  <a:pt x="71" y="35"/>
                </a:lnTo>
                <a:lnTo>
                  <a:pt x="74" y="37"/>
                </a:lnTo>
                <a:lnTo>
                  <a:pt x="79" y="42"/>
                </a:lnTo>
                <a:lnTo>
                  <a:pt x="86" y="45"/>
                </a:lnTo>
                <a:lnTo>
                  <a:pt x="91" y="48"/>
                </a:lnTo>
                <a:lnTo>
                  <a:pt x="94" y="52"/>
                </a:lnTo>
                <a:lnTo>
                  <a:pt x="105" y="62"/>
                </a:lnTo>
                <a:lnTo>
                  <a:pt x="108" y="65"/>
                </a:lnTo>
                <a:lnTo>
                  <a:pt x="111" y="70"/>
                </a:lnTo>
                <a:lnTo>
                  <a:pt x="115" y="77"/>
                </a:lnTo>
                <a:lnTo>
                  <a:pt x="120" y="82"/>
                </a:lnTo>
                <a:lnTo>
                  <a:pt x="121" y="85"/>
                </a:lnTo>
                <a:lnTo>
                  <a:pt x="123" y="90"/>
                </a:lnTo>
                <a:lnTo>
                  <a:pt x="126" y="97"/>
                </a:lnTo>
                <a:lnTo>
                  <a:pt x="128" y="102"/>
                </a:lnTo>
                <a:lnTo>
                  <a:pt x="131" y="109"/>
                </a:lnTo>
                <a:lnTo>
                  <a:pt x="137" y="127"/>
                </a:lnTo>
                <a:lnTo>
                  <a:pt x="137" y="141"/>
                </a:lnTo>
                <a:lnTo>
                  <a:pt x="138" y="149"/>
                </a:lnTo>
                <a:lnTo>
                  <a:pt x="138" y="146"/>
                </a:lnTo>
                <a:lnTo>
                  <a:pt x="137" y="153"/>
                </a:lnTo>
                <a:lnTo>
                  <a:pt x="137" y="166"/>
                </a:lnTo>
                <a:lnTo>
                  <a:pt x="131" y="185"/>
                </a:lnTo>
                <a:lnTo>
                  <a:pt x="128" y="191"/>
                </a:lnTo>
                <a:lnTo>
                  <a:pt x="126" y="196"/>
                </a:lnTo>
                <a:lnTo>
                  <a:pt x="123" y="203"/>
                </a:lnTo>
                <a:lnTo>
                  <a:pt x="121" y="208"/>
                </a:lnTo>
                <a:lnTo>
                  <a:pt x="120" y="212"/>
                </a:lnTo>
                <a:lnTo>
                  <a:pt x="115" y="217"/>
                </a:lnTo>
                <a:lnTo>
                  <a:pt x="111" y="223"/>
                </a:lnTo>
                <a:lnTo>
                  <a:pt x="108" y="228"/>
                </a:lnTo>
                <a:lnTo>
                  <a:pt x="105" y="232"/>
                </a:lnTo>
                <a:lnTo>
                  <a:pt x="94" y="242"/>
                </a:lnTo>
                <a:lnTo>
                  <a:pt x="91" y="245"/>
                </a:lnTo>
                <a:lnTo>
                  <a:pt x="86" y="249"/>
                </a:lnTo>
                <a:lnTo>
                  <a:pt x="79" y="252"/>
                </a:lnTo>
                <a:lnTo>
                  <a:pt x="74" y="257"/>
                </a:lnTo>
                <a:lnTo>
                  <a:pt x="71" y="259"/>
                </a:lnTo>
                <a:lnTo>
                  <a:pt x="66" y="260"/>
                </a:lnTo>
                <a:lnTo>
                  <a:pt x="59" y="264"/>
                </a:lnTo>
                <a:lnTo>
                  <a:pt x="54" y="265"/>
                </a:lnTo>
                <a:lnTo>
                  <a:pt x="47" y="269"/>
                </a:lnTo>
                <a:lnTo>
                  <a:pt x="29" y="274"/>
                </a:lnTo>
                <a:lnTo>
                  <a:pt x="15" y="274"/>
                </a:lnTo>
                <a:lnTo>
                  <a:pt x="9" y="275"/>
                </a:lnTo>
                <a:lnTo>
                  <a:pt x="10" y="275"/>
                </a:lnTo>
                <a:lnTo>
                  <a:pt x="7" y="275"/>
                </a:lnTo>
                <a:lnTo>
                  <a:pt x="4" y="279"/>
                </a:lnTo>
                <a:lnTo>
                  <a:pt x="0" y="282"/>
                </a:lnTo>
                <a:lnTo>
                  <a:pt x="0" y="289"/>
                </a:lnTo>
                <a:lnTo>
                  <a:pt x="4" y="292"/>
                </a:lnTo>
                <a:lnTo>
                  <a:pt x="7" y="296"/>
                </a:lnTo>
                <a:lnTo>
                  <a:pt x="10" y="296"/>
                </a:lnTo>
                <a:lnTo>
                  <a:pt x="12" y="296"/>
                </a:lnTo>
                <a:lnTo>
                  <a:pt x="19" y="294"/>
                </a:lnTo>
                <a:lnTo>
                  <a:pt x="32" y="294"/>
                </a:lnTo>
                <a:lnTo>
                  <a:pt x="54" y="289"/>
                </a:lnTo>
                <a:lnTo>
                  <a:pt x="61" y="286"/>
                </a:lnTo>
                <a:lnTo>
                  <a:pt x="66" y="284"/>
                </a:lnTo>
                <a:lnTo>
                  <a:pt x="73" y="281"/>
                </a:lnTo>
                <a:lnTo>
                  <a:pt x="78" y="279"/>
                </a:lnTo>
                <a:lnTo>
                  <a:pt x="88" y="274"/>
                </a:lnTo>
                <a:lnTo>
                  <a:pt x="93" y="269"/>
                </a:lnTo>
                <a:lnTo>
                  <a:pt x="96" y="265"/>
                </a:lnTo>
                <a:lnTo>
                  <a:pt x="105" y="262"/>
                </a:lnTo>
                <a:lnTo>
                  <a:pt x="111" y="255"/>
                </a:lnTo>
                <a:lnTo>
                  <a:pt x="113" y="250"/>
                </a:lnTo>
                <a:lnTo>
                  <a:pt x="118" y="249"/>
                </a:lnTo>
                <a:lnTo>
                  <a:pt x="125" y="242"/>
                </a:lnTo>
                <a:lnTo>
                  <a:pt x="128" y="233"/>
                </a:lnTo>
                <a:lnTo>
                  <a:pt x="131" y="230"/>
                </a:lnTo>
                <a:lnTo>
                  <a:pt x="137" y="225"/>
                </a:lnTo>
                <a:lnTo>
                  <a:pt x="142" y="215"/>
                </a:lnTo>
                <a:lnTo>
                  <a:pt x="143" y="210"/>
                </a:lnTo>
                <a:lnTo>
                  <a:pt x="147" y="203"/>
                </a:lnTo>
                <a:lnTo>
                  <a:pt x="148" y="198"/>
                </a:lnTo>
                <a:lnTo>
                  <a:pt x="152" y="191"/>
                </a:lnTo>
                <a:lnTo>
                  <a:pt x="157" y="170"/>
                </a:lnTo>
                <a:lnTo>
                  <a:pt x="157" y="156"/>
                </a:lnTo>
                <a:lnTo>
                  <a:pt x="158" y="149"/>
                </a:lnTo>
                <a:lnTo>
                  <a:pt x="158" y="146"/>
                </a:lnTo>
                <a:lnTo>
                  <a:pt x="157" y="138"/>
                </a:lnTo>
                <a:lnTo>
                  <a:pt x="157" y="124"/>
                </a:lnTo>
                <a:lnTo>
                  <a:pt x="152" y="102"/>
                </a:lnTo>
                <a:lnTo>
                  <a:pt x="148" y="96"/>
                </a:lnTo>
                <a:lnTo>
                  <a:pt x="147" y="90"/>
                </a:lnTo>
                <a:lnTo>
                  <a:pt x="143" y="84"/>
                </a:lnTo>
                <a:lnTo>
                  <a:pt x="142" y="79"/>
                </a:lnTo>
                <a:lnTo>
                  <a:pt x="137" y="69"/>
                </a:lnTo>
                <a:lnTo>
                  <a:pt x="131" y="64"/>
                </a:lnTo>
                <a:lnTo>
                  <a:pt x="128" y="60"/>
                </a:lnTo>
                <a:lnTo>
                  <a:pt x="125" y="52"/>
                </a:lnTo>
                <a:lnTo>
                  <a:pt x="118" y="45"/>
                </a:lnTo>
                <a:lnTo>
                  <a:pt x="113" y="43"/>
                </a:lnTo>
                <a:lnTo>
                  <a:pt x="111" y="38"/>
                </a:lnTo>
                <a:lnTo>
                  <a:pt x="105" y="32"/>
                </a:lnTo>
                <a:lnTo>
                  <a:pt x="96" y="28"/>
                </a:lnTo>
                <a:lnTo>
                  <a:pt x="93" y="25"/>
                </a:lnTo>
                <a:lnTo>
                  <a:pt x="88" y="20"/>
                </a:lnTo>
                <a:lnTo>
                  <a:pt x="78" y="15"/>
                </a:lnTo>
                <a:lnTo>
                  <a:pt x="73" y="13"/>
                </a:lnTo>
                <a:lnTo>
                  <a:pt x="66" y="10"/>
                </a:lnTo>
                <a:lnTo>
                  <a:pt x="61" y="8"/>
                </a:lnTo>
                <a:lnTo>
                  <a:pt x="54" y="5"/>
                </a:lnTo>
                <a:lnTo>
                  <a:pt x="32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38" name="Freeform 18"/>
          <p:cNvSpPr>
            <a:spLocks/>
          </p:cNvSpPr>
          <p:nvPr/>
        </p:nvSpPr>
        <p:spPr bwMode="auto">
          <a:xfrm>
            <a:off x="6435725" y="2668588"/>
            <a:ext cx="360363" cy="31750"/>
          </a:xfrm>
          <a:custGeom>
            <a:avLst/>
            <a:gdLst/>
            <a:ahLst/>
            <a:cxnLst>
              <a:cxn ang="0">
                <a:pos x="217" y="20"/>
              </a:cxn>
              <a:cxn ang="0">
                <a:pos x="221" y="20"/>
              </a:cxn>
              <a:cxn ang="0">
                <a:pos x="224" y="16"/>
              </a:cxn>
              <a:cxn ang="0">
                <a:pos x="227" y="13"/>
              </a:cxn>
              <a:cxn ang="0">
                <a:pos x="227" y="6"/>
              </a:cxn>
              <a:cxn ang="0">
                <a:pos x="224" y="3"/>
              </a:cxn>
              <a:cxn ang="0">
                <a:pos x="221" y="0"/>
              </a:cxn>
              <a:cxn ang="0">
                <a:pos x="7" y="0"/>
              </a:cxn>
              <a:cxn ang="0">
                <a:pos x="4" y="3"/>
              </a:cxn>
              <a:cxn ang="0">
                <a:pos x="0" y="6"/>
              </a:cxn>
              <a:cxn ang="0">
                <a:pos x="0" y="13"/>
              </a:cxn>
              <a:cxn ang="0">
                <a:pos x="4" y="16"/>
              </a:cxn>
              <a:cxn ang="0">
                <a:pos x="7" y="20"/>
              </a:cxn>
              <a:cxn ang="0">
                <a:pos x="10" y="20"/>
              </a:cxn>
              <a:cxn ang="0">
                <a:pos x="217" y="20"/>
              </a:cxn>
            </a:cxnLst>
            <a:rect l="0" t="0" r="r" b="b"/>
            <a:pathLst>
              <a:path w="227" h="20">
                <a:moveTo>
                  <a:pt x="217" y="20"/>
                </a:moveTo>
                <a:lnTo>
                  <a:pt x="221" y="20"/>
                </a:lnTo>
                <a:lnTo>
                  <a:pt x="224" y="16"/>
                </a:lnTo>
                <a:lnTo>
                  <a:pt x="227" y="13"/>
                </a:lnTo>
                <a:lnTo>
                  <a:pt x="227" y="6"/>
                </a:lnTo>
                <a:lnTo>
                  <a:pt x="224" y="3"/>
                </a:lnTo>
                <a:lnTo>
                  <a:pt x="221" y="0"/>
                </a:ln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13"/>
                </a:lnTo>
                <a:lnTo>
                  <a:pt x="4" y="16"/>
                </a:lnTo>
                <a:lnTo>
                  <a:pt x="7" y="20"/>
                </a:lnTo>
                <a:lnTo>
                  <a:pt x="10" y="20"/>
                </a:lnTo>
                <a:lnTo>
                  <a:pt x="217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39" name="Freeform 19"/>
          <p:cNvSpPr>
            <a:spLocks/>
          </p:cNvSpPr>
          <p:nvPr/>
        </p:nvSpPr>
        <p:spPr bwMode="auto">
          <a:xfrm>
            <a:off x="6435725" y="3105150"/>
            <a:ext cx="360363" cy="33338"/>
          </a:xfrm>
          <a:custGeom>
            <a:avLst/>
            <a:gdLst/>
            <a:ahLst/>
            <a:cxnLst>
              <a:cxn ang="0">
                <a:pos x="217" y="21"/>
              </a:cxn>
              <a:cxn ang="0">
                <a:pos x="221" y="21"/>
              </a:cxn>
              <a:cxn ang="0">
                <a:pos x="224" y="17"/>
              </a:cxn>
              <a:cxn ang="0">
                <a:pos x="227" y="14"/>
              </a:cxn>
              <a:cxn ang="0">
                <a:pos x="227" y="7"/>
              </a:cxn>
              <a:cxn ang="0">
                <a:pos x="224" y="4"/>
              </a:cxn>
              <a:cxn ang="0">
                <a:pos x="221" y="0"/>
              </a:cxn>
              <a:cxn ang="0">
                <a:pos x="7" y="0"/>
              </a:cxn>
              <a:cxn ang="0">
                <a:pos x="4" y="4"/>
              </a:cxn>
              <a:cxn ang="0">
                <a:pos x="0" y="7"/>
              </a:cxn>
              <a:cxn ang="0">
                <a:pos x="0" y="14"/>
              </a:cxn>
              <a:cxn ang="0">
                <a:pos x="4" y="17"/>
              </a:cxn>
              <a:cxn ang="0">
                <a:pos x="7" y="21"/>
              </a:cxn>
              <a:cxn ang="0">
                <a:pos x="10" y="21"/>
              </a:cxn>
              <a:cxn ang="0">
                <a:pos x="217" y="21"/>
              </a:cxn>
            </a:cxnLst>
            <a:rect l="0" t="0" r="r" b="b"/>
            <a:pathLst>
              <a:path w="227" h="21">
                <a:moveTo>
                  <a:pt x="217" y="21"/>
                </a:moveTo>
                <a:lnTo>
                  <a:pt x="221" y="21"/>
                </a:lnTo>
                <a:lnTo>
                  <a:pt x="224" y="17"/>
                </a:lnTo>
                <a:lnTo>
                  <a:pt x="227" y="14"/>
                </a:lnTo>
                <a:lnTo>
                  <a:pt x="227" y="7"/>
                </a:lnTo>
                <a:lnTo>
                  <a:pt x="224" y="4"/>
                </a:lnTo>
                <a:lnTo>
                  <a:pt x="221" y="0"/>
                </a:lnTo>
                <a:lnTo>
                  <a:pt x="7" y="0"/>
                </a:lnTo>
                <a:lnTo>
                  <a:pt x="4" y="4"/>
                </a:lnTo>
                <a:lnTo>
                  <a:pt x="0" y="7"/>
                </a:lnTo>
                <a:lnTo>
                  <a:pt x="0" y="14"/>
                </a:lnTo>
                <a:lnTo>
                  <a:pt x="4" y="17"/>
                </a:lnTo>
                <a:lnTo>
                  <a:pt x="7" y="21"/>
                </a:lnTo>
                <a:lnTo>
                  <a:pt x="10" y="21"/>
                </a:lnTo>
                <a:lnTo>
                  <a:pt x="217" y="21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40" name="Freeform 20"/>
          <p:cNvSpPr>
            <a:spLocks/>
          </p:cNvSpPr>
          <p:nvPr/>
        </p:nvSpPr>
        <p:spPr bwMode="auto">
          <a:xfrm>
            <a:off x="6435725" y="2668588"/>
            <a:ext cx="31750" cy="469900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20" y="6"/>
              </a:cxn>
              <a:cxn ang="0">
                <a:pos x="17" y="3"/>
              </a:cxn>
              <a:cxn ang="0">
                <a:pos x="14" y="0"/>
              </a:cxn>
              <a:cxn ang="0">
                <a:pos x="7" y="0"/>
              </a:cxn>
              <a:cxn ang="0">
                <a:pos x="4" y="3"/>
              </a:cxn>
              <a:cxn ang="0">
                <a:pos x="0" y="6"/>
              </a:cxn>
              <a:cxn ang="0">
                <a:pos x="0" y="289"/>
              </a:cxn>
              <a:cxn ang="0">
                <a:pos x="4" y="292"/>
              </a:cxn>
              <a:cxn ang="0">
                <a:pos x="7" y="296"/>
              </a:cxn>
              <a:cxn ang="0">
                <a:pos x="14" y="296"/>
              </a:cxn>
              <a:cxn ang="0">
                <a:pos x="17" y="292"/>
              </a:cxn>
              <a:cxn ang="0">
                <a:pos x="20" y="289"/>
              </a:cxn>
              <a:cxn ang="0">
                <a:pos x="20" y="286"/>
              </a:cxn>
              <a:cxn ang="0">
                <a:pos x="20" y="10"/>
              </a:cxn>
            </a:cxnLst>
            <a:rect l="0" t="0" r="r" b="b"/>
            <a:pathLst>
              <a:path w="20" h="296">
                <a:moveTo>
                  <a:pt x="20" y="10"/>
                </a:moveTo>
                <a:lnTo>
                  <a:pt x="20" y="6"/>
                </a:lnTo>
                <a:lnTo>
                  <a:pt x="17" y="3"/>
                </a:lnTo>
                <a:lnTo>
                  <a:pt x="14" y="0"/>
                </a:lnTo>
                <a:lnTo>
                  <a:pt x="7" y="0"/>
                </a:lnTo>
                <a:lnTo>
                  <a:pt x="4" y="3"/>
                </a:lnTo>
                <a:lnTo>
                  <a:pt x="0" y="6"/>
                </a:lnTo>
                <a:lnTo>
                  <a:pt x="0" y="289"/>
                </a:lnTo>
                <a:lnTo>
                  <a:pt x="4" y="292"/>
                </a:lnTo>
                <a:lnTo>
                  <a:pt x="7" y="296"/>
                </a:lnTo>
                <a:lnTo>
                  <a:pt x="14" y="296"/>
                </a:lnTo>
                <a:lnTo>
                  <a:pt x="17" y="292"/>
                </a:lnTo>
                <a:lnTo>
                  <a:pt x="20" y="289"/>
                </a:lnTo>
                <a:lnTo>
                  <a:pt x="20" y="286"/>
                </a:lnTo>
                <a:lnTo>
                  <a:pt x="20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41" name="Freeform 21"/>
          <p:cNvSpPr>
            <a:spLocks/>
          </p:cNvSpPr>
          <p:nvPr/>
        </p:nvSpPr>
        <p:spPr bwMode="auto">
          <a:xfrm>
            <a:off x="6951663" y="2841625"/>
            <a:ext cx="138112" cy="138113"/>
          </a:xfrm>
          <a:custGeom>
            <a:avLst/>
            <a:gdLst/>
            <a:ahLst/>
            <a:cxnLst>
              <a:cxn ang="0">
                <a:pos x="2" y="59"/>
              </a:cxn>
              <a:cxn ang="0">
                <a:pos x="7" y="69"/>
              </a:cxn>
              <a:cxn ang="0">
                <a:pos x="8" y="71"/>
              </a:cxn>
              <a:cxn ang="0">
                <a:pos x="18" y="81"/>
              </a:cxn>
              <a:cxn ang="0">
                <a:pos x="22" y="84"/>
              </a:cxn>
              <a:cxn ang="0">
                <a:pos x="28" y="86"/>
              </a:cxn>
              <a:cxn ang="0">
                <a:pos x="50" y="86"/>
              </a:cxn>
              <a:cxn ang="0">
                <a:pos x="59" y="86"/>
              </a:cxn>
              <a:cxn ang="0">
                <a:pos x="69" y="81"/>
              </a:cxn>
              <a:cxn ang="0">
                <a:pos x="69" y="81"/>
              </a:cxn>
              <a:cxn ang="0">
                <a:pos x="79" y="71"/>
              </a:cxn>
              <a:cxn ang="0">
                <a:pos x="76" y="72"/>
              </a:cxn>
              <a:cxn ang="0">
                <a:pos x="86" y="61"/>
              </a:cxn>
              <a:cxn ang="0">
                <a:pos x="87" y="49"/>
              </a:cxn>
              <a:cxn ang="0">
                <a:pos x="87" y="30"/>
              </a:cxn>
              <a:cxn ang="0">
                <a:pos x="84" y="25"/>
              </a:cxn>
              <a:cxn ang="0">
                <a:pos x="77" y="17"/>
              </a:cxn>
              <a:cxn ang="0">
                <a:pos x="76" y="12"/>
              </a:cxn>
              <a:cxn ang="0">
                <a:pos x="69" y="8"/>
              </a:cxn>
              <a:cxn ang="0">
                <a:pos x="62" y="2"/>
              </a:cxn>
              <a:cxn ang="0">
                <a:pos x="30" y="0"/>
              </a:cxn>
              <a:cxn ang="0">
                <a:pos x="23" y="3"/>
              </a:cxn>
              <a:cxn ang="0">
                <a:pos x="12" y="12"/>
              </a:cxn>
              <a:cxn ang="0">
                <a:pos x="3" y="24"/>
              </a:cxn>
              <a:cxn ang="0">
                <a:pos x="0" y="30"/>
              </a:cxn>
              <a:cxn ang="0">
                <a:pos x="20" y="37"/>
              </a:cxn>
              <a:cxn ang="0">
                <a:pos x="23" y="30"/>
              </a:cxn>
              <a:cxn ang="0">
                <a:pos x="25" y="25"/>
              </a:cxn>
              <a:cxn ang="0">
                <a:pos x="30" y="24"/>
              </a:cxn>
              <a:cxn ang="0">
                <a:pos x="37" y="20"/>
              </a:cxn>
              <a:cxn ang="0">
                <a:pos x="52" y="22"/>
              </a:cxn>
              <a:cxn ang="0">
                <a:pos x="55" y="20"/>
              </a:cxn>
              <a:cxn ang="0">
                <a:pos x="64" y="29"/>
              </a:cxn>
              <a:cxn ang="0">
                <a:pos x="60" y="25"/>
              </a:cxn>
              <a:cxn ang="0">
                <a:pos x="64" y="29"/>
              </a:cxn>
              <a:cxn ang="0">
                <a:pos x="65" y="35"/>
              </a:cxn>
              <a:cxn ang="0">
                <a:pos x="70" y="49"/>
              </a:cxn>
              <a:cxn ang="0">
                <a:pos x="67" y="50"/>
              </a:cxn>
              <a:cxn ang="0">
                <a:pos x="64" y="55"/>
              </a:cxn>
              <a:cxn ang="0">
                <a:pos x="60" y="61"/>
              </a:cxn>
              <a:cxn ang="0">
                <a:pos x="62" y="62"/>
              </a:cxn>
              <a:cxn ang="0">
                <a:pos x="60" y="61"/>
              </a:cxn>
              <a:cxn ang="0">
                <a:pos x="55" y="64"/>
              </a:cxn>
              <a:cxn ang="0">
                <a:pos x="50" y="67"/>
              </a:cxn>
              <a:cxn ang="0">
                <a:pos x="49" y="71"/>
              </a:cxn>
              <a:cxn ang="0">
                <a:pos x="35" y="66"/>
              </a:cxn>
              <a:cxn ang="0">
                <a:pos x="28" y="64"/>
              </a:cxn>
              <a:cxn ang="0">
                <a:pos x="25" y="61"/>
              </a:cxn>
              <a:cxn ang="0">
                <a:pos x="28" y="64"/>
              </a:cxn>
              <a:cxn ang="0">
                <a:pos x="20" y="55"/>
              </a:cxn>
              <a:cxn ang="0">
                <a:pos x="22" y="52"/>
              </a:cxn>
              <a:cxn ang="0">
                <a:pos x="0" y="44"/>
              </a:cxn>
            </a:cxnLst>
            <a:rect l="0" t="0" r="r" b="b"/>
            <a:pathLst>
              <a:path w="87" h="87">
                <a:moveTo>
                  <a:pt x="0" y="44"/>
                </a:moveTo>
                <a:lnTo>
                  <a:pt x="0" y="57"/>
                </a:lnTo>
                <a:lnTo>
                  <a:pt x="2" y="59"/>
                </a:lnTo>
                <a:lnTo>
                  <a:pt x="2" y="62"/>
                </a:lnTo>
                <a:lnTo>
                  <a:pt x="3" y="64"/>
                </a:lnTo>
                <a:lnTo>
                  <a:pt x="7" y="69"/>
                </a:lnTo>
                <a:lnTo>
                  <a:pt x="8" y="69"/>
                </a:lnTo>
                <a:lnTo>
                  <a:pt x="5" y="67"/>
                </a:lnTo>
                <a:lnTo>
                  <a:pt x="8" y="71"/>
                </a:lnTo>
                <a:lnTo>
                  <a:pt x="12" y="76"/>
                </a:lnTo>
                <a:lnTo>
                  <a:pt x="17" y="79"/>
                </a:lnTo>
                <a:lnTo>
                  <a:pt x="18" y="81"/>
                </a:lnTo>
                <a:lnTo>
                  <a:pt x="17" y="77"/>
                </a:lnTo>
                <a:lnTo>
                  <a:pt x="13" y="76"/>
                </a:lnTo>
                <a:lnTo>
                  <a:pt x="22" y="84"/>
                </a:lnTo>
                <a:lnTo>
                  <a:pt x="25" y="84"/>
                </a:lnTo>
                <a:lnTo>
                  <a:pt x="27" y="86"/>
                </a:lnTo>
                <a:lnTo>
                  <a:pt x="28" y="86"/>
                </a:lnTo>
                <a:lnTo>
                  <a:pt x="30" y="87"/>
                </a:lnTo>
                <a:lnTo>
                  <a:pt x="39" y="87"/>
                </a:lnTo>
                <a:lnTo>
                  <a:pt x="50" y="86"/>
                </a:lnTo>
                <a:lnTo>
                  <a:pt x="49" y="87"/>
                </a:lnTo>
                <a:lnTo>
                  <a:pt x="57" y="87"/>
                </a:lnTo>
                <a:lnTo>
                  <a:pt x="59" y="86"/>
                </a:lnTo>
                <a:lnTo>
                  <a:pt x="60" y="86"/>
                </a:lnTo>
                <a:lnTo>
                  <a:pt x="62" y="84"/>
                </a:lnTo>
                <a:lnTo>
                  <a:pt x="69" y="81"/>
                </a:lnTo>
                <a:lnTo>
                  <a:pt x="72" y="76"/>
                </a:lnTo>
                <a:lnTo>
                  <a:pt x="67" y="81"/>
                </a:lnTo>
                <a:lnTo>
                  <a:pt x="69" y="81"/>
                </a:lnTo>
                <a:lnTo>
                  <a:pt x="70" y="79"/>
                </a:lnTo>
                <a:lnTo>
                  <a:pt x="76" y="76"/>
                </a:lnTo>
                <a:lnTo>
                  <a:pt x="79" y="71"/>
                </a:lnTo>
                <a:lnTo>
                  <a:pt x="81" y="69"/>
                </a:lnTo>
                <a:lnTo>
                  <a:pt x="81" y="67"/>
                </a:lnTo>
                <a:lnTo>
                  <a:pt x="76" y="72"/>
                </a:lnTo>
                <a:lnTo>
                  <a:pt x="81" y="69"/>
                </a:lnTo>
                <a:lnTo>
                  <a:pt x="84" y="62"/>
                </a:lnTo>
                <a:lnTo>
                  <a:pt x="86" y="61"/>
                </a:lnTo>
                <a:lnTo>
                  <a:pt x="86" y="59"/>
                </a:lnTo>
                <a:lnTo>
                  <a:pt x="87" y="57"/>
                </a:lnTo>
                <a:lnTo>
                  <a:pt x="87" y="49"/>
                </a:lnTo>
                <a:lnTo>
                  <a:pt x="86" y="50"/>
                </a:lnTo>
                <a:lnTo>
                  <a:pt x="87" y="39"/>
                </a:lnTo>
                <a:lnTo>
                  <a:pt x="87" y="30"/>
                </a:lnTo>
                <a:lnTo>
                  <a:pt x="86" y="29"/>
                </a:lnTo>
                <a:lnTo>
                  <a:pt x="86" y="27"/>
                </a:lnTo>
                <a:lnTo>
                  <a:pt x="84" y="25"/>
                </a:lnTo>
                <a:lnTo>
                  <a:pt x="84" y="22"/>
                </a:lnTo>
                <a:lnTo>
                  <a:pt x="76" y="13"/>
                </a:lnTo>
                <a:lnTo>
                  <a:pt x="77" y="17"/>
                </a:lnTo>
                <a:lnTo>
                  <a:pt x="81" y="18"/>
                </a:lnTo>
                <a:lnTo>
                  <a:pt x="79" y="17"/>
                </a:lnTo>
                <a:lnTo>
                  <a:pt x="76" y="12"/>
                </a:lnTo>
                <a:lnTo>
                  <a:pt x="70" y="8"/>
                </a:lnTo>
                <a:lnTo>
                  <a:pt x="67" y="5"/>
                </a:lnTo>
                <a:lnTo>
                  <a:pt x="69" y="8"/>
                </a:lnTo>
                <a:lnTo>
                  <a:pt x="69" y="7"/>
                </a:lnTo>
                <a:lnTo>
                  <a:pt x="64" y="3"/>
                </a:lnTo>
                <a:lnTo>
                  <a:pt x="62" y="2"/>
                </a:lnTo>
                <a:lnTo>
                  <a:pt x="59" y="2"/>
                </a:lnTo>
                <a:lnTo>
                  <a:pt x="57" y="0"/>
                </a:lnTo>
                <a:lnTo>
                  <a:pt x="30" y="0"/>
                </a:lnTo>
                <a:lnTo>
                  <a:pt x="28" y="2"/>
                </a:lnTo>
                <a:lnTo>
                  <a:pt x="25" y="2"/>
                </a:lnTo>
                <a:lnTo>
                  <a:pt x="23" y="3"/>
                </a:lnTo>
                <a:lnTo>
                  <a:pt x="22" y="3"/>
                </a:lnTo>
                <a:lnTo>
                  <a:pt x="17" y="8"/>
                </a:lnTo>
                <a:lnTo>
                  <a:pt x="12" y="12"/>
                </a:lnTo>
                <a:lnTo>
                  <a:pt x="8" y="17"/>
                </a:lnTo>
                <a:lnTo>
                  <a:pt x="3" y="22"/>
                </a:lnTo>
                <a:lnTo>
                  <a:pt x="3" y="24"/>
                </a:lnTo>
                <a:lnTo>
                  <a:pt x="2" y="25"/>
                </a:lnTo>
                <a:lnTo>
                  <a:pt x="2" y="29"/>
                </a:lnTo>
                <a:lnTo>
                  <a:pt x="0" y="30"/>
                </a:lnTo>
                <a:lnTo>
                  <a:pt x="0" y="44"/>
                </a:lnTo>
                <a:lnTo>
                  <a:pt x="20" y="44"/>
                </a:lnTo>
                <a:lnTo>
                  <a:pt x="20" y="37"/>
                </a:lnTo>
                <a:lnTo>
                  <a:pt x="22" y="35"/>
                </a:lnTo>
                <a:lnTo>
                  <a:pt x="22" y="32"/>
                </a:lnTo>
                <a:lnTo>
                  <a:pt x="23" y="30"/>
                </a:lnTo>
                <a:lnTo>
                  <a:pt x="23" y="29"/>
                </a:lnTo>
                <a:lnTo>
                  <a:pt x="28" y="24"/>
                </a:lnTo>
                <a:lnTo>
                  <a:pt x="25" y="25"/>
                </a:lnTo>
                <a:lnTo>
                  <a:pt x="23" y="29"/>
                </a:lnTo>
                <a:lnTo>
                  <a:pt x="28" y="24"/>
                </a:lnTo>
                <a:lnTo>
                  <a:pt x="30" y="24"/>
                </a:lnTo>
                <a:lnTo>
                  <a:pt x="32" y="22"/>
                </a:lnTo>
                <a:lnTo>
                  <a:pt x="35" y="22"/>
                </a:lnTo>
                <a:lnTo>
                  <a:pt x="37" y="20"/>
                </a:lnTo>
                <a:lnTo>
                  <a:pt x="44" y="20"/>
                </a:lnTo>
                <a:lnTo>
                  <a:pt x="50" y="20"/>
                </a:lnTo>
                <a:lnTo>
                  <a:pt x="52" y="22"/>
                </a:lnTo>
                <a:lnTo>
                  <a:pt x="55" y="22"/>
                </a:lnTo>
                <a:lnTo>
                  <a:pt x="57" y="24"/>
                </a:lnTo>
                <a:lnTo>
                  <a:pt x="55" y="20"/>
                </a:lnTo>
                <a:lnTo>
                  <a:pt x="55" y="22"/>
                </a:lnTo>
                <a:lnTo>
                  <a:pt x="60" y="25"/>
                </a:lnTo>
                <a:lnTo>
                  <a:pt x="64" y="29"/>
                </a:lnTo>
                <a:lnTo>
                  <a:pt x="62" y="25"/>
                </a:lnTo>
                <a:lnTo>
                  <a:pt x="59" y="24"/>
                </a:lnTo>
                <a:lnTo>
                  <a:pt x="60" y="25"/>
                </a:lnTo>
                <a:lnTo>
                  <a:pt x="64" y="30"/>
                </a:lnTo>
                <a:lnTo>
                  <a:pt x="69" y="34"/>
                </a:lnTo>
                <a:lnTo>
                  <a:pt x="64" y="29"/>
                </a:lnTo>
                <a:lnTo>
                  <a:pt x="64" y="32"/>
                </a:lnTo>
                <a:lnTo>
                  <a:pt x="65" y="34"/>
                </a:lnTo>
                <a:lnTo>
                  <a:pt x="65" y="35"/>
                </a:lnTo>
                <a:lnTo>
                  <a:pt x="67" y="37"/>
                </a:lnTo>
                <a:lnTo>
                  <a:pt x="67" y="42"/>
                </a:lnTo>
                <a:lnTo>
                  <a:pt x="70" y="49"/>
                </a:lnTo>
                <a:lnTo>
                  <a:pt x="72" y="37"/>
                </a:lnTo>
                <a:lnTo>
                  <a:pt x="67" y="42"/>
                </a:lnTo>
                <a:lnTo>
                  <a:pt x="67" y="50"/>
                </a:lnTo>
                <a:lnTo>
                  <a:pt x="65" y="52"/>
                </a:lnTo>
                <a:lnTo>
                  <a:pt x="65" y="54"/>
                </a:lnTo>
                <a:lnTo>
                  <a:pt x="64" y="55"/>
                </a:lnTo>
                <a:lnTo>
                  <a:pt x="67" y="55"/>
                </a:lnTo>
                <a:lnTo>
                  <a:pt x="69" y="52"/>
                </a:lnTo>
                <a:lnTo>
                  <a:pt x="60" y="61"/>
                </a:lnTo>
                <a:lnTo>
                  <a:pt x="60" y="62"/>
                </a:lnTo>
                <a:lnTo>
                  <a:pt x="59" y="64"/>
                </a:lnTo>
                <a:lnTo>
                  <a:pt x="62" y="62"/>
                </a:lnTo>
                <a:lnTo>
                  <a:pt x="64" y="59"/>
                </a:lnTo>
                <a:lnTo>
                  <a:pt x="62" y="61"/>
                </a:lnTo>
                <a:lnTo>
                  <a:pt x="60" y="61"/>
                </a:lnTo>
                <a:lnTo>
                  <a:pt x="52" y="69"/>
                </a:lnTo>
                <a:lnTo>
                  <a:pt x="55" y="67"/>
                </a:lnTo>
                <a:lnTo>
                  <a:pt x="55" y="64"/>
                </a:lnTo>
                <a:lnTo>
                  <a:pt x="54" y="66"/>
                </a:lnTo>
                <a:lnTo>
                  <a:pt x="52" y="66"/>
                </a:lnTo>
                <a:lnTo>
                  <a:pt x="50" y="67"/>
                </a:lnTo>
                <a:lnTo>
                  <a:pt x="42" y="67"/>
                </a:lnTo>
                <a:lnTo>
                  <a:pt x="37" y="72"/>
                </a:lnTo>
                <a:lnTo>
                  <a:pt x="49" y="71"/>
                </a:lnTo>
                <a:lnTo>
                  <a:pt x="42" y="67"/>
                </a:lnTo>
                <a:lnTo>
                  <a:pt x="37" y="67"/>
                </a:lnTo>
                <a:lnTo>
                  <a:pt x="35" y="66"/>
                </a:lnTo>
                <a:lnTo>
                  <a:pt x="33" y="66"/>
                </a:lnTo>
                <a:lnTo>
                  <a:pt x="32" y="64"/>
                </a:lnTo>
                <a:lnTo>
                  <a:pt x="28" y="64"/>
                </a:lnTo>
                <a:lnTo>
                  <a:pt x="33" y="69"/>
                </a:lnTo>
                <a:lnTo>
                  <a:pt x="30" y="64"/>
                </a:lnTo>
                <a:lnTo>
                  <a:pt x="25" y="61"/>
                </a:lnTo>
                <a:lnTo>
                  <a:pt x="23" y="59"/>
                </a:lnTo>
                <a:lnTo>
                  <a:pt x="25" y="62"/>
                </a:lnTo>
                <a:lnTo>
                  <a:pt x="28" y="64"/>
                </a:lnTo>
                <a:lnTo>
                  <a:pt x="25" y="61"/>
                </a:lnTo>
                <a:lnTo>
                  <a:pt x="22" y="55"/>
                </a:lnTo>
                <a:lnTo>
                  <a:pt x="20" y="55"/>
                </a:lnTo>
                <a:lnTo>
                  <a:pt x="23" y="57"/>
                </a:lnTo>
                <a:lnTo>
                  <a:pt x="22" y="55"/>
                </a:lnTo>
                <a:lnTo>
                  <a:pt x="22" y="52"/>
                </a:lnTo>
                <a:lnTo>
                  <a:pt x="20" y="50"/>
                </a:lnTo>
                <a:lnTo>
                  <a:pt x="20" y="44"/>
                </a:lnTo>
                <a:lnTo>
                  <a:pt x="0" y="44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42" name="Freeform 22"/>
          <p:cNvSpPr>
            <a:spLocks/>
          </p:cNvSpPr>
          <p:nvPr/>
        </p:nvSpPr>
        <p:spPr bwMode="auto">
          <a:xfrm>
            <a:off x="7072313" y="1647825"/>
            <a:ext cx="831850" cy="3175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6" y="0"/>
              </a:cxn>
              <a:cxn ang="0">
                <a:pos x="3" y="4"/>
              </a:cxn>
              <a:cxn ang="0">
                <a:pos x="0" y="7"/>
              </a:cxn>
              <a:cxn ang="0">
                <a:pos x="0" y="14"/>
              </a:cxn>
              <a:cxn ang="0">
                <a:pos x="3" y="17"/>
              </a:cxn>
              <a:cxn ang="0">
                <a:pos x="6" y="20"/>
              </a:cxn>
              <a:cxn ang="0">
                <a:pos x="518" y="20"/>
              </a:cxn>
              <a:cxn ang="0">
                <a:pos x="521" y="17"/>
              </a:cxn>
              <a:cxn ang="0">
                <a:pos x="524" y="14"/>
              </a:cxn>
              <a:cxn ang="0">
                <a:pos x="524" y="7"/>
              </a:cxn>
              <a:cxn ang="0">
                <a:pos x="521" y="4"/>
              </a:cxn>
              <a:cxn ang="0">
                <a:pos x="518" y="0"/>
              </a:cxn>
              <a:cxn ang="0">
                <a:pos x="514" y="0"/>
              </a:cxn>
              <a:cxn ang="0">
                <a:pos x="10" y="0"/>
              </a:cxn>
            </a:cxnLst>
            <a:rect l="0" t="0" r="r" b="b"/>
            <a:pathLst>
              <a:path w="524" h="20">
                <a:moveTo>
                  <a:pt x="10" y="0"/>
                </a:moveTo>
                <a:lnTo>
                  <a:pt x="6" y="0"/>
                </a:lnTo>
                <a:lnTo>
                  <a:pt x="3" y="4"/>
                </a:lnTo>
                <a:lnTo>
                  <a:pt x="0" y="7"/>
                </a:lnTo>
                <a:lnTo>
                  <a:pt x="0" y="14"/>
                </a:lnTo>
                <a:lnTo>
                  <a:pt x="3" y="17"/>
                </a:lnTo>
                <a:lnTo>
                  <a:pt x="6" y="20"/>
                </a:lnTo>
                <a:lnTo>
                  <a:pt x="518" y="20"/>
                </a:lnTo>
                <a:lnTo>
                  <a:pt x="521" y="17"/>
                </a:lnTo>
                <a:lnTo>
                  <a:pt x="524" y="14"/>
                </a:lnTo>
                <a:lnTo>
                  <a:pt x="524" y="7"/>
                </a:lnTo>
                <a:lnTo>
                  <a:pt x="521" y="4"/>
                </a:lnTo>
                <a:lnTo>
                  <a:pt x="518" y="0"/>
                </a:lnTo>
                <a:lnTo>
                  <a:pt x="514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43" name="Freeform 23"/>
          <p:cNvSpPr>
            <a:spLocks/>
          </p:cNvSpPr>
          <p:nvPr/>
        </p:nvSpPr>
        <p:spPr bwMode="auto">
          <a:xfrm>
            <a:off x="7072313" y="2900363"/>
            <a:ext cx="930275" cy="31750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6" y="0"/>
              </a:cxn>
              <a:cxn ang="0">
                <a:pos x="3" y="3"/>
              </a:cxn>
              <a:cxn ang="0">
                <a:pos x="0" y="7"/>
              </a:cxn>
              <a:cxn ang="0">
                <a:pos x="0" y="13"/>
              </a:cxn>
              <a:cxn ang="0">
                <a:pos x="3" y="17"/>
              </a:cxn>
              <a:cxn ang="0">
                <a:pos x="6" y="20"/>
              </a:cxn>
              <a:cxn ang="0">
                <a:pos x="580" y="20"/>
              </a:cxn>
              <a:cxn ang="0">
                <a:pos x="583" y="17"/>
              </a:cxn>
              <a:cxn ang="0">
                <a:pos x="586" y="13"/>
              </a:cxn>
              <a:cxn ang="0">
                <a:pos x="586" y="7"/>
              </a:cxn>
              <a:cxn ang="0">
                <a:pos x="583" y="3"/>
              </a:cxn>
              <a:cxn ang="0">
                <a:pos x="580" y="0"/>
              </a:cxn>
              <a:cxn ang="0">
                <a:pos x="576" y="0"/>
              </a:cxn>
              <a:cxn ang="0">
                <a:pos x="10" y="0"/>
              </a:cxn>
            </a:cxnLst>
            <a:rect l="0" t="0" r="r" b="b"/>
            <a:pathLst>
              <a:path w="586" h="20">
                <a:moveTo>
                  <a:pt x="10" y="0"/>
                </a:moveTo>
                <a:lnTo>
                  <a:pt x="6" y="0"/>
                </a:lnTo>
                <a:lnTo>
                  <a:pt x="3" y="3"/>
                </a:lnTo>
                <a:lnTo>
                  <a:pt x="0" y="7"/>
                </a:lnTo>
                <a:lnTo>
                  <a:pt x="0" y="13"/>
                </a:lnTo>
                <a:lnTo>
                  <a:pt x="3" y="17"/>
                </a:lnTo>
                <a:lnTo>
                  <a:pt x="6" y="20"/>
                </a:lnTo>
                <a:lnTo>
                  <a:pt x="580" y="20"/>
                </a:lnTo>
                <a:lnTo>
                  <a:pt x="583" y="17"/>
                </a:lnTo>
                <a:lnTo>
                  <a:pt x="586" y="13"/>
                </a:lnTo>
                <a:lnTo>
                  <a:pt x="586" y="7"/>
                </a:lnTo>
                <a:lnTo>
                  <a:pt x="583" y="3"/>
                </a:lnTo>
                <a:lnTo>
                  <a:pt x="580" y="0"/>
                </a:lnTo>
                <a:lnTo>
                  <a:pt x="576" y="0"/>
                </a:lnTo>
                <a:lnTo>
                  <a:pt x="10" y="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44" name="Freeform 24"/>
          <p:cNvSpPr>
            <a:spLocks/>
          </p:cNvSpPr>
          <p:nvPr/>
        </p:nvSpPr>
        <p:spPr bwMode="auto">
          <a:xfrm>
            <a:off x="5768975" y="1498600"/>
            <a:ext cx="682625" cy="31750"/>
          </a:xfrm>
          <a:custGeom>
            <a:avLst/>
            <a:gdLst/>
            <a:ahLst/>
            <a:cxnLst>
              <a:cxn ang="0">
                <a:pos x="420" y="20"/>
              </a:cxn>
              <a:cxn ang="0">
                <a:pos x="424" y="20"/>
              </a:cxn>
              <a:cxn ang="0">
                <a:pos x="427" y="17"/>
              </a:cxn>
              <a:cxn ang="0">
                <a:pos x="430" y="13"/>
              </a:cxn>
              <a:cxn ang="0">
                <a:pos x="430" y="7"/>
              </a:cxn>
              <a:cxn ang="0">
                <a:pos x="427" y="3"/>
              </a:cxn>
              <a:cxn ang="0">
                <a:pos x="424" y="0"/>
              </a:cxn>
              <a:cxn ang="0">
                <a:pos x="7" y="0"/>
              </a:cxn>
              <a:cxn ang="0">
                <a:pos x="3" y="3"/>
              </a:cxn>
              <a:cxn ang="0">
                <a:pos x="0" y="7"/>
              </a:cxn>
              <a:cxn ang="0">
                <a:pos x="0" y="13"/>
              </a:cxn>
              <a:cxn ang="0">
                <a:pos x="3" y="17"/>
              </a:cxn>
              <a:cxn ang="0">
                <a:pos x="7" y="20"/>
              </a:cxn>
              <a:cxn ang="0">
                <a:pos x="10" y="20"/>
              </a:cxn>
              <a:cxn ang="0">
                <a:pos x="420" y="20"/>
              </a:cxn>
            </a:cxnLst>
            <a:rect l="0" t="0" r="r" b="b"/>
            <a:pathLst>
              <a:path w="430" h="20">
                <a:moveTo>
                  <a:pt x="420" y="20"/>
                </a:moveTo>
                <a:lnTo>
                  <a:pt x="424" y="20"/>
                </a:lnTo>
                <a:lnTo>
                  <a:pt x="427" y="17"/>
                </a:lnTo>
                <a:lnTo>
                  <a:pt x="430" y="13"/>
                </a:lnTo>
                <a:lnTo>
                  <a:pt x="430" y="7"/>
                </a:lnTo>
                <a:lnTo>
                  <a:pt x="427" y="3"/>
                </a:lnTo>
                <a:lnTo>
                  <a:pt x="424" y="0"/>
                </a:lnTo>
                <a:lnTo>
                  <a:pt x="7" y="0"/>
                </a:lnTo>
                <a:lnTo>
                  <a:pt x="3" y="3"/>
                </a:lnTo>
                <a:lnTo>
                  <a:pt x="0" y="7"/>
                </a:lnTo>
                <a:lnTo>
                  <a:pt x="0" y="13"/>
                </a:lnTo>
                <a:lnTo>
                  <a:pt x="3" y="17"/>
                </a:lnTo>
                <a:lnTo>
                  <a:pt x="7" y="20"/>
                </a:lnTo>
                <a:lnTo>
                  <a:pt x="10" y="20"/>
                </a:lnTo>
                <a:lnTo>
                  <a:pt x="42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45" name="Freeform 25"/>
          <p:cNvSpPr>
            <a:spLocks/>
          </p:cNvSpPr>
          <p:nvPr/>
        </p:nvSpPr>
        <p:spPr bwMode="auto">
          <a:xfrm>
            <a:off x="5768975" y="3049588"/>
            <a:ext cx="682625" cy="31750"/>
          </a:xfrm>
          <a:custGeom>
            <a:avLst/>
            <a:gdLst/>
            <a:ahLst/>
            <a:cxnLst>
              <a:cxn ang="0">
                <a:pos x="420" y="20"/>
              </a:cxn>
              <a:cxn ang="0">
                <a:pos x="424" y="20"/>
              </a:cxn>
              <a:cxn ang="0">
                <a:pos x="427" y="17"/>
              </a:cxn>
              <a:cxn ang="0">
                <a:pos x="430" y="14"/>
              </a:cxn>
              <a:cxn ang="0">
                <a:pos x="430" y="7"/>
              </a:cxn>
              <a:cxn ang="0">
                <a:pos x="427" y="4"/>
              </a:cxn>
              <a:cxn ang="0">
                <a:pos x="424" y="0"/>
              </a:cxn>
              <a:cxn ang="0">
                <a:pos x="7" y="0"/>
              </a:cxn>
              <a:cxn ang="0">
                <a:pos x="3" y="4"/>
              </a:cxn>
              <a:cxn ang="0">
                <a:pos x="0" y="7"/>
              </a:cxn>
              <a:cxn ang="0">
                <a:pos x="0" y="14"/>
              </a:cxn>
              <a:cxn ang="0">
                <a:pos x="3" y="17"/>
              </a:cxn>
              <a:cxn ang="0">
                <a:pos x="7" y="20"/>
              </a:cxn>
              <a:cxn ang="0">
                <a:pos x="10" y="20"/>
              </a:cxn>
              <a:cxn ang="0">
                <a:pos x="420" y="20"/>
              </a:cxn>
            </a:cxnLst>
            <a:rect l="0" t="0" r="r" b="b"/>
            <a:pathLst>
              <a:path w="430" h="20">
                <a:moveTo>
                  <a:pt x="420" y="20"/>
                </a:moveTo>
                <a:lnTo>
                  <a:pt x="424" y="20"/>
                </a:lnTo>
                <a:lnTo>
                  <a:pt x="427" y="17"/>
                </a:lnTo>
                <a:lnTo>
                  <a:pt x="430" y="14"/>
                </a:lnTo>
                <a:lnTo>
                  <a:pt x="430" y="7"/>
                </a:lnTo>
                <a:lnTo>
                  <a:pt x="427" y="4"/>
                </a:lnTo>
                <a:lnTo>
                  <a:pt x="424" y="0"/>
                </a:lnTo>
                <a:lnTo>
                  <a:pt x="7" y="0"/>
                </a:lnTo>
                <a:lnTo>
                  <a:pt x="3" y="4"/>
                </a:lnTo>
                <a:lnTo>
                  <a:pt x="0" y="7"/>
                </a:lnTo>
                <a:lnTo>
                  <a:pt x="0" y="14"/>
                </a:lnTo>
                <a:lnTo>
                  <a:pt x="3" y="17"/>
                </a:lnTo>
                <a:lnTo>
                  <a:pt x="7" y="20"/>
                </a:lnTo>
                <a:lnTo>
                  <a:pt x="10" y="20"/>
                </a:lnTo>
                <a:lnTo>
                  <a:pt x="420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46" name="Freeform 26"/>
          <p:cNvSpPr>
            <a:spLocks/>
          </p:cNvSpPr>
          <p:nvPr/>
        </p:nvSpPr>
        <p:spPr bwMode="auto">
          <a:xfrm>
            <a:off x="7221538" y="1647825"/>
            <a:ext cx="31750" cy="384175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20" y="7"/>
              </a:cxn>
              <a:cxn ang="0">
                <a:pos x="17" y="4"/>
              </a:cxn>
              <a:cxn ang="0">
                <a:pos x="13" y="0"/>
              </a:cxn>
              <a:cxn ang="0">
                <a:pos x="6" y="0"/>
              </a:cxn>
              <a:cxn ang="0">
                <a:pos x="3" y="4"/>
              </a:cxn>
              <a:cxn ang="0">
                <a:pos x="0" y="7"/>
              </a:cxn>
              <a:cxn ang="0">
                <a:pos x="0" y="236"/>
              </a:cxn>
              <a:cxn ang="0">
                <a:pos x="3" y="239"/>
              </a:cxn>
              <a:cxn ang="0">
                <a:pos x="6" y="242"/>
              </a:cxn>
              <a:cxn ang="0">
                <a:pos x="13" y="242"/>
              </a:cxn>
              <a:cxn ang="0">
                <a:pos x="17" y="239"/>
              </a:cxn>
              <a:cxn ang="0">
                <a:pos x="20" y="236"/>
              </a:cxn>
              <a:cxn ang="0">
                <a:pos x="20" y="232"/>
              </a:cxn>
              <a:cxn ang="0">
                <a:pos x="20" y="10"/>
              </a:cxn>
            </a:cxnLst>
            <a:rect l="0" t="0" r="r" b="b"/>
            <a:pathLst>
              <a:path w="20" h="242">
                <a:moveTo>
                  <a:pt x="20" y="10"/>
                </a:moveTo>
                <a:lnTo>
                  <a:pt x="20" y="7"/>
                </a:lnTo>
                <a:lnTo>
                  <a:pt x="17" y="4"/>
                </a:lnTo>
                <a:lnTo>
                  <a:pt x="13" y="0"/>
                </a:lnTo>
                <a:lnTo>
                  <a:pt x="6" y="0"/>
                </a:lnTo>
                <a:lnTo>
                  <a:pt x="3" y="4"/>
                </a:lnTo>
                <a:lnTo>
                  <a:pt x="0" y="7"/>
                </a:lnTo>
                <a:lnTo>
                  <a:pt x="0" y="236"/>
                </a:lnTo>
                <a:lnTo>
                  <a:pt x="3" y="239"/>
                </a:lnTo>
                <a:lnTo>
                  <a:pt x="6" y="242"/>
                </a:lnTo>
                <a:lnTo>
                  <a:pt x="13" y="242"/>
                </a:lnTo>
                <a:lnTo>
                  <a:pt x="17" y="239"/>
                </a:lnTo>
                <a:lnTo>
                  <a:pt x="20" y="236"/>
                </a:lnTo>
                <a:lnTo>
                  <a:pt x="20" y="232"/>
                </a:lnTo>
                <a:lnTo>
                  <a:pt x="20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47" name="Freeform 27"/>
          <p:cNvSpPr>
            <a:spLocks/>
          </p:cNvSpPr>
          <p:nvPr/>
        </p:nvSpPr>
        <p:spPr bwMode="auto">
          <a:xfrm>
            <a:off x="7221538" y="2500313"/>
            <a:ext cx="31750" cy="431800"/>
          </a:xfrm>
          <a:custGeom>
            <a:avLst/>
            <a:gdLst/>
            <a:ahLst/>
            <a:cxnLst>
              <a:cxn ang="0">
                <a:pos x="0" y="262"/>
              </a:cxn>
              <a:cxn ang="0">
                <a:pos x="0" y="265"/>
              </a:cxn>
              <a:cxn ang="0">
                <a:pos x="3" y="269"/>
              </a:cxn>
              <a:cxn ang="0">
                <a:pos x="6" y="272"/>
              </a:cxn>
              <a:cxn ang="0">
                <a:pos x="13" y="272"/>
              </a:cxn>
              <a:cxn ang="0">
                <a:pos x="17" y="269"/>
              </a:cxn>
              <a:cxn ang="0">
                <a:pos x="20" y="265"/>
              </a:cxn>
              <a:cxn ang="0">
                <a:pos x="20" y="6"/>
              </a:cxn>
              <a:cxn ang="0">
                <a:pos x="17" y="3"/>
              </a:cxn>
              <a:cxn ang="0">
                <a:pos x="13" y="0"/>
              </a:cxn>
              <a:cxn ang="0">
                <a:pos x="6" y="0"/>
              </a:cxn>
              <a:cxn ang="0">
                <a:pos x="3" y="3"/>
              </a:cxn>
              <a:cxn ang="0">
                <a:pos x="0" y="6"/>
              </a:cxn>
              <a:cxn ang="0">
                <a:pos x="0" y="10"/>
              </a:cxn>
              <a:cxn ang="0">
                <a:pos x="0" y="262"/>
              </a:cxn>
            </a:cxnLst>
            <a:rect l="0" t="0" r="r" b="b"/>
            <a:pathLst>
              <a:path w="20" h="272">
                <a:moveTo>
                  <a:pt x="0" y="262"/>
                </a:moveTo>
                <a:lnTo>
                  <a:pt x="0" y="265"/>
                </a:lnTo>
                <a:lnTo>
                  <a:pt x="3" y="269"/>
                </a:lnTo>
                <a:lnTo>
                  <a:pt x="6" y="272"/>
                </a:lnTo>
                <a:lnTo>
                  <a:pt x="13" y="272"/>
                </a:lnTo>
                <a:lnTo>
                  <a:pt x="17" y="269"/>
                </a:lnTo>
                <a:lnTo>
                  <a:pt x="20" y="265"/>
                </a:lnTo>
                <a:lnTo>
                  <a:pt x="20" y="6"/>
                </a:lnTo>
                <a:lnTo>
                  <a:pt x="17" y="3"/>
                </a:lnTo>
                <a:lnTo>
                  <a:pt x="13" y="0"/>
                </a:lnTo>
                <a:lnTo>
                  <a:pt x="6" y="0"/>
                </a:lnTo>
                <a:lnTo>
                  <a:pt x="3" y="3"/>
                </a:lnTo>
                <a:lnTo>
                  <a:pt x="0" y="6"/>
                </a:lnTo>
                <a:lnTo>
                  <a:pt x="0" y="10"/>
                </a:lnTo>
                <a:lnTo>
                  <a:pt x="0" y="26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48" name="Freeform 28"/>
          <p:cNvSpPr>
            <a:spLocks/>
          </p:cNvSpPr>
          <p:nvPr/>
        </p:nvSpPr>
        <p:spPr bwMode="auto">
          <a:xfrm>
            <a:off x="6169025" y="1800225"/>
            <a:ext cx="282575" cy="31750"/>
          </a:xfrm>
          <a:custGeom>
            <a:avLst/>
            <a:gdLst/>
            <a:ahLst/>
            <a:cxnLst>
              <a:cxn ang="0">
                <a:pos x="168" y="20"/>
              </a:cxn>
              <a:cxn ang="0">
                <a:pos x="172" y="20"/>
              </a:cxn>
              <a:cxn ang="0">
                <a:pos x="175" y="17"/>
              </a:cxn>
              <a:cxn ang="0">
                <a:pos x="178" y="14"/>
              </a:cxn>
              <a:cxn ang="0">
                <a:pos x="178" y="7"/>
              </a:cxn>
              <a:cxn ang="0">
                <a:pos x="175" y="3"/>
              </a:cxn>
              <a:cxn ang="0">
                <a:pos x="172" y="0"/>
              </a:cxn>
              <a:cxn ang="0">
                <a:pos x="7" y="0"/>
              </a:cxn>
              <a:cxn ang="0">
                <a:pos x="3" y="3"/>
              </a:cxn>
              <a:cxn ang="0">
                <a:pos x="0" y="7"/>
              </a:cxn>
              <a:cxn ang="0">
                <a:pos x="0" y="14"/>
              </a:cxn>
              <a:cxn ang="0">
                <a:pos x="3" y="17"/>
              </a:cxn>
              <a:cxn ang="0">
                <a:pos x="7" y="20"/>
              </a:cxn>
              <a:cxn ang="0">
                <a:pos x="10" y="20"/>
              </a:cxn>
              <a:cxn ang="0">
                <a:pos x="168" y="20"/>
              </a:cxn>
            </a:cxnLst>
            <a:rect l="0" t="0" r="r" b="b"/>
            <a:pathLst>
              <a:path w="178" h="20">
                <a:moveTo>
                  <a:pt x="168" y="20"/>
                </a:moveTo>
                <a:lnTo>
                  <a:pt x="172" y="20"/>
                </a:lnTo>
                <a:lnTo>
                  <a:pt x="175" y="17"/>
                </a:lnTo>
                <a:lnTo>
                  <a:pt x="178" y="14"/>
                </a:lnTo>
                <a:lnTo>
                  <a:pt x="178" y="7"/>
                </a:lnTo>
                <a:lnTo>
                  <a:pt x="175" y="3"/>
                </a:lnTo>
                <a:lnTo>
                  <a:pt x="172" y="0"/>
                </a:lnTo>
                <a:lnTo>
                  <a:pt x="7" y="0"/>
                </a:lnTo>
                <a:lnTo>
                  <a:pt x="3" y="3"/>
                </a:lnTo>
                <a:lnTo>
                  <a:pt x="0" y="7"/>
                </a:lnTo>
                <a:lnTo>
                  <a:pt x="0" y="14"/>
                </a:lnTo>
                <a:lnTo>
                  <a:pt x="3" y="17"/>
                </a:lnTo>
                <a:lnTo>
                  <a:pt x="7" y="20"/>
                </a:lnTo>
                <a:lnTo>
                  <a:pt x="10" y="20"/>
                </a:lnTo>
                <a:lnTo>
                  <a:pt x="16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49" name="Freeform 29"/>
          <p:cNvSpPr>
            <a:spLocks/>
          </p:cNvSpPr>
          <p:nvPr/>
        </p:nvSpPr>
        <p:spPr bwMode="auto">
          <a:xfrm>
            <a:off x="6169025" y="1800225"/>
            <a:ext cx="31750" cy="231775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20" y="7"/>
              </a:cxn>
              <a:cxn ang="0">
                <a:pos x="17" y="3"/>
              </a:cxn>
              <a:cxn ang="0">
                <a:pos x="14" y="0"/>
              </a:cxn>
              <a:cxn ang="0">
                <a:pos x="7" y="0"/>
              </a:cxn>
              <a:cxn ang="0">
                <a:pos x="3" y="3"/>
              </a:cxn>
              <a:cxn ang="0">
                <a:pos x="0" y="7"/>
              </a:cxn>
              <a:cxn ang="0">
                <a:pos x="0" y="140"/>
              </a:cxn>
              <a:cxn ang="0">
                <a:pos x="3" y="143"/>
              </a:cxn>
              <a:cxn ang="0">
                <a:pos x="7" y="146"/>
              </a:cxn>
              <a:cxn ang="0">
                <a:pos x="14" y="146"/>
              </a:cxn>
              <a:cxn ang="0">
                <a:pos x="17" y="143"/>
              </a:cxn>
              <a:cxn ang="0">
                <a:pos x="20" y="140"/>
              </a:cxn>
              <a:cxn ang="0">
                <a:pos x="20" y="136"/>
              </a:cxn>
              <a:cxn ang="0">
                <a:pos x="20" y="10"/>
              </a:cxn>
            </a:cxnLst>
            <a:rect l="0" t="0" r="r" b="b"/>
            <a:pathLst>
              <a:path w="20" h="146">
                <a:moveTo>
                  <a:pt x="20" y="10"/>
                </a:moveTo>
                <a:lnTo>
                  <a:pt x="20" y="7"/>
                </a:lnTo>
                <a:lnTo>
                  <a:pt x="17" y="3"/>
                </a:lnTo>
                <a:lnTo>
                  <a:pt x="14" y="0"/>
                </a:lnTo>
                <a:lnTo>
                  <a:pt x="7" y="0"/>
                </a:lnTo>
                <a:lnTo>
                  <a:pt x="3" y="3"/>
                </a:lnTo>
                <a:lnTo>
                  <a:pt x="0" y="7"/>
                </a:lnTo>
                <a:lnTo>
                  <a:pt x="0" y="140"/>
                </a:lnTo>
                <a:lnTo>
                  <a:pt x="3" y="143"/>
                </a:lnTo>
                <a:lnTo>
                  <a:pt x="7" y="146"/>
                </a:lnTo>
                <a:lnTo>
                  <a:pt x="14" y="146"/>
                </a:lnTo>
                <a:lnTo>
                  <a:pt x="17" y="143"/>
                </a:lnTo>
                <a:lnTo>
                  <a:pt x="20" y="140"/>
                </a:lnTo>
                <a:lnTo>
                  <a:pt x="20" y="136"/>
                </a:lnTo>
                <a:lnTo>
                  <a:pt x="20" y="1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50" name="Freeform 30"/>
          <p:cNvSpPr>
            <a:spLocks/>
          </p:cNvSpPr>
          <p:nvPr/>
        </p:nvSpPr>
        <p:spPr bwMode="auto">
          <a:xfrm>
            <a:off x="6169025" y="2751138"/>
            <a:ext cx="282575" cy="31750"/>
          </a:xfrm>
          <a:custGeom>
            <a:avLst/>
            <a:gdLst/>
            <a:ahLst/>
            <a:cxnLst>
              <a:cxn ang="0">
                <a:pos x="168" y="20"/>
              </a:cxn>
              <a:cxn ang="0">
                <a:pos x="172" y="20"/>
              </a:cxn>
              <a:cxn ang="0">
                <a:pos x="175" y="17"/>
              </a:cxn>
              <a:cxn ang="0">
                <a:pos x="178" y="13"/>
              </a:cxn>
              <a:cxn ang="0">
                <a:pos x="178" y="7"/>
              </a:cxn>
              <a:cxn ang="0">
                <a:pos x="175" y="3"/>
              </a:cxn>
              <a:cxn ang="0">
                <a:pos x="172" y="0"/>
              </a:cxn>
              <a:cxn ang="0">
                <a:pos x="7" y="0"/>
              </a:cxn>
              <a:cxn ang="0">
                <a:pos x="3" y="3"/>
              </a:cxn>
              <a:cxn ang="0">
                <a:pos x="0" y="7"/>
              </a:cxn>
              <a:cxn ang="0">
                <a:pos x="0" y="13"/>
              </a:cxn>
              <a:cxn ang="0">
                <a:pos x="3" y="17"/>
              </a:cxn>
              <a:cxn ang="0">
                <a:pos x="7" y="20"/>
              </a:cxn>
              <a:cxn ang="0">
                <a:pos x="10" y="20"/>
              </a:cxn>
              <a:cxn ang="0">
                <a:pos x="168" y="20"/>
              </a:cxn>
            </a:cxnLst>
            <a:rect l="0" t="0" r="r" b="b"/>
            <a:pathLst>
              <a:path w="178" h="20">
                <a:moveTo>
                  <a:pt x="168" y="20"/>
                </a:moveTo>
                <a:lnTo>
                  <a:pt x="172" y="20"/>
                </a:lnTo>
                <a:lnTo>
                  <a:pt x="175" y="17"/>
                </a:lnTo>
                <a:lnTo>
                  <a:pt x="178" y="13"/>
                </a:lnTo>
                <a:lnTo>
                  <a:pt x="178" y="7"/>
                </a:lnTo>
                <a:lnTo>
                  <a:pt x="175" y="3"/>
                </a:lnTo>
                <a:lnTo>
                  <a:pt x="172" y="0"/>
                </a:lnTo>
                <a:lnTo>
                  <a:pt x="7" y="0"/>
                </a:lnTo>
                <a:lnTo>
                  <a:pt x="3" y="3"/>
                </a:lnTo>
                <a:lnTo>
                  <a:pt x="0" y="7"/>
                </a:lnTo>
                <a:lnTo>
                  <a:pt x="0" y="13"/>
                </a:lnTo>
                <a:lnTo>
                  <a:pt x="3" y="17"/>
                </a:lnTo>
                <a:lnTo>
                  <a:pt x="7" y="20"/>
                </a:lnTo>
                <a:lnTo>
                  <a:pt x="10" y="20"/>
                </a:lnTo>
                <a:lnTo>
                  <a:pt x="168" y="2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51" name="Freeform 31"/>
          <p:cNvSpPr>
            <a:spLocks/>
          </p:cNvSpPr>
          <p:nvPr/>
        </p:nvSpPr>
        <p:spPr bwMode="auto">
          <a:xfrm>
            <a:off x="6169025" y="2551113"/>
            <a:ext cx="31750" cy="231775"/>
          </a:xfrm>
          <a:custGeom>
            <a:avLst/>
            <a:gdLst/>
            <a:ahLst/>
            <a:cxnLst>
              <a:cxn ang="0">
                <a:pos x="0" y="136"/>
              </a:cxn>
              <a:cxn ang="0">
                <a:pos x="0" y="139"/>
              </a:cxn>
              <a:cxn ang="0">
                <a:pos x="3" y="143"/>
              </a:cxn>
              <a:cxn ang="0">
                <a:pos x="7" y="146"/>
              </a:cxn>
              <a:cxn ang="0">
                <a:pos x="14" y="146"/>
              </a:cxn>
              <a:cxn ang="0">
                <a:pos x="17" y="143"/>
              </a:cxn>
              <a:cxn ang="0">
                <a:pos x="20" y="139"/>
              </a:cxn>
              <a:cxn ang="0">
                <a:pos x="20" y="6"/>
              </a:cxn>
              <a:cxn ang="0">
                <a:pos x="17" y="3"/>
              </a:cxn>
              <a:cxn ang="0">
                <a:pos x="14" y="0"/>
              </a:cxn>
              <a:cxn ang="0">
                <a:pos x="7" y="0"/>
              </a:cxn>
              <a:cxn ang="0">
                <a:pos x="3" y="3"/>
              </a:cxn>
              <a:cxn ang="0">
                <a:pos x="0" y="6"/>
              </a:cxn>
              <a:cxn ang="0">
                <a:pos x="0" y="10"/>
              </a:cxn>
              <a:cxn ang="0">
                <a:pos x="0" y="136"/>
              </a:cxn>
            </a:cxnLst>
            <a:rect l="0" t="0" r="r" b="b"/>
            <a:pathLst>
              <a:path w="20" h="146">
                <a:moveTo>
                  <a:pt x="0" y="136"/>
                </a:moveTo>
                <a:lnTo>
                  <a:pt x="0" y="139"/>
                </a:lnTo>
                <a:lnTo>
                  <a:pt x="3" y="143"/>
                </a:lnTo>
                <a:lnTo>
                  <a:pt x="7" y="146"/>
                </a:lnTo>
                <a:lnTo>
                  <a:pt x="14" y="146"/>
                </a:lnTo>
                <a:lnTo>
                  <a:pt x="17" y="143"/>
                </a:lnTo>
                <a:lnTo>
                  <a:pt x="20" y="139"/>
                </a:lnTo>
                <a:lnTo>
                  <a:pt x="20" y="6"/>
                </a:lnTo>
                <a:lnTo>
                  <a:pt x="17" y="3"/>
                </a:lnTo>
                <a:lnTo>
                  <a:pt x="14" y="0"/>
                </a:lnTo>
                <a:lnTo>
                  <a:pt x="7" y="0"/>
                </a:lnTo>
                <a:lnTo>
                  <a:pt x="3" y="3"/>
                </a:lnTo>
                <a:lnTo>
                  <a:pt x="0" y="6"/>
                </a:lnTo>
                <a:lnTo>
                  <a:pt x="0" y="10"/>
                </a:lnTo>
                <a:lnTo>
                  <a:pt x="0" y="136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52" name="Freeform 32"/>
          <p:cNvSpPr>
            <a:spLocks/>
          </p:cNvSpPr>
          <p:nvPr/>
        </p:nvSpPr>
        <p:spPr bwMode="auto">
          <a:xfrm>
            <a:off x="6169025" y="2000250"/>
            <a:ext cx="1084263" cy="582613"/>
          </a:xfrm>
          <a:custGeom>
            <a:avLst/>
            <a:gdLst/>
            <a:ahLst/>
            <a:cxnLst>
              <a:cxn ang="0">
                <a:pos x="678" y="19"/>
              </a:cxn>
              <a:cxn ang="0">
                <a:pos x="681" y="15"/>
              </a:cxn>
              <a:cxn ang="0">
                <a:pos x="683" y="14"/>
              </a:cxn>
              <a:cxn ang="0">
                <a:pos x="683" y="9"/>
              </a:cxn>
              <a:cxn ang="0">
                <a:pos x="681" y="5"/>
              </a:cxn>
              <a:cxn ang="0">
                <a:pos x="678" y="2"/>
              </a:cxn>
              <a:cxn ang="0">
                <a:pos x="676" y="0"/>
              </a:cxn>
              <a:cxn ang="0">
                <a:pos x="671" y="0"/>
              </a:cxn>
              <a:cxn ang="0">
                <a:pos x="668" y="2"/>
              </a:cxn>
              <a:cxn ang="0">
                <a:pos x="5" y="348"/>
              </a:cxn>
              <a:cxn ang="0">
                <a:pos x="2" y="352"/>
              </a:cxn>
              <a:cxn ang="0">
                <a:pos x="0" y="353"/>
              </a:cxn>
              <a:cxn ang="0">
                <a:pos x="0" y="358"/>
              </a:cxn>
              <a:cxn ang="0">
                <a:pos x="2" y="362"/>
              </a:cxn>
              <a:cxn ang="0">
                <a:pos x="5" y="365"/>
              </a:cxn>
              <a:cxn ang="0">
                <a:pos x="7" y="367"/>
              </a:cxn>
              <a:cxn ang="0">
                <a:pos x="12" y="367"/>
              </a:cxn>
              <a:cxn ang="0">
                <a:pos x="15" y="365"/>
              </a:cxn>
              <a:cxn ang="0">
                <a:pos x="678" y="19"/>
              </a:cxn>
            </a:cxnLst>
            <a:rect l="0" t="0" r="r" b="b"/>
            <a:pathLst>
              <a:path w="683" h="367">
                <a:moveTo>
                  <a:pt x="678" y="19"/>
                </a:moveTo>
                <a:lnTo>
                  <a:pt x="681" y="15"/>
                </a:lnTo>
                <a:lnTo>
                  <a:pt x="683" y="14"/>
                </a:lnTo>
                <a:lnTo>
                  <a:pt x="683" y="9"/>
                </a:lnTo>
                <a:lnTo>
                  <a:pt x="681" y="5"/>
                </a:lnTo>
                <a:lnTo>
                  <a:pt x="678" y="2"/>
                </a:lnTo>
                <a:lnTo>
                  <a:pt x="676" y="0"/>
                </a:lnTo>
                <a:lnTo>
                  <a:pt x="671" y="0"/>
                </a:lnTo>
                <a:lnTo>
                  <a:pt x="668" y="2"/>
                </a:lnTo>
                <a:lnTo>
                  <a:pt x="5" y="348"/>
                </a:lnTo>
                <a:lnTo>
                  <a:pt x="2" y="352"/>
                </a:lnTo>
                <a:lnTo>
                  <a:pt x="0" y="353"/>
                </a:lnTo>
                <a:lnTo>
                  <a:pt x="0" y="358"/>
                </a:lnTo>
                <a:lnTo>
                  <a:pt x="2" y="362"/>
                </a:lnTo>
                <a:lnTo>
                  <a:pt x="5" y="365"/>
                </a:lnTo>
                <a:lnTo>
                  <a:pt x="7" y="367"/>
                </a:lnTo>
                <a:lnTo>
                  <a:pt x="12" y="367"/>
                </a:lnTo>
                <a:lnTo>
                  <a:pt x="15" y="365"/>
                </a:lnTo>
                <a:lnTo>
                  <a:pt x="678" y="19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53" name="Freeform 33"/>
          <p:cNvSpPr>
            <a:spLocks/>
          </p:cNvSpPr>
          <p:nvPr/>
        </p:nvSpPr>
        <p:spPr bwMode="auto">
          <a:xfrm>
            <a:off x="6169025" y="2000250"/>
            <a:ext cx="1084263" cy="531813"/>
          </a:xfrm>
          <a:custGeom>
            <a:avLst/>
            <a:gdLst/>
            <a:ahLst/>
            <a:cxnLst>
              <a:cxn ang="0">
                <a:pos x="15" y="2"/>
              </a:cxn>
              <a:cxn ang="0">
                <a:pos x="12" y="0"/>
              </a:cxn>
              <a:cxn ang="0">
                <a:pos x="7" y="0"/>
              </a:cxn>
              <a:cxn ang="0">
                <a:pos x="5" y="2"/>
              </a:cxn>
              <a:cxn ang="0">
                <a:pos x="2" y="4"/>
              </a:cxn>
              <a:cxn ang="0">
                <a:pos x="2" y="5"/>
              </a:cxn>
              <a:cxn ang="0">
                <a:pos x="0" y="9"/>
              </a:cxn>
              <a:cxn ang="0">
                <a:pos x="0" y="14"/>
              </a:cxn>
              <a:cxn ang="0">
                <a:pos x="2" y="15"/>
              </a:cxn>
              <a:cxn ang="0">
                <a:pos x="3" y="19"/>
              </a:cxn>
              <a:cxn ang="0">
                <a:pos x="5" y="19"/>
              </a:cxn>
              <a:cxn ang="0">
                <a:pos x="668" y="333"/>
              </a:cxn>
              <a:cxn ang="0">
                <a:pos x="671" y="335"/>
              </a:cxn>
              <a:cxn ang="0">
                <a:pos x="676" y="335"/>
              </a:cxn>
              <a:cxn ang="0">
                <a:pos x="678" y="333"/>
              </a:cxn>
              <a:cxn ang="0">
                <a:pos x="681" y="332"/>
              </a:cxn>
              <a:cxn ang="0">
                <a:pos x="681" y="330"/>
              </a:cxn>
              <a:cxn ang="0">
                <a:pos x="683" y="326"/>
              </a:cxn>
              <a:cxn ang="0">
                <a:pos x="683" y="321"/>
              </a:cxn>
              <a:cxn ang="0">
                <a:pos x="681" y="320"/>
              </a:cxn>
              <a:cxn ang="0">
                <a:pos x="680" y="316"/>
              </a:cxn>
              <a:cxn ang="0">
                <a:pos x="678" y="316"/>
              </a:cxn>
              <a:cxn ang="0">
                <a:pos x="15" y="2"/>
              </a:cxn>
            </a:cxnLst>
            <a:rect l="0" t="0" r="r" b="b"/>
            <a:pathLst>
              <a:path w="683" h="335">
                <a:moveTo>
                  <a:pt x="15" y="2"/>
                </a:moveTo>
                <a:lnTo>
                  <a:pt x="12" y="0"/>
                </a:lnTo>
                <a:lnTo>
                  <a:pt x="7" y="0"/>
                </a:lnTo>
                <a:lnTo>
                  <a:pt x="5" y="2"/>
                </a:lnTo>
                <a:lnTo>
                  <a:pt x="2" y="4"/>
                </a:lnTo>
                <a:lnTo>
                  <a:pt x="2" y="5"/>
                </a:lnTo>
                <a:lnTo>
                  <a:pt x="0" y="9"/>
                </a:lnTo>
                <a:lnTo>
                  <a:pt x="0" y="14"/>
                </a:lnTo>
                <a:lnTo>
                  <a:pt x="2" y="15"/>
                </a:lnTo>
                <a:lnTo>
                  <a:pt x="3" y="19"/>
                </a:lnTo>
                <a:lnTo>
                  <a:pt x="5" y="19"/>
                </a:lnTo>
                <a:lnTo>
                  <a:pt x="668" y="333"/>
                </a:lnTo>
                <a:lnTo>
                  <a:pt x="671" y="335"/>
                </a:lnTo>
                <a:lnTo>
                  <a:pt x="676" y="335"/>
                </a:lnTo>
                <a:lnTo>
                  <a:pt x="678" y="333"/>
                </a:lnTo>
                <a:lnTo>
                  <a:pt x="681" y="332"/>
                </a:lnTo>
                <a:lnTo>
                  <a:pt x="681" y="330"/>
                </a:lnTo>
                <a:lnTo>
                  <a:pt x="683" y="326"/>
                </a:lnTo>
                <a:lnTo>
                  <a:pt x="683" y="321"/>
                </a:lnTo>
                <a:lnTo>
                  <a:pt x="681" y="320"/>
                </a:lnTo>
                <a:lnTo>
                  <a:pt x="680" y="316"/>
                </a:lnTo>
                <a:lnTo>
                  <a:pt x="678" y="316"/>
                </a:lnTo>
                <a:lnTo>
                  <a:pt x="15" y="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54" name="Oval 34"/>
          <p:cNvSpPr>
            <a:spLocks noChangeArrowheads="1"/>
          </p:cNvSpPr>
          <p:nvPr/>
        </p:nvSpPr>
        <p:spPr bwMode="auto">
          <a:xfrm>
            <a:off x="7186613" y="1616075"/>
            <a:ext cx="103187" cy="101600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55" name="Freeform 35"/>
          <p:cNvSpPr>
            <a:spLocks/>
          </p:cNvSpPr>
          <p:nvPr/>
        </p:nvSpPr>
        <p:spPr bwMode="auto">
          <a:xfrm>
            <a:off x="7170738" y="1600200"/>
            <a:ext cx="130175" cy="128588"/>
          </a:xfrm>
          <a:custGeom>
            <a:avLst/>
            <a:gdLst/>
            <a:ahLst/>
            <a:cxnLst>
              <a:cxn ang="0">
                <a:pos x="1" y="54"/>
              </a:cxn>
              <a:cxn ang="0">
                <a:pos x="3" y="59"/>
              </a:cxn>
              <a:cxn ang="0">
                <a:pos x="13" y="69"/>
              </a:cxn>
              <a:cxn ang="0">
                <a:pos x="17" y="72"/>
              </a:cxn>
              <a:cxn ang="0">
                <a:pos x="20" y="76"/>
              </a:cxn>
              <a:cxn ang="0">
                <a:pos x="20" y="76"/>
              </a:cxn>
              <a:cxn ang="0">
                <a:pos x="37" y="81"/>
              </a:cxn>
              <a:cxn ang="0">
                <a:pos x="49" y="77"/>
              </a:cxn>
              <a:cxn ang="0">
                <a:pos x="62" y="76"/>
              </a:cxn>
              <a:cxn ang="0">
                <a:pos x="62" y="76"/>
              </a:cxn>
              <a:cxn ang="0">
                <a:pos x="65" y="72"/>
              </a:cxn>
              <a:cxn ang="0">
                <a:pos x="69" y="69"/>
              </a:cxn>
              <a:cxn ang="0">
                <a:pos x="79" y="59"/>
              </a:cxn>
              <a:cxn ang="0">
                <a:pos x="80" y="54"/>
              </a:cxn>
              <a:cxn ang="0">
                <a:pos x="74" y="50"/>
              </a:cxn>
              <a:cxn ang="0">
                <a:pos x="82" y="27"/>
              </a:cxn>
              <a:cxn ang="0">
                <a:pos x="79" y="22"/>
              </a:cxn>
              <a:cxn ang="0">
                <a:pos x="67" y="10"/>
              </a:cxn>
              <a:cxn ang="0">
                <a:pos x="60" y="3"/>
              </a:cxn>
              <a:cxn ang="0">
                <a:pos x="55" y="2"/>
              </a:cxn>
              <a:cxn ang="0">
                <a:pos x="27" y="2"/>
              </a:cxn>
              <a:cxn ang="0">
                <a:pos x="22" y="3"/>
              </a:cxn>
              <a:cxn ang="0">
                <a:pos x="15" y="10"/>
              </a:cxn>
              <a:cxn ang="0">
                <a:pos x="3" y="22"/>
              </a:cxn>
              <a:cxn ang="0">
                <a:pos x="0" y="27"/>
              </a:cxn>
              <a:cxn ang="0">
                <a:pos x="20" y="34"/>
              </a:cxn>
              <a:cxn ang="0">
                <a:pos x="23" y="29"/>
              </a:cxn>
              <a:cxn ang="0">
                <a:pos x="28" y="22"/>
              </a:cxn>
              <a:cxn ang="0">
                <a:pos x="33" y="20"/>
              </a:cxn>
              <a:cxn ang="0">
                <a:pos x="35" y="20"/>
              </a:cxn>
              <a:cxn ang="0">
                <a:pos x="49" y="22"/>
              </a:cxn>
              <a:cxn ang="0">
                <a:pos x="54" y="23"/>
              </a:cxn>
              <a:cxn ang="0">
                <a:pos x="54" y="23"/>
              </a:cxn>
              <a:cxn ang="0">
                <a:pos x="60" y="30"/>
              </a:cxn>
              <a:cxn ang="0">
                <a:pos x="62" y="42"/>
              </a:cxn>
              <a:cxn ang="0">
                <a:pos x="65" y="34"/>
              </a:cxn>
              <a:cxn ang="0">
                <a:pos x="64" y="47"/>
              </a:cxn>
              <a:cxn ang="0">
                <a:pos x="57" y="54"/>
              </a:cxn>
              <a:cxn ang="0">
                <a:pos x="54" y="57"/>
              </a:cxn>
              <a:cxn ang="0">
                <a:pos x="50" y="60"/>
              </a:cxn>
              <a:cxn ang="0">
                <a:pos x="54" y="57"/>
              </a:cxn>
              <a:cxn ang="0">
                <a:pos x="49" y="59"/>
              </a:cxn>
              <a:cxn ang="0">
                <a:pos x="32" y="72"/>
              </a:cxn>
              <a:cxn ang="0">
                <a:pos x="35" y="60"/>
              </a:cxn>
              <a:cxn ang="0">
                <a:pos x="33" y="60"/>
              </a:cxn>
              <a:cxn ang="0">
                <a:pos x="28" y="59"/>
              </a:cxn>
              <a:cxn ang="0">
                <a:pos x="25" y="55"/>
              </a:cxn>
              <a:cxn ang="0">
                <a:pos x="22" y="52"/>
              </a:cxn>
              <a:cxn ang="0">
                <a:pos x="20" y="47"/>
              </a:cxn>
              <a:cxn ang="0">
                <a:pos x="20" y="45"/>
              </a:cxn>
            </a:cxnLst>
            <a:rect l="0" t="0" r="r" b="b"/>
            <a:pathLst>
              <a:path w="82" h="81">
                <a:moveTo>
                  <a:pt x="0" y="40"/>
                </a:moveTo>
                <a:lnTo>
                  <a:pt x="0" y="52"/>
                </a:lnTo>
                <a:lnTo>
                  <a:pt x="1" y="54"/>
                </a:lnTo>
                <a:lnTo>
                  <a:pt x="5" y="60"/>
                </a:lnTo>
                <a:lnTo>
                  <a:pt x="6" y="60"/>
                </a:lnTo>
                <a:lnTo>
                  <a:pt x="3" y="59"/>
                </a:lnTo>
                <a:lnTo>
                  <a:pt x="5" y="60"/>
                </a:lnTo>
                <a:lnTo>
                  <a:pt x="8" y="66"/>
                </a:lnTo>
                <a:lnTo>
                  <a:pt x="13" y="69"/>
                </a:lnTo>
                <a:lnTo>
                  <a:pt x="8" y="64"/>
                </a:lnTo>
                <a:lnTo>
                  <a:pt x="12" y="69"/>
                </a:lnTo>
                <a:lnTo>
                  <a:pt x="17" y="72"/>
                </a:lnTo>
                <a:lnTo>
                  <a:pt x="12" y="67"/>
                </a:lnTo>
                <a:lnTo>
                  <a:pt x="15" y="72"/>
                </a:lnTo>
                <a:lnTo>
                  <a:pt x="20" y="76"/>
                </a:lnTo>
                <a:lnTo>
                  <a:pt x="22" y="77"/>
                </a:lnTo>
                <a:lnTo>
                  <a:pt x="20" y="74"/>
                </a:lnTo>
                <a:lnTo>
                  <a:pt x="20" y="76"/>
                </a:lnTo>
                <a:lnTo>
                  <a:pt x="27" y="79"/>
                </a:lnTo>
                <a:lnTo>
                  <a:pt x="28" y="81"/>
                </a:lnTo>
                <a:lnTo>
                  <a:pt x="37" y="81"/>
                </a:lnTo>
                <a:lnTo>
                  <a:pt x="35" y="79"/>
                </a:lnTo>
                <a:lnTo>
                  <a:pt x="52" y="72"/>
                </a:lnTo>
                <a:lnTo>
                  <a:pt x="49" y="77"/>
                </a:lnTo>
                <a:lnTo>
                  <a:pt x="54" y="81"/>
                </a:lnTo>
                <a:lnTo>
                  <a:pt x="55" y="79"/>
                </a:lnTo>
                <a:lnTo>
                  <a:pt x="62" y="76"/>
                </a:lnTo>
                <a:lnTo>
                  <a:pt x="62" y="74"/>
                </a:lnTo>
                <a:lnTo>
                  <a:pt x="60" y="77"/>
                </a:lnTo>
                <a:lnTo>
                  <a:pt x="62" y="76"/>
                </a:lnTo>
                <a:lnTo>
                  <a:pt x="67" y="72"/>
                </a:lnTo>
                <a:lnTo>
                  <a:pt x="70" y="67"/>
                </a:lnTo>
                <a:lnTo>
                  <a:pt x="65" y="72"/>
                </a:lnTo>
                <a:lnTo>
                  <a:pt x="70" y="69"/>
                </a:lnTo>
                <a:lnTo>
                  <a:pt x="74" y="64"/>
                </a:lnTo>
                <a:lnTo>
                  <a:pt x="69" y="69"/>
                </a:lnTo>
                <a:lnTo>
                  <a:pt x="74" y="66"/>
                </a:lnTo>
                <a:lnTo>
                  <a:pt x="77" y="60"/>
                </a:lnTo>
                <a:lnTo>
                  <a:pt x="79" y="59"/>
                </a:lnTo>
                <a:lnTo>
                  <a:pt x="75" y="60"/>
                </a:lnTo>
                <a:lnTo>
                  <a:pt x="77" y="60"/>
                </a:lnTo>
                <a:lnTo>
                  <a:pt x="80" y="54"/>
                </a:lnTo>
                <a:lnTo>
                  <a:pt x="82" y="52"/>
                </a:lnTo>
                <a:lnTo>
                  <a:pt x="79" y="47"/>
                </a:lnTo>
                <a:lnTo>
                  <a:pt x="74" y="50"/>
                </a:lnTo>
                <a:lnTo>
                  <a:pt x="80" y="34"/>
                </a:lnTo>
                <a:lnTo>
                  <a:pt x="82" y="35"/>
                </a:lnTo>
                <a:lnTo>
                  <a:pt x="82" y="27"/>
                </a:lnTo>
                <a:lnTo>
                  <a:pt x="80" y="25"/>
                </a:lnTo>
                <a:lnTo>
                  <a:pt x="80" y="23"/>
                </a:lnTo>
                <a:lnTo>
                  <a:pt x="79" y="22"/>
                </a:lnTo>
                <a:lnTo>
                  <a:pt x="79" y="20"/>
                </a:lnTo>
                <a:lnTo>
                  <a:pt x="65" y="7"/>
                </a:lnTo>
                <a:lnTo>
                  <a:pt x="67" y="10"/>
                </a:lnTo>
                <a:lnTo>
                  <a:pt x="67" y="8"/>
                </a:lnTo>
                <a:lnTo>
                  <a:pt x="62" y="5"/>
                </a:lnTo>
                <a:lnTo>
                  <a:pt x="60" y="3"/>
                </a:lnTo>
                <a:lnTo>
                  <a:pt x="62" y="7"/>
                </a:lnTo>
                <a:lnTo>
                  <a:pt x="62" y="5"/>
                </a:lnTo>
                <a:lnTo>
                  <a:pt x="55" y="2"/>
                </a:lnTo>
                <a:lnTo>
                  <a:pt x="54" y="0"/>
                </a:lnTo>
                <a:lnTo>
                  <a:pt x="28" y="0"/>
                </a:lnTo>
                <a:lnTo>
                  <a:pt x="27" y="2"/>
                </a:lnTo>
                <a:lnTo>
                  <a:pt x="20" y="5"/>
                </a:lnTo>
                <a:lnTo>
                  <a:pt x="20" y="7"/>
                </a:lnTo>
                <a:lnTo>
                  <a:pt x="22" y="3"/>
                </a:lnTo>
                <a:lnTo>
                  <a:pt x="20" y="5"/>
                </a:lnTo>
                <a:lnTo>
                  <a:pt x="15" y="8"/>
                </a:lnTo>
                <a:lnTo>
                  <a:pt x="15" y="10"/>
                </a:lnTo>
                <a:lnTo>
                  <a:pt x="17" y="7"/>
                </a:lnTo>
                <a:lnTo>
                  <a:pt x="3" y="20"/>
                </a:lnTo>
                <a:lnTo>
                  <a:pt x="3" y="22"/>
                </a:lnTo>
                <a:lnTo>
                  <a:pt x="1" y="23"/>
                </a:lnTo>
                <a:lnTo>
                  <a:pt x="1" y="25"/>
                </a:lnTo>
                <a:lnTo>
                  <a:pt x="0" y="27"/>
                </a:lnTo>
                <a:lnTo>
                  <a:pt x="0" y="40"/>
                </a:lnTo>
                <a:lnTo>
                  <a:pt x="20" y="40"/>
                </a:lnTo>
                <a:lnTo>
                  <a:pt x="20" y="34"/>
                </a:lnTo>
                <a:lnTo>
                  <a:pt x="22" y="32"/>
                </a:lnTo>
                <a:lnTo>
                  <a:pt x="22" y="30"/>
                </a:lnTo>
                <a:lnTo>
                  <a:pt x="23" y="29"/>
                </a:lnTo>
                <a:lnTo>
                  <a:pt x="23" y="27"/>
                </a:lnTo>
                <a:lnTo>
                  <a:pt x="28" y="23"/>
                </a:lnTo>
                <a:lnTo>
                  <a:pt x="28" y="22"/>
                </a:lnTo>
                <a:lnTo>
                  <a:pt x="27" y="25"/>
                </a:lnTo>
                <a:lnTo>
                  <a:pt x="28" y="23"/>
                </a:lnTo>
                <a:lnTo>
                  <a:pt x="33" y="20"/>
                </a:lnTo>
                <a:lnTo>
                  <a:pt x="33" y="18"/>
                </a:lnTo>
                <a:lnTo>
                  <a:pt x="33" y="22"/>
                </a:lnTo>
                <a:lnTo>
                  <a:pt x="35" y="20"/>
                </a:lnTo>
                <a:lnTo>
                  <a:pt x="42" y="20"/>
                </a:lnTo>
                <a:lnTo>
                  <a:pt x="47" y="20"/>
                </a:lnTo>
                <a:lnTo>
                  <a:pt x="49" y="22"/>
                </a:lnTo>
                <a:lnTo>
                  <a:pt x="49" y="18"/>
                </a:lnTo>
                <a:lnTo>
                  <a:pt x="49" y="20"/>
                </a:lnTo>
                <a:lnTo>
                  <a:pt x="54" y="23"/>
                </a:lnTo>
                <a:lnTo>
                  <a:pt x="55" y="25"/>
                </a:lnTo>
                <a:lnTo>
                  <a:pt x="54" y="22"/>
                </a:lnTo>
                <a:lnTo>
                  <a:pt x="54" y="23"/>
                </a:lnTo>
                <a:lnTo>
                  <a:pt x="59" y="27"/>
                </a:lnTo>
                <a:lnTo>
                  <a:pt x="59" y="29"/>
                </a:lnTo>
                <a:lnTo>
                  <a:pt x="60" y="30"/>
                </a:lnTo>
                <a:lnTo>
                  <a:pt x="60" y="32"/>
                </a:lnTo>
                <a:lnTo>
                  <a:pt x="62" y="34"/>
                </a:lnTo>
                <a:lnTo>
                  <a:pt x="62" y="42"/>
                </a:lnTo>
                <a:lnTo>
                  <a:pt x="67" y="47"/>
                </a:lnTo>
                <a:lnTo>
                  <a:pt x="74" y="30"/>
                </a:lnTo>
                <a:lnTo>
                  <a:pt x="65" y="34"/>
                </a:lnTo>
                <a:lnTo>
                  <a:pt x="62" y="45"/>
                </a:lnTo>
                <a:lnTo>
                  <a:pt x="60" y="47"/>
                </a:lnTo>
                <a:lnTo>
                  <a:pt x="64" y="47"/>
                </a:lnTo>
                <a:lnTo>
                  <a:pt x="62" y="47"/>
                </a:lnTo>
                <a:lnTo>
                  <a:pt x="59" y="52"/>
                </a:lnTo>
                <a:lnTo>
                  <a:pt x="57" y="54"/>
                </a:lnTo>
                <a:lnTo>
                  <a:pt x="60" y="52"/>
                </a:lnTo>
                <a:lnTo>
                  <a:pt x="62" y="49"/>
                </a:lnTo>
                <a:lnTo>
                  <a:pt x="54" y="57"/>
                </a:lnTo>
                <a:lnTo>
                  <a:pt x="57" y="55"/>
                </a:lnTo>
                <a:lnTo>
                  <a:pt x="59" y="52"/>
                </a:lnTo>
                <a:lnTo>
                  <a:pt x="50" y="60"/>
                </a:lnTo>
                <a:lnTo>
                  <a:pt x="54" y="59"/>
                </a:lnTo>
                <a:lnTo>
                  <a:pt x="55" y="55"/>
                </a:lnTo>
                <a:lnTo>
                  <a:pt x="54" y="57"/>
                </a:lnTo>
                <a:lnTo>
                  <a:pt x="49" y="60"/>
                </a:lnTo>
                <a:lnTo>
                  <a:pt x="49" y="62"/>
                </a:lnTo>
                <a:lnTo>
                  <a:pt x="49" y="59"/>
                </a:lnTo>
                <a:lnTo>
                  <a:pt x="47" y="60"/>
                </a:lnTo>
                <a:lnTo>
                  <a:pt x="35" y="64"/>
                </a:lnTo>
                <a:lnTo>
                  <a:pt x="32" y="72"/>
                </a:lnTo>
                <a:lnTo>
                  <a:pt x="49" y="66"/>
                </a:lnTo>
                <a:lnTo>
                  <a:pt x="43" y="60"/>
                </a:lnTo>
                <a:lnTo>
                  <a:pt x="35" y="60"/>
                </a:lnTo>
                <a:lnTo>
                  <a:pt x="33" y="59"/>
                </a:lnTo>
                <a:lnTo>
                  <a:pt x="33" y="62"/>
                </a:lnTo>
                <a:lnTo>
                  <a:pt x="33" y="60"/>
                </a:lnTo>
                <a:lnTo>
                  <a:pt x="28" y="57"/>
                </a:lnTo>
                <a:lnTo>
                  <a:pt x="27" y="55"/>
                </a:lnTo>
                <a:lnTo>
                  <a:pt x="28" y="59"/>
                </a:lnTo>
                <a:lnTo>
                  <a:pt x="32" y="60"/>
                </a:lnTo>
                <a:lnTo>
                  <a:pt x="23" y="52"/>
                </a:lnTo>
                <a:lnTo>
                  <a:pt x="25" y="55"/>
                </a:lnTo>
                <a:lnTo>
                  <a:pt x="28" y="57"/>
                </a:lnTo>
                <a:lnTo>
                  <a:pt x="20" y="49"/>
                </a:lnTo>
                <a:lnTo>
                  <a:pt x="22" y="52"/>
                </a:lnTo>
                <a:lnTo>
                  <a:pt x="25" y="54"/>
                </a:lnTo>
                <a:lnTo>
                  <a:pt x="23" y="52"/>
                </a:lnTo>
                <a:lnTo>
                  <a:pt x="20" y="47"/>
                </a:lnTo>
                <a:lnTo>
                  <a:pt x="18" y="47"/>
                </a:lnTo>
                <a:lnTo>
                  <a:pt x="22" y="47"/>
                </a:lnTo>
                <a:lnTo>
                  <a:pt x="20" y="45"/>
                </a:lnTo>
                <a:lnTo>
                  <a:pt x="20" y="40"/>
                </a:lnTo>
                <a:lnTo>
                  <a:pt x="0" y="40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56" name="Oval 36"/>
          <p:cNvSpPr>
            <a:spLocks noChangeArrowheads="1"/>
          </p:cNvSpPr>
          <p:nvPr/>
        </p:nvSpPr>
        <p:spPr bwMode="auto">
          <a:xfrm>
            <a:off x="7186613" y="2865438"/>
            <a:ext cx="103187" cy="104775"/>
          </a:xfrm>
          <a:prstGeom prst="ellipse">
            <a:avLst/>
          </a:pr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57" name="Freeform 37"/>
          <p:cNvSpPr>
            <a:spLocks/>
          </p:cNvSpPr>
          <p:nvPr/>
        </p:nvSpPr>
        <p:spPr bwMode="auto">
          <a:xfrm>
            <a:off x="7170738" y="2849563"/>
            <a:ext cx="130175" cy="130175"/>
          </a:xfrm>
          <a:custGeom>
            <a:avLst/>
            <a:gdLst/>
            <a:ahLst/>
            <a:cxnLst>
              <a:cxn ang="0">
                <a:pos x="1" y="56"/>
              </a:cxn>
              <a:cxn ang="0">
                <a:pos x="3" y="61"/>
              </a:cxn>
              <a:cxn ang="0">
                <a:pos x="13" y="71"/>
              </a:cxn>
              <a:cxn ang="0">
                <a:pos x="17" y="74"/>
              </a:cxn>
              <a:cxn ang="0">
                <a:pos x="20" y="77"/>
              </a:cxn>
              <a:cxn ang="0">
                <a:pos x="20" y="77"/>
              </a:cxn>
              <a:cxn ang="0">
                <a:pos x="37" y="82"/>
              </a:cxn>
              <a:cxn ang="0">
                <a:pos x="49" y="79"/>
              </a:cxn>
              <a:cxn ang="0">
                <a:pos x="62" y="77"/>
              </a:cxn>
              <a:cxn ang="0">
                <a:pos x="62" y="77"/>
              </a:cxn>
              <a:cxn ang="0">
                <a:pos x="65" y="74"/>
              </a:cxn>
              <a:cxn ang="0">
                <a:pos x="69" y="71"/>
              </a:cxn>
              <a:cxn ang="0">
                <a:pos x="79" y="61"/>
              </a:cxn>
              <a:cxn ang="0">
                <a:pos x="80" y="56"/>
              </a:cxn>
              <a:cxn ang="0">
                <a:pos x="74" y="52"/>
              </a:cxn>
              <a:cxn ang="0">
                <a:pos x="82" y="29"/>
              </a:cxn>
              <a:cxn ang="0">
                <a:pos x="75" y="20"/>
              </a:cxn>
              <a:cxn ang="0">
                <a:pos x="74" y="15"/>
              </a:cxn>
              <a:cxn ang="0">
                <a:pos x="70" y="12"/>
              </a:cxn>
              <a:cxn ang="0">
                <a:pos x="67" y="8"/>
              </a:cxn>
              <a:cxn ang="0">
                <a:pos x="62" y="7"/>
              </a:cxn>
              <a:cxn ang="0">
                <a:pos x="54" y="0"/>
              </a:cxn>
              <a:cxn ang="0">
                <a:pos x="20" y="5"/>
              </a:cxn>
              <a:cxn ang="0">
                <a:pos x="20" y="5"/>
              </a:cxn>
              <a:cxn ang="0">
                <a:pos x="17" y="8"/>
              </a:cxn>
              <a:cxn ang="0">
                <a:pos x="13" y="12"/>
              </a:cxn>
              <a:cxn ang="0">
                <a:pos x="3" y="22"/>
              </a:cxn>
              <a:cxn ang="0">
                <a:pos x="1" y="27"/>
              </a:cxn>
              <a:cxn ang="0">
                <a:pos x="20" y="42"/>
              </a:cxn>
              <a:cxn ang="0">
                <a:pos x="18" y="34"/>
              </a:cxn>
              <a:cxn ang="0">
                <a:pos x="25" y="27"/>
              </a:cxn>
              <a:cxn ang="0">
                <a:pos x="28" y="24"/>
              </a:cxn>
              <a:cxn ang="0">
                <a:pos x="32" y="20"/>
              </a:cxn>
              <a:cxn ang="0">
                <a:pos x="28" y="24"/>
              </a:cxn>
              <a:cxn ang="0">
                <a:pos x="33" y="22"/>
              </a:cxn>
              <a:cxn ang="0">
                <a:pos x="47" y="20"/>
              </a:cxn>
              <a:cxn ang="0">
                <a:pos x="49" y="20"/>
              </a:cxn>
              <a:cxn ang="0">
                <a:pos x="54" y="22"/>
              </a:cxn>
              <a:cxn ang="0">
                <a:pos x="57" y="25"/>
              </a:cxn>
              <a:cxn ang="0">
                <a:pos x="60" y="29"/>
              </a:cxn>
              <a:cxn ang="0">
                <a:pos x="62" y="34"/>
              </a:cxn>
              <a:cxn ang="0">
                <a:pos x="62" y="35"/>
              </a:cxn>
              <a:cxn ang="0">
                <a:pos x="74" y="32"/>
              </a:cxn>
              <a:cxn ang="0">
                <a:pos x="60" y="49"/>
              </a:cxn>
              <a:cxn ang="0">
                <a:pos x="59" y="54"/>
              </a:cxn>
              <a:cxn ang="0">
                <a:pos x="62" y="50"/>
              </a:cxn>
              <a:cxn ang="0">
                <a:pos x="59" y="54"/>
              </a:cxn>
              <a:cxn ang="0">
                <a:pos x="55" y="57"/>
              </a:cxn>
              <a:cxn ang="0">
                <a:pos x="49" y="64"/>
              </a:cxn>
              <a:cxn ang="0">
                <a:pos x="35" y="66"/>
              </a:cxn>
              <a:cxn ang="0">
                <a:pos x="43" y="62"/>
              </a:cxn>
              <a:cxn ang="0">
                <a:pos x="33" y="64"/>
              </a:cxn>
              <a:cxn ang="0">
                <a:pos x="27" y="57"/>
              </a:cxn>
              <a:cxn ang="0">
                <a:pos x="23" y="54"/>
              </a:cxn>
              <a:cxn ang="0">
                <a:pos x="20" y="50"/>
              </a:cxn>
              <a:cxn ang="0">
                <a:pos x="23" y="54"/>
              </a:cxn>
              <a:cxn ang="0">
                <a:pos x="22" y="49"/>
              </a:cxn>
              <a:cxn ang="0">
                <a:pos x="0" y="42"/>
              </a:cxn>
            </a:cxnLst>
            <a:rect l="0" t="0" r="r" b="b"/>
            <a:pathLst>
              <a:path w="82" h="82">
                <a:moveTo>
                  <a:pt x="0" y="42"/>
                </a:moveTo>
                <a:lnTo>
                  <a:pt x="0" y="54"/>
                </a:lnTo>
                <a:lnTo>
                  <a:pt x="1" y="56"/>
                </a:lnTo>
                <a:lnTo>
                  <a:pt x="5" y="62"/>
                </a:lnTo>
                <a:lnTo>
                  <a:pt x="6" y="62"/>
                </a:lnTo>
                <a:lnTo>
                  <a:pt x="3" y="61"/>
                </a:lnTo>
                <a:lnTo>
                  <a:pt x="5" y="62"/>
                </a:lnTo>
                <a:lnTo>
                  <a:pt x="8" y="67"/>
                </a:lnTo>
                <a:lnTo>
                  <a:pt x="13" y="71"/>
                </a:lnTo>
                <a:lnTo>
                  <a:pt x="8" y="66"/>
                </a:lnTo>
                <a:lnTo>
                  <a:pt x="12" y="71"/>
                </a:lnTo>
                <a:lnTo>
                  <a:pt x="17" y="74"/>
                </a:lnTo>
                <a:lnTo>
                  <a:pt x="12" y="69"/>
                </a:lnTo>
                <a:lnTo>
                  <a:pt x="15" y="74"/>
                </a:lnTo>
                <a:lnTo>
                  <a:pt x="20" y="77"/>
                </a:lnTo>
                <a:lnTo>
                  <a:pt x="22" y="79"/>
                </a:lnTo>
                <a:lnTo>
                  <a:pt x="20" y="76"/>
                </a:lnTo>
                <a:lnTo>
                  <a:pt x="20" y="77"/>
                </a:lnTo>
                <a:lnTo>
                  <a:pt x="27" y="81"/>
                </a:lnTo>
                <a:lnTo>
                  <a:pt x="28" y="82"/>
                </a:lnTo>
                <a:lnTo>
                  <a:pt x="37" y="82"/>
                </a:lnTo>
                <a:lnTo>
                  <a:pt x="35" y="81"/>
                </a:lnTo>
                <a:lnTo>
                  <a:pt x="52" y="74"/>
                </a:lnTo>
                <a:lnTo>
                  <a:pt x="49" y="79"/>
                </a:lnTo>
                <a:lnTo>
                  <a:pt x="54" y="82"/>
                </a:lnTo>
                <a:lnTo>
                  <a:pt x="55" y="81"/>
                </a:lnTo>
                <a:lnTo>
                  <a:pt x="62" y="77"/>
                </a:lnTo>
                <a:lnTo>
                  <a:pt x="62" y="76"/>
                </a:lnTo>
                <a:lnTo>
                  <a:pt x="60" y="79"/>
                </a:lnTo>
                <a:lnTo>
                  <a:pt x="62" y="77"/>
                </a:lnTo>
                <a:lnTo>
                  <a:pt x="67" y="74"/>
                </a:lnTo>
                <a:lnTo>
                  <a:pt x="70" y="69"/>
                </a:lnTo>
                <a:lnTo>
                  <a:pt x="65" y="74"/>
                </a:lnTo>
                <a:lnTo>
                  <a:pt x="70" y="71"/>
                </a:lnTo>
                <a:lnTo>
                  <a:pt x="74" y="66"/>
                </a:lnTo>
                <a:lnTo>
                  <a:pt x="69" y="71"/>
                </a:lnTo>
                <a:lnTo>
                  <a:pt x="74" y="67"/>
                </a:lnTo>
                <a:lnTo>
                  <a:pt x="77" y="62"/>
                </a:lnTo>
                <a:lnTo>
                  <a:pt x="79" y="61"/>
                </a:lnTo>
                <a:lnTo>
                  <a:pt x="75" y="62"/>
                </a:lnTo>
                <a:lnTo>
                  <a:pt x="77" y="62"/>
                </a:lnTo>
                <a:lnTo>
                  <a:pt x="80" y="56"/>
                </a:lnTo>
                <a:lnTo>
                  <a:pt x="82" y="54"/>
                </a:lnTo>
                <a:lnTo>
                  <a:pt x="79" y="49"/>
                </a:lnTo>
                <a:lnTo>
                  <a:pt x="74" y="52"/>
                </a:lnTo>
                <a:lnTo>
                  <a:pt x="80" y="35"/>
                </a:lnTo>
                <a:lnTo>
                  <a:pt x="82" y="37"/>
                </a:lnTo>
                <a:lnTo>
                  <a:pt x="82" y="29"/>
                </a:lnTo>
                <a:lnTo>
                  <a:pt x="80" y="27"/>
                </a:lnTo>
                <a:lnTo>
                  <a:pt x="77" y="20"/>
                </a:lnTo>
                <a:lnTo>
                  <a:pt x="75" y="20"/>
                </a:lnTo>
                <a:lnTo>
                  <a:pt x="79" y="22"/>
                </a:lnTo>
                <a:lnTo>
                  <a:pt x="77" y="20"/>
                </a:lnTo>
                <a:lnTo>
                  <a:pt x="74" y="15"/>
                </a:lnTo>
                <a:lnTo>
                  <a:pt x="69" y="12"/>
                </a:lnTo>
                <a:lnTo>
                  <a:pt x="74" y="17"/>
                </a:lnTo>
                <a:lnTo>
                  <a:pt x="70" y="12"/>
                </a:lnTo>
                <a:lnTo>
                  <a:pt x="65" y="8"/>
                </a:lnTo>
                <a:lnTo>
                  <a:pt x="70" y="13"/>
                </a:lnTo>
                <a:lnTo>
                  <a:pt x="67" y="8"/>
                </a:lnTo>
                <a:lnTo>
                  <a:pt x="62" y="5"/>
                </a:lnTo>
                <a:lnTo>
                  <a:pt x="60" y="3"/>
                </a:lnTo>
                <a:lnTo>
                  <a:pt x="62" y="7"/>
                </a:lnTo>
                <a:lnTo>
                  <a:pt x="62" y="5"/>
                </a:lnTo>
                <a:lnTo>
                  <a:pt x="55" y="2"/>
                </a:lnTo>
                <a:lnTo>
                  <a:pt x="54" y="0"/>
                </a:lnTo>
                <a:lnTo>
                  <a:pt x="28" y="0"/>
                </a:lnTo>
                <a:lnTo>
                  <a:pt x="27" y="2"/>
                </a:lnTo>
                <a:lnTo>
                  <a:pt x="20" y="5"/>
                </a:lnTo>
                <a:lnTo>
                  <a:pt x="20" y="7"/>
                </a:lnTo>
                <a:lnTo>
                  <a:pt x="22" y="3"/>
                </a:lnTo>
                <a:lnTo>
                  <a:pt x="20" y="5"/>
                </a:lnTo>
                <a:lnTo>
                  <a:pt x="15" y="8"/>
                </a:lnTo>
                <a:lnTo>
                  <a:pt x="12" y="13"/>
                </a:lnTo>
                <a:lnTo>
                  <a:pt x="17" y="8"/>
                </a:lnTo>
                <a:lnTo>
                  <a:pt x="12" y="12"/>
                </a:lnTo>
                <a:lnTo>
                  <a:pt x="8" y="17"/>
                </a:lnTo>
                <a:lnTo>
                  <a:pt x="13" y="12"/>
                </a:lnTo>
                <a:lnTo>
                  <a:pt x="8" y="15"/>
                </a:lnTo>
                <a:lnTo>
                  <a:pt x="5" y="20"/>
                </a:lnTo>
                <a:lnTo>
                  <a:pt x="3" y="22"/>
                </a:lnTo>
                <a:lnTo>
                  <a:pt x="6" y="20"/>
                </a:lnTo>
                <a:lnTo>
                  <a:pt x="5" y="20"/>
                </a:lnTo>
                <a:lnTo>
                  <a:pt x="1" y="27"/>
                </a:lnTo>
                <a:lnTo>
                  <a:pt x="0" y="29"/>
                </a:lnTo>
                <a:lnTo>
                  <a:pt x="0" y="42"/>
                </a:lnTo>
                <a:lnTo>
                  <a:pt x="20" y="42"/>
                </a:lnTo>
                <a:lnTo>
                  <a:pt x="20" y="35"/>
                </a:lnTo>
                <a:lnTo>
                  <a:pt x="22" y="34"/>
                </a:lnTo>
                <a:lnTo>
                  <a:pt x="18" y="34"/>
                </a:lnTo>
                <a:lnTo>
                  <a:pt x="20" y="34"/>
                </a:lnTo>
                <a:lnTo>
                  <a:pt x="23" y="29"/>
                </a:lnTo>
                <a:lnTo>
                  <a:pt x="25" y="27"/>
                </a:lnTo>
                <a:lnTo>
                  <a:pt x="22" y="29"/>
                </a:lnTo>
                <a:lnTo>
                  <a:pt x="20" y="32"/>
                </a:lnTo>
                <a:lnTo>
                  <a:pt x="28" y="24"/>
                </a:lnTo>
                <a:lnTo>
                  <a:pt x="25" y="25"/>
                </a:lnTo>
                <a:lnTo>
                  <a:pt x="23" y="29"/>
                </a:lnTo>
                <a:lnTo>
                  <a:pt x="32" y="20"/>
                </a:lnTo>
                <a:lnTo>
                  <a:pt x="28" y="22"/>
                </a:lnTo>
                <a:lnTo>
                  <a:pt x="27" y="25"/>
                </a:lnTo>
                <a:lnTo>
                  <a:pt x="28" y="24"/>
                </a:lnTo>
                <a:lnTo>
                  <a:pt x="33" y="20"/>
                </a:lnTo>
                <a:lnTo>
                  <a:pt x="33" y="19"/>
                </a:lnTo>
                <a:lnTo>
                  <a:pt x="33" y="22"/>
                </a:lnTo>
                <a:lnTo>
                  <a:pt x="35" y="20"/>
                </a:lnTo>
                <a:lnTo>
                  <a:pt x="42" y="20"/>
                </a:lnTo>
                <a:lnTo>
                  <a:pt x="47" y="20"/>
                </a:lnTo>
                <a:lnTo>
                  <a:pt x="49" y="22"/>
                </a:lnTo>
                <a:lnTo>
                  <a:pt x="49" y="19"/>
                </a:lnTo>
                <a:lnTo>
                  <a:pt x="49" y="20"/>
                </a:lnTo>
                <a:lnTo>
                  <a:pt x="54" y="24"/>
                </a:lnTo>
                <a:lnTo>
                  <a:pt x="55" y="25"/>
                </a:lnTo>
                <a:lnTo>
                  <a:pt x="54" y="22"/>
                </a:lnTo>
                <a:lnTo>
                  <a:pt x="50" y="20"/>
                </a:lnTo>
                <a:lnTo>
                  <a:pt x="59" y="29"/>
                </a:lnTo>
                <a:lnTo>
                  <a:pt x="57" y="25"/>
                </a:lnTo>
                <a:lnTo>
                  <a:pt x="54" y="24"/>
                </a:lnTo>
                <a:lnTo>
                  <a:pt x="62" y="32"/>
                </a:lnTo>
                <a:lnTo>
                  <a:pt x="60" y="29"/>
                </a:lnTo>
                <a:lnTo>
                  <a:pt x="57" y="27"/>
                </a:lnTo>
                <a:lnTo>
                  <a:pt x="59" y="29"/>
                </a:lnTo>
                <a:lnTo>
                  <a:pt x="62" y="34"/>
                </a:lnTo>
                <a:lnTo>
                  <a:pt x="64" y="34"/>
                </a:lnTo>
                <a:lnTo>
                  <a:pt x="60" y="34"/>
                </a:lnTo>
                <a:lnTo>
                  <a:pt x="62" y="35"/>
                </a:lnTo>
                <a:lnTo>
                  <a:pt x="62" y="44"/>
                </a:lnTo>
                <a:lnTo>
                  <a:pt x="67" y="49"/>
                </a:lnTo>
                <a:lnTo>
                  <a:pt x="74" y="32"/>
                </a:lnTo>
                <a:lnTo>
                  <a:pt x="65" y="35"/>
                </a:lnTo>
                <a:lnTo>
                  <a:pt x="62" y="47"/>
                </a:lnTo>
                <a:lnTo>
                  <a:pt x="60" y="49"/>
                </a:lnTo>
                <a:lnTo>
                  <a:pt x="64" y="49"/>
                </a:lnTo>
                <a:lnTo>
                  <a:pt x="62" y="49"/>
                </a:lnTo>
                <a:lnTo>
                  <a:pt x="59" y="54"/>
                </a:lnTo>
                <a:lnTo>
                  <a:pt x="57" y="56"/>
                </a:lnTo>
                <a:lnTo>
                  <a:pt x="60" y="54"/>
                </a:lnTo>
                <a:lnTo>
                  <a:pt x="62" y="50"/>
                </a:lnTo>
                <a:lnTo>
                  <a:pt x="54" y="59"/>
                </a:lnTo>
                <a:lnTo>
                  <a:pt x="57" y="57"/>
                </a:lnTo>
                <a:lnTo>
                  <a:pt x="59" y="54"/>
                </a:lnTo>
                <a:lnTo>
                  <a:pt x="50" y="62"/>
                </a:lnTo>
                <a:lnTo>
                  <a:pt x="54" y="61"/>
                </a:lnTo>
                <a:lnTo>
                  <a:pt x="55" y="57"/>
                </a:lnTo>
                <a:lnTo>
                  <a:pt x="54" y="59"/>
                </a:lnTo>
                <a:lnTo>
                  <a:pt x="49" y="62"/>
                </a:lnTo>
                <a:lnTo>
                  <a:pt x="49" y="64"/>
                </a:lnTo>
                <a:lnTo>
                  <a:pt x="49" y="61"/>
                </a:lnTo>
                <a:lnTo>
                  <a:pt x="47" y="62"/>
                </a:lnTo>
                <a:lnTo>
                  <a:pt x="35" y="66"/>
                </a:lnTo>
                <a:lnTo>
                  <a:pt x="32" y="74"/>
                </a:lnTo>
                <a:lnTo>
                  <a:pt x="49" y="67"/>
                </a:lnTo>
                <a:lnTo>
                  <a:pt x="43" y="62"/>
                </a:lnTo>
                <a:lnTo>
                  <a:pt x="35" y="62"/>
                </a:lnTo>
                <a:lnTo>
                  <a:pt x="33" y="61"/>
                </a:lnTo>
                <a:lnTo>
                  <a:pt x="33" y="64"/>
                </a:lnTo>
                <a:lnTo>
                  <a:pt x="33" y="62"/>
                </a:lnTo>
                <a:lnTo>
                  <a:pt x="28" y="59"/>
                </a:lnTo>
                <a:lnTo>
                  <a:pt x="27" y="57"/>
                </a:lnTo>
                <a:lnTo>
                  <a:pt x="28" y="61"/>
                </a:lnTo>
                <a:lnTo>
                  <a:pt x="32" y="62"/>
                </a:lnTo>
                <a:lnTo>
                  <a:pt x="23" y="54"/>
                </a:lnTo>
                <a:lnTo>
                  <a:pt x="25" y="57"/>
                </a:lnTo>
                <a:lnTo>
                  <a:pt x="28" y="59"/>
                </a:lnTo>
                <a:lnTo>
                  <a:pt x="20" y="50"/>
                </a:lnTo>
                <a:lnTo>
                  <a:pt x="22" y="54"/>
                </a:lnTo>
                <a:lnTo>
                  <a:pt x="25" y="56"/>
                </a:lnTo>
                <a:lnTo>
                  <a:pt x="23" y="54"/>
                </a:lnTo>
                <a:lnTo>
                  <a:pt x="20" y="49"/>
                </a:lnTo>
                <a:lnTo>
                  <a:pt x="18" y="49"/>
                </a:lnTo>
                <a:lnTo>
                  <a:pt x="22" y="49"/>
                </a:lnTo>
                <a:lnTo>
                  <a:pt x="20" y="47"/>
                </a:lnTo>
                <a:lnTo>
                  <a:pt x="20" y="42"/>
                </a:lnTo>
                <a:lnTo>
                  <a:pt x="0" y="42"/>
                </a:lnTo>
                <a:close/>
              </a:path>
            </a:pathLst>
          </a:custGeom>
          <a:solidFill>
            <a:srgbClr val="000000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1958" name="Rectangle 38"/>
          <p:cNvSpPr>
            <a:spLocks noChangeArrowheads="1"/>
          </p:cNvSpPr>
          <p:nvPr/>
        </p:nvSpPr>
        <p:spPr bwMode="auto">
          <a:xfrm>
            <a:off x="7961313" y="1484313"/>
            <a:ext cx="236537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i="0" baseline="0">
                <a:solidFill>
                  <a:srgbClr val="000000"/>
                </a:solidFill>
              </a:rPr>
              <a:t>Q</a:t>
            </a:r>
            <a:endParaRPr lang="en-US" sz="2400"/>
          </a:p>
        </p:txBody>
      </p:sp>
      <p:sp>
        <p:nvSpPr>
          <p:cNvPr id="721960" name="Rectangle 40"/>
          <p:cNvSpPr>
            <a:spLocks noChangeArrowheads="1"/>
          </p:cNvSpPr>
          <p:nvPr/>
        </p:nvSpPr>
        <p:spPr bwMode="auto">
          <a:xfrm>
            <a:off x="4976813" y="1355725"/>
            <a:ext cx="6683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i="0" baseline="0">
                <a:solidFill>
                  <a:srgbClr val="000000"/>
                </a:solidFill>
              </a:rPr>
              <a:t>S (set)</a:t>
            </a:r>
            <a:endParaRPr lang="en-US" sz="2000"/>
          </a:p>
        </p:txBody>
      </p:sp>
      <p:sp>
        <p:nvSpPr>
          <p:cNvPr id="721961" name="Rectangle 41"/>
          <p:cNvSpPr>
            <a:spLocks noChangeArrowheads="1"/>
          </p:cNvSpPr>
          <p:nvPr/>
        </p:nvSpPr>
        <p:spPr bwMode="auto">
          <a:xfrm>
            <a:off x="4773613" y="2881313"/>
            <a:ext cx="936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i="0" baseline="0">
                <a:solidFill>
                  <a:srgbClr val="000000"/>
                </a:solidFill>
              </a:rPr>
              <a:t>R (reset)</a:t>
            </a:r>
            <a:endParaRPr lang="en-US" sz="2000"/>
          </a:p>
        </p:txBody>
      </p:sp>
      <p:grpSp>
        <p:nvGrpSpPr>
          <p:cNvPr id="721928" name="Group 8"/>
          <p:cNvGrpSpPr>
            <a:grpSpLocks/>
          </p:cNvGrpSpPr>
          <p:nvPr/>
        </p:nvGrpSpPr>
        <p:grpSpPr bwMode="auto">
          <a:xfrm>
            <a:off x="3835400" y="304800"/>
            <a:ext cx="965200" cy="0"/>
            <a:chOff x="2416" y="192"/>
            <a:chExt cx="608" cy="0"/>
          </a:xfrm>
        </p:grpSpPr>
        <p:sp>
          <p:nvSpPr>
            <p:cNvPr id="721926" name="Line 6"/>
            <p:cNvSpPr>
              <a:spLocks noChangeShapeType="1"/>
            </p:cNvSpPr>
            <p:nvPr/>
          </p:nvSpPr>
          <p:spPr bwMode="auto">
            <a:xfrm>
              <a:off x="2416" y="19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721927" name="Line 7"/>
            <p:cNvSpPr>
              <a:spLocks noChangeShapeType="1"/>
            </p:cNvSpPr>
            <p:nvPr/>
          </p:nvSpPr>
          <p:spPr bwMode="auto">
            <a:xfrm>
              <a:off x="2864" y="192"/>
              <a:ext cx="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721929" name="Line 9"/>
          <p:cNvSpPr>
            <a:spLocks noChangeShapeType="1"/>
          </p:cNvSpPr>
          <p:nvPr/>
        </p:nvSpPr>
        <p:spPr bwMode="auto">
          <a:xfrm>
            <a:off x="1663700" y="2222500"/>
            <a:ext cx="12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21931" name="Line 11"/>
          <p:cNvSpPr>
            <a:spLocks noChangeShapeType="1"/>
          </p:cNvSpPr>
          <p:nvPr/>
        </p:nvSpPr>
        <p:spPr bwMode="auto">
          <a:xfrm>
            <a:off x="2019300" y="2222500"/>
            <a:ext cx="12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grpSp>
        <p:nvGrpSpPr>
          <p:cNvPr id="722343" name="Group 423"/>
          <p:cNvGrpSpPr>
            <a:grpSpLocks/>
          </p:cNvGrpSpPr>
          <p:nvPr/>
        </p:nvGrpSpPr>
        <p:grpSpPr bwMode="auto">
          <a:xfrm>
            <a:off x="8035925" y="2724150"/>
            <a:ext cx="236538" cy="365125"/>
            <a:chOff x="5158" y="1732"/>
            <a:chExt cx="149" cy="230"/>
          </a:xfrm>
        </p:grpSpPr>
        <p:sp>
          <p:nvSpPr>
            <p:cNvPr id="721959" name="Rectangle 39"/>
            <p:cNvSpPr>
              <a:spLocks noChangeArrowheads="1"/>
            </p:cNvSpPr>
            <p:nvPr/>
          </p:nvSpPr>
          <p:spPr bwMode="auto">
            <a:xfrm>
              <a:off x="5158" y="1732"/>
              <a:ext cx="14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Q</a:t>
              </a:r>
              <a:endParaRPr lang="en-US" sz="2400"/>
            </a:p>
          </p:txBody>
        </p:sp>
        <p:sp>
          <p:nvSpPr>
            <p:cNvPr id="721962" name="Line 42"/>
            <p:cNvSpPr>
              <a:spLocks noChangeShapeType="1"/>
            </p:cNvSpPr>
            <p:nvPr/>
          </p:nvSpPr>
          <p:spPr bwMode="auto">
            <a:xfrm>
              <a:off x="5168" y="1736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722163" name="Group 243"/>
          <p:cNvGrpSpPr>
            <a:grpSpLocks/>
          </p:cNvGrpSpPr>
          <p:nvPr/>
        </p:nvGrpSpPr>
        <p:grpSpPr bwMode="auto">
          <a:xfrm>
            <a:off x="4267200" y="3400425"/>
            <a:ext cx="4578350" cy="1716088"/>
            <a:chOff x="2688" y="2142"/>
            <a:chExt cx="2884" cy="1081"/>
          </a:xfrm>
        </p:grpSpPr>
        <p:sp>
          <p:nvSpPr>
            <p:cNvPr id="721963" name="Rectangle 43"/>
            <p:cNvSpPr>
              <a:spLocks noChangeArrowheads="1"/>
            </p:cNvSpPr>
            <p:nvPr/>
          </p:nvSpPr>
          <p:spPr bwMode="auto">
            <a:xfrm>
              <a:off x="2749" y="2161"/>
              <a:ext cx="12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R</a:t>
              </a:r>
              <a:endParaRPr lang="en-US" sz="3200" b="0"/>
            </a:p>
          </p:txBody>
        </p:sp>
        <p:sp>
          <p:nvSpPr>
            <p:cNvPr id="721964" name="Rectangle 44"/>
            <p:cNvSpPr>
              <a:spLocks noChangeArrowheads="1"/>
            </p:cNvSpPr>
            <p:nvPr/>
          </p:nvSpPr>
          <p:spPr bwMode="auto">
            <a:xfrm>
              <a:off x="2980" y="2161"/>
              <a:ext cx="9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S</a:t>
              </a:r>
              <a:endParaRPr lang="en-US" sz="3200" b="0"/>
            </a:p>
          </p:txBody>
        </p:sp>
        <p:sp>
          <p:nvSpPr>
            <p:cNvPr id="721965" name="Rectangle 45"/>
            <p:cNvSpPr>
              <a:spLocks noChangeArrowheads="1"/>
            </p:cNvSpPr>
            <p:nvPr/>
          </p:nvSpPr>
          <p:spPr bwMode="auto">
            <a:xfrm>
              <a:off x="3183" y="2161"/>
              <a:ext cx="13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Q</a:t>
              </a:r>
              <a:endParaRPr lang="en-US" sz="3200" b="0"/>
            </a:p>
          </p:txBody>
        </p:sp>
        <p:sp>
          <p:nvSpPr>
            <p:cNvPr id="721966" name="Rectangle 46"/>
            <p:cNvSpPr>
              <a:spLocks noChangeArrowheads="1"/>
            </p:cNvSpPr>
            <p:nvPr/>
          </p:nvSpPr>
          <p:spPr bwMode="auto">
            <a:xfrm>
              <a:off x="3431" y="2161"/>
              <a:ext cx="13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Q</a:t>
              </a:r>
              <a:endParaRPr lang="en-US" sz="3200" b="0"/>
            </a:p>
          </p:txBody>
        </p:sp>
        <p:sp>
          <p:nvSpPr>
            <p:cNvPr id="721967" name="Rectangle 47"/>
            <p:cNvSpPr>
              <a:spLocks noChangeArrowheads="1"/>
            </p:cNvSpPr>
            <p:nvPr/>
          </p:nvSpPr>
          <p:spPr bwMode="auto">
            <a:xfrm>
              <a:off x="3679" y="2161"/>
              <a:ext cx="7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Comment</a:t>
              </a:r>
              <a:endParaRPr lang="en-US" sz="3200" b="0"/>
            </a:p>
          </p:txBody>
        </p:sp>
        <p:sp>
          <p:nvSpPr>
            <p:cNvPr id="721968" name="Rectangle 48"/>
            <p:cNvSpPr>
              <a:spLocks noChangeArrowheads="1"/>
            </p:cNvSpPr>
            <p:nvPr/>
          </p:nvSpPr>
          <p:spPr bwMode="auto">
            <a:xfrm>
              <a:off x="2688" y="2142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69" name="Line 49"/>
            <p:cNvSpPr>
              <a:spLocks noChangeShapeType="1"/>
            </p:cNvSpPr>
            <p:nvPr/>
          </p:nvSpPr>
          <p:spPr bwMode="auto">
            <a:xfrm>
              <a:off x="2688" y="214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70" name="Line 50"/>
            <p:cNvSpPr>
              <a:spLocks noChangeShapeType="1"/>
            </p:cNvSpPr>
            <p:nvPr/>
          </p:nvSpPr>
          <p:spPr bwMode="auto">
            <a:xfrm>
              <a:off x="2688" y="214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71" name="Rectangle 51"/>
            <p:cNvSpPr>
              <a:spLocks noChangeArrowheads="1"/>
            </p:cNvSpPr>
            <p:nvPr/>
          </p:nvSpPr>
          <p:spPr bwMode="auto">
            <a:xfrm>
              <a:off x="2688" y="2142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72" name="Line 52"/>
            <p:cNvSpPr>
              <a:spLocks noChangeShapeType="1"/>
            </p:cNvSpPr>
            <p:nvPr/>
          </p:nvSpPr>
          <p:spPr bwMode="auto">
            <a:xfrm>
              <a:off x="2688" y="214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73" name="Line 53"/>
            <p:cNvSpPr>
              <a:spLocks noChangeShapeType="1"/>
            </p:cNvSpPr>
            <p:nvPr/>
          </p:nvSpPr>
          <p:spPr bwMode="auto">
            <a:xfrm>
              <a:off x="2688" y="214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74" name="Rectangle 54"/>
            <p:cNvSpPr>
              <a:spLocks noChangeArrowheads="1"/>
            </p:cNvSpPr>
            <p:nvPr/>
          </p:nvSpPr>
          <p:spPr bwMode="auto">
            <a:xfrm>
              <a:off x="2699" y="2142"/>
              <a:ext cx="225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75" name="Line 55"/>
            <p:cNvSpPr>
              <a:spLocks noChangeShapeType="1"/>
            </p:cNvSpPr>
            <p:nvPr/>
          </p:nvSpPr>
          <p:spPr bwMode="auto">
            <a:xfrm>
              <a:off x="2699" y="2142"/>
              <a:ext cx="2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76" name="Rectangle 56"/>
            <p:cNvSpPr>
              <a:spLocks noChangeArrowheads="1"/>
            </p:cNvSpPr>
            <p:nvPr/>
          </p:nvSpPr>
          <p:spPr bwMode="auto">
            <a:xfrm>
              <a:off x="2924" y="2142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77" name="Line 57"/>
            <p:cNvSpPr>
              <a:spLocks noChangeShapeType="1"/>
            </p:cNvSpPr>
            <p:nvPr/>
          </p:nvSpPr>
          <p:spPr bwMode="auto">
            <a:xfrm>
              <a:off x="2924" y="214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78" name="Line 58"/>
            <p:cNvSpPr>
              <a:spLocks noChangeShapeType="1"/>
            </p:cNvSpPr>
            <p:nvPr/>
          </p:nvSpPr>
          <p:spPr bwMode="auto">
            <a:xfrm>
              <a:off x="2924" y="214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79" name="Rectangle 59"/>
            <p:cNvSpPr>
              <a:spLocks noChangeArrowheads="1"/>
            </p:cNvSpPr>
            <p:nvPr/>
          </p:nvSpPr>
          <p:spPr bwMode="auto">
            <a:xfrm>
              <a:off x="2935" y="2142"/>
              <a:ext cx="19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80" name="Line 60"/>
            <p:cNvSpPr>
              <a:spLocks noChangeShapeType="1"/>
            </p:cNvSpPr>
            <p:nvPr/>
          </p:nvSpPr>
          <p:spPr bwMode="auto">
            <a:xfrm>
              <a:off x="2935" y="2142"/>
              <a:ext cx="19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81" name="Rectangle 61"/>
            <p:cNvSpPr>
              <a:spLocks noChangeArrowheads="1"/>
            </p:cNvSpPr>
            <p:nvPr/>
          </p:nvSpPr>
          <p:spPr bwMode="auto">
            <a:xfrm>
              <a:off x="3127" y="2142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82" name="Line 62"/>
            <p:cNvSpPr>
              <a:spLocks noChangeShapeType="1"/>
            </p:cNvSpPr>
            <p:nvPr/>
          </p:nvSpPr>
          <p:spPr bwMode="auto">
            <a:xfrm>
              <a:off x="3127" y="214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83" name="Line 63"/>
            <p:cNvSpPr>
              <a:spLocks noChangeShapeType="1"/>
            </p:cNvSpPr>
            <p:nvPr/>
          </p:nvSpPr>
          <p:spPr bwMode="auto">
            <a:xfrm>
              <a:off x="3127" y="214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84" name="Rectangle 64"/>
            <p:cNvSpPr>
              <a:spLocks noChangeArrowheads="1"/>
            </p:cNvSpPr>
            <p:nvPr/>
          </p:nvSpPr>
          <p:spPr bwMode="auto">
            <a:xfrm>
              <a:off x="3139" y="2142"/>
              <a:ext cx="234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85" name="Line 65"/>
            <p:cNvSpPr>
              <a:spLocks noChangeShapeType="1"/>
            </p:cNvSpPr>
            <p:nvPr/>
          </p:nvSpPr>
          <p:spPr bwMode="auto">
            <a:xfrm>
              <a:off x="3139" y="2142"/>
              <a:ext cx="23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86" name="Rectangle 66"/>
            <p:cNvSpPr>
              <a:spLocks noChangeArrowheads="1"/>
            </p:cNvSpPr>
            <p:nvPr/>
          </p:nvSpPr>
          <p:spPr bwMode="auto">
            <a:xfrm>
              <a:off x="3373" y="2142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87" name="Line 67"/>
            <p:cNvSpPr>
              <a:spLocks noChangeShapeType="1"/>
            </p:cNvSpPr>
            <p:nvPr/>
          </p:nvSpPr>
          <p:spPr bwMode="auto">
            <a:xfrm>
              <a:off x="3373" y="214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88" name="Line 68"/>
            <p:cNvSpPr>
              <a:spLocks noChangeShapeType="1"/>
            </p:cNvSpPr>
            <p:nvPr/>
          </p:nvSpPr>
          <p:spPr bwMode="auto">
            <a:xfrm>
              <a:off x="3373" y="214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89" name="Rectangle 69"/>
            <p:cNvSpPr>
              <a:spLocks noChangeArrowheads="1"/>
            </p:cNvSpPr>
            <p:nvPr/>
          </p:nvSpPr>
          <p:spPr bwMode="auto">
            <a:xfrm>
              <a:off x="3385" y="2142"/>
              <a:ext cx="288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90" name="Line 70"/>
            <p:cNvSpPr>
              <a:spLocks noChangeShapeType="1"/>
            </p:cNvSpPr>
            <p:nvPr/>
          </p:nvSpPr>
          <p:spPr bwMode="auto">
            <a:xfrm>
              <a:off x="3385" y="2142"/>
              <a:ext cx="28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91" name="Rectangle 71"/>
            <p:cNvSpPr>
              <a:spLocks noChangeArrowheads="1"/>
            </p:cNvSpPr>
            <p:nvPr/>
          </p:nvSpPr>
          <p:spPr bwMode="auto">
            <a:xfrm>
              <a:off x="3673" y="2142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92" name="Line 72"/>
            <p:cNvSpPr>
              <a:spLocks noChangeShapeType="1"/>
            </p:cNvSpPr>
            <p:nvPr/>
          </p:nvSpPr>
          <p:spPr bwMode="auto">
            <a:xfrm>
              <a:off x="3673" y="214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93" name="Line 73"/>
            <p:cNvSpPr>
              <a:spLocks noChangeShapeType="1"/>
            </p:cNvSpPr>
            <p:nvPr/>
          </p:nvSpPr>
          <p:spPr bwMode="auto">
            <a:xfrm>
              <a:off x="3673" y="214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94" name="Rectangle 74"/>
            <p:cNvSpPr>
              <a:spLocks noChangeArrowheads="1"/>
            </p:cNvSpPr>
            <p:nvPr/>
          </p:nvSpPr>
          <p:spPr bwMode="auto">
            <a:xfrm>
              <a:off x="3684" y="2142"/>
              <a:ext cx="1876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95" name="Line 75"/>
            <p:cNvSpPr>
              <a:spLocks noChangeShapeType="1"/>
            </p:cNvSpPr>
            <p:nvPr/>
          </p:nvSpPr>
          <p:spPr bwMode="auto">
            <a:xfrm>
              <a:off x="3684" y="2142"/>
              <a:ext cx="187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96" name="Rectangle 76"/>
            <p:cNvSpPr>
              <a:spLocks noChangeArrowheads="1"/>
            </p:cNvSpPr>
            <p:nvPr/>
          </p:nvSpPr>
          <p:spPr bwMode="auto">
            <a:xfrm>
              <a:off x="5560" y="2142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97" name="Line 77"/>
            <p:cNvSpPr>
              <a:spLocks noChangeShapeType="1"/>
            </p:cNvSpPr>
            <p:nvPr/>
          </p:nvSpPr>
          <p:spPr bwMode="auto">
            <a:xfrm>
              <a:off x="5560" y="214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98" name="Line 78"/>
            <p:cNvSpPr>
              <a:spLocks noChangeShapeType="1"/>
            </p:cNvSpPr>
            <p:nvPr/>
          </p:nvSpPr>
          <p:spPr bwMode="auto">
            <a:xfrm>
              <a:off x="5560" y="214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1999" name="Rectangle 79"/>
            <p:cNvSpPr>
              <a:spLocks noChangeArrowheads="1"/>
            </p:cNvSpPr>
            <p:nvPr/>
          </p:nvSpPr>
          <p:spPr bwMode="auto">
            <a:xfrm>
              <a:off x="5560" y="2142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00" name="Line 80"/>
            <p:cNvSpPr>
              <a:spLocks noChangeShapeType="1"/>
            </p:cNvSpPr>
            <p:nvPr/>
          </p:nvSpPr>
          <p:spPr bwMode="auto">
            <a:xfrm>
              <a:off x="5560" y="2142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01" name="Line 81"/>
            <p:cNvSpPr>
              <a:spLocks noChangeShapeType="1"/>
            </p:cNvSpPr>
            <p:nvPr/>
          </p:nvSpPr>
          <p:spPr bwMode="auto">
            <a:xfrm>
              <a:off x="5560" y="2142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02" name="Rectangle 82"/>
            <p:cNvSpPr>
              <a:spLocks noChangeArrowheads="1"/>
            </p:cNvSpPr>
            <p:nvPr/>
          </p:nvSpPr>
          <p:spPr bwMode="auto">
            <a:xfrm>
              <a:off x="2688" y="2153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03" name="Line 83"/>
            <p:cNvSpPr>
              <a:spLocks noChangeShapeType="1"/>
            </p:cNvSpPr>
            <p:nvPr/>
          </p:nvSpPr>
          <p:spPr bwMode="auto">
            <a:xfrm>
              <a:off x="2688" y="21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04" name="Rectangle 84"/>
            <p:cNvSpPr>
              <a:spLocks noChangeArrowheads="1"/>
            </p:cNvSpPr>
            <p:nvPr/>
          </p:nvSpPr>
          <p:spPr bwMode="auto">
            <a:xfrm>
              <a:off x="2924" y="2153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05" name="Line 85"/>
            <p:cNvSpPr>
              <a:spLocks noChangeShapeType="1"/>
            </p:cNvSpPr>
            <p:nvPr/>
          </p:nvSpPr>
          <p:spPr bwMode="auto">
            <a:xfrm>
              <a:off x="2924" y="21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06" name="Rectangle 86"/>
            <p:cNvSpPr>
              <a:spLocks noChangeArrowheads="1"/>
            </p:cNvSpPr>
            <p:nvPr/>
          </p:nvSpPr>
          <p:spPr bwMode="auto">
            <a:xfrm>
              <a:off x="3127" y="2153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07" name="Line 87"/>
            <p:cNvSpPr>
              <a:spLocks noChangeShapeType="1"/>
            </p:cNvSpPr>
            <p:nvPr/>
          </p:nvSpPr>
          <p:spPr bwMode="auto">
            <a:xfrm>
              <a:off x="3127" y="21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08" name="Rectangle 88"/>
            <p:cNvSpPr>
              <a:spLocks noChangeArrowheads="1"/>
            </p:cNvSpPr>
            <p:nvPr/>
          </p:nvSpPr>
          <p:spPr bwMode="auto">
            <a:xfrm>
              <a:off x="3373" y="2153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09" name="Line 89"/>
            <p:cNvSpPr>
              <a:spLocks noChangeShapeType="1"/>
            </p:cNvSpPr>
            <p:nvPr/>
          </p:nvSpPr>
          <p:spPr bwMode="auto">
            <a:xfrm>
              <a:off x="3373" y="21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10" name="Rectangle 90"/>
            <p:cNvSpPr>
              <a:spLocks noChangeArrowheads="1"/>
            </p:cNvSpPr>
            <p:nvPr/>
          </p:nvSpPr>
          <p:spPr bwMode="auto">
            <a:xfrm>
              <a:off x="3673" y="2153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11" name="Line 91"/>
            <p:cNvSpPr>
              <a:spLocks noChangeShapeType="1"/>
            </p:cNvSpPr>
            <p:nvPr/>
          </p:nvSpPr>
          <p:spPr bwMode="auto">
            <a:xfrm>
              <a:off x="3673" y="21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12" name="Rectangle 92"/>
            <p:cNvSpPr>
              <a:spLocks noChangeArrowheads="1"/>
            </p:cNvSpPr>
            <p:nvPr/>
          </p:nvSpPr>
          <p:spPr bwMode="auto">
            <a:xfrm>
              <a:off x="5560" y="2153"/>
              <a:ext cx="12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13" name="Line 93"/>
            <p:cNvSpPr>
              <a:spLocks noChangeShapeType="1"/>
            </p:cNvSpPr>
            <p:nvPr/>
          </p:nvSpPr>
          <p:spPr bwMode="auto">
            <a:xfrm>
              <a:off x="5560" y="2153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14" name="Rectangle 94"/>
            <p:cNvSpPr>
              <a:spLocks noChangeArrowheads="1"/>
            </p:cNvSpPr>
            <p:nvPr/>
          </p:nvSpPr>
          <p:spPr bwMode="auto">
            <a:xfrm>
              <a:off x="2768" y="2374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22015" name="Rectangle 95"/>
            <p:cNvSpPr>
              <a:spLocks noChangeArrowheads="1"/>
            </p:cNvSpPr>
            <p:nvPr/>
          </p:nvSpPr>
          <p:spPr bwMode="auto">
            <a:xfrm>
              <a:off x="2983" y="2374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22016" name="Rectangle 96"/>
            <p:cNvSpPr>
              <a:spLocks noChangeArrowheads="1"/>
            </p:cNvSpPr>
            <p:nvPr/>
          </p:nvSpPr>
          <p:spPr bwMode="auto">
            <a:xfrm>
              <a:off x="3208" y="2374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?</a:t>
              </a:r>
              <a:endParaRPr lang="en-US" sz="3200" b="0"/>
            </a:p>
          </p:txBody>
        </p:sp>
        <p:sp>
          <p:nvSpPr>
            <p:cNvPr id="722017" name="Rectangle 97"/>
            <p:cNvSpPr>
              <a:spLocks noChangeArrowheads="1"/>
            </p:cNvSpPr>
            <p:nvPr/>
          </p:nvSpPr>
          <p:spPr bwMode="auto">
            <a:xfrm>
              <a:off x="3481" y="2374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?</a:t>
              </a:r>
              <a:endParaRPr lang="en-US" sz="3200" b="0"/>
            </a:p>
          </p:txBody>
        </p:sp>
        <p:sp>
          <p:nvSpPr>
            <p:cNvPr id="722018" name="Rectangle 98"/>
            <p:cNvSpPr>
              <a:spLocks noChangeArrowheads="1"/>
            </p:cNvSpPr>
            <p:nvPr/>
          </p:nvSpPr>
          <p:spPr bwMode="auto">
            <a:xfrm>
              <a:off x="3679" y="2374"/>
              <a:ext cx="16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Stored state unknown</a:t>
              </a:r>
              <a:endParaRPr lang="en-US" sz="3200" b="0"/>
            </a:p>
          </p:txBody>
        </p:sp>
        <p:sp>
          <p:nvSpPr>
            <p:cNvPr id="722019" name="Rectangle 99"/>
            <p:cNvSpPr>
              <a:spLocks noChangeArrowheads="1"/>
            </p:cNvSpPr>
            <p:nvPr/>
          </p:nvSpPr>
          <p:spPr bwMode="auto">
            <a:xfrm>
              <a:off x="2688" y="2360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20" name="Line 100"/>
            <p:cNvSpPr>
              <a:spLocks noChangeShapeType="1"/>
            </p:cNvSpPr>
            <p:nvPr/>
          </p:nvSpPr>
          <p:spPr bwMode="auto">
            <a:xfrm>
              <a:off x="2688" y="2360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21" name="Rectangle 101"/>
            <p:cNvSpPr>
              <a:spLocks noChangeArrowheads="1"/>
            </p:cNvSpPr>
            <p:nvPr/>
          </p:nvSpPr>
          <p:spPr bwMode="auto">
            <a:xfrm>
              <a:off x="2699" y="2360"/>
              <a:ext cx="2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22" name="Line 102"/>
            <p:cNvSpPr>
              <a:spLocks noChangeShapeType="1"/>
            </p:cNvSpPr>
            <p:nvPr/>
          </p:nvSpPr>
          <p:spPr bwMode="auto">
            <a:xfrm>
              <a:off x="2699" y="2360"/>
              <a:ext cx="2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23" name="Rectangle 103"/>
            <p:cNvSpPr>
              <a:spLocks noChangeArrowheads="1"/>
            </p:cNvSpPr>
            <p:nvPr/>
          </p:nvSpPr>
          <p:spPr bwMode="auto">
            <a:xfrm>
              <a:off x="2924" y="2360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24" name="Line 104"/>
            <p:cNvSpPr>
              <a:spLocks noChangeShapeType="1"/>
            </p:cNvSpPr>
            <p:nvPr/>
          </p:nvSpPr>
          <p:spPr bwMode="auto">
            <a:xfrm>
              <a:off x="2924" y="236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25" name="Line 105"/>
            <p:cNvSpPr>
              <a:spLocks noChangeShapeType="1"/>
            </p:cNvSpPr>
            <p:nvPr/>
          </p:nvSpPr>
          <p:spPr bwMode="auto">
            <a:xfrm>
              <a:off x="2924" y="236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26" name="Rectangle 106"/>
            <p:cNvSpPr>
              <a:spLocks noChangeArrowheads="1"/>
            </p:cNvSpPr>
            <p:nvPr/>
          </p:nvSpPr>
          <p:spPr bwMode="auto">
            <a:xfrm>
              <a:off x="2930" y="2360"/>
              <a:ext cx="19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27" name="Line 107"/>
            <p:cNvSpPr>
              <a:spLocks noChangeShapeType="1"/>
            </p:cNvSpPr>
            <p:nvPr/>
          </p:nvSpPr>
          <p:spPr bwMode="auto">
            <a:xfrm>
              <a:off x="2930" y="2360"/>
              <a:ext cx="1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28" name="Rectangle 108"/>
            <p:cNvSpPr>
              <a:spLocks noChangeArrowheads="1"/>
            </p:cNvSpPr>
            <p:nvPr/>
          </p:nvSpPr>
          <p:spPr bwMode="auto">
            <a:xfrm>
              <a:off x="3127" y="2360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29" name="Line 109"/>
            <p:cNvSpPr>
              <a:spLocks noChangeShapeType="1"/>
            </p:cNvSpPr>
            <p:nvPr/>
          </p:nvSpPr>
          <p:spPr bwMode="auto">
            <a:xfrm>
              <a:off x="3127" y="236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30" name="Line 110"/>
            <p:cNvSpPr>
              <a:spLocks noChangeShapeType="1"/>
            </p:cNvSpPr>
            <p:nvPr/>
          </p:nvSpPr>
          <p:spPr bwMode="auto">
            <a:xfrm>
              <a:off x="3127" y="236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31" name="Rectangle 111"/>
            <p:cNvSpPr>
              <a:spLocks noChangeArrowheads="1"/>
            </p:cNvSpPr>
            <p:nvPr/>
          </p:nvSpPr>
          <p:spPr bwMode="auto">
            <a:xfrm>
              <a:off x="3133" y="2360"/>
              <a:ext cx="2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32" name="Line 112"/>
            <p:cNvSpPr>
              <a:spLocks noChangeShapeType="1"/>
            </p:cNvSpPr>
            <p:nvPr/>
          </p:nvSpPr>
          <p:spPr bwMode="auto">
            <a:xfrm>
              <a:off x="3133" y="2360"/>
              <a:ext cx="2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33" name="Rectangle 113"/>
            <p:cNvSpPr>
              <a:spLocks noChangeArrowheads="1"/>
            </p:cNvSpPr>
            <p:nvPr/>
          </p:nvSpPr>
          <p:spPr bwMode="auto">
            <a:xfrm>
              <a:off x="3373" y="2360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34" name="Line 114"/>
            <p:cNvSpPr>
              <a:spLocks noChangeShapeType="1"/>
            </p:cNvSpPr>
            <p:nvPr/>
          </p:nvSpPr>
          <p:spPr bwMode="auto">
            <a:xfrm>
              <a:off x="3373" y="236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35" name="Line 115"/>
            <p:cNvSpPr>
              <a:spLocks noChangeShapeType="1"/>
            </p:cNvSpPr>
            <p:nvPr/>
          </p:nvSpPr>
          <p:spPr bwMode="auto">
            <a:xfrm>
              <a:off x="3373" y="236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36" name="Rectangle 116"/>
            <p:cNvSpPr>
              <a:spLocks noChangeArrowheads="1"/>
            </p:cNvSpPr>
            <p:nvPr/>
          </p:nvSpPr>
          <p:spPr bwMode="auto">
            <a:xfrm>
              <a:off x="3379" y="2360"/>
              <a:ext cx="294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37" name="Line 117"/>
            <p:cNvSpPr>
              <a:spLocks noChangeShapeType="1"/>
            </p:cNvSpPr>
            <p:nvPr/>
          </p:nvSpPr>
          <p:spPr bwMode="auto">
            <a:xfrm>
              <a:off x="3379" y="2360"/>
              <a:ext cx="29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38" name="Rectangle 118"/>
            <p:cNvSpPr>
              <a:spLocks noChangeArrowheads="1"/>
            </p:cNvSpPr>
            <p:nvPr/>
          </p:nvSpPr>
          <p:spPr bwMode="auto">
            <a:xfrm>
              <a:off x="3673" y="2360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39" name="Line 119"/>
            <p:cNvSpPr>
              <a:spLocks noChangeShapeType="1"/>
            </p:cNvSpPr>
            <p:nvPr/>
          </p:nvSpPr>
          <p:spPr bwMode="auto">
            <a:xfrm>
              <a:off x="3673" y="2360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40" name="Line 120"/>
            <p:cNvSpPr>
              <a:spLocks noChangeShapeType="1"/>
            </p:cNvSpPr>
            <p:nvPr/>
          </p:nvSpPr>
          <p:spPr bwMode="auto">
            <a:xfrm>
              <a:off x="3673" y="2360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41" name="Rectangle 121"/>
            <p:cNvSpPr>
              <a:spLocks noChangeArrowheads="1"/>
            </p:cNvSpPr>
            <p:nvPr/>
          </p:nvSpPr>
          <p:spPr bwMode="auto">
            <a:xfrm>
              <a:off x="3679" y="2360"/>
              <a:ext cx="188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42" name="Line 122"/>
            <p:cNvSpPr>
              <a:spLocks noChangeShapeType="1"/>
            </p:cNvSpPr>
            <p:nvPr/>
          </p:nvSpPr>
          <p:spPr bwMode="auto">
            <a:xfrm>
              <a:off x="3679" y="2360"/>
              <a:ext cx="188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43" name="Rectangle 123"/>
            <p:cNvSpPr>
              <a:spLocks noChangeArrowheads="1"/>
            </p:cNvSpPr>
            <p:nvPr/>
          </p:nvSpPr>
          <p:spPr bwMode="auto">
            <a:xfrm>
              <a:off x="5560" y="2360"/>
              <a:ext cx="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44" name="Line 124"/>
            <p:cNvSpPr>
              <a:spLocks noChangeShapeType="1"/>
            </p:cNvSpPr>
            <p:nvPr/>
          </p:nvSpPr>
          <p:spPr bwMode="auto">
            <a:xfrm>
              <a:off x="5560" y="23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45" name="Rectangle 125"/>
            <p:cNvSpPr>
              <a:spLocks noChangeArrowheads="1"/>
            </p:cNvSpPr>
            <p:nvPr/>
          </p:nvSpPr>
          <p:spPr bwMode="auto">
            <a:xfrm>
              <a:off x="2688" y="2366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46" name="Line 126"/>
            <p:cNvSpPr>
              <a:spLocks noChangeShapeType="1"/>
            </p:cNvSpPr>
            <p:nvPr/>
          </p:nvSpPr>
          <p:spPr bwMode="auto">
            <a:xfrm>
              <a:off x="2688" y="2366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47" name="Rectangle 127"/>
            <p:cNvSpPr>
              <a:spLocks noChangeArrowheads="1"/>
            </p:cNvSpPr>
            <p:nvPr/>
          </p:nvSpPr>
          <p:spPr bwMode="auto">
            <a:xfrm>
              <a:off x="2924" y="2366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48" name="Line 128"/>
            <p:cNvSpPr>
              <a:spLocks noChangeShapeType="1"/>
            </p:cNvSpPr>
            <p:nvPr/>
          </p:nvSpPr>
          <p:spPr bwMode="auto">
            <a:xfrm>
              <a:off x="2924" y="2366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49" name="Rectangle 129"/>
            <p:cNvSpPr>
              <a:spLocks noChangeArrowheads="1"/>
            </p:cNvSpPr>
            <p:nvPr/>
          </p:nvSpPr>
          <p:spPr bwMode="auto">
            <a:xfrm>
              <a:off x="3127" y="2366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50" name="Line 130"/>
            <p:cNvSpPr>
              <a:spLocks noChangeShapeType="1"/>
            </p:cNvSpPr>
            <p:nvPr/>
          </p:nvSpPr>
          <p:spPr bwMode="auto">
            <a:xfrm>
              <a:off x="3127" y="2366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51" name="Rectangle 131"/>
            <p:cNvSpPr>
              <a:spLocks noChangeArrowheads="1"/>
            </p:cNvSpPr>
            <p:nvPr/>
          </p:nvSpPr>
          <p:spPr bwMode="auto">
            <a:xfrm>
              <a:off x="3373" y="2366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52" name="Line 132"/>
            <p:cNvSpPr>
              <a:spLocks noChangeShapeType="1"/>
            </p:cNvSpPr>
            <p:nvPr/>
          </p:nvSpPr>
          <p:spPr bwMode="auto">
            <a:xfrm>
              <a:off x="3373" y="2366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53" name="Rectangle 133"/>
            <p:cNvSpPr>
              <a:spLocks noChangeArrowheads="1"/>
            </p:cNvSpPr>
            <p:nvPr/>
          </p:nvSpPr>
          <p:spPr bwMode="auto">
            <a:xfrm>
              <a:off x="3673" y="2366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54" name="Line 134"/>
            <p:cNvSpPr>
              <a:spLocks noChangeShapeType="1"/>
            </p:cNvSpPr>
            <p:nvPr/>
          </p:nvSpPr>
          <p:spPr bwMode="auto">
            <a:xfrm>
              <a:off x="3673" y="2366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55" name="Rectangle 135"/>
            <p:cNvSpPr>
              <a:spLocks noChangeArrowheads="1"/>
            </p:cNvSpPr>
            <p:nvPr/>
          </p:nvSpPr>
          <p:spPr bwMode="auto">
            <a:xfrm>
              <a:off x="5560" y="2366"/>
              <a:ext cx="12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56" name="Line 136"/>
            <p:cNvSpPr>
              <a:spLocks noChangeShapeType="1"/>
            </p:cNvSpPr>
            <p:nvPr/>
          </p:nvSpPr>
          <p:spPr bwMode="auto">
            <a:xfrm>
              <a:off x="5560" y="2366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57" name="Rectangle 137"/>
            <p:cNvSpPr>
              <a:spLocks noChangeArrowheads="1"/>
            </p:cNvSpPr>
            <p:nvPr/>
          </p:nvSpPr>
          <p:spPr bwMode="auto">
            <a:xfrm>
              <a:off x="2768" y="2587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22058" name="Rectangle 138"/>
            <p:cNvSpPr>
              <a:spLocks noChangeArrowheads="1"/>
            </p:cNvSpPr>
            <p:nvPr/>
          </p:nvSpPr>
          <p:spPr bwMode="auto">
            <a:xfrm>
              <a:off x="2983" y="2587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22059" name="Rectangle 139"/>
            <p:cNvSpPr>
              <a:spLocks noChangeArrowheads="1"/>
            </p:cNvSpPr>
            <p:nvPr/>
          </p:nvSpPr>
          <p:spPr bwMode="auto">
            <a:xfrm>
              <a:off x="3208" y="2587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22060" name="Rectangle 140"/>
            <p:cNvSpPr>
              <a:spLocks noChangeArrowheads="1"/>
            </p:cNvSpPr>
            <p:nvPr/>
          </p:nvSpPr>
          <p:spPr bwMode="auto">
            <a:xfrm>
              <a:off x="3481" y="2587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22061" name="Rectangle 141"/>
            <p:cNvSpPr>
              <a:spLocks noChangeArrowheads="1"/>
            </p:cNvSpPr>
            <p:nvPr/>
          </p:nvSpPr>
          <p:spPr bwMode="auto">
            <a:xfrm>
              <a:off x="3679" y="2587"/>
              <a:ext cx="91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“Set” Q to 1</a:t>
              </a:r>
              <a:endParaRPr lang="en-US" sz="3200" b="0"/>
            </a:p>
          </p:txBody>
        </p:sp>
        <p:sp>
          <p:nvSpPr>
            <p:cNvPr id="722062" name="Rectangle 142"/>
            <p:cNvSpPr>
              <a:spLocks noChangeArrowheads="1"/>
            </p:cNvSpPr>
            <p:nvPr/>
          </p:nvSpPr>
          <p:spPr bwMode="auto">
            <a:xfrm>
              <a:off x="2688" y="2573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63" name="Line 143"/>
            <p:cNvSpPr>
              <a:spLocks noChangeShapeType="1"/>
            </p:cNvSpPr>
            <p:nvPr/>
          </p:nvSpPr>
          <p:spPr bwMode="auto">
            <a:xfrm>
              <a:off x="2688" y="257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64" name="Rectangle 144"/>
            <p:cNvSpPr>
              <a:spLocks noChangeArrowheads="1"/>
            </p:cNvSpPr>
            <p:nvPr/>
          </p:nvSpPr>
          <p:spPr bwMode="auto">
            <a:xfrm>
              <a:off x="2699" y="2573"/>
              <a:ext cx="2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65" name="Line 145"/>
            <p:cNvSpPr>
              <a:spLocks noChangeShapeType="1"/>
            </p:cNvSpPr>
            <p:nvPr/>
          </p:nvSpPr>
          <p:spPr bwMode="auto">
            <a:xfrm>
              <a:off x="2699" y="2573"/>
              <a:ext cx="2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66" name="Rectangle 146"/>
            <p:cNvSpPr>
              <a:spLocks noChangeArrowheads="1"/>
            </p:cNvSpPr>
            <p:nvPr/>
          </p:nvSpPr>
          <p:spPr bwMode="auto">
            <a:xfrm>
              <a:off x="2924" y="2573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67" name="Line 147"/>
            <p:cNvSpPr>
              <a:spLocks noChangeShapeType="1"/>
            </p:cNvSpPr>
            <p:nvPr/>
          </p:nvSpPr>
          <p:spPr bwMode="auto">
            <a:xfrm>
              <a:off x="2924" y="257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68" name="Line 148"/>
            <p:cNvSpPr>
              <a:spLocks noChangeShapeType="1"/>
            </p:cNvSpPr>
            <p:nvPr/>
          </p:nvSpPr>
          <p:spPr bwMode="auto">
            <a:xfrm>
              <a:off x="2924" y="257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69" name="Rectangle 149"/>
            <p:cNvSpPr>
              <a:spLocks noChangeArrowheads="1"/>
            </p:cNvSpPr>
            <p:nvPr/>
          </p:nvSpPr>
          <p:spPr bwMode="auto">
            <a:xfrm>
              <a:off x="2930" y="2573"/>
              <a:ext cx="19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70" name="Line 150"/>
            <p:cNvSpPr>
              <a:spLocks noChangeShapeType="1"/>
            </p:cNvSpPr>
            <p:nvPr/>
          </p:nvSpPr>
          <p:spPr bwMode="auto">
            <a:xfrm>
              <a:off x="2930" y="2573"/>
              <a:ext cx="1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71" name="Rectangle 151"/>
            <p:cNvSpPr>
              <a:spLocks noChangeArrowheads="1"/>
            </p:cNvSpPr>
            <p:nvPr/>
          </p:nvSpPr>
          <p:spPr bwMode="auto">
            <a:xfrm>
              <a:off x="3127" y="2573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72" name="Line 152"/>
            <p:cNvSpPr>
              <a:spLocks noChangeShapeType="1"/>
            </p:cNvSpPr>
            <p:nvPr/>
          </p:nvSpPr>
          <p:spPr bwMode="auto">
            <a:xfrm>
              <a:off x="3127" y="257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73" name="Line 153"/>
            <p:cNvSpPr>
              <a:spLocks noChangeShapeType="1"/>
            </p:cNvSpPr>
            <p:nvPr/>
          </p:nvSpPr>
          <p:spPr bwMode="auto">
            <a:xfrm>
              <a:off x="3127" y="257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74" name="Rectangle 154"/>
            <p:cNvSpPr>
              <a:spLocks noChangeArrowheads="1"/>
            </p:cNvSpPr>
            <p:nvPr/>
          </p:nvSpPr>
          <p:spPr bwMode="auto">
            <a:xfrm>
              <a:off x="3133" y="2573"/>
              <a:ext cx="2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75" name="Line 155"/>
            <p:cNvSpPr>
              <a:spLocks noChangeShapeType="1"/>
            </p:cNvSpPr>
            <p:nvPr/>
          </p:nvSpPr>
          <p:spPr bwMode="auto">
            <a:xfrm>
              <a:off x="3133" y="2573"/>
              <a:ext cx="2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76" name="Rectangle 156"/>
            <p:cNvSpPr>
              <a:spLocks noChangeArrowheads="1"/>
            </p:cNvSpPr>
            <p:nvPr/>
          </p:nvSpPr>
          <p:spPr bwMode="auto">
            <a:xfrm>
              <a:off x="3373" y="2573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77" name="Line 157"/>
            <p:cNvSpPr>
              <a:spLocks noChangeShapeType="1"/>
            </p:cNvSpPr>
            <p:nvPr/>
          </p:nvSpPr>
          <p:spPr bwMode="auto">
            <a:xfrm>
              <a:off x="3373" y="257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78" name="Line 158"/>
            <p:cNvSpPr>
              <a:spLocks noChangeShapeType="1"/>
            </p:cNvSpPr>
            <p:nvPr/>
          </p:nvSpPr>
          <p:spPr bwMode="auto">
            <a:xfrm>
              <a:off x="3373" y="257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79" name="Rectangle 159"/>
            <p:cNvSpPr>
              <a:spLocks noChangeArrowheads="1"/>
            </p:cNvSpPr>
            <p:nvPr/>
          </p:nvSpPr>
          <p:spPr bwMode="auto">
            <a:xfrm>
              <a:off x="3379" y="2573"/>
              <a:ext cx="294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80" name="Line 160"/>
            <p:cNvSpPr>
              <a:spLocks noChangeShapeType="1"/>
            </p:cNvSpPr>
            <p:nvPr/>
          </p:nvSpPr>
          <p:spPr bwMode="auto">
            <a:xfrm>
              <a:off x="3379" y="2573"/>
              <a:ext cx="29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81" name="Rectangle 161"/>
            <p:cNvSpPr>
              <a:spLocks noChangeArrowheads="1"/>
            </p:cNvSpPr>
            <p:nvPr/>
          </p:nvSpPr>
          <p:spPr bwMode="auto">
            <a:xfrm>
              <a:off x="3673" y="2573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82" name="Line 162"/>
            <p:cNvSpPr>
              <a:spLocks noChangeShapeType="1"/>
            </p:cNvSpPr>
            <p:nvPr/>
          </p:nvSpPr>
          <p:spPr bwMode="auto">
            <a:xfrm>
              <a:off x="3673" y="2573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83" name="Line 163"/>
            <p:cNvSpPr>
              <a:spLocks noChangeShapeType="1"/>
            </p:cNvSpPr>
            <p:nvPr/>
          </p:nvSpPr>
          <p:spPr bwMode="auto">
            <a:xfrm>
              <a:off x="3673" y="257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84" name="Rectangle 164"/>
            <p:cNvSpPr>
              <a:spLocks noChangeArrowheads="1"/>
            </p:cNvSpPr>
            <p:nvPr/>
          </p:nvSpPr>
          <p:spPr bwMode="auto">
            <a:xfrm>
              <a:off x="3679" y="2573"/>
              <a:ext cx="188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85" name="Line 165"/>
            <p:cNvSpPr>
              <a:spLocks noChangeShapeType="1"/>
            </p:cNvSpPr>
            <p:nvPr/>
          </p:nvSpPr>
          <p:spPr bwMode="auto">
            <a:xfrm>
              <a:off x="3679" y="2573"/>
              <a:ext cx="188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86" name="Rectangle 166"/>
            <p:cNvSpPr>
              <a:spLocks noChangeArrowheads="1"/>
            </p:cNvSpPr>
            <p:nvPr/>
          </p:nvSpPr>
          <p:spPr bwMode="auto">
            <a:xfrm>
              <a:off x="5560" y="2573"/>
              <a:ext cx="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87" name="Line 167"/>
            <p:cNvSpPr>
              <a:spLocks noChangeShapeType="1"/>
            </p:cNvSpPr>
            <p:nvPr/>
          </p:nvSpPr>
          <p:spPr bwMode="auto">
            <a:xfrm>
              <a:off x="5560" y="257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88" name="Rectangle 168"/>
            <p:cNvSpPr>
              <a:spLocks noChangeArrowheads="1"/>
            </p:cNvSpPr>
            <p:nvPr/>
          </p:nvSpPr>
          <p:spPr bwMode="auto">
            <a:xfrm>
              <a:off x="2688" y="2579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89" name="Line 169"/>
            <p:cNvSpPr>
              <a:spLocks noChangeShapeType="1"/>
            </p:cNvSpPr>
            <p:nvPr/>
          </p:nvSpPr>
          <p:spPr bwMode="auto">
            <a:xfrm>
              <a:off x="2688" y="257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90" name="Rectangle 170"/>
            <p:cNvSpPr>
              <a:spLocks noChangeArrowheads="1"/>
            </p:cNvSpPr>
            <p:nvPr/>
          </p:nvSpPr>
          <p:spPr bwMode="auto">
            <a:xfrm>
              <a:off x="2924" y="2579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91" name="Line 171"/>
            <p:cNvSpPr>
              <a:spLocks noChangeShapeType="1"/>
            </p:cNvSpPr>
            <p:nvPr/>
          </p:nvSpPr>
          <p:spPr bwMode="auto">
            <a:xfrm>
              <a:off x="2924" y="257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92" name="Rectangle 172"/>
            <p:cNvSpPr>
              <a:spLocks noChangeArrowheads="1"/>
            </p:cNvSpPr>
            <p:nvPr/>
          </p:nvSpPr>
          <p:spPr bwMode="auto">
            <a:xfrm>
              <a:off x="3127" y="2579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93" name="Line 173"/>
            <p:cNvSpPr>
              <a:spLocks noChangeShapeType="1"/>
            </p:cNvSpPr>
            <p:nvPr/>
          </p:nvSpPr>
          <p:spPr bwMode="auto">
            <a:xfrm>
              <a:off x="3127" y="257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94" name="Rectangle 174"/>
            <p:cNvSpPr>
              <a:spLocks noChangeArrowheads="1"/>
            </p:cNvSpPr>
            <p:nvPr/>
          </p:nvSpPr>
          <p:spPr bwMode="auto">
            <a:xfrm>
              <a:off x="3373" y="2579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95" name="Line 175"/>
            <p:cNvSpPr>
              <a:spLocks noChangeShapeType="1"/>
            </p:cNvSpPr>
            <p:nvPr/>
          </p:nvSpPr>
          <p:spPr bwMode="auto">
            <a:xfrm>
              <a:off x="3373" y="257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96" name="Rectangle 176"/>
            <p:cNvSpPr>
              <a:spLocks noChangeArrowheads="1"/>
            </p:cNvSpPr>
            <p:nvPr/>
          </p:nvSpPr>
          <p:spPr bwMode="auto">
            <a:xfrm>
              <a:off x="3673" y="2579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97" name="Line 177"/>
            <p:cNvSpPr>
              <a:spLocks noChangeShapeType="1"/>
            </p:cNvSpPr>
            <p:nvPr/>
          </p:nvSpPr>
          <p:spPr bwMode="auto">
            <a:xfrm>
              <a:off x="3673" y="257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98" name="Rectangle 178"/>
            <p:cNvSpPr>
              <a:spLocks noChangeArrowheads="1"/>
            </p:cNvSpPr>
            <p:nvPr/>
          </p:nvSpPr>
          <p:spPr bwMode="auto">
            <a:xfrm>
              <a:off x="5560" y="2579"/>
              <a:ext cx="12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099" name="Line 179"/>
            <p:cNvSpPr>
              <a:spLocks noChangeShapeType="1"/>
            </p:cNvSpPr>
            <p:nvPr/>
          </p:nvSpPr>
          <p:spPr bwMode="auto">
            <a:xfrm>
              <a:off x="5560" y="2579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00" name="Rectangle 180"/>
            <p:cNvSpPr>
              <a:spLocks noChangeArrowheads="1"/>
            </p:cNvSpPr>
            <p:nvPr/>
          </p:nvSpPr>
          <p:spPr bwMode="auto">
            <a:xfrm>
              <a:off x="2768" y="2799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22101" name="Rectangle 181"/>
            <p:cNvSpPr>
              <a:spLocks noChangeArrowheads="1"/>
            </p:cNvSpPr>
            <p:nvPr/>
          </p:nvSpPr>
          <p:spPr bwMode="auto">
            <a:xfrm>
              <a:off x="2983" y="2799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22102" name="Rectangle 182"/>
            <p:cNvSpPr>
              <a:spLocks noChangeArrowheads="1"/>
            </p:cNvSpPr>
            <p:nvPr/>
          </p:nvSpPr>
          <p:spPr bwMode="auto">
            <a:xfrm>
              <a:off x="3208" y="2799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22103" name="Rectangle 183"/>
            <p:cNvSpPr>
              <a:spLocks noChangeArrowheads="1"/>
            </p:cNvSpPr>
            <p:nvPr/>
          </p:nvSpPr>
          <p:spPr bwMode="auto">
            <a:xfrm>
              <a:off x="3481" y="2799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22104" name="Rectangle 184"/>
            <p:cNvSpPr>
              <a:spLocks noChangeArrowheads="1"/>
            </p:cNvSpPr>
            <p:nvPr/>
          </p:nvSpPr>
          <p:spPr bwMode="auto">
            <a:xfrm>
              <a:off x="3679" y="2799"/>
              <a:ext cx="172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Now Q “remembers” 1</a:t>
              </a:r>
              <a:endParaRPr lang="en-US" sz="3200" b="0"/>
            </a:p>
          </p:txBody>
        </p:sp>
        <p:sp>
          <p:nvSpPr>
            <p:cNvPr id="722105" name="Rectangle 185"/>
            <p:cNvSpPr>
              <a:spLocks noChangeArrowheads="1"/>
            </p:cNvSpPr>
            <p:nvPr/>
          </p:nvSpPr>
          <p:spPr bwMode="auto">
            <a:xfrm>
              <a:off x="2688" y="2786"/>
              <a:ext cx="1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06" name="Line 186"/>
            <p:cNvSpPr>
              <a:spLocks noChangeShapeType="1"/>
            </p:cNvSpPr>
            <p:nvPr/>
          </p:nvSpPr>
          <p:spPr bwMode="auto">
            <a:xfrm>
              <a:off x="2688" y="2786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07" name="Rectangle 187"/>
            <p:cNvSpPr>
              <a:spLocks noChangeArrowheads="1"/>
            </p:cNvSpPr>
            <p:nvPr/>
          </p:nvSpPr>
          <p:spPr bwMode="auto">
            <a:xfrm>
              <a:off x="2699" y="2786"/>
              <a:ext cx="225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08" name="Line 188"/>
            <p:cNvSpPr>
              <a:spLocks noChangeShapeType="1"/>
            </p:cNvSpPr>
            <p:nvPr/>
          </p:nvSpPr>
          <p:spPr bwMode="auto">
            <a:xfrm>
              <a:off x="2699" y="2786"/>
              <a:ext cx="2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09" name="Rectangle 189"/>
            <p:cNvSpPr>
              <a:spLocks noChangeArrowheads="1"/>
            </p:cNvSpPr>
            <p:nvPr/>
          </p:nvSpPr>
          <p:spPr bwMode="auto">
            <a:xfrm>
              <a:off x="2924" y="2786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10" name="Line 190"/>
            <p:cNvSpPr>
              <a:spLocks noChangeShapeType="1"/>
            </p:cNvSpPr>
            <p:nvPr/>
          </p:nvSpPr>
          <p:spPr bwMode="auto">
            <a:xfrm>
              <a:off x="2924" y="278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11" name="Line 191"/>
            <p:cNvSpPr>
              <a:spLocks noChangeShapeType="1"/>
            </p:cNvSpPr>
            <p:nvPr/>
          </p:nvSpPr>
          <p:spPr bwMode="auto">
            <a:xfrm>
              <a:off x="2924" y="2786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12" name="Rectangle 192"/>
            <p:cNvSpPr>
              <a:spLocks noChangeArrowheads="1"/>
            </p:cNvSpPr>
            <p:nvPr/>
          </p:nvSpPr>
          <p:spPr bwMode="auto">
            <a:xfrm>
              <a:off x="2930" y="2786"/>
              <a:ext cx="197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13" name="Line 193"/>
            <p:cNvSpPr>
              <a:spLocks noChangeShapeType="1"/>
            </p:cNvSpPr>
            <p:nvPr/>
          </p:nvSpPr>
          <p:spPr bwMode="auto">
            <a:xfrm>
              <a:off x="2930" y="2786"/>
              <a:ext cx="1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14" name="Rectangle 194"/>
            <p:cNvSpPr>
              <a:spLocks noChangeArrowheads="1"/>
            </p:cNvSpPr>
            <p:nvPr/>
          </p:nvSpPr>
          <p:spPr bwMode="auto">
            <a:xfrm>
              <a:off x="3127" y="2786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15" name="Line 195"/>
            <p:cNvSpPr>
              <a:spLocks noChangeShapeType="1"/>
            </p:cNvSpPr>
            <p:nvPr/>
          </p:nvSpPr>
          <p:spPr bwMode="auto">
            <a:xfrm>
              <a:off x="3127" y="278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16" name="Line 196"/>
            <p:cNvSpPr>
              <a:spLocks noChangeShapeType="1"/>
            </p:cNvSpPr>
            <p:nvPr/>
          </p:nvSpPr>
          <p:spPr bwMode="auto">
            <a:xfrm>
              <a:off x="3127" y="2786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17" name="Rectangle 197"/>
            <p:cNvSpPr>
              <a:spLocks noChangeArrowheads="1"/>
            </p:cNvSpPr>
            <p:nvPr/>
          </p:nvSpPr>
          <p:spPr bwMode="auto">
            <a:xfrm>
              <a:off x="3133" y="2786"/>
              <a:ext cx="240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18" name="Line 198"/>
            <p:cNvSpPr>
              <a:spLocks noChangeShapeType="1"/>
            </p:cNvSpPr>
            <p:nvPr/>
          </p:nvSpPr>
          <p:spPr bwMode="auto">
            <a:xfrm>
              <a:off x="3133" y="2786"/>
              <a:ext cx="2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19" name="Rectangle 199"/>
            <p:cNvSpPr>
              <a:spLocks noChangeArrowheads="1"/>
            </p:cNvSpPr>
            <p:nvPr/>
          </p:nvSpPr>
          <p:spPr bwMode="auto">
            <a:xfrm>
              <a:off x="3373" y="2786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20" name="Line 200"/>
            <p:cNvSpPr>
              <a:spLocks noChangeShapeType="1"/>
            </p:cNvSpPr>
            <p:nvPr/>
          </p:nvSpPr>
          <p:spPr bwMode="auto">
            <a:xfrm>
              <a:off x="3373" y="278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21" name="Line 201"/>
            <p:cNvSpPr>
              <a:spLocks noChangeShapeType="1"/>
            </p:cNvSpPr>
            <p:nvPr/>
          </p:nvSpPr>
          <p:spPr bwMode="auto">
            <a:xfrm>
              <a:off x="3373" y="2786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22" name="Rectangle 202"/>
            <p:cNvSpPr>
              <a:spLocks noChangeArrowheads="1"/>
            </p:cNvSpPr>
            <p:nvPr/>
          </p:nvSpPr>
          <p:spPr bwMode="auto">
            <a:xfrm>
              <a:off x="3379" y="2786"/>
              <a:ext cx="294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23" name="Line 203"/>
            <p:cNvSpPr>
              <a:spLocks noChangeShapeType="1"/>
            </p:cNvSpPr>
            <p:nvPr/>
          </p:nvSpPr>
          <p:spPr bwMode="auto">
            <a:xfrm>
              <a:off x="3379" y="2786"/>
              <a:ext cx="294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24" name="Rectangle 204"/>
            <p:cNvSpPr>
              <a:spLocks noChangeArrowheads="1"/>
            </p:cNvSpPr>
            <p:nvPr/>
          </p:nvSpPr>
          <p:spPr bwMode="auto">
            <a:xfrm>
              <a:off x="3673" y="2786"/>
              <a:ext cx="6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25" name="Line 205"/>
            <p:cNvSpPr>
              <a:spLocks noChangeShapeType="1"/>
            </p:cNvSpPr>
            <p:nvPr/>
          </p:nvSpPr>
          <p:spPr bwMode="auto">
            <a:xfrm>
              <a:off x="3673" y="2786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26" name="Line 206"/>
            <p:cNvSpPr>
              <a:spLocks noChangeShapeType="1"/>
            </p:cNvSpPr>
            <p:nvPr/>
          </p:nvSpPr>
          <p:spPr bwMode="auto">
            <a:xfrm>
              <a:off x="3673" y="2786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27" name="Rectangle 207"/>
            <p:cNvSpPr>
              <a:spLocks noChangeArrowheads="1"/>
            </p:cNvSpPr>
            <p:nvPr/>
          </p:nvSpPr>
          <p:spPr bwMode="auto">
            <a:xfrm>
              <a:off x="3679" y="2786"/>
              <a:ext cx="1881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28" name="Line 208"/>
            <p:cNvSpPr>
              <a:spLocks noChangeShapeType="1"/>
            </p:cNvSpPr>
            <p:nvPr/>
          </p:nvSpPr>
          <p:spPr bwMode="auto">
            <a:xfrm>
              <a:off x="3679" y="2786"/>
              <a:ext cx="188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29" name="Rectangle 209"/>
            <p:cNvSpPr>
              <a:spLocks noChangeArrowheads="1"/>
            </p:cNvSpPr>
            <p:nvPr/>
          </p:nvSpPr>
          <p:spPr bwMode="auto">
            <a:xfrm>
              <a:off x="5560" y="2786"/>
              <a:ext cx="12" cy="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30" name="Line 210"/>
            <p:cNvSpPr>
              <a:spLocks noChangeShapeType="1"/>
            </p:cNvSpPr>
            <p:nvPr/>
          </p:nvSpPr>
          <p:spPr bwMode="auto">
            <a:xfrm>
              <a:off x="5560" y="278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31" name="Rectangle 211"/>
            <p:cNvSpPr>
              <a:spLocks noChangeArrowheads="1"/>
            </p:cNvSpPr>
            <p:nvPr/>
          </p:nvSpPr>
          <p:spPr bwMode="auto">
            <a:xfrm>
              <a:off x="2688" y="2792"/>
              <a:ext cx="11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32" name="Line 212"/>
            <p:cNvSpPr>
              <a:spLocks noChangeShapeType="1"/>
            </p:cNvSpPr>
            <p:nvPr/>
          </p:nvSpPr>
          <p:spPr bwMode="auto">
            <a:xfrm>
              <a:off x="2688" y="2792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33" name="Rectangle 213"/>
            <p:cNvSpPr>
              <a:spLocks noChangeArrowheads="1"/>
            </p:cNvSpPr>
            <p:nvPr/>
          </p:nvSpPr>
          <p:spPr bwMode="auto">
            <a:xfrm>
              <a:off x="2924" y="2792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34" name="Line 214"/>
            <p:cNvSpPr>
              <a:spLocks noChangeShapeType="1"/>
            </p:cNvSpPr>
            <p:nvPr/>
          </p:nvSpPr>
          <p:spPr bwMode="auto">
            <a:xfrm>
              <a:off x="2924" y="2792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35" name="Rectangle 215"/>
            <p:cNvSpPr>
              <a:spLocks noChangeArrowheads="1"/>
            </p:cNvSpPr>
            <p:nvPr/>
          </p:nvSpPr>
          <p:spPr bwMode="auto">
            <a:xfrm>
              <a:off x="3127" y="2792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36" name="Line 216"/>
            <p:cNvSpPr>
              <a:spLocks noChangeShapeType="1"/>
            </p:cNvSpPr>
            <p:nvPr/>
          </p:nvSpPr>
          <p:spPr bwMode="auto">
            <a:xfrm>
              <a:off x="3127" y="2792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37" name="Rectangle 217"/>
            <p:cNvSpPr>
              <a:spLocks noChangeArrowheads="1"/>
            </p:cNvSpPr>
            <p:nvPr/>
          </p:nvSpPr>
          <p:spPr bwMode="auto">
            <a:xfrm>
              <a:off x="3373" y="2792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38" name="Line 218"/>
            <p:cNvSpPr>
              <a:spLocks noChangeShapeType="1"/>
            </p:cNvSpPr>
            <p:nvPr/>
          </p:nvSpPr>
          <p:spPr bwMode="auto">
            <a:xfrm>
              <a:off x="3373" y="2792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39" name="Rectangle 219"/>
            <p:cNvSpPr>
              <a:spLocks noChangeArrowheads="1"/>
            </p:cNvSpPr>
            <p:nvPr/>
          </p:nvSpPr>
          <p:spPr bwMode="auto">
            <a:xfrm>
              <a:off x="3673" y="2792"/>
              <a:ext cx="6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40" name="Line 220"/>
            <p:cNvSpPr>
              <a:spLocks noChangeShapeType="1"/>
            </p:cNvSpPr>
            <p:nvPr/>
          </p:nvSpPr>
          <p:spPr bwMode="auto">
            <a:xfrm>
              <a:off x="3673" y="2792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41" name="Rectangle 221"/>
            <p:cNvSpPr>
              <a:spLocks noChangeArrowheads="1"/>
            </p:cNvSpPr>
            <p:nvPr/>
          </p:nvSpPr>
          <p:spPr bwMode="auto">
            <a:xfrm>
              <a:off x="5560" y="2792"/>
              <a:ext cx="12" cy="20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42" name="Line 222"/>
            <p:cNvSpPr>
              <a:spLocks noChangeShapeType="1"/>
            </p:cNvSpPr>
            <p:nvPr/>
          </p:nvSpPr>
          <p:spPr bwMode="auto">
            <a:xfrm>
              <a:off x="5560" y="2792"/>
              <a:ext cx="1" cy="207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43" name="Rectangle 223"/>
            <p:cNvSpPr>
              <a:spLocks noChangeArrowheads="1"/>
            </p:cNvSpPr>
            <p:nvPr/>
          </p:nvSpPr>
          <p:spPr bwMode="auto">
            <a:xfrm>
              <a:off x="2768" y="3012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22144" name="Rectangle 224"/>
            <p:cNvSpPr>
              <a:spLocks noChangeArrowheads="1"/>
            </p:cNvSpPr>
            <p:nvPr/>
          </p:nvSpPr>
          <p:spPr bwMode="auto">
            <a:xfrm>
              <a:off x="2983" y="3012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22145" name="Rectangle 225"/>
            <p:cNvSpPr>
              <a:spLocks noChangeArrowheads="1"/>
            </p:cNvSpPr>
            <p:nvPr/>
          </p:nvSpPr>
          <p:spPr bwMode="auto">
            <a:xfrm>
              <a:off x="3208" y="3012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22146" name="Rectangle 226"/>
            <p:cNvSpPr>
              <a:spLocks noChangeArrowheads="1"/>
            </p:cNvSpPr>
            <p:nvPr/>
          </p:nvSpPr>
          <p:spPr bwMode="auto">
            <a:xfrm>
              <a:off x="3481" y="3012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22147" name="Rectangle 227"/>
            <p:cNvSpPr>
              <a:spLocks noChangeArrowheads="1"/>
            </p:cNvSpPr>
            <p:nvPr/>
          </p:nvSpPr>
          <p:spPr bwMode="auto">
            <a:xfrm>
              <a:off x="3679" y="3012"/>
              <a:ext cx="1090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“Reset” Q to 0</a:t>
              </a:r>
              <a:endParaRPr lang="en-US" sz="3200" b="0"/>
            </a:p>
          </p:txBody>
        </p:sp>
        <p:sp>
          <p:nvSpPr>
            <p:cNvPr id="722148" name="Rectangle 228"/>
            <p:cNvSpPr>
              <a:spLocks noChangeArrowheads="1"/>
            </p:cNvSpPr>
            <p:nvPr/>
          </p:nvSpPr>
          <p:spPr bwMode="auto">
            <a:xfrm>
              <a:off x="2688" y="2999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49" name="Line 229"/>
            <p:cNvSpPr>
              <a:spLocks noChangeShapeType="1"/>
            </p:cNvSpPr>
            <p:nvPr/>
          </p:nvSpPr>
          <p:spPr bwMode="auto">
            <a:xfrm>
              <a:off x="2688" y="2999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50" name="Rectangle 230"/>
            <p:cNvSpPr>
              <a:spLocks noChangeArrowheads="1"/>
            </p:cNvSpPr>
            <p:nvPr/>
          </p:nvSpPr>
          <p:spPr bwMode="auto">
            <a:xfrm>
              <a:off x="2699" y="2999"/>
              <a:ext cx="22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51" name="Line 231"/>
            <p:cNvSpPr>
              <a:spLocks noChangeShapeType="1"/>
            </p:cNvSpPr>
            <p:nvPr/>
          </p:nvSpPr>
          <p:spPr bwMode="auto">
            <a:xfrm>
              <a:off x="2699" y="2999"/>
              <a:ext cx="22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52" name="Rectangle 232"/>
            <p:cNvSpPr>
              <a:spLocks noChangeArrowheads="1"/>
            </p:cNvSpPr>
            <p:nvPr/>
          </p:nvSpPr>
          <p:spPr bwMode="auto">
            <a:xfrm>
              <a:off x="2924" y="2999"/>
              <a:ext cx="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53" name="Line 233"/>
            <p:cNvSpPr>
              <a:spLocks noChangeShapeType="1"/>
            </p:cNvSpPr>
            <p:nvPr/>
          </p:nvSpPr>
          <p:spPr bwMode="auto">
            <a:xfrm>
              <a:off x="2924" y="2999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54" name="Line 234"/>
            <p:cNvSpPr>
              <a:spLocks noChangeShapeType="1"/>
            </p:cNvSpPr>
            <p:nvPr/>
          </p:nvSpPr>
          <p:spPr bwMode="auto">
            <a:xfrm>
              <a:off x="2924" y="2999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55" name="Rectangle 235"/>
            <p:cNvSpPr>
              <a:spLocks noChangeArrowheads="1"/>
            </p:cNvSpPr>
            <p:nvPr/>
          </p:nvSpPr>
          <p:spPr bwMode="auto">
            <a:xfrm>
              <a:off x="2930" y="2999"/>
              <a:ext cx="197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56" name="Line 236"/>
            <p:cNvSpPr>
              <a:spLocks noChangeShapeType="1"/>
            </p:cNvSpPr>
            <p:nvPr/>
          </p:nvSpPr>
          <p:spPr bwMode="auto">
            <a:xfrm>
              <a:off x="2930" y="2999"/>
              <a:ext cx="197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57" name="Rectangle 237"/>
            <p:cNvSpPr>
              <a:spLocks noChangeArrowheads="1"/>
            </p:cNvSpPr>
            <p:nvPr/>
          </p:nvSpPr>
          <p:spPr bwMode="auto">
            <a:xfrm>
              <a:off x="3127" y="2999"/>
              <a:ext cx="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58" name="Line 238"/>
            <p:cNvSpPr>
              <a:spLocks noChangeShapeType="1"/>
            </p:cNvSpPr>
            <p:nvPr/>
          </p:nvSpPr>
          <p:spPr bwMode="auto">
            <a:xfrm>
              <a:off x="3127" y="2999"/>
              <a:ext cx="6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59" name="Line 239"/>
            <p:cNvSpPr>
              <a:spLocks noChangeShapeType="1"/>
            </p:cNvSpPr>
            <p:nvPr/>
          </p:nvSpPr>
          <p:spPr bwMode="auto">
            <a:xfrm>
              <a:off x="3127" y="2999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60" name="Rectangle 240"/>
            <p:cNvSpPr>
              <a:spLocks noChangeArrowheads="1"/>
            </p:cNvSpPr>
            <p:nvPr/>
          </p:nvSpPr>
          <p:spPr bwMode="auto">
            <a:xfrm>
              <a:off x="3133" y="2999"/>
              <a:ext cx="240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61" name="Line 241"/>
            <p:cNvSpPr>
              <a:spLocks noChangeShapeType="1"/>
            </p:cNvSpPr>
            <p:nvPr/>
          </p:nvSpPr>
          <p:spPr bwMode="auto">
            <a:xfrm>
              <a:off x="3133" y="2999"/>
              <a:ext cx="24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162" name="Rectangle 242"/>
            <p:cNvSpPr>
              <a:spLocks noChangeArrowheads="1"/>
            </p:cNvSpPr>
            <p:nvPr/>
          </p:nvSpPr>
          <p:spPr bwMode="auto">
            <a:xfrm>
              <a:off x="3373" y="2999"/>
              <a:ext cx="6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722164" name="Line 244"/>
          <p:cNvSpPr>
            <a:spLocks noChangeShapeType="1"/>
          </p:cNvSpPr>
          <p:nvPr/>
        </p:nvSpPr>
        <p:spPr bwMode="auto">
          <a:xfrm>
            <a:off x="5354638" y="47609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65" name="Line 245"/>
          <p:cNvSpPr>
            <a:spLocks noChangeShapeType="1"/>
          </p:cNvSpPr>
          <p:nvPr/>
        </p:nvSpPr>
        <p:spPr bwMode="auto">
          <a:xfrm>
            <a:off x="5354638" y="4760913"/>
            <a:ext cx="1587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66" name="Rectangle 246"/>
          <p:cNvSpPr>
            <a:spLocks noChangeArrowheads="1"/>
          </p:cNvSpPr>
          <p:nvPr/>
        </p:nvSpPr>
        <p:spPr bwMode="auto">
          <a:xfrm>
            <a:off x="5364163" y="4760913"/>
            <a:ext cx="466725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67" name="Line 247"/>
          <p:cNvSpPr>
            <a:spLocks noChangeShapeType="1"/>
          </p:cNvSpPr>
          <p:nvPr/>
        </p:nvSpPr>
        <p:spPr bwMode="auto">
          <a:xfrm>
            <a:off x="5364163" y="4760913"/>
            <a:ext cx="4667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68" name="Rectangle 248"/>
          <p:cNvSpPr>
            <a:spLocks noChangeArrowheads="1"/>
          </p:cNvSpPr>
          <p:nvPr/>
        </p:nvSpPr>
        <p:spPr bwMode="auto">
          <a:xfrm>
            <a:off x="5830888" y="4760913"/>
            <a:ext cx="9525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69" name="Line 249"/>
          <p:cNvSpPr>
            <a:spLocks noChangeShapeType="1"/>
          </p:cNvSpPr>
          <p:nvPr/>
        </p:nvSpPr>
        <p:spPr bwMode="auto">
          <a:xfrm>
            <a:off x="5830888" y="476091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70" name="Line 250"/>
          <p:cNvSpPr>
            <a:spLocks noChangeShapeType="1"/>
          </p:cNvSpPr>
          <p:nvPr/>
        </p:nvSpPr>
        <p:spPr bwMode="auto">
          <a:xfrm>
            <a:off x="5830888" y="4760913"/>
            <a:ext cx="1587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71" name="Rectangle 251"/>
          <p:cNvSpPr>
            <a:spLocks noChangeArrowheads="1"/>
          </p:cNvSpPr>
          <p:nvPr/>
        </p:nvSpPr>
        <p:spPr bwMode="auto">
          <a:xfrm>
            <a:off x="5840413" y="4760913"/>
            <a:ext cx="2986087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72" name="Line 252"/>
          <p:cNvSpPr>
            <a:spLocks noChangeShapeType="1"/>
          </p:cNvSpPr>
          <p:nvPr/>
        </p:nvSpPr>
        <p:spPr bwMode="auto">
          <a:xfrm>
            <a:off x="5840413" y="4760913"/>
            <a:ext cx="29860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73" name="Rectangle 253"/>
          <p:cNvSpPr>
            <a:spLocks noChangeArrowheads="1"/>
          </p:cNvSpPr>
          <p:nvPr/>
        </p:nvSpPr>
        <p:spPr bwMode="auto">
          <a:xfrm>
            <a:off x="8826500" y="4760913"/>
            <a:ext cx="19050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74" name="Line 254"/>
          <p:cNvSpPr>
            <a:spLocks noChangeShapeType="1"/>
          </p:cNvSpPr>
          <p:nvPr/>
        </p:nvSpPr>
        <p:spPr bwMode="auto">
          <a:xfrm>
            <a:off x="8826500" y="476091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75" name="Rectangle 255"/>
          <p:cNvSpPr>
            <a:spLocks noChangeArrowheads="1"/>
          </p:cNvSpPr>
          <p:nvPr/>
        </p:nvSpPr>
        <p:spPr bwMode="auto">
          <a:xfrm>
            <a:off x="4267200" y="4768850"/>
            <a:ext cx="17463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76" name="Line 256"/>
          <p:cNvSpPr>
            <a:spLocks noChangeShapeType="1"/>
          </p:cNvSpPr>
          <p:nvPr/>
        </p:nvSpPr>
        <p:spPr bwMode="auto">
          <a:xfrm>
            <a:off x="4267200" y="4768850"/>
            <a:ext cx="1588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77" name="Rectangle 257"/>
          <p:cNvSpPr>
            <a:spLocks noChangeArrowheads="1"/>
          </p:cNvSpPr>
          <p:nvPr/>
        </p:nvSpPr>
        <p:spPr bwMode="auto">
          <a:xfrm>
            <a:off x="4641850" y="4768850"/>
            <a:ext cx="9525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78" name="Line 258"/>
          <p:cNvSpPr>
            <a:spLocks noChangeShapeType="1"/>
          </p:cNvSpPr>
          <p:nvPr/>
        </p:nvSpPr>
        <p:spPr bwMode="auto">
          <a:xfrm>
            <a:off x="4641850" y="4768850"/>
            <a:ext cx="1588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79" name="Rectangle 259"/>
          <p:cNvSpPr>
            <a:spLocks noChangeArrowheads="1"/>
          </p:cNvSpPr>
          <p:nvPr/>
        </p:nvSpPr>
        <p:spPr bwMode="auto">
          <a:xfrm>
            <a:off x="4964113" y="4768850"/>
            <a:ext cx="9525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80" name="Line 260"/>
          <p:cNvSpPr>
            <a:spLocks noChangeShapeType="1"/>
          </p:cNvSpPr>
          <p:nvPr/>
        </p:nvSpPr>
        <p:spPr bwMode="auto">
          <a:xfrm>
            <a:off x="4964113" y="4768850"/>
            <a:ext cx="1587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82" name="Line 262"/>
          <p:cNvSpPr>
            <a:spLocks noChangeShapeType="1"/>
          </p:cNvSpPr>
          <p:nvPr/>
        </p:nvSpPr>
        <p:spPr bwMode="auto">
          <a:xfrm>
            <a:off x="5354638" y="4768850"/>
            <a:ext cx="1587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83" name="Rectangle 263"/>
          <p:cNvSpPr>
            <a:spLocks noChangeArrowheads="1"/>
          </p:cNvSpPr>
          <p:nvPr/>
        </p:nvSpPr>
        <p:spPr bwMode="auto">
          <a:xfrm>
            <a:off x="5830888" y="4768850"/>
            <a:ext cx="9525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84" name="Line 264"/>
          <p:cNvSpPr>
            <a:spLocks noChangeShapeType="1"/>
          </p:cNvSpPr>
          <p:nvPr/>
        </p:nvSpPr>
        <p:spPr bwMode="auto">
          <a:xfrm>
            <a:off x="5830888" y="4768850"/>
            <a:ext cx="1587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85" name="Rectangle 265"/>
          <p:cNvSpPr>
            <a:spLocks noChangeArrowheads="1"/>
          </p:cNvSpPr>
          <p:nvPr/>
        </p:nvSpPr>
        <p:spPr bwMode="auto">
          <a:xfrm>
            <a:off x="8826500" y="4768850"/>
            <a:ext cx="19050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86" name="Line 266"/>
          <p:cNvSpPr>
            <a:spLocks noChangeShapeType="1"/>
          </p:cNvSpPr>
          <p:nvPr/>
        </p:nvSpPr>
        <p:spPr bwMode="auto">
          <a:xfrm>
            <a:off x="8826500" y="4768850"/>
            <a:ext cx="1588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87" name="Rectangle 267"/>
          <p:cNvSpPr>
            <a:spLocks noChangeArrowheads="1"/>
          </p:cNvSpPr>
          <p:nvPr/>
        </p:nvSpPr>
        <p:spPr bwMode="auto">
          <a:xfrm>
            <a:off x="4394200" y="5119688"/>
            <a:ext cx="1397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0" baseline="0">
                <a:solidFill>
                  <a:srgbClr val="000000"/>
                </a:solidFill>
              </a:rPr>
              <a:t>1</a:t>
            </a:r>
            <a:endParaRPr lang="en-US" sz="3200" b="0"/>
          </a:p>
        </p:txBody>
      </p:sp>
      <p:sp>
        <p:nvSpPr>
          <p:cNvPr id="722188" name="Rectangle 268"/>
          <p:cNvSpPr>
            <a:spLocks noChangeArrowheads="1"/>
          </p:cNvSpPr>
          <p:nvPr/>
        </p:nvSpPr>
        <p:spPr bwMode="auto">
          <a:xfrm>
            <a:off x="4735513" y="5119688"/>
            <a:ext cx="1397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0" baseline="0">
                <a:solidFill>
                  <a:srgbClr val="000000"/>
                </a:solidFill>
              </a:rPr>
              <a:t>1</a:t>
            </a:r>
            <a:endParaRPr lang="en-US" sz="3200" b="0"/>
          </a:p>
        </p:txBody>
      </p:sp>
      <p:sp>
        <p:nvSpPr>
          <p:cNvPr id="722189" name="Rectangle 269"/>
          <p:cNvSpPr>
            <a:spLocks noChangeArrowheads="1"/>
          </p:cNvSpPr>
          <p:nvPr/>
        </p:nvSpPr>
        <p:spPr bwMode="auto">
          <a:xfrm>
            <a:off x="5092700" y="5119688"/>
            <a:ext cx="1397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0" baseline="0">
                <a:solidFill>
                  <a:srgbClr val="000000"/>
                </a:solidFill>
              </a:rPr>
              <a:t>0</a:t>
            </a:r>
            <a:endParaRPr lang="en-US" sz="3200" b="0"/>
          </a:p>
        </p:txBody>
      </p:sp>
      <p:sp>
        <p:nvSpPr>
          <p:cNvPr id="722190" name="Rectangle 270"/>
          <p:cNvSpPr>
            <a:spLocks noChangeArrowheads="1"/>
          </p:cNvSpPr>
          <p:nvPr/>
        </p:nvSpPr>
        <p:spPr bwMode="auto">
          <a:xfrm>
            <a:off x="5526088" y="5119688"/>
            <a:ext cx="1397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0" baseline="0">
                <a:solidFill>
                  <a:srgbClr val="000000"/>
                </a:solidFill>
              </a:rPr>
              <a:t>1</a:t>
            </a:r>
            <a:endParaRPr lang="en-US" sz="3200" b="0"/>
          </a:p>
        </p:txBody>
      </p:sp>
      <p:sp>
        <p:nvSpPr>
          <p:cNvPr id="722191" name="Rectangle 271"/>
          <p:cNvSpPr>
            <a:spLocks noChangeArrowheads="1"/>
          </p:cNvSpPr>
          <p:nvPr/>
        </p:nvSpPr>
        <p:spPr bwMode="auto">
          <a:xfrm>
            <a:off x="5840413" y="5119688"/>
            <a:ext cx="2738437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0" baseline="0">
                <a:solidFill>
                  <a:srgbClr val="000000"/>
                </a:solidFill>
              </a:rPr>
              <a:t>Now Q “remembers” 0</a:t>
            </a:r>
            <a:endParaRPr lang="en-US" sz="3200" b="0"/>
          </a:p>
        </p:txBody>
      </p:sp>
      <p:sp>
        <p:nvSpPr>
          <p:cNvPr id="722192" name="Rectangle 272"/>
          <p:cNvSpPr>
            <a:spLocks noChangeArrowheads="1"/>
          </p:cNvSpPr>
          <p:nvPr/>
        </p:nvSpPr>
        <p:spPr bwMode="auto">
          <a:xfrm>
            <a:off x="4267200" y="5097463"/>
            <a:ext cx="17463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93" name="Line 273"/>
          <p:cNvSpPr>
            <a:spLocks noChangeShapeType="1"/>
          </p:cNvSpPr>
          <p:nvPr/>
        </p:nvSpPr>
        <p:spPr bwMode="auto">
          <a:xfrm>
            <a:off x="4267200" y="5097463"/>
            <a:ext cx="174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94" name="Rectangle 274"/>
          <p:cNvSpPr>
            <a:spLocks noChangeArrowheads="1"/>
          </p:cNvSpPr>
          <p:nvPr/>
        </p:nvSpPr>
        <p:spPr bwMode="auto">
          <a:xfrm>
            <a:off x="4284663" y="5097463"/>
            <a:ext cx="35718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95" name="Line 275"/>
          <p:cNvSpPr>
            <a:spLocks noChangeShapeType="1"/>
          </p:cNvSpPr>
          <p:nvPr/>
        </p:nvSpPr>
        <p:spPr bwMode="auto">
          <a:xfrm>
            <a:off x="4284663" y="5097463"/>
            <a:ext cx="3571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96" name="Rectangle 276"/>
          <p:cNvSpPr>
            <a:spLocks noChangeArrowheads="1"/>
          </p:cNvSpPr>
          <p:nvPr/>
        </p:nvSpPr>
        <p:spPr bwMode="auto">
          <a:xfrm>
            <a:off x="4641850" y="5097463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97" name="Line 277"/>
          <p:cNvSpPr>
            <a:spLocks noChangeShapeType="1"/>
          </p:cNvSpPr>
          <p:nvPr/>
        </p:nvSpPr>
        <p:spPr bwMode="auto">
          <a:xfrm>
            <a:off x="4641850" y="509746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98" name="Line 278"/>
          <p:cNvSpPr>
            <a:spLocks noChangeShapeType="1"/>
          </p:cNvSpPr>
          <p:nvPr/>
        </p:nvSpPr>
        <p:spPr bwMode="auto">
          <a:xfrm>
            <a:off x="4641850" y="5097463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199" name="Rectangle 279"/>
          <p:cNvSpPr>
            <a:spLocks noChangeArrowheads="1"/>
          </p:cNvSpPr>
          <p:nvPr/>
        </p:nvSpPr>
        <p:spPr bwMode="auto">
          <a:xfrm>
            <a:off x="4651375" y="5097463"/>
            <a:ext cx="3127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00" name="Line 280"/>
          <p:cNvSpPr>
            <a:spLocks noChangeShapeType="1"/>
          </p:cNvSpPr>
          <p:nvPr/>
        </p:nvSpPr>
        <p:spPr bwMode="auto">
          <a:xfrm>
            <a:off x="4651375" y="5097463"/>
            <a:ext cx="3127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01" name="Rectangle 281"/>
          <p:cNvSpPr>
            <a:spLocks noChangeArrowheads="1"/>
          </p:cNvSpPr>
          <p:nvPr/>
        </p:nvSpPr>
        <p:spPr bwMode="auto">
          <a:xfrm>
            <a:off x="4964113" y="5097463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02" name="Line 282"/>
          <p:cNvSpPr>
            <a:spLocks noChangeShapeType="1"/>
          </p:cNvSpPr>
          <p:nvPr/>
        </p:nvSpPr>
        <p:spPr bwMode="auto">
          <a:xfrm>
            <a:off x="4964113" y="509746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03" name="Line 283"/>
          <p:cNvSpPr>
            <a:spLocks noChangeShapeType="1"/>
          </p:cNvSpPr>
          <p:nvPr/>
        </p:nvSpPr>
        <p:spPr bwMode="auto">
          <a:xfrm>
            <a:off x="4964113" y="5097463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04" name="Rectangle 284"/>
          <p:cNvSpPr>
            <a:spLocks noChangeArrowheads="1"/>
          </p:cNvSpPr>
          <p:nvPr/>
        </p:nvSpPr>
        <p:spPr bwMode="auto">
          <a:xfrm>
            <a:off x="4973638" y="5097463"/>
            <a:ext cx="38100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05" name="Line 285"/>
          <p:cNvSpPr>
            <a:spLocks noChangeShapeType="1"/>
          </p:cNvSpPr>
          <p:nvPr/>
        </p:nvSpPr>
        <p:spPr bwMode="auto">
          <a:xfrm>
            <a:off x="4973638" y="5097463"/>
            <a:ext cx="3810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07" name="Line 287"/>
          <p:cNvSpPr>
            <a:spLocks noChangeShapeType="1"/>
          </p:cNvSpPr>
          <p:nvPr/>
        </p:nvSpPr>
        <p:spPr bwMode="auto">
          <a:xfrm>
            <a:off x="5354638" y="509746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08" name="Line 288"/>
          <p:cNvSpPr>
            <a:spLocks noChangeShapeType="1"/>
          </p:cNvSpPr>
          <p:nvPr/>
        </p:nvSpPr>
        <p:spPr bwMode="auto">
          <a:xfrm>
            <a:off x="5354638" y="5097463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09" name="Rectangle 289"/>
          <p:cNvSpPr>
            <a:spLocks noChangeArrowheads="1"/>
          </p:cNvSpPr>
          <p:nvPr/>
        </p:nvSpPr>
        <p:spPr bwMode="auto">
          <a:xfrm>
            <a:off x="5364163" y="5097463"/>
            <a:ext cx="4667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10" name="Line 290"/>
          <p:cNvSpPr>
            <a:spLocks noChangeShapeType="1"/>
          </p:cNvSpPr>
          <p:nvPr/>
        </p:nvSpPr>
        <p:spPr bwMode="auto">
          <a:xfrm>
            <a:off x="5364163" y="5097463"/>
            <a:ext cx="4667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11" name="Rectangle 291"/>
          <p:cNvSpPr>
            <a:spLocks noChangeArrowheads="1"/>
          </p:cNvSpPr>
          <p:nvPr/>
        </p:nvSpPr>
        <p:spPr bwMode="auto">
          <a:xfrm>
            <a:off x="5830888" y="5097463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12" name="Line 292"/>
          <p:cNvSpPr>
            <a:spLocks noChangeShapeType="1"/>
          </p:cNvSpPr>
          <p:nvPr/>
        </p:nvSpPr>
        <p:spPr bwMode="auto">
          <a:xfrm>
            <a:off x="5830888" y="5097463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13" name="Line 293"/>
          <p:cNvSpPr>
            <a:spLocks noChangeShapeType="1"/>
          </p:cNvSpPr>
          <p:nvPr/>
        </p:nvSpPr>
        <p:spPr bwMode="auto">
          <a:xfrm>
            <a:off x="5830888" y="5097463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14" name="Rectangle 294"/>
          <p:cNvSpPr>
            <a:spLocks noChangeArrowheads="1"/>
          </p:cNvSpPr>
          <p:nvPr/>
        </p:nvSpPr>
        <p:spPr bwMode="auto">
          <a:xfrm>
            <a:off x="5840413" y="5097463"/>
            <a:ext cx="298608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15" name="Line 295"/>
          <p:cNvSpPr>
            <a:spLocks noChangeShapeType="1"/>
          </p:cNvSpPr>
          <p:nvPr/>
        </p:nvSpPr>
        <p:spPr bwMode="auto">
          <a:xfrm>
            <a:off x="5840413" y="5097463"/>
            <a:ext cx="29860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16" name="Rectangle 296"/>
          <p:cNvSpPr>
            <a:spLocks noChangeArrowheads="1"/>
          </p:cNvSpPr>
          <p:nvPr/>
        </p:nvSpPr>
        <p:spPr bwMode="auto">
          <a:xfrm>
            <a:off x="8826500" y="5097463"/>
            <a:ext cx="1905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17" name="Line 297"/>
          <p:cNvSpPr>
            <a:spLocks noChangeShapeType="1"/>
          </p:cNvSpPr>
          <p:nvPr/>
        </p:nvSpPr>
        <p:spPr bwMode="auto">
          <a:xfrm>
            <a:off x="8826500" y="5097463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18" name="Rectangle 298"/>
          <p:cNvSpPr>
            <a:spLocks noChangeArrowheads="1"/>
          </p:cNvSpPr>
          <p:nvPr/>
        </p:nvSpPr>
        <p:spPr bwMode="auto">
          <a:xfrm>
            <a:off x="4267200" y="5106988"/>
            <a:ext cx="17463" cy="328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19" name="Line 299"/>
          <p:cNvSpPr>
            <a:spLocks noChangeShapeType="1"/>
          </p:cNvSpPr>
          <p:nvPr/>
        </p:nvSpPr>
        <p:spPr bwMode="auto">
          <a:xfrm>
            <a:off x="4267200" y="5106988"/>
            <a:ext cx="1588" cy="3286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20" name="Rectangle 300"/>
          <p:cNvSpPr>
            <a:spLocks noChangeArrowheads="1"/>
          </p:cNvSpPr>
          <p:nvPr/>
        </p:nvSpPr>
        <p:spPr bwMode="auto">
          <a:xfrm>
            <a:off x="4641850" y="5106988"/>
            <a:ext cx="9525" cy="328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21" name="Line 301"/>
          <p:cNvSpPr>
            <a:spLocks noChangeShapeType="1"/>
          </p:cNvSpPr>
          <p:nvPr/>
        </p:nvSpPr>
        <p:spPr bwMode="auto">
          <a:xfrm>
            <a:off x="4641850" y="5106988"/>
            <a:ext cx="1588" cy="3286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22" name="Rectangle 302"/>
          <p:cNvSpPr>
            <a:spLocks noChangeArrowheads="1"/>
          </p:cNvSpPr>
          <p:nvPr/>
        </p:nvSpPr>
        <p:spPr bwMode="auto">
          <a:xfrm>
            <a:off x="4964113" y="5106988"/>
            <a:ext cx="9525" cy="328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23" name="Line 303"/>
          <p:cNvSpPr>
            <a:spLocks noChangeShapeType="1"/>
          </p:cNvSpPr>
          <p:nvPr/>
        </p:nvSpPr>
        <p:spPr bwMode="auto">
          <a:xfrm>
            <a:off x="4964113" y="5106988"/>
            <a:ext cx="1587" cy="3286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25" name="Line 305"/>
          <p:cNvSpPr>
            <a:spLocks noChangeShapeType="1"/>
          </p:cNvSpPr>
          <p:nvPr/>
        </p:nvSpPr>
        <p:spPr bwMode="auto">
          <a:xfrm>
            <a:off x="5354638" y="5106988"/>
            <a:ext cx="1587" cy="3286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26" name="Rectangle 306"/>
          <p:cNvSpPr>
            <a:spLocks noChangeArrowheads="1"/>
          </p:cNvSpPr>
          <p:nvPr/>
        </p:nvSpPr>
        <p:spPr bwMode="auto">
          <a:xfrm>
            <a:off x="5830888" y="5106988"/>
            <a:ext cx="9525" cy="328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27" name="Line 307"/>
          <p:cNvSpPr>
            <a:spLocks noChangeShapeType="1"/>
          </p:cNvSpPr>
          <p:nvPr/>
        </p:nvSpPr>
        <p:spPr bwMode="auto">
          <a:xfrm>
            <a:off x="5830888" y="5106988"/>
            <a:ext cx="1587" cy="3286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28" name="Rectangle 308"/>
          <p:cNvSpPr>
            <a:spLocks noChangeArrowheads="1"/>
          </p:cNvSpPr>
          <p:nvPr/>
        </p:nvSpPr>
        <p:spPr bwMode="auto">
          <a:xfrm>
            <a:off x="8826500" y="5106988"/>
            <a:ext cx="19050" cy="328612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29" name="Line 309"/>
          <p:cNvSpPr>
            <a:spLocks noChangeShapeType="1"/>
          </p:cNvSpPr>
          <p:nvPr/>
        </p:nvSpPr>
        <p:spPr bwMode="auto">
          <a:xfrm>
            <a:off x="8826500" y="5106988"/>
            <a:ext cx="1588" cy="328612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30" name="Rectangle 310"/>
          <p:cNvSpPr>
            <a:spLocks noChangeArrowheads="1"/>
          </p:cNvSpPr>
          <p:nvPr/>
        </p:nvSpPr>
        <p:spPr bwMode="auto">
          <a:xfrm>
            <a:off x="4394200" y="5456238"/>
            <a:ext cx="1397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0" baseline="0">
                <a:solidFill>
                  <a:srgbClr val="000000"/>
                </a:solidFill>
              </a:rPr>
              <a:t>0</a:t>
            </a:r>
            <a:endParaRPr lang="en-US" sz="3200" b="0"/>
          </a:p>
        </p:txBody>
      </p:sp>
      <p:sp>
        <p:nvSpPr>
          <p:cNvPr id="722231" name="Rectangle 311"/>
          <p:cNvSpPr>
            <a:spLocks noChangeArrowheads="1"/>
          </p:cNvSpPr>
          <p:nvPr/>
        </p:nvSpPr>
        <p:spPr bwMode="auto">
          <a:xfrm>
            <a:off x="4735513" y="5456238"/>
            <a:ext cx="1397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0" baseline="0">
                <a:solidFill>
                  <a:srgbClr val="000000"/>
                </a:solidFill>
              </a:rPr>
              <a:t>0</a:t>
            </a:r>
            <a:endParaRPr lang="en-US" sz="3200" b="0"/>
          </a:p>
        </p:txBody>
      </p:sp>
      <p:sp>
        <p:nvSpPr>
          <p:cNvPr id="722232" name="Rectangle 312"/>
          <p:cNvSpPr>
            <a:spLocks noChangeArrowheads="1"/>
          </p:cNvSpPr>
          <p:nvPr/>
        </p:nvSpPr>
        <p:spPr bwMode="auto">
          <a:xfrm>
            <a:off x="5092700" y="5456238"/>
            <a:ext cx="1397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0" baseline="0">
                <a:solidFill>
                  <a:srgbClr val="000000"/>
                </a:solidFill>
              </a:rPr>
              <a:t>1</a:t>
            </a:r>
            <a:endParaRPr lang="en-US" sz="3200" b="0"/>
          </a:p>
        </p:txBody>
      </p:sp>
      <p:sp>
        <p:nvSpPr>
          <p:cNvPr id="722233" name="Rectangle 313"/>
          <p:cNvSpPr>
            <a:spLocks noChangeArrowheads="1"/>
          </p:cNvSpPr>
          <p:nvPr/>
        </p:nvSpPr>
        <p:spPr bwMode="auto">
          <a:xfrm>
            <a:off x="5526088" y="5456238"/>
            <a:ext cx="139700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0" baseline="0">
                <a:solidFill>
                  <a:srgbClr val="000000"/>
                </a:solidFill>
              </a:rPr>
              <a:t>1</a:t>
            </a:r>
            <a:endParaRPr lang="en-US" sz="3200" b="0"/>
          </a:p>
        </p:txBody>
      </p:sp>
      <p:sp>
        <p:nvSpPr>
          <p:cNvPr id="722234" name="Rectangle 314"/>
          <p:cNvSpPr>
            <a:spLocks noChangeArrowheads="1"/>
          </p:cNvSpPr>
          <p:nvPr/>
        </p:nvSpPr>
        <p:spPr bwMode="auto">
          <a:xfrm>
            <a:off x="5840413" y="5456238"/>
            <a:ext cx="1522412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0" baseline="0">
                <a:solidFill>
                  <a:srgbClr val="000000"/>
                </a:solidFill>
              </a:rPr>
              <a:t>Both go high</a:t>
            </a:r>
            <a:endParaRPr lang="en-US" sz="3200" b="0"/>
          </a:p>
        </p:txBody>
      </p:sp>
      <p:sp>
        <p:nvSpPr>
          <p:cNvPr id="722235" name="Rectangle 315"/>
          <p:cNvSpPr>
            <a:spLocks noChangeArrowheads="1"/>
          </p:cNvSpPr>
          <p:nvPr/>
        </p:nvSpPr>
        <p:spPr bwMode="auto">
          <a:xfrm>
            <a:off x="4267200" y="5435600"/>
            <a:ext cx="17463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36" name="Line 316"/>
          <p:cNvSpPr>
            <a:spLocks noChangeShapeType="1"/>
          </p:cNvSpPr>
          <p:nvPr/>
        </p:nvSpPr>
        <p:spPr bwMode="auto">
          <a:xfrm>
            <a:off x="4267200" y="5435600"/>
            <a:ext cx="17463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37" name="Rectangle 317"/>
          <p:cNvSpPr>
            <a:spLocks noChangeArrowheads="1"/>
          </p:cNvSpPr>
          <p:nvPr/>
        </p:nvSpPr>
        <p:spPr bwMode="auto">
          <a:xfrm>
            <a:off x="4284663" y="5435600"/>
            <a:ext cx="35718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38" name="Line 318"/>
          <p:cNvSpPr>
            <a:spLocks noChangeShapeType="1"/>
          </p:cNvSpPr>
          <p:nvPr/>
        </p:nvSpPr>
        <p:spPr bwMode="auto">
          <a:xfrm>
            <a:off x="4284663" y="5435600"/>
            <a:ext cx="35718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39" name="Rectangle 319"/>
          <p:cNvSpPr>
            <a:spLocks noChangeArrowheads="1"/>
          </p:cNvSpPr>
          <p:nvPr/>
        </p:nvSpPr>
        <p:spPr bwMode="auto">
          <a:xfrm>
            <a:off x="4641850" y="5435600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40" name="Line 320"/>
          <p:cNvSpPr>
            <a:spLocks noChangeShapeType="1"/>
          </p:cNvSpPr>
          <p:nvPr/>
        </p:nvSpPr>
        <p:spPr bwMode="auto">
          <a:xfrm>
            <a:off x="4641850" y="54356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41" name="Line 321"/>
          <p:cNvSpPr>
            <a:spLocks noChangeShapeType="1"/>
          </p:cNvSpPr>
          <p:nvPr/>
        </p:nvSpPr>
        <p:spPr bwMode="auto">
          <a:xfrm>
            <a:off x="4641850" y="5435600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42" name="Rectangle 322"/>
          <p:cNvSpPr>
            <a:spLocks noChangeArrowheads="1"/>
          </p:cNvSpPr>
          <p:nvPr/>
        </p:nvSpPr>
        <p:spPr bwMode="auto">
          <a:xfrm>
            <a:off x="4651375" y="5435600"/>
            <a:ext cx="3127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43" name="Line 323"/>
          <p:cNvSpPr>
            <a:spLocks noChangeShapeType="1"/>
          </p:cNvSpPr>
          <p:nvPr/>
        </p:nvSpPr>
        <p:spPr bwMode="auto">
          <a:xfrm>
            <a:off x="4651375" y="5435600"/>
            <a:ext cx="3127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44" name="Rectangle 324"/>
          <p:cNvSpPr>
            <a:spLocks noChangeArrowheads="1"/>
          </p:cNvSpPr>
          <p:nvPr/>
        </p:nvSpPr>
        <p:spPr bwMode="auto">
          <a:xfrm>
            <a:off x="4964113" y="5435600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45" name="Line 325"/>
          <p:cNvSpPr>
            <a:spLocks noChangeShapeType="1"/>
          </p:cNvSpPr>
          <p:nvPr/>
        </p:nvSpPr>
        <p:spPr bwMode="auto">
          <a:xfrm>
            <a:off x="4964113" y="54356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46" name="Line 326"/>
          <p:cNvSpPr>
            <a:spLocks noChangeShapeType="1"/>
          </p:cNvSpPr>
          <p:nvPr/>
        </p:nvSpPr>
        <p:spPr bwMode="auto">
          <a:xfrm>
            <a:off x="4964113" y="5435600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47" name="Rectangle 327"/>
          <p:cNvSpPr>
            <a:spLocks noChangeArrowheads="1"/>
          </p:cNvSpPr>
          <p:nvPr/>
        </p:nvSpPr>
        <p:spPr bwMode="auto">
          <a:xfrm>
            <a:off x="4973638" y="5435600"/>
            <a:ext cx="38100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48" name="Line 328"/>
          <p:cNvSpPr>
            <a:spLocks noChangeShapeType="1"/>
          </p:cNvSpPr>
          <p:nvPr/>
        </p:nvSpPr>
        <p:spPr bwMode="auto">
          <a:xfrm>
            <a:off x="4973638" y="5435600"/>
            <a:ext cx="38100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50" name="Line 330"/>
          <p:cNvSpPr>
            <a:spLocks noChangeShapeType="1"/>
          </p:cNvSpPr>
          <p:nvPr/>
        </p:nvSpPr>
        <p:spPr bwMode="auto">
          <a:xfrm>
            <a:off x="5354638" y="54356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51" name="Line 331"/>
          <p:cNvSpPr>
            <a:spLocks noChangeShapeType="1"/>
          </p:cNvSpPr>
          <p:nvPr/>
        </p:nvSpPr>
        <p:spPr bwMode="auto">
          <a:xfrm>
            <a:off x="5354638" y="5435600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52" name="Rectangle 332"/>
          <p:cNvSpPr>
            <a:spLocks noChangeArrowheads="1"/>
          </p:cNvSpPr>
          <p:nvPr/>
        </p:nvSpPr>
        <p:spPr bwMode="auto">
          <a:xfrm>
            <a:off x="5364163" y="5435600"/>
            <a:ext cx="4667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53" name="Line 333"/>
          <p:cNvSpPr>
            <a:spLocks noChangeShapeType="1"/>
          </p:cNvSpPr>
          <p:nvPr/>
        </p:nvSpPr>
        <p:spPr bwMode="auto">
          <a:xfrm>
            <a:off x="5364163" y="5435600"/>
            <a:ext cx="4667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54" name="Rectangle 334"/>
          <p:cNvSpPr>
            <a:spLocks noChangeArrowheads="1"/>
          </p:cNvSpPr>
          <p:nvPr/>
        </p:nvSpPr>
        <p:spPr bwMode="auto">
          <a:xfrm>
            <a:off x="5830888" y="5435600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55" name="Line 335"/>
          <p:cNvSpPr>
            <a:spLocks noChangeShapeType="1"/>
          </p:cNvSpPr>
          <p:nvPr/>
        </p:nvSpPr>
        <p:spPr bwMode="auto">
          <a:xfrm>
            <a:off x="5830888" y="5435600"/>
            <a:ext cx="952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56" name="Line 336"/>
          <p:cNvSpPr>
            <a:spLocks noChangeShapeType="1"/>
          </p:cNvSpPr>
          <p:nvPr/>
        </p:nvSpPr>
        <p:spPr bwMode="auto">
          <a:xfrm>
            <a:off x="5830888" y="5435600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57" name="Rectangle 337"/>
          <p:cNvSpPr>
            <a:spLocks noChangeArrowheads="1"/>
          </p:cNvSpPr>
          <p:nvPr/>
        </p:nvSpPr>
        <p:spPr bwMode="auto">
          <a:xfrm>
            <a:off x="5840413" y="5435600"/>
            <a:ext cx="298608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58" name="Line 338"/>
          <p:cNvSpPr>
            <a:spLocks noChangeShapeType="1"/>
          </p:cNvSpPr>
          <p:nvPr/>
        </p:nvSpPr>
        <p:spPr bwMode="auto">
          <a:xfrm>
            <a:off x="5840413" y="5435600"/>
            <a:ext cx="2986087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59" name="Rectangle 339"/>
          <p:cNvSpPr>
            <a:spLocks noChangeArrowheads="1"/>
          </p:cNvSpPr>
          <p:nvPr/>
        </p:nvSpPr>
        <p:spPr bwMode="auto">
          <a:xfrm>
            <a:off x="8826500" y="5435600"/>
            <a:ext cx="1905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60" name="Line 340"/>
          <p:cNvSpPr>
            <a:spLocks noChangeShapeType="1"/>
          </p:cNvSpPr>
          <p:nvPr/>
        </p:nvSpPr>
        <p:spPr bwMode="auto">
          <a:xfrm>
            <a:off x="8826500" y="5435600"/>
            <a:ext cx="19050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61" name="Rectangle 341"/>
          <p:cNvSpPr>
            <a:spLocks noChangeArrowheads="1"/>
          </p:cNvSpPr>
          <p:nvPr/>
        </p:nvSpPr>
        <p:spPr bwMode="auto">
          <a:xfrm>
            <a:off x="4267200" y="5445125"/>
            <a:ext cx="17463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62" name="Line 342"/>
          <p:cNvSpPr>
            <a:spLocks noChangeShapeType="1"/>
          </p:cNvSpPr>
          <p:nvPr/>
        </p:nvSpPr>
        <p:spPr bwMode="auto">
          <a:xfrm>
            <a:off x="4267200" y="5445125"/>
            <a:ext cx="1588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63" name="Rectangle 343"/>
          <p:cNvSpPr>
            <a:spLocks noChangeArrowheads="1"/>
          </p:cNvSpPr>
          <p:nvPr/>
        </p:nvSpPr>
        <p:spPr bwMode="auto">
          <a:xfrm>
            <a:off x="4641850" y="5445125"/>
            <a:ext cx="9525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64" name="Line 344"/>
          <p:cNvSpPr>
            <a:spLocks noChangeShapeType="1"/>
          </p:cNvSpPr>
          <p:nvPr/>
        </p:nvSpPr>
        <p:spPr bwMode="auto">
          <a:xfrm>
            <a:off x="4641850" y="5445125"/>
            <a:ext cx="1588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65" name="Rectangle 345"/>
          <p:cNvSpPr>
            <a:spLocks noChangeArrowheads="1"/>
          </p:cNvSpPr>
          <p:nvPr/>
        </p:nvSpPr>
        <p:spPr bwMode="auto">
          <a:xfrm>
            <a:off x="4964113" y="5445125"/>
            <a:ext cx="9525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66" name="Line 346"/>
          <p:cNvSpPr>
            <a:spLocks noChangeShapeType="1"/>
          </p:cNvSpPr>
          <p:nvPr/>
        </p:nvSpPr>
        <p:spPr bwMode="auto">
          <a:xfrm>
            <a:off x="4964113" y="5445125"/>
            <a:ext cx="1587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68" name="Line 348"/>
          <p:cNvSpPr>
            <a:spLocks noChangeShapeType="1"/>
          </p:cNvSpPr>
          <p:nvPr/>
        </p:nvSpPr>
        <p:spPr bwMode="auto">
          <a:xfrm>
            <a:off x="5354638" y="5445125"/>
            <a:ext cx="1587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69" name="Rectangle 349"/>
          <p:cNvSpPr>
            <a:spLocks noChangeArrowheads="1"/>
          </p:cNvSpPr>
          <p:nvPr/>
        </p:nvSpPr>
        <p:spPr bwMode="auto">
          <a:xfrm>
            <a:off x="5830888" y="5445125"/>
            <a:ext cx="9525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70" name="Line 350"/>
          <p:cNvSpPr>
            <a:spLocks noChangeShapeType="1"/>
          </p:cNvSpPr>
          <p:nvPr/>
        </p:nvSpPr>
        <p:spPr bwMode="auto">
          <a:xfrm>
            <a:off x="5830888" y="5445125"/>
            <a:ext cx="1587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71" name="Rectangle 351"/>
          <p:cNvSpPr>
            <a:spLocks noChangeArrowheads="1"/>
          </p:cNvSpPr>
          <p:nvPr/>
        </p:nvSpPr>
        <p:spPr bwMode="auto">
          <a:xfrm>
            <a:off x="8826500" y="5445125"/>
            <a:ext cx="19050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72" name="Line 352"/>
          <p:cNvSpPr>
            <a:spLocks noChangeShapeType="1"/>
          </p:cNvSpPr>
          <p:nvPr/>
        </p:nvSpPr>
        <p:spPr bwMode="auto">
          <a:xfrm>
            <a:off x="8826500" y="5445125"/>
            <a:ext cx="1588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73" name="Rectangle 353"/>
          <p:cNvSpPr>
            <a:spLocks noChangeArrowheads="1"/>
          </p:cNvSpPr>
          <p:nvPr/>
        </p:nvSpPr>
        <p:spPr bwMode="auto">
          <a:xfrm>
            <a:off x="4394200" y="5794375"/>
            <a:ext cx="1397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0" baseline="0">
                <a:solidFill>
                  <a:srgbClr val="000000"/>
                </a:solidFill>
              </a:rPr>
              <a:t>1</a:t>
            </a:r>
            <a:endParaRPr lang="en-US" sz="3200" b="0"/>
          </a:p>
        </p:txBody>
      </p:sp>
      <p:sp>
        <p:nvSpPr>
          <p:cNvPr id="722274" name="Rectangle 354"/>
          <p:cNvSpPr>
            <a:spLocks noChangeArrowheads="1"/>
          </p:cNvSpPr>
          <p:nvPr/>
        </p:nvSpPr>
        <p:spPr bwMode="auto">
          <a:xfrm>
            <a:off x="4735513" y="5794375"/>
            <a:ext cx="1397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0" baseline="0">
                <a:solidFill>
                  <a:srgbClr val="000000"/>
                </a:solidFill>
              </a:rPr>
              <a:t>1</a:t>
            </a:r>
            <a:endParaRPr lang="en-US" sz="3200" b="0"/>
          </a:p>
        </p:txBody>
      </p:sp>
      <p:sp>
        <p:nvSpPr>
          <p:cNvPr id="722275" name="Rectangle 355"/>
          <p:cNvSpPr>
            <a:spLocks noChangeArrowheads="1"/>
          </p:cNvSpPr>
          <p:nvPr/>
        </p:nvSpPr>
        <p:spPr bwMode="auto">
          <a:xfrm>
            <a:off x="5092700" y="5794375"/>
            <a:ext cx="1397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0" baseline="0">
                <a:solidFill>
                  <a:srgbClr val="000000"/>
                </a:solidFill>
              </a:rPr>
              <a:t>?</a:t>
            </a:r>
            <a:endParaRPr lang="en-US" sz="3200" b="0"/>
          </a:p>
        </p:txBody>
      </p:sp>
      <p:sp>
        <p:nvSpPr>
          <p:cNvPr id="722276" name="Rectangle 356"/>
          <p:cNvSpPr>
            <a:spLocks noChangeArrowheads="1"/>
          </p:cNvSpPr>
          <p:nvPr/>
        </p:nvSpPr>
        <p:spPr bwMode="auto">
          <a:xfrm>
            <a:off x="5526088" y="5794375"/>
            <a:ext cx="13970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0" baseline="0">
                <a:solidFill>
                  <a:srgbClr val="000000"/>
                </a:solidFill>
              </a:rPr>
              <a:t>?</a:t>
            </a:r>
            <a:endParaRPr lang="en-US" sz="3200" b="0"/>
          </a:p>
        </p:txBody>
      </p:sp>
      <p:sp>
        <p:nvSpPr>
          <p:cNvPr id="722277" name="Rectangle 357"/>
          <p:cNvSpPr>
            <a:spLocks noChangeArrowheads="1"/>
          </p:cNvSpPr>
          <p:nvPr/>
        </p:nvSpPr>
        <p:spPr bwMode="auto">
          <a:xfrm>
            <a:off x="5840413" y="5794375"/>
            <a:ext cx="1149350" cy="334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200" i="0" baseline="0">
                <a:solidFill>
                  <a:srgbClr val="000000"/>
                </a:solidFill>
              </a:rPr>
              <a:t>Unstable!</a:t>
            </a:r>
            <a:endParaRPr lang="en-US" sz="3200" b="0"/>
          </a:p>
        </p:txBody>
      </p:sp>
      <p:sp>
        <p:nvSpPr>
          <p:cNvPr id="722279" name="Line 359"/>
          <p:cNvSpPr>
            <a:spLocks noChangeShapeType="1"/>
          </p:cNvSpPr>
          <p:nvPr/>
        </p:nvSpPr>
        <p:spPr bwMode="auto">
          <a:xfrm>
            <a:off x="4267200" y="5773738"/>
            <a:ext cx="17463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81" name="Line 361"/>
          <p:cNvSpPr>
            <a:spLocks noChangeShapeType="1"/>
          </p:cNvSpPr>
          <p:nvPr/>
        </p:nvSpPr>
        <p:spPr bwMode="auto">
          <a:xfrm>
            <a:off x="4284663" y="5773738"/>
            <a:ext cx="3571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83" name="Line 363"/>
          <p:cNvSpPr>
            <a:spLocks noChangeShapeType="1"/>
          </p:cNvSpPr>
          <p:nvPr/>
        </p:nvSpPr>
        <p:spPr bwMode="auto">
          <a:xfrm>
            <a:off x="4641850" y="5773738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84" name="Line 364"/>
          <p:cNvSpPr>
            <a:spLocks noChangeShapeType="1"/>
          </p:cNvSpPr>
          <p:nvPr/>
        </p:nvSpPr>
        <p:spPr bwMode="auto">
          <a:xfrm>
            <a:off x="4641850" y="5773738"/>
            <a:ext cx="1588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86" name="Line 366"/>
          <p:cNvSpPr>
            <a:spLocks noChangeShapeType="1"/>
          </p:cNvSpPr>
          <p:nvPr/>
        </p:nvSpPr>
        <p:spPr bwMode="auto">
          <a:xfrm>
            <a:off x="4651375" y="5773738"/>
            <a:ext cx="3127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88" name="Line 368"/>
          <p:cNvSpPr>
            <a:spLocks noChangeShapeType="1"/>
          </p:cNvSpPr>
          <p:nvPr/>
        </p:nvSpPr>
        <p:spPr bwMode="auto">
          <a:xfrm>
            <a:off x="4964113" y="5773738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89" name="Line 369"/>
          <p:cNvSpPr>
            <a:spLocks noChangeShapeType="1"/>
          </p:cNvSpPr>
          <p:nvPr/>
        </p:nvSpPr>
        <p:spPr bwMode="auto">
          <a:xfrm>
            <a:off x="4964113" y="5773738"/>
            <a:ext cx="1587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91" name="Line 371"/>
          <p:cNvSpPr>
            <a:spLocks noChangeShapeType="1"/>
          </p:cNvSpPr>
          <p:nvPr/>
        </p:nvSpPr>
        <p:spPr bwMode="auto">
          <a:xfrm>
            <a:off x="4973638" y="5773738"/>
            <a:ext cx="3810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93" name="Line 373"/>
          <p:cNvSpPr>
            <a:spLocks noChangeShapeType="1"/>
          </p:cNvSpPr>
          <p:nvPr/>
        </p:nvSpPr>
        <p:spPr bwMode="auto">
          <a:xfrm>
            <a:off x="5354638" y="5773738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94" name="Line 374"/>
          <p:cNvSpPr>
            <a:spLocks noChangeShapeType="1"/>
          </p:cNvSpPr>
          <p:nvPr/>
        </p:nvSpPr>
        <p:spPr bwMode="auto">
          <a:xfrm>
            <a:off x="5354638" y="5773738"/>
            <a:ext cx="1587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96" name="Line 376"/>
          <p:cNvSpPr>
            <a:spLocks noChangeShapeType="1"/>
          </p:cNvSpPr>
          <p:nvPr/>
        </p:nvSpPr>
        <p:spPr bwMode="auto">
          <a:xfrm>
            <a:off x="5364163" y="5773738"/>
            <a:ext cx="4667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98" name="Line 378"/>
          <p:cNvSpPr>
            <a:spLocks noChangeShapeType="1"/>
          </p:cNvSpPr>
          <p:nvPr/>
        </p:nvSpPr>
        <p:spPr bwMode="auto">
          <a:xfrm>
            <a:off x="5830888" y="5773738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299" name="Line 379"/>
          <p:cNvSpPr>
            <a:spLocks noChangeShapeType="1"/>
          </p:cNvSpPr>
          <p:nvPr/>
        </p:nvSpPr>
        <p:spPr bwMode="auto">
          <a:xfrm>
            <a:off x="5830888" y="5773738"/>
            <a:ext cx="1587" cy="793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01" name="Line 381"/>
          <p:cNvSpPr>
            <a:spLocks noChangeShapeType="1"/>
          </p:cNvSpPr>
          <p:nvPr/>
        </p:nvSpPr>
        <p:spPr bwMode="auto">
          <a:xfrm>
            <a:off x="5840413" y="5773738"/>
            <a:ext cx="29860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03" name="Line 383"/>
          <p:cNvSpPr>
            <a:spLocks noChangeShapeType="1"/>
          </p:cNvSpPr>
          <p:nvPr/>
        </p:nvSpPr>
        <p:spPr bwMode="auto">
          <a:xfrm>
            <a:off x="8826500" y="577373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04" name="Rectangle 384"/>
          <p:cNvSpPr>
            <a:spLocks noChangeArrowheads="1"/>
          </p:cNvSpPr>
          <p:nvPr/>
        </p:nvSpPr>
        <p:spPr bwMode="auto">
          <a:xfrm>
            <a:off x="4267200" y="5781675"/>
            <a:ext cx="17463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05" name="Line 385"/>
          <p:cNvSpPr>
            <a:spLocks noChangeShapeType="1"/>
          </p:cNvSpPr>
          <p:nvPr/>
        </p:nvSpPr>
        <p:spPr bwMode="auto">
          <a:xfrm>
            <a:off x="4267200" y="5781675"/>
            <a:ext cx="1588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06" name="Rectangle 386"/>
          <p:cNvSpPr>
            <a:spLocks noChangeArrowheads="1"/>
          </p:cNvSpPr>
          <p:nvPr/>
        </p:nvSpPr>
        <p:spPr bwMode="auto">
          <a:xfrm>
            <a:off x="4267200" y="6110288"/>
            <a:ext cx="37465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07" name="Line 387"/>
          <p:cNvSpPr>
            <a:spLocks noChangeShapeType="1"/>
          </p:cNvSpPr>
          <p:nvPr/>
        </p:nvSpPr>
        <p:spPr bwMode="auto">
          <a:xfrm>
            <a:off x="4267200" y="6110288"/>
            <a:ext cx="3746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08" name="Rectangle 388"/>
          <p:cNvSpPr>
            <a:spLocks noChangeArrowheads="1"/>
          </p:cNvSpPr>
          <p:nvPr/>
        </p:nvSpPr>
        <p:spPr bwMode="auto">
          <a:xfrm>
            <a:off x="4641850" y="5781675"/>
            <a:ext cx="9525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09" name="Line 389"/>
          <p:cNvSpPr>
            <a:spLocks noChangeShapeType="1"/>
          </p:cNvSpPr>
          <p:nvPr/>
        </p:nvSpPr>
        <p:spPr bwMode="auto">
          <a:xfrm>
            <a:off x="4641850" y="5781675"/>
            <a:ext cx="1588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10" name="Rectangle 390"/>
          <p:cNvSpPr>
            <a:spLocks noChangeArrowheads="1"/>
          </p:cNvSpPr>
          <p:nvPr/>
        </p:nvSpPr>
        <p:spPr bwMode="auto">
          <a:xfrm>
            <a:off x="4641850" y="6110288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11" name="Line 391"/>
          <p:cNvSpPr>
            <a:spLocks noChangeShapeType="1"/>
          </p:cNvSpPr>
          <p:nvPr/>
        </p:nvSpPr>
        <p:spPr bwMode="auto">
          <a:xfrm>
            <a:off x="4641850" y="6110288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12" name="Line 392"/>
          <p:cNvSpPr>
            <a:spLocks noChangeShapeType="1"/>
          </p:cNvSpPr>
          <p:nvPr/>
        </p:nvSpPr>
        <p:spPr bwMode="auto">
          <a:xfrm>
            <a:off x="4641850" y="6110288"/>
            <a:ext cx="1588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13" name="Rectangle 393"/>
          <p:cNvSpPr>
            <a:spLocks noChangeArrowheads="1"/>
          </p:cNvSpPr>
          <p:nvPr/>
        </p:nvSpPr>
        <p:spPr bwMode="auto">
          <a:xfrm>
            <a:off x="4651375" y="6110288"/>
            <a:ext cx="3127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14" name="Line 394"/>
          <p:cNvSpPr>
            <a:spLocks noChangeShapeType="1"/>
          </p:cNvSpPr>
          <p:nvPr/>
        </p:nvSpPr>
        <p:spPr bwMode="auto">
          <a:xfrm>
            <a:off x="4651375" y="6110288"/>
            <a:ext cx="3127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15" name="Rectangle 395"/>
          <p:cNvSpPr>
            <a:spLocks noChangeArrowheads="1"/>
          </p:cNvSpPr>
          <p:nvPr/>
        </p:nvSpPr>
        <p:spPr bwMode="auto">
          <a:xfrm>
            <a:off x="4964113" y="5781675"/>
            <a:ext cx="9525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16" name="Line 396"/>
          <p:cNvSpPr>
            <a:spLocks noChangeShapeType="1"/>
          </p:cNvSpPr>
          <p:nvPr/>
        </p:nvSpPr>
        <p:spPr bwMode="auto">
          <a:xfrm>
            <a:off x="4964113" y="5781675"/>
            <a:ext cx="1587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17" name="Rectangle 397"/>
          <p:cNvSpPr>
            <a:spLocks noChangeArrowheads="1"/>
          </p:cNvSpPr>
          <p:nvPr/>
        </p:nvSpPr>
        <p:spPr bwMode="auto">
          <a:xfrm>
            <a:off x="4964113" y="6110288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18" name="Line 398"/>
          <p:cNvSpPr>
            <a:spLocks noChangeShapeType="1"/>
          </p:cNvSpPr>
          <p:nvPr/>
        </p:nvSpPr>
        <p:spPr bwMode="auto">
          <a:xfrm>
            <a:off x="4964113" y="6110288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19" name="Line 399"/>
          <p:cNvSpPr>
            <a:spLocks noChangeShapeType="1"/>
          </p:cNvSpPr>
          <p:nvPr/>
        </p:nvSpPr>
        <p:spPr bwMode="auto">
          <a:xfrm>
            <a:off x="4964113" y="6110288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20" name="Rectangle 400"/>
          <p:cNvSpPr>
            <a:spLocks noChangeArrowheads="1"/>
          </p:cNvSpPr>
          <p:nvPr/>
        </p:nvSpPr>
        <p:spPr bwMode="auto">
          <a:xfrm>
            <a:off x="4973638" y="6110288"/>
            <a:ext cx="38100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21" name="Line 401"/>
          <p:cNvSpPr>
            <a:spLocks noChangeShapeType="1"/>
          </p:cNvSpPr>
          <p:nvPr/>
        </p:nvSpPr>
        <p:spPr bwMode="auto">
          <a:xfrm>
            <a:off x="4973638" y="6110288"/>
            <a:ext cx="38100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23" name="Line 403"/>
          <p:cNvSpPr>
            <a:spLocks noChangeShapeType="1"/>
          </p:cNvSpPr>
          <p:nvPr/>
        </p:nvSpPr>
        <p:spPr bwMode="auto">
          <a:xfrm>
            <a:off x="5354638" y="5781675"/>
            <a:ext cx="1587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25" name="Line 405"/>
          <p:cNvSpPr>
            <a:spLocks noChangeShapeType="1"/>
          </p:cNvSpPr>
          <p:nvPr/>
        </p:nvSpPr>
        <p:spPr bwMode="auto">
          <a:xfrm>
            <a:off x="5354638" y="6110288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26" name="Line 406"/>
          <p:cNvSpPr>
            <a:spLocks noChangeShapeType="1"/>
          </p:cNvSpPr>
          <p:nvPr/>
        </p:nvSpPr>
        <p:spPr bwMode="auto">
          <a:xfrm>
            <a:off x="5354638" y="6110288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27" name="Rectangle 407"/>
          <p:cNvSpPr>
            <a:spLocks noChangeArrowheads="1"/>
          </p:cNvSpPr>
          <p:nvPr/>
        </p:nvSpPr>
        <p:spPr bwMode="auto">
          <a:xfrm>
            <a:off x="5364163" y="6110288"/>
            <a:ext cx="4667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28" name="Line 408"/>
          <p:cNvSpPr>
            <a:spLocks noChangeShapeType="1"/>
          </p:cNvSpPr>
          <p:nvPr/>
        </p:nvSpPr>
        <p:spPr bwMode="auto">
          <a:xfrm>
            <a:off x="5364163" y="6110288"/>
            <a:ext cx="4667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29" name="Rectangle 409"/>
          <p:cNvSpPr>
            <a:spLocks noChangeArrowheads="1"/>
          </p:cNvSpPr>
          <p:nvPr/>
        </p:nvSpPr>
        <p:spPr bwMode="auto">
          <a:xfrm>
            <a:off x="5830888" y="5781675"/>
            <a:ext cx="9525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30" name="Line 410"/>
          <p:cNvSpPr>
            <a:spLocks noChangeShapeType="1"/>
          </p:cNvSpPr>
          <p:nvPr/>
        </p:nvSpPr>
        <p:spPr bwMode="auto">
          <a:xfrm>
            <a:off x="5830888" y="5781675"/>
            <a:ext cx="1587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31" name="Rectangle 411"/>
          <p:cNvSpPr>
            <a:spLocks noChangeArrowheads="1"/>
          </p:cNvSpPr>
          <p:nvPr/>
        </p:nvSpPr>
        <p:spPr bwMode="auto">
          <a:xfrm>
            <a:off x="5830888" y="6110288"/>
            <a:ext cx="95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32" name="Line 412"/>
          <p:cNvSpPr>
            <a:spLocks noChangeShapeType="1"/>
          </p:cNvSpPr>
          <p:nvPr/>
        </p:nvSpPr>
        <p:spPr bwMode="auto">
          <a:xfrm>
            <a:off x="5830888" y="6110288"/>
            <a:ext cx="952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33" name="Line 413"/>
          <p:cNvSpPr>
            <a:spLocks noChangeShapeType="1"/>
          </p:cNvSpPr>
          <p:nvPr/>
        </p:nvSpPr>
        <p:spPr bwMode="auto">
          <a:xfrm>
            <a:off x="5830888" y="6110288"/>
            <a:ext cx="1587" cy="9525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34" name="Rectangle 414"/>
          <p:cNvSpPr>
            <a:spLocks noChangeArrowheads="1"/>
          </p:cNvSpPr>
          <p:nvPr/>
        </p:nvSpPr>
        <p:spPr bwMode="auto">
          <a:xfrm>
            <a:off x="5840413" y="6110288"/>
            <a:ext cx="298608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35" name="Line 415"/>
          <p:cNvSpPr>
            <a:spLocks noChangeShapeType="1"/>
          </p:cNvSpPr>
          <p:nvPr/>
        </p:nvSpPr>
        <p:spPr bwMode="auto">
          <a:xfrm>
            <a:off x="5840413" y="6110288"/>
            <a:ext cx="2986087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36" name="Rectangle 416"/>
          <p:cNvSpPr>
            <a:spLocks noChangeArrowheads="1"/>
          </p:cNvSpPr>
          <p:nvPr/>
        </p:nvSpPr>
        <p:spPr bwMode="auto">
          <a:xfrm>
            <a:off x="8826500" y="5781675"/>
            <a:ext cx="19050" cy="328613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37" name="Line 417"/>
          <p:cNvSpPr>
            <a:spLocks noChangeShapeType="1"/>
          </p:cNvSpPr>
          <p:nvPr/>
        </p:nvSpPr>
        <p:spPr bwMode="auto">
          <a:xfrm>
            <a:off x="8826500" y="5781675"/>
            <a:ext cx="1588" cy="328613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38" name="Rectangle 418"/>
          <p:cNvSpPr>
            <a:spLocks noChangeArrowheads="1"/>
          </p:cNvSpPr>
          <p:nvPr/>
        </p:nvSpPr>
        <p:spPr bwMode="auto">
          <a:xfrm>
            <a:off x="8826500" y="6110288"/>
            <a:ext cx="19050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39" name="Line 419"/>
          <p:cNvSpPr>
            <a:spLocks noChangeShapeType="1"/>
          </p:cNvSpPr>
          <p:nvPr/>
        </p:nvSpPr>
        <p:spPr bwMode="auto">
          <a:xfrm>
            <a:off x="8826500" y="6110288"/>
            <a:ext cx="19050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2340" name="Line 420"/>
          <p:cNvSpPr>
            <a:spLocks noChangeShapeType="1"/>
          </p:cNvSpPr>
          <p:nvPr/>
        </p:nvSpPr>
        <p:spPr bwMode="auto">
          <a:xfrm>
            <a:off x="5499100" y="3454400"/>
            <a:ext cx="12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22341" name="Text Box 421"/>
          <p:cNvSpPr txBox="1">
            <a:spLocks noChangeArrowheads="1"/>
          </p:cNvSpPr>
          <p:nvPr/>
        </p:nvSpPr>
        <p:spPr bwMode="auto">
          <a:xfrm>
            <a:off x="3467100" y="3390900"/>
            <a:ext cx="1168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0" i="0" baseline="0"/>
              <a:t>Time</a:t>
            </a:r>
          </a:p>
        </p:txBody>
      </p:sp>
      <p:sp>
        <p:nvSpPr>
          <p:cNvPr id="722342" name="Line 422"/>
          <p:cNvSpPr>
            <a:spLocks noChangeShapeType="1"/>
          </p:cNvSpPr>
          <p:nvPr/>
        </p:nvSpPr>
        <p:spPr bwMode="auto">
          <a:xfrm>
            <a:off x="3873500" y="3746500"/>
            <a:ext cx="0" cy="2070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Clocked S - R Latch</a:t>
            </a:r>
          </a:p>
        </p:txBody>
      </p:sp>
      <p:sp>
        <p:nvSpPr>
          <p:cNvPr id="724023" name="Rectangle 55"/>
          <p:cNvSpPr>
            <a:spLocks noGrp="1" noChangeArrowheads="1"/>
          </p:cNvSpPr>
          <p:nvPr>
            <p:ph type="body" idx="1"/>
          </p:nvPr>
        </p:nvSpPr>
        <p:spPr>
          <a:xfrm>
            <a:off x="604838" y="1301750"/>
            <a:ext cx="7772400" cy="5027613"/>
          </a:xfrm>
        </p:spPr>
        <p:txBody>
          <a:bodyPr/>
          <a:lstStyle/>
          <a:p>
            <a:r>
              <a:rPr lang="en-US" sz="2400">
                <a:cs typeface="Times New Roman" pitchFamily="18" charset="0"/>
              </a:rPr>
              <a:t>Adding two NAND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gates to the basic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S - R NAND latch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gives the clocked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S – R latch:</a:t>
            </a:r>
          </a:p>
          <a:p>
            <a:endParaRPr lang="en-US" sz="2400">
              <a:cs typeface="Times New Roman" pitchFamily="18" charset="0"/>
            </a:endParaRPr>
          </a:p>
          <a:p>
            <a:r>
              <a:rPr lang="en-US" sz="2400">
                <a:cs typeface="Times New Roman" pitchFamily="18" charset="0"/>
              </a:rPr>
              <a:t>Has a time sequence behavior similar to the basic S-R latch </a:t>
            </a:r>
            <a:r>
              <a:rPr lang="en-US" sz="2400" u="sng">
                <a:cs typeface="Times New Roman" pitchFamily="18" charset="0"/>
              </a:rPr>
              <a:t>except that</a:t>
            </a:r>
            <a:r>
              <a:rPr lang="en-US" sz="2400">
                <a:cs typeface="Times New Roman" pitchFamily="18" charset="0"/>
              </a:rPr>
              <a:t> the S and R inputs are only observed when the line C is high.</a:t>
            </a:r>
          </a:p>
          <a:p>
            <a:r>
              <a:rPr lang="en-US" sz="2400">
                <a:cs typeface="Times New Roman" pitchFamily="18" charset="0"/>
              </a:rPr>
              <a:t>C means “control” or “clock”.</a:t>
            </a:r>
          </a:p>
          <a:p>
            <a:endParaRPr lang="en-US" sz="2400"/>
          </a:p>
        </p:txBody>
      </p:sp>
      <p:grpSp>
        <p:nvGrpSpPr>
          <p:cNvPr id="724026" name="Group 58"/>
          <p:cNvGrpSpPr>
            <a:grpSpLocks/>
          </p:cNvGrpSpPr>
          <p:nvPr/>
        </p:nvGrpSpPr>
        <p:grpSpPr bwMode="auto">
          <a:xfrm>
            <a:off x="990600" y="2120900"/>
            <a:ext cx="635000" cy="0"/>
            <a:chOff x="624" y="1336"/>
            <a:chExt cx="400" cy="0"/>
          </a:xfrm>
        </p:grpSpPr>
        <p:sp>
          <p:nvSpPr>
            <p:cNvPr id="724024" name="Line 56"/>
            <p:cNvSpPr>
              <a:spLocks noChangeShapeType="1"/>
            </p:cNvSpPr>
            <p:nvPr/>
          </p:nvSpPr>
          <p:spPr bwMode="auto">
            <a:xfrm>
              <a:off x="624" y="133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724025" name="Line 57"/>
            <p:cNvSpPr>
              <a:spLocks noChangeShapeType="1"/>
            </p:cNvSpPr>
            <p:nvPr/>
          </p:nvSpPr>
          <p:spPr bwMode="auto">
            <a:xfrm>
              <a:off x="880" y="1336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724029" name="Group 61"/>
          <p:cNvGrpSpPr>
            <a:grpSpLocks/>
          </p:cNvGrpSpPr>
          <p:nvPr/>
        </p:nvGrpSpPr>
        <p:grpSpPr bwMode="auto">
          <a:xfrm>
            <a:off x="4006850" y="1371600"/>
            <a:ext cx="4633913" cy="2149475"/>
            <a:chOff x="2524" y="864"/>
            <a:chExt cx="2919" cy="1354"/>
          </a:xfrm>
        </p:grpSpPr>
        <p:sp>
          <p:nvSpPr>
            <p:cNvPr id="723973" name="Rectangle 5"/>
            <p:cNvSpPr>
              <a:spLocks noChangeArrowheads="1"/>
            </p:cNvSpPr>
            <p:nvPr/>
          </p:nvSpPr>
          <p:spPr bwMode="auto">
            <a:xfrm>
              <a:off x="2560" y="864"/>
              <a:ext cx="10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S</a:t>
              </a:r>
              <a:endParaRPr lang="en-US" sz="3600" i="0" baseline="0"/>
            </a:p>
          </p:txBody>
        </p:sp>
        <p:sp>
          <p:nvSpPr>
            <p:cNvPr id="723974" name="Rectangle 6"/>
            <p:cNvSpPr>
              <a:spLocks noChangeArrowheads="1"/>
            </p:cNvSpPr>
            <p:nvPr/>
          </p:nvSpPr>
          <p:spPr bwMode="auto">
            <a:xfrm>
              <a:off x="2524" y="1988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R</a:t>
              </a:r>
              <a:endParaRPr lang="en-US" sz="3600" i="0" baseline="0"/>
            </a:p>
          </p:txBody>
        </p:sp>
        <p:sp>
          <p:nvSpPr>
            <p:cNvPr id="723975" name="Freeform 7"/>
            <p:cNvSpPr>
              <a:spLocks/>
            </p:cNvSpPr>
            <p:nvPr/>
          </p:nvSpPr>
          <p:spPr bwMode="auto">
            <a:xfrm>
              <a:off x="4398" y="983"/>
              <a:ext cx="155" cy="29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3" y="16"/>
                </a:cxn>
                <a:cxn ang="0">
                  <a:pos x="28" y="20"/>
                </a:cxn>
                <a:cxn ang="0">
                  <a:pos x="53" y="28"/>
                </a:cxn>
                <a:cxn ang="0">
                  <a:pos x="64" y="33"/>
                </a:cxn>
                <a:cxn ang="0">
                  <a:pos x="73" y="36"/>
                </a:cxn>
                <a:cxn ang="0">
                  <a:pos x="84" y="44"/>
                </a:cxn>
                <a:cxn ang="0">
                  <a:pos x="93" y="51"/>
                </a:cxn>
                <a:cxn ang="0">
                  <a:pos x="106" y="64"/>
                </a:cxn>
                <a:cxn ang="0">
                  <a:pos x="112" y="76"/>
                </a:cxn>
                <a:cxn ang="0">
                  <a:pos x="119" y="84"/>
                </a:cxn>
                <a:cxn ang="0">
                  <a:pos x="124" y="95"/>
                </a:cxn>
                <a:cxn ang="0">
                  <a:pos x="129" y="107"/>
                </a:cxn>
                <a:cxn ang="0">
                  <a:pos x="134" y="138"/>
                </a:cxn>
                <a:cxn ang="0">
                  <a:pos x="135" y="143"/>
                </a:cxn>
                <a:cxn ang="0">
                  <a:pos x="134" y="163"/>
                </a:cxn>
                <a:cxn ang="0">
                  <a:pos x="126" y="188"/>
                </a:cxn>
                <a:cxn ang="0">
                  <a:pos x="121" y="199"/>
                </a:cxn>
                <a:cxn ang="0">
                  <a:pos x="117" y="208"/>
                </a:cxn>
                <a:cxn ang="0">
                  <a:pos x="109" y="219"/>
                </a:cxn>
                <a:cxn ang="0">
                  <a:pos x="102" y="227"/>
                </a:cxn>
                <a:cxn ang="0">
                  <a:pos x="89" y="241"/>
                </a:cxn>
                <a:cxn ang="0">
                  <a:pos x="78" y="247"/>
                </a:cxn>
                <a:cxn ang="0">
                  <a:pos x="69" y="254"/>
                </a:cxn>
                <a:cxn ang="0">
                  <a:pos x="58" y="259"/>
                </a:cxn>
                <a:cxn ang="0">
                  <a:pos x="46" y="264"/>
                </a:cxn>
                <a:cxn ang="0">
                  <a:pos x="15" y="269"/>
                </a:cxn>
                <a:cxn ang="0">
                  <a:pos x="10" y="270"/>
                </a:cxn>
                <a:cxn ang="0">
                  <a:pos x="3" y="274"/>
                </a:cxn>
                <a:cxn ang="0">
                  <a:pos x="0" y="284"/>
                </a:cxn>
                <a:cxn ang="0">
                  <a:pos x="7" y="290"/>
                </a:cxn>
                <a:cxn ang="0">
                  <a:pos x="12" y="290"/>
                </a:cxn>
                <a:cxn ang="0">
                  <a:pos x="32" y="289"/>
                </a:cxn>
                <a:cxn ang="0">
                  <a:pos x="60" y="280"/>
                </a:cxn>
                <a:cxn ang="0">
                  <a:pos x="71" y="275"/>
                </a:cxn>
                <a:cxn ang="0">
                  <a:pos x="86" y="269"/>
                </a:cxn>
                <a:cxn ang="0">
                  <a:pos x="94" y="260"/>
                </a:cxn>
                <a:cxn ang="0">
                  <a:pos x="109" y="251"/>
                </a:cxn>
                <a:cxn ang="0">
                  <a:pos x="116" y="244"/>
                </a:cxn>
                <a:cxn ang="0">
                  <a:pos x="126" y="229"/>
                </a:cxn>
                <a:cxn ang="0">
                  <a:pos x="134" y="221"/>
                </a:cxn>
                <a:cxn ang="0">
                  <a:pos x="140" y="206"/>
                </a:cxn>
                <a:cxn ang="0">
                  <a:pos x="145" y="194"/>
                </a:cxn>
                <a:cxn ang="0">
                  <a:pos x="154" y="166"/>
                </a:cxn>
                <a:cxn ang="0">
                  <a:pos x="155" y="147"/>
                </a:cxn>
                <a:cxn ang="0">
                  <a:pos x="154" y="135"/>
                </a:cxn>
                <a:cxn ang="0">
                  <a:pos x="149" y="100"/>
                </a:cxn>
                <a:cxn ang="0">
                  <a:pos x="144" y="89"/>
                </a:cxn>
                <a:cxn ang="0">
                  <a:pos x="139" y="77"/>
                </a:cxn>
                <a:cxn ang="0">
                  <a:pos x="129" y="62"/>
                </a:cxn>
                <a:cxn ang="0">
                  <a:pos x="122" y="51"/>
                </a:cxn>
                <a:cxn ang="0">
                  <a:pos x="111" y="43"/>
                </a:cxn>
                <a:cxn ang="0">
                  <a:pos x="102" y="31"/>
                </a:cxn>
                <a:cxn ang="0">
                  <a:pos x="91" y="25"/>
                </a:cxn>
                <a:cxn ang="0">
                  <a:pos x="76" y="15"/>
                </a:cxn>
                <a:cxn ang="0">
                  <a:pos x="64" y="10"/>
                </a:cxn>
                <a:cxn ang="0">
                  <a:pos x="53" y="5"/>
                </a:cxn>
                <a:cxn ang="0">
                  <a:pos x="10" y="0"/>
                </a:cxn>
              </a:cxnLst>
              <a:rect l="0" t="0" r="r" b="b"/>
              <a:pathLst>
                <a:path w="155" h="290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7" y="20"/>
                  </a:lnTo>
                  <a:lnTo>
                    <a:pt x="28" y="20"/>
                  </a:lnTo>
                  <a:lnTo>
                    <a:pt x="46" y="25"/>
                  </a:lnTo>
                  <a:lnTo>
                    <a:pt x="53" y="28"/>
                  </a:lnTo>
                  <a:lnTo>
                    <a:pt x="58" y="29"/>
                  </a:lnTo>
                  <a:lnTo>
                    <a:pt x="64" y="33"/>
                  </a:lnTo>
                  <a:lnTo>
                    <a:pt x="69" y="34"/>
                  </a:lnTo>
                  <a:lnTo>
                    <a:pt x="73" y="36"/>
                  </a:lnTo>
                  <a:lnTo>
                    <a:pt x="78" y="41"/>
                  </a:lnTo>
                  <a:lnTo>
                    <a:pt x="84" y="44"/>
                  </a:lnTo>
                  <a:lnTo>
                    <a:pt x="89" y="48"/>
                  </a:lnTo>
                  <a:lnTo>
                    <a:pt x="93" y="51"/>
                  </a:lnTo>
                  <a:lnTo>
                    <a:pt x="102" y="61"/>
                  </a:lnTo>
                  <a:lnTo>
                    <a:pt x="106" y="64"/>
                  </a:lnTo>
                  <a:lnTo>
                    <a:pt x="109" y="69"/>
                  </a:lnTo>
                  <a:lnTo>
                    <a:pt x="112" y="76"/>
                  </a:lnTo>
                  <a:lnTo>
                    <a:pt x="117" y="81"/>
                  </a:lnTo>
                  <a:lnTo>
                    <a:pt x="119" y="84"/>
                  </a:lnTo>
                  <a:lnTo>
                    <a:pt x="121" y="89"/>
                  </a:lnTo>
                  <a:lnTo>
                    <a:pt x="124" y="95"/>
                  </a:lnTo>
                  <a:lnTo>
                    <a:pt x="126" y="100"/>
                  </a:lnTo>
                  <a:lnTo>
                    <a:pt x="129" y="107"/>
                  </a:lnTo>
                  <a:lnTo>
                    <a:pt x="134" y="125"/>
                  </a:lnTo>
                  <a:lnTo>
                    <a:pt x="134" y="138"/>
                  </a:lnTo>
                  <a:lnTo>
                    <a:pt x="135" y="147"/>
                  </a:lnTo>
                  <a:lnTo>
                    <a:pt x="135" y="143"/>
                  </a:lnTo>
                  <a:lnTo>
                    <a:pt x="134" y="150"/>
                  </a:lnTo>
                  <a:lnTo>
                    <a:pt x="134" y="163"/>
                  </a:lnTo>
                  <a:lnTo>
                    <a:pt x="129" y="181"/>
                  </a:lnTo>
                  <a:lnTo>
                    <a:pt x="126" y="188"/>
                  </a:lnTo>
                  <a:lnTo>
                    <a:pt x="124" y="193"/>
                  </a:lnTo>
                  <a:lnTo>
                    <a:pt x="121" y="199"/>
                  </a:lnTo>
                  <a:lnTo>
                    <a:pt x="119" y="204"/>
                  </a:lnTo>
                  <a:lnTo>
                    <a:pt x="117" y="208"/>
                  </a:lnTo>
                  <a:lnTo>
                    <a:pt x="112" y="213"/>
                  </a:lnTo>
                  <a:lnTo>
                    <a:pt x="109" y="219"/>
                  </a:lnTo>
                  <a:lnTo>
                    <a:pt x="106" y="224"/>
                  </a:lnTo>
                  <a:lnTo>
                    <a:pt x="102" y="227"/>
                  </a:lnTo>
                  <a:lnTo>
                    <a:pt x="93" y="237"/>
                  </a:lnTo>
                  <a:lnTo>
                    <a:pt x="89" y="241"/>
                  </a:lnTo>
                  <a:lnTo>
                    <a:pt x="84" y="244"/>
                  </a:lnTo>
                  <a:lnTo>
                    <a:pt x="78" y="247"/>
                  </a:lnTo>
                  <a:lnTo>
                    <a:pt x="73" y="252"/>
                  </a:lnTo>
                  <a:lnTo>
                    <a:pt x="69" y="254"/>
                  </a:lnTo>
                  <a:lnTo>
                    <a:pt x="64" y="256"/>
                  </a:lnTo>
                  <a:lnTo>
                    <a:pt x="58" y="259"/>
                  </a:lnTo>
                  <a:lnTo>
                    <a:pt x="53" y="260"/>
                  </a:lnTo>
                  <a:lnTo>
                    <a:pt x="46" y="264"/>
                  </a:lnTo>
                  <a:lnTo>
                    <a:pt x="28" y="269"/>
                  </a:lnTo>
                  <a:lnTo>
                    <a:pt x="15" y="269"/>
                  </a:lnTo>
                  <a:lnTo>
                    <a:pt x="8" y="270"/>
                  </a:lnTo>
                  <a:lnTo>
                    <a:pt x="10" y="270"/>
                  </a:lnTo>
                  <a:lnTo>
                    <a:pt x="7" y="270"/>
                  </a:lnTo>
                  <a:lnTo>
                    <a:pt x="3" y="274"/>
                  </a:lnTo>
                  <a:lnTo>
                    <a:pt x="0" y="277"/>
                  </a:lnTo>
                  <a:lnTo>
                    <a:pt x="0" y="284"/>
                  </a:lnTo>
                  <a:lnTo>
                    <a:pt x="3" y="287"/>
                  </a:lnTo>
                  <a:lnTo>
                    <a:pt x="7" y="290"/>
                  </a:lnTo>
                  <a:lnTo>
                    <a:pt x="10" y="290"/>
                  </a:lnTo>
                  <a:lnTo>
                    <a:pt x="12" y="290"/>
                  </a:lnTo>
                  <a:lnTo>
                    <a:pt x="18" y="289"/>
                  </a:lnTo>
                  <a:lnTo>
                    <a:pt x="32" y="289"/>
                  </a:lnTo>
                  <a:lnTo>
                    <a:pt x="53" y="284"/>
                  </a:lnTo>
                  <a:lnTo>
                    <a:pt x="60" y="280"/>
                  </a:lnTo>
                  <a:lnTo>
                    <a:pt x="64" y="279"/>
                  </a:lnTo>
                  <a:lnTo>
                    <a:pt x="71" y="275"/>
                  </a:lnTo>
                  <a:lnTo>
                    <a:pt x="76" y="274"/>
                  </a:lnTo>
                  <a:lnTo>
                    <a:pt x="86" y="269"/>
                  </a:lnTo>
                  <a:lnTo>
                    <a:pt x="91" y="264"/>
                  </a:lnTo>
                  <a:lnTo>
                    <a:pt x="94" y="260"/>
                  </a:lnTo>
                  <a:lnTo>
                    <a:pt x="102" y="257"/>
                  </a:lnTo>
                  <a:lnTo>
                    <a:pt x="109" y="251"/>
                  </a:lnTo>
                  <a:lnTo>
                    <a:pt x="111" y="246"/>
                  </a:lnTo>
                  <a:lnTo>
                    <a:pt x="116" y="244"/>
                  </a:lnTo>
                  <a:lnTo>
                    <a:pt x="122" y="237"/>
                  </a:lnTo>
                  <a:lnTo>
                    <a:pt x="126" y="229"/>
                  </a:lnTo>
                  <a:lnTo>
                    <a:pt x="129" y="226"/>
                  </a:lnTo>
                  <a:lnTo>
                    <a:pt x="134" y="221"/>
                  </a:lnTo>
                  <a:lnTo>
                    <a:pt x="139" y="211"/>
                  </a:lnTo>
                  <a:lnTo>
                    <a:pt x="140" y="206"/>
                  </a:lnTo>
                  <a:lnTo>
                    <a:pt x="144" y="199"/>
                  </a:lnTo>
                  <a:lnTo>
                    <a:pt x="145" y="194"/>
                  </a:lnTo>
                  <a:lnTo>
                    <a:pt x="149" y="188"/>
                  </a:lnTo>
                  <a:lnTo>
                    <a:pt x="154" y="166"/>
                  </a:lnTo>
                  <a:lnTo>
                    <a:pt x="154" y="153"/>
                  </a:lnTo>
                  <a:lnTo>
                    <a:pt x="155" y="147"/>
                  </a:lnTo>
                  <a:lnTo>
                    <a:pt x="155" y="143"/>
                  </a:lnTo>
                  <a:lnTo>
                    <a:pt x="154" y="135"/>
                  </a:lnTo>
                  <a:lnTo>
                    <a:pt x="154" y="122"/>
                  </a:lnTo>
                  <a:lnTo>
                    <a:pt x="149" y="100"/>
                  </a:lnTo>
                  <a:lnTo>
                    <a:pt x="145" y="94"/>
                  </a:lnTo>
                  <a:lnTo>
                    <a:pt x="144" y="89"/>
                  </a:lnTo>
                  <a:lnTo>
                    <a:pt x="140" y="82"/>
                  </a:lnTo>
                  <a:lnTo>
                    <a:pt x="139" y="77"/>
                  </a:lnTo>
                  <a:lnTo>
                    <a:pt x="134" y="67"/>
                  </a:lnTo>
                  <a:lnTo>
                    <a:pt x="129" y="62"/>
                  </a:lnTo>
                  <a:lnTo>
                    <a:pt x="126" y="59"/>
                  </a:lnTo>
                  <a:lnTo>
                    <a:pt x="122" y="51"/>
                  </a:lnTo>
                  <a:lnTo>
                    <a:pt x="116" y="44"/>
                  </a:lnTo>
                  <a:lnTo>
                    <a:pt x="111" y="43"/>
                  </a:lnTo>
                  <a:lnTo>
                    <a:pt x="109" y="38"/>
                  </a:lnTo>
                  <a:lnTo>
                    <a:pt x="102" y="31"/>
                  </a:lnTo>
                  <a:lnTo>
                    <a:pt x="94" y="28"/>
                  </a:lnTo>
                  <a:lnTo>
                    <a:pt x="91" y="25"/>
                  </a:lnTo>
                  <a:lnTo>
                    <a:pt x="86" y="20"/>
                  </a:lnTo>
                  <a:lnTo>
                    <a:pt x="76" y="15"/>
                  </a:lnTo>
                  <a:lnTo>
                    <a:pt x="71" y="13"/>
                  </a:lnTo>
                  <a:lnTo>
                    <a:pt x="64" y="10"/>
                  </a:lnTo>
                  <a:lnTo>
                    <a:pt x="60" y="8"/>
                  </a:lnTo>
                  <a:lnTo>
                    <a:pt x="53" y="5"/>
                  </a:lnTo>
                  <a:lnTo>
                    <a:pt x="32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76" name="Freeform 8"/>
            <p:cNvSpPr>
              <a:spLocks/>
            </p:cNvSpPr>
            <p:nvPr/>
          </p:nvSpPr>
          <p:spPr bwMode="auto">
            <a:xfrm>
              <a:off x="4212" y="983"/>
              <a:ext cx="222" cy="20"/>
            </a:xfrm>
            <a:custGeom>
              <a:avLst/>
              <a:gdLst/>
              <a:ahLst/>
              <a:cxnLst>
                <a:cxn ang="0">
                  <a:pos x="213" y="20"/>
                </a:cxn>
                <a:cxn ang="0">
                  <a:pos x="216" y="20"/>
                </a:cxn>
                <a:cxn ang="0">
                  <a:pos x="219" y="16"/>
                </a:cxn>
                <a:cxn ang="0">
                  <a:pos x="222" y="13"/>
                </a:cxn>
                <a:cxn ang="0">
                  <a:pos x="222" y="6"/>
                </a:cxn>
                <a:cxn ang="0">
                  <a:pos x="219" y="3"/>
                </a:cxn>
                <a:cxn ang="0">
                  <a:pos x="216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20"/>
                </a:cxn>
                <a:cxn ang="0">
                  <a:pos x="10" y="20"/>
                </a:cxn>
                <a:cxn ang="0">
                  <a:pos x="213" y="20"/>
                </a:cxn>
              </a:cxnLst>
              <a:rect l="0" t="0" r="r" b="b"/>
              <a:pathLst>
                <a:path w="222" h="20">
                  <a:moveTo>
                    <a:pt x="213" y="20"/>
                  </a:moveTo>
                  <a:lnTo>
                    <a:pt x="216" y="20"/>
                  </a:lnTo>
                  <a:lnTo>
                    <a:pt x="219" y="16"/>
                  </a:lnTo>
                  <a:lnTo>
                    <a:pt x="222" y="13"/>
                  </a:lnTo>
                  <a:lnTo>
                    <a:pt x="222" y="6"/>
                  </a:lnTo>
                  <a:lnTo>
                    <a:pt x="219" y="3"/>
                  </a:lnTo>
                  <a:lnTo>
                    <a:pt x="216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213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77" name="Freeform 9"/>
            <p:cNvSpPr>
              <a:spLocks/>
            </p:cNvSpPr>
            <p:nvPr/>
          </p:nvSpPr>
          <p:spPr bwMode="auto">
            <a:xfrm>
              <a:off x="4212" y="1255"/>
              <a:ext cx="222" cy="20"/>
            </a:xfrm>
            <a:custGeom>
              <a:avLst/>
              <a:gdLst/>
              <a:ahLst/>
              <a:cxnLst>
                <a:cxn ang="0">
                  <a:pos x="213" y="20"/>
                </a:cxn>
                <a:cxn ang="0">
                  <a:pos x="216" y="20"/>
                </a:cxn>
                <a:cxn ang="0">
                  <a:pos x="219" y="17"/>
                </a:cxn>
                <a:cxn ang="0">
                  <a:pos x="222" y="13"/>
                </a:cxn>
                <a:cxn ang="0">
                  <a:pos x="222" y="7"/>
                </a:cxn>
                <a:cxn ang="0">
                  <a:pos x="219" y="3"/>
                </a:cxn>
                <a:cxn ang="0">
                  <a:pos x="216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3" y="17"/>
                </a:cxn>
                <a:cxn ang="0">
                  <a:pos x="6" y="20"/>
                </a:cxn>
                <a:cxn ang="0">
                  <a:pos x="10" y="20"/>
                </a:cxn>
                <a:cxn ang="0">
                  <a:pos x="213" y="20"/>
                </a:cxn>
              </a:cxnLst>
              <a:rect l="0" t="0" r="r" b="b"/>
              <a:pathLst>
                <a:path w="222" h="20">
                  <a:moveTo>
                    <a:pt x="213" y="20"/>
                  </a:moveTo>
                  <a:lnTo>
                    <a:pt x="216" y="20"/>
                  </a:lnTo>
                  <a:lnTo>
                    <a:pt x="219" y="17"/>
                  </a:lnTo>
                  <a:lnTo>
                    <a:pt x="222" y="13"/>
                  </a:lnTo>
                  <a:lnTo>
                    <a:pt x="222" y="7"/>
                  </a:lnTo>
                  <a:lnTo>
                    <a:pt x="219" y="3"/>
                  </a:lnTo>
                  <a:lnTo>
                    <a:pt x="216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213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78" name="Freeform 10"/>
            <p:cNvSpPr>
              <a:spLocks/>
            </p:cNvSpPr>
            <p:nvPr/>
          </p:nvSpPr>
          <p:spPr bwMode="auto">
            <a:xfrm>
              <a:off x="4212" y="983"/>
              <a:ext cx="20" cy="292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6"/>
                </a:cxn>
                <a:cxn ang="0">
                  <a:pos x="16" y="3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285"/>
                </a:cxn>
                <a:cxn ang="0">
                  <a:pos x="3" y="289"/>
                </a:cxn>
                <a:cxn ang="0">
                  <a:pos x="6" y="292"/>
                </a:cxn>
                <a:cxn ang="0">
                  <a:pos x="13" y="292"/>
                </a:cxn>
                <a:cxn ang="0">
                  <a:pos x="16" y="289"/>
                </a:cxn>
                <a:cxn ang="0">
                  <a:pos x="20" y="285"/>
                </a:cxn>
                <a:cxn ang="0">
                  <a:pos x="20" y="282"/>
                </a:cxn>
                <a:cxn ang="0">
                  <a:pos x="20" y="10"/>
                </a:cxn>
              </a:cxnLst>
              <a:rect l="0" t="0" r="r" b="b"/>
              <a:pathLst>
                <a:path w="20" h="292">
                  <a:moveTo>
                    <a:pt x="20" y="10"/>
                  </a:moveTo>
                  <a:lnTo>
                    <a:pt x="20" y="6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85"/>
                  </a:lnTo>
                  <a:lnTo>
                    <a:pt x="3" y="289"/>
                  </a:lnTo>
                  <a:lnTo>
                    <a:pt x="6" y="292"/>
                  </a:lnTo>
                  <a:lnTo>
                    <a:pt x="13" y="292"/>
                  </a:lnTo>
                  <a:lnTo>
                    <a:pt x="16" y="289"/>
                  </a:lnTo>
                  <a:lnTo>
                    <a:pt x="20" y="285"/>
                  </a:lnTo>
                  <a:lnTo>
                    <a:pt x="20" y="282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79" name="Freeform 11"/>
            <p:cNvSpPr>
              <a:spLocks/>
            </p:cNvSpPr>
            <p:nvPr/>
          </p:nvSpPr>
          <p:spPr bwMode="auto">
            <a:xfrm>
              <a:off x="4530" y="1090"/>
              <a:ext cx="86" cy="87"/>
            </a:xfrm>
            <a:custGeom>
              <a:avLst/>
              <a:gdLst/>
              <a:ahLst/>
              <a:cxnLst>
                <a:cxn ang="0">
                  <a:pos x="2" y="59"/>
                </a:cxn>
                <a:cxn ang="0">
                  <a:pos x="7" y="69"/>
                </a:cxn>
                <a:cxn ang="0">
                  <a:pos x="8" y="71"/>
                </a:cxn>
                <a:cxn ang="0">
                  <a:pos x="18" y="81"/>
                </a:cxn>
                <a:cxn ang="0">
                  <a:pos x="22" y="84"/>
                </a:cxn>
                <a:cxn ang="0">
                  <a:pos x="28" y="86"/>
                </a:cxn>
                <a:cxn ang="0">
                  <a:pos x="50" y="86"/>
                </a:cxn>
                <a:cxn ang="0">
                  <a:pos x="58" y="86"/>
                </a:cxn>
                <a:cxn ang="0">
                  <a:pos x="68" y="81"/>
                </a:cxn>
                <a:cxn ang="0">
                  <a:pos x="68" y="81"/>
                </a:cxn>
                <a:cxn ang="0">
                  <a:pos x="78" y="71"/>
                </a:cxn>
                <a:cxn ang="0">
                  <a:pos x="74" y="73"/>
                </a:cxn>
                <a:cxn ang="0">
                  <a:pos x="84" y="61"/>
                </a:cxn>
                <a:cxn ang="0">
                  <a:pos x="86" y="50"/>
                </a:cxn>
                <a:cxn ang="0">
                  <a:pos x="86" y="30"/>
                </a:cxn>
                <a:cxn ang="0">
                  <a:pos x="83" y="25"/>
                </a:cxn>
                <a:cxn ang="0">
                  <a:pos x="79" y="20"/>
                </a:cxn>
                <a:cxn ang="0">
                  <a:pos x="66" y="7"/>
                </a:cxn>
                <a:cxn ang="0">
                  <a:pos x="61" y="3"/>
                </a:cxn>
                <a:cxn ang="0">
                  <a:pos x="56" y="0"/>
                </a:cxn>
                <a:cxn ang="0">
                  <a:pos x="27" y="2"/>
                </a:cxn>
                <a:cxn ang="0">
                  <a:pos x="13" y="12"/>
                </a:cxn>
                <a:cxn ang="0">
                  <a:pos x="5" y="20"/>
                </a:cxn>
                <a:cxn ang="0">
                  <a:pos x="3" y="23"/>
                </a:cxn>
                <a:cxn ang="0">
                  <a:pos x="0" y="30"/>
                </a:cxn>
                <a:cxn ang="0">
                  <a:pos x="20" y="36"/>
                </a:cxn>
                <a:cxn ang="0">
                  <a:pos x="23" y="30"/>
                </a:cxn>
                <a:cxn ang="0">
                  <a:pos x="25" y="26"/>
                </a:cxn>
                <a:cxn ang="0">
                  <a:pos x="28" y="23"/>
                </a:cxn>
                <a:cxn ang="0">
                  <a:pos x="35" y="21"/>
                </a:cxn>
                <a:cxn ang="0">
                  <a:pos x="50" y="20"/>
                </a:cxn>
                <a:cxn ang="0">
                  <a:pos x="55" y="23"/>
                </a:cxn>
                <a:cxn ang="0">
                  <a:pos x="60" y="26"/>
                </a:cxn>
                <a:cxn ang="0">
                  <a:pos x="60" y="26"/>
                </a:cxn>
                <a:cxn ang="0">
                  <a:pos x="63" y="31"/>
                </a:cxn>
                <a:cxn ang="0">
                  <a:pos x="66" y="36"/>
                </a:cxn>
                <a:cxn ang="0">
                  <a:pos x="71" y="38"/>
                </a:cxn>
                <a:cxn ang="0">
                  <a:pos x="64" y="53"/>
                </a:cxn>
                <a:cxn ang="0">
                  <a:pos x="66" y="56"/>
                </a:cxn>
                <a:cxn ang="0">
                  <a:pos x="60" y="63"/>
                </a:cxn>
                <a:cxn ang="0">
                  <a:pos x="63" y="59"/>
                </a:cxn>
                <a:cxn ang="0">
                  <a:pos x="51" y="69"/>
                </a:cxn>
                <a:cxn ang="0">
                  <a:pos x="53" y="66"/>
                </a:cxn>
                <a:cxn ang="0">
                  <a:pos x="41" y="68"/>
                </a:cxn>
                <a:cxn ang="0">
                  <a:pos x="41" y="68"/>
                </a:cxn>
                <a:cxn ang="0">
                  <a:pos x="33" y="66"/>
                </a:cxn>
                <a:cxn ang="0">
                  <a:pos x="33" y="69"/>
                </a:cxn>
                <a:cxn ang="0">
                  <a:pos x="23" y="59"/>
                </a:cxn>
                <a:cxn ang="0">
                  <a:pos x="25" y="61"/>
                </a:cxn>
                <a:cxn ang="0">
                  <a:pos x="23" y="58"/>
                </a:cxn>
                <a:cxn ang="0">
                  <a:pos x="20" y="51"/>
                </a:cxn>
              </a:cxnLst>
              <a:rect l="0" t="0" r="r" b="b"/>
              <a:pathLst>
                <a:path w="86" h="87">
                  <a:moveTo>
                    <a:pt x="0" y="45"/>
                  </a:moveTo>
                  <a:lnTo>
                    <a:pt x="0" y="58"/>
                  </a:lnTo>
                  <a:lnTo>
                    <a:pt x="2" y="59"/>
                  </a:lnTo>
                  <a:lnTo>
                    <a:pt x="2" y="63"/>
                  </a:lnTo>
                  <a:lnTo>
                    <a:pt x="3" y="64"/>
                  </a:lnTo>
                  <a:lnTo>
                    <a:pt x="7" y="69"/>
                  </a:lnTo>
                  <a:lnTo>
                    <a:pt x="8" y="69"/>
                  </a:lnTo>
                  <a:lnTo>
                    <a:pt x="5" y="68"/>
                  </a:lnTo>
                  <a:lnTo>
                    <a:pt x="8" y="71"/>
                  </a:lnTo>
                  <a:lnTo>
                    <a:pt x="12" y="76"/>
                  </a:lnTo>
                  <a:lnTo>
                    <a:pt x="17" y="79"/>
                  </a:lnTo>
                  <a:lnTo>
                    <a:pt x="18" y="81"/>
                  </a:lnTo>
                  <a:lnTo>
                    <a:pt x="17" y="78"/>
                  </a:lnTo>
                  <a:lnTo>
                    <a:pt x="13" y="76"/>
                  </a:lnTo>
                  <a:lnTo>
                    <a:pt x="22" y="84"/>
                  </a:lnTo>
                  <a:lnTo>
                    <a:pt x="25" y="84"/>
                  </a:lnTo>
                  <a:lnTo>
                    <a:pt x="27" y="86"/>
                  </a:lnTo>
                  <a:lnTo>
                    <a:pt x="28" y="86"/>
                  </a:lnTo>
                  <a:lnTo>
                    <a:pt x="30" y="87"/>
                  </a:lnTo>
                  <a:lnTo>
                    <a:pt x="38" y="87"/>
                  </a:lnTo>
                  <a:lnTo>
                    <a:pt x="50" y="86"/>
                  </a:lnTo>
                  <a:lnTo>
                    <a:pt x="48" y="87"/>
                  </a:lnTo>
                  <a:lnTo>
                    <a:pt x="56" y="87"/>
                  </a:lnTo>
                  <a:lnTo>
                    <a:pt x="58" y="86"/>
                  </a:lnTo>
                  <a:lnTo>
                    <a:pt x="60" y="86"/>
                  </a:lnTo>
                  <a:lnTo>
                    <a:pt x="61" y="84"/>
                  </a:lnTo>
                  <a:lnTo>
                    <a:pt x="68" y="81"/>
                  </a:lnTo>
                  <a:lnTo>
                    <a:pt x="71" y="76"/>
                  </a:lnTo>
                  <a:lnTo>
                    <a:pt x="66" y="81"/>
                  </a:lnTo>
                  <a:lnTo>
                    <a:pt x="68" y="81"/>
                  </a:lnTo>
                  <a:lnTo>
                    <a:pt x="69" y="79"/>
                  </a:lnTo>
                  <a:lnTo>
                    <a:pt x="74" y="76"/>
                  </a:lnTo>
                  <a:lnTo>
                    <a:pt x="78" y="71"/>
                  </a:lnTo>
                  <a:lnTo>
                    <a:pt x="79" y="69"/>
                  </a:lnTo>
                  <a:lnTo>
                    <a:pt x="79" y="68"/>
                  </a:lnTo>
                  <a:lnTo>
                    <a:pt x="74" y="73"/>
                  </a:lnTo>
                  <a:lnTo>
                    <a:pt x="79" y="69"/>
                  </a:lnTo>
                  <a:lnTo>
                    <a:pt x="83" y="63"/>
                  </a:lnTo>
                  <a:lnTo>
                    <a:pt x="84" y="61"/>
                  </a:lnTo>
                  <a:lnTo>
                    <a:pt x="84" y="59"/>
                  </a:lnTo>
                  <a:lnTo>
                    <a:pt x="86" y="58"/>
                  </a:lnTo>
                  <a:lnTo>
                    <a:pt x="86" y="50"/>
                  </a:lnTo>
                  <a:lnTo>
                    <a:pt x="84" y="51"/>
                  </a:lnTo>
                  <a:lnTo>
                    <a:pt x="86" y="40"/>
                  </a:lnTo>
                  <a:lnTo>
                    <a:pt x="86" y="30"/>
                  </a:lnTo>
                  <a:lnTo>
                    <a:pt x="84" y="28"/>
                  </a:lnTo>
                  <a:lnTo>
                    <a:pt x="84" y="26"/>
                  </a:lnTo>
                  <a:lnTo>
                    <a:pt x="83" y="25"/>
                  </a:lnTo>
                  <a:lnTo>
                    <a:pt x="79" y="18"/>
                  </a:lnTo>
                  <a:lnTo>
                    <a:pt x="74" y="15"/>
                  </a:lnTo>
                  <a:lnTo>
                    <a:pt x="79" y="20"/>
                  </a:lnTo>
                  <a:lnTo>
                    <a:pt x="79" y="18"/>
                  </a:lnTo>
                  <a:lnTo>
                    <a:pt x="68" y="7"/>
                  </a:lnTo>
                  <a:lnTo>
                    <a:pt x="66" y="7"/>
                  </a:lnTo>
                  <a:lnTo>
                    <a:pt x="71" y="12"/>
                  </a:lnTo>
                  <a:lnTo>
                    <a:pt x="68" y="7"/>
                  </a:lnTo>
                  <a:lnTo>
                    <a:pt x="61" y="3"/>
                  </a:lnTo>
                  <a:lnTo>
                    <a:pt x="60" y="2"/>
                  </a:lnTo>
                  <a:lnTo>
                    <a:pt x="58" y="2"/>
                  </a:lnTo>
                  <a:lnTo>
                    <a:pt x="56" y="0"/>
                  </a:lnTo>
                  <a:lnTo>
                    <a:pt x="30" y="0"/>
                  </a:lnTo>
                  <a:lnTo>
                    <a:pt x="28" y="2"/>
                  </a:lnTo>
                  <a:lnTo>
                    <a:pt x="27" y="2"/>
                  </a:lnTo>
                  <a:lnTo>
                    <a:pt x="25" y="3"/>
                  </a:lnTo>
                  <a:lnTo>
                    <a:pt x="22" y="3"/>
                  </a:lnTo>
                  <a:lnTo>
                    <a:pt x="13" y="12"/>
                  </a:lnTo>
                  <a:lnTo>
                    <a:pt x="17" y="10"/>
                  </a:lnTo>
                  <a:lnTo>
                    <a:pt x="18" y="7"/>
                  </a:lnTo>
                  <a:lnTo>
                    <a:pt x="5" y="20"/>
                  </a:lnTo>
                  <a:lnTo>
                    <a:pt x="8" y="18"/>
                  </a:lnTo>
                  <a:lnTo>
                    <a:pt x="7" y="18"/>
                  </a:lnTo>
                  <a:lnTo>
                    <a:pt x="3" y="23"/>
                  </a:lnTo>
                  <a:lnTo>
                    <a:pt x="2" y="25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45"/>
                  </a:lnTo>
                  <a:lnTo>
                    <a:pt x="20" y="45"/>
                  </a:lnTo>
                  <a:lnTo>
                    <a:pt x="20" y="36"/>
                  </a:lnTo>
                  <a:lnTo>
                    <a:pt x="22" y="35"/>
                  </a:lnTo>
                  <a:lnTo>
                    <a:pt x="22" y="31"/>
                  </a:lnTo>
                  <a:lnTo>
                    <a:pt x="23" y="30"/>
                  </a:lnTo>
                  <a:lnTo>
                    <a:pt x="20" y="31"/>
                  </a:lnTo>
                  <a:lnTo>
                    <a:pt x="22" y="31"/>
                  </a:lnTo>
                  <a:lnTo>
                    <a:pt x="25" y="26"/>
                  </a:lnTo>
                  <a:lnTo>
                    <a:pt x="30" y="23"/>
                  </a:lnTo>
                  <a:lnTo>
                    <a:pt x="33" y="18"/>
                  </a:lnTo>
                  <a:lnTo>
                    <a:pt x="28" y="23"/>
                  </a:lnTo>
                  <a:lnTo>
                    <a:pt x="31" y="23"/>
                  </a:lnTo>
                  <a:lnTo>
                    <a:pt x="33" y="21"/>
                  </a:lnTo>
                  <a:lnTo>
                    <a:pt x="35" y="21"/>
                  </a:lnTo>
                  <a:lnTo>
                    <a:pt x="36" y="20"/>
                  </a:lnTo>
                  <a:lnTo>
                    <a:pt x="43" y="20"/>
                  </a:lnTo>
                  <a:lnTo>
                    <a:pt x="50" y="20"/>
                  </a:lnTo>
                  <a:lnTo>
                    <a:pt x="51" y="21"/>
                  </a:lnTo>
                  <a:lnTo>
                    <a:pt x="53" y="21"/>
                  </a:lnTo>
                  <a:lnTo>
                    <a:pt x="55" y="23"/>
                  </a:lnTo>
                  <a:lnTo>
                    <a:pt x="55" y="20"/>
                  </a:lnTo>
                  <a:lnTo>
                    <a:pt x="51" y="18"/>
                  </a:lnTo>
                  <a:lnTo>
                    <a:pt x="60" y="26"/>
                  </a:lnTo>
                  <a:lnTo>
                    <a:pt x="61" y="26"/>
                  </a:lnTo>
                  <a:lnTo>
                    <a:pt x="60" y="25"/>
                  </a:lnTo>
                  <a:lnTo>
                    <a:pt x="60" y="26"/>
                  </a:lnTo>
                  <a:lnTo>
                    <a:pt x="68" y="35"/>
                  </a:lnTo>
                  <a:lnTo>
                    <a:pt x="66" y="31"/>
                  </a:lnTo>
                  <a:lnTo>
                    <a:pt x="63" y="31"/>
                  </a:lnTo>
                  <a:lnTo>
                    <a:pt x="64" y="33"/>
                  </a:lnTo>
                  <a:lnTo>
                    <a:pt x="64" y="35"/>
                  </a:lnTo>
                  <a:lnTo>
                    <a:pt x="66" y="36"/>
                  </a:lnTo>
                  <a:lnTo>
                    <a:pt x="66" y="43"/>
                  </a:lnTo>
                  <a:lnTo>
                    <a:pt x="69" y="50"/>
                  </a:lnTo>
                  <a:lnTo>
                    <a:pt x="71" y="38"/>
                  </a:lnTo>
                  <a:lnTo>
                    <a:pt x="66" y="43"/>
                  </a:lnTo>
                  <a:lnTo>
                    <a:pt x="66" y="51"/>
                  </a:lnTo>
                  <a:lnTo>
                    <a:pt x="64" y="53"/>
                  </a:lnTo>
                  <a:lnTo>
                    <a:pt x="64" y="54"/>
                  </a:lnTo>
                  <a:lnTo>
                    <a:pt x="63" y="56"/>
                  </a:lnTo>
                  <a:lnTo>
                    <a:pt x="66" y="56"/>
                  </a:lnTo>
                  <a:lnTo>
                    <a:pt x="68" y="53"/>
                  </a:lnTo>
                  <a:lnTo>
                    <a:pt x="60" y="61"/>
                  </a:lnTo>
                  <a:lnTo>
                    <a:pt x="60" y="63"/>
                  </a:lnTo>
                  <a:lnTo>
                    <a:pt x="58" y="64"/>
                  </a:lnTo>
                  <a:lnTo>
                    <a:pt x="61" y="63"/>
                  </a:lnTo>
                  <a:lnTo>
                    <a:pt x="63" y="59"/>
                  </a:lnTo>
                  <a:lnTo>
                    <a:pt x="61" y="61"/>
                  </a:lnTo>
                  <a:lnTo>
                    <a:pt x="60" y="61"/>
                  </a:lnTo>
                  <a:lnTo>
                    <a:pt x="51" y="69"/>
                  </a:lnTo>
                  <a:lnTo>
                    <a:pt x="55" y="68"/>
                  </a:lnTo>
                  <a:lnTo>
                    <a:pt x="55" y="64"/>
                  </a:lnTo>
                  <a:lnTo>
                    <a:pt x="53" y="66"/>
                  </a:lnTo>
                  <a:lnTo>
                    <a:pt x="51" y="66"/>
                  </a:lnTo>
                  <a:lnTo>
                    <a:pt x="50" y="68"/>
                  </a:lnTo>
                  <a:lnTo>
                    <a:pt x="41" y="68"/>
                  </a:lnTo>
                  <a:lnTo>
                    <a:pt x="36" y="73"/>
                  </a:lnTo>
                  <a:lnTo>
                    <a:pt x="48" y="71"/>
                  </a:lnTo>
                  <a:lnTo>
                    <a:pt x="41" y="68"/>
                  </a:lnTo>
                  <a:lnTo>
                    <a:pt x="36" y="68"/>
                  </a:lnTo>
                  <a:lnTo>
                    <a:pt x="35" y="66"/>
                  </a:lnTo>
                  <a:lnTo>
                    <a:pt x="33" y="66"/>
                  </a:lnTo>
                  <a:lnTo>
                    <a:pt x="31" y="64"/>
                  </a:lnTo>
                  <a:lnTo>
                    <a:pt x="28" y="64"/>
                  </a:lnTo>
                  <a:lnTo>
                    <a:pt x="33" y="69"/>
                  </a:lnTo>
                  <a:lnTo>
                    <a:pt x="30" y="64"/>
                  </a:lnTo>
                  <a:lnTo>
                    <a:pt x="25" y="61"/>
                  </a:lnTo>
                  <a:lnTo>
                    <a:pt x="23" y="59"/>
                  </a:lnTo>
                  <a:lnTo>
                    <a:pt x="25" y="63"/>
                  </a:lnTo>
                  <a:lnTo>
                    <a:pt x="28" y="64"/>
                  </a:lnTo>
                  <a:lnTo>
                    <a:pt x="25" y="61"/>
                  </a:lnTo>
                  <a:lnTo>
                    <a:pt x="22" y="56"/>
                  </a:lnTo>
                  <a:lnTo>
                    <a:pt x="20" y="56"/>
                  </a:lnTo>
                  <a:lnTo>
                    <a:pt x="23" y="58"/>
                  </a:lnTo>
                  <a:lnTo>
                    <a:pt x="22" y="56"/>
                  </a:lnTo>
                  <a:lnTo>
                    <a:pt x="22" y="53"/>
                  </a:lnTo>
                  <a:lnTo>
                    <a:pt x="20" y="51"/>
                  </a:lnTo>
                  <a:lnTo>
                    <a:pt x="20" y="45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80" name="Freeform 12"/>
            <p:cNvSpPr>
              <a:spLocks/>
            </p:cNvSpPr>
            <p:nvPr/>
          </p:nvSpPr>
          <p:spPr bwMode="auto">
            <a:xfrm>
              <a:off x="4398" y="1742"/>
              <a:ext cx="155" cy="29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3" y="16"/>
                </a:cxn>
                <a:cxn ang="0">
                  <a:pos x="28" y="20"/>
                </a:cxn>
                <a:cxn ang="0">
                  <a:pos x="53" y="28"/>
                </a:cxn>
                <a:cxn ang="0">
                  <a:pos x="64" y="33"/>
                </a:cxn>
                <a:cxn ang="0">
                  <a:pos x="73" y="36"/>
                </a:cxn>
                <a:cxn ang="0">
                  <a:pos x="84" y="44"/>
                </a:cxn>
                <a:cxn ang="0">
                  <a:pos x="93" y="51"/>
                </a:cxn>
                <a:cxn ang="0">
                  <a:pos x="106" y="64"/>
                </a:cxn>
                <a:cxn ang="0">
                  <a:pos x="112" y="76"/>
                </a:cxn>
                <a:cxn ang="0">
                  <a:pos x="119" y="84"/>
                </a:cxn>
                <a:cxn ang="0">
                  <a:pos x="124" y="95"/>
                </a:cxn>
                <a:cxn ang="0">
                  <a:pos x="129" y="107"/>
                </a:cxn>
                <a:cxn ang="0">
                  <a:pos x="134" y="138"/>
                </a:cxn>
                <a:cxn ang="0">
                  <a:pos x="135" y="143"/>
                </a:cxn>
                <a:cxn ang="0">
                  <a:pos x="134" y="163"/>
                </a:cxn>
                <a:cxn ang="0">
                  <a:pos x="126" y="188"/>
                </a:cxn>
                <a:cxn ang="0">
                  <a:pos x="121" y="199"/>
                </a:cxn>
                <a:cxn ang="0">
                  <a:pos x="117" y="208"/>
                </a:cxn>
                <a:cxn ang="0">
                  <a:pos x="109" y="219"/>
                </a:cxn>
                <a:cxn ang="0">
                  <a:pos x="102" y="227"/>
                </a:cxn>
                <a:cxn ang="0">
                  <a:pos x="89" y="241"/>
                </a:cxn>
                <a:cxn ang="0">
                  <a:pos x="78" y="247"/>
                </a:cxn>
                <a:cxn ang="0">
                  <a:pos x="69" y="254"/>
                </a:cxn>
                <a:cxn ang="0">
                  <a:pos x="58" y="259"/>
                </a:cxn>
                <a:cxn ang="0">
                  <a:pos x="46" y="264"/>
                </a:cxn>
                <a:cxn ang="0">
                  <a:pos x="15" y="269"/>
                </a:cxn>
                <a:cxn ang="0">
                  <a:pos x="10" y="270"/>
                </a:cxn>
                <a:cxn ang="0">
                  <a:pos x="3" y="274"/>
                </a:cxn>
                <a:cxn ang="0">
                  <a:pos x="0" y="284"/>
                </a:cxn>
                <a:cxn ang="0">
                  <a:pos x="7" y="290"/>
                </a:cxn>
                <a:cxn ang="0">
                  <a:pos x="12" y="290"/>
                </a:cxn>
                <a:cxn ang="0">
                  <a:pos x="32" y="288"/>
                </a:cxn>
                <a:cxn ang="0">
                  <a:pos x="60" y="280"/>
                </a:cxn>
                <a:cxn ang="0">
                  <a:pos x="71" y="275"/>
                </a:cxn>
                <a:cxn ang="0">
                  <a:pos x="86" y="269"/>
                </a:cxn>
                <a:cxn ang="0">
                  <a:pos x="94" y="260"/>
                </a:cxn>
                <a:cxn ang="0">
                  <a:pos x="109" y="251"/>
                </a:cxn>
                <a:cxn ang="0">
                  <a:pos x="116" y="244"/>
                </a:cxn>
                <a:cxn ang="0">
                  <a:pos x="126" y="229"/>
                </a:cxn>
                <a:cxn ang="0">
                  <a:pos x="134" y="221"/>
                </a:cxn>
                <a:cxn ang="0">
                  <a:pos x="140" y="206"/>
                </a:cxn>
                <a:cxn ang="0">
                  <a:pos x="145" y="194"/>
                </a:cxn>
                <a:cxn ang="0">
                  <a:pos x="154" y="166"/>
                </a:cxn>
                <a:cxn ang="0">
                  <a:pos x="155" y="147"/>
                </a:cxn>
                <a:cxn ang="0">
                  <a:pos x="154" y="135"/>
                </a:cxn>
                <a:cxn ang="0">
                  <a:pos x="149" y="100"/>
                </a:cxn>
                <a:cxn ang="0">
                  <a:pos x="144" y="89"/>
                </a:cxn>
                <a:cxn ang="0">
                  <a:pos x="139" y="77"/>
                </a:cxn>
                <a:cxn ang="0">
                  <a:pos x="129" y="62"/>
                </a:cxn>
                <a:cxn ang="0">
                  <a:pos x="122" y="51"/>
                </a:cxn>
                <a:cxn ang="0">
                  <a:pos x="111" y="43"/>
                </a:cxn>
                <a:cxn ang="0">
                  <a:pos x="102" y="31"/>
                </a:cxn>
                <a:cxn ang="0">
                  <a:pos x="91" y="24"/>
                </a:cxn>
                <a:cxn ang="0">
                  <a:pos x="76" y="15"/>
                </a:cxn>
                <a:cxn ang="0">
                  <a:pos x="64" y="10"/>
                </a:cxn>
                <a:cxn ang="0">
                  <a:pos x="53" y="5"/>
                </a:cxn>
                <a:cxn ang="0">
                  <a:pos x="10" y="0"/>
                </a:cxn>
              </a:cxnLst>
              <a:rect l="0" t="0" r="r" b="b"/>
              <a:pathLst>
                <a:path w="155" h="290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7" y="20"/>
                  </a:lnTo>
                  <a:lnTo>
                    <a:pt x="28" y="20"/>
                  </a:lnTo>
                  <a:lnTo>
                    <a:pt x="46" y="24"/>
                  </a:lnTo>
                  <a:lnTo>
                    <a:pt x="53" y="28"/>
                  </a:lnTo>
                  <a:lnTo>
                    <a:pt x="58" y="29"/>
                  </a:lnTo>
                  <a:lnTo>
                    <a:pt x="64" y="33"/>
                  </a:lnTo>
                  <a:lnTo>
                    <a:pt x="69" y="34"/>
                  </a:lnTo>
                  <a:lnTo>
                    <a:pt x="73" y="36"/>
                  </a:lnTo>
                  <a:lnTo>
                    <a:pt x="78" y="41"/>
                  </a:lnTo>
                  <a:lnTo>
                    <a:pt x="84" y="44"/>
                  </a:lnTo>
                  <a:lnTo>
                    <a:pt x="89" y="48"/>
                  </a:lnTo>
                  <a:lnTo>
                    <a:pt x="93" y="51"/>
                  </a:lnTo>
                  <a:lnTo>
                    <a:pt x="102" y="61"/>
                  </a:lnTo>
                  <a:lnTo>
                    <a:pt x="106" y="64"/>
                  </a:lnTo>
                  <a:lnTo>
                    <a:pt x="109" y="69"/>
                  </a:lnTo>
                  <a:lnTo>
                    <a:pt x="112" y="76"/>
                  </a:lnTo>
                  <a:lnTo>
                    <a:pt x="117" y="81"/>
                  </a:lnTo>
                  <a:lnTo>
                    <a:pt x="119" y="84"/>
                  </a:lnTo>
                  <a:lnTo>
                    <a:pt x="121" y="89"/>
                  </a:lnTo>
                  <a:lnTo>
                    <a:pt x="124" y="95"/>
                  </a:lnTo>
                  <a:lnTo>
                    <a:pt x="126" y="100"/>
                  </a:lnTo>
                  <a:lnTo>
                    <a:pt x="129" y="107"/>
                  </a:lnTo>
                  <a:lnTo>
                    <a:pt x="134" y="125"/>
                  </a:lnTo>
                  <a:lnTo>
                    <a:pt x="134" y="138"/>
                  </a:lnTo>
                  <a:lnTo>
                    <a:pt x="135" y="147"/>
                  </a:lnTo>
                  <a:lnTo>
                    <a:pt x="135" y="143"/>
                  </a:lnTo>
                  <a:lnTo>
                    <a:pt x="134" y="150"/>
                  </a:lnTo>
                  <a:lnTo>
                    <a:pt x="134" y="163"/>
                  </a:lnTo>
                  <a:lnTo>
                    <a:pt x="129" y="181"/>
                  </a:lnTo>
                  <a:lnTo>
                    <a:pt x="126" y="188"/>
                  </a:lnTo>
                  <a:lnTo>
                    <a:pt x="124" y="193"/>
                  </a:lnTo>
                  <a:lnTo>
                    <a:pt x="121" y="199"/>
                  </a:lnTo>
                  <a:lnTo>
                    <a:pt x="119" y="204"/>
                  </a:lnTo>
                  <a:lnTo>
                    <a:pt x="117" y="208"/>
                  </a:lnTo>
                  <a:lnTo>
                    <a:pt x="112" y="213"/>
                  </a:lnTo>
                  <a:lnTo>
                    <a:pt x="109" y="219"/>
                  </a:lnTo>
                  <a:lnTo>
                    <a:pt x="106" y="224"/>
                  </a:lnTo>
                  <a:lnTo>
                    <a:pt x="102" y="227"/>
                  </a:lnTo>
                  <a:lnTo>
                    <a:pt x="93" y="237"/>
                  </a:lnTo>
                  <a:lnTo>
                    <a:pt x="89" y="241"/>
                  </a:lnTo>
                  <a:lnTo>
                    <a:pt x="84" y="244"/>
                  </a:lnTo>
                  <a:lnTo>
                    <a:pt x="78" y="247"/>
                  </a:lnTo>
                  <a:lnTo>
                    <a:pt x="73" y="252"/>
                  </a:lnTo>
                  <a:lnTo>
                    <a:pt x="69" y="254"/>
                  </a:lnTo>
                  <a:lnTo>
                    <a:pt x="64" y="255"/>
                  </a:lnTo>
                  <a:lnTo>
                    <a:pt x="58" y="259"/>
                  </a:lnTo>
                  <a:lnTo>
                    <a:pt x="53" y="260"/>
                  </a:lnTo>
                  <a:lnTo>
                    <a:pt x="46" y="264"/>
                  </a:lnTo>
                  <a:lnTo>
                    <a:pt x="28" y="269"/>
                  </a:lnTo>
                  <a:lnTo>
                    <a:pt x="15" y="269"/>
                  </a:lnTo>
                  <a:lnTo>
                    <a:pt x="8" y="270"/>
                  </a:lnTo>
                  <a:lnTo>
                    <a:pt x="10" y="270"/>
                  </a:lnTo>
                  <a:lnTo>
                    <a:pt x="7" y="270"/>
                  </a:lnTo>
                  <a:lnTo>
                    <a:pt x="3" y="274"/>
                  </a:lnTo>
                  <a:lnTo>
                    <a:pt x="0" y="277"/>
                  </a:lnTo>
                  <a:lnTo>
                    <a:pt x="0" y="284"/>
                  </a:lnTo>
                  <a:lnTo>
                    <a:pt x="3" y="287"/>
                  </a:lnTo>
                  <a:lnTo>
                    <a:pt x="7" y="290"/>
                  </a:lnTo>
                  <a:lnTo>
                    <a:pt x="10" y="290"/>
                  </a:lnTo>
                  <a:lnTo>
                    <a:pt x="12" y="290"/>
                  </a:lnTo>
                  <a:lnTo>
                    <a:pt x="18" y="288"/>
                  </a:lnTo>
                  <a:lnTo>
                    <a:pt x="32" y="288"/>
                  </a:lnTo>
                  <a:lnTo>
                    <a:pt x="53" y="284"/>
                  </a:lnTo>
                  <a:lnTo>
                    <a:pt x="60" y="280"/>
                  </a:lnTo>
                  <a:lnTo>
                    <a:pt x="64" y="279"/>
                  </a:lnTo>
                  <a:lnTo>
                    <a:pt x="71" y="275"/>
                  </a:lnTo>
                  <a:lnTo>
                    <a:pt x="76" y="274"/>
                  </a:lnTo>
                  <a:lnTo>
                    <a:pt x="86" y="269"/>
                  </a:lnTo>
                  <a:lnTo>
                    <a:pt x="91" y="264"/>
                  </a:lnTo>
                  <a:lnTo>
                    <a:pt x="94" y="260"/>
                  </a:lnTo>
                  <a:lnTo>
                    <a:pt x="102" y="257"/>
                  </a:lnTo>
                  <a:lnTo>
                    <a:pt x="109" y="251"/>
                  </a:lnTo>
                  <a:lnTo>
                    <a:pt x="111" y="246"/>
                  </a:lnTo>
                  <a:lnTo>
                    <a:pt x="116" y="244"/>
                  </a:lnTo>
                  <a:lnTo>
                    <a:pt x="122" y="237"/>
                  </a:lnTo>
                  <a:lnTo>
                    <a:pt x="126" y="229"/>
                  </a:lnTo>
                  <a:lnTo>
                    <a:pt x="129" y="226"/>
                  </a:lnTo>
                  <a:lnTo>
                    <a:pt x="134" y="221"/>
                  </a:lnTo>
                  <a:lnTo>
                    <a:pt x="139" y="211"/>
                  </a:lnTo>
                  <a:lnTo>
                    <a:pt x="140" y="206"/>
                  </a:lnTo>
                  <a:lnTo>
                    <a:pt x="144" y="199"/>
                  </a:lnTo>
                  <a:lnTo>
                    <a:pt x="145" y="194"/>
                  </a:lnTo>
                  <a:lnTo>
                    <a:pt x="149" y="188"/>
                  </a:lnTo>
                  <a:lnTo>
                    <a:pt x="154" y="166"/>
                  </a:lnTo>
                  <a:lnTo>
                    <a:pt x="154" y="153"/>
                  </a:lnTo>
                  <a:lnTo>
                    <a:pt x="155" y="147"/>
                  </a:lnTo>
                  <a:lnTo>
                    <a:pt x="155" y="143"/>
                  </a:lnTo>
                  <a:lnTo>
                    <a:pt x="154" y="135"/>
                  </a:lnTo>
                  <a:lnTo>
                    <a:pt x="154" y="122"/>
                  </a:lnTo>
                  <a:lnTo>
                    <a:pt x="149" y="100"/>
                  </a:lnTo>
                  <a:lnTo>
                    <a:pt x="145" y="94"/>
                  </a:lnTo>
                  <a:lnTo>
                    <a:pt x="144" y="89"/>
                  </a:lnTo>
                  <a:lnTo>
                    <a:pt x="140" y="82"/>
                  </a:lnTo>
                  <a:lnTo>
                    <a:pt x="139" y="77"/>
                  </a:lnTo>
                  <a:lnTo>
                    <a:pt x="134" y="67"/>
                  </a:lnTo>
                  <a:lnTo>
                    <a:pt x="129" y="62"/>
                  </a:lnTo>
                  <a:lnTo>
                    <a:pt x="126" y="59"/>
                  </a:lnTo>
                  <a:lnTo>
                    <a:pt x="122" y="51"/>
                  </a:lnTo>
                  <a:lnTo>
                    <a:pt x="116" y="44"/>
                  </a:lnTo>
                  <a:lnTo>
                    <a:pt x="111" y="43"/>
                  </a:lnTo>
                  <a:lnTo>
                    <a:pt x="109" y="38"/>
                  </a:lnTo>
                  <a:lnTo>
                    <a:pt x="102" y="31"/>
                  </a:lnTo>
                  <a:lnTo>
                    <a:pt x="94" y="28"/>
                  </a:lnTo>
                  <a:lnTo>
                    <a:pt x="91" y="24"/>
                  </a:lnTo>
                  <a:lnTo>
                    <a:pt x="86" y="20"/>
                  </a:lnTo>
                  <a:lnTo>
                    <a:pt x="76" y="15"/>
                  </a:lnTo>
                  <a:lnTo>
                    <a:pt x="71" y="13"/>
                  </a:lnTo>
                  <a:lnTo>
                    <a:pt x="64" y="10"/>
                  </a:lnTo>
                  <a:lnTo>
                    <a:pt x="60" y="8"/>
                  </a:lnTo>
                  <a:lnTo>
                    <a:pt x="53" y="5"/>
                  </a:lnTo>
                  <a:lnTo>
                    <a:pt x="32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81" name="Freeform 13"/>
            <p:cNvSpPr>
              <a:spLocks/>
            </p:cNvSpPr>
            <p:nvPr/>
          </p:nvSpPr>
          <p:spPr bwMode="auto">
            <a:xfrm>
              <a:off x="4212" y="1742"/>
              <a:ext cx="222" cy="20"/>
            </a:xfrm>
            <a:custGeom>
              <a:avLst/>
              <a:gdLst/>
              <a:ahLst/>
              <a:cxnLst>
                <a:cxn ang="0">
                  <a:pos x="213" y="20"/>
                </a:cxn>
                <a:cxn ang="0">
                  <a:pos x="216" y="20"/>
                </a:cxn>
                <a:cxn ang="0">
                  <a:pos x="219" y="16"/>
                </a:cxn>
                <a:cxn ang="0">
                  <a:pos x="222" y="13"/>
                </a:cxn>
                <a:cxn ang="0">
                  <a:pos x="222" y="6"/>
                </a:cxn>
                <a:cxn ang="0">
                  <a:pos x="219" y="3"/>
                </a:cxn>
                <a:cxn ang="0">
                  <a:pos x="216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20"/>
                </a:cxn>
                <a:cxn ang="0">
                  <a:pos x="10" y="20"/>
                </a:cxn>
                <a:cxn ang="0">
                  <a:pos x="213" y="20"/>
                </a:cxn>
              </a:cxnLst>
              <a:rect l="0" t="0" r="r" b="b"/>
              <a:pathLst>
                <a:path w="222" h="20">
                  <a:moveTo>
                    <a:pt x="213" y="20"/>
                  </a:moveTo>
                  <a:lnTo>
                    <a:pt x="216" y="20"/>
                  </a:lnTo>
                  <a:lnTo>
                    <a:pt x="219" y="16"/>
                  </a:lnTo>
                  <a:lnTo>
                    <a:pt x="222" y="13"/>
                  </a:lnTo>
                  <a:lnTo>
                    <a:pt x="222" y="6"/>
                  </a:lnTo>
                  <a:lnTo>
                    <a:pt x="219" y="3"/>
                  </a:lnTo>
                  <a:lnTo>
                    <a:pt x="216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213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82" name="Freeform 14"/>
            <p:cNvSpPr>
              <a:spLocks/>
            </p:cNvSpPr>
            <p:nvPr/>
          </p:nvSpPr>
          <p:spPr bwMode="auto">
            <a:xfrm>
              <a:off x="4212" y="2012"/>
              <a:ext cx="222" cy="20"/>
            </a:xfrm>
            <a:custGeom>
              <a:avLst/>
              <a:gdLst/>
              <a:ahLst/>
              <a:cxnLst>
                <a:cxn ang="0">
                  <a:pos x="213" y="20"/>
                </a:cxn>
                <a:cxn ang="0">
                  <a:pos x="216" y="20"/>
                </a:cxn>
                <a:cxn ang="0">
                  <a:pos x="219" y="17"/>
                </a:cxn>
                <a:cxn ang="0">
                  <a:pos x="222" y="14"/>
                </a:cxn>
                <a:cxn ang="0">
                  <a:pos x="222" y="7"/>
                </a:cxn>
                <a:cxn ang="0">
                  <a:pos x="219" y="4"/>
                </a:cxn>
                <a:cxn ang="0">
                  <a:pos x="216" y="0"/>
                </a:cxn>
                <a:cxn ang="0">
                  <a:pos x="6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6" y="20"/>
                </a:cxn>
                <a:cxn ang="0">
                  <a:pos x="10" y="20"/>
                </a:cxn>
                <a:cxn ang="0">
                  <a:pos x="213" y="20"/>
                </a:cxn>
              </a:cxnLst>
              <a:rect l="0" t="0" r="r" b="b"/>
              <a:pathLst>
                <a:path w="222" h="20">
                  <a:moveTo>
                    <a:pt x="213" y="20"/>
                  </a:moveTo>
                  <a:lnTo>
                    <a:pt x="216" y="20"/>
                  </a:lnTo>
                  <a:lnTo>
                    <a:pt x="219" y="17"/>
                  </a:lnTo>
                  <a:lnTo>
                    <a:pt x="222" y="14"/>
                  </a:lnTo>
                  <a:lnTo>
                    <a:pt x="222" y="7"/>
                  </a:lnTo>
                  <a:lnTo>
                    <a:pt x="219" y="4"/>
                  </a:lnTo>
                  <a:lnTo>
                    <a:pt x="216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213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83" name="Freeform 15"/>
            <p:cNvSpPr>
              <a:spLocks/>
            </p:cNvSpPr>
            <p:nvPr/>
          </p:nvSpPr>
          <p:spPr bwMode="auto">
            <a:xfrm>
              <a:off x="4212" y="1742"/>
              <a:ext cx="20" cy="290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6"/>
                </a:cxn>
                <a:cxn ang="0">
                  <a:pos x="16" y="3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284"/>
                </a:cxn>
                <a:cxn ang="0">
                  <a:pos x="3" y="287"/>
                </a:cxn>
                <a:cxn ang="0">
                  <a:pos x="6" y="290"/>
                </a:cxn>
                <a:cxn ang="0">
                  <a:pos x="13" y="290"/>
                </a:cxn>
                <a:cxn ang="0">
                  <a:pos x="16" y="287"/>
                </a:cxn>
                <a:cxn ang="0">
                  <a:pos x="20" y="284"/>
                </a:cxn>
                <a:cxn ang="0">
                  <a:pos x="20" y="280"/>
                </a:cxn>
                <a:cxn ang="0">
                  <a:pos x="20" y="10"/>
                </a:cxn>
              </a:cxnLst>
              <a:rect l="0" t="0" r="r" b="b"/>
              <a:pathLst>
                <a:path w="20" h="290">
                  <a:moveTo>
                    <a:pt x="20" y="10"/>
                  </a:moveTo>
                  <a:lnTo>
                    <a:pt x="20" y="6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84"/>
                  </a:lnTo>
                  <a:lnTo>
                    <a:pt x="3" y="287"/>
                  </a:lnTo>
                  <a:lnTo>
                    <a:pt x="6" y="290"/>
                  </a:lnTo>
                  <a:lnTo>
                    <a:pt x="13" y="290"/>
                  </a:lnTo>
                  <a:lnTo>
                    <a:pt x="16" y="287"/>
                  </a:lnTo>
                  <a:lnTo>
                    <a:pt x="20" y="284"/>
                  </a:lnTo>
                  <a:lnTo>
                    <a:pt x="20" y="280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84" name="Freeform 16"/>
            <p:cNvSpPr>
              <a:spLocks/>
            </p:cNvSpPr>
            <p:nvPr/>
          </p:nvSpPr>
          <p:spPr bwMode="auto">
            <a:xfrm>
              <a:off x="4530" y="1849"/>
              <a:ext cx="86" cy="86"/>
            </a:xfrm>
            <a:custGeom>
              <a:avLst/>
              <a:gdLst/>
              <a:ahLst/>
              <a:cxnLst>
                <a:cxn ang="0">
                  <a:pos x="2" y="58"/>
                </a:cxn>
                <a:cxn ang="0">
                  <a:pos x="7" y="68"/>
                </a:cxn>
                <a:cxn ang="0">
                  <a:pos x="8" y="69"/>
                </a:cxn>
                <a:cxn ang="0">
                  <a:pos x="18" y="79"/>
                </a:cxn>
                <a:cxn ang="0">
                  <a:pos x="22" y="82"/>
                </a:cxn>
                <a:cxn ang="0">
                  <a:pos x="28" y="84"/>
                </a:cxn>
                <a:cxn ang="0">
                  <a:pos x="50" y="84"/>
                </a:cxn>
                <a:cxn ang="0">
                  <a:pos x="58" y="84"/>
                </a:cxn>
                <a:cxn ang="0">
                  <a:pos x="68" y="79"/>
                </a:cxn>
                <a:cxn ang="0">
                  <a:pos x="68" y="79"/>
                </a:cxn>
                <a:cxn ang="0">
                  <a:pos x="78" y="69"/>
                </a:cxn>
                <a:cxn ang="0">
                  <a:pos x="74" y="71"/>
                </a:cxn>
                <a:cxn ang="0">
                  <a:pos x="84" y="59"/>
                </a:cxn>
                <a:cxn ang="0">
                  <a:pos x="86" y="48"/>
                </a:cxn>
                <a:cxn ang="0">
                  <a:pos x="86" y="30"/>
                </a:cxn>
                <a:cxn ang="0">
                  <a:pos x="83" y="25"/>
                </a:cxn>
                <a:cxn ang="0">
                  <a:pos x="76" y="16"/>
                </a:cxn>
                <a:cxn ang="0">
                  <a:pos x="74" y="12"/>
                </a:cxn>
                <a:cxn ang="0">
                  <a:pos x="68" y="8"/>
                </a:cxn>
                <a:cxn ang="0">
                  <a:pos x="61" y="2"/>
                </a:cxn>
                <a:cxn ang="0">
                  <a:pos x="30" y="0"/>
                </a:cxn>
                <a:cxn ang="0">
                  <a:pos x="23" y="3"/>
                </a:cxn>
                <a:cxn ang="0">
                  <a:pos x="12" y="12"/>
                </a:cxn>
                <a:cxn ang="0">
                  <a:pos x="3" y="23"/>
                </a:cxn>
                <a:cxn ang="0">
                  <a:pos x="0" y="30"/>
                </a:cxn>
                <a:cxn ang="0">
                  <a:pos x="20" y="36"/>
                </a:cxn>
                <a:cxn ang="0">
                  <a:pos x="23" y="30"/>
                </a:cxn>
                <a:cxn ang="0">
                  <a:pos x="25" y="25"/>
                </a:cxn>
                <a:cxn ang="0">
                  <a:pos x="30" y="23"/>
                </a:cxn>
                <a:cxn ang="0">
                  <a:pos x="36" y="20"/>
                </a:cxn>
                <a:cxn ang="0">
                  <a:pos x="51" y="21"/>
                </a:cxn>
                <a:cxn ang="0">
                  <a:pos x="55" y="20"/>
                </a:cxn>
                <a:cxn ang="0">
                  <a:pos x="63" y="28"/>
                </a:cxn>
                <a:cxn ang="0">
                  <a:pos x="60" y="25"/>
                </a:cxn>
                <a:cxn ang="0">
                  <a:pos x="63" y="28"/>
                </a:cxn>
                <a:cxn ang="0">
                  <a:pos x="64" y="35"/>
                </a:cxn>
                <a:cxn ang="0">
                  <a:pos x="69" y="48"/>
                </a:cxn>
                <a:cxn ang="0">
                  <a:pos x="66" y="49"/>
                </a:cxn>
                <a:cxn ang="0">
                  <a:pos x="63" y="54"/>
                </a:cxn>
                <a:cxn ang="0">
                  <a:pos x="60" y="59"/>
                </a:cxn>
                <a:cxn ang="0">
                  <a:pos x="61" y="61"/>
                </a:cxn>
                <a:cxn ang="0">
                  <a:pos x="60" y="59"/>
                </a:cxn>
                <a:cxn ang="0">
                  <a:pos x="55" y="63"/>
                </a:cxn>
                <a:cxn ang="0">
                  <a:pos x="50" y="66"/>
                </a:cxn>
                <a:cxn ang="0">
                  <a:pos x="48" y="69"/>
                </a:cxn>
                <a:cxn ang="0">
                  <a:pos x="35" y="64"/>
                </a:cxn>
                <a:cxn ang="0">
                  <a:pos x="28" y="63"/>
                </a:cxn>
                <a:cxn ang="0">
                  <a:pos x="25" y="59"/>
                </a:cxn>
                <a:cxn ang="0">
                  <a:pos x="28" y="63"/>
                </a:cxn>
                <a:cxn ang="0">
                  <a:pos x="20" y="54"/>
                </a:cxn>
                <a:cxn ang="0">
                  <a:pos x="22" y="51"/>
                </a:cxn>
                <a:cxn ang="0">
                  <a:pos x="0" y="43"/>
                </a:cxn>
              </a:cxnLst>
              <a:rect l="0" t="0" r="r" b="b"/>
              <a:pathLst>
                <a:path w="86" h="86">
                  <a:moveTo>
                    <a:pt x="0" y="43"/>
                  </a:moveTo>
                  <a:lnTo>
                    <a:pt x="0" y="56"/>
                  </a:lnTo>
                  <a:lnTo>
                    <a:pt x="2" y="58"/>
                  </a:lnTo>
                  <a:lnTo>
                    <a:pt x="2" y="61"/>
                  </a:lnTo>
                  <a:lnTo>
                    <a:pt x="3" y="63"/>
                  </a:lnTo>
                  <a:lnTo>
                    <a:pt x="7" y="68"/>
                  </a:lnTo>
                  <a:lnTo>
                    <a:pt x="8" y="68"/>
                  </a:lnTo>
                  <a:lnTo>
                    <a:pt x="5" y="66"/>
                  </a:lnTo>
                  <a:lnTo>
                    <a:pt x="8" y="69"/>
                  </a:lnTo>
                  <a:lnTo>
                    <a:pt x="12" y="74"/>
                  </a:lnTo>
                  <a:lnTo>
                    <a:pt x="17" y="78"/>
                  </a:lnTo>
                  <a:lnTo>
                    <a:pt x="18" y="79"/>
                  </a:lnTo>
                  <a:lnTo>
                    <a:pt x="17" y="76"/>
                  </a:lnTo>
                  <a:lnTo>
                    <a:pt x="13" y="74"/>
                  </a:lnTo>
                  <a:lnTo>
                    <a:pt x="22" y="82"/>
                  </a:lnTo>
                  <a:lnTo>
                    <a:pt x="25" y="82"/>
                  </a:lnTo>
                  <a:lnTo>
                    <a:pt x="27" y="84"/>
                  </a:lnTo>
                  <a:lnTo>
                    <a:pt x="28" y="84"/>
                  </a:lnTo>
                  <a:lnTo>
                    <a:pt x="30" y="86"/>
                  </a:lnTo>
                  <a:lnTo>
                    <a:pt x="38" y="86"/>
                  </a:lnTo>
                  <a:lnTo>
                    <a:pt x="50" y="84"/>
                  </a:lnTo>
                  <a:lnTo>
                    <a:pt x="48" y="86"/>
                  </a:lnTo>
                  <a:lnTo>
                    <a:pt x="56" y="86"/>
                  </a:lnTo>
                  <a:lnTo>
                    <a:pt x="58" y="84"/>
                  </a:lnTo>
                  <a:lnTo>
                    <a:pt x="60" y="84"/>
                  </a:lnTo>
                  <a:lnTo>
                    <a:pt x="61" y="82"/>
                  </a:lnTo>
                  <a:lnTo>
                    <a:pt x="68" y="79"/>
                  </a:lnTo>
                  <a:lnTo>
                    <a:pt x="71" y="74"/>
                  </a:lnTo>
                  <a:lnTo>
                    <a:pt x="66" y="79"/>
                  </a:lnTo>
                  <a:lnTo>
                    <a:pt x="68" y="79"/>
                  </a:lnTo>
                  <a:lnTo>
                    <a:pt x="69" y="78"/>
                  </a:lnTo>
                  <a:lnTo>
                    <a:pt x="74" y="74"/>
                  </a:lnTo>
                  <a:lnTo>
                    <a:pt x="78" y="69"/>
                  </a:lnTo>
                  <a:lnTo>
                    <a:pt x="79" y="68"/>
                  </a:lnTo>
                  <a:lnTo>
                    <a:pt x="79" y="66"/>
                  </a:lnTo>
                  <a:lnTo>
                    <a:pt x="74" y="71"/>
                  </a:lnTo>
                  <a:lnTo>
                    <a:pt x="79" y="68"/>
                  </a:lnTo>
                  <a:lnTo>
                    <a:pt x="83" y="61"/>
                  </a:lnTo>
                  <a:lnTo>
                    <a:pt x="84" y="59"/>
                  </a:lnTo>
                  <a:lnTo>
                    <a:pt x="84" y="58"/>
                  </a:lnTo>
                  <a:lnTo>
                    <a:pt x="86" y="56"/>
                  </a:lnTo>
                  <a:lnTo>
                    <a:pt x="86" y="48"/>
                  </a:lnTo>
                  <a:lnTo>
                    <a:pt x="84" y="49"/>
                  </a:lnTo>
                  <a:lnTo>
                    <a:pt x="86" y="38"/>
                  </a:lnTo>
                  <a:lnTo>
                    <a:pt x="86" y="30"/>
                  </a:lnTo>
                  <a:lnTo>
                    <a:pt x="84" y="28"/>
                  </a:lnTo>
                  <a:lnTo>
                    <a:pt x="84" y="26"/>
                  </a:lnTo>
                  <a:lnTo>
                    <a:pt x="83" y="25"/>
                  </a:lnTo>
                  <a:lnTo>
                    <a:pt x="83" y="21"/>
                  </a:lnTo>
                  <a:lnTo>
                    <a:pt x="74" y="13"/>
                  </a:lnTo>
                  <a:lnTo>
                    <a:pt x="76" y="16"/>
                  </a:lnTo>
                  <a:lnTo>
                    <a:pt x="79" y="18"/>
                  </a:lnTo>
                  <a:lnTo>
                    <a:pt x="78" y="16"/>
                  </a:lnTo>
                  <a:lnTo>
                    <a:pt x="74" y="12"/>
                  </a:lnTo>
                  <a:lnTo>
                    <a:pt x="69" y="8"/>
                  </a:lnTo>
                  <a:lnTo>
                    <a:pt x="66" y="5"/>
                  </a:lnTo>
                  <a:lnTo>
                    <a:pt x="68" y="8"/>
                  </a:lnTo>
                  <a:lnTo>
                    <a:pt x="68" y="7"/>
                  </a:lnTo>
                  <a:lnTo>
                    <a:pt x="63" y="3"/>
                  </a:lnTo>
                  <a:lnTo>
                    <a:pt x="61" y="2"/>
                  </a:lnTo>
                  <a:lnTo>
                    <a:pt x="58" y="2"/>
                  </a:lnTo>
                  <a:lnTo>
                    <a:pt x="56" y="0"/>
                  </a:lnTo>
                  <a:lnTo>
                    <a:pt x="30" y="0"/>
                  </a:lnTo>
                  <a:lnTo>
                    <a:pt x="28" y="2"/>
                  </a:lnTo>
                  <a:lnTo>
                    <a:pt x="25" y="2"/>
                  </a:lnTo>
                  <a:lnTo>
                    <a:pt x="23" y="3"/>
                  </a:lnTo>
                  <a:lnTo>
                    <a:pt x="22" y="3"/>
                  </a:lnTo>
                  <a:lnTo>
                    <a:pt x="17" y="8"/>
                  </a:lnTo>
                  <a:lnTo>
                    <a:pt x="12" y="12"/>
                  </a:lnTo>
                  <a:lnTo>
                    <a:pt x="8" y="16"/>
                  </a:lnTo>
                  <a:lnTo>
                    <a:pt x="3" y="21"/>
                  </a:lnTo>
                  <a:lnTo>
                    <a:pt x="3" y="23"/>
                  </a:lnTo>
                  <a:lnTo>
                    <a:pt x="2" y="25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43"/>
                  </a:lnTo>
                  <a:lnTo>
                    <a:pt x="20" y="43"/>
                  </a:lnTo>
                  <a:lnTo>
                    <a:pt x="20" y="36"/>
                  </a:lnTo>
                  <a:lnTo>
                    <a:pt x="22" y="35"/>
                  </a:lnTo>
                  <a:lnTo>
                    <a:pt x="22" y="31"/>
                  </a:lnTo>
                  <a:lnTo>
                    <a:pt x="23" y="30"/>
                  </a:lnTo>
                  <a:lnTo>
                    <a:pt x="23" y="28"/>
                  </a:lnTo>
                  <a:lnTo>
                    <a:pt x="28" y="23"/>
                  </a:lnTo>
                  <a:lnTo>
                    <a:pt x="25" y="25"/>
                  </a:lnTo>
                  <a:lnTo>
                    <a:pt x="23" y="28"/>
                  </a:lnTo>
                  <a:lnTo>
                    <a:pt x="28" y="23"/>
                  </a:lnTo>
                  <a:lnTo>
                    <a:pt x="30" y="23"/>
                  </a:lnTo>
                  <a:lnTo>
                    <a:pt x="31" y="21"/>
                  </a:lnTo>
                  <a:lnTo>
                    <a:pt x="35" y="21"/>
                  </a:lnTo>
                  <a:lnTo>
                    <a:pt x="36" y="20"/>
                  </a:lnTo>
                  <a:lnTo>
                    <a:pt x="43" y="20"/>
                  </a:lnTo>
                  <a:lnTo>
                    <a:pt x="50" y="20"/>
                  </a:lnTo>
                  <a:lnTo>
                    <a:pt x="51" y="21"/>
                  </a:lnTo>
                  <a:lnTo>
                    <a:pt x="55" y="21"/>
                  </a:lnTo>
                  <a:lnTo>
                    <a:pt x="56" y="23"/>
                  </a:lnTo>
                  <a:lnTo>
                    <a:pt x="55" y="20"/>
                  </a:lnTo>
                  <a:lnTo>
                    <a:pt x="55" y="21"/>
                  </a:lnTo>
                  <a:lnTo>
                    <a:pt x="60" y="25"/>
                  </a:lnTo>
                  <a:lnTo>
                    <a:pt x="63" y="28"/>
                  </a:lnTo>
                  <a:lnTo>
                    <a:pt x="61" y="25"/>
                  </a:lnTo>
                  <a:lnTo>
                    <a:pt x="58" y="23"/>
                  </a:lnTo>
                  <a:lnTo>
                    <a:pt x="60" y="25"/>
                  </a:lnTo>
                  <a:lnTo>
                    <a:pt x="63" y="30"/>
                  </a:lnTo>
                  <a:lnTo>
                    <a:pt x="68" y="33"/>
                  </a:lnTo>
                  <a:lnTo>
                    <a:pt x="63" y="28"/>
                  </a:lnTo>
                  <a:lnTo>
                    <a:pt x="63" y="31"/>
                  </a:lnTo>
                  <a:lnTo>
                    <a:pt x="64" y="33"/>
                  </a:lnTo>
                  <a:lnTo>
                    <a:pt x="64" y="35"/>
                  </a:lnTo>
                  <a:lnTo>
                    <a:pt x="66" y="36"/>
                  </a:lnTo>
                  <a:lnTo>
                    <a:pt x="66" y="41"/>
                  </a:lnTo>
                  <a:lnTo>
                    <a:pt x="69" y="48"/>
                  </a:lnTo>
                  <a:lnTo>
                    <a:pt x="71" y="36"/>
                  </a:lnTo>
                  <a:lnTo>
                    <a:pt x="66" y="41"/>
                  </a:lnTo>
                  <a:lnTo>
                    <a:pt x="66" y="49"/>
                  </a:lnTo>
                  <a:lnTo>
                    <a:pt x="64" y="51"/>
                  </a:lnTo>
                  <a:lnTo>
                    <a:pt x="64" y="53"/>
                  </a:lnTo>
                  <a:lnTo>
                    <a:pt x="63" y="54"/>
                  </a:lnTo>
                  <a:lnTo>
                    <a:pt x="66" y="54"/>
                  </a:lnTo>
                  <a:lnTo>
                    <a:pt x="68" y="51"/>
                  </a:lnTo>
                  <a:lnTo>
                    <a:pt x="60" y="59"/>
                  </a:lnTo>
                  <a:lnTo>
                    <a:pt x="60" y="61"/>
                  </a:lnTo>
                  <a:lnTo>
                    <a:pt x="58" y="63"/>
                  </a:lnTo>
                  <a:lnTo>
                    <a:pt x="61" y="61"/>
                  </a:lnTo>
                  <a:lnTo>
                    <a:pt x="63" y="58"/>
                  </a:lnTo>
                  <a:lnTo>
                    <a:pt x="61" y="59"/>
                  </a:lnTo>
                  <a:lnTo>
                    <a:pt x="60" y="59"/>
                  </a:lnTo>
                  <a:lnTo>
                    <a:pt x="51" y="68"/>
                  </a:lnTo>
                  <a:lnTo>
                    <a:pt x="55" y="66"/>
                  </a:lnTo>
                  <a:lnTo>
                    <a:pt x="55" y="63"/>
                  </a:lnTo>
                  <a:lnTo>
                    <a:pt x="53" y="64"/>
                  </a:lnTo>
                  <a:lnTo>
                    <a:pt x="51" y="64"/>
                  </a:lnTo>
                  <a:lnTo>
                    <a:pt x="50" y="66"/>
                  </a:lnTo>
                  <a:lnTo>
                    <a:pt x="41" y="66"/>
                  </a:lnTo>
                  <a:lnTo>
                    <a:pt x="36" y="71"/>
                  </a:lnTo>
                  <a:lnTo>
                    <a:pt x="48" y="69"/>
                  </a:lnTo>
                  <a:lnTo>
                    <a:pt x="41" y="66"/>
                  </a:lnTo>
                  <a:lnTo>
                    <a:pt x="36" y="66"/>
                  </a:lnTo>
                  <a:lnTo>
                    <a:pt x="35" y="64"/>
                  </a:lnTo>
                  <a:lnTo>
                    <a:pt x="33" y="64"/>
                  </a:lnTo>
                  <a:lnTo>
                    <a:pt x="31" y="63"/>
                  </a:lnTo>
                  <a:lnTo>
                    <a:pt x="28" y="63"/>
                  </a:lnTo>
                  <a:lnTo>
                    <a:pt x="33" y="68"/>
                  </a:lnTo>
                  <a:lnTo>
                    <a:pt x="30" y="63"/>
                  </a:lnTo>
                  <a:lnTo>
                    <a:pt x="25" y="59"/>
                  </a:lnTo>
                  <a:lnTo>
                    <a:pt x="23" y="58"/>
                  </a:lnTo>
                  <a:lnTo>
                    <a:pt x="25" y="61"/>
                  </a:lnTo>
                  <a:lnTo>
                    <a:pt x="28" y="63"/>
                  </a:lnTo>
                  <a:lnTo>
                    <a:pt x="25" y="59"/>
                  </a:lnTo>
                  <a:lnTo>
                    <a:pt x="22" y="54"/>
                  </a:lnTo>
                  <a:lnTo>
                    <a:pt x="20" y="54"/>
                  </a:lnTo>
                  <a:lnTo>
                    <a:pt x="23" y="56"/>
                  </a:lnTo>
                  <a:lnTo>
                    <a:pt x="22" y="54"/>
                  </a:lnTo>
                  <a:lnTo>
                    <a:pt x="22" y="51"/>
                  </a:lnTo>
                  <a:lnTo>
                    <a:pt x="20" y="49"/>
                  </a:lnTo>
                  <a:lnTo>
                    <a:pt x="2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85" name="Freeform 17"/>
            <p:cNvSpPr>
              <a:spLocks/>
            </p:cNvSpPr>
            <p:nvPr/>
          </p:nvSpPr>
          <p:spPr bwMode="auto">
            <a:xfrm>
              <a:off x="4604" y="1111"/>
              <a:ext cx="515" cy="2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4" y="17"/>
                </a:cxn>
                <a:cxn ang="0">
                  <a:pos x="7" y="20"/>
                </a:cxn>
                <a:cxn ang="0">
                  <a:pos x="508" y="20"/>
                </a:cxn>
                <a:cxn ang="0">
                  <a:pos x="512" y="17"/>
                </a:cxn>
                <a:cxn ang="0">
                  <a:pos x="515" y="14"/>
                </a:cxn>
                <a:cxn ang="0">
                  <a:pos x="515" y="7"/>
                </a:cxn>
                <a:cxn ang="0">
                  <a:pos x="512" y="4"/>
                </a:cxn>
                <a:cxn ang="0">
                  <a:pos x="508" y="0"/>
                </a:cxn>
                <a:cxn ang="0">
                  <a:pos x="505" y="0"/>
                </a:cxn>
                <a:cxn ang="0">
                  <a:pos x="10" y="0"/>
                </a:cxn>
              </a:cxnLst>
              <a:rect l="0" t="0" r="r" b="b"/>
              <a:pathLst>
                <a:path w="515" h="20">
                  <a:moveTo>
                    <a:pt x="10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508" y="20"/>
                  </a:lnTo>
                  <a:lnTo>
                    <a:pt x="512" y="17"/>
                  </a:lnTo>
                  <a:lnTo>
                    <a:pt x="515" y="14"/>
                  </a:lnTo>
                  <a:lnTo>
                    <a:pt x="515" y="7"/>
                  </a:lnTo>
                  <a:lnTo>
                    <a:pt x="512" y="4"/>
                  </a:lnTo>
                  <a:lnTo>
                    <a:pt x="508" y="0"/>
                  </a:lnTo>
                  <a:lnTo>
                    <a:pt x="505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86" name="Freeform 18"/>
            <p:cNvSpPr>
              <a:spLocks/>
            </p:cNvSpPr>
            <p:nvPr/>
          </p:nvSpPr>
          <p:spPr bwMode="auto">
            <a:xfrm>
              <a:off x="4604" y="1885"/>
              <a:ext cx="576" cy="2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4" y="17"/>
                </a:cxn>
                <a:cxn ang="0">
                  <a:pos x="7" y="20"/>
                </a:cxn>
                <a:cxn ang="0">
                  <a:pos x="570" y="20"/>
                </a:cxn>
                <a:cxn ang="0">
                  <a:pos x="573" y="17"/>
                </a:cxn>
                <a:cxn ang="0">
                  <a:pos x="576" y="13"/>
                </a:cxn>
                <a:cxn ang="0">
                  <a:pos x="576" y="7"/>
                </a:cxn>
                <a:cxn ang="0">
                  <a:pos x="573" y="4"/>
                </a:cxn>
                <a:cxn ang="0">
                  <a:pos x="570" y="0"/>
                </a:cxn>
                <a:cxn ang="0">
                  <a:pos x="566" y="0"/>
                </a:cxn>
                <a:cxn ang="0">
                  <a:pos x="10" y="0"/>
                </a:cxn>
              </a:cxnLst>
              <a:rect l="0" t="0" r="r" b="b"/>
              <a:pathLst>
                <a:path w="576" h="20">
                  <a:moveTo>
                    <a:pt x="10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570" y="20"/>
                  </a:lnTo>
                  <a:lnTo>
                    <a:pt x="573" y="17"/>
                  </a:lnTo>
                  <a:lnTo>
                    <a:pt x="576" y="13"/>
                  </a:lnTo>
                  <a:lnTo>
                    <a:pt x="576" y="7"/>
                  </a:lnTo>
                  <a:lnTo>
                    <a:pt x="573" y="4"/>
                  </a:lnTo>
                  <a:lnTo>
                    <a:pt x="570" y="0"/>
                  </a:lnTo>
                  <a:lnTo>
                    <a:pt x="56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87" name="Freeform 19"/>
            <p:cNvSpPr>
              <a:spLocks/>
            </p:cNvSpPr>
            <p:nvPr/>
          </p:nvSpPr>
          <p:spPr bwMode="auto">
            <a:xfrm>
              <a:off x="3799" y="1019"/>
              <a:ext cx="423" cy="20"/>
            </a:xfrm>
            <a:custGeom>
              <a:avLst/>
              <a:gdLst/>
              <a:ahLst/>
              <a:cxnLst>
                <a:cxn ang="0">
                  <a:pos x="413" y="20"/>
                </a:cxn>
                <a:cxn ang="0">
                  <a:pos x="416" y="20"/>
                </a:cxn>
                <a:cxn ang="0">
                  <a:pos x="419" y="17"/>
                </a:cxn>
                <a:cxn ang="0">
                  <a:pos x="423" y="13"/>
                </a:cxn>
                <a:cxn ang="0">
                  <a:pos x="423" y="7"/>
                </a:cxn>
                <a:cxn ang="0">
                  <a:pos x="419" y="3"/>
                </a:cxn>
                <a:cxn ang="0">
                  <a:pos x="416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4" y="17"/>
                </a:cxn>
                <a:cxn ang="0">
                  <a:pos x="7" y="20"/>
                </a:cxn>
                <a:cxn ang="0">
                  <a:pos x="10" y="20"/>
                </a:cxn>
                <a:cxn ang="0">
                  <a:pos x="413" y="20"/>
                </a:cxn>
              </a:cxnLst>
              <a:rect l="0" t="0" r="r" b="b"/>
              <a:pathLst>
                <a:path w="423" h="20">
                  <a:moveTo>
                    <a:pt x="413" y="20"/>
                  </a:moveTo>
                  <a:lnTo>
                    <a:pt x="416" y="20"/>
                  </a:lnTo>
                  <a:lnTo>
                    <a:pt x="419" y="17"/>
                  </a:lnTo>
                  <a:lnTo>
                    <a:pt x="423" y="13"/>
                  </a:lnTo>
                  <a:lnTo>
                    <a:pt x="423" y="7"/>
                  </a:lnTo>
                  <a:lnTo>
                    <a:pt x="419" y="3"/>
                  </a:lnTo>
                  <a:lnTo>
                    <a:pt x="416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413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88" name="Freeform 20"/>
            <p:cNvSpPr>
              <a:spLocks/>
            </p:cNvSpPr>
            <p:nvPr/>
          </p:nvSpPr>
          <p:spPr bwMode="auto">
            <a:xfrm>
              <a:off x="3799" y="1978"/>
              <a:ext cx="423" cy="19"/>
            </a:xfrm>
            <a:custGeom>
              <a:avLst/>
              <a:gdLst/>
              <a:ahLst/>
              <a:cxnLst>
                <a:cxn ang="0">
                  <a:pos x="413" y="19"/>
                </a:cxn>
                <a:cxn ang="0">
                  <a:pos x="416" y="19"/>
                </a:cxn>
                <a:cxn ang="0">
                  <a:pos x="419" y="16"/>
                </a:cxn>
                <a:cxn ang="0">
                  <a:pos x="423" y="13"/>
                </a:cxn>
                <a:cxn ang="0">
                  <a:pos x="423" y="6"/>
                </a:cxn>
                <a:cxn ang="0">
                  <a:pos x="419" y="3"/>
                </a:cxn>
                <a:cxn ang="0">
                  <a:pos x="416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4" y="16"/>
                </a:cxn>
                <a:cxn ang="0">
                  <a:pos x="7" y="19"/>
                </a:cxn>
                <a:cxn ang="0">
                  <a:pos x="10" y="19"/>
                </a:cxn>
                <a:cxn ang="0">
                  <a:pos x="413" y="19"/>
                </a:cxn>
              </a:cxnLst>
              <a:rect l="0" t="0" r="r" b="b"/>
              <a:pathLst>
                <a:path w="423" h="19">
                  <a:moveTo>
                    <a:pt x="413" y="19"/>
                  </a:moveTo>
                  <a:lnTo>
                    <a:pt x="416" y="19"/>
                  </a:lnTo>
                  <a:lnTo>
                    <a:pt x="419" y="16"/>
                  </a:lnTo>
                  <a:lnTo>
                    <a:pt x="423" y="13"/>
                  </a:lnTo>
                  <a:lnTo>
                    <a:pt x="423" y="6"/>
                  </a:lnTo>
                  <a:lnTo>
                    <a:pt x="419" y="3"/>
                  </a:lnTo>
                  <a:lnTo>
                    <a:pt x="416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4" y="16"/>
                  </a:lnTo>
                  <a:lnTo>
                    <a:pt x="7" y="19"/>
                  </a:lnTo>
                  <a:lnTo>
                    <a:pt x="10" y="19"/>
                  </a:lnTo>
                  <a:lnTo>
                    <a:pt x="413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89" name="Freeform 21"/>
            <p:cNvSpPr>
              <a:spLocks/>
            </p:cNvSpPr>
            <p:nvPr/>
          </p:nvSpPr>
          <p:spPr bwMode="auto">
            <a:xfrm>
              <a:off x="4697" y="1111"/>
              <a:ext cx="20" cy="238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7"/>
                </a:cxn>
                <a:cxn ang="0">
                  <a:pos x="16" y="4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231"/>
                </a:cxn>
                <a:cxn ang="0">
                  <a:pos x="3" y="235"/>
                </a:cxn>
                <a:cxn ang="0">
                  <a:pos x="6" y="238"/>
                </a:cxn>
                <a:cxn ang="0">
                  <a:pos x="13" y="238"/>
                </a:cxn>
                <a:cxn ang="0">
                  <a:pos x="16" y="235"/>
                </a:cxn>
                <a:cxn ang="0">
                  <a:pos x="20" y="231"/>
                </a:cxn>
                <a:cxn ang="0">
                  <a:pos x="20" y="228"/>
                </a:cxn>
                <a:cxn ang="0">
                  <a:pos x="20" y="10"/>
                </a:cxn>
              </a:cxnLst>
              <a:rect l="0" t="0" r="r" b="b"/>
              <a:pathLst>
                <a:path w="20" h="238">
                  <a:moveTo>
                    <a:pt x="20" y="10"/>
                  </a:moveTo>
                  <a:lnTo>
                    <a:pt x="20" y="7"/>
                  </a:lnTo>
                  <a:lnTo>
                    <a:pt x="16" y="4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231"/>
                  </a:lnTo>
                  <a:lnTo>
                    <a:pt x="3" y="235"/>
                  </a:lnTo>
                  <a:lnTo>
                    <a:pt x="6" y="238"/>
                  </a:lnTo>
                  <a:lnTo>
                    <a:pt x="13" y="238"/>
                  </a:lnTo>
                  <a:lnTo>
                    <a:pt x="16" y="235"/>
                  </a:lnTo>
                  <a:lnTo>
                    <a:pt x="20" y="231"/>
                  </a:lnTo>
                  <a:lnTo>
                    <a:pt x="20" y="228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90" name="Freeform 22"/>
            <p:cNvSpPr>
              <a:spLocks/>
            </p:cNvSpPr>
            <p:nvPr/>
          </p:nvSpPr>
          <p:spPr bwMode="auto">
            <a:xfrm>
              <a:off x="4697" y="1638"/>
              <a:ext cx="20" cy="267"/>
            </a:xfrm>
            <a:custGeom>
              <a:avLst/>
              <a:gdLst/>
              <a:ahLst/>
              <a:cxnLst>
                <a:cxn ang="0">
                  <a:pos x="0" y="257"/>
                </a:cxn>
                <a:cxn ang="0">
                  <a:pos x="0" y="260"/>
                </a:cxn>
                <a:cxn ang="0">
                  <a:pos x="3" y="264"/>
                </a:cxn>
                <a:cxn ang="0">
                  <a:pos x="6" y="267"/>
                </a:cxn>
                <a:cxn ang="0">
                  <a:pos x="13" y="267"/>
                </a:cxn>
                <a:cxn ang="0">
                  <a:pos x="16" y="264"/>
                </a:cxn>
                <a:cxn ang="0">
                  <a:pos x="20" y="260"/>
                </a:cxn>
                <a:cxn ang="0">
                  <a:pos x="20" y="6"/>
                </a:cxn>
                <a:cxn ang="0">
                  <a:pos x="16" y="3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0"/>
                </a:cxn>
                <a:cxn ang="0">
                  <a:pos x="0" y="257"/>
                </a:cxn>
              </a:cxnLst>
              <a:rect l="0" t="0" r="r" b="b"/>
              <a:pathLst>
                <a:path w="20" h="267">
                  <a:moveTo>
                    <a:pt x="0" y="257"/>
                  </a:moveTo>
                  <a:lnTo>
                    <a:pt x="0" y="260"/>
                  </a:lnTo>
                  <a:lnTo>
                    <a:pt x="3" y="264"/>
                  </a:lnTo>
                  <a:lnTo>
                    <a:pt x="6" y="267"/>
                  </a:lnTo>
                  <a:lnTo>
                    <a:pt x="13" y="267"/>
                  </a:lnTo>
                  <a:lnTo>
                    <a:pt x="16" y="264"/>
                  </a:lnTo>
                  <a:lnTo>
                    <a:pt x="20" y="260"/>
                  </a:lnTo>
                  <a:lnTo>
                    <a:pt x="20" y="6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25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91" name="Freeform 23"/>
            <p:cNvSpPr>
              <a:spLocks/>
            </p:cNvSpPr>
            <p:nvPr/>
          </p:nvSpPr>
          <p:spPr bwMode="auto">
            <a:xfrm>
              <a:off x="4047" y="1206"/>
              <a:ext cx="175" cy="19"/>
            </a:xfrm>
            <a:custGeom>
              <a:avLst/>
              <a:gdLst/>
              <a:ahLst/>
              <a:cxnLst>
                <a:cxn ang="0">
                  <a:pos x="165" y="19"/>
                </a:cxn>
                <a:cxn ang="0">
                  <a:pos x="168" y="19"/>
                </a:cxn>
                <a:cxn ang="0">
                  <a:pos x="171" y="16"/>
                </a:cxn>
                <a:cxn ang="0">
                  <a:pos x="175" y="13"/>
                </a:cxn>
                <a:cxn ang="0">
                  <a:pos x="175" y="6"/>
                </a:cxn>
                <a:cxn ang="0">
                  <a:pos x="171" y="3"/>
                </a:cxn>
                <a:cxn ang="0">
                  <a:pos x="168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19"/>
                </a:cxn>
                <a:cxn ang="0">
                  <a:pos x="10" y="19"/>
                </a:cxn>
                <a:cxn ang="0">
                  <a:pos x="165" y="19"/>
                </a:cxn>
              </a:cxnLst>
              <a:rect l="0" t="0" r="r" b="b"/>
              <a:pathLst>
                <a:path w="175" h="19">
                  <a:moveTo>
                    <a:pt x="165" y="19"/>
                  </a:moveTo>
                  <a:lnTo>
                    <a:pt x="168" y="19"/>
                  </a:lnTo>
                  <a:lnTo>
                    <a:pt x="171" y="16"/>
                  </a:lnTo>
                  <a:lnTo>
                    <a:pt x="175" y="13"/>
                  </a:lnTo>
                  <a:lnTo>
                    <a:pt x="175" y="6"/>
                  </a:lnTo>
                  <a:lnTo>
                    <a:pt x="171" y="3"/>
                  </a:lnTo>
                  <a:lnTo>
                    <a:pt x="168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19"/>
                  </a:lnTo>
                  <a:lnTo>
                    <a:pt x="10" y="19"/>
                  </a:lnTo>
                  <a:lnTo>
                    <a:pt x="165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92" name="Freeform 24"/>
            <p:cNvSpPr>
              <a:spLocks/>
            </p:cNvSpPr>
            <p:nvPr/>
          </p:nvSpPr>
          <p:spPr bwMode="auto">
            <a:xfrm>
              <a:off x="4047" y="1206"/>
              <a:ext cx="20" cy="143"/>
            </a:xfrm>
            <a:custGeom>
              <a:avLst/>
              <a:gdLst/>
              <a:ahLst/>
              <a:cxnLst>
                <a:cxn ang="0">
                  <a:pos x="20" y="9"/>
                </a:cxn>
                <a:cxn ang="0">
                  <a:pos x="20" y="6"/>
                </a:cxn>
                <a:cxn ang="0">
                  <a:pos x="16" y="3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36"/>
                </a:cxn>
                <a:cxn ang="0">
                  <a:pos x="3" y="140"/>
                </a:cxn>
                <a:cxn ang="0">
                  <a:pos x="6" y="143"/>
                </a:cxn>
                <a:cxn ang="0">
                  <a:pos x="13" y="143"/>
                </a:cxn>
                <a:cxn ang="0">
                  <a:pos x="16" y="140"/>
                </a:cxn>
                <a:cxn ang="0">
                  <a:pos x="20" y="136"/>
                </a:cxn>
                <a:cxn ang="0">
                  <a:pos x="20" y="133"/>
                </a:cxn>
                <a:cxn ang="0">
                  <a:pos x="20" y="9"/>
                </a:cxn>
              </a:cxnLst>
              <a:rect l="0" t="0" r="r" b="b"/>
              <a:pathLst>
                <a:path w="20" h="143">
                  <a:moveTo>
                    <a:pt x="20" y="9"/>
                  </a:moveTo>
                  <a:lnTo>
                    <a:pt x="20" y="6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6"/>
                  </a:lnTo>
                  <a:lnTo>
                    <a:pt x="3" y="140"/>
                  </a:lnTo>
                  <a:lnTo>
                    <a:pt x="6" y="143"/>
                  </a:lnTo>
                  <a:lnTo>
                    <a:pt x="13" y="143"/>
                  </a:lnTo>
                  <a:lnTo>
                    <a:pt x="16" y="140"/>
                  </a:lnTo>
                  <a:lnTo>
                    <a:pt x="20" y="136"/>
                  </a:lnTo>
                  <a:lnTo>
                    <a:pt x="20" y="133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93" name="Freeform 25"/>
            <p:cNvSpPr>
              <a:spLocks/>
            </p:cNvSpPr>
            <p:nvPr/>
          </p:nvSpPr>
          <p:spPr bwMode="auto">
            <a:xfrm>
              <a:off x="4047" y="1793"/>
              <a:ext cx="175" cy="20"/>
            </a:xfrm>
            <a:custGeom>
              <a:avLst/>
              <a:gdLst/>
              <a:ahLst/>
              <a:cxnLst>
                <a:cxn ang="0">
                  <a:pos x="165" y="20"/>
                </a:cxn>
                <a:cxn ang="0">
                  <a:pos x="168" y="20"/>
                </a:cxn>
                <a:cxn ang="0">
                  <a:pos x="171" y="16"/>
                </a:cxn>
                <a:cxn ang="0">
                  <a:pos x="175" y="13"/>
                </a:cxn>
                <a:cxn ang="0">
                  <a:pos x="175" y="6"/>
                </a:cxn>
                <a:cxn ang="0">
                  <a:pos x="171" y="3"/>
                </a:cxn>
                <a:cxn ang="0">
                  <a:pos x="168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6" y="20"/>
                </a:cxn>
                <a:cxn ang="0">
                  <a:pos x="10" y="20"/>
                </a:cxn>
                <a:cxn ang="0">
                  <a:pos x="165" y="20"/>
                </a:cxn>
              </a:cxnLst>
              <a:rect l="0" t="0" r="r" b="b"/>
              <a:pathLst>
                <a:path w="175" h="20">
                  <a:moveTo>
                    <a:pt x="165" y="20"/>
                  </a:moveTo>
                  <a:lnTo>
                    <a:pt x="168" y="20"/>
                  </a:lnTo>
                  <a:lnTo>
                    <a:pt x="171" y="16"/>
                  </a:lnTo>
                  <a:lnTo>
                    <a:pt x="175" y="13"/>
                  </a:lnTo>
                  <a:lnTo>
                    <a:pt x="175" y="6"/>
                  </a:lnTo>
                  <a:lnTo>
                    <a:pt x="171" y="3"/>
                  </a:lnTo>
                  <a:lnTo>
                    <a:pt x="168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165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94" name="Freeform 26"/>
            <p:cNvSpPr>
              <a:spLocks/>
            </p:cNvSpPr>
            <p:nvPr/>
          </p:nvSpPr>
          <p:spPr bwMode="auto">
            <a:xfrm>
              <a:off x="4047" y="1669"/>
              <a:ext cx="20" cy="144"/>
            </a:xfrm>
            <a:custGeom>
              <a:avLst/>
              <a:gdLst/>
              <a:ahLst/>
              <a:cxnLst>
                <a:cxn ang="0">
                  <a:pos x="0" y="134"/>
                </a:cxn>
                <a:cxn ang="0">
                  <a:pos x="0" y="137"/>
                </a:cxn>
                <a:cxn ang="0">
                  <a:pos x="3" y="140"/>
                </a:cxn>
                <a:cxn ang="0">
                  <a:pos x="6" y="144"/>
                </a:cxn>
                <a:cxn ang="0">
                  <a:pos x="13" y="144"/>
                </a:cxn>
                <a:cxn ang="0">
                  <a:pos x="16" y="140"/>
                </a:cxn>
                <a:cxn ang="0">
                  <a:pos x="20" y="137"/>
                </a:cxn>
                <a:cxn ang="0">
                  <a:pos x="20" y="7"/>
                </a:cxn>
                <a:cxn ang="0">
                  <a:pos x="16" y="3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34"/>
                </a:cxn>
              </a:cxnLst>
              <a:rect l="0" t="0" r="r" b="b"/>
              <a:pathLst>
                <a:path w="20" h="144">
                  <a:moveTo>
                    <a:pt x="0" y="134"/>
                  </a:moveTo>
                  <a:lnTo>
                    <a:pt x="0" y="137"/>
                  </a:lnTo>
                  <a:lnTo>
                    <a:pt x="3" y="140"/>
                  </a:lnTo>
                  <a:lnTo>
                    <a:pt x="6" y="144"/>
                  </a:lnTo>
                  <a:lnTo>
                    <a:pt x="13" y="144"/>
                  </a:lnTo>
                  <a:lnTo>
                    <a:pt x="16" y="140"/>
                  </a:lnTo>
                  <a:lnTo>
                    <a:pt x="20" y="137"/>
                  </a:lnTo>
                  <a:lnTo>
                    <a:pt x="20" y="7"/>
                  </a:lnTo>
                  <a:lnTo>
                    <a:pt x="16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95" name="Freeform 27"/>
            <p:cNvSpPr>
              <a:spLocks/>
            </p:cNvSpPr>
            <p:nvPr/>
          </p:nvSpPr>
          <p:spPr bwMode="auto">
            <a:xfrm>
              <a:off x="4047" y="1329"/>
              <a:ext cx="670" cy="360"/>
            </a:xfrm>
            <a:custGeom>
              <a:avLst/>
              <a:gdLst/>
              <a:ahLst/>
              <a:cxnLst>
                <a:cxn ang="0">
                  <a:pos x="665" y="18"/>
                </a:cxn>
                <a:cxn ang="0">
                  <a:pos x="668" y="15"/>
                </a:cxn>
                <a:cxn ang="0">
                  <a:pos x="670" y="13"/>
                </a:cxn>
                <a:cxn ang="0">
                  <a:pos x="670" y="9"/>
                </a:cxn>
                <a:cxn ang="0">
                  <a:pos x="668" y="5"/>
                </a:cxn>
                <a:cxn ang="0">
                  <a:pos x="665" y="2"/>
                </a:cxn>
                <a:cxn ang="0">
                  <a:pos x="663" y="0"/>
                </a:cxn>
                <a:cxn ang="0">
                  <a:pos x="658" y="0"/>
                </a:cxn>
                <a:cxn ang="0">
                  <a:pos x="655" y="2"/>
                </a:cxn>
                <a:cxn ang="0">
                  <a:pos x="5" y="342"/>
                </a:cxn>
                <a:cxn ang="0">
                  <a:pos x="1" y="345"/>
                </a:cxn>
                <a:cxn ang="0">
                  <a:pos x="0" y="347"/>
                </a:cxn>
                <a:cxn ang="0">
                  <a:pos x="0" y="352"/>
                </a:cxn>
                <a:cxn ang="0">
                  <a:pos x="1" y="355"/>
                </a:cxn>
                <a:cxn ang="0">
                  <a:pos x="5" y="358"/>
                </a:cxn>
                <a:cxn ang="0">
                  <a:pos x="6" y="360"/>
                </a:cxn>
                <a:cxn ang="0">
                  <a:pos x="11" y="360"/>
                </a:cxn>
                <a:cxn ang="0">
                  <a:pos x="15" y="358"/>
                </a:cxn>
                <a:cxn ang="0">
                  <a:pos x="665" y="18"/>
                </a:cxn>
              </a:cxnLst>
              <a:rect l="0" t="0" r="r" b="b"/>
              <a:pathLst>
                <a:path w="670" h="360">
                  <a:moveTo>
                    <a:pt x="665" y="18"/>
                  </a:moveTo>
                  <a:lnTo>
                    <a:pt x="668" y="15"/>
                  </a:lnTo>
                  <a:lnTo>
                    <a:pt x="670" y="13"/>
                  </a:lnTo>
                  <a:lnTo>
                    <a:pt x="670" y="9"/>
                  </a:lnTo>
                  <a:lnTo>
                    <a:pt x="668" y="5"/>
                  </a:lnTo>
                  <a:lnTo>
                    <a:pt x="665" y="2"/>
                  </a:lnTo>
                  <a:lnTo>
                    <a:pt x="663" y="0"/>
                  </a:lnTo>
                  <a:lnTo>
                    <a:pt x="658" y="0"/>
                  </a:lnTo>
                  <a:lnTo>
                    <a:pt x="655" y="2"/>
                  </a:lnTo>
                  <a:lnTo>
                    <a:pt x="5" y="342"/>
                  </a:lnTo>
                  <a:lnTo>
                    <a:pt x="1" y="345"/>
                  </a:lnTo>
                  <a:lnTo>
                    <a:pt x="0" y="347"/>
                  </a:lnTo>
                  <a:lnTo>
                    <a:pt x="0" y="352"/>
                  </a:lnTo>
                  <a:lnTo>
                    <a:pt x="1" y="355"/>
                  </a:lnTo>
                  <a:lnTo>
                    <a:pt x="5" y="358"/>
                  </a:lnTo>
                  <a:lnTo>
                    <a:pt x="6" y="360"/>
                  </a:lnTo>
                  <a:lnTo>
                    <a:pt x="11" y="360"/>
                  </a:lnTo>
                  <a:lnTo>
                    <a:pt x="15" y="358"/>
                  </a:lnTo>
                  <a:lnTo>
                    <a:pt x="665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96" name="Freeform 28"/>
            <p:cNvSpPr>
              <a:spLocks/>
            </p:cNvSpPr>
            <p:nvPr/>
          </p:nvSpPr>
          <p:spPr bwMode="auto">
            <a:xfrm>
              <a:off x="4047" y="1329"/>
              <a:ext cx="670" cy="329"/>
            </a:xfrm>
            <a:custGeom>
              <a:avLst/>
              <a:gdLst/>
              <a:ahLst/>
              <a:cxnLst>
                <a:cxn ang="0">
                  <a:pos x="15" y="2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5" y="2"/>
                </a:cxn>
                <a:cxn ang="0">
                  <a:pos x="1" y="4"/>
                </a:cxn>
                <a:cxn ang="0">
                  <a:pos x="1" y="5"/>
                </a:cxn>
                <a:cxn ang="0">
                  <a:pos x="0" y="9"/>
                </a:cxn>
                <a:cxn ang="0">
                  <a:pos x="0" y="13"/>
                </a:cxn>
                <a:cxn ang="0">
                  <a:pos x="1" y="15"/>
                </a:cxn>
                <a:cxn ang="0">
                  <a:pos x="3" y="18"/>
                </a:cxn>
                <a:cxn ang="0">
                  <a:pos x="5" y="18"/>
                </a:cxn>
                <a:cxn ang="0">
                  <a:pos x="655" y="327"/>
                </a:cxn>
                <a:cxn ang="0">
                  <a:pos x="658" y="329"/>
                </a:cxn>
                <a:cxn ang="0">
                  <a:pos x="663" y="329"/>
                </a:cxn>
                <a:cxn ang="0">
                  <a:pos x="665" y="327"/>
                </a:cxn>
                <a:cxn ang="0">
                  <a:pos x="668" y="325"/>
                </a:cxn>
                <a:cxn ang="0">
                  <a:pos x="668" y="324"/>
                </a:cxn>
                <a:cxn ang="0">
                  <a:pos x="670" y="320"/>
                </a:cxn>
                <a:cxn ang="0">
                  <a:pos x="670" y="315"/>
                </a:cxn>
                <a:cxn ang="0">
                  <a:pos x="668" y="314"/>
                </a:cxn>
                <a:cxn ang="0">
                  <a:pos x="666" y="310"/>
                </a:cxn>
                <a:cxn ang="0">
                  <a:pos x="665" y="310"/>
                </a:cxn>
                <a:cxn ang="0">
                  <a:pos x="15" y="2"/>
                </a:cxn>
              </a:cxnLst>
              <a:rect l="0" t="0" r="r" b="b"/>
              <a:pathLst>
                <a:path w="670" h="329">
                  <a:moveTo>
                    <a:pt x="15" y="2"/>
                  </a:moveTo>
                  <a:lnTo>
                    <a:pt x="11" y="0"/>
                  </a:lnTo>
                  <a:lnTo>
                    <a:pt x="6" y="0"/>
                  </a:lnTo>
                  <a:lnTo>
                    <a:pt x="5" y="2"/>
                  </a:lnTo>
                  <a:lnTo>
                    <a:pt x="1" y="4"/>
                  </a:lnTo>
                  <a:lnTo>
                    <a:pt x="1" y="5"/>
                  </a:lnTo>
                  <a:lnTo>
                    <a:pt x="0" y="9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3" y="18"/>
                  </a:lnTo>
                  <a:lnTo>
                    <a:pt x="5" y="18"/>
                  </a:lnTo>
                  <a:lnTo>
                    <a:pt x="655" y="327"/>
                  </a:lnTo>
                  <a:lnTo>
                    <a:pt x="658" y="329"/>
                  </a:lnTo>
                  <a:lnTo>
                    <a:pt x="663" y="329"/>
                  </a:lnTo>
                  <a:lnTo>
                    <a:pt x="665" y="327"/>
                  </a:lnTo>
                  <a:lnTo>
                    <a:pt x="668" y="325"/>
                  </a:lnTo>
                  <a:lnTo>
                    <a:pt x="668" y="324"/>
                  </a:lnTo>
                  <a:lnTo>
                    <a:pt x="670" y="320"/>
                  </a:lnTo>
                  <a:lnTo>
                    <a:pt x="670" y="315"/>
                  </a:lnTo>
                  <a:lnTo>
                    <a:pt x="668" y="314"/>
                  </a:lnTo>
                  <a:lnTo>
                    <a:pt x="666" y="310"/>
                  </a:lnTo>
                  <a:lnTo>
                    <a:pt x="665" y="310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97" name="Oval 29"/>
            <p:cNvSpPr>
              <a:spLocks noChangeArrowheads="1"/>
            </p:cNvSpPr>
            <p:nvPr/>
          </p:nvSpPr>
          <p:spPr bwMode="auto">
            <a:xfrm>
              <a:off x="4675" y="1092"/>
              <a:ext cx="65" cy="62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98" name="Freeform 30"/>
            <p:cNvSpPr>
              <a:spLocks/>
            </p:cNvSpPr>
            <p:nvPr/>
          </p:nvSpPr>
          <p:spPr bwMode="auto">
            <a:xfrm>
              <a:off x="4665" y="1082"/>
              <a:ext cx="81" cy="79"/>
            </a:xfrm>
            <a:custGeom>
              <a:avLst/>
              <a:gdLst/>
              <a:ahLst/>
              <a:cxnLst>
                <a:cxn ang="0">
                  <a:pos x="2" y="53"/>
                </a:cxn>
                <a:cxn ang="0">
                  <a:pos x="4" y="58"/>
                </a:cxn>
                <a:cxn ang="0">
                  <a:pos x="14" y="67"/>
                </a:cxn>
                <a:cxn ang="0">
                  <a:pos x="17" y="71"/>
                </a:cxn>
                <a:cxn ang="0">
                  <a:pos x="20" y="74"/>
                </a:cxn>
                <a:cxn ang="0">
                  <a:pos x="20" y="74"/>
                </a:cxn>
                <a:cxn ang="0">
                  <a:pos x="37" y="79"/>
                </a:cxn>
                <a:cxn ang="0">
                  <a:pos x="48" y="76"/>
                </a:cxn>
                <a:cxn ang="0">
                  <a:pos x="61" y="74"/>
                </a:cxn>
                <a:cxn ang="0">
                  <a:pos x="61" y="74"/>
                </a:cxn>
                <a:cxn ang="0">
                  <a:pos x="65" y="71"/>
                </a:cxn>
                <a:cxn ang="0">
                  <a:pos x="68" y="67"/>
                </a:cxn>
                <a:cxn ang="0">
                  <a:pos x="78" y="58"/>
                </a:cxn>
                <a:cxn ang="0">
                  <a:pos x="80" y="53"/>
                </a:cxn>
                <a:cxn ang="0">
                  <a:pos x="73" y="49"/>
                </a:cxn>
                <a:cxn ang="0">
                  <a:pos x="81" y="26"/>
                </a:cxn>
                <a:cxn ang="0">
                  <a:pos x="78" y="21"/>
                </a:cxn>
                <a:cxn ang="0">
                  <a:pos x="66" y="10"/>
                </a:cxn>
                <a:cxn ang="0">
                  <a:pos x="60" y="3"/>
                </a:cxn>
                <a:cxn ang="0">
                  <a:pos x="55" y="1"/>
                </a:cxn>
                <a:cxn ang="0">
                  <a:pos x="27" y="1"/>
                </a:cxn>
                <a:cxn ang="0">
                  <a:pos x="22" y="3"/>
                </a:cxn>
                <a:cxn ang="0">
                  <a:pos x="15" y="10"/>
                </a:cxn>
                <a:cxn ang="0">
                  <a:pos x="4" y="21"/>
                </a:cxn>
                <a:cxn ang="0">
                  <a:pos x="0" y="26"/>
                </a:cxn>
                <a:cxn ang="0">
                  <a:pos x="20" y="33"/>
                </a:cxn>
                <a:cxn ang="0">
                  <a:pos x="24" y="28"/>
                </a:cxn>
                <a:cxn ang="0">
                  <a:pos x="28" y="21"/>
                </a:cxn>
                <a:cxn ang="0">
                  <a:pos x="33" y="20"/>
                </a:cxn>
                <a:cxn ang="0">
                  <a:pos x="35" y="20"/>
                </a:cxn>
                <a:cxn ang="0">
                  <a:pos x="48" y="21"/>
                </a:cxn>
                <a:cxn ang="0">
                  <a:pos x="53" y="23"/>
                </a:cxn>
                <a:cxn ang="0">
                  <a:pos x="53" y="23"/>
                </a:cxn>
                <a:cxn ang="0">
                  <a:pos x="60" y="29"/>
                </a:cxn>
                <a:cxn ang="0">
                  <a:pos x="61" y="41"/>
                </a:cxn>
                <a:cxn ang="0">
                  <a:pos x="65" y="33"/>
                </a:cxn>
                <a:cxn ang="0">
                  <a:pos x="63" y="46"/>
                </a:cxn>
                <a:cxn ang="0">
                  <a:pos x="57" y="53"/>
                </a:cxn>
                <a:cxn ang="0">
                  <a:pos x="53" y="56"/>
                </a:cxn>
                <a:cxn ang="0">
                  <a:pos x="50" y="59"/>
                </a:cxn>
                <a:cxn ang="0">
                  <a:pos x="53" y="56"/>
                </a:cxn>
                <a:cxn ang="0">
                  <a:pos x="48" y="58"/>
                </a:cxn>
                <a:cxn ang="0">
                  <a:pos x="32" y="71"/>
                </a:cxn>
                <a:cxn ang="0">
                  <a:pos x="35" y="59"/>
                </a:cxn>
                <a:cxn ang="0">
                  <a:pos x="33" y="59"/>
                </a:cxn>
                <a:cxn ang="0">
                  <a:pos x="28" y="58"/>
                </a:cxn>
                <a:cxn ang="0">
                  <a:pos x="25" y="54"/>
                </a:cxn>
                <a:cxn ang="0">
                  <a:pos x="22" y="51"/>
                </a:cxn>
                <a:cxn ang="0">
                  <a:pos x="20" y="46"/>
                </a:cxn>
                <a:cxn ang="0">
                  <a:pos x="20" y="44"/>
                </a:cxn>
              </a:cxnLst>
              <a:rect l="0" t="0" r="r" b="b"/>
              <a:pathLst>
                <a:path w="81" h="79">
                  <a:moveTo>
                    <a:pt x="0" y="39"/>
                  </a:moveTo>
                  <a:lnTo>
                    <a:pt x="0" y="51"/>
                  </a:lnTo>
                  <a:lnTo>
                    <a:pt x="2" y="53"/>
                  </a:lnTo>
                  <a:lnTo>
                    <a:pt x="5" y="59"/>
                  </a:lnTo>
                  <a:lnTo>
                    <a:pt x="7" y="59"/>
                  </a:lnTo>
                  <a:lnTo>
                    <a:pt x="4" y="58"/>
                  </a:lnTo>
                  <a:lnTo>
                    <a:pt x="5" y="59"/>
                  </a:lnTo>
                  <a:lnTo>
                    <a:pt x="9" y="64"/>
                  </a:lnTo>
                  <a:lnTo>
                    <a:pt x="14" y="67"/>
                  </a:lnTo>
                  <a:lnTo>
                    <a:pt x="9" y="62"/>
                  </a:lnTo>
                  <a:lnTo>
                    <a:pt x="12" y="67"/>
                  </a:lnTo>
                  <a:lnTo>
                    <a:pt x="17" y="71"/>
                  </a:lnTo>
                  <a:lnTo>
                    <a:pt x="12" y="66"/>
                  </a:lnTo>
                  <a:lnTo>
                    <a:pt x="15" y="71"/>
                  </a:lnTo>
                  <a:lnTo>
                    <a:pt x="20" y="74"/>
                  </a:lnTo>
                  <a:lnTo>
                    <a:pt x="22" y="76"/>
                  </a:lnTo>
                  <a:lnTo>
                    <a:pt x="20" y="72"/>
                  </a:lnTo>
                  <a:lnTo>
                    <a:pt x="20" y="74"/>
                  </a:lnTo>
                  <a:lnTo>
                    <a:pt x="27" y="77"/>
                  </a:lnTo>
                  <a:lnTo>
                    <a:pt x="28" y="79"/>
                  </a:lnTo>
                  <a:lnTo>
                    <a:pt x="37" y="79"/>
                  </a:lnTo>
                  <a:lnTo>
                    <a:pt x="35" y="77"/>
                  </a:lnTo>
                  <a:lnTo>
                    <a:pt x="52" y="71"/>
                  </a:lnTo>
                  <a:lnTo>
                    <a:pt x="48" y="76"/>
                  </a:lnTo>
                  <a:lnTo>
                    <a:pt x="53" y="79"/>
                  </a:lnTo>
                  <a:lnTo>
                    <a:pt x="55" y="77"/>
                  </a:lnTo>
                  <a:lnTo>
                    <a:pt x="61" y="74"/>
                  </a:lnTo>
                  <a:lnTo>
                    <a:pt x="61" y="72"/>
                  </a:lnTo>
                  <a:lnTo>
                    <a:pt x="60" y="76"/>
                  </a:lnTo>
                  <a:lnTo>
                    <a:pt x="61" y="74"/>
                  </a:lnTo>
                  <a:lnTo>
                    <a:pt x="66" y="71"/>
                  </a:lnTo>
                  <a:lnTo>
                    <a:pt x="70" y="66"/>
                  </a:lnTo>
                  <a:lnTo>
                    <a:pt x="65" y="71"/>
                  </a:lnTo>
                  <a:lnTo>
                    <a:pt x="70" y="67"/>
                  </a:lnTo>
                  <a:lnTo>
                    <a:pt x="73" y="62"/>
                  </a:lnTo>
                  <a:lnTo>
                    <a:pt x="68" y="67"/>
                  </a:lnTo>
                  <a:lnTo>
                    <a:pt x="73" y="64"/>
                  </a:lnTo>
                  <a:lnTo>
                    <a:pt x="76" y="59"/>
                  </a:lnTo>
                  <a:lnTo>
                    <a:pt x="78" y="58"/>
                  </a:lnTo>
                  <a:lnTo>
                    <a:pt x="75" y="59"/>
                  </a:lnTo>
                  <a:lnTo>
                    <a:pt x="76" y="59"/>
                  </a:lnTo>
                  <a:lnTo>
                    <a:pt x="80" y="53"/>
                  </a:lnTo>
                  <a:lnTo>
                    <a:pt x="81" y="51"/>
                  </a:lnTo>
                  <a:lnTo>
                    <a:pt x="78" y="46"/>
                  </a:lnTo>
                  <a:lnTo>
                    <a:pt x="73" y="49"/>
                  </a:lnTo>
                  <a:lnTo>
                    <a:pt x="80" y="33"/>
                  </a:lnTo>
                  <a:lnTo>
                    <a:pt x="81" y="34"/>
                  </a:lnTo>
                  <a:lnTo>
                    <a:pt x="81" y="26"/>
                  </a:lnTo>
                  <a:lnTo>
                    <a:pt x="80" y="25"/>
                  </a:lnTo>
                  <a:lnTo>
                    <a:pt x="80" y="23"/>
                  </a:lnTo>
                  <a:lnTo>
                    <a:pt x="78" y="21"/>
                  </a:lnTo>
                  <a:lnTo>
                    <a:pt x="78" y="20"/>
                  </a:lnTo>
                  <a:lnTo>
                    <a:pt x="65" y="6"/>
                  </a:lnTo>
                  <a:lnTo>
                    <a:pt x="66" y="10"/>
                  </a:lnTo>
                  <a:lnTo>
                    <a:pt x="66" y="8"/>
                  </a:lnTo>
                  <a:lnTo>
                    <a:pt x="61" y="5"/>
                  </a:lnTo>
                  <a:lnTo>
                    <a:pt x="60" y="3"/>
                  </a:lnTo>
                  <a:lnTo>
                    <a:pt x="61" y="6"/>
                  </a:lnTo>
                  <a:lnTo>
                    <a:pt x="61" y="5"/>
                  </a:lnTo>
                  <a:lnTo>
                    <a:pt x="55" y="1"/>
                  </a:lnTo>
                  <a:lnTo>
                    <a:pt x="53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0" y="5"/>
                  </a:lnTo>
                  <a:lnTo>
                    <a:pt x="20" y="6"/>
                  </a:lnTo>
                  <a:lnTo>
                    <a:pt x="22" y="3"/>
                  </a:lnTo>
                  <a:lnTo>
                    <a:pt x="20" y="5"/>
                  </a:lnTo>
                  <a:lnTo>
                    <a:pt x="15" y="8"/>
                  </a:lnTo>
                  <a:lnTo>
                    <a:pt x="15" y="10"/>
                  </a:lnTo>
                  <a:lnTo>
                    <a:pt x="17" y="6"/>
                  </a:lnTo>
                  <a:lnTo>
                    <a:pt x="4" y="20"/>
                  </a:lnTo>
                  <a:lnTo>
                    <a:pt x="4" y="21"/>
                  </a:lnTo>
                  <a:lnTo>
                    <a:pt x="2" y="23"/>
                  </a:lnTo>
                  <a:lnTo>
                    <a:pt x="2" y="25"/>
                  </a:lnTo>
                  <a:lnTo>
                    <a:pt x="0" y="26"/>
                  </a:lnTo>
                  <a:lnTo>
                    <a:pt x="0" y="39"/>
                  </a:lnTo>
                  <a:lnTo>
                    <a:pt x="20" y="39"/>
                  </a:lnTo>
                  <a:lnTo>
                    <a:pt x="20" y="33"/>
                  </a:lnTo>
                  <a:lnTo>
                    <a:pt x="22" y="31"/>
                  </a:lnTo>
                  <a:lnTo>
                    <a:pt x="22" y="29"/>
                  </a:lnTo>
                  <a:lnTo>
                    <a:pt x="24" y="28"/>
                  </a:lnTo>
                  <a:lnTo>
                    <a:pt x="24" y="26"/>
                  </a:lnTo>
                  <a:lnTo>
                    <a:pt x="28" y="23"/>
                  </a:lnTo>
                  <a:lnTo>
                    <a:pt x="28" y="21"/>
                  </a:lnTo>
                  <a:lnTo>
                    <a:pt x="27" y="25"/>
                  </a:lnTo>
                  <a:lnTo>
                    <a:pt x="28" y="23"/>
                  </a:lnTo>
                  <a:lnTo>
                    <a:pt x="33" y="20"/>
                  </a:lnTo>
                  <a:lnTo>
                    <a:pt x="33" y="18"/>
                  </a:lnTo>
                  <a:lnTo>
                    <a:pt x="33" y="21"/>
                  </a:lnTo>
                  <a:lnTo>
                    <a:pt x="35" y="20"/>
                  </a:lnTo>
                  <a:lnTo>
                    <a:pt x="42" y="20"/>
                  </a:lnTo>
                  <a:lnTo>
                    <a:pt x="47" y="20"/>
                  </a:lnTo>
                  <a:lnTo>
                    <a:pt x="48" y="21"/>
                  </a:lnTo>
                  <a:lnTo>
                    <a:pt x="48" y="18"/>
                  </a:lnTo>
                  <a:lnTo>
                    <a:pt x="48" y="20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3" y="21"/>
                  </a:lnTo>
                  <a:lnTo>
                    <a:pt x="53" y="23"/>
                  </a:lnTo>
                  <a:lnTo>
                    <a:pt x="58" y="26"/>
                  </a:lnTo>
                  <a:lnTo>
                    <a:pt x="58" y="28"/>
                  </a:lnTo>
                  <a:lnTo>
                    <a:pt x="60" y="29"/>
                  </a:lnTo>
                  <a:lnTo>
                    <a:pt x="60" y="31"/>
                  </a:lnTo>
                  <a:lnTo>
                    <a:pt x="61" y="33"/>
                  </a:lnTo>
                  <a:lnTo>
                    <a:pt x="61" y="41"/>
                  </a:lnTo>
                  <a:lnTo>
                    <a:pt x="66" y="46"/>
                  </a:lnTo>
                  <a:lnTo>
                    <a:pt x="73" y="29"/>
                  </a:lnTo>
                  <a:lnTo>
                    <a:pt x="65" y="33"/>
                  </a:lnTo>
                  <a:lnTo>
                    <a:pt x="61" y="44"/>
                  </a:lnTo>
                  <a:lnTo>
                    <a:pt x="60" y="46"/>
                  </a:lnTo>
                  <a:lnTo>
                    <a:pt x="63" y="46"/>
                  </a:lnTo>
                  <a:lnTo>
                    <a:pt x="61" y="46"/>
                  </a:lnTo>
                  <a:lnTo>
                    <a:pt x="58" y="51"/>
                  </a:lnTo>
                  <a:lnTo>
                    <a:pt x="57" y="53"/>
                  </a:lnTo>
                  <a:lnTo>
                    <a:pt x="60" y="51"/>
                  </a:lnTo>
                  <a:lnTo>
                    <a:pt x="61" y="48"/>
                  </a:lnTo>
                  <a:lnTo>
                    <a:pt x="53" y="56"/>
                  </a:lnTo>
                  <a:lnTo>
                    <a:pt x="57" y="54"/>
                  </a:lnTo>
                  <a:lnTo>
                    <a:pt x="58" y="51"/>
                  </a:lnTo>
                  <a:lnTo>
                    <a:pt x="50" y="59"/>
                  </a:lnTo>
                  <a:lnTo>
                    <a:pt x="53" y="58"/>
                  </a:lnTo>
                  <a:lnTo>
                    <a:pt x="55" y="54"/>
                  </a:lnTo>
                  <a:lnTo>
                    <a:pt x="53" y="56"/>
                  </a:lnTo>
                  <a:lnTo>
                    <a:pt x="48" y="59"/>
                  </a:lnTo>
                  <a:lnTo>
                    <a:pt x="48" y="61"/>
                  </a:lnTo>
                  <a:lnTo>
                    <a:pt x="48" y="58"/>
                  </a:lnTo>
                  <a:lnTo>
                    <a:pt x="47" y="59"/>
                  </a:lnTo>
                  <a:lnTo>
                    <a:pt x="35" y="62"/>
                  </a:lnTo>
                  <a:lnTo>
                    <a:pt x="32" y="71"/>
                  </a:lnTo>
                  <a:lnTo>
                    <a:pt x="48" y="64"/>
                  </a:lnTo>
                  <a:lnTo>
                    <a:pt x="43" y="59"/>
                  </a:lnTo>
                  <a:lnTo>
                    <a:pt x="35" y="59"/>
                  </a:lnTo>
                  <a:lnTo>
                    <a:pt x="33" y="58"/>
                  </a:lnTo>
                  <a:lnTo>
                    <a:pt x="33" y="61"/>
                  </a:lnTo>
                  <a:lnTo>
                    <a:pt x="33" y="59"/>
                  </a:lnTo>
                  <a:lnTo>
                    <a:pt x="28" y="56"/>
                  </a:lnTo>
                  <a:lnTo>
                    <a:pt x="27" y="54"/>
                  </a:lnTo>
                  <a:lnTo>
                    <a:pt x="28" y="58"/>
                  </a:lnTo>
                  <a:lnTo>
                    <a:pt x="32" y="59"/>
                  </a:lnTo>
                  <a:lnTo>
                    <a:pt x="24" y="51"/>
                  </a:lnTo>
                  <a:lnTo>
                    <a:pt x="25" y="54"/>
                  </a:lnTo>
                  <a:lnTo>
                    <a:pt x="28" y="56"/>
                  </a:lnTo>
                  <a:lnTo>
                    <a:pt x="20" y="48"/>
                  </a:lnTo>
                  <a:lnTo>
                    <a:pt x="22" y="51"/>
                  </a:lnTo>
                  <a:lnTo>
                    <a:pt x="25" y="53"/>
                  </a:lnTo>
                  <a:lnTo>
                    <a:pt x="24" y="51"/>
                  </a:lnTo>
                  <a:lnTo>
                    <a:pt x="20" y="46"/>
                  </a:lnTo>
                  <a:lnTo>
                    <a:pt x="19" y="46"/>
                  </a:lnTo>
                  <a:lnTo>
                    <a:pt x="22" y="46"/>
                  </a:lnTo>
                  <a:lnTo>
                    <a:pt x="20" y="44"/>
                  </a:lnTo>
                  <a:lnTo>
                    <a:pt x="20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999" name="Oval 31"/>
            <p:cNvSpPr>
              <a:spLocks noChangeArrowheads="1"/>
            </p:cNvSpPr>
            <p:nvPr/>
          </p:nvSpPr>
          <p:spPr bwMode="auto">
            <a:xfrm>
              <a:off x="4675" y="1864"/>
              <a:ext cx="65" cy="6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00" name="Freeform 32"/>
            <p:cNvSpPr>
              <a:spLocks/>
            </p:cNvSpPr>
            <p:nvPr/>
          </p:nvSpPr>
          <p:spPr bwMode="auto">
            <a:xfrm>
              <a:off x="4665" y="1854"/>
              <a:ext cx="81" cy="81"/>
            </a:xfrm>
            <a:custGeom>
              <a:avLst/>
              <a:gdLst/>
              <a:ahLst/>
              <a:cxnLst>
                <a:cxn ang="0">
                  <a:pos x="2" y="54"/>
                </a:cxn>
                <a:cxn ang="0">
                  <a:pos x="4" y="59"/>
                </a:cxn>
                <a:cxn ang="0">
                  <a:pos x="14" y="69"/>
                </a:cxn>
                <a:cxn ang="0">
                  <a:pos x="17" y="73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37" y="81"/>
                </a:cxn>
                <a:cxn ang="0">
                  <a:pos x="48" y="77"/>
                </a:cxn>
                <a:cxn ang="0">
                  <a:pos x="61" y="76"/>
                </a:cxn>
                <a:cxn ang="0">
                  <a:pos x="61" y="76"/>
                </a:cxn>
                <a:cxn ang="0">
                  <a:pos x="65" y="73"/>
                </a:cxn>
                <a:cxn ang="0">
                  <a:pos x="68" y="69"/>
                </a:cxn>
                <a:cxn ang="0">
                  <a:pos x="78" y="59"/>
                </a:cxn>
                <a:cxn ang="0">
                  <a:pos x="80" y="54"/>
                </a:cxn>
                <a:cxn ang="0">
                  <a:pos x="73" y="51"/>
                </a:cxn>
                <a:cxn ang="0">
                  <a:pos x="81" y="28"/>
                </a:cxn>
                <a:cxn ang="0">
                  <a:pos x="75" y="20"/>
                </a:cxn>
                <a:cxn ang="0">
                  <a:pos x="73" y="15"/>
                </a:cxn>
                <a:cxn ang="0">
                  <a:pos x="70" y="11"/>
                </a:cxn>
                <a:cxn ang="0">
                  <a:pos x="66" y="8"/>
                </a:cxn>
                <a:cxn ang="0">
                  <a:pos x="61" y="7"/>
                </a:cxn>
                <a:cxn ang="0">
                  <a:pos x="53" y="0"/>
                </a:cxn>
                <a:cxn ang="0">
                  <a:pos x="20" y="5"/>
                </a:cxn>
                <a:cxn ang="0">
                  <a:pos x="20" y="5"/>
                </a:cxn>
                <a:cxn ang="0">
                  <a:pos x="17" y="8"/>
                </a:cxn>
                <a:cxn ang="0">
                  <a:pos x="14" y="11"/>
                </a:cxn>
                <a:cxn ang="0">
                  <a:pos x="4" y="21"/>
                </a:cxn>
                <a:cxn ang="0">
                  <a:pos x="2" y="26"/>
                </a:cxn>
                <a:cxn ang="0">
                  <a:pos x="20" y="41"/>
                </a:cxn>
                <a:cxn ang="0">
                  <a:pos x="19" y="33"/>
                </a:cxn>
                <a:cxn ang="0">
                  <a:pos x="25" y="26"/>
                </a:cxn>
                <a:cxn ang="0">
                  <a:pos x="28" y="23"/>
                </a:cxn>
                <a:cxn ang="0">
                  <a:pos x="32" y="20"/>
                </a:cxn>
                <a:cxn ang="0">
                  <a:pos x="28" y="23"/>
                </a:cxn>
                <a:cxn ang="0">
                  <a:pos x="33" y="21"/>
                </a:cxn>
                <a:cxn ang="0">
                  <a:pos x="47" y="20"/>
                </a:cxn>
                <a:cxn ang="0">
                  <a:pos x="48" y="20"/>
                </a:cxn>
                <a:cxn ang="0">
                  <a:pos x="53" y="21"/>
                </a:cxn>
                <a:cxn ang="0">
                  <a:pos x="57" y="25"/>
                </a:cxn>
                <a:cxn ang="0">
                  <a:pos x="60" y="28"/>
                </a:cxn>
                <a:cxn ang="0">
                  <a:pos x="61" y="33"/>
                </a:cxn>
                <a:cxn ang="0">
                  <a:pos x="61" y="35"/>
                </a:cxn>
                <a:cxn ang="0">
                  <a:pos x="73" y="31"/>
                </a:cxn>
                <a:cxn ang="0">
                  <a:pos x="60" y="48"/>
                </a:cxn>
                <a:cxn ang="0">
                  <a:pos x="58" y="53"/>
                </a:cxn>
                <a:cxn ang="0">
                  <a:pos x="61" y="49"/>
                </a:cxn>
                <a:cxn ang="0">
                  <a:pos x="58" y="53"/>
                </a:cxn>
                <a:cxn ang="0">
                  <a:pos x="55" y="56"/>
                </a:cxn>
                <a:cxn ang="0">
                  <a:pos x="48" y="63"/>
                </a:cxn>
                <a:cxn ang="0">
                  <a:pos x="35" y="64"/>
                </a:cxn>
                <a:cxn ang="0">
                  <a:pos x="43" y="61"/>
                </a:cxn>
                <a:cxn ang="0">
                  <a:pos x="33" y="63"/>
                </a:cxn>
                <a:cxn ang="0">
                  <a:pos x="27" y="56"/>
                </a:cxn>
                <a:cxn ang="0">
                  <a:pos x="24" y="53"/>
                </a:cxn>
                <a:cxn ang="0">
                  <a:pos x="20" y="49"/>
                </a:cxn>
                <a:cxn ang="0">
                  <a:pos x="24" y="53"/>
                </a:cxn>
                <a:cxn ang="0">
                  <a:pos x="22" y="48"/>
                </a:cxn>
                <a:cxn ang="0">
                  <a:pos x="0" y="41"/>
                </a:cxn>
              </a:cxnLst>
              <a:rect l="0" t="0" r="r" b="b"/>
              <a:pathLst>
                <a:path w="81" h="81">
                  <a:moveTo>
                    <a:pt x="0" y="41"/>
                  </a:moveTo>
                  <a:lnTo>
                    <a:pt x="0" y="53"/>
                  </a:lnTo>
                  <a:lnTo>
                    <a:pt x="2" y="54"/>
                  </a:lnTo>
                  <a:lnTo>
                    <a:pt x="5" y="61"/>
                  </a:lnTo>
                  <a:lnTo>
                    <a:pt x="7" y="61"/>
                  </a:lnTo>
                  <a:lnTo>
                    <a:pt x="4" y="59"/>
                  </a:lnTo>
                  <a:lnTo>
                    <a:pt x="5" y="61"/>
                  </a:lnTo>
                  <a:lnTo>
                    <a:pt x="9" y="66"/>
                  </a:lnTo>
                  <a:lnTo>
                    <a:pt x="14" y="69"/>
                  </a:lnTo>
                  <a:lnTo>
                    <a:pt x="9" y="64"/>
                  </a:lnTo>
                  <a:lnTo>
                    <a:pt x="12" y="69"/>
                  </a:lnTo>
                  <a:lnTo>
                    <a:pt x="17" y="73"/>
                  </a:lnTo>
                  <a:lnTo>
                    <a:pt x="12" y="68"/>
                  </a:lnTo>
                  <a:lnTo>
                    <a:pt x="15" y="73"/>
                  </a:lnTo>
                  <a:lnTo>
                    <a:pt x="20" y="76"/>
                  </a:lnTo>
                  <a:lnTo>
                    <a:pt x="22" y="77"/>
                  </a:lnTo>
                  <a:lnTo>
                    <a:pt x="20" y="74"/>
                  </a:lnTo>
                  <a:lnTo>
                    <a:pt x="20" y="76"/>
                  </a:lnTo>
                  <a:lnTo>
                    <a:pt x="27" y="79"/>
                  </a:lnTo>
                  <a:lnTo>
                    <a:pt x="28" y="81"/>
                  </a:lnTo>
                  <a:lnTo>
                    <a:pt x="37" y="81"/>
                  </a:lnTo>
                  <a:lnTo>
                    <a:pt x="35" y="79"/>
                  </a:lnTo>
                  <a:lnTo>
                    <a:pt x="52" y="73"/>
                  </a:lnTo>
                  <a:lnTo>
                    <a:pt x="48" y="77"/>
                  </a:lnTo>
                  <a:lnTo>
                    <a:pt x="53" y="81"/>
                  </a:lnTo>
                  <a:lnTo>
                    <a:pt x="55" y="79"/>
                  </a:lnTo>
                  <a:lnTo>
                    <a:pt x="61" y="76"/>
                  </a:lnTo>
                  <a:lnTo>
                    <a:pt x="61" y="74"/>
                  </a:lnTo>
                  <a:lnTo>
                    <a:pt x="60" y="77"/>
                  </a:lnTo>
                  <a:lnTo>
                    <a:pt x="61" y="76"/>
                  </a:lnTo>
                  <a:lnTo>
                    <a:pt x="66" y="73"/>
                  </a:lnTo>
                  <a:lnTo>
                    <a:pt x="70" y="68"/>
                  </a:lnTo>
                  <a:lnTo>
                    <a:pt x="65" y="73"/>
                  </a:lnTo>
                  <a:lnTo>
                    <a:pt x="70" y="69"/>
                  </a:lnTo>
                  <a:lnTo>
                    <a:pt x="73" y="64"/>
                  </a:lnTo>
                  <a:lnTo>
                    <a:pt x="68" y="69"/>
                  </a:lnTo>
                  <a:lnTo>
                    <a:pt x="73" y="66"/>
                  </a:lnTo>
                  <a:lnTo>
                    <a:pt x="76" y="61"/>
                  </a:lnTo>
                  <a:lnTo>
                    <a:pt x="78" y="59"/>
                  </a:lnTo>
                  <a:lnTo>
                    <a:pt x="75" y="61"/>
                  </a:lnTo>
                  <a:lnTo>
                    <a:pt x="76" y="61"/>
                  </a:lnTo>
                  <a:lnTo>
                    <a:pt x="80" y="54"/>
                  </a:lnTo>
                  <a:lnTo>
                    <a:pt x="81" y="53"/>
                  </a:lnTo>
                  <a:lnTo>
                    <a:pt x="78" y="48"/>
                  </a:lnTo>
                  <a:lnTo>
                    <a:pt x="73" y="51"/>
                  </a:lnTo>
                  <a:lnTo>
                    <a:pt x="80" y="35"/>
                  </a:lnTo>
                  <a:lnTo>
                    <a:pt x="81" y="36"/>
                  </a:lnTo>
                  <a:lnTo>
                    <a:pt x="81" y="28"/>
                  </a:lnTo>
                  <a:lnTo>
                    <a:pt x="80" y="26"/>
                  </a:lnTo>
                  <a:lnTo>
                    <a:pt x="76" y="20"/>
                  </a:lnTo>
                  <a:lnTo>
                    <a:pt x="75" y="20"/>
                  </a:lnTo>
                  <a:lnTo>
                    <a:pt x="78" y="21"/>
                  </a:lnTo>
                  <a:lnTo>
                    <a:pt x="76" y="20"/>
                  </a:lnTo>
                  <a:lnTo>
                    <a:pt x="73" y="15"/>
                  </a:lnTo>
                  <a:lnTo>
                    <a:pt x="68" y="11"/>
                  </a:lnTo>
                  <a:lnTo>
                    <a:pt x="73" y="16"/>
                  </a:lnTo>
                  <a:lnTo>
                    <a:pt x="70" y="11"/>
                  </a:lnTo>
                  <a:lnTo>
                    <a:pt x="65" y="8"/>
                  </a:lnTo>
                  <a:lnTo>
                    <a:pt x="70" y="13"/>
                  </a:lnTo>
                  <a:lnTo>
                    <a:pt x="66" y="8"/>
                  </a:lnTo>
                  <a:lnTo>
                    <a:pt x="61" y="5"/>
                  </a:lnTo>
                  <a:lnTo>
                    <a:pt x="60" y="3"/>
                  </a:lnTo>
                  <a:lnTo>
                    <a:pt x="61" y="7"/>
                  </a:lnTo>
                  <a:lnTo>
                    <a:pt x="61" y="5"/>
                  </a:lnTo>
                  <a:lnTo>
                    <a:pt x="55" y="2"/>
                  </a:lnTo>
                  <a:lnTo>
                    <a:pt x="53" y="0"/>
                  </a:lnTo>
                  <a:lnTo>
                    <a:pt x="28" y="0"/>
                  </a:lnTo>
                  <a:lnTo>
                    <a:pt x="27" y="2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2" y="3"/>
                  </a:lnTo>
                  <a:lnTo>
                    <a:pt x="20" y="5"/>
                  </a:lnTo>
                  <a:lnTo>
                    <a:pt x="15" y="8"/>
                  </a:lnTo>
                  <a:lnTo>
                    <a:pt x="12" y="13"/>
                  </a:lnTo>
                  <a:lnTo>
                    <a:pt x="17" y="8"/>
                  </a:lnTo>
                  <a:lnTo>
                    <a:pt x="12" y="11"/>
                  </a:lnTo>
                  <a:lnTo>
                    <a:pt x="9" y="16"/>
                  </a:lnTo>
                  <a:lnTo>
                    <a:pt x="14" y="11"/>
                  </a:lnTo>
                  <a:lnTo>
                    <a:pt x="9" y="15"/>
                  </a:lnTo>
                  <a:lnTo>
                    <a:pt x="5" y="20"/>
                  </a:lnTo>
                  <a:lnTo>
                    <a:pt x="4" y="21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2" y="26"/>
                  </a:lnTo>
                  <a:lnTo>
                    <a:pt x="0" y="28"/>
                  </a:lnTo>
                  <a:lnTo>
                    <a:pt x="0" y="41"/>
                  </a:lnTo>
                  <a:lnTo>
                    <a:pt x="20" y="41"/>
                  </a:lnTo>
                  <a:lnTo>
                    <a:pt x="20" y="35"/>
                  </a:lnTo>
                  <a:lnTo>
                    <a:pt x="22" y="33"/>
                  </a:lnTo>
                  <a:lnTo>
                    <a:pt x="19" y="33"/>
                  </a:lnTo>
                  <a:lnTo>
                    <a:pt x="20" y="33"/>
                  </a:lnTo>
                  <a:lnTo>
                    <a:pt x="24" y="28"/>
                  </a:lnTo>
                  <a:lnTo>
                    <a:pt x="25" y="26"/>
                  </a:lnTo>
                  <a:lnTo>
                    <a:pt x="22" y="28"/>
                  </a:lnTo>
                  <a:lnTo>
                    <a:pt x="20" y="31"/>
                  </a:lnTo>
                  <a:lnTo>
                    <a:pt x="28" y="23"/>
                  </a:lnTo>
                  <a:lnTo>
                    <a:pt x="25" y="25"/>
                  </a:lnTo>
                  <a:lnTo>
                    <a:pt x="24" y="28"/>
                  </a:lnTo>
                  <a:lnTo>
                    <a:pt x="32" y="20"/>
                  </a:lnTo>
                  <a:lnTo>
                    <a:pt x="28" y="21"/>
                  </a:lnTo>
                  <a:lnTo>
                    <a:pt x="27" y="25"/>
                  </a:lnTo>
                  <a:lnTo>
                    <a:pt x="28" y="23"/>
                  </a:lnTo>
                  <a:lnTo>
                    <a:pt x="33" y="20"/>
                  </a:lnTo>
                  <a:lnTo>
                    <a:pt x="33" y="18"/>
                  </a:lnTo>
                  <a:lnTo>
                    <a:pt x="33" y="21"/>
                  </a:lnTo>
                  <a:lnTo>
                    <a:pt x="35" y="20"/>
                  </a:lnTo>
                  <a:lnTo>
                    <a:pt x="42" y="20"/>
                  </a:lnTo>
                  <a:lnTo>
                    <a:pt x="47" y="20"/>
                  </a:lnTo>
                  <a:lnTo>
                    <a:pt x="48" y="21"/>
                  </a:lnTo>
                  <a:lnTo>
                    <a:pt x="48" y="18"/>
                  </a:lnTo>
                  <a:lnTo>
                    <a:pt x="48" y="20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3" y="21"/>
                  </a:lnTo>
                  <a:lnTo>
                    <a:pt x="50" y="20"/>
                  </a:lnTo>
                  <a:lnTo>
                    <a:pt x="58" y="28"/>
                  </a:lnTo>
                  <a:lnTo>
                    <a:pt x="57" y="25"/>
                  </a:lnTo>
                  <a:lnTo>
                    <a:pt x="53" y="23"/>
                  </a:lnTo>
                  <a:lnTo>
                    <a:pt x="61" y="31"/>
                  </a:lnTo>
                  <a:lnTo>
                    <a:pt x="60" y="28"/>
                  </a:lnTo>
                  <a:lnTo>
                    <a:pt x="57" y="26"/>
                  </a:lnTo>
                  <a:lnTo>
                    <a:pt x="58" y="28"/>
                  </a:lnTo>
                  <a:lnTo>
                    <a:pt x="61" y="33"/>
                  </a:lnTo>
                  <a:lnTo>
                    <a:pt x="63" y="33"/>
                  </a:lnTo>
                  <a:lnTo>
                    <a:pt x="60" y="33"/>
                  </a:lnTo>
                  <a:lnTo>
                    <a:pt x="61" y="35"/>
                  </a:lnTo>
                  <a:lnTo>
                    <a:pt x="61" y="43"/>
                  </a:lnTo>
                  <a:lnTo>
                    <a:pt x="66" y="48"/>
                  </a:lnTo>
                  <a:lnTo>
                    <a:pt x="73" y="31"/>
                  </a:lnTo>
                  <a:lnTo>
                    <a:pt x="65" y="35"/>
                  </a:lnTo>
                  <a:lnTo>
                    <a:pt x="61" y="46"/>
                  </a:lnTo>
                  <a:lnTo>
                    <a:pt x="60" y="48"/>
                  </a:lnTo>
                  <a:lnTo>
                    <a:pt x="63" y="48"/>
                  </a:lnTo>
                  <a:lnTo>
                    <a:pt x="61" y="48"/>
                  </a:lnTo>
                  <a:lnTo>
                    <a:pt x="58" y="53"/>
                  </a:lnTo>
                  <a:lnTo>
                    <a:pt x="57" y="54"/>
                  </a:lnTo>
                  <a:lnTo>
                    <a:pt x="60" y="53"/>
                  </a:lnTo>
                  <a:lnTo>
                    <a:pt x="61" y="49"/>
                  </a:lnTo>
                  <a:lnTo>
                    <a:pt x="53" y="58"/>
                  </a:lnTo>
                  <a:lnTo>
                    <a:pt x="57" y="56"/>
                  </a:lnTo>
                  <a:lnTo>
                    <a:pt x="58" y="53"/>
                  </a:lnTo>
                  <a:lnTo>
                    <a:pt x="50" y="61"/>
                  </a:lnTo>
                  <a:lnTo>
                    <a:pt x="53" y="59"/>
                  </a:lnTo>
                  <a:lnTo>
                    <a:pt x="55" y="56"/>
                  </a:lnTo>
                  <a:lnTo>
                    <a:pt x="53" y="58"/>
                  </a:lnTo>
                  <a:lnTo>
                    <a:pt x="48" y="61"/>
                  </a:lnTo>
                  <a:lnTo>
                    <a:pt x="48" y="63"/>
                  </a:lnTo>
                  <a:lnTo>
                    <a:pt x="48" y="59"/>
                  </a:lnTo>
                  <a:lnTo>
                    <a:pt x="47" y="61"/>
                  </a:lnTo>
                  <a:lnTo>
                    <a:pt x="35" y="64"/>
                  </a:lnTo>
                  <a:lnTo>
                    <a:pt x="32" y="73"/>
                  </a:lnTo>
                  <a:lnTo>
                    <a:pt x="48" y="66"/>
                  </a:lnTo>
                  <a:lnTo>
                    <a:pt x="43" y="61"/>
                  </a:lnTo>
                  <a:lnTo>
                    <a:pt x="35" y="61"/>
                  </a:lnTo>
                  <a:lnTo>
                    <a:pt x="33" y="59"/>
                  </a:lnTo>
                  <a:lnTo>
                    <a:pt x="33" y="63"/>
                  </a:lnTo>
                  <a:lnTo>
                    <a:pt x="33" y="61"/>
                  </a:lnTo>
                  <a:lnTo>
                    <a:pt x="28" y="58"/>
                  </a:lnTo>
                  <a:lnTo>
                    <a:pt x="27" y="56"/>
                  </a:lnTo>
                  <a:lnTo>
                    <a:pt x="28" y="59"/>
                  </a:lnTo>
                  <a:lnTo>
                    <a:pt x="32" y="61"/>
                  </a:lnTo>
                  <a:lnTo>
                    <a:pt x="24" y="53"/>
                  </a:lnTo>
                  <a:lnTo>
                    <a:pt x="25" y="56"/>
                  </a:lnTo>
                  <a:lnTo>
                    <a:pt x="28" y="58"/>
                  </a:lnTo>
                  <a:lnTo>
                    <a:pt x="20" y="49"/>
                  </a:lnTo>
                  <a:lnTo>
                    <a:pt x="22" y="53"/>
                  </a:lnTo>
                  <a:lnTo>
                    <a:pt x="25" y="54"/>
                  </a:lnTo>
                  <a:lnTo>
                    <a:pt x="24" y="53"/>
                  </a:lnTo>
                  <a:lnTo>
                    <a:pt x="20" y="48"/>
                  </a:lnTo>
                  <a:lnTo>
                    <a:pt x="19" y="48"/>
                  </a:lnTo>
                  <a:lnTo>
                    <a:pt x="22" y="48"/>
                  </a:lnTo>
                  <a:lnTo>
                    <a:pt x="20" y="46"/>
                  </a:lnTo>
                  <a:lnTo>
                    <a:pt x="20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01" name="Rectangle 33"/>
            <p:cNvSpPr>
              <a:spLocks noChangeArrowheads="1"/>
            </p:cNvSpPr>
            <p:nvPr/>
          </p:nvSpPr>
          <p:spPr bwMode="auto">
            <a:xfrm>
              <a:off x="5233" y="1039"/>
              <a:ext cx="14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Q</a:t>
              </a:r>
              <a:endParaRPr lang="en-US" sz="3600" i="0" baseline="0"/>
            </a:p>
          </p:txBody>
        </p:sp>
        <p:sp>
          <p:nvSpPr>
            <p:cNvPr id="724003" name="Freeform 35"/>
            <p:cNvSpPr>
              <a:spLocks/>
            </p:cNvSpPr>
            <p:nvPr/>
          </p:nvSpPr>
          <p:spPr bwMode="auto">
            <a:xfrm>
              <a:off x="3593" y="876"/>
              <a:ext cx="155" cy="290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6"/>
                </a:cxn>
                <a:cxn ang="0">
                  <a:pos x="3" y="16"/>
                </a:cxn>
                <a:cxn ang="0">
                  <a:pos x="28" y="19"/>
                </a:cxn>
                <a:cxn ang="0">
                  <a:pos x="53" y="28"/>
                </a:cxn>
                <a:cxn ang="0">
                  <a:pos x="64" y="33"/>
                </a:cxn>
                <a:cxn ang="0">
                  <a:pos x="73" y="36"/>
                </a:cxn>
                <a:cxn ang="0">
                  <a:pos x="84" y="44"/>
                </a:cxn>
                <a:cxn ang="0">
                  <a:pos x="92" y="51"/>
                </a:cxn>
                <a:cxn ang="0">
                  <a:pos x="106" y="64"/>
                </a:cxn>
                <a:cxn ang="0">
                  <a:pos x="112" y="75"/>
                </a:cxn>
                <a:cxn ang="0">
                  <a:pos x="119" y="84"/>
                </a:cxn>
                <a:cxn ang="0">
                  <a:pos x="124" y="95"/>
                </a:cxn>
                <a:cxn ang="0">
                  <a:pos x="129" y="107"/>
                </a:cxn>
                <a:cxn ang="0">
                  <a:pos x="134" y="138"/>
                </a:cxn>
                <a:cxn ang="0">
                  <a:pos x="135" y="143"/>
                </a:cxn>
                <a:cxn ang="0">
                  <a:pos x="134" y="163"/>
                </a:cxn>
                <a:cxn ang="0">
                  <a:pos x="125" y="188"/>
                </a:cxn>
                <a:cxn ang="0">
                  <a:pos x="121" y="199"/>
                </a:cxn>
                <a:cxn ang="0">
                  <a:pos x="117" y="207"/>
                </a:cxn>
                <a:cxn ang="0">
                  <a:pos x="109" y="219"/>
                </a:cxn>
                <a:cxn ang="0">
                  <a:pos x="102" y="227"/>
                </a:cxn>
                <a:cxn ang="0">
                  <a:pos x="89" y="240"/>
                </a:cxn>
                <a:cxn ang="0">
                  <a:pos x="78" y="247"/>
                </a:cxn>
                <a:cxn ang="0">
                  <a:pos x="69" y="254"/>
                </a:cxn>
                <a:cxn ang="0">
                  <a:pos x="58" y="259"/>
                </a:cxn>
                <a:cxn ang="0">
                  <a:pos x="46" y="264"/>
                </a:cxn>
                <a:cxn ang="0">
                  <a:pos x="15" y="268"/>
                </a:cxn>
                <a:cxn ang="0">
                  <a:pos x="10" y="270"/>
                </a:cxn>
                <a:cxn ang="0">
                  <a:pos x="3" y="273"/>
                </a:cxn>
                <a:cxn ang="0">
                  <a:pos x="0" y="283"/>
                </a:cxn>
                <a:cxn ang="0">
                  <a:pos x="7" y="290"/>
                </a:cxn>
                <a:cxn ang="0">
                  <a:pos x="12" y="290"/>
                </a:cxn>
                <a:cxn ang="0">
                  <a:pos x="31" y="288"/>
                </a:cxn>
                <a:cxn ang="0">
                  <a:pos x="59" y="280"/>
                </a:cxn>
                <a:cxn ang="0">
                  <a:pos x="71" y="275"/>
                </a:cxn>
                <a:cxn ang="0">
                  <a:pos x="86" y="268"/>
                </a:cxn>
                <a:cxn ang="0">
                  <a:pos x="94" y="260"/>
                </a:cxn>
                <a:cxn ang="0">
                  <a:pos x="109" y="250"/>
                </a:cxn>
                <a:cxn ang="0">
                  <a:pos x="116" y="244"/>
                </a:cxn>
                <a:cxn ang="0">
                  <a:pos x="125" y="229"/>
                </a:cxn>
                <a:cxn ang="0">
                  <a:pos x="134" y="221"/>
                </a:cxn>
                <a:cxn ang="0">
                  <a:pos x="140" y="206"/>
                </a:cxn>
                <a:cxn ang="0">
                  <a:pos x="145" y="194"/>
                </a:cxn>
                <a:cxn ang="0">
                  <a:pos x="154" y="166"/>
                </a:cxn>
                <a:cxn ang="0">
                  <a:pos x="155" y="146"/>
                </a:cxn>
                <a:cxn ang="0">
                  <a:pos x="154" y="135"/>
                </a:cxn>
                <a:cxn ang="0">
                  <a:pos x="149" y="100"/>
                </a:cxn>
                <a:cxn ang="0">
                  <a:pos x="144" y="89"/>
                </a:cxn>
                <a:cxn ang="0">
                  <a:pos x="139" y="77"/>
                </a:cxn>
                <a:cxn ang="0">
                  <a:pos x="129" y="62"/>
                </a:cxn>
                <a:cxn ang="0">
                  <a:pos x="122" y="51"/>
                </a:cxn>
                <a:cxn ang="0">
                  <a:pos x="111" y="42"/>
                </a:cxn>
                <a:cxn ang="0">
                  <a:pos x="102" y="31"/>
                </a:cxn>
                <a:cxn ang="0">
                  <a:pos x="91" y="24"/>
                </a:cxn>
                <a:cxn ang="0">
                  <a:pos x="76" y="14"/>
                </a:cxn>
                <a:cxn ang="0">
                  <a:pos x="64" y="9"/>
                </a:cxn>
                <a:cxn ang="0">
                  <a:pos x="53" y="4"/>
                </a:cxn>
                <a:cxn ang="0">
                  <a:pos x="10" y="0"/>
                </a:cxn>
              </a:cxnLst>
              <a:rect l="0" t="0" r="r" b="b"/>
              <a:pathLst>
                <a:path w="155" h="290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7" y="19"/>
                  </a:lnTo>
                  <a:lnTo>
                    <a:pt x="28" y="19"/>
                  </a:lnTo>
                  <a:lnTo>
                    <a:pt x="46" y="24"/>
                  </a:lnTo>
                  <a:lnTo>
                    <a:pt x="53" y="28"/>
                  </a:lnTo>
                  <a:lnTo>
                    <a:pt x="58" y="29"/>
                  </a:lnTo>
                  <a:lnTo>
                    <a:pt x="64" y="33"/>
                  </a:lnTo>
                  <a:lnTo>
                    <a:pt x="69" y="34"/>
                  </a:lnTo>
                  <a:lnTo>
                    <a:pt x="73" y="36"/>
                  </a:lnTo>
                  <a:lnTo>
                    <a:pt x="78" y="41"/>
                  </a:lnTo>
                  <a:lnTo>
                    <a:pt x="84" y="44"/>
                  </a:lnTo>
                  <a:lnTo>
                    <a:pt x="89" y="47"/>
                  </a:lnTo>
                  <a:lnTo>
                    <a:pt x="92" y="51"/>
                  </a:lnTo>
                  <a:lnTo>
                    <a:pt x="102" y="61"/>
                  </a:lnTo>
                  <a:lnTo>
                    <a:pt x="106" y="64"/>
                  </a:lnTo>
                  <a:lnTo>
                    <a:pt x="109" y="69"/>
                  </a:lnTo>
                  <a:lnTo>
                    <a:pt x="112" y="75"/>
                  </a:lnTo>
                  <a:lnTo>
                    <a:pt x="117" y="80"/>
                  </a:lnTo>
                  <a:lnTo>
                    <a:pt x="119" y="84"/>
                  </a:lnTo>
                  <a:lnTo>
                    <a:pt x="121" y="89"/>
                  </a:lnTo>
                  <a:lnTo>
                    <a:pt x="124" y="95"/>
                  </a:lnTo>
                  <a:lnTo>
                    <a:pt x="125" y="100"/>
                  </a:lnTo>
                  <a:lnTo>
                    <a:pt x="129" y="107"/>
                  </a:lnTo>
                  <a:lnTo>
                    <a:pt x="134" y="125"/>
                  </a:lnTo>
                  <a:lnTo>
                    <a:pt x="134" y="138"/>
                  </a:lnTo>
                  <a:lnTo>
                    <a:pt x="135" y="146"/>
                  </a:lnTo>
                  <a:lnTo>
                    <a:pt x="135" y="143"/>
                  </a:lnTo>
                  <a:lnTo>
                    <a:pt x="134" y="150"/>
                  </a:lnTo>
                  <a:lnTo>
                    <a:pt x="134" y="163"/>
                  </a:lnTo>
                  <a:lnTo>
                    <a:pt x="129" y="181"/>
                  </a:lnTo>
                  <a:lnTo>
                    <a:pt x="125" y="188"/>
                  </a:lnTo>
                  <a:lnTo>
                    <a:pt x="124" y="193"/>
                  </a:lnTo>
                  <a:lnTo>
                    <a:pt x="121" y="199"/>
                  </a:lnTo>
                  <a:lnTo>
                    <a:pt x="119" y="204"/>
                  </a:lnTo>
                  <a:lnTo>
                    <a:pt x="117" y="207"/>
                  </a:lnTo>
                  <a:lnTo>
                    <a:pt x="112" y="212"/>
                  </a:lnTo>
                  <a:lnTo>
                    <a:pt x="109" y="219"/>
                  </a:lnTo>
                  <a:lnTo>
                    <a:pt x="106" y="224"/>
                  </a:lnTo>
                  <a:lnTo>
                    <a:pt x="102" y="227"/>
                  </a:lnTo>
                  <a:lnTo>
                    <a:pt x="92" y="237"/>
                  </a:lnTo>
                  <a:lnTo>
                    <a:pt x="89" y="240"/>
                  </a:lnTo>
                  <a:lnTo>
                    <a:pt x="84" y="244"/>
                  </a:lnTo>
                  <a:lnTo>
                    <a:pt x="78" y="247"/>
                  </a:lnTo>
                  <a:lnTo>
                    <a:pt x="73" y="252"/>
                  </a:lnTo>
                  <a:lnTo>
                    <a:pt x="69" y="254"/>
                  </a:lnTo>
                  <a:lnTo>
                    <a:pt x="64" y="255"/>
                  </a:lnTo>
                  <a:lnTo>
                    <a:pt x="58" y="259"/>
                  </a:lnTo>
                  <a:lnTo>
                    <a:pt x="53" y="260"/>
                  </a:lnTo>
                  <a:lnTo>
                    <a:pt x="46" y="264"/>
                  </a:lnTo>
                  <a:lnTo>
                    <a:pt x="28" y="268"/>
                  </a:lnTo>
                  <a:lnTo>
                    <a:pt x="15" y="268"/>
                  </a:lnTo>
                  <a:lnTo>
                    <a:pt x="8" y="270"/>
                  </a:lnTo>
                  <a:lnTo>
                    <a:pt x="10" y="270"/>
                  </a:lnTo>
                  <a:lnTo>
                    <a:pt x="7" y="270"/>
                  </a:lnTo>
                  <a:lnTo>
                    <a:pt x="3" y="273"/>
                  </a:lnTo>
                  <a:lnTo>
                    <a:pt x="0" y="277"/>
                  </a:lnTo>
                  <a:lnTo>
                    <a:pt x="0" y="283"/>
                  </a:lnTo>
                  <a:lnTo>
                    <a:pt x="3" y="287"/>
                  </a:lnTo>
                  <a:lnTo>
                    <a:pt x="7" y="290"/>
                  </a:lnTo>
                  <a:lnTo>
                    <a:pt x="10" y="290"/>
                  </a:lnTo>
                  <a:lnTo>
                    <a:pt x="12" y="290"/>
                  </a:lnTo>
                  <a:lnTo>
                    <a:pt x="18" y="288"/>
                  </a:lnTo>
                  <a:lnTo>
                    <a:pt x="31" y="288"/>
                  </a:lnTo>
                  <a:lnTo>
                    <a:pt x="53" y="283"/>
                  </a:lnTo>
                  <a:lnTo>
                    <a:pt x="59" y="280"/>
                  </a:lnTo>
                  <a:lnTo>
                    <a:pt x="64" y="278"/>
                  </a:lnTo>
                  <a:lnTo>
                    <a:pt x="71" y="275"/>
                  </a:lnTo>
                  <a:lnTo>
                    <a:pt x="76" y="273"/>
                  </a:lnTo>
                  <a:lnTo>
                    <a:pt x="86" y="268"/>
                  </a:lnTo>
                  <a:lnTo>
                    <a:pt x="91" y="264"/>
                  </a:lnTo>
                  <a:lnTo>
                    <a:pt x="94" y="260"/>
                  </a:lnTo>
                  <a:lnTo>
                    <a:pt x="102" y="257"/>
                  </a:lnTo>
                  <a:lnTo>
                    <a:pt x="109" y="250"/>
                  </a:lnTo>
                  <a:lnTo>
                    <a:pt x="111" y="245"/>
                  </a:lnTo>
                  <a:lnTo>
                    <a:pt x="116" y="244"/>
                  </a:lnTo>
                  <a:lnTo>
                    <a:pt x="122" y="237"/>
                  </a:lnTo>
                  <a:lnTo>
                    <a:pt x="125" y="229"/>
                  </a:lnTo>
                  <a:lnTo>
                    <a:pt x="129" y="226"/>
                  </a:lnTo>
                  <a:lnTo>
                    <a:pt x="134" y="221"/>
                  </a:lnTo>
                  <a:lnTo>
                    <a:pt x="139" y="211"/>
                  </a:lnTo>
                  <a:lnTo>
                    <a:pt x="140" y="206"/>
                  </a:lnTo>
                  <a:lnTo>
                    <a:pt x="144" y="199"/>
                  </a:lnTo>
                  <a:lnTo>
                    <a:pt x="145" y="194"/>
                  </a:lnTo>
                  <a:lnTo>
                    <a:pt x="149" y="188"/>
                  </a:lnTo>
                  <a:lnTo>
                    <a:pt x="154" y="166"/>
                  </a:lnTo>
                  <a:lnTo>
                    <a:pt x="154" y="153"/>
                  </a:lnTo>
                  <a:lnTo>
                    <a:pt x="155" y="146"/>
                  </a:lnTo>
                  <a:lnTo>
                    <a:pt x="155" y="143"/>
                  </a:lnTo>
                  <a:lnTo>
                    <a:pt x="154" y="135"/>
                  </a:lnTo>
                  <a:lnTo>
                    <a:pt x="154" y="122"/>
                  </a:lnTo>
                  <a:lnTo>
                    <a:pt x="149" y="100"/>
                  </a:lnTo>
                  <a:lnTo>
                    <a:pt x="145" y="94"/>
                  </a:lnTo>
                  <a:lnTo>
                    <a:pt x="144" y="89"/>
                  </a:lnTo>
                  <a:lnTo>
                    <a:pt x="140" y="82"/>
                  </a:lnTo>
                  <a:lnTo>
                    <a:pt x="139" y="77"/>
                  </a:lnTo>
                  <a:lnTo>
                    <a:pt x="134" y="67"/>
                  </a:lnTo>
                  <a:lnTo>
                    <a:pt x="129" y="62"/>
                  </a:lnTo>
                  <a:lnTo>
                    <a:pt x="125" y="59"/>
                  </a:lnTo>
                  <a:lnTo>
                    <a:pt x="122" y="51"/>
                  </a:lnTo>
                  <a:lnTo>
                    <a:pt x="116" y="44"/>
                  </a:lnTo>
                  <a:lnTo>
                    <a:pt x="111" y="42"/>
                  </a:lnTo>
                  <a:lnTo>
                    <a:pt x="109" y="37"/>
                  </a:lnTo>
                  <a:lnTo>
                    <a:pt x="102" y="31"/>
                  </a:lnTo>
                  <a:lnTo>
                    <a:pt x="94" y="28"/>
                  </a:lnTo>
                  <a:lnTo>
                    <a:pt x="91" y="24"/>
                  </a:lnTo>
                  <a:lnTo>
                    <a:pt x="86" y="19"/>
                  </a:lnTo>
                  <a:lnTo>
                    <a:pt x="76" y="14"/>
                  </a:lnTo>
                  <a:lnTo>
                    <a:pt x="71" y="13"/>
                  </a:lnTo>
                  <a:lnTo>
                    <a:pt x="64" y="9"/>
                  </a:lnTo>
                  <a:lnTo>
                    <a:pt x="59" y="8"/>
                  </a:lnTo>
                  <a:lnTo>
                    <a:pt x="53" y="4"/>
                  </a:lnTo>
                  <a:lnTo>
                    <a:pt x="31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04" name="Freeform 36"/>
            <p:cNvSpPr>
              <a:spLocks/>
            </p:cNvSpPr>
            <p:nvPr/>
          </p:nvSpPr>
          <p:spPr bwMode="auto">
            <a:xfrm>
              <a:off x="3408" y="876"/>
              <a:ext cx="223" cy="19"/>
            </a:xfrm>
            <a:custGeom>
              <a:avLst/>
              <a:gdLst/>
              <a:ahLst/>
              <a:cxnLst>
                <a:cxn ang="0">
                  <a:pos x="213" y="19"/>
                </a:cxn>
                <a:cxn ang="0">
                  <a:pos x="216" y="19"/>
                </a:cxn>
                <a:cxn ang="0">
                  <a:pos x="220" y="16"/>
                </a:cxn>
                <a:cxn ang="0">
                  <a:pos x="223" y="13"/>
                </a:cxn>
                <a:cxn ang="0">
                  <a:pos x="223" y="6"/>
                </a:cxn>
                <a:cxn ang="0">
                  <a:pos x="220" y="3"/>
                </a:cxn>
                <a:cxn ang="0">
                  <a:pos x="216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4" y="16"/>
                </a:cxn>
                <a:cxn ang="0">
                  <a:pos x="7" y="19"/>
                </a:cxn>
                <a:cxn ang="0">
                  <a:pos x="10" y="19"/>
                </a:cxn>
                <a:cxn ang="0">
                  <a:pos x="213" y="19"/>
                </a:cxn>
              </a:cxnLst>
              <a:rect l="0" t="0" r="r" b="b"/>
              <a:pathLst>
                <a:path w="223" h="19">
                  <a:moveTo>
                    <a:pt x="213" y="19"/>
                  </a:moveTo>
                  <a:lnTo>
                    <a:pt x="216" y="19"/>
                  </a:lnTo>
                  <a:lnTo>
                    <a:pt x="220" y="16"/>
                  </a:lnTo>
                  <a:lnTo>
                    <a:pt x="223" y="13"/>
                  </a:lnTo>
                  <a:lnTo>
                    <a:pt x="223" y="6"/>
                  </a:lnTo>
                  <a:lnTo>
                    <a:pt x="220" y="3"/>
                  </a:lnTo>
                  <a:lnTo>
                    <a:pt x="216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4" y="16"/>
                  </a:lnTo>
                  <a:lnTo>
                    <a:pt x="7" y="19"/>
                  </a:lnTo>
                  <a:lnTo>
                    <a:pt x="10" y="19"/>
                  </a:lnTo>
                  <a:lnTo>
                    <a:pt x="213" y="1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05" name="Freeform 37"/>
            <p:cNvSpPr>
              <a:spLocks/>
            </p:cNvSpPr>
            <p:nvPr/>
          </p:nvSpPr>
          <p:spPr bwMode="auto">
            <a:xfrm>
              <a:off x="3408" y="1146"/>
              <a:ext cx="223" cy="20"/>
            </a:xfrm>
            <a:custGeom>
              <a:avLst/>
              <a:gdLst/>
              <a:ahLst/>
              <a:cxnLst>
                <a:cxn ang="0">
                  <a:pos x="213" y="20"/>
                </a:cxn>
                <a:cxn ang="0">
                  <a:pos x="216" y="20"/>
                </a:cxn>
                <a:cxn ang="0">
                  <a:pos x="220" y="17"/>
                </a:cxn>
                <a:cxn ang="0">
                  <a:pos x="223" y="13"/>
                </a:cxn>
                <a:cxn ang="0">
                  <a:pos x="223" y="7"/>
                </a:cxn>
                <a:cxn ang="0">
                  <a:pos x="220" y="3"/>
                </a:cxn>
                <a:cxn ang="0">
                  <a:pos x="216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4" y="17"/>
                </a:cxn>
                <a:cxn ang="0">
                  <a:pos x="7" y="20"/>
                </a:cxn>
                <a:cxn ang="0">
                  <a:pos x="10" y="20"/>
                </a:cxn>
                <a:cxn ang="0">
                  <a:pos x="213" y="20"/>
                </a:cxn>
              </a:cxnLst>
              <a:rect l="0" t="0" r="r" b="b"/>
              <a:pathLst>
                <a:path w="223" h="20">
                  <a:moveTo>
                    <a:pt x="213" y="20"/>
                  </a:moveTo>
                  <a:lnTo>
                    <a:pt x="216" y="20"/>
                  </a:lnTo>
                  <a:lnTo>
                    <a:pt x="220" y="17"/>
                  </a:lnTo>
                  <a:lnTo>
                    <a:pt x="223" y="13"/>
                  </a:lnTo>
                  <a:lnTo>
                    <a:pt x="223" y="7"/>
                  </a:lnTo>
                  <a:lnTo>
                    <a:pt x="220" y="3"/>
                  </a:lnTo>
                  <a:lnTo>
                    <a:pt x="216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213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06" name="Freeform 38"/>
            <p:cNvSpPr>
              <a:spLocks/>
            </p:cNvSpPr>
            <p:nvPr/>
          </p:nvSpPr>
          <p:spPr bwMode="auto">
            <a:xfrm>
              <a:off x="3408" y="876"/>
              <a:ext cx="20" cy="290"/>
            </a:xfrm>
            <a:custGeom>
              <a:avLst/>
              <a:gdLst/>
              <a:ahLst/>
              <a:cxnLst>
                <a:cxn ang="0">
                  <a:pos x="20" y="9"/>
                </a:cxn>
                <a:cxn ang="0">
                  <a:pos x="20" y="6"/>
                </a:cxn>
                <a:cxn ang="0">
                  <a:pos x="17" y="3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6"/>
                </a:cxn>
                <a:cxn ang="0">
                  <a:pos x="0" y="283"/>
                </a:cxn>
                <a:cxn ang="0">
                  <a:pos x="4" y="287"/>
                </a:cxn>
                <a:cxn ang="0">
                  <a:pos x="7" y="290"/>
                </a:cxn>
                <a:cxn ang="0">
                  <a:pos x="14" y="290"/>
                </a:cxn>
                <a:cxn ang="0">
                  <a:pos x="17" y="287"/>
                </a:cxn>
                <a:cxn ang="0">
                  <a:pos x="20" y="283"/>
                </a:cxn>
                <a:cxn ang="0">
                  <a:pos x="20" y="280"/>
                </a:cxn>
                <a:cxn ang="0">
                  <a:pos x="20" y="9"/>
                </a:cxn>
              </a:cxnLst>
              <a:rect l="0" t="0" r="r" b="b"/>
              <a:pathLst>
                <a:path w="20" h="290">
                  <a:moveTo>
                    <a:pt x="20" y="9"/>
                  </a:moveTo>
                  <a:lnTo>
                    <a:pt x="20" y="6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283"/>
                  </a:lnTo>
                  <a:lnTo>
                    <a:pt x="4" y="287"/>
                  </a:lnTo>
                  <a:lnTo>
                    <a:pt x="7" y="290"/>
                  </a:lnTo>
                  <a:lnTo>
                    <a:pt x="14" y="290"/>
                  </a:lnTo>
                  <a:lnTo>
                    <a:pt x="17" y="287"/>
                  </a:lnTo>
                  <a:lnTo>
                    <a:pt x="20" y="283"/>
                  </a:lnTo>
                  <a:lnTo>
                    <a:pt x="20" y="280"/>
                  </a:lnTo>
                  <a:lnTo>
                    <a:pt x="20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07" name="Freeform 39"/>
            <p:cNvSpPr>
              <a:spLocks/>
            </p:cNvSpPr>
            <p:nvPr/>
          </p:nvSpPr>
          <p:spPr bwMode="auto">
            <a:xfrm>
              <a:off x="3725" y="983"/>
              <a:ext cx="87" cy="86"/>
            </a:xfrm>
            <a:custGeom>
              <a:avLst/>
              <a:gdLst/>
              <a:ahLst/>
              <a:cxnLst>
                <a:cxn ang="0">
                  <a:pos x="2" y="58"/>
                </a:cxn>
                <a:cxn ang="0">
                  <a:pos x="7" y="67"/>
                </a:cxn>
                <a:cxn ang="0">
                  <a:pos x="7" y="67"/>
                </a:cxn>
                <a:cxn ang="0">
                  <a:pos x="15" y="74"/>
                </a:cxn>
                <a:cxn ang="0">
                  <a:pos x="26" y="84"/>
                </a:cxn>
                <a:cxn ang="0">
                  <a:pos x="40" y="86"/>
                </a:cxn>
                <a:cxn ang="0">
                  <a:pos x="58" y="86"/>
                </a:cxn>
                <a:cxn ang="0">
                  <a:pos x="63" y="82"/>
                </a:cxn>
                <a:cxn ang="0">
                  <a:pos x="68" y="79"/>
                </a:cxn>
                <a:cxn ang="0">
                  <a:pos x="76" y="74"/>
                </a:cxn>
                <a:cxn ang="0">
                  <a:pos x="81" y="66"/>
                </a:cxn>
                <a:cxn ang="0">
                  <a:pos x="84" y="61"/>
                </a:cxn>
                <a:cxn ang="0">
                  <a:pos x="87" y="56"/>
                </a:cxn>
                <a:cxn ang="0">
                  <a:pos x="87" y="38"/>
                </a:cxn>
                <a:cxn ang="0">
                  <a:pos x="86" y="26"/>
                </a:cxn>
                <a:cxn ang="0">
                  <a:pos x="76" y="13"/>
                </a:cxn>
                <a:cxn ang="0">
                  <a:pos x="79" y="16"/>
                </a:cxn>
                <a:cxn ang="0">
                  <a:pos x="68" y="5"/>
                </a:cxn>
                <a:cxn ang="0">
                  <a:pos x="64" y="3"/>
                </a:cxn>
                <a:cxn ang="0">
                  <a:pos x="58" y="0"/>
                </a:cxn>
                <a:cxn ang="0">
                  <a:pos x="25" y="1"/>
                </a:cxn>
                <a:cxn ang="0">
                  <a:pos x="18" y="8"/>
                </a:cxn>
                <a:cxn ang="0">
                  <a:pos x="10" y="16"/>
                </a:cxn>
                <a:cxn ang="0">
                  <a:pos x="3" y="25"/>
                </a:cxn>
                <a:cxn ang="0">
                  <a:pos x="0" y="29"/>
                </a:cxn>
                <a:cxn ang="0">
                  <a:pos x="20" y="36"/>
                </a:cxn>
                <a:cxn ang="0">
                  <a:pos x="23" y="31"/>
                </a:cxn>
                <a:cxn ang="0">
                  <a:pos x="23" y="29"/>
                </a:cxn>
                <a:cxn ang="0">
                  <a:pos x="31" y="20"/>
                </a:cxn>
                <a:cxn ang="0">
                  <a:pos x="35" y="21"/>
                </a:cxn>
                <a:cxn ang="0">
                  <a:pos x="51" y="20"/>
                </a:cxn>
                <a:cxn ang="0">
                  <a:pos x="58" y="23"/>
                </a:cxn>
                <a:cxn ang="0">
                  <a:pos x="61" y="25"/>
                </a:cxn>
                <a:cxn ang="0">
                  <a:pos x="59" y="23"/>
                </a:cxn>
                <a:cxn ang="0">
                  <a:pos x="69" y="33"/>
                </a:cxn>
                <a:cxn ang="0">
                  <a:pos x="66" y="33"/>
                </a:cxn>
                <a:cxn ang="0">
                  <a:pos x="68" y="41"/>
                </a:cxn>
                <a:cxn ang="0">
                  <a:pos x="68" y="41"/>
                </a:cxn>
                <a:cxn ang="0">
                  <a:pos x="66" y="53"/>
                </a:cxn>
                <a:cxn ang="0">
                  <a:pos x="69" y="51"/>
                </a:cxn>
                <a:cxn ang="0">
                  <a:pos x="59" y="62"/>
                </a:cxn>
                <a:cxn ang="0">
                  <a:pos x="63" y="59"/>
                </a:cxn>
                <a:cxn ang="0">
                  <a:pos x="56" y="66"/>
                </a:cxn>
                <a:cxn ang="0">
                  <a:pos x="53" y="64"/>
                </a:cxn>
                <a:cxn ang="0">
                  <a:pos x="38" y="71"/>
                </a:cxn>
                <a:cxn ang="0">
                  <a:pos x="36" y="66"/>
                </a:cxn>
                <a:cxn ang="0">
                  <a:pos x="31" y="62"/>
                </a:cxn>
                <a:cxn ang="0">
                  <a:pos x="26" y="59"/>
                </a:cxn>
                <a:cxn ang="0">
                  <a:pos x="26" y="59"/>
                </a:cxn>
                <a:cxn ang="0">
                  <a:pos x="23" y="54"/>
                </a:cxn>
                <a:cxn ang="0">
                  <a:pos x="20" y="49"/>
                </a:cxn>
              </a:cxnLst>
              <a:rect l="0" t="0" r="r" b="b"/>
              <a:pathLst>
                <a:path w="87" h="86">
                  <a:moveTo>
                    <a:pt x="0" y="43"/>
                  </a:moveTo>
                  <a:lnTo>
                    <a:pt x="0" y="56"/>
                  </a:lnTo>
                  <a:lnTo>
                    <a:pt x="2" y="58"/>
                  </a:lnTo>
                  <a:lnTo>
                    <a:pt x="2" y="59"/>
                  </a:lnTo>
                  <a:lnTo>
                    <a:pt x="3" y="61"/>
                  </a:lnTo>
                  <a:lnTo>
                    <a:pt x="7" y="67"/>
                  </a:lnTo>
                  <a:lnTo>
                    <a:pt x="12" y="71"/>
                  </a:lnTo>
                  <a:lnTo>
                    <a:pt x="7" y="66"/>
                  </a:lnTo>
                  <a:lnTo>
                    <a:pt x="7" y="67"/>
                  </a:lnTo>
                  <a:lnTo>
                    <a:pt x="18" y="79"/>
                  </a:lnTo>
                  <a:lnTo>
                    <a:pt x="20" y="79"/>
                  </a:lnTo>
                  <a:lnTo>
                    <a:pt x="15" y="74"/>
                  </a:lnTo>
                  <a:lnTo>
                    <a:pt x="18" y="79"/>
                  </a:lnTo>
                  <a:lnTo>
                    <a:pt x="25" y="82"/>
                  </a:lnTo>
                  <a:lnTo>
                    <a:pt x="26" y="84"/>
                  </a:lnTo>
                  <a:lnTo>
                    <a:pt x="28" y="84"/>
                  </a:lnTo>
                  <a:lnTo>
                    <a:pt x="30" y="86"/>
                  </a:lnTo>
                  <a:lnTo>
                    <a:pt x="40" y="86"/>
                  </a:lnTo>
                  <a:lnTo>
                    <a:pt x="51" y="84"/>
                  </a:lnTo>
                  <a:lnTo>
                    <a:pt x="50" y="86"/>
                  </a:lnTo>
                  <a:lnTo>
                    <a:pt x="58" y="86"/>
                  </a:lnTo>
                  <a:lnTo>
                    <a:pt x="59" y="84"/>
                  </a:lnTo>
                  <a:lnTo>
                    <a:pt x="61" y="84"/>
                  </a:lnTo>
                  <a:lnTo>
                    <a:pt x="63" y="82"/>
                  </a:lnTo>
                  <a:lnTo>
                    <a:pt x="69" y="79"/>
                  </a:lnTo>
                  <a:lnTo>
                    <a:pt x="73" y="74"/>
                  </a:lnTo>
                  <a:lnTo>
                    <a:pt x="68" y="79"/>
                  </a:lnTo>
                  <a:lnTo>
                    <a:pt x="69" y="79"/>
                  </a:lnTo>
                  <a:lnTo>
                    <a:pt x="71" y="77"/>
                  </a:lnTo>
                  <a:lnTo>
                    <a:pt x="76" y="74"/>
                  </a:lnTo>
                  <a:lnTo>
                    <a:pt x="79" y="69"/>
                  </a:lnTo>
                  <a:lnTo>
                    <a:pt x="81" y="67"/>
                  </a:lnTo>
                  <a:lnTo>
                    <a:pt x="81" y="66"/>
                  </a:lnTo>
                  <a:lnTo>
                    <a:pt x="76" y="71"/>
                  </a:lnTo>
                  <a:lnTo>
                    <a:pt x="81" y="67"/>
                  </a:lnTo>
                  <a:lnTo>
                    <a:pt x="84" y="61"/>
                  </a:lnTo>
                  <a:lnTo>
                    <a:pt x="86" y="59"/>
                  </a:lnTo>
                  <a:lnTo>
                    <a:pt x="86" y="58"/>
                  </a:lnTo>
                  <a:lnTo>
                    <a:pt x="87" y="56"/>
                  </a:lnTo>
                  <a:lnTo>
                    <a:pt x="87" y="48"/>
                  </a:lnTo>
                  <a:lnTo>
                    <a:pt x="86" y="49"/>
                  </a:lnTo>
                  <a:lnTo>
                    <a:pt x="87" y="38"/>
                  </a:lnTo>
                  <a:lnTo>
                    <a:pt x="87" y="29"/>
                  </a:lnTo>
                  <a:lnTo>
                    <a:pt x="86" y="28"/>
                  </a:lnTo>
                  <a:lnTo>
                    <a:pt x="86" y="26"/>
                  </a:lnTo>
                  <a:lnTo>
                    <a:pt x="84" y="25"/>
                  </a:lnTo>
                  <a:lnTo>
                    <a:pt x="84" y="21"/>
                  </a:lnTo>
                  <a:lnTo>
                    <a:pt x="76" y="13"/>
                  </a:lnTo>
                  <a:lnTo>
                    <a:pt x="78" y="16"/>
                  </a:lnTo>
                  <a:lnTo>
                    <a:pt x="81" y="18"/>
                  </a:lnTo>
                  <a:lnTo>
                    <a:pt x="79" y="16"/>
                  </a:lnTo>
                  <a:lnTo>
                    <a:pt x="76" y="11"/>
                  </a:lnTo>
                  <a:lnTo>
                    <a:pt x="71" y="8"/>
                  </a:lnTo>
                  <a:lnTo>
                    <a:pt x="68" y="5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64" y="3"/>
                  </a:lnTo>
                  <a:lnTo>
                    <a:pt x="63" y="1"/>
                  </a:lnTo>
                  <a:lnTo>
                    <a:pt x="59" y="1"/>
                  </a:lnTo>
                  <a:lnTo>
                    <a:pt x="58" y="0"/>
                  </a:lnTo>
                  <a:lnTo>
                    <a:pt x="30" y="0"/>
                  </a:lnTo>
                  <a:lnTo>
                    <a:pt x="28" y="1"/>
                  </a:lnTo>
                  <a:lnTo>
                    <a:pt x="25" y="1"/>
                  </a:lnTo>
                  <a:lnTo>
                    <a:pt x="23" y="3"/>
                  </a:lnTo>
                  <a:lnTo>
                    <a:pt x="18" y="6"/>
                  </a:lnTo>
                  <a:lnTo>
                    <a:pt x="18" y="8"/>
                  </a:lnTo>
                  <a:lnTo>
                    <a:pt x="20" y="5"/>
                  </a:lnTo>
                  <a:lnTo>
                    <a:pt x="7" y="18"/>
                  </a:lnTo>
                  <a:lnTo>
                    <a:pt x="10" y="16"/>
                  </a:lnTo>
                  <a:lnTo>
                    <a:pt x="12" y="13"/>
                  </a:lnTo>
                  <a:lnTo>
                    <a:pt x="3" y="21"/>
                  </a:lnTo>
                  <a:lnTo>
                    <a:pt x="3" y="25"/>
                  </a:lnTo>
                  <a:lnTo>
                    <a:pt x="2" y="26"/>
                  </a:lnTo>
                  <a:lnTo>
                    <a:pt x="2" y="28"/>
                  </a:lnTo>
                  <a:lnTo>
                    <a:pt x="0" y="29"/>
                  </a:lnTo>
                  <a:lnTo>
                    <a:pt x="0" y="43"/>
                  </a:lnTo>
                  <a:lnTo>
                    <a:pt x="20" y="43"/>
                  </a:lnTo>
                  <a:lnTo>
                    <a:pt x="20" y="36"/>
                  </a:lnTo>
                  <a:lnTo>
                    <a:pt x="22" y="34"/>
                  </a:lnTo>
                  <a:lnTo>
                    <a:pt x="22" y="33"/>
                  </a:lnTo>
                  <a:lnTo>
                    <a:pt x="23" y="31"/>
                  </a:lnTo>
                  <a:lnTo>
                    <a:pt x="23" y="28"/>
                  </a:lnTo>
                  <a:lnTo>
                    <a:pt x="18" y="33"/>
                  </a:lnTo>
                  <a:lnTo>
                    <a:pt x="23" y="29"/>
                  </a:lnTo>
                  <a:lnTo>
                    <a:pt x="26" y="25"/>
                  </a:lnTo>
                  <a:lnTo>
                    <a:pt x="31" y="21"/>
                  </a:lnTo>
                  <a:lnTo>
                    <a:pt x="31" y="20"/>
                  </a:lnTo>
                  <a:lnTo>
                    <a:pt x="30" y="23"/>
                  </a:lnTo>
                  <a:lnTo>
                    <a:pt x="31" y="21"/>
                  </a:lnTo>
                  <a:lnTo>
                    <a:pt x="35" y="21"/>
                  </a:lnTo>
                  <a:lnTo>
                    <a:pt x="36" y="20"/>
                  </a:lnTo>
                  <a:lnTo>
                    <a:pt x="45" y="20"/>
                  </a:lnTo>
                  <a:lnTo>
                    <a:pt x="51" y="20"/>
                  </a:lnTo>
                  <a:lnTo>
                    <a:pt x="53" y="21"/>
                  </a:lnTo>
                  <a:lnTo>
                    <a:pt x="56" y="21"/>
                  </a:lnTo>
                  <a:lnTo>
                    <a:pt x="58" y="23"/>
                  </a:lnTo>
                  <a:lnTo>
                    <a:pt x="56" y="20"/>
                  </a:lnTo>
                  <a:lnTo>
                    <a:pt x="56" y="21"/>
                  </a:lnTo>
                  <a:lnTo>
                    <a:pt x="61" y="25"/>
                  </a:lnTo>
                  <a:lnTo>
                    <a:pt x="64" y="28"/>
                  </a:lnTo>
                  <a:lnTo>
                    <a:pt x="63" y="25"/>
                  </a:lnTo>
                  <a:lnTo>
                    <a:pt x="59" y="23"/>
                  </a:lnTo>
                  <a:lnTo>
                    <a:pt x="61" y="25"/>
                  </a:lnTo>
                  <a:lnTo>
                    <a:pt x="64" y="29"/>
                  </a:lnTo>
                  <a:lnTo>
                    <a:pt x="69" y="33"/>
                  </a:lnTo>
                  <a:lnTo>
                    <a:pt x="64" y="28"/>
                  </a:lnTo>
                  <a:lnTo>
                    <a:pt x="64" y="31"/>
                  </a:lnTo>
                  <a:lnTo>
                    <a:pt x="66" y="33"/>
                  </a:lnTo>
                  <a:lnTo>
                    <a:pt x="66" y="34"/>
                  </a:lnTo>
                  <a:lnTo>
                    <a:pt x="68" y="36"/>
                  </a:lnTo>
                  <a:lnTo>
                    <a:pt x="68" y="41"/>
                  </a:lnTo>
                  <a:lnTo>
                    <a:pt x="71" y="48"/>
                  </a:lnTo>
                  <a:lnTo>
                    <a:pt x="73" y="36"/>
                  </a:lnTo>
                  <a:lnTo>
                    <a:pt x="68" y="41"/>
                  </a:lnTo>
                  <a:lnTo>
                    <a:pt x="68" y="49"/>
                  </a:lnTo>
                  <a:lnTo>
                    <a:pt x="66" y="51"/>
                  </a:lnTo>
                  <a:lnTo>
                    <a:pt x="66" y="53"/>
                  </a:lnTo>
                  <a:lnTo>
                    <a:pt x="64" y="54"/>
                  </a:lnTo>
                  <a:lnTo>
                    <a:pt x="68" y="54"/>
                  </a:lnTo>
                  <a:lnTo>
                    <a:pt x="69" y="51"/>
                  </a:lnTo>
                  <a:lnTo>
                    <a:pt x="61" y="59"/>
                  </a:lnTo>
                  <a:lnTo>
                    <a:pt x="61" y="61"/>
                  </a:lnTo>
                  <a:lnTo>
                    <a:pt x="59" y="62"/>
                  </a:lnTo>
                  <a:lnTo>
                    <a:pt x="63" y="61"/>
                  </a:lnTo>
                  <a:lnTo>
                    <a:pt x="64" y="58"/>
                  </a:lnTo>
                  <a:lnTo>
                    <a:pt x="63" y="59"/>
                  </a:lnTo>
                  <a:lnTo>
                    <a:pt x="61" y="59"/>
                  </a:lnTo>
                  <a:lnTo>
                    <a:pt x="53" y="67"/>
                  </a:lnTo>
                  <a:lnTo>
                    <a:pt x="56" y="66"/>
                  </a:lnTo>
                  <a:lnTo>
                    <a:pt x="56" y="62"/>
                  </a:lnTo>
                  <a:lnTo>
                    <a:pt x="55" y="64"/>
                  </a:lnTo>
                  <a:lnTo>
                    <a:pt x="53" y="64"/>
                  </a:lnTo>
                  <a:lnTo>
                    <a:pt x="51" y="66"/>
                  </a:lnTo>
                  <a:lnTo>
                    <a:pt x="43" y="66"/>
                  </a:lnTo>
                  <a:lnTo>
                    <a:pt x="38" y="71"/>
                  </a:lnTo>
                  <a:lnTo>
                    <a:pt x="50" y="69"/>
                  </a:lnTo>
                  <a:lnTo>
                    <a:pt x="43" y="66"/>
                  </a:lnTo>
                  <a:lnTo>
                    <a:pt x="36" y="66"/>
                  </a:lnTo>
                  <a:lnTo>
                    <a:pt x="35" y="64"/>
                  </a:lnTo>
                  <a:lnTo>
                    <a:pt x="33" y="64"/>
                  </a:lnTo>
                  <a:lnTo>
                    <a:pt x="31" y="62"/>
                  </a:lnTo>
                  <a:lnTo>
                    <a:pt x="31" y="66"/>
                  </a:lnTo>
                  <a:lnTo>
                    <a:pt x="35" y="67"/>
                  </a:lnTo>
                  <a:lnTo>
                    <a:pt x="26" y="59"/>
                  </a:lnTo>
                  <a:lnTo>
                    <a:pt x="25" y="59"/>
                  </a:lnTo>
                  <a:lnTo>
                    <a:pt x="26" y="61"/>
                  </a:lnTo>
                  <a:lnTo>
                    <a:pt x="26" y="59"/>
                  </a:lnTo>
                  <a:lnTo>
                    <a:pt x="18" y="51"/>
                  </a:lnTo>
                  <a:lnTo>
                    <a:pt x="20" y="54"/>
                  </a:lnTo>
                  <a:lnTo>
                    <a:pt x="23" y="54"/>
                  </a:lnTo>
                  <a:lnTo>
                    <a:pt x="22" y="53"/>
                  </a:lnTo>
                  <a:lnTo>
                    <a:pt x="22" y="51"/>
                  </a:lnTo>
                  <a:lnTo>
                    <a:pt x="20" y="49"/>
                  </a:lnTo>
                  <a:lnTo>
                    <a:pt x="2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08" name="Freeform 40"/>
            <p:cNvSpPr>
              <a:spLocks/>
            </p:cNvSpPr>
            <p:nvPr/>
          </p:nvSpPr>
          <p:spPr bwMode="auto">
            <a:xfrm>
              <a:off x="3593" y="1834"/>
              <a:ext cx="155" cy="291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0" y="7"/>
                </a:cxn>
                <a:cxn ang="0">
                  <a:pos x="3" y="17"/>
                </a:cxn>
                <a:cxn ang="0">
                  <a:pos x="28" y="20"/>
                </a:cxn>
                <a:cxn ang="0">
                  <a:pos x="53" y="28"/>
                </a:cxn>
                <a:cxn ang="0">
                  <a:pos x="64" y="33"/>
                </a:cxn>
                <a:cxn ang="0">
                  <a:pos x="73" y="36"/>
                </a:cxn>
                <a:cxn ang="0">
                  <a:pos x="84" y="45"/>
                </a:cxn>
                <a:cxn ang="0">
                  <a:pos x="92" y="51"/>
                </a:cxn>
                <a:cxn ang="0">
                  <a:pos x="106" y="64"/>
                </a:cxn>
                <a:cxn ang="0">
                  <a:pos x="112" y="76"/>
                </a:cxn>
                <a:cxn ang="0">
                  <a:pos x="119" y="84"/>
                </a:cxn>
                <a:cxn ang="0">
                  <a:pos x="124" y="96"/>
                </a:cxn>
                <a:cxn ang="0">
                  <a:pos x="129" y="107"/>
                </a:cxn>
                <a:cxn ang="0">
                  <a:pos x="134" y="139"/>
                </a:cxn>
                <a:cxn ang="0">
                  <a:pos x="135" y="144"/>
                </a:cxn>
                <a:cxn ang="0">
                  <a:pos x="134" y="163"/>
                </a:cxn>
                <a:cxn ang="0">
                  <a:pos x="125" y="188"/>
                </a:cxn>
                <a:cxn ang="0">
                  <a:pos x="121" y="200"/>
                </a:cxn>
                <a:cxn ang="0">
                  <a:pos x="117" y="208"/>
                </a:cxn>
                <a:cxn ang="0">
                  <a:pos x="109" y="220"/>
                </a:cxn>
                <a:cxn ang="0">
                  <a:pos x="102" y="228"/>
                </a:cxn>
                <a:cxn ang="0">
                  <a:pos x="89" y="241"/>
                </a:cxn>
                <a:cxn ang="0">
                  <a:pos x="78" y="248"/>
                </a:cxn>
                <a:cxn ang="0">
                  <a:pos x="69" y="254"/>
                </a:cxn>
                <a:cxn ang="0">
                  <a:pos x="58" y="259"/>
                </a:cxn>
                <a:cxn ang="0">
                  <a:pos x="46" y="264"/>
                </a:cxn>
                <a:cxn ang="0">
                  <a:pos x="15" y="269"/>
                </a:cxn>
                <a:cxn ang="0">
                  <a:pos x="10" y="271"/>
                </a:cxn>
                <a:cxn ang="0">
                  <a:pos x="3" y="274"/>
                </a:cxn>
                <a:cxn ang="0">
                  <a:pos x="0" y="284"/>
                </a:cxn>
                <a:cxn ang="0">
                  <a:pos x="7" y="291"/>
                </a:cxn>
                <a:cxn ang="0">
                  <a:pos x="12" y="291"/>
                </a:cxn>
                <a:cxn ang="0">
                  <a:pos x="31" y="289"/>
                </a:cxn>
                <a:cxn ang="0">
                  <a:pos x="59" y="281"/>
                </a:cxn>
                <a:cxn ang="0">
                  <a:pos x="71" y="276"/>
                </a:cxn>
                <a:cxn ang="0">
                  <a:pos x="86" y="269"/>
                </a:cxn>
                <a:cxn ang="0">
                  <a:pos x="94" y="261"/>
                </a:cxn>
                <a:cxn ang="0">
                  <a:pos x="109" y="251"/>
                </a:cxn>
                <a:cxn ang="0">
                  <a:pos x="116" y="244"/>
                </a:cxn>
                <a:cxn ang="0">
                  <a:pos x="125" y="229"/>
                </a:cxn>
                <a:cxn ang="0">
                  <a:pos x="134" y="221"/>
                </a:cxn>
                <a:cxn ang="0">
                  <a:pos x="140" y="206"/>
                </a:cxn>
                <a:cxn ang="0">
                  <a:pos x="145" y="195"/>
                </a:cxn>
                <a:cxn ang="0">
                  <a:pos x="154" y="167"/>
                </a:cxn>
                <a:cxn ang="0">
                  <a:pos x="155" y="147"/>
                </a:cxn>
                <a:cxn ang="0">
                  <a:pos x="154" y="135"/>
                </a:cxn>
                <a:cxn ang="0">
                  <a:pos x="149" y="101"/>
                </a:cxn>
                <a:cxn ang="0">
                  <a:pos x="144" y="89"/>
                </a:cxn>
                <a:cxn ang="0">
                  <a:pos x="139" y="78"/>
                </a:cxn>
                <a:cxn ang="0">
                  <a:pos x="129" y="63"/>
                </a:cxn>
                <a:cxn ang="0">
                  <a:pos x="122" y="51"/>
                </a:cxn>
                <a:cxn ang="0">
                  <a:pos x="111" y="43"/>
                </a:cxn>
                <a:cxn ang="0">
                  <a:pos x="102" y="31"/>
                </a:cxn>
                <a:cxn ang="0">
                  <a:pos x="91" y="25"/>
                </a:cxn>
                <a:cxn ang="0">
                  <a:pos x="76" y="15"/>
                </a:cxn>
                <a:cxn ang="0">
                  <a:pos x="64" y="10"/>
                </a:cxn>
                <a:cxn ang="0">
                  <a:pos x="53" y="5"/>
                </a:cxn>
                <a:cxn ang="0">
                  <a:pos x="10" y="0"/>
                </a:cxn>
              </a:cxnLst>
              <a:rect l="0" t="0" r="r" b="b"/>
              <a:pathLst>
                <a:path w="155" h="291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28" y="20"/>
                  </a:lnTo>
                  <a:lnTo>
                    <a:pt x="46" y="25"/>
                  </a:lnTo>
                  <a:lnTo>
                    <a:pt x="53" y="28"/>
                  </a:lnTo>
                  <a:lnTo>
                    <a:pt x="58" y="30"/>
                  </a:lnTo>
                  <a:lnTo>
                    <a:pt x="64" y="33"/>
                  </a:lnTo>
                  <a:lnTo>
                    <a:pt x="69" y="35"/>
                  </a:lnTo>
                  <a:lnTo>
                    <a:pt x="73" y="36"/>
                  </a:lnTo>
                  <a:lnTo>
                    <a:pt x="78" y="41"/>
                  </a:lnTo>
                  <a:lnTo>
                    <a:pt x="84" y="45"/>
                  </a:lnTo>
                  <a:lnTo>
                    <a:pt x="89" y="48"/>
                  </a:lnTo>
                  <a:lnTo>
                    <a:pt x="92" y="51"/>
                  </a:lnTo>
                  <a:lnTo>
                    <a:pt x="102" y="61"/>
                  </a:lnTo>
                  <a:lnTo>
                    <a:pt x="106" y="64"/>
                  </a:lnTo>
                  <a:lnTo>
                    <a:pt x="109" y="69"/>
                  </a:lnTo>
                  <a:lnTo>
                    <a:pt x="112" y="76"/>
                  </a:lnTo>
                  <a:lnTo>
                    <a:pt x="117" y="81"/>
                  </a:lnTo>
                  <a:lnTo>
                    <a:pt x="119" y="84"/>
                  </a:lnTo>
                  <a:lnTo>
                    <a:pt x="121" y="89"/>
                  </a:lnTo>
                  <a:lnTo>
                    <a:pt x="124" y="96"/>
                  </a:lnTo>
                  <a:lnTo>
                    <a:pt x="125" y="101"/>
                  </a:lnTo>
                  <a:lnTo>
                    <a:pt x="129" y="107"/>
                  </a:lnTo>
                  <a:lnTo>
                    <a:pt x="134" y="126"/>
                  </a:lnTo>
                  <a:lnTo>
                    <a:pt x="134" y="139"/>
                  </a:lnTo>
                  <a:lnTo>
                    <a:pt x="135" y="147"/>
                  </a:lnTo>
                  <a:lnTo>
                    <a:pt x="135" y="144"/>
                  </a:lnTo>
                  <a:lnTo>
                    <a:pt x="134" y="150"/>
                  </a:lnTo>
                  <a:lnTo>
                    <a:pt x="134" y="163"/>
                  </a:lnTo>
                  <a:lnTo>
                    <a:pt x="129" y="182"/>
                  </a:lnTo>
                  <a:lnTo>
                    <a:pt x="125" y="188"/>
                  </a:lnTo>
                  <a:lnTo>
                    <a:pt x="124" y="193"/>
                  </a:lnTo>
                  <a:lnTo>
                    <a:pt x="121" y="200"/>
                  </a:lnTo>
                  <a:lnTo>
                    <a:pt x="119" y="205"/>
                  </a:lnTo>
                  <a:lnTo>
                    <a:pt x="117" y="208"/>
                  </a:lnTo>
                  <a:lnTo>
                    <a:pt x="112" y="213"/>
                  </a:lnTo>
                  <a:lnTo>
                    <a:pt x="109" y="220"/>
                  </a:lnTo>
                  <a:lnTo>
                    <a:pt x="106" y="225"/>
                  </a:lnTo>
                  <a:lnTo>
                    <a:pt x="102" y="228"/>
                  </a:lnTo>
                  <a:lnTo>
                    <a:pt x="92" y="238"/>
                  </a:lnTo>
                  <a:lnTo>
                    <a:pt x="89" y="241"/>
                  </a:lnTo>
                  <a:lnTo>
                    <a:pt x="84" y="244"/>
                  </a:lnTo>
                  <a:lnTo>
                    <a:pt x="78" y="248"/>
                  </a:lnTo>
                  <a:lnTo>
                    <a:pt x="73" y="253"/>
                  </a:lnTo>
                  <a:lnTo>
                    <a:pt x="69" y="254"/>
                  </a:lnTo>
                  <a:lnTo>
                    <a:pt x="64" y="256"/>
                  </a:lnTo>
                  <a:lnTo>
                    <a:pt x="58" y="259"/>
                  </a:lnTo>
                  <a:lnTo>
                    <a:pt x="53" y="261"/>
                  </a:lnTo>
                  <a:lnTo>
                    <a:pt x="46" y="264"/>
                  </a:lnTo>
                  <a:lnTo>
                    <a:pt x="28" y="269"/>
                  </a:lnTo>
                  <a:lnTo>
                    <a:pt x="15" y="269"/>
                  </a:lnTo>
                  <a:lnTo>
                    <a:pt x="8" y="271"/>
                  </a:lnTo>
                  <a:lnTo>
                    <a:pt x="10" y="271"/>
                  </a:lnTo>
                  <a:lnTo>
                    <a:pt x="7" y="271"/>
                  </a:lnTo>
                  <a:lnTo>
                    <a:pt x="3" y="274"/>
                  </a:lnTo>
                  <a:lnTo>
                    <a:pt x="0" y="277"/>
                  </a:lnTo>
                  <a:lnTo>
                    <a:pt x="0" y="284"/>
                  </a:lnTo>
                  <a:lnTo>
                    <a:pt x="3" y="287"/>
                  </a:lnTo>
                  <a:lnTo>
                    <a:pt x="7" y="291"/>
                  </a:lnTo>
                  <a:lnTo>
                    <a:pt x="10" y="291"/>
                  </a:lnTo>
                  <a:lnTo>
                    <a:pt x="12" y="291"/>
                  </a:lnTo>
                  <a:lnTo>
                    <a:pt x="18" y="289"/>
                  </a:lnTo>
                  <a:lnTo>
                    <a:pt x="31" y="289"/>
                  </a:lnTo>
                  <a:lnTo>
                    <a:pt x="53" y="284"/>
                  </a:lnTo>
                  <a:lnTo>
                    <a:pt x="59" y="281"/>
                  </a:lnTo>
                  <a:lnTo>
                    <a:pt x="64" y="279"/>
                  </a:lnTo>
                  <a:lnTo>
                    <a:pt x="71" y="276"/>
                  </a:lnTo>
                  <a:lnTo>
                    <a:pt x="76" y="274"/>
                  </a:lnTo>
                  <a:lnTo>
                    <a:pt x="86" y="269"/>
                  </a:lnTo>
                  <a:lnTo>
                    <a:pt x="91" y="264"/>
                  </a:lnTo>
                  <a:lnTo>
                    <a:pt x="94" y="261"/>
                  </a:lnTo>
                  <a:lnTo>
                    <a:pt x="102" y="258"/>
                  </a:lnTo>
                  <a:lnTo>
                    <a:pt x="109" y="251"/>
                  </a:lnTo>
                  <a:lnTo>
                    <a:pt x="111" y="246"/>
                  </a:lnTo>
                  <a:lnTo>
                    <a:pt x="116" y="244"/>
                  </a:lnTo>
                  <a:lnTo>
                    <a:pt x="122" y="238"/>
                  </a:lnTo>
                  <a:lnTo>
                    <a:pt x="125" y="229"/>
                  </a:lnTo>
                  <a:lnTo>
                    <a:pt x="129" y="226"/>
                  </a:lnTo>
                  <a:lnTo>
                    <a:pt x="134" y="221"/>
                  </a:lnTo>
                  <a:lnTo>
                    <a:pt x="139" y="211"/>
                  </a:lnTo>
                  <a:lnTo>
                    <a:pt x="140" y="206"/>
                  </a:lnTo>
                  <a:lnTo>
                    <a:pt x="144" y="200"/>
                  </a:lnTo>
                  <a:lnTo>
                    <a:pt x="145" y="195"/>
                  </a:lnTo>
                  <a:lnTo>
                    <a:pt x="149" y="188"/>
                  </a:lnTo>
                  <a:lnTo>
                    <a:pt x="154" y="167"/>
                  </a:lnTo>
                  <a:lnTo>
                    <a:pt x="154" y="154"/>
                  </a:lnTo>
                  <a:lnTo>
                    <a:pt x="155" y="147"/>
                  </a:lnTo>
                  <a:lnTo>
                    <a:pt x="155" y="144"/>
                  </a:lnTo>
                  <a:lnTo>
                    <a:pt x="154" y="135"/>
                  </a:lnTo>
                  <a:lnTo>
                    <a:pt x="154" y="122"/>
                  </a:lnTo>
                  <a:lnTo>
                    <a:pt x="149" y="101"/>
                  </a:lnTo>
                  <a:lnTo>
                    <a:pt x="145" y="94"/>
                  </a:lnTo>
                  <a:lnTo>
                    <a:pt x="144" y="89"/>
                  </a:lnTo>
                  <a:lnTo>
                    <a:pt x="140" y="83"/>
                  </a:lnTo>
                  <a:lnTo>
                    <a:pt x="139" y="78"/>
                  </a:lnTo>
                  <a:lnTo>
                    <a:pt x="134" y="68"/>
                  </a:lnTo>
                  <a:lnTo>
                    <a:pt x="129" y="63"/>
                  </a:lnTo>
                  <a:lnTo>
                    <a:pt x="125" y="60"/>
                  </a:lnTo>
                  <a:lnTo>
                    <a:pt x="122" y="51"/>
                  </a:lnTo>
                  <a:lnTo>
                    <a:pt x="116" y="45"/>
                  </a:lnTo>
                  <a:lnTo>
                    <a:pt x="111" y="43"/>
                  </a:lnTo>
                  <a:lnTo>
                    <a:pt x="109" y="38"/>
                  </a:lnTo>
                  <a:lnTo>
                    <a:pt x="102" y="31"/>
                  </a:lnTo>
                  <a:lnTo>
                    <a:pt x="94" y="28"/>
                  </a:lnTo>
                  <a:lnTo>
                    <a:pt x="91" y="25"/>
                  </a:lnTo>
                  <a:lnTo>
                    <a:pt x="86" y="20"/>
                  </a:lnTo>
                  <a:lnTo>
                    <a:pt x="76" y="15"/>
                  </a:lnTo>
                  <a:lnTo>
                    <a:pt x="71" y="13"/>
                  </a:lnTo>
                  <a:lnTo>
                    <a:pt x="64" y="10"/>
                  </a:lnTo>
                  <a:lnTo>
                    <a:pt x="59" y="8"/>
                  </a:lnTo>
                  <a:lnTo>
                    <a:pt x="53" y="5"/>
                  </a:lnTo>
                  <a:lnTo>
                    <a:pt x="31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09" name="Freeform 41"/>
            <p:cNvSpPr>
              <a:spLocks/>
            </p:cNvSpPr>
            <p:nvPr/>
          </p:nvSpPr>
          <p:spPr bwMode="auto">
            <a:xfrm>
              <a:off x="3408" y="1834"/>
              <a:ext cx="223" cy="20"/>
            </a:xfrm>
            <a:custGeom>
              <a:avLst/>
              <a:gdLst/>
              <a:ahLst/>
              <a:cxnLst>
                <a:cxn ang="0">
                  <a:pos x="213" y="20"/>
                </a:cxn>
                <a:cxn ang="0">
                  <a:pos x="216" y="20"/>
                </a:cxn>
                <a:cxn ang="0">
                  <a:pos x="220" y="17"/>
                </a:cxn>
                <a:cxn ang="0">
                  <a:pos x="223" y="13"/>
                </a:cxn>
                <a:cxn ang="0">
                  <a:pos x="223" y="7"/>
                </a:cxn>
                <a:cxn ang="0">
                  <a:pos x="220" y="3"/>
                </a:cxn>
                <a:cxn ang="0">
                  <a:pos x="216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4" y="17"/>
                </a:cxn>
                <a:cxn ang="0">
                  <a:pos x="7" y="20"/>
                </a:cxn>
                <a:cxn ang="0">
                  <a:pos x="10" y="20"/>
                </a:cxn>
                <a:cxn ang="0">
                  <a:pos x="213" y="20"/>
                </a:cxn>
              </a:cxnLst>
              <a:rect l="0" t="0" r="r" b="b"/>
              <a:pathLst>
                <a:path w="223" h="20">
                  <a:moveTo>
                    <a:pt x="213" y="20"/>
                  </a:moveTo>
                  <a:lnTo>
                    <a:pt x="216" y="20"/>
                  </a:lnTo>
                  <a:lnTo>
                    <a:pt x="220" y="17"/>
                  </a:lnTo>
                  <a:lnTo>
                    <a:pt x="223" y="13"/>
                  </a:lnTo>
                  <a:lnTo>
                    <a:pt x="223" y="7"/>
                  </a:lnTo>
                  <a:lnTo>
                    <a:pt x="220" y="3"/>
                  </a:lnTo>
                  <a:lnTo>
                    <a:pt x="216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213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10" name="Freeform 42"/>
            <p:cNvSpPr>
              <a:spLocks/>
            </p:cNvSpPr>
            <p:nvPr/>
          </p:nvSpPr>
          <p:spPr bwMode="auto">
            <a:xfrm>
              <a:off x="3408" y="2105"/>
              <a:ext cx="223" cy="20"/>
            </a:xfrm>
            <a:custGeom>
              <a:avLst/>
              <a:gdLst/>
              <a:ahLst/>
              <a:cxnLst>
                <a:cxn ang="0">
                  <a:pos x="213" y="20"/>
                </a:cxn>
                <a:cxn ang="0">
                  <a:pos x="216" y="20"/>
                </a:cxn>
                <a:cxn ang="0">
                  <a:pos x="220" y="16"/>
                </a:cxn>
                <a:cxn ang="0">
                  <a:pos x="223" y="13"/>
                </a:cxn>
                <a:cxn ang="0">
                  <a:pos x="223" y="6"/>
                </a:cxn>
                <a:cxn ang="0">
                  <a:pos x="220" y="3"/>
                </a:cxn>
                <a:cxn ang="0">
                  <a:pos x="216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4" y="16"/>
                </a:cxn>
                <a:cxn ang="0">
                  <a:pos x="7" y="20"/>
                </a:cxn>
                <a:cxn ang="0">
                  <a:pos x="10" y="20"/>
                </a:cxn>
                <a:cxn ang="0">
                  <a:pos x="213" y="20"/>
                </a:cxn>
              </a:cxnLst>
              <a:rect l="0" t="0" r="r" b="b"/>
              <a:pathLst>
                <a:path w="223" h="20">
                  <a:moveTo>
                    <a:pt x="213" y="20"/>
                  </a:moveTo>
                  <a:lnTo>
                    <a:pt x="216" y="20"/>
                  </a:lnTo>
                  <a:lnTo>
                    <a:pt x="220" y="16"/>
                  </a:lnTo>
                  <a:lnTo>
                    <a:pt x="223" y="13"/>
                  </a:lnTo>
                  <a:lnTo>
                    <a:pt x="223" y="6"/>
                  </a:lnTo>
                  <a:lnTo>
                    <a:pt x="220" y="3"/>
                  </a:lnTo>
                  <a:lnTo>
                    <a:pt x="216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4" y="16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213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11" name="Freeform 43"/>
            <p:cNvSpPr>
              <a:spLocks/>
            </p:cNvSpPr>
            <p:nvPr/>
          </p:nvSpPr>
          <p:spPr bwMode="auto">
            <a:xfrm>
              <a:off x="3408" y="1834"/>
              <a:ext cx="20" cy="291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7"/>
                </a:cxn>
                <a:cxn ang="0">
                  <a:pos x="17" y="3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284"/>
                </a:cxn>
                <a:cxn ang="0">
                  <a:pos x="4" y="287"/>
                </a:cxn>
                <a:cxn ang="0">
                  <a:pos x="7" y="291"/>
                </a:cxn>
                <a:cxn ang="0">
                  <a:pos x="14" y="291"/>
                </a:cxn>
                <a:cxn ang="0">
                  <a:pos x="17" y="287"/>
                </a:cxn>
                <a:cxn ang="0">
                  <a:pos x="20" y="284"/>
                </a:cxn>
                <a:cxn ang="0">
                  <a:pos x="20" y="281"/>
                </a:cxn>
                <a:cxn ang="0">
                  <a:pos x="20" y="10"/>
                </a:cxn>
              </a:cxnLst>
              <a:rect l="0" t="0" r="r" b="b"/>
              <a:pathLst>
                <a:path w="20" h="291">
                  <a:moveTo>
                    <a:pt x="20" y="10"/>
                  </a:moveTo>
                  <a:lnTo>
                    <a:pt x="20" y="7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284"/>
                  </a:lnTo>
                  <a:lnTo>
                    <a:pt x="4" y="287"/>
                  </a:lnTo>
                  <a:lnTo>
                    <a:pt x="7" y="291"/>
                  </a:lnTo>
                  <a:lnTo>
                    <a:pt x="14" y="291"/>
                  </a:lnTo>
                  <a:lnTo>
                    <a:pt x="17" y="287"/>
                  </a:lnTo>
                  <a:lnTo>
                    <a:pt x="20" y="284"/>
                  </a:lnTo>
                  <a:lnTo>
                    <a:pt x="20" y="281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12" name="Freeform 44"/>
            <p:cNvSpPr>
              <a:spLocks/>
            </p:cNvSpPr>
            <p:nvPr/>
          </p:nvSpPr>
          <p:spPr bwMode="auto">
            <a:xfrm>
              <a:off x="3725" y="1941"/>
              <a:ext cx="87" cy="86"/>
            </a:xfrm>
            <a:custGeom>
              <a:avLst/>
              <a:gdLst/>
              <a:ahLst/>
              <a:cxnLst>
                <a:cxn ang="0">
                  <a:pos x="2" y="58"/>
                </a:cxn>
                <a:cxn ang="0">
                  <a:pos x="7" y="68"/>
                </a:cxn>
                <a:cxn ang="0">
                  <a:pos x="7" y="68"/>
                </a:cxn>
                <a:cxn ang="0">
                  <a:pos x="15" y="75"/>
                </a:cxn>
                <a:cxn ang="0">
                  <a:pos x="26" y="85"/>
                </a:cxn>
                <a:cxn ang="0">
                  <a:pos x="40" y="86"/>
                </a:cxn>
                <a:cxn ang="0">
                  <a:pos x="58" y="86"/>
                </a:cxn>
                <a:cxn ang="0">
                  <a:pos x="63" y="83"/>
                </a:cxn>
                <a:cxn ang="0">
                  <a:pos x="68" y="80"/>
                </a:cxn>
                <a:cxn ang="0">
                  <a:pos x="76" y="75"/>
                </a:cxn>
                <a:cxn ang="0">
                  <a:pos x="81" y="66"/>
                </a:cxn>
                <a:cxn ang="0">
                  <a:pos x="84" y="61"/>
                </a:cxn>
                <a:cxn ang="0">
                  <a:pos x="87" y="56"/>
                </a:cxn>
                <a:cxn ang="0">
                  <a:pos x="87" y="38"/>
                </a:cxn>
                <a:cxn ang="0">
                  <a:pos x="86" y="27"/>
                </a:cxn>
                <a:cxn ang="0">
                  <a:pos x="76" y="14"/>
                </a:cxn>
                <a:cxn ang="0">
                  <a:pos x="79" y="17"/>
                </a:cxn>
                <a:cxn ang="0">
                  <a:pos x="68" y="5"/>
                </a:cxn>
                <a:cxn ang="0">
                  <a:pos x="64" y="4"/>
                </a:cxn>
                <a:cxn ang="0">
                  <a:pos x="58" y="0"/>
                </a:cxn>
                <a:cxn ang="0">
                  <a:pos x="25" y="2"/>
                </a:cxn>
                <a:cxn ang="0">
                  <a:pos x="18" y="9"/>
                </a:cxn>
                <a:cxn ang="0">
                  <a:pos x="10" y="17"/>
                </a:cxn>
                <a:cxn ang="0">
                  <a:pos x="3" y="25"/>
                </a:cxn>
                <a:cxn ang="0">
                  <a:pos x="0" y="30"/>
                </a:cxn>
                <a:cxn ang="0">
                  <a:pos x="20" y="37"/>
                </a:cxn>
                <a:cxn ang="0">
                  <a:pos x="23" y="32"/>
                </a:cxn>
                <a:cxn ang="0">
                  <a:pos x="23" y="30"/>
                </a:cxn>
                <a:cxn ang="0">
                  <a:pos x="31" y="20"/>
                </a:cxn>
                <a:cxn ang="0">
                  <a:pos x="35" y="22"/>
                </a:cxn>
                <a:cxn ang="0">
                  <a:pos x="51" y="20"/>
                </a:cxn>
                <a:cxn ang="0">
                  <a:pos x="58" y="23"/>
                </a:cxn>
                <a:cxn ang="0">
                  <a:pos x="61" y="25"/>
                </a:cxn>
                <a:cxn ang="0">
                  <a:pos x="59" y="23"/>
                </a:cxn>
                <a:cxn ang="0">
                  <a:pos x="69" y="33"/>
                </a:cxn>
                <a:cxn ang="0">
                  <a:pos x="66" y="33"/>
                </a:cxn>
                <a:cxn ang="0">
                  <a:pos x="68" y="42"/>
                </a:cxn>
                <a:cxn ang="0">
                  <a:pos x="68" y="42"/>
                </a:cxn>
                <a:cxn ang="0">
                  <a:pos x="66" y="53"/>
                </a:cxn>
                <a:cxn ang="0">
                  <a:pos x="69" y="52"/>
                </a:cxn>
                <a:cxn ang="0">
                  <a:pos x="59" y="63"/>
                </a:cxn>
                <a:cxn ang="0">
                  <a:pos x="63" y="60"/>
                </a:cxn>
                <a:cxn ang="0">
                  <a:pos x="56" y="66"/>
                </a:cxn>
                <a:cxn ang="0">
                  <a:pos x="53" y="65"/>
                </a:cxn>
                <a:cxn ang="0">
                  <a:pos x="38" y="71"/>
                </a:cxn>
                <a:cxn ang="0">
                  <a:pos x="36" y="66"/>
                </a:cxn>
                <a:cxn ang="0">
                  <a:pos x="31" y="63"/>
                </a:cxn>
                <a:cxn ang="0">
                  <a:pos x="26" y="60"/>
                </a:cxn>
                <a:cxn ang="0">
                  <a:pos x="26" y="60"/>
                </a:cxn>
                <a:cxn ang="0">
                  <a:pos x="23" y="55"/>
                </a:cxn>
                <a:cxn ang="0">
                  <a:pos x="20" y="50"/>
                </a:cxn>
              </a:cxnLst>
              <a:rect l="0" t="0" r="r" b="b"/>
              <a:pathLst>
                <a:path w="87" h="86">
                  <a:moveTo>
                    <a:pt x="0" y="43"/>
                  </a:moveTo>
                  <a:lnTo>
                    <a:pt x="0" y="56"/>
                  </a:lnTo>
                  <a:lnTo>
                    <a:pt x="2" y="58"/>
                  </a:lnTo>
                  <a:lnTo>
                    <a:pt x="2" y="60"/>
                  </a:lnTo>
                  <a:lnTo>
                    <a:pt x="3" y="61"/>
                  </a:lnTo>
                  <a:lnTo>
                    <a:pt x="7" y="68"/>
                  </a:lnTo>
                  <a:lnTo>
                    <a:pt x="12" y="71"/>
                  </a:lnTo>
                  <a:lnTo>
                    <a:pt x="7" y="66"/>
                  </a:lnTo>
                  <a:lnTo>
                    <a:pt x="7" y="68"/>
                  </a:lnTo>
                  <a:lnTo>
                    <a:pt x="18" y="80"/>
                  </a:lnTo>
                  <a:lnTo>
                    <a:pt x="20" y="80"/>
                  </a:lnTo>
                  <a:lnTo>
                    <a:pt x="15" y="75"/>
                  </a:lnTo>
                  <a:lnTo>
                    <a:pt x="18" y="80"/>
                  </a:lnTo>
                  <a:lnTo>
                    <a:pt x="25" y="83"/>
                  </a:lnTo>
                  <a:lnTo>
                    <a:pt x="26" y="85"/>
                  </a:lnTo>
                  <a:lnTo>
                    <a:pt x="28" y="85"/>
                  </a:lnTo>
                  <a:lnTo>
                    <a:pt x="30" y="86"/>
                  </a:lnTo>
                  <a:lnTo>
                    <a:pt x="40" y="86"/>
                  </a:lnTo>
                  <a:lnTo>
                    <a:pt x="51" y="85"/>
                  </a:lnTo>
                  <a:lnTo>
                    <a:pt x="50" y="86"/>
                  </a:lnTo>
                  <a:lnTo>
                    <a:pt x="58" y="86"/>
                  </a:lnTo>
                  <a:lnTo>
                    <a:pt x="59" y="85"/>
                  </a:lnTo>
                  <a:lnTo>
                    <a:pt x="61" y="85"/>
                  </a:lnTo>
                  <a:lnTo>
                    <a:pt x="63" y="83"/>
                  </a:lnTo>
                  <a:lnTo>
                    <a:pt x="69" y="80"/>
                  </a:lnTo>
                  <a:lnTo>
                    <a:pt x="73" y="75"/>
                  </a:lnTo>
                  <a:lnTo>
                    <a:pt x="68" y="80"/>
                  </a:lnTo>
                  <a:lnTo>
                    <a:pt x="69" y="80"/>
                  </a:lnTo>
                  <a:lnTo>
                    <a:pt x="71" y="78"/>
                  </a:lnTo>
                  <a:lnTo>
                    <a:pt x="76" y="75"/>
                  </a:lnTo>
                  <a:lnTo>
                    <a:pt x="79" y="70"/>
                  </a:lnTo>
                  <a:lnTo>
                    <a:pt x="81" y="68"/>
                  </a:lnTo>
                  <a:lnTo>
                    <a:pt x="81" y="66"/>
                  </a:lnTo>
                  <a:lnTo>
                    <a:pt x="76" y="71"/>
                  </a:lnTo>
                  <a:lnTo>
                    <a:pt x="81" y="68"/>
                  </a:lnTo>
                  <a:lnTo>
                    <a:pt x="84" y="61"/>
                  </a:lnTo>
                  <a:lnTo>
                    <a:pt x="86" y="60"/>
                  </a:lnTo>
                  <a:lnTo>
                    <a:pt x="86" y="58"/>
                  </a:lnTo>
                  <a:lnTo>
                    <a:pt x="87" y="56"/>
                  </a:lnTo>
                  <a:lnTo>
                    <a:pt x="87" y="48"/>
                  </a:lnTo>
                  <a:lnTo>
                    <a:pt x="86" y="50"/>
                  </a:lnTo>
                  <a:lnTo>
                    <a:pt x="87" y="38"/>
                  </a:lnTo>
                  <a:lnTo>
                    <a:pt x="87" y="30"/>
                  </a:lnTo>
                  <a:lnTo>
                    <a:pt x="86" y="28"/>
                  </a:lnTo>
                  <a:lnTo>
                    <a:pt x="86" y="27"/>
                  </a:lnTo>
                  <a:lnTo>
                    <a:pt x="84" y="25"/>
                  </a:lnTo>
                  <a:lnTo>
                    <a:pt x="84" y="22"/>
                  </a:lnTo>
                  <a:lnTo>
                    <a:pt x="76" y="14"/>
                  </a:lnTo>
                  <a:lnTo>
                    <a:pt x="78" y="17"/>
                  </a:lnTo>
                  <a:lnTo>
                    <a:pt x="81" y="19"/>
                  </a:lnTo>
                  <a:lnTo>
                    <a:pt x="79" y="17"/>
                  </a:lnTo>
                  <a:lnTo>
                    <a:pt x="76" y="12"/>
                  </a:lnTo>
                  <a:lnTo>
                    <a:pt x="71" y="9"/>
                  </a:lnTo>
                  <a:lnTo>
                    <a:pt x="68" y="5"/>
                  </a:lnTo>
                  <a:lnTo>
                    <a:pt x="69" y="9"/>
                  </a:lnTo>
                  <a:lnTo>
                    <a:pt x="69" y="7"/>
                  </a:lnTo>
                  <a:lnTo>
                    <a:pt x="64" y="4"/>
                  </a:lnTo>
                  <a:lnTo>
                    <a:pt x="63" y="2"/>
                  </a:lnTo>
                  <a:lnTo>
                    <a:pt x="59" y="2"/>
                  </a:lnTo>
                  <a:lnTo>
                    <a:pt x="58" y="0"/>
                  </a:lnTo>
                  <a:lnTo>
                    <a:pt x="30" y="0"/>
                  </a:lnTo>
                  <a:lnTo>
                    <a:pt x="28" y="2"/>
                  </a:lnTo>
                  <a:lnTo>
                    <a:pt x="25" y="2"/>
                  </a:lnTo>
                  <a:lnTo>
                    <a:pt x="23" y="4"/>
                  </a:lnTo>
                  <a:lnTo>
                    <a:pt x="18" y="7"/>
                  </a:lnTo>
                  <a:lnTo>
                    <a:pt x="18" y="9"/>
                  </a:lnTo>
                  <a:lnTo>
                    <a:pt x="20" y="5"/>
                  </a:lnTo>
                  <a:lnTo>
                    <a:pt x="7" y="19"/>
                  </a:lnTo>
                  <a:lnTo>
                    <a:pt x="10" y="17"/>
                  </a:lnTo>
                  <a:lnTo>
                    <a:pt x="12" y="14"/>
                  </a:lnTo>
                  <a:lnTo>
                    <a:pt x="3" y="22"/>
                  </a:lnTo>
                  <a:lnTo>
                    <a:pt x="3" y="25"/>
                  </a:lnTo>
                  <a:lnTo>
                    <a:pt x="2" y="27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43"/>
                  </a:lnTo>
                  <a:lnTo>
                    <a:pt x="20" y="43"/>
                  </a:lnTo>
                  <a:lnTo>
                    <a:pt x="20" y="37"/>
                  </a:lnTo>
                  <a:lnTo>
                    <a:pt x="22" y="35"/>
                  </a:lnTo>
                  <a:lnTo>
                    <a:pt x="22" y="33"/>
                  </a:lnTo>
                  <a:lnTo>
                    <a:pt x="23" y="32"/>
                  </a:lnTo>
                  <a:lnTo>
                    <a:pt x="23" y="28"/>
                  </a:lnTo>
                  <a:lnTo>
                    <a:pt x="18" y="33"/>
                  </a:lnTo>
                  <a:lnTo>
                    <a:pt x="23" y="30"/>
                  </a:lnTo>
                  <a:lnTo>
                    <a:pt x="26" y="25"/>
                  </a:lnTo>
                  <a:lnTo>
                    <a:pt x="31" y="22"/>
                  </a:lnTo>
                  <a:lnTo>
                    <a:pt x="31" y="20"/>
                  </a:lnTo>
                  <a:lnTo>
                    <a:pt x="30" y="23"/>
                  </a:lnTo>
                  <a:lnTo>
                    <a:pt x="31" y="22"/>
                  </a:lnTo>
                  <a:lnTo>
                    <a:pt x="35" y="22"/>
                  </a:lnTo>
                  <a:lnTo>
                    <a:pt x="36" y="20"/>
                  </a:lnTo>
                  <a:lnTo>
                    <a:pt x="45" y="20"/>
                  </a:lnTo>
                  <a:lnTo>
                    <a:pt x="51" y="20"/>
                  </a:lnTo>
                  <a:lnTo>
                    <a:pt x="53" y="22"/>
                  </a:lnTo>
                  <a:lnTo>
                    <a:pt x="56" y="22"/>
                  </a:lnTo>
                  <a:lnTo>
                    <a:pt x="58" y="23"/>
                  </a:lnTo>
                  <a:lnTo>
                    <a:pt x="56" y="20"/>
                  </a:lnTo>
                  <a:lnTo>
                    <a:pt x="56" y="22"/>
                  </a:lnTo>
                  <a:lnTo>
                    <a:pt x="61" y="25"/>
                  </a:lnTo>
                  <a:lnTo>
                    <a:pt x="64" y="28"/>
                  </a:lnTo>
                  <a:lnTo>
                    <a:pt x="63" y="25"/>
                  </a:lnTo>
                  <a:lnTo>
                    <a:pt x="59" y="23"/>
                  </a:lnTo>
                  <a:lnTo>
                    <a:pt x="61" y="25"/>
                  </a:lnTo>
                  <a:lnTo>
                    <a:pt x="64" y="30"/>
                  </a:lnTo>
                  <a:lnTo>
                    <a:pt x="69" y="33"/>
                  </a:lnTo>
                  <a:lnTo>
                    <a:pt x="64" y="28"/>
                  </a:lnTo>
                  <a:lnTo>
                    <a:pt x="64" y="32"/>
                  </a:lnTo>
                  <a:lnTo>
                    <a:pt x="66" y="33"/>
                  </a:lnTo>
                  <a:lnTo>
                    <a:pt x="66" y="35"/>
                  </a:lnTo>
                  <a:lnTo>
                    <a:pt x="68" y="37"/>
                  </a:lnTo>
                  <a:lnTo>
                    <a:pt x="68" y="42"/>
                  </a:lnTo>
                  <a:lnTo>
                    <a:pt x="71" y="48"/>
                  </a:lnTo>
                  <a:lnTo>
                    <a:pt x="73" y="37"/>
                  </a:lnTo>
                  <a:lnTo>
                    <a:pt x="68" y="42"/>
                  </a:lnTo>
                  <a:lnTo>
                    <a:pt x="68" y="50"/>
                  </a:lnTo>
                  <a:lnTo>
                    <a:pt x="66" y="52"/>
                  </a:lnTo>
                  <a:lnTo>
                    <a:pt x="66" y="53"/>
                  </a:lnTo>
                  <a:lnTo>
                    <a:pt x="64" y="55"/>
                  </a:lnTo>
                  <a:lnTo>
                    <a:pt x="68" y="55"/>
                  </a:lnTo>
                  <a:lnTo>
                    <a:pt x="69" y="52"/>
                  </a:lnTo>
                  <a:lnTo>
                    <a:pt x="61" y="60"/>
                  </a:lnTo>
                  <a:lnTo>
                    <a:pt x="61" y="61"/>
                  </a:lnTo>
                  <a:lnTo>
                    <a:pt x="59" y="63"/>
                  </a:lnTo>
                  <a:lnTo>
                    <a:pt x="63" y="61"/>
                  </a:lnTo>
                  <a:lnTo>
                    <a:pt x="64" y="58"/>
                  </a:lnTo>
                  <a:lnTo>
                    <a:pt x="63" y="60"/>
                  </a:lnTo>
                  <a:lnTo>
                    <a:pt x="61" y="60"/>
                  </a:lnTo>
                  <a:lnTo>
                    <a:pt x="53" y="68"/>
                  </a:lnTo>
                  <a:lnTo>
                    <a:pt x="56" y="66"/>
                  </a:lnTo>
                  <a:lnTo>
                    <a:pt x="56" y="63"/>
                  </a:lnTo>
                  <a:lnTo>
                    <a:pt x="55" y="65"/>
                  </a:lnTo>
                  <a:lnTo>
                    <a:pt x="53" y="65"/>
                  </a:lnTo>
                  <a:lnTo>
                    <a:pt x="51" y="66"/>
                  </a:lnTo>
                  <a:lnTo>
                    <a:pt x="43" y="66"/>
                  </a:lnTo>
                  <a:lnTo>
                    <a:pt x="38" y="71"/>
                  </a:lnTo>
                  <a:lnTo>
                    <a:pt x="50" y="70"/>
                  </a:lnTo>
                  <a:lnTo>
                    <a:pt x="43" y="66"/>
                  </a:lnTo>
                  <a:lnTo>
                    <a:pt x="36" y="66"/>
                  </a:lnTo>
                  <a:lnTo>
                    <a:pt x="35" y="65"/>
                  </a:lnTo>
                  <a:lnTo>
                    <a:pt x="33" y="65"/>
                  </a:lnTo>
                  <a:lnTo>
                    <a:pt x="31" y="63"/>
                  </a:lnTo>
                  <a:lnTo>
                    <a:pt x="31" y="66"/>
                  </a:lnTo>
                  <a:lnTo>
                    <a:pt x="35" y="68"/>
                  </a:lnTo>
                  <a:lnTo>
                    <a:pt x="26" y="60"/>
                  </a:lnTo>
                  <a:lnTo>
                    <a:pt x="25" y="60"/>
                  </a:lnTo>
                  <a:lnTo>
                    <a:pt x="26" y="61"/>
                  </a:lnTo>
                  <a:lnTo>
                    <a:pt x="26" y="60"/>
                  </a:lnTo>
                  <a:lnTo>
                    <a:pt x="18" y="52"/>
                  </a:lnTo>
                  <a:lnTo>
                    <a:pt x="20" y="55"/>
                  </a:lnTo>
                  <a:lnTo>
                    <a:pt x="23" y="55"/>
                  </a:lnTo>
                  <a:lnTo>
                    <a:pt x="22" y="53"/>
                  </a:lnTo>
                  <a:lnTo>
                    <a:pt x="22" y="52"/>
                  </a:lnTo>
                  <a:lnTo>
                    <a:pt x="20" y="50"/>
                  </a:lnTo>
                  <a:lnTo>
                    <a:pt x="20" y="43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13" name="Freeform 45"/>
            <p:cNvSpPr>
              <a:spLocks/>
            </p:cNvSpPr>
            <p:nvPr/>
          </p:nvSpPr>
          <p:spPr bwMode="auto">
            <a:xfrm>
              <a:off x="2748" y="1483"/>
              <a:ext cx="360" cy="2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4" y="16"/>
                </a:cxn>
                <a:cxn ang="0">
                  <a:pos x="7" y="20"/>
                </a:cxn>
                <a:cxn ang="0">
                  <a:pos x="353" y="20"/>
                </a:cxn>
                <a:cxn ang="0">
                  <a:pos x="357" y="16"/>
                </a:cxn>
                <a:cxn ang="0">
                  <a:pos x="360" y="13"/>
                </a:cxn>
                <a:cxn ang="0">
                  <a:pos x="360" y="6"/>
                </a:cxn>
                <a:cxn ang="0">
                  <a:pos x="357" y="3"/>
                </a:cxn>
                <a:cxn ang="0">
                  <a:pos x="353" y="0"/>
                </a:cxn>
                <a:cxn ang="0">
                  <a:pos x="350" y="0"/>
                </a:cxn>
                <a:cxn ang="0">
                  <a:pos x="10" y="0"/>
                </a:cxn>
              </a:cxnLst>
              <a:rect l="0" t="0" r="r" b="b"/>
              <a:pathLst>
                <a:path w="360" h="20">
                  <a:moveTo>
                    <a:pt x="10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4" y="16"/>
                  </a:lnTo>
                  <a:lnTo>
                    <a:pt x="7" y="20"/>
                  </a:lnTo>
                  <a:lnTo>
                    <a:pt x="353" y="20"/>
                  </a:lnTo>
                  <a:lnTo>
                    <a:pt x="357" y="16"/>
                  </a:lnTo>
                  <a:lnTo>
                    <a:pt x="360" y="13"/>
                  </a:lnTo>
                  <a:lnTo>
                    <a:pt x="360" y="6"/>
                  </a:lnTo>
                  <a:lnTo>
                    <a:pt x="357" y="3"/>
                  </a:lnTo>
                  <a:lnTo>
                    <a:pt x="353" y="0"/>
                  </a:lnTo>
                  <a:lnTo>
                    <a:pt x="35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14" name="Freeform 46"/>
            <p:cNvSpPr>
              <a:spLocks/>
            </p:cNvSpPr>
            <p:nvPr/>
          </p:nvSpPr>
          <p:spPr bwMode="auto">
            <a:xfrm>
              <a:off x="3088" y="1111"/>
              <a:ext cx="330" cy="20"/>
            </a:xfrm>
            <a:custGeom>
              <a:avLst/>
              <a:gdLst/>
              <a:ahLst/>
              <a:cxnLst>
                <a:cxn ang="0">
                  <a:pos x="320" y="20"/>
                </a:cxn>
                <a:cxn ang="0">
                  <a:pos x="324" y="20"/>
                </a:cxn>
                <a:cxn ang="0">
                  <a:pos x="327" y="17"/>
                </a:cxn>
                <a:cxn ang="0">
                  <a:pos x="330" y="14"/>
                </a:cxn>
                <a:cxn ang="0">
                  <a:pos x="330" y="7"/>
                </a:cxn>
                <a:cxn ang="0">
                  <a:pos x="327" y="4"/>
                </a:cxn>
                <a:cxn ang="0">
                  <a:pos x="324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4" y="17"/>
                </a:cxn>
                <a:cxn ang="0">
                  <a:pos x="7" y="20"/>
                </a:cxn>
                <a:cxn ang="0">
                  <a:pos x="10" y="20"/>
                </a:cxn>
                <a:cxn ang="0">
                  <a:pos x="320" y="20"/>
                </a:cxn>
              </a:cxnLst>
              <a:rect l="0" t="0" r="r" b="b"/>
              <a:pathLst>
                <a:path w="330" h="20">
                  <a:moveTo>
                    <a:pt x="320" y="20"/>
                  </a:moveTo>
                  <a:lnTo>
                    <a:pt x="324" y="20"/>
                  </a:lnTo>
                  <a:lnTo>
                    <a:pt x="327" y="17"/>
                  </a:lnTo>
                  <a:lnTo>
                    <a:pt x="330" y="14"/>
                  </a:lnTo>
                  <a:lnTo>
                    <a:pt x="330" y="7"/>
                  </a:lnTo>
                  <a:lnTo>
                    <a:pt x="327" y="4"/>
                  </a:lnTo>
                  <a:lnTo>
                    <a:pt x="32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32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15" name="Freeform 47"/>
            <p:cNvSpPr>
              <a:spLocks/>
            </p:cNvSpPr>
            <p:nvPr/>
          </p:nvSpPr>
          <p:spPr bwMode="auto">
            <a:xfrm>
              <a:off x="3088" y="1111"/>
              <a:ext cx="20" cy="794"/>
            </a:xfrm>
            <a:custGeom>
              <a:avLst/>
              <a:gdLst/>
              <a:ahLst/>
              <a:cxnLst>
                <a:cxn ang="0">
                  <a:pos x="20" y="10"/>
                </a:cxn>
                <a:cxn ang="0">
                  <a:pos x="20" y="7"/>
                </a:cxn>
                <a:cxn ang="0">
                  <a:pos x="17" y="4"/>
                </a:cxn>
                <a:cxn ang="0">
                  <a:pos x="13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7"/>
                </a:cxn>
                <a:cxn ang="0">
                  <a:pos x="0" y="787"/>
                </a:cxn>
                <a:cxn ang="0">
                  <a:pos x="4" y="791"/>
                </a:cxn>
                <a:cxn ang="0">
                  <a:pos x="7" y="794"/>
                </a:cxn>
                <a:cxn ang="0">
                  <a:pos x="13" y="794"/>
                </a:cxn>
                <a:cxn ang="0">
                  <a:pos x="17" y="791"/>
                </a:cxn>
                <a:cxn ang="0">
                  <a:pos x="20" y="787"/>
                </a:cxn>
                <a:cxn ang="0">
                  <a:pos x="20" y="784"/>
                </a:cxn>
                <a:cxn ang="0">
                  <a:pos x="20" y="10"/>
                </a:cxn>
              </a:cxnLst>
              <a:rect l="0" t="0" r="r" b="b"/>
              <a:pathLst>
                <a:path w="20" h="794">
                  <a:moveTo>
                    <a:pt x="20" y="10"/>
                  </a:moveTo>
                  <a:lnTo>
                    <a:pt x="20" y="7"/>
                  </a:lnTo>
                  <a:lnTo>
                    <a:pt x="17" y="4"/>
                  </a:lnTo>
                  <a:lnTo>
                    <a:pt x="13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787"/>
                  </a:lnTo>
                  <a:lnTo>
                    <a:pt x="4" y="791"/>
                  </a:lnTo>
                  <a:lnTo>
                    <a:pt x="7" y="794"/>
                  </a:lnTo>
                  <a:lnTo>
                    <a:pt x="13" y="794"/>
                  </a:lnTo>
                  <a:lnTo>
                    <a:pt x="17" y="791"/>
                  </a:lnTo>
                  <a:lnTo>
                    <a:pt x="20" y="787"/>
                  </a:lnTo>
                  <a:lnTo>
                    <a:pt x="20" y="784"/>
                  </a:lnTo>
                  <a:lnTo>
                    <a:pt x="20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16" name="Freeform 48"/>
            <p:cNvSpPr>
              <a:spLocks/>
            </p:cNvSpPr>
            <p:nvPr/>
          </p:nvSpPr>
          <p:spPr bwMode="auto">
            <a:xfrm>
              <a:off x="3088" y="1885"/>
              <a:ext cx="330" cy="2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4" y="17"/>
                </a:cxn>
                <a:cxn ang="0">
                  <a:pos x="7" y="20"/>
                </a:cxn>
                <a:cxn ang="0">
                  <a:pos x="324" y="20"/>
                </a:cxn>
                <a:cxn ang="0">
                  <a:pos x="327" y="17"/>
                </a:cxn>
                <a:cxn ang="0">
                  <a:pos x="330" y="13"/>
                </a:cxn>
                <a:cxn ang="0">
                  <a:pos x="330" y="7"/>
                </a:cxn>
                <a:cxn ang="0">
                  <a:pos x="327" y="4"/>
                </a:cxn>
                <a:cxn ang="0">
                  <a:pos x="324" y="0"/>
                </a:cxn>
                <a:cxn ang="0">
                  <a:pos x="320" y="0"/>
                </a:cxn>
                <a:cxn ang="0">
                  <a:pos x="10" y="0"/>
                </a:cxn>
              </a:cxnLst>
              <a:rect l="0" t="0" r="r" b="b"/>
              <a:pathLst>
                <a:path w="330" h="20">
                  <a:moveTo>
                    <a:pt x="10" y="0"/>
                  </a:move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7"/>
                  </a:lnTo>
                  <a:lnTo>
                    <a:pt x="7" y="20"/>
                  </a:lnTo>
                  <a:lnTo>
                    <a:pt x="324" y="20"/>
                  </a:lnTo>
                  <a:lnTo>
                    <a:pt x="327" y="17"/>
                  </a:lnTo>
                  <a:lnTo>
                    <a:pt x="330" y="13"/>
                  </a:lnTo>
                  <a:lnTo>
                    <a:pt x="330" y="7"/>
                  </a:lnTo>
                  <a:lnTo>
                    <a:pt x="327" y="4"/>
                  </a:lnTo>
                  <a:lnTo>
                    <a:pt x="324" y="0"/>
                  </a:lnTo>
                  <a:lnTo>
                    <a:pt x="320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17" name="Oval 49"/>
            <p:cNvSpPr>
              <a:spLocks noChangeArrowheads="1"/>
            </p:cNvSpPr>
            <p:nvPr/>
          </p:nvSpPr>
          <p:spPr bwMode="auto">
            <a:xfrm>
              <a:off x="3065" y="1466"/>
              <a:ext cx="65" cy="6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18" name="Freeform 50"/>
            <p:cNvSpPr>
              <a:spLocks/>
            </p:cNvSpPr>
            <p:nvPr/>
          </p:nvSpPr>
          <p:spPr bwMode="auto">
            <a:xfrm>
              <a:off x="3055" y="1456"/>
              <a:ext cx="81" cy="81"/>
            </a:xfrm>
            <a:custGeom>
              <a:avLst/>
              <a:gdLst/>
              <a:ahLst/>
              <a:cxnLst>
                <a:cxn ang="0">
                  <a:pos x="2" y="55"/>
                </a:cxn>
                <a:cxn ang="0">
                  <a:pos x="4" y="60"/>
                </a:cxn>
                <a:cxn ang="0">
                  <a:pos x="13" y="70"/>
                </a:cxn>
                <a:cxn ang="0">
                  <a:pos x="17" y="73"/>
                </a:cxn>
                <a:cxn ang="0">
                  <a:pos x="20" y="76"/>
                </a:cxn>
                <a:cxn ang="0">
                  <a:pos x="20" y="76"/>
                </a:cxn>
                <a:cxn ang="0">
                  <a:pos x="37" y="81"/>
                </a:cxn>
                <a:cxn ang="0">
                  <a:pos x="48" y="78"/>
                </a:cxn>
                <a:cxn ang="0">
                  <a:pos x="61" y="76"/>
                </a:cxn>
                <a:cxn ang="0">
                  <a:pos x="61" y="76"/>
                </a:cxn>
                <a:cxn ang="0">
                  <a:pos x="65" y="73"/>
                </a:cxn>
                <a:cxn ang="0">
                  <a:pos x="68" y="70"/>
                </a:cxn>
                <a:cxn ang="0">
                  <a:pos x="78" y="60"/>
                </a:cxn>
                <a:cxn ang="0">
                  <a:pos x="79" y="55"/>
                </a:cxn>
                <a:cxn ang="0">
                  <a:pos x="73" y="51"/>
                </a:cxn>
                <a:cxn ang="0">
                  <a:pos x="81" y="28"/>
                </a:cxn>
                <a:cxn ang="0">
                  <a:pos x="75" y="20"/>
                </a:cxn>
                <a:cxn ang="0">
                  <a:pos x="73" y="15"/>
                </a:cxn>
                <a:cxn ang="0">
                  <a:pos x="70" y="12"/>
                </a:cxn>
                <a:cxn ang="0">
                  <a:pos x="66" y="9"/>
                </a:cxn>
                <a:cxn ang="0">
                  <a:pos x="61" y="7"/>
                </a:cxn>
                <a:cxn ang="0">
                  <a:pos x="53" y="0"/>
                </a:cxn>
                <a:cxn ang="0">
                  <a:pos x="20" y="5"/>
                </a:cxn>
                <a:cxn ang="0">
                  <a:pos x="20" y="5"/>
                </a:cxn>
                <a:cxn ang="0">
                  <a:pos x="17" y="9"/>
                </a:cxn>
                <a:cxn ang="0">
                  <a:pos x="13" y="12"/>
                </a:cxn>
                <a:cxn ang="0">
                  <a:pos x="4" y="22"/>
                </a:cxn>
                <a:cxn ang="0">
                  <a:pos x="2" y="27"/>
                </a:cxn>
                <a:cxn ang="0">
                  <a:pos x="20" y="42"/>
                </a:cxn>
                <a:cxn ang="0">
                  <a:pos x="18" y="33"/>
                </a:cxn>
                <a:cxn ang="0">
                  <a:pos x="25" y="27"/>
                </a:cxn>
                <a:cxn ang="0">
                  <a:pos x="28" y="23"/>
                </a:cxn>
                <a:cxn ang="0">
                  <a:pos x="32" y="20"/>
                </a:cxn>
                <a:cxn ang="0">
                  <a:pos x="28" y="23"/>
                </a:cxn>
                <a:cxn ang="0">
                  <a:pos x="33" y="22"/>
                </a:cxn>
                <a:cxn ang="0">
                  <a:pos x="46" y="20"/>
                </a:cxn>
                <a:cxn ang="0">
                  <a:pos x="48" y="20"/>
                </a:cxn>
                <a:cxn ang="0">
                  <a:pos x="53" y="22"/>
                </a:cxn>
                <a:cxn ang="0">
                  <a:pos x="56" y="25"/>
                </a:cxn>
                <a:cxn ang="0">
                  <a:pos x="60" y="28"/>
                </a:cxn>
                <a:cxn ang="0">
                  <a:pos x="61" y="33"/>
                </a:cxn>
                <a:cxn ang="0">
                  <a:pos x="61" y="35"/>
                </a:cxn>
                <a:cxn ang="0">
                  <a:pos x="73" y="32"/>
                </a:cxn>
                <a:cxn ang="0">
                  <a:pos x="60" y="48"/>
                </a:cxn>
                <a:cxn ang="0">
                  <a:pos x="58" y="53"/>
                </a:cxn>
                <a:cxn ang="0">
                  <a:pos x="61" y="50"/>
                </a:cxn>
                <a:cxn ang="0">
                  <a:pos x="58" y="53"/>
                </a:cxn>
                <a:cxn ang="0">
                  <a:pos x="55" y="56"/>
                </a:cxn>
                <a:cxn ang="0">
                  <a:pos x="48" y="63"/>
                </a:cxn>
                <a:cxn ang="0">
                  <a:pos x="35" y="65"/>
                </a:cxn>
                <a:cxn ang="0">
                  <a:pos x="43" y="61"/>
                </a:cxn>
                <a:cxn ang="0">
                  <a:pos x="33" y="63"/>
                </a:cxn>
                <a:cxn ang="0">
                  <a:pos x="27" y="56"/>
                </a:cxn>
                <a:cxn ang="0">
                  <a:pos x="23" y="53"/>
                </a:cxn>
                <a:cxn ang="0">
                  <a:pos x="20" y="50"/>
                </a:cxn>
                <a:cxn ang="0">
                  <a:pos x="23" y="53"/>
                </a:cxn>
                <a:cxn ang="0">
                  <a:pos x="22" y="48"/>
                </a:cxn>
                <a:cxn ang="0">
                  <a:pos x="0" y="42"/>
                </a:cxn>
              </a:cxnLst>
              <a:rect l="0" t="0" r="r" b="b"/>
              <a:pathLst>
                <a:path w="81" h="81">
                  <a:moveTo>
                    <a:pt x="0" y="42"/>
                  </a:moveTo>
                  <a:lnTo>
                    <a:pt x="0" y="53"/>
                  </a:lnTo>
                  <a:lnTo>
                    <a:pt x="2" y="55"/>
                  </a:lnTo>
                  <a:lnTo>
                    <a:pt x="5" y="61"/>
                  </a:lnTo>
                  <a:lnTo>
                    <a:pt x="7" y="61"/>
                  </a:lnTo>
                  <a:lnTo>
                    <a:pt x="4" y="60"/>
                  </a:lnTo>
                  <a:lnTo>
                    <a:pt x="5" y="61"/>
                  </a:lnTo>
                  <a:lnTo>
                    <a:pt x="9" y="66"/>
                  </a:lnTo>
                  <a:lnTo>
                    <a:pt x="13" y="70"/>
                  </a:lnTo>
                  <a:lnTo>
                    <a:pt x="9" y="65"/>
                  </a:lnTo>
                  <a:lnTo>
                    <a:pt x="12" y="70"/>
                  </a:lnTo>
                  <a:lnTo>
                    <a:pt x="17" y="73"/>
                  </a:lnTo>
                  <a:lnTo>
                    <a:pt x="12" y="68"/>
                  </a:lnTo>
                  <a:lnTo>
                    <a:pt x="15" y="73"/>
                  </a:lnTo>
                  <a:lnTo>
                    <a:pt x="20" y="76"/>
                  </a:lnTo>
                  <a:lnTo>
                    <a:pt x="22" y="78"/>
                  </a:lnTo>
                  <a:lnTo>
                    <a:pt x="20" y="75"/>
                  </a:lnTo>
                  <a:lnTo>
                    <a:pt x="20" y="76"/>
                  </a:lnTo>
                  <a:lnTo>
                    <a:pt x="27" y="79"/>
                  </a:lnTo>
                  <a:lnTo>
                    <a:pt x="28" y="81"/>
                  </a:lnTo>
                  <a:lnTo>
                    <a:pt x="37" y="81"/>
                  </a:lnTo>
                  <a:lnTo>
                    <a:pt x="35" y="79"/>
                  </a:lnTo>
                  <a:lnTo>
                    <a:pt x="51" y="73"/>
                  </a:lnTo>
                  <a:lnTo>
                    <a:pt x="48" y="78"/>
                  </a:lnTo>
                  <a:lnTo>
                    <a:pt x="53" y="81"/>
                  </a:lnTo>
                  <a:lnTo>
                    <a:pt x="55" y="79"/>
                  </a:lnTo>
                  <a:lnTo>
                    <a:pt x="61" y="76"/>
                  </a:lnTo>
                  <a:lnTo>
                    <a:pt x="61" y="75"/>
                  </a:lnTo>
                  <a:lnTo>
                    <a:pt x="60" y="78"/>
                  </a:lnTo>
                  <a:lnTo>
                    <a:pt x="61" y="76"/>
                  </a:lnTo>
                  <a:lnTo>
                    <a:pt x="66" y="73"/>
                  </a:lnTo>
                  <a:lnTo>
                    <a:pt x="70" y="68"/>
                  </a:lnTo>
                  <a:lnTo>
                    <a:pt x="65" y="73"/>
                  </a:lnTo>
                  <a:lnTo>
                    <a:pt x="70" y="70"/>
                  </a:lnTo>
                  <a:lnTo>
                    <a:pt x="73" y="65"/>
                  </a:lnTo>
                  <a:lnTo>
                    <a:pt x="68" y="70"/>
                  </a:lnTo>
                  <a:lnTo>
                    <a:pt x="73" y="66"/>
                  </a:lnTo>
                  <a:lnTo>
                    <a:pt x="76" y="61"/>
                  </a:lnTo>
                  <a:lnTo>
                    <a:pt x="78" y="60"/>
                  </a:lnTo>
                  <a:lnTo>
                    <a:pt x="75" y="61"/>
                  </a:lnTo>
                  <a:lnTo>
                    <a:pt x="76" y="61"/>
                  </a:lnTo>
                  <a:lnTo>
                    <a:pt x="79" y="55"/>
                  </a:lnTo>
                  <a:lnTo>
                    <a:pt x="81" y="53"/>
                  </a:lnTo>
                  <a:lnTo>
                    <a:pt x="78" y="48"/>
                  </a:lnTo>
                  <a:lnTo>
                    <a:pt x="73" y="51"/>
                  </a:lnTo>
                  <a:lnTo>
                    <a:pt x="79" y="35"/>
                  </a:lnTo>
                  <a:lnTo>
                    <a:pt x="81" y="37"/>
                  </a:lnTo>
                  <a:lnTo>
                    <a:pt x="81" y="28"/>
                  </a:lnTo>
                  <a:lnTo>
                    <a:pt x="79" y="27"/>
                  </a:lnTo>
                  <a:lnTo>
                    <a:pt x="76" y="20"/>
                  </a:lnTo>
                  <a:lnTo>
                    <a:pt x="75" y="20"/>
                  </a:lnTo>
                  <a:lnTo>
                    <a:pt x="78" y="22"/>
                  </a:lnTo>
                  <a:lnTo>
                    <a:pt x="76" y="20"/>
                  </a:lnTo>
                  <a:lnTo>
                    <a:pt x="73" y="15"/>
                  </a:lnTo>
                  <a:lnTo>
                    <a:pt x="68" y="12"/>
                  </a:lnTo>
                  <a:lnTo>
                    <a:pt x="73" y="17"/>
                  </a:lnTo>
                  <a:lnTo>
                    <a:pt x="70" y="12"/>
                  </a:lnTo>
                  <a:lnTo>
                    <a:pt x="65" y="9"/>
                  </a:lnTo>
                  <a:lnTo>
                    <a:pt x="70" y="14"/>
                  </a:lnTo>
                  <a:lnTo>
                    <a:pt x="66" y="9"/>
                  </a:lnTo>
                  <a:lnTo>
                    <a:pt x="61" y="5"/>
                  </a:lnTo>
                  <a:lnTo>
                    <a:pt x="60" y="4"/>
                  </a:lnTo>
                  <a:lnTo>
                    <a:pt x="61" y="7"/>
                  </a:lnTo>
                  <a:lnTo>
                    <a:pt x="61" y="5"/>
                  </a:lnTo>
                  <a:lnTo>
                    <a:pt x="55" y="2"/>
                  </a:lnTo>
                  <a:lnTo>
                    <a:pt x="53" y="0"/>
                  </a:lnTo>
                  <a:lnTo>
                    <a:pt x="28" y="0"/>
                  </a:lnTo>
                  <a:lnTo>
                    <a:pt x="27" y="2"/>
                  </a:lnTo>
                  <a:lnTo>
                    <a:pt x="20" y="5"/>
                  </a:lnTo>
                  <a:lnTo>
                    <a:pt x="20" y="7"/>
                  </a:lnTo>
                  <a:lnTo>
                    <a:pt x="22" y="4"/>
                  </a:lnTo>
                  <a:lnTo>
                    <a:pt x="20" y="5"/>
                  </a:lnTo>
                  <a:lnTo>
                    <a:pt x="15" y="9"/>
                  </a:lnTo>
                  <a:lnTo>
                    <a:pt x="12" y="14"/>
                  </a:lnTo>
                  <a:lnTo>
                    <a:pt x="17" y="9"/>
                  </a:lnTo>
                  <a:lnTo>
                    <a:pt x="12" y="12"/>
                  </a:lnTo>
                  <a:lnTo>
                    <a:pt x="9" y="17"/>
                  </a:lnTo>
                  <a:lnTo>
                    <a:pt x="13" y="12"/>
                  </a:lnTo>
                  <a:lnTo>
                    <a:pt x="9" y="15"/>
                  </a:lnTo>
                  <a:lnTo>
                    <a:pt x="5" y="20"/>
                  </a:lnTo>
                  <a:lnTo>
                    <a:pt x="4" y="22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2" y="27"/>
                  </a:lnTo>
                  <a:lnTo>
                    <a:pt x="0" y="28"/>
                  </a:lnTo>
                  <a:lnTo>
                    <a:pt x="0" y="42"/>
                  </a:lnTo>
                  <a:lnTo>
                    <a:pt x="20" y="42"/>
                  </a:lnTo>
                  <a:lnTo>
                    <a:pt x="20" y="35"/>
                  </a:lnTo>
                  <a:lnTo>
                    <a:pt x="22" y="33"/>
                  </a:lnTo>
                  <a:lnTo>
                    <a:pt x="18" y="33"/>
                  </a:lnTo>
                  <a:lnTo>
                    <a:pt x="20" y="33"/>
                  </a:lnTo>
                  <a:lnTo>
                    <a:pt x="23" y="28"/>
                  </a:lnTo>
                  <a:lnTo>
                    <a:pt x="25" y="27"/>
                  </a:lnTo>
                  <a:lnTo>
                    <a:pt x="22" y="28"/>
                  </a:lnTo>
                  <a:lnTo>
                    <a:pt x="20" y="32"/>
                  </a:lnTo>
                  <a:lnTo>
                    <a:pt x="28" y="23"/>
                  </a:lnTo>
                  <a:lnTo>
                    <a:pt x="25" y="25"/>
                  </a:lnTo>
                  <a:lnTo>
                    <a:pt x="23" y="28"/>
                  </a:lnTo>
                  <a:lnTo>
                    <a:pt x="32" y="20"/>
                  </a:lnTo>
                  <a:lnTo>
                    <a:pt x="28" y="22"/>
                  </a:lnTo>
                  <a:lnTo>
                    <a:pt x="27" y="25"/>
                  </a:lnTo>
                  <a:lnTo>
                    <a:pt x="28" y="23"/>
                  </a:lnTo>
                  <a:lnTo>
                    <a:pt x="33" y="20"/>
                  </a:lnTo>
                  <a:lnTo>
                    <a:pt x="33" y="18"/>
                  </a:lnTo>
                  <a:lnTo>
                    <a:pt x="33" y="22"/>
                  </a:lnTo>
                  <a:lnTo>
                    <a:pt x="35" y="20"/>
                  </a:lnTo>
                  <a:lnTo>
                    <a:pt x="42" y="20"/>
                  </a:lnTo>
                  <a:lnTo>
                    <a:pt x="46" y="20"/>
                  </a:lnTo>
                  <a:lnTo>
                    <a:pt x="48" y="22"/>
                  </a:lnTo>
                  <a:lnTo>
                    <a:pt x="48" y="18"/>
                  </a:lnTo>
                  <a:lnTo>
                    <a:pt x="48" y="20"/>
                  </a:lnTo>
                  <a:lnTo>
                    <a:pt x="53" y="23"/>
                  </a:lnTo>
                  <a:lnTo>
                    <a:pt x="55" y="25"/>
                  </a:lnTo>
                  <a:lnTo>
                    <a:pt x="53" y="22"/>
                  </a:lnTo>
                  <a:lnTo>
                    <a:pt x="50" y="20"/>
                  </a:lnTo>
                  <a:lnTo>
                    <a:pt x="58" y="28"/>
                  </a:lnTo>
                  <a:lnTo>
                    <a:pt x="56" y="25"/>
                  </a:lnTo>
                  <a:lnTo>
                    <a:pt x="53" y="23"/>
                  </a:lnTo>
                  <a:lnTo>
                    <a:pt x="61" y="32"/>
                  </a:lnTo>
                  <a:lnTo>
                    <a:pt x="60" y="28"/>
                  </a:lnTo>
                  <a:lnTo>
                    <a:pt x="56" y="27"/>
                  </a:lnTo>
                  <a:lnTo>
                    <a:pt x="58" y="28"/>
                  </a:lnTo>
                  <a:lnTo>
                    <a:pt x="61" y="33"/>
                  </a:lnTo>
                  <a:lnTo>
                    <a:pt x="63" y="33"/>
                  </a:lnTo>
                  <a:lnTo>
                    <a:pt x="60" y="33"/>
                  </a:lnTo>
                  <a:lnTo>
                    <a:pt x="61" y="35"/>
                  </a:lnTo>
                  <a:lnTo>
                    <a:pt x="61" y="43"/>
                  </a:lnTo>
                  <a:lnTo>
                    <a:pt x="66" y="48"/>
                  </a:lnTo>
                  <a:lnTo>
                    <a:pt x="73" y="32"/>
                  </a:lnTo>
                  <a:lnTo>
                    <a:pt x="65" y="35"/>
                  </a:lnTo>
                  <a:lnTo>
                    <a:pt x="61" y="47"/>
                  </a:lnTo>
                  <a:lnTo>
                    <a:pt x="60" y="48"/>
                  </a:lnTo>
                  <a:lnTo>
                    <a:pt x="63" y="48"/>
                  </a:lnTo>
                  <a:lnTo>
                    <a:pt x="61" y="48"/>
                  </a:lnTo>
                  <a:lnTo>
                    <a:pt x="58" y="53"/>
                  </a:lnTo>
                  <a:lnTo>
                    <a:pt x="56" y="55"/>
                  </a:lnTo>
                  <a:lnTo>
                    <a:pt x="60" y="53"/>
                  </a:lnTo>
                  <a:lnTo>
                    <a:pt x="61" y="50"/>
                  </a:lnTo>
                  <a:lnTo>
                    <a:pt x="53" y="58"/>
                  </a:lnTo>
                  <a:lnTo>
                    <a:pt x="56" y="56"/>
                  </a:lnTo>
                  <a:lnTo>
                    <a:pt x="58" y="53"/>
                  </a:lnTo>
                  <a:lnTo>
                    <a:pt x="50" y="61"/>
                  </a:lnTo>
                  <a:lnTo>
                    <a:pt x="53" y="60"/>
                  </a:lnTo>
                  <a:lnTo>
                    <a:pt x="55" y="56"/>
                  </a:lnTo>
                  <a:lnTo>
                    <a:pt x="53" y="58"/>
                  </a:lnTo>
                  <a:lnTo>
                    <a:pt x="48" y="61"/>
                  </a:lnTo>
                  <a:lnTo>
                    <a:pt x="48" y="63"/>
                  </a:lnTo>
                  <a:lnTo>
                    <a:pt x="48" y="60"/>
                  </a:lnTo>
                  <a:lnTo>
                    <a:pt x="46" y="61"/>
                  </a:lnTo>
                  <a:lnTo>
                    <a:pt x="35" y="65"/>
                  </a:lnTo>
                  <a:lnTo>
                    <a:pt x="32" y="73"/>
                  </a:lnTo>
                  <a:lnTo>
                    <a:pt x="48" y="66"/>
                  </a:lnTo>
                  <a:lnTo>
                    <a:pt x="43" y="61"/>
                  </a:lnTo>
                  <a:lnTo>
                    <a:pt x="35" y="61"/>
                  </a:lnTo>
                  <a:lnTo>
                    <a:pt x="33" y="60"/>
                  </a:lnTo>
                  <a:lnTo>
                    <a:pt x="33" y="63"/>
                  </a:lnTo>
                  <a:lnTo>
                    <a:pt x="33" y="61"/>
                  </a:lnTo>
                  <a:lnTo>
                    <a:pt x="28" y="58"/>
                  </a:lnTo>
                  <a:lnTo>
                    <a:pt x="27" y="56"/>
                  </a:lnTo>
                  <a:lnTo>
                    <a:pt x="28" y="60"/>
                  </a:lnTo>
                  <a:lnTo>
                    <a:pt x="32" y="61"/>
                  </a:lnTo>
                  <a:lnTo>
                    <a:pt x="23" y="53"/>
                  </a:lnTo>
                  <a:lnTo>
                    <a:pt x="25" y="56"/>
                  </a:lnTo>
                  <a:lnTo>
                    <a:pt x="28" y="58"/>
                  </a:lnTo>
                  <a:lnTo>
                    <a:pt x="20" y="50"/>
                  </a:lnTo>
                  <a:lnTo>
                    <a:pt x="22" y="53"/>
                  </a:lnTo>
                  <a:lnTo>
                    <a:pt x="25" y="55"/>
                  </a:lnTo>
                  <a:lnTo>
                    <a:pt x="23" y="53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22" y="48"/>
                  </a:lnTo>
                  <a:lnTo>
                    <a:pt x="20" y="47"/>
                  </a:lnTo>
                  <a:lnTo>
                    <a:pt x="20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19" name="Rectangle 51"/>
            <p:cNvSpPr>
              <a:spLocks noChangeArrowheads="1"/>
            </p:cNvSpPr>
            <p:nvPr/>
          </p:nvSpPr>
          <p:spPr bwMode="auto">
            <a:xfrm>
              <a:off x="2539" y="1400"/>
              <a:ext cx="13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C</a:t>
              </a:r>
              <a:endParaRPr lang="en-US" sz="3600" i="0" baseline="0"/>
            </a:p>
          </p:txBody>
        </p:sp>
        <p:sp>
          <p:nvSpPr>
            <p:cNvPr id="724020" name="Freeform 52"/>
            <p:cNvSpPr>
              <a:spLocks/>
            </p:cNvSpPr>
            <p:nvPr/>
          </p:nvSpPr>
          <p:spPr bwMode="auto">
            <a:xfrm>
              <a:off x="2715" y="2052"/>
              <a:ext cx="711" cy="20"/>
            </a:xfrm>
            <a:custGeom>
              <a:avLst/>
              <a:gdLst/>
              <a:ahLst/>
              <a:cxnLst>
                <a:cxn ang="0">
                  <a:pos x="702" y="20"/>
                </a:cxn>
                <a:cxn ang="0">
                  <a:pos x="705" y="20"/>
                </a:cxn>
                <a:cxn ang="0">
                  <a:pos x="708" y="16"/>
                </a:cxn>
                <a:cxn ang="0">
                  <a:pos x="711" y="13"/>
                </a:cxn>
                <a:cxn ang="0">
                  <a:pos x="711" y="7"/>
                </a:cxn>
                <a:cxn ang="0">
                  <a:pos x="708" y="3"/>
                </a:cxn>
                <a:cxn ang="0">
                  <a:pos x="705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4" y="16"/>
                </a:cxn>
                <a:cxn ang="0">
                  <a:pos x="7" y="20"/>
                </a:cxn>
                <a:cxn ang="0">
                  <a:pos x="10" y="20"/>
                </a:cxn>
                <a:cxn ang="0">
                  <a:pos x="702" y="20"/>
                </a:cxn>
              </a:cxnLst>
              <a:rect l="0" t="0" r="r" b="b"/>
              <a:pathLst>
                <a:path w="711" h="20">
                  <a:moveTo>
                    <a:pt x="702" y="20"/>
                  </a:moveTo>
                  <a:lnTo>
                    <a:pt x="705" y="20"/>
                  </a:lnTo>
                  <a:lnTo>
                    <a:pt x="708" y="16"/>
                  </a:lnTo>
                  <a:lnTo>
                    <a:pt x="711" y="13"/>
                  </a:lnTo>
                  <a:lnTo>
                    <a:pt x="711" y="7"/>
                  </a:lnTo>
                  <a:lnTo>
                    <a:pt x="708" y="3"/>
                  </a:lnTo>
                  <a:lnTo>
                    <a:pt x="705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4" y="16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702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4021" name="Freeform 53"/>
            <p:cNvSpPr>
              <a:spLocks/>
            </p:cNvSpPr>
            <p:nvPr/>
          </p:nvSpPr>
          <p:spPr bwMode="auto">
            <a:xfrm>
              <a:off x="2750" y="918"/>
              <a:ext cx="670" cy="20"/>
            </a:xfrm>
            <a:custGeom>
              <a:avLst/>
              <a:gdLst/>
              <a:ahLst/>
              <a:cxnLst>
                <a:cxn ang="0">
                  <a:pos x="660" y="20"/>
                </a:cxn>
                <a:cxn ang="0">
                  <a:pos x="663" y="20"/>
                </a:cxn>
                <a:cxn ang="0">
                  <a:pos x="667" y="17"/>
                </a:cxn>
                <a:cxn ang="0">
                  <a:pos x="670" y="14"/>
                </a:cxn>
                <a:cxn ang="0">
                  <a:pos x="670" y="7"/>
                </a:cxn>
                <a:cxn ang="0">
                  <a:pos x="667" y="4"/>
                </a:cxn>
                <a:cxn ang="0">
                  <a:pos x="663" y="0"/>
                </a:cxn>
                <a:cxn ang="0">
                  <a:pos x="7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7" y="20"/>
                </a:cxn>
                <a:cxn ang="0">
                  <a:pos x="10" y="20"/>
                </a:cxn>
                <a:cxn ang="0">
                  <a:pos x="660" y="20"/>
                </a:cxn>
              </a:cxnLst>
              <a:rect l="0" t="0" r="r" b="b"/>
              <a:pathLst>
                <a:path w="670" h="20">
                  <a:moveTo>
                    <a:pt x="660" y="20"/>
                  </a:moveTo>
                  <a:lnTo>
                    <a:pt x="663" y="20"/>
                  </a:lnTo>
                  <a:lnTo>
                    <a:pt x="667" y="17"/>
                  </a:lnTo>
                  <a:lnTo>
                    <a:pt x="670" y="14"/>
                  </a:lnTo>
                  <a:lnTo>
                    <a:pt x="670" y="7"/>
                  </a:lnTo>
                  <a:lnTo>
                    <a:pt x="667" y="4"/>
                  </a:lnTo>
                  <a:lnTo>
                    <a:pt x="663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660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724028" name="Group 60"/>
            <p:cNvGrpSpPr>
              <a:grpSpLocks/>
            </p:cNvGrpSpPr>
            <p:nvPr/>
          </p:nvGrpSpPr>
          <p:grpSpPr bwMode="auto">
            <a:xfrm>
              <a:off x="5288" y="1813"/>
              <a:ext cx="155" cy="230"/>
              <a:chOff x="5288" y="1813"/>
              <a:chExt cx="155" cy="230"/>
            </a:xfrm>
          </p:grpSpPr>
          <p:sp>
            <p:nvSpPr>
              <p:cNvPr id="724002" name="Rectangle 34"/>
              <p:cNvSpPr>
                <a:spLocks noChangeArrowheads="1"/>
              </p:cNvSpPr>
              <p:nvPr/>
            </p:nvSpPr>
            <p:spPr bwMode="auto">
              <a:xfrm>
                <a:off x="5294" y="1813"/>
                <a:ext cx="14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i="0" baseline="0">
                    <a:solidFill>
                      <a:srgbClr val="000000"/>
                    </a:solidFill>
                  </a:rPr>
                  <a:t>Q</a:t>
                </a:r>
                <a:endParaRPr lang="en-US" sz="3600" i="0" baseline="0"/>
              </a:p>
            </p:txBody>
          </p:sp>
          <p:sp>
            <p:nvSpPr>
              <p:cNvPr id="724027" name="Line 59"/>
              <p:cNvSpPr>
                <a:spLocks noChangeShapeType="1"/>
              </p:cNvSpPr>
              <p:nvPr/>
            </p:nvSpPr>
            <p:spPr bwMode="auto">
              <a:xfrm>
                <a:off x="5288" y="1816"/>
                <a:ext cx="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1025" y="6515100"/>
            <a:ext cx="2212975" cy="3429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Chapter 6 - Part 1    </a:t>
            </a:r>
            <a:fld id="{D257FDB0-4C04-4CF1-AAA5-485344E0C29B}" type="slidenum">
              <a:rPr lang="en-US"/>
              <a:pPr/>
              <a:t>12</a:t>
            </a:fld>
            <a:endParaRPr lang="en-US"/>
          </a:p>
        </p:txBody>
      </p:sp>
      <p:sp>
        <p:nvSpPr>
          <p:cNvPr id="726073" name="Rectangle 5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Clocked S - R Latch (continued)</a:t>
            </a:r>
          </a:p>
        </p:txBody>
      </p:sp>
      <p:sp>
        <p:nvSpPr>
          <p:cNvPr id="726074" name="Rectangle 58"/>
          <p:cNvSpPr>
            <a:spLocks noGrp="1" noChangeArrowheads="1"/>
          </p:cNvSpPr>
          <p:nvPr>
            <p:ph type="body" idx="1"/>
          </p:nvPr>
        </p:nvSpPr>
        <p:spPr>
          <a:xfrm>
            <a:off x="477838" y="1301750"/>
            <a:ext cx="8432800" cy="5027613"/>
          </a:xfrm>
        </p:spPr>
        <p:txBody>
          <a:bodyPr/>
          <a:lstStyle/>
          <a:p>
            <a:r>
              <a:rPr lang="en-US" sz="2800"/>
              <a:t>The Clocked S-R Latch can be described by a table: </a:t>
            </a:r>
          </a:p>
          <a:p>
            <a:endParaRPr lang="en-US" sz="2800"/>
          </a:p>
          <a:p>
            <a:endParaRPr lang="en-US" sz="3600"/>
          </a:p>
          <a:p>
            <a:endParaRPr lang="en-US" sz="3600"/>
          </a:p>
          <a:p>
            <a:r>
              <a:rPr lang="en-US" sz="2800"/>
              <a:t>The table describes</a:t>
            </a:r>
            <a:br>
              <a:rPr lang="en-US" sz="2800"/>
            </a:br>
            <a:r>
              <a:rPr lang="en-US" sz="2800"/>
              <a:t>what happens after the</a:t>
            </a:r>
            <a:br>
              <a:rPr lang="en-US" sz="2800"/>
            </a:br>
            <a:r>
              <a:rPr lang="en-US" sz="2800"/>
              <a:t>clock [at time (t+1)]</a:t>
            </a:r>
            <a:br>
              <a:rPr lang="en-US" sz="2800"/>
            </a:br>
            <a:r>
              <a:rPr lang="en-US" sz="2800"/>
              <a:t>based on:</a:t>
            </a:r>
          </a:p>
          <a:p>
            <a:pPr lvl="1"/>
            <a:r>
              <a:rPr lang="en-US" sz="2400"/>
              <a:t> current inputs (S,R) and</a:t>
            </a:r>
          </a:p>
          <a:p>
            <a:pPr lvl="1"/>
            <a:r>
              <a:rPr lang="en-US" sz="2400"/>
              <a:t> current state Q(t).</a:t>
            </a:r>
          </a:p>
          <a:p>
            <a:endParaRPr lang="en-US" sz="2800"/>
          </a:p>
        </p:txBody>
      </p:sp>
      <p:graphicFrame>
        <p:nvGraphicFramePr>
          <p:cNvPr id="726019" name="Object 3"/>
          <p:cNvGraphicFramePr>
            <a:graphicFrameLocks noChangeAspect="1"/>
          </p:cNvGraphicFramePr>
          <p:nvPr/>
        </p:nvGraphicFramePr>
        <p:xfrm>
          <a:off x="4494213" y="1747838"/>
          <a:ext cx="4246562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352400" imgH="3517560" progId="Word.Document.8">
                  <p:embed/>
                </p:oleObj>
              </mc:Choice>
              <mc:Fallback>
                <p:oleObj name="Document" r:id="rId3" imgW="4352400" imgH="3517560" progId="Word.Document.8">
                  <p:embed/>
                  <p:pic>
                    <p:nvPicPr>
                      <p:cNvPr id="7260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4213" y="1747838"/>
                        <a:ext cx="4246562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6076" name="Group 60"/>
          <p:cNvGrpSpPr>
            <a:grpSpLocks/>
          </p:cNvGrpSpPr>
          <p:nvPr/>
        </p:nvGrpSpPr>
        <p:grpSpPr bwMode="auto">
          <a:xfrm>
            <a:off x="652463" y="1882775"/>
            <a:ext cx="3448050" cy="1576388"/>
            <a:chOff x="411" y="1186"/>
            <a:chExt cx="2172" cy="993"/>
          </a:xfrm>
        </p:grpSpPr>
        <p:sp>
          <p:nvSpPr>
            <p:cNvPr id="726021" name="Rectangle 5"/>
            <p:cNvSpPr>
              <a:spLocks noChangeArrowheads="1"/>
            </p:cNvSpPr>
            <p:nvPr/>
          </p:nvSpPr>
          <p:spPr bwMode="auto">
            <a:xfrm>
              <a:off x="459" y="1186"/>
              <a:ext cx="7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Swiss 721 SWA" charset="0"/>
                </a:rPr>
                <a:t>S</a:t>
              </a:r>
              <a:endParaRPr lang="en-US" sz="3600" i="0" baseline="0"/>
            </a:p>
          </p:txBody>
        </p:sp>
        <p:sp>
          <p:nvSpPr>
            <p:cNvPr id="726022" name="Rectangle 6"/>
            <p:cNvSpPr>
              <a:spLocks noChangeArrowheads="1"/>
            </p:cNvSpPr>
            <p:nvPr/>
          </p:nvSpPr>
          <p:spPr bwMode="auto">
            <a:xfrm>
              <a:off x="432" y="2016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Swiss 721 SWA" charset="0"/>
                </a:rPr>
                <a:t>R</a:t>
              </a:r>
              <a:endParaRPr lang="en-US" sz="3600" i="0" baseline="0"/>
            </a:p>
          </p:txBody>
        </p:sp>
        <p:sp>
          <p:nvSpPr>
            <p:cNvPr id="726023" name="Freeform 7"/>
            <p:cNvSpPr>
              <a:spLocks/>
            </p:cNvSpPr>
            <p:nvPr/>
          </p:nvSpPr>
          <p:spPr bwMode="auto">
            <a:xfrm>
              <a:off x="1816" y="1306"/>
              <a:ext cx="114" cy="21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2" y="12"/>
                </a:cxn>
                <a:cxn ang="0">
                  <a:pos x="20" y="14"/>
                </a:cxn>
                <a:cxn ang="0">
                  <a:pos x="39" y="20"/>
                </a:cxn>
                <a:cxn ang="0">
                  <a:pos x="47" y="24"/>
                </a:cxn>
                <a:cxn ang="0">
                  <a:pos x="53" y="27"/>
                </a:cxn>
                <a:cxn ang="0">
                  <a:pos x="62" y="33"/>
                </a:cxn>
                <a:cxn ang="0">
                  <a:pos x="68" y="37"/>
                </a:cxn>
                <a:cxn ang="0">
                  <a:pos x="78" y="47"/>
                </a:cxn>
                <a:cxn ang="0">
                  <a:pos x="83" y="56"/>
                </a:cxn>
                <a:cxn ang="0">
                  <a:pos x="87" y="62"/>
                </a:cxn>
                <a:cxn ang="0">
                  <a:pos x="91" y="70"/>
                </a:cxn>
                <a:cxn ang="0">
                  <a:pos x="95" y="79"/>
                </a:cxn>
                <a:cxn ang="0">
                  <a:pos x="98" y="102"/>
                </a:cxn>
                <a:cxn ang="0">
                  <a:pos x="100" y="106"/>
                </a:cxn>
                <a:cxn ang="0">
                  <a:pos x="98" y="120"/>
                </a:cxn>
                <a:cxn ang="0">
                  <a:pos x="92" y="139"/>
                </a:cxn>
                <a:cxn ang="0">
                  <a:pos x="89" y="147"/>
                </a:cxn>
                <a:cxn ang="0">
                  <a:pos x="86" y="153"/>
                </a:cxn>
                <a:cxn ang="0">
                  <a:pos x="80" y="162"/>
                </a:cxn>
                <a:cxn ang="0">
                  <a:pos x="75" y="168"/>
                </a:cxn>
                <a:cxn ang="0">
                  <a:pos x="65" y="178"/>
                </a:cxn>
                <a:cxn ang="0">
                  <a:pos x="57" y="182"/>
                </a:cxn>
                <a:cxn ang="0">
                  <a:pos x="51" y="187"/>
                </a:cxn>
                <a:cxn ang="0">
                  <a:pos x="42" y="191"/>
                </a:cxn>
                <a:cxn ang="0">
                  <a:pos x="34" y="195"/>
                </a:cxn>
                <a:cxn ang="0">
                  <a:pos x="11" y="198"/>
                </a:cxn>
                <a:cxn ang="0">
                  <a:pos x="7" y="200"/>
                </a:cxn>
                <a:cxn ang="0">
                  <a:pos x="2" y="202"/>
                </a:cxn>
                <a:cxn ang="0">
                  <a:pos x="0" y="209"/>
                </a:cxn>
                <a:cxn ang="0">
                  <a:pos x="5" y="214"/>
                </a:cxn>
                <a:cxn ang="0">
                  <a:pos x="8" y="214"/>
                </a:cxn>
                <a:cxn ang="0">
                  <a:pos x="23" y="213"/>
                </a:cxn>
                <a:cxn ang="0">
                  <a:pos x="44" y="207"/>
                </a:cxn>
                <a:cxn ang="0">
                  <a:pos x="52" y="203"/>
                </a:cxn>
                <a:cxn ang="0">
                  <a:pos x="63" y="198"/>
                </a:cxn>
                <a:cxn ang="0">
                  <a:pos x="69" y="192"/>
                </a:cxn>
                <a:cxn ang="0">
                  <a:pos x="80" y="185"/>
                </a:cxn>
                <a:cxn ang="0">
                  <a:pos x="85" y="180"/>
                </a:cxn>
                <a:cxn ang="0">
                  <a:pos x="92" y="169"/>
                </a:cxn>
                <a:cxn ang="0">
                  <a:pos x="98" y="163"/>
                </a:cxn>
                <a:cxn ang="0">
                  <a:pos x="103" y="152"/>
                </a:cxn>
                <a:cxn ang="0">
                  <a:pos x="107" y="143"/>
                </a:cxn>
                <a:cxn ang="0">
                  <a:pos x="113" y="123"/>
                </a:cxn>
                <a:cxn ang="0">
                  <a:pos x="114" y="108"/>
                </a:cxn>
                <a:cxn ang="0">
                  <a:pos x="113" y="100"/>
                </a:cxn>
                <a:cxn ang="0">
                  <a:pos x="109" y="74"/>
                </a:cxn>
                <a:cxn ang="0">
                  <a:pos x="106" y="66"/>
                </a:cxn>
                <a:cxn ang="0">
                  <a:pos x="102" y="57"/>
                </a:cxn>
                <a:cxn ang="0">
                  <a:pos x="95" y="46"/>
                </a:cxn>
                <a:cxn ang="0">
                  <a:pos x="90" y="37"/>
                </a:cxn>
                <a:cxn ang="0">
                  <a:pos x="81" y="31"/>
                </a:cxn>
                <a:cxn ang="0">
                  <a:pos x="75" y="23"/>
                </a:cxn>
                <a:cxn ang="0">
                  <a:pos x="67" y="18"/>
                </a:cxn>
                <a:cxn ang="0">
                  <a:pos x="56" y="11"/>
                </a:cxn>
                <a:cxn ang="0">
                  <a:pos x="47" y="7"/>
                </a:cxn>
                <a:cxn ang="0">
                  <a:pos x="39" y="3"/>
                </a:cxn>
                <a:cxn ang="0">
                  <a:pos x="7" y="0"/>
                </a:cxn>
              </a:cxnLst>
              <a:rect l="0" t="0" r="r" b="b"/>
              <a:pathLst>
                <a:path w="114" h="214">
                  <a:moveTo>
                    <a:pt x="7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2" y="12"/>
                  </a:lnTo>
                  <a:lnTo>
                    <a:pt x="5" y="14"/>
                  </a:lnTo>
                  <a:lnTo>
                    <a:pt x="20" y="14"/>
                  </a:lnTo>
                  <a:lnTo>
                    <a:pt x="34" y="18"/>
                  </a:lnTo>
                  <a:lnTo>
                    <a:pt x="39" y="20"/>
                  </a:lnTo>
                  <a:lnTo>
                    <a:pt x="42" y="22"/>
                  </a:lnTo>
                  <a:lnTo>
                    <a:pt x="47" y="24"/>
                  </a:lnTo>
                  <a:lnTo>
                    <a:pt x="51" y="25"/>
                  </a:lnTo>
                  <a:lnTo>
                    <a:pt x="53" y="27"/>
                  </a:lnTo>
                  <a:lnTo>
                    <a:pt x="57" y="30"/>
                  </a:lnTo>
                  <a:lnTo>
                    <a:pt x="62" y="33"/>
                  </a:lnTo>
                  <a:lnTo>
                    <a:pt x="65" y="35"/>
                  </a:lnTo>
                  <a:lnTo>
                    <a:pt x="68" y="37"/>
                  </a:lnTo>
                  <a:lnTo>
                    <a:pt x="75" y="45"/>
                  </a:lnTo>
                  <a:lnTo>
                    <a:pt x="78" y="47"/>
                  </a:lnTo>
                  <a:lnTo>
                    <a:pt x="80" y="51"/>
                  </a:lnTo>
                  <a:lnTo>
                    <a:pt x="83" y="56"/>
                  </a:lnTo>
                  <a:lnTo>
                    <a:pt x="86" y="59"/>
                  </a:lnTo>
                  <a:lnTo>
                    <a:pt x="87" y="62"/>
                  </a:lnTo>
                  <a:lnTo>
                    <a:pt x="89" y="66"/>
                  </a:lnTo>
                  <a:lnTo>
                    <a:pt x="91" y="70"/>
                  </a:lnTo>
                  <a:lnTo>
                    <a:pt x="92" y="74"/>
                  </a:lnTo>
                  <a:lnTo>
                    <a:pt x="95" y="79"/>
                  </a:lnTo>
                  <a:lnTo>
                    <a:pt x="98" y="92"/>
                  </a:lnTo>
                  <a:lnTo>
                    <a:pt x="98" y="102"/>
                  </a:lnTo>
                  <a:lnTo>
                    <a:pt x="100" y="108"/>
                  </a:lnTo>
                  <a:lnTo>
                    <a:pt x="100" y="106"/>
                  </a:lnTo>
                  <a:lnTo>
                    <a:pt x="98" y="111"/>
                  </a:lnTo>
                  <a:lnTo>
                    <a:pt x="98" y="120"/>
                  </a:lnTo>
                  <a:lnTo>
                    <a:pt x="95" y="134"/>
                  </a:lnTo>
                  <a:lnTo>
                    <a:pt x="92" y="139"/>
                  </a:lnTo>
                  <a:lnTo>
                    <a:pt x="91" y="142"/>
                  </a:lnTo>
                  <a:lnTo>
                    <a:pt x="89" y="147"/>
                  </a:lnTo>
                  <a:lnTo>
                    <a:pt x="87" y="151"/>
                  </a:lnTo>
                  <a:lnTo>
                    <a:pt x="86" y="153"/>
                  </a:lnTo>
                  <a:lnTo>
                    <a:pt x="83" y="157"/>
                  </a:lnTo>
                  <a:lnTo>
                    <a:pt x="80" y="162"/>
                  </a:lnTo>
                  <a:lnTo>
                    <a:pt x="78" y="165"/>
                  </a:lnTo>
                  <a:lnTo>
                    <a:pt x="75" y="168"/>
                  </a:lnTo>
                  <a:lnTo>
                    <a:pt x="68" y="175"/>
                  </a:lnTo>
                  <a:lnTo>
                    <a:pt x="65" y="178"/>
                  </a:lnTo>
                  <a:lnTo>
                    <a:pt x="62" y="180"/>
                  </a:lnTo>
                  <a:lnTo>
                    <a:pt x="57" y="182"/>
                  </a:lnTo>
                  <a:lnTo>
                    <a:pt x="53" y="186"/>
                  </a:lnTo>
                  <a:lnTo>
                    <a:pt x="51" y="187"/>
                  </a:lnTo>
                  <a:lnTo>
                    <a:pt x="47" y="189"/>
                  </a:lnTo>
                  <a:lnTo>
                    <a:pt x="42" y="191"/>
                  </a:lnTo>
                  <a:lnTo>
                    <a:pt x="39" y="192"/>
                  </a:lnTo>
                  <a:lnTo>
                    <a:pt x="34" y="195"/>
                  </a:lnTo>
                  <a:lnTo>
                    <a:pt x="20" y="198"/>
                  </a:lnTo>
                  <a:lnTo>
                    <a:pt x="11" y="198"/>
                  </a:lnTo>
                  <a:lnTo>
                    <a:pt x="6" y="200"/>
                  </a:lnTo>
                  <a:lnTo>
                    <a:pt x="7" y="200"/>
                  </a:lnTo>
                  <a:lnTo>
                    <a:pt x="5" y="200"/>
                  </a:lnTo>
                  <a:lnTo>
                    <a:pt x="2" y="202"/>
                  </a:lnTo>
                  <a:lnTo>
                    <a:pt x="0" y="204"/>
                  </a:lnTo>
                  <a:lnTo>
                    <a:pt x="0" y="209"/>
                  </a:lnTo>
                  <a:lnTo>
                    <a:pt x="2" y="212"/>
                  </a:lnTo>
                  <a:lnTo>
                    <a:pt x="5" y="214"/>
                  </a:lnTo>
                  <a:lnTo>
                    <a:pt x="7" y="214"/>
                  </a:lnTo>
                  <a:lnTo>
                    <a:pt x="8" y="214"/>
                  </a:lnTo>
                  <a:lnTo>
                    <a:pt x="13" y="213"/>
                  </a:lnTo>
                  <a:lnTo>
                    <a:pt x="23" y="213"/>
                  </a:lnTo>
                  <a:lnTo>
                    <a:pt x="39" y="209"/>
                  </a:lnTo>
                  <a:lnTo>
                    <a:pt x="44" y="207"/>
                  </a:lnTo>
                  <a:lnTo>
                    <a:pt x="47" y="206"/>
                  </a:lnTo>
                  <a:lnTo>
                    <a:pt x="52" y="203"/>
                  </a:lnTo>
                  <a:lnTo>
                    <a:pt x="56" y="202"/>
                  </a:lnTo>
                  <a:lnTo>
                    <a:pt x="63" y="198"/>
                  </a:lnTo>
                  <a:lnTo>
                    <a:pt x="67" y="195"/>
                  </a:lnTo>
                  <a:lnTo>
                    <a:pt x="69" y="192"/>
                  </a:lnTo>
                  <a:lnTo>
                    <a:pt x="75" y="190"/>
                  </a:lnTo>
                  <a:lnTo>
                    <a:pt x="80" y="185"/>
                  </a:lnTo>
                  <a:lnTo>
                    <a:pt x="81" y="181"/>
                  </a:lnTo>
                  <a:lnTo>
                    <a:pt x="85" y="180"/>
                  </a:lnTo>
                  <a:lnTo>
                    <a:pt x="90" y="175"/>
                  </a:lnTo>
                  <a:lnTo>
                    <a:pt x="92" y="169"/>
                  </a:lnTo>
                  <a:lnTo>
                    <a:pt x="95" y="167"/>
                  </a:lnTo>
                  <a:lnTo>
                    <a:pt x="98" y="163"/>
                  </a:lnTo>
                  <a:lnTo>
                    <a:pt x="102" y="156"/>
                  </a:lnTo>
                  <a:lnTo>
                    <a:pt x="103" y="152"/>
                  </a:lnTo>
                  <a:lnTo>
                    <a:pt x="106" y="147"/>
                  </a:lnTo>
                  <a:lnTo>
                    <a:pt x="107" y="143"/>
                  </a:lnTo>
                  <a:lnTo>
                    <a:pt x="109" y="139"/>
                  </a:lnTo>
                  <a:lnTo>
                    <a:pt x="113" y="123"/>
                  </a:lnTo>
                  <a:lnTo>
                    <a:pt x="113" y="113"/>
                  </a:lnTo>
                  <a:lnTo>
                    <a:pt x="114" y="108"/>
                  </a:lnTo>
                  <a:lnTo>
                    <a:pt x="114" y="106"/>
                  </a:lnTo>
                  <a:lnTo>
                    <a:pt x="113" y="100"/>
                  </a:lnTo>
                  <a:lnTo>
                    <a:pt x="113" y="90"/>
                  </a:lnTo>
                  <a:lnTo>
                    <a:pt x="109" y="74"/>
                  </a:lnTo>
                  <a:lnTo>
                    <a:pt x="107" y="69"/>
                  </a:lnTo>
                  <a:lnTo>
                    <a:pt x="106" y="66"/>
                  </a:lnTo>
                  <a:lnTo>
                    <a:pt x="103" y="61"/>
                  </a:lnTo>
                  <a:lnTo>
                    <a:pt x="102" y="57"/>
                  </a:lnTo>
                  <a:lnTo>
                    <a:pt x="98" y="50"/>
                  </a:lnTo>
                  <a:lnTo>
                    <a:pt x="95" y="46"/>
                  </a:lnTo>
                  <a:lnTo>
                    <a:pt x="92" y="44"/>
                  </a:lnTo>
                  <a:lnTo>
                    <a:pt x="90" y="37"/>
                  </a:lnTo>
                  <a:lnTo>
                    <a:pt x="85" y="33"/>
                  </a:lnTo>
                  <a:lnTo>
                    <a:pt x="81" y="31"/>
                  </a:lnTo>
                  <a:lnTo>
                    <a:pt x="80" y="28"/>
                  </a:lnTo>
                  <a:lnTo>
                    <a:pt x="75" y="23"/>
                  </a:lnTo>
                  <a:lnTo>
                    <a:pt x="69" y="20"/>
                  </a:lnTo>
                  <a:lnTo>
                    <a:pt x="67" y="18"/>
                  </a:lnTo>
                  <a:lnTo>
                    <a:pt x="63" y="14"/>
                  </a:lnTo>
                  <a:lnTo>
                    <a:pt x="56" y="11"/>
                  </a:lnTo>
                  <a:lnTo>
                    <a:pt x="52" y="9"/>
                  </a:lnTo>
                  <a:lnTo>
                    <a:pt x="47" y="7"/>
                  </a:lnTo>
                  <a:lnTo>
                    <a:pt x="44" y="6"/>
                  </a:lnTo>
                  <a:lnTo>
                    <a:pt x="39" y="3"/>
                  </a:lnTo>
                  <a:lnTo>
                    <a:pt x="2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24" name="Freeform 8"/>
            <p:cNvSpPr>
              <a:spLocks/>
            </p:cNvSpPr>
            <p:nvPr/>
          </p:nvSpPr>
          <p:spPr bwMode="auto">
            <a:xfrm>
              <a:off x="1678" y="1306"/>
              <a:ext cx="164" cy="14"/>
            </a:xfrm>
            <a:custGeom>
              <a:avLst/>
              <a:gdLst/>
              <a:ahLst/>
              <a:cxnLst>
                <a:cxn ang="0">
                  <a:pos x="157" y="14"/>
                </a:cxn>
                <a:cxn ang="0">
                  <a:pos x="160" y="14"/>
                </a:cxn>
                <a:cxn ang="0">
                  <a:pos x="162" y="12"/>
                </a:cxn>
                <a:cxn ang="0">
                  <a:pos x="164" y="9"/>
                </a:cxn>
                <a:cxn ang="0">
                  <a:pos x="164" y="5"/>
                </a:cxn>
                <a:cxn ang="0">
                  <a:pos x="162" y="2"/>
                </a:cxn>
                <a:cxn ang="0">
                  <a:pos x="160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2" y="12"/>
                </a:cxn>
                <a:cxn ang="0">
                  <a:pos x="5" y="14"/>
                </a:cxn>
                <a:cxn ang="0">
                  <a:pos x="7" y="14"/>
                </a:cxn>
                <a:cxn ang="0">
                  <a:pos x="157" y="14"/>
                </a:cxn>
              </a:cxnLst>
              <a:rect l="0" t="0" r="r" b="b"/>
              <a:pathLst>
                <a:path w="164" h="14">
                  <a:moveTo>
                    <a:pt x="157" y="14"/>
                  </a:moveTo>
                  <a:lnTo>
                    <a:pt x="160" y="14"/>
                  </a:lnTo>
                  <a:lnTo>
                    <a:pt x="162" y="12"/>
                  </a:lnTo>
                  <a:lnTo>
                    <a:pt x="164" y="9"/>
                  </a:lnTo>
                  <a:lnTo>
                    <a:pt x="164" y="5"/>
                  </a:lnTo>
                  <a:lnTo>
                    <a:pt x="162" y="2"/>
                  </a:lnTo>
                  <a:lnTo>
                    <a:pt x="160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2" y="12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15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25" name="Freeform 9"/>
            <p:cNvSpPr>
              <a:spLocks/>
            </p:cNvSpPr>
            <p:nvPr/>
          </p:nvSpPr>
          <p:spPr bwMode="auto">
            <a:xfrm>
              <a:off x="1678" y="1507"/>
              <a:ext cx="164" cy="14"/>
            </a:xfrm>
            <a:custGeom>
              <a:avLst/>
              <a:gdLst/>
              <a:ahLst/>
              <a:cxnLst>
                <a:cxn ang="0">
                  <a:pos x="157" y="14"/>
                </a:cxn>
                <a:cxn ang="0">
                  <a:pos x="160" y="14"/>
                </a:cxn>
                <a:cxn ang="0">
                  <a:pos x="162" y="12"/>
                </a:cxn>
                <a:cxn ang="0">
                  <a:pos x="164" y="9"/>
                </a:cxn>
                <a:cxn ang="0">
                  <a:pos x="164" y="5"/>
                </a:cxn>
                <a:cxn ang="0">
                  <a:pos x="162" y="2"/>
                </a:cxn>
                <a:cxn ang="0">
                  <a:pos x="160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2" y="12"/>
                </a:cxn>
                <a:cxn ang="0">
                  <a:pos x="5" y="14"/>
                </a:cxn>
                <a:cxn ang="0">
                  <a:pos x="7" y="14"/>
                </a:cxn>
                <a:cxn ang="0">
                  <a:pos x="157" y="14"/>
                </a:cxn>
              </a:cxnLst>
              <a:rect l="0" t="0" r="r" b="b"/>
              <a:pathLst>
                <a:path w="164" h="14">
                  <a:moveTo>
                    <a:pt x="157" y="14"/>
                  </a:moveTo>
                  <a:lnTo>
                    <a:pt x="160" y="14"/>
                  </a:lnTo>
                  <a:lnTo>
                    <a:pt x="162" y="12"/>
                  </a:lnTo>
                  <a:lnTo>
                    <a:pt x="164" y="9"/>
                  </a:lnTo>
                  <a:lnTo>
                    <a:pt x="164" y="5"/>
                  </a:lnTo>
                  <a:lnTo>
                    <a:pt x="162" y="2"/>
                  </a:lnTo>
                  <a:lnTo>
                    <a:pt x="160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2" y="12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15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26" name="Freeform 10"/>
            <p:cNvSpPr>
              <a:spLocks/>
            </p:cNvSpPr>
            <p:nvPr/>
          </p:nvSpPr>
          <p:spPr bwMode="auto">
            <a:xfrm>
              <a:off x="1678" y="1306"/>
              <a:ext cx="15" cy="215"/>
            </a:xfrm>
            <a:custGeom>
              <a:avLst/>
              <a:gdLst/>
              <a:ahLst/>
              <a:cxnLst>
                <a:cxn ang="0">
                  <a:pos x="15" y="7"/>
                </a:cxn>
                <a:cxn ang="0">
                  <a:pos x="15" y="5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210"/>
                </a:cxn>
                <a:cxn ang="0">
                  <a:pos x="2" y="213"/>
                </a:cxn>
                <a:cxn ang="0">
                  <a:pos x="5" y="215"/>
                </a:cxn>
                <a:cxn ang="0">
                  <a:pos x="10" y="215"/>
                </a:cxn>
                <a:cxn ang="0">
                  <a:pos x="12" y="213"/>
                </a:cxn>
                <a:cxn ang="0">
                  <a:pos x="15" y="210"/>
                </a:cxn>
                <a:cxn ang="0">
                  <a:pos x="15" y="208"/>
                </a:cxn>
                <a:cxn ang="0">
                  <a:pos x="15" y="7"/>
                </a:cxn>
              </a:cxnLst>
              <a:rect l="0" t="0" r="r" b="b"/>
              <a:pathLst>
                <a:path w="15" h="215">
                  <a:moveTo>
                    <a:pt x="15" y="7"/>
                  </a:moveTo>
                  <a:lnTo>
                    <a:pt x="15" y="5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210"/>
                  </a:lnTo>
                  <a:lnTo>
                    <a:pt x="2" y="213"/>
                  </a:lnTo>
                  <a:lnTo>
                    <a:pt x="5" y="215"/>
                  </a:lnTo>
                  <a:lnTo>
                    <a:pt x="10" y="215"/>
                  </a:lnTo>
                  <a:lnTo>
                    <a:pt x="12" y="213"/>
                  </a:lnTo>
                  <a:lnTo>
                    <a:pt x="15" y="210"/>
                  </a:lnTo>
                  <a:lnTo>
                    <a:pt x="15" y="208"/>
                  </a:lnTo>
                  <a:lnTo>
                    <a:pt x="15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27" name="Freeform 11"/>
            <p:cNvSpPr>
              <a:spLocks/>
            </p:cNvSpPr>
            <p:nvPr/>
          </p:nvSpPr>
          <p:spPr bwMode="auto">
            <a:xfrm>
              <a:off x="1913" y="1385"/>
              <a:ext cx="63" cy="64"/>
            </a:xfrm>
            <a:custGeom>
              <a:avLst/>
              <a:gdLst/>
              <a:ahLst/>
              <a:cxnLst>
                <a:cxn ang="0">
                  <a:pos x="1" y="44"/>
                </a:cxn>
                <a:cxn ang="0">
                  <a:pos x="5" y="51"/>
                </a:cxn>
                <a:cxn ang="0">
                  <a:pos x="6" y="52"/>
                </a:cxn>
                <a:cxn ang="0">
                  <a:pos x="14" y="60"/>
                </a:cxn>
                <a:cxn ang="0">
                  <a:pos x="16" y="62"/>
                </a:cxn>
                <a:cxn ang="0">
                  <a:pos x="21" y="63"/>
                </a:cxn>
                <a:cxn ang="0">
                  <a:pos x="37" y="63"/>
                </a:cxn>
                <a:cxn ang="0">
                  <a:pos x="43" y="63"/>
                </a:cxn>
                <a:cxn ang="0">
                  <a:pos x="50" y="60"/>
                </a:cxn>
                <a:cxn ang="0">
                  <a:pos x="50" y="60"/>
                </a:cxn>
                <a:cxn ang="0">
                  <a:pos x="57" y="52"/>
                </a:cxn>
                <a:cxn ang="0">
                  <a:pos x="55" y="54"/>
                </a:cxn>
                <a:cxn ang="0">
                  <a:pos x="62" y="45"/>
                </a:cxn>
                <a:cxn ang="0">
                  <a:pos x="63" y="36"/>
                </a:cxn>
                <a:cxn ang="0">
                  <a:pos x="63" y="22"/>
                </a:cxn>
                <a:cxn ang="0">
                  <a:pos x="61" y="18"/>
                </a:cxn>
                <a:cxn ang="0">
                  <a:pos x="59" y="15"/>
                </a:cxn>
                <a:cxn ang="0">
                  <a:pos x="49" y="5"/>
                </a:cxn>
                <a:cxn ang="0">
                  <a:pos x="45" y="2"/>
                </a:cxn>
                <a:cxn ang="0">
                  <a:pos x="42" y="0"/>
                </a:cxn>
                <a:cxn ang="0">
                  <a:pos x="20" y="1"/>
                </a:cxn>
                <a:cxn ang="0">
                  <a:pos x="10" y="8"/>
                </a:cxn>
                <a:cxn ang="0">
                  <a:pos x="4" y="15"/>
                </a:cxn>
                <a:cxn ang="0">
                  <a:pos x="3" y="17"/>
                </a:cxn>
                <a:cxn ang="0">
                  <a:pos x="0" y="22"/>
                </a:cxn>
                <a:cxn ang="0">
                  <a:pos x="15" y="27"/>
                </a:cxn>
                <a:cxn ang="0">
                  <a:pos x="17" y="22"/>
                </a:cxn>
                <a:cxn ang="0">
                  <a:pos x="18" y="19"/>
                </a:cxn>
                <a:cxn ang="0">
                  <a:pos x="21" y="17"/>
                </a:cxn>
                <a:cxn ang="0">
                  <a:pos x="26" y="16"/>
                </a:cxn>
                <a:cxn ang="0">
                  <a:pos x="37" y="15"/>
                </a:cxn>
                <a:cxn ang="0">
                  <a:pos x="40" y="17"/>
                </a:cxn>
                <a:cxn ang="0">
                  <a:pos x="44" y="19"/>
                </a:cxn>
                <a:cxn ang="0">
                  <a:pos x="44" y="19"/>
                </a:cxn>
                <a:cxn ang="0">
                  <a:pos x="46" y="23"/>
                </a:cxn>
                <a:cxn ang="0">
                  <a:pos x="49" y="27"/>
                </a:cxn>
                <a:cxn ang="0">
                  <a:pos x="53" y="28"/>
                </a:cxn>
                <a:cxn ang="0">
                  <a:pos x="48" y="39"/>
                </a:cxn>
                <a:cxn ang="0">
                  <a:pos x="49" y="41"/>
                </a:cxn>
                <a:cxn ang="0">
                  <a:pos x="44" y="46"/>
                </a:cxn>
                <a:cxn ang="0">
                  <a:pos x="46" y="44"/>
                </a:cxn>
                <a:cxn ang="0">
                  <a:pos x="38" y="51"/>
                </a:cxn>
                <a:cxn ang="0">
                  <a:pos x="39" y="49"/>
                </a:cxn>
                <a:cxn ang="0">
                  <a:pos x="31" y="50"/>
                </a:cxn>
                <a:cxn ang="0">
                  <a:pos x="31" y="50"/>
                </a:cxn>
                <a:cxn ang="0">
                  <a:pos x="24" y="49"/>
                </a:cxn>
                <a:cxn ang="0">
                  <a:pos x="24" y="51"/>
                </a:cxn>
                <a:cxn ang="0">
                  <a:pos x="17" y="44"/>
                </a:cxn>
                <a:cxn ang="0">
                  <a:pos x="18" y="45"/>
                </a:cxn>
                <a:cxn ang="0">
                  <a:pos x="17" y="43"/>
                </a:cxn>
                <a:cxn ang="0">
                  <a:pos x="15" y="38"/>
                </a:cxn>
              </a:cxnLst>
              <a:rect l="0" t="0" r="r" b="b"/>
              <a:pathLst>
                <a:path w="63" h="64">
                  <a:moveTo>
                    <a:pt x="0" y="33"/>
                  </a:moveTo>
                  <a:lnTo>
                    <a:pt x="0" y="43"/>
                  </a:lnTo>
                  <a:lnTo>
                    <a:pt x="1" y="44"/>
                  </a:lnTo>
                  <a:lnTo>
                    <a:pt x="1" y="46"/>
                  </a:lnTo>
                  <a:lnTo>
                    <a:pt x="3" y="47"/>
                  </a:lnTo>
                  <a:lnTo>
                    <a:pt x="5" y="51"/>
                  </a:lnTo>
                  <a:lnTo>
                    <a:pt x="6" y="51"/>
                  </a:lnTo>
                  <a:lnTo>
                    <a:pt x="4" y="50"/>
                  </a:lnTo>
                  <a:lnTo>
                    <a:pt x="6" y="52"/>
                  </a:lnTo>
                  <a:lnTo>
                    <a:pt x="9" y="56"/>
                  </a:lnTo>
                  <a:lnTo>
                    <a:pt x="12" y="58"/>
                  </a:lnTo>
                  <a:lnTo>
                    <a:pt x="14" y="60"/>
                  </a:lnTo>
                  <a:lnTo>
                    <a:pt x="12" y="57"/>
                  </a:lnTo>
                  <a:lnTo>
                    <a:pt x="10" y="56"/>
                  </a:lnTo>
                  <a:lnTo>
                    <a:pt x="16" y="62"/>
                  </a:lnTo>
                  <a:lnTo>
                    <a:pt x="18" y="62"/>
                  </a:lnTo>
                  <a:lnTo>
                    <a:pt x="20" y="63"/>
                  </a:lnTo>
                  <a:lnTo>
                    <a:pt x="21" y="63"/>
                  </a:lnTo>
                  <a:lnTo>
                    <a:pt x="22" y="64"/>
                  </a:lnTo>
                  <a:lnTo>
                    <a:pt x="28" y="64"/>
                  </a:lnTo>
                  <a:lnTo>
                    <a:pt x="37" y="63"/>
                  </a:lnTo>
                  <a:lnTo>
                    <a:pt x="35" y="64"/>
                  </a:lnTo>
                  <a:lnTo>
                    <a:pt x="42" y="64"/>
                  </a:lnTo>
                  <a:lnTo>
                    <a:pt x="43" y="63"/>
                  </a:lnTo>
                  <a:lnTo>
                    <a:pt x="44" y="63"/>
                  </a:lnTo>
                  <a:lnTo>
                    <a:pt x="45" y="62"/>
                  </a:lnTo>
                  <a:lnTo>
                    <a:pt x="50" y="60"/>
                  </a:lnTo>
                  <a:lnTo>
                    <a:pt x="53" y="56"/>
                  </a:lnTo>
                  <a:lnTo>
                    <a:pt x="49" y="60"/>
                  </a:lnTo>
                  <a:lnTo>
                    <a:pt x="50" y="60"/>
                  </a:lnTo>
                  <a:lnTo>
                    <a:pt x="51" y="58"/>
                  </a:lnTo>
                  <a:lnTo>
                    <a:pt x="55" y="56"/>
                  </a:lnTo>
                  <a:lnTo>
                    <a:pt x="57" y="52"/>
                  </a:lnTo>
                  <a:lnTo>
                    <a:pt x="59" y="51"/>
                  </a:lnTo>
                  <a:lnTo>
                    <a:pt x="59" y="50"/>
                  </a:lnTo>
                  <a:lnTo>
                    <a:pt x="55" y="54"/>
                  </a:lnTo>
                  <a:lnTo>
                    <a:pt x="59" y="51"/>
                  </a:lnTo>
                  <a:lnTo>
                    <a:pt x="61" y="46"/>
                  </a:lnTo>
                  <a:lnTo>
                    <a:pt x="62" y="45"/>
                  </a:lnTo>
                  <a:lnTo>
                    <a:pt x="62" y="44"/>
                  </a:lnTo>
                  <a:lnTo>
                    <a:pt x="63" y="43"/>
                  </a:lnTo>
                  <a:lnTo>
                    <a:pt x="63" y="36"/>
                  </a:lnTo>
                  <a:lnTo>
                    <a:pt x="62" y="38"/>
                  </a:lnTo>
                  <a:lnTo>
                    <a:pt x="63" y="29"/>
                  </a:lnTo>
                  <a:lnTo>
                    <a:pt x="63" y="22"/>
                  </a:lnTo>
                  <a:lnTo>
                    <a:pt x="62" y="21"/>
                  </a:lnTo>
                  <a:lnTo>
                    <a:pt x="62" y="19"/>
                  </a:lnTo>
                  <a:lnTo>
                    <a:pt x="61" y="18"/>
                  </a:lnTo>
                  <a:lnTo>
                    <a:pt x="59" y="13"/>
                  </a:lnTo>
                  <a:lnTo>
                    <a:pt x="55" y="11"/>
                  </a:lnTo>
                  <a:lnTo>
                    <a:pt x="59" y="15"/>
                  </a:lnTo>
                  <a:lnTo>
                    <a:pt x="59" y="13"/>
                  </a:lnTo>
                  <a:lnTo>
                    <a:pt x="50" y="5"/>
                  </a:lnTo>
                  <a:lnTo>
                    <a:pt x="49" y="5"/>
                  </a:lnTo>
                  <a:lnTo>
                    <a:pt x="53" y="8"/>
                  </a:lnTo>
                  <a:lnTo>
                    <a:pt x="50" y="5"/>
                  </a:lnTo>
                  <a:lnTo>
                    <a:pt x="45" y="2"/>
                  </a:lnTo>
                  <a:lnTo>
                    <a:pt x="44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1"/>
                  </a:lnTo>
                  <a:lnTo>
                    <a:pt x="18" y="2"/>
                  </a:lnTo>
                  <a:lnTo>
                    <a:pt x="16" y="2"/>
                  </a:lnTo>
                  <a:lnTo>
                    <a:pt x="10" y="8"/>
                  </a:lnTo>
                  <a:lnTo>
                    <a:pt x="12" y="7"/>
                  </a:lnTo>
                  <a:lnTo>
                    <a:pt x="14" y="5"/>
                  </a:lnTo>
                  <a:lnTo>
                    <a:pt x="4" y="15"/>
                  </a:lnTo>
                  <a:lnTo>
                    <a:pt x="6" y="13"/>
                  </a:lnTo>
                  <a:lnTo>
                    <a:pt x="5" y="13"/>
                  </a:lnTo>
                  <a:lnTo>
                    <a:pt x="3" y="17"/>
                  </a:lnTo>
                  <a:lnTo>
                    <a:pt x="1" y="18"/>
                  </a:lnTo>
                  <a:lnTo>
                    <a:pt x="1" y="21"/>
                  </a:lnTo>
                  <a:lnTo>
                    <a:pt x="0" y="22"/>
                  </a:lnTo>
                  <a:lnTo>
                    <a:pt x="0" y="33"/>
                  </a:lnTo>
                  <a:lnTo>
                    <a:pt x="15" y="33"/>
                  </a:lnTo>
                  <a:lnTo>
                    <a:pt x="15" y="27"/>
                  </a:lnTo>
                  <a:lnTo>
                    <a:pt x="16" y="25"/>
                  </a:lnTo>
                  <a:lnTo>
                    <a:pt x="16" y="23"/>
                  </a:lnTo>
                  <a:lnTo>
                    <a:pt x="17" y="22"/>
                  </a:lnTo>
                  <a:lnTo>
                    <a:pt x="15" y="23"/>
                  </a:lnTo>
                  <a:lnTo>
                    <a:pt x="16" y="23"/>
                  </a:lnTo>
                  <a:lnTo>
                    <a:pt x="18" y="19"/>
                  </a:lnTo>
                  <a:lnTo>
                    <a:pt x="22" y="17"/>
                  </a:lnTo>
                  <a:lnTo>
                    <a:pt x="24" y="13"/>
                  </a:lnTo>
                  <a:lnTo>
                    <a:pt x="21" y="17"/>
                  </a:lnTo>
                  <a:lnTo>
                    <a:pt x="23" y="17"/>
                  </a:lnTo>
                  <a:lnTo>
                    <a:pt x="24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32" y="15"/>
                  </a:lnTo>
                  <a:lnTo>
                    <a:pt x="37" y="15"/>
                  </a:lnTo>
                  <a:lnTo>
                    <a:pt x="38" y="16"/>
                  </a:lnTo>
                  <a:lnTo>
                    <a:pt x="39" y="16"/>
                  </a:lnTo>
                  <a:lnTo>
                    <a:pt x="40" y="17"/>
                  </a:lnTo>
                  <a:lnTo>
                    <a:pt x="40" y="15"/>
                  </a:lnTo>
                  <a:lnTo>
                    <a:pt x="38" y="13"/>
                  </a:lnTo>
                  <a:lnTo>
                    <a:pt x="44" y="19"/>
                  </a:lnTo>
                  <a:lnTo>
                    <a:pt x="45" y="19"/>
                  </a:lnTo>
                  <a:lnTo>
                    <a:pt x="44" y="18"/>
                  </a:lnTo>
                  <a:lnTo>
                    <a:pt x="44" y="19"/>
                  </a:lnTo>
                  <a:lnTo>
                    <a:pt x="50" y="25"/>
                  </a:lnTo>
                  <a:lnTo>
                    <a:pt x="49" y="23"/>
                  </a:lnTo>
                  <a:lnTo>
                    <a:pt x="46" y="23"/>
                  </a:lnTo>
                  <a:lnTo>
                    <a:pt x="48" y="24"/>
                  </a:lnTo>
                  <a:lnTo>
                    <a:pt x="48" y="25"/>
                  </a:lnTo>
                  <a:lnTo>
                    <a:pt x="49" y="27"/>
                  </a:lnTo>
                  <a:lnTo>
                    <a:pt x="49" y="32"/>
                  </a:lnTo>
                  <a:lnTo>
                    <a:pt x="51" y="36"/>
                  </a:lnTo>
                  <a:lnTo>
                    <a:pt x="53" y="28"/>
                  </a:lnTo>
                  <a:lnTo>
                    <a:pt x="49" y="32"/>
                  </a:lnTo>
                  <a:lnTo>
                    <a:pt x="49" y="38"/>
                  </a:lnTo>
                  <a:lnTo>
                    <a:pt x="48" y="39"/>
                  </a:lnTo>
                  <a:lnTo>
                    <a:pt x="48" y="40"/>
                  </a:lnTo>
                  <a:lnTo>
                    <a:pt x="46" y="41"/>
                  </a:lnTo>
                  <a:lnTo>
                    <a:pt x="49" y="41"/>
                  </a:lnTo>
                  <a:lnTo>
                    <a:pt x="50" y="39"/>
                  </a:lnTo>
                  <a:lnTo>
                    <a:pt x="44" y="45"/>
                  </a:lnTo>
                  <a:lnTo>
                    <a:pt x="44" y="46"/>
                  </a:lnTo>
                  <a:lnTo>
                    <a:pt x="43" y="47"/>
                  </a:lnTo>
                  <a:lnTo>
                    <a:pt x="45" y="46"/>
                  </a:lnTo>
                  <a:lnTo>
                    <a:pt x="46" y="44"/>
                  </a:lnTo>
                  <a:lnTo>
                    <a:pt x="45" y="45"/>
                  </a:lnTo>
                  <a:lnTo>
                    <a:pt x="44" y="45"/>
                  </a:lnTo>
                  <a:lnTo>
                    <a:pt x="38" y="51"/>
                  </a:lnTo>
                  <a:lnTo>
                    <a:pt x="40" y="50"/>
                  </a:lnTo>
                  <a:lnTo>
                    <a:pt x="40" y="47"/>
                  </a:lnTo>
                  <a:lnTo>
                    <a:pt x="39" y="49"/>
                  </a:lnTo>
                  <a:lnTo>
                    <a:pt x="38" y="49"/>
                  </a:lnTo>
                  <a:lnTo>
                    <a:pt x="37" y="50"/>
                  </a:lnTo>
                  <a:lnTo>
                    <a:pt x="31" y="50"/>
                  </a:lnTo>
                  <a:lnTo>
                    <a:pt x="27" y="54"/>
                  </a:lnTo>
                  <a:lnTo>
                    <a:pt x="35" y="52"/>
                  </a:lnTo>
                  <a:lnTo>
                    <a:pt x="31" y="50"/>
                  </a:lnTo>
                  <a:lnTo>
                    <a:pt x="27" y="50"/>
                  </a:lnTo>
                  <a:lnTo>
                    <a:pt x="26" y="49"/>
                  </a:lnTo>
                  <a:lnTo>
                    <a:pt x="24" y="49"/>
                  </a:lnTo>
                  <a:lnTo>
                    <a:pt x="23" y="47"/>
                  </a:lnTo>
                  <a:lnTo>
                    <a:pt x="21" y="47"/>
                  </a:lnTo>
                  <a:lnTo>
                    <a:pt x="24" y="51"/>
                  </a:lnTo>
                  <a:lnTo>
                    <a:pt x="22" y="47"/>
                  </a:lnTo>
                  <a:lnTo>
                    <a:pt x="18" y="45"/>
                  </a:lnTo>
                  <a:lnTo>
                    <a:pt x="17" y="44"/>
                  </a:lnTo>
                  <a:lnTo>
                    <a:pt x="18" y="46"/>
                  </a:lnTo>
                  <a:lnTo>
                    <a:pt x="21" y="47"/>
                  </a:lnTo>
                  <a:lnTo>
                    <a:pt x="18" y="45"/>
                  </a:lnTo>
                  <a:lnTo>
                    <a:pt x="16" y="41"/>
                  </a:lnTo>
                  <a:lnTo>
                    <a:pt x="15" y="41"/>
                  </a:lnTo>
                  <a:lnTo>
                    <a:pt x="17" y="43"/>
                  </a:lnTo>
                  <a:lnTo>
                    <a:pt x="16" y="41"/>
                  </a:lnTo>
                  <a:lnTo>
                    <a:pt x="16" y="39"/>
                  </a:lnTo>
                  <a:lnTo>
                    <a:pt x="15" y="38"/>
                  </a:lnTo>
                  <a:lnTo>
                    <a:pt x="15" y="33"/>
                  </a:lnTo>
                  <a:lnTo>
                    <a:pt x="0" y="3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28" name="Freeform 12"/>
            <p:cNvSpPr>
              <a:spLocks/>
            </p:cNvSpPr>
            <p:nvPr/>
          </p:nvSpPr>
          <p:spPr bwMode="auto">
            <a:xfrm>
              <a:off x="1816" y="1866"/>
              <a:ext cx="114" cy="2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2" y="12"/>
                </a:cxn>
                <a:cxn ang="0">
                  <a:pos x="20" y="15"/>
                </a:cxn>
                <a:cxn ang="0">
                  <a:pos x="39" y="21"/>
                </a:cxn>
                <a:cxn ang="0">
                  <a:pos x="47" y="25"/>
                </a:cxn>
                <a:cxn ang="0">
                  <a:pos x="53" y="27"/>
                </a:cxn>
                <a:cxn ang="0">
                  <a:pos x="62" y="33"/>
                </a:cxn>
                <a:cxn ang="0">
                  <a:pos x="68" y="38"/>
                </a:cxn>
                <a:cxn ang="0">
                  <a:pos x="78" y="48"/>
                </a:cxn>
                <a:cxn ang="0">
                  <a:pos x="83" y="56"/>
                </a:cxn>
                <a:cxn ang="0">
                  <a:pos x="87" y="62"/>
                </a:cxn>
                <a:cxn ang="0">
                  <a:pos x="91" y="71"/>
                </a:cxn>
                <a:cxn ang="0">
                  <a:pos x="95" y="79"/>
                </a:cxn>
                <a:cxn ang="0">
                  <a:pos x="98" y="103"/>
                </a:cxn>
                <a:cxn ang="0">
                  <a:pos x="100" y="106"/>
                </a:cxn>
                <a:cxn ang="0">
                  <a:pos x="98" y="121"/>
                </a:cxn>
                <a:cxn ang="0">
                  <a:pos x="92" y="139"/>
                </a:cxn>
                <a:cxn ang="0">
                  <a:pos x="89" y="148"/>
                </a:cxn>
                <a:cxn ang="0">
                  <a:pos x="86" y="154"/>
                </a:cxn>
                <a:cxn ang="0">
                  <a:pos x="80" y="162"/>
                </a:cxn>
                <a:cxn ang="0">
                  <a:pos x="75" y="168"/>
                </a:cxn>
                <a:cxn ang="0">
                  <a:pos x="65" y="178"/>
                </a:cxn>
                <a:cxn ang="0">
                  <a:pos x="57" y="183"/>
                </a:cxn>
                <a:cxn ang="0">
                  <a:pos x="51" y="188"/>
                </a:cxn>
                <a:cxn ang="0">
                  <a:pos x="42" y="191"/>
                </a:cxn>
                <a:cxn ang="0">
                  <a:pos x="34" y="195"/>
                </a:cxn>
                <a:cxn ang="0">
                  <a:pos x="11" y="199"/>
                </a:cxn>
                <a:cxn ang="0">
                  <a:pos x="7" y="200"/>
                </a:cxn>
                <a:cxn ang="0">
                  <a:pos x="2" y="202"/>
                </a:cxn>
                <a:cxn ang="0">
                  <a:pos x="0" y="210"/>
                </a:cxn>
                <a:cxn ang="0">
                  <a:pos x="5" y="215"/>
                </a:cxn>
                <a:cxn ang="0">
                  <a:pos x="8" y="215"/>
                </a:cxn>
                <a:cxn ang="0">
                  <a:pos x="23" y="213"/>
                </a:cxn>
                <a:cxn ang="0">
                  <a:pos x="44" y="207"/>
                </a:cxn>
                <a:cxn ang="0">
                  <a:pos x="52" y="204"/>
                </a:cxn>
                <a:cxn ang="0">
                  <a:pos x="63" y="199"/>
                </a:cxn>
                <a:cxn ang="0">
                  <a:pos x="69" y="193"/>
                </a:cxn>
                <a:cxn ang="0">
                  <a:pos x="80" y="185"/>
                </a:cxn>
                <a:cxn ang="0">
                  <a:pos x="85" y="180"/>
                </a:cxn>
                <a:cxn ang="0">
                  <a:pos x="92" y="170"/>
                </a:cxn>
                <a:cxn ang="0">
                  <a:pos x="98" y="163"/>
                </a:cxn>
                <a:cxn ang="0">
                  <a:pos x="103" y="152"/>
                </a:cxn>
                <a:cxn ang="0">
                  <a:pos x="107" y="144"/>
                </a:cxn>
                <a:cxn ang="0">
                  <a:pos x="113" y="123"/>
                </a:cxn>
                <a:cxn ang="0">
                  <a:pos x="114" y="109"/>
                </a:cxn>
                <a:cxn ang="0">
                  <a:pos x="113" y="100"/>
                </a:cxn>
                <a:cxn ang="0">
                  <a:pos x="109" y="74"/>
                </a:cxn>
                <a:cxn ang="0">
                  <a:pos x="106" y="66"/>
                </a:cxn>
                <a:cxn ang="0">
                  <a:pos x="102" y="57"/>
                </a:cxn>
                <a:cxn ang="0">
                  <a:pos x="95" y="46"/>
                </a:cxn>
                <a:cxn ang="0">
                  <a:pos x="90" y="38"/>
                </a:cxn>
                <a:cxn ang="0">
                  <a:pos x="81" y="32"/>
                </a:cxn>
                <a:cxn ang="0">
                  <a:pos x="75" y="23"/>
                </a:cxn>
                <a:cxn ang="0">
                  <a:pos x="67" y="18"/>
                </a:cxn>
                <a:cxn ang="0">
                  <a:pos x="56" y="11"/>
                </a:cxn>
                <a:cxn ang="0">
                  <a:pos x="47" y="7"/>
                </a:cxn>
                <a:cxn ang="0">
                  <a:pos x="39" y="4"/>
                </a:cxn>
                <a:cxn ang="0">
                  <a:pos x="7" y="0"/>
                </a:cxn>
              </a:cxnLst>
              <a:rect l="0" t="0" r="r" b="b"/>
              <a:pathLst>
                <a:path w="114" h="215">
                  <a:moveTo>
                    <a:pt x="7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5" y="15"/>
                  </a:lnTo>
                  <a:lnTo>
                    <a:pt x="20" y="15"/>
                  </a:lnTo>
                  <a:lnTo>
                    <a:pt x="34" y="18"/>
                  </a:lnTo>
                  <a:lnTo>
                    <a:pt x="39" y="21"/>
                  </a:lnTo>
                  <a:lnTo>
                    <a:pt x="42" y="22"/>
                  </a:lnTo>
                  <a:lnTo>
                    <a:pt x="47" y="25"/>
                  </a:lnTo>
                  <a:lnTo>
                    <a:pt x="51" y="26"/>
                  </a:lnTo>
                  <a:lnTo>
                    <a:pt x="53" y="27"/>
                  </a:lnTo>
                  <a:lnTo>
                    <a:pt x="57" y="31"/>
                  </a:lnTo>
                  <a:lnTo>
                    <a:pt x="62" y="33"/>
                  </a:lnTo>
                  <a:lnTo>
                    <a:pt x="65" y="35"/>
                  </a:lnTo>
                  <a:lnTo>
                    <a:pt x="68" y="38"/>
                  </a:lnTo>
                  <a:lnTo>
                    <a:pt x="75" y="45"/>
                  </a:lnTo>
                  <a:lnTo>
                    <a:pt x="78" y="48"/>
                  </a:lnTo>
                  <a:lnTo>
                    <a:pt x="80" y="51"/>
                  </a:lnTo>
                  <a:lnTo>
                    <a:pt x="83" y="56"/>
                  </a:lnTo>
                  <a:lnTo>
                    <a:pt x="86" y="60"/>
                  </a:lnTo>
                  <a:lnTo>
                    <a:pt x="87" y="62"/>
                  </a:lnTo>
                  <a:lnTo>
                    <a:pt x="89" y="66"/>
                  </a:lnTo>
                  <a:lnTo>
                    <a:pt x="91" y="71"/>
                  </a:lnTo>
                  <a:lnTo>
                    <a:pt x="92" y="74"/>
                  </a:lnTo>
                  <a:lnTo>
                    <a:pt x="95" y="79"/>
                  </a:lnTo>
                  <a:lnTo>
                    <a:pt x="98" y="93"/>
                  </a:lnTo>
                  <a:lnTo>
                    <a:pt x="98" y="103"/>
                  </a:lnTo>
                  <a:lnTo>
                    <a:pt x="100" y="109"/>
                  </a:lnTo>
                  <a:lnTo>
                    <a:pt x="100" y="106"/>
                  </a:lnTo>
                  <a:lnTo>
                    <a:pt x="98" y="111"/>
                  </a:lnTo>
                  <a:lnTo>
                    <a:pt x="98" y="121"/>
                  </a:lnTo>
                  <a:lnTo>
                    <a:pt x="95" y="134"/>
                  </a:lnTo>
                  <a:lnTo>
                    <a:pt x="92" y="139"/>
                  </a:lnTo>
                  <a:lnTo>
                    <a:pt x="91" y="143"/>
                  </a:lnTo>
                  <a:lnTo>
                    <a:pt x="89" y="148"/>
                  </a:lnTo>
                  <a:lnTo>
                    <a:pt x="87" y="151"/>
                  </a:lnTo>
                  <a:lnTo>
                    <a:pt x="86" y="154"/>
                  </a:lnTo>
                  <a:lnTo>
                    <a:pt x="83" y="157"/>
                  </a:lnTo>
                  <a:lnTo>
                    <a:pt x="80" y="162"/>
                  </a:lnTo>
                  <a:lnTo>
                    <a:pt x="78" y="166"/>
                  </a:lnTo>
                  <a:lnTo>
                    <a:pt x="75" y="168"/>
                  </a:lnTo>
                  <a:lnTo>
                    <a:pt x="68" y="176"/>
                  </a:lnTo>
                  <a:lnTo>
                    <a:pt x="65" y="178"/>
                  </a:lnTo>
                  <a:lnTo>
                    <a:pt x="62" y="180"/>
                  </a:lnTo>
                  <a:lnTo>
                    <a:pt x="57" y="183"/>
                  </a:lnTo>
                  <a:lnTo>
                    <a:pt x="53" y="187"/>
                  </a:lnTo>
                  <a:lnTo>
                    <a:pt x="51" y="188"/>
                  </a:lnTo>
                  <a:lnTo>
                    <a:pt x="47" y="189"/>
                  </a:lnTo>
                  <a:lnTo>
                    <a:pt x="42" y="191"/>
                  </a:lnTo>
                  <a:lnTo>
                    <a:pt x="39" y="193"/>
                  </a:lnTo>
                  <a:lnTo>
                    <a:pt x="34" y="195"/>
                  </a:lnTo>
                  <a:lnTo>
                    <a:pt x="20" y="199"/>
                  </a:lnTo>
                  <a:lnTo>
                    <a:pt x="11" y="199"/>
                  </a:lnTo>
                  <a:lnTo>
                    <a:pt x="6" y="200"/>
                  </a:lnTo>
                  <a:lnTo>
                    <a:pt x="7" y="200"/>
                  </a:lnTo>
                  <a:lnTo>
                    <a:pt x="5" y="200"/>
                  </a:lnTo>
                  <a:lnTo>
                    <a:pt x="2" y="202"/>
                  </a:lnTo>
                  <a:lnTo>
                    <a:pt x="0" y="205"/>
                  </a:lnTo>
                  <a:lnTo>
                    <a:pt x="0" y="210"/>
                  </a:lnTo>
                  <a:lnTo>
                    <a:pt x="2" y="212"/>
                  </a:lnTo>
                  <a:lnTo>
                    <a:pt x="5" y="215"/>
                  </a:lnTo>
                  <a:lnTo>
                    <a:pt x="7" y="215"/>
                  </a:lnTo>
                  <a:lnTo>
                    <a:pt x="8" y="215"/>
                  </a:lnTo>
                  <a:lnTo>
                    <a:pt x="13" y="213"/>
                  </a:lnTo>
                  <a:lnTo>
                    <a:pt x="23" y="213"/>
                  </a:lnTo>
                  <a:lnTo>
                    <a:pt x="39" y="210"/>
                  </a:lnTo>
                  <a:lnTo>
                    <a:pt x="44" y="207"/>
                  </a:lnTo>
                  <a:lnTo>
                    <a:pt x="47" y="206"/>
                  </a:lnTo>
                  <a:lnTo>
                    <a:pt x="52" y="204"/>
                  </a:lnTo>
                  <a:lnTo>
                    <a:pt x="56" y="202"/>
                  </a:lnTo>
                  <a:lnTo>
                    <a:pt x="63" y="199"/>
                  </a:lnTo>
                  <a:lnTo>
                    <a:pt x="67" y="195"/>
                  </a:lnTo>
                  <a:lnTo>
                    <a:pt x="69" y="193"/>
                  </a:lnTo>
                  <a:lnTo>
                    <a:pt x="75" y="190"/>
                  </a:lnTo>
                  <a:lnTo>
                    <a:pt x="80" y="185"/>
                  </a:lnTo>
                  <a:lnTo>
                    <a:pt x="81" y="182"/>
                  </a:lnTo>
                  <a:lnTo>
                    <a:pt x="85" y="180"/>
                  </a:lnTo>
                  <a:lnTo>
                    <a:pt x="90" y="176"/>
                  </a:lnTo>
                  <a:lnTo>
                    <a:pt x="92" y="170"/>
                  </a:lnTo>
                  <a:lnTo>
                    <a:pt x="95" y="167"/>
                  </a:lnTo>
                  <a:lnTo>
                    <a:pt x="98" y="163"/>
                  </a:lnTo>
                  <a:lnTo>
                    <a:pt x="102" y="156"/>
                  </a:lnTo>
                  <a:lnTo>
                    <a:pt x="103" y="152"/>
                  </a:lnTo>
                  <a:lnTo>
                    <a:pt x="106" y="148"/>
                  </a:lnTo>
                  <a:lnTo>
                    <a:pt x="107" y="144"/>
                  </a:lnTo>
                  <a:lnTo>
                    <a:pt x="109" y="139"/>
                  </a:lnTo>
                  <a:lnTo>
                    <a:pt x="113" y="123"/>
                  </a:lnTo>
                  <a:lnTo>
                    <a:pt x="113" y="113"/>
                  </a:lnTo>
                  <a:lnTo>
                    <a:pt x="114" y="109"/>
                  </a:lnTo>
                  <a:lnTo>
                    <a:pt x="114" y="106"/>
                  </a:lnTo>
                  <a:lnTo>
                    <a:pt x="113" y="100"/>
                  </a:lnTo>
                  <a:lnTo>
                    <a:pt x="113" y="90"/>
                  </a:lnTo>
                  <a:lnTo>
                    <a:pt x="109" y="74"/>
                  </a:lnTo>
                  <a:lnTo>
                    <a:pt x="107" y="70"/>
                  </a:lnTo>
                  <a:lnTo>
                    <a:pt x="106" y="66"/>
                  </a:lnTo>
                  <a:lnTo>
                    <a:pt x="103" y="61"/>
                  </a:lnTo>
                  <a:lnTo>
                    <a:pt x="102" y="57"/>
                  </a:lnTo>
                  <a:lnTo>
                    <a:pt x="98" y="50"/>
                  </a:lnTo>
                  <a:lnTo>
                    <a:pt x="95" y="46"/>
                  </a:lnTo>
                  <a:lnTo>
                    <a:pt x="92" y="44"/>
                  </a:lnTo>
                  <a:lnTo>
                    <a:pt x="90" y="38"/>
                  </a:lnTo>
                  <a:lnTo>
                    <a:pt x="85" y="33"/>
                  </a:lnTo>
                  <a:lnTo>
                    <a:pt x="81" y="32"/>
                  </a:lnTo>
                  <a:lnTo>
                    <a:pt x="80" y="28"/>
                  </a:lnTo>
                  <a:lnTo>
                    <a:pt x="75" y="23"/>
                  </a:lnTo>
                  <a:lnTo>
                    <a:pt x="69" y="21"/>
                  </a:lnTo>
                  <a:lnTo>
                    <a:pt x="67" y="18"/>
                  </a:lnTo>
                  <a:lnTo>
                    <a:pt x="63" y="15"/>
                  </a:lnTo>
                  <a:lnTo>
                    <a:pt x="56" y="11"/>
                  </a:lnTo>
                  <a:lnTo>
                    <a:pt x="52" y="10"/>
                  </a:lnTo>
                  <a:lnTo>
                    <a:pt x="47" y="7"/>
                  </a:lnTo>
                  <a:lnTo>
                    <a:pt x="44" y="6"/>
                  </a:lnTo>
                  <a:lnTo>
                    <a:pt x="39" y="4"/>
                  </a:lnTo>
                  <a:lnTo>
                    <a:pt x="2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29" name="Freeform 13"/>
            <p:cNvSpPr>
              <a:spLocks/>
            </p:cNvSpPr>
            <p:nvPr/>
          </p:nvSpPr>
          <p:spPr bwMode="auto">
            <a:xfrm>
              <a:off x="1678" y="1866"/>
              <a:ext cx="164" cy="15"/>
            </a:xfrm>
            <a:custGeom>
              <a:avLst/>
              <a:gdLst/>
              <a:ahLst/>
              <a:cxnLst>
                <a:cxn ang="0">
                  <a:pos x="157" y="15"/>
                </a:cxn>
                <a:cxn ang="0">
                  <a:pos x="160" y="15"/>
                </a:cxn>
                <a:cxn ang="0">
                  <a:pos x="162" y="12"/>
                </a:cxn>
                <a:cxn ang="0">
                  <a:pos x="164" y="10"/>
                </a:cxn>
                <a:cxn ang="0">
                  <a:pos x="164" y="5"/>
                </a:cxn>
                <a:cxn ang="0">
                  <a:pos x="162" y="3"/>
                </a:cxn>
                <a:cxn ang="0">
                  <a:pos x="160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5" y="15"/>
                </a:cxn>
                <a:cxn ang="0">
                  <a:pos x="7" y="15"/>
                </a:cxn>
                <a:cxn ang="0">
                  <a:pos x="157" y="15"/>
                </a:cxn>
              </a:cxnLst>
              <a:rect l="0" t="0" r="r" b="b"/>
              <a:pathLst>
                <a:path w="164" h="15">
                  <a:moveTo>
                    <a:pt x="157" y="15"/>
                  </a:moveTo>
                  <a:lnTo>
                    <a:pt x="160" y="15"/>
                  </a:lnTo>
                  <a:lnTo>
                    <a:pt x="162" y="12"/>
                  </a:lnTo>
                  <a:lnTo>
                    <a:pt x="164" y="10"/>
                  </a:lnTo>
                  <a:lnTo>
                    <a:pt x="164" y="5"/>
                  </a:lnTo>
                  <a:lnTo>
                    <a:pt x="162" y="3"/>
                  </a:lnTo>
                  <a:lnTo>
                    <a:pt x="160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57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30" name="Freeform 14"/>
            <p:cNvSpPr>
              <a:spLocks/>
            </p:cNvSpPr>
            <p:nvPr/>
          </p:nvSpPr>
          <p:spPr bwMode="auto">
            <a:xfrm>
              <a:off x="1678" y="2066"/>
              <a:ext cx="164" cy="15"/>
            </a:xfrm>
            <a:custGeom>
              <a:avLst/>
              <a:gdLst/>
              <a:ahLst/>
              <a:cxnLst>
                <a:cxn ang="0">
                  <a:pos x="157" y="15"/>
                </a:cxn>
                <a:cxn ang="0">
                  <a:pos x="160" y="15"/>
                </a:cxn>
                <a:cxn ang="0">
                  <a:pos x="162" y="12"/>
                </a:cxn>
                <a:cxn ang="0">
                  <a:pos x="164" y="10"/>
                </a:cxn>
                <a:cxn ang="0">
                  <a:pos x="164" y="5"/>
                </a:cxn>
                <a:cxn ang="0">
                  <a:pos x="162" y="2"/>
                </a:cxn>
                <a:cxn ang="0">
                  <a:pos x="160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5" y="15"/>
                </a:cxn>
                <a:cxn ang="0">
                  <a:pos x="7" y="15"/>
                </a:cxn>
                <a:cxn ang="0">
                  <a:pos x="157" y="15"/>
                </a:cxn>
              </a:cxnLst>
              <a:rect l="0" t="0" r="r" b="b"/>
              <a:pathLst>
                <a:path w="164" h="15">
                  <a:moveTo>
                    <a:pt x="157" y="15"/>
                  </a:moveTo>
                  <a:lnTo>
                    <a:pt x="160" y="15"/>
                  </a:lnTo>
                  <a:lnTo>
                    <a:pt x="162" y="12"/>
                  </a:lnTo>
                  <a:lnTo>
                    <a:pt x="164" y="10"/>
                  </a:lnTo>
                  <a:lnTo>
                    <a:pt x="164" y="5"/>
                  </a:lnTo>
                  <a:lnTo>
                    <a:pt x="162" y="2"/>
                  </a:lnTo>
                  <a:lnTo>
                    <a:pt x="160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57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31" name="Freeform 15"/>
            <p:cNvSpPr>
              <a:spLocks/>
            </p:cNvSpPr>
            <p:nvPr/>
          </p:nvSpPr>
          <p:spPr bwMode="auto">
            <a:xfrm>
              <a:off x="1678" y="1866"/>
              <a:ext cx="15" cy="215"/>
            </a:xfrm>
            <a:custGeom>
              <a:avLst/>
              <a:gdLst/>
              <a:ahLst/>
              <a:cxnLst>
                <a:cxn ang="0">
                  <a:pos x="15" y="7"/>
                </a:cxn>
                <a:cxn ang="0">
                  <a:pos x="15" y="5"/>
                </a:cxn>
                <a:cxn ang="0">
                  <a:pos x="12" y="3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210"/>
                </a:cxn>
                <a:cxn ang="0">
                  <a:pos x="2" y="212"/>
                </a:cxn>
                <a:cxn ang="0">
                  <a:pos x="5" y="215"/>
                </a:cxn>
                <a:cxn ang="0">
                  <a:pos x="10" y="215"/>
                </a:cxn>
                <a:cxn ang="0">
                  <a:pos x="12" y="212"/>
                </a:cxn>
                <a:cxn ang="0">
                  <a:pos x="15" y="210"/>
                </a:cxn>
                <a:cxn ang="0">
                  <a:pos x="15" y="207"/>
                </a:cxn>
                <a:cxn ang="0">
                  <a:pos x="15" y="7"/>
                </a:cxn>
              </a:cxnLst>
              <a:rect l="0" t="0" r="r" b="b"/>
              <a:pathLst>
                <a:path w="15" h="215">
                  <a:moveTo>
                    <a:pt x="15" y="7"/>
                  </a:moveTo>
                  <a:lnTo>
                    <a:pt x="15" y="5"/>
                  </a:lnTo>
                  <a:lnTo>
                    <a:pt x="12" y="3"/>
                  </a:lnTo>
                  <a:lnTo>
                    <a:pt x="10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210"/>
                  </a:lnTo>
                  <a:lnTo>
                    <a:pt x="2" y="212"/>
                  </a:lnTo>
                  <a:lnTo>
                    <a:pt x="5" y="215"/>
                  </a:lnTo>
                  <a:lnTo>
                    <a:pt x="10" y="215"/>
                  </a:lnTo>
                  <a:lnTo>
                    <a:pt x="12" y="212"/>
                  </a:lnTo>
                  <a:lnTo>
                    <a:pt x="15" y="210"/>
                  </a:lnTo>
                  <a:lnTo>
                    <a:pt x="15" y="207"/>
                  </a:lnTo>
                  <a:lnTo>
                    <a:pt x="15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32" name="Freeform 16"/>
            <p:cNvSpPr>
              <a:spLocks/>
            </p:cNvSpPr>
            <p:nvPr/>
          </p:nvSpPr>
          <p:spPr bwMode="auto">
            <a:xfrm>
              <a:off x="1913" y="1945"/>
              <a:ext cx="63" cy="64"/>
            </a:xfrm>
            <a:custGeom>
              <a:avLst/>
              <a:gdLst/>
              <a:ahLst/>
              <a:cxnLst>
                <a:cxn ang="0">
                  <a:pos x="1" y="43"/>
                </a:cxn>
                <a:cxn ang="0">
                  <a:pos x="5" y="50"/>
                </a:cxn>
                <a:cxn ang="0">
                  <a:pos x="6" y="52"/>
                </a:cxn>
                <a:cxn ang="0">
                  <a:pos x="14" y="59"/>
                </a:cxn>
                <a:cxn ang="0">
                  <a:pos x="16" y="61"/>
                </a:cxn>
                <a:cxn ang="0">
                  <a:pos x="21" y="62"/>
                </a:cxn>
                <a:cxn ang="0">
                  <a:pos x="37" y="62"/>
                </a:cxn>
                <a:cxn ang="0">
                  <a:pos x="43" y="62"/>
                </a:cxn>
                <a:cxn ang="0">
                  <a:pos x="50" y="59"/>
                </a:cxn>
                <a:cxn ang="0">
                  <a:pos x="50" y="59"/>
                </a:cxn>
                <a:cxn ang="0">
                  <a:pos x="57" y="52"/>
                </a:cxn>
                <a:cxn ang="0">
                  <a:pos x="55" y="53"/>
                </a:cxn>
                <a:cxn ang="0">
                  <a:pos x="62" y="44"/>
                </a:cxn>
                <a:cxn ang="0">
                  <a:pos x="63" y="36"/>
                </a:cxn>
                <a:cxn ang="0">
                  <a:pos x="63" y="22"/>
                </a:cxn>
                <a:cxn ang="0">
                  <a:pos x="61" y="19"/>
                </a:cxn>
                <a:cxn ang="0">
                  <a:pos x="56" y="13"/>
                </a:cxn>
                <a:cxn ang="0">
                  <a:pos x="55" y="9"/>
                </a:cxn>
                <a:cxn ang="0">
                  <a:pos x="50" y="6"/>
                </a:cxn>
                <a:cxn ang="0">
                  <a:pos x="45" y="2"/>
                </a:cxn>
                <a:cxn ang="0">
                  <a:pos x="22" y="0"/>
                </a:cxn>
                <a:cxn ang="0">
                  <a:pos x="17" y="3"/>
                </a:cxn>
                <a:cxn ang="0">
                  <a:pos x="9" y="9"/>
                </a:cxn>
                <a:cxn ang="0">
                  <a:pos x="3" y="17"/>
                </a:cxn>
                <a:cxn ang="0">
                  <a:pos x="0" y="22"/>
                </a:cxn>
                <a:cxn ang="0">
                  <a:pos x="15" y="27"/>
                </a:cxn>
                <a:cxn ang="0">
                  <a:pos x="17" y="22"/>
                </a:cxn>
                <a:cxn ang="0">
                  <a:pos x="18" y="19"/>
                </a:cxn>
                <a:cxn ang="0">
                  <a:pos x="22" y="17"/>
                </a:cxn>
                <a:cxn ang="0">
                  <a:pos x="27" y="15"/>
                </a:cxn>
                <a:cxn ang="0">
                  <a:pos x="38" y="16"/>
                </a:cxn>
                <a:cxn ang="0">
                  <a:pos x="40" y="15"/>
                </a:cxn>
                <a:cxn ang="0">
                  <a:pos x="46" y="21"/>
                </a:cxn>
                <a:cxn ang="0">
                  <a:pos x="44" y="19"/>
                </a:cxn>
                <a:cxn ang="0">
                  <a:pos x="46" y="21"/>
                </a:cxn>
                <a:cxn ang="0">
                  <a:pos x="48" y="26"/>
                </a:cxn>
                <a:cxn ang="0">
                  <a:pos x="51" y="36"/>
                </a:cxn>
                <a:cxn ang="0">
                  <a:pos x="49" y="37"/>
                </a:cxn>
                <a:cxn ang="0">
                  <a:pos x="46" y="41"/>
                </a:cxn>
                <a:cxn ang="0">
                  <a:pos x="44" y="44"/>
                </a:cxn>
                <a:cxn ang="0">
                  <a:pos x="45" y="45"/>
                </a:cxn>
                <a:cxn ang="0">
                  <a:pos x="44" y="44"/>
                </a:cxn>
                <a:cxn ang="0">
                  <a:pos x="40" y="47"/>
                </a:cxn>
                <a:cxn ang="0">
                  <a:pos x="37" y="49"/>
                </a:cxn>
                <a:cxn ang="0">
                  <a:pos x="35" y="52"/>
                </a:cxn>
                <a:cxn ang="0">
                  <a:pos x="26" y="48"/>
                </a:cxn>
                <a:cxn ang="0">
                  <a:pos x="21" y="47"/>
                </a:cxn>
                <a:cxn ang="0">
                  <a:pos x="18" y="44"/>
                </a:cxn>
                <a:cxn ang="0">
                  <a:pos x="21" y="47"/>
                </a:cxn>
                <a:cxn ang="0">
                  <a:pos x="15" y="41"/>
                </a:cxn>
                <a:cxn ang="0">
                  <a:pos x="16" y="38"/>
                </a:cxn>
                <a:cxn ang="0">
                  <a:pos x="0" y="32"/>
                </a:cxn>
              </a:cxnLst>
              <a:rect l="0" t="0" r="r" b="b"/>
              <a:pathLst>
                <a:path w="63" h="64">
                  <a:moveTo>
                    <a:pt x="0" y="32"/>
                  </a:moveTo>
                  <a:lnTo>
                    <a:pt x="0" y="42"/>
                  </a:lnTo>
                  <a:lnTo>
                    <a:pt x="1" y="43"/>
                  </a:lnTo>
                  <a:lnTo>
                    <a:pt x="1" y="45"/>
                  </a:lnTo>
                  <a:lnTo>
                    <a:pt x="3" y="47"/>
                  </a:lnTo>
                  <a:lnTo>
                    <a:pt x="5" y="50"/>
                  </a:lnTo>
                  <a:lnTo>
                    <a:pt x="6" y="50"/>
                  </a:lnTo>
                  <a:lnTo>
                    <a:pt x="4" y="49"/>
                  </a:lnTo>
                  <a:lnTo>
                    <a:pt x="6" y="52"/>
                  </a:lnTo>
                  <a:lnTo>
                    <a:pt x="9" y="55"/>
                  </a:lnTo>
                  <a:lnTo>
                    <a:pt x="12" y="58"/>
                  </a:lnTo>
                  <a:lnTo>
                    <a:pt x="14" y="59"/>
                  </a:lnTo>
                  <a:lnTo>
                    <a:pt x="12" y="56"/>
                  </a:lnTo>
                  <a:lnTo>
                    <a:pt x="10" y="55"/>
                  </a:lnTo>
                  <a:lnTo>
                    <a:pt x="16" y="61"/>
                  </a:lnTo>
                  <a:lnTo>
                    <a:pt x="18" y="61"/>
                  </a:lnTo>
                  <a:lnTo>
                    <a:pt x="20" y="62"/>
                  </a:lnTo>
                  <a:lnTo>
                    <a:pt x="21" y="62"/>
                  </a:lnTo>
                  <a:lnTo>
                    <a:pt x="22" y="64"/>
                  </a:lnTo>
                  <a:lnTo>
                    <a:pt x="28" y="64"/>
                  </a:lnTo>
                  <a:lnTo>
                    <a:pt x="37" y="62"/>
                  </a:lnTo>
                  <a:lnTo>
                    <a:pt x="35" y="64"/>
                  </a:lnTo>
                  <a:lnTo>
                    <a:pt x="42" y="64"/>
                  </a:lnTo>
                  <a:lnTo>
                    <a:pt x="43" y="62"/>
                  </a:lnTo>
                  <a:lnTo>
                    <a:pt x="44" y="62"/>
                  </a:lnTo>
                  <a:lnTo>
                    <a:pt x="45" y="61"/>
                  </a:lnTo>
                  <a:lnTo>
                    <a:pt x="50" y="59"/>
                  </a:lnTo>
                  <a:lnTo>
                    <a:pt x="53" y="55"/>
                  </a:lnTo>
                  <a:lnTo>
                    <a:pt x="49" y="59"/>
                  </a:lnTo>
                  <a:lnTo>
                    <a:pt x="50" y="59"/>
                  </a:lnTo>
                  <a:lnTo>
                    <a:pt x="51" y="58"/>
                  </a:lnTo>
                  <a:lnTo>
                    <a:pt x="55" y="55"/>
                  </a:lnTo>
                  <a:lnTo>
                    <a:pt x="57" y="52"/>
                  </a:lnTo>
                  <a:lnTo>
                    <a:pt x="59" y="50"/>
                  </a:lnTo>
                  <a:lnTo>
                    <a:pt x="59" y="49"/>
                  </a:lnTo>
                  <a:lnTo>
                    <a:pt x="55" y="53"/>
                  </a:lnTo>
                  <a:lnTo>
                    <a:pt x="59" y="50"/>
                  </a:lnTo>
                  <a:lnTo>
                    <a:pt x="61" y="45"/>
                  </a:lnTo>
                  <a:lnTo>
                    <a:pt x="62" y="44"/>
                  </a:lnTo>
                  <a:lnTo>
                    <a:pt x="62" y="43"/>
                  </a:lnTo>
                  <a:lnTo>
                    <a:pt x="63" y="42"/>
                  </a:lnTo>
                  <a:lnTo>
                    <a:pt x="63" y="36"/>
                  </a:lnTo>
                  <a:lnTo>
                    <a:pt x="62" y="37"/>
                  </a:lnTo>
                  <a:lnTo>
                    <a:pt x="63" y="28"/>
                  </a:lnTo>
                  <a:lnTo>
                    <a:pt x="63" y="22"/>
                  </a:lnTo>
                  <a:lnTo>
                    <a:pt x="62" y="21"/>
                  </a:lnTo>
                  <a:lnTo>
                    <a:pt x="62" y="20"/>
                  </a:lnTo>
                  <a:lnTo>
                    <a:pt x="61" y="19"/>
                  </a:lnTo>
                  <a:lnTo>
                    <a:pt x="61" y="16"/>
                  </a:lnTo>
                  <a:lnTo>
                    <a:pt x="55" y="10"/>
                  </a:lnTo>
                  <a:lnTo>
                    <a:pt x="56" y="13"/>
                  </a:lnTo>
                  <a:lnTo>
                    <a:pt x="59" y="14"/>
                  </a:lnTo>
                  <a:lnTo>
                    <a:pt x="57" y="13"/>
                  </a:lnTo>
                  <a:lnTo>
                    <a:pt x="55" y="9"/>
                  </a:lnTo>
                  <a:lnTo>
                    <a:pt x="51" y="6"/>
                  </a:lnTo>
                  <a:lnTo>
                    <a:pt x="49" y="4"/>
                  </a:lnTo>
                  <a:lnTo>
                    <a:pt x="50" y="6"/>
                  </a:lnTo>
                  <a:lnTo>
                    <a:pt x="50" y="5"/>
                  </a:lnTo>
                  <a:lnTo>
                    <a:pt x="46" y="3"/>
                  </a:lnTo>
                  <a:lnTo>
                    <a:pt x="45" y="2"/>
                  </a:lnTo>
                  <a:lnTo>
                    <a:pt x="43" y="2"/>
                  </a:lnTo>
                  <a:lnTo>
                    <a:pt x="42" y="0"/>
                  </a:lnTo>
                  <a:lnTo>
                    <a:pt x="22" y="0"/>
                  </a:lnTo>
                  <a:lnTo>
                    <a:pt x="21" y="2"/>
                  </a:lnTo>
                  <a:lnTo>
                    <a:pt x="18" y="2"/>
                  </a:lnTo>
                  <a:lnTo>
                    <a:pt x="17" y="3"/>
                  </a:lnTo>
                  <a:lnTo>
                    <a:pt x="16" y="3"/>
                  </a:lnTo>
                  <a:lnTo>
                    <a:pt x="12" y="6"/>
                  </a:lnTo>
                  <a:lnTo>
                    <a:pt x="9" y="9"/>
                  </a:lnTo>
                  <a:lnTo>
                    <a:pt x="6" y="13"/>
                  </a:lnTo>
                  <a:lnTo>
                    <a:pt x="3" y="16"/>
                  </a:lnTo>
                  <a:lnTo>
                    <a:pt x="3" y="17"/>
                  </a:lnTo>
                  <a:lnTo>
                    <a:pt x="1" y="19"/>
                  </a:lnTo>
                  <a:lnTo>
                    <a:pt x="1" y="21"/>
                  </a:lnTo>
                  <a:lnTo>
                    <a:pt x="0" y="22"/>
                  </a:lnTo>
                  <a:lnTo>
                    <a:pt x="0" y="32"/>
                  </a:lnTo>
                  <a:lnTo>
                    <a:pt x="15" y="32"/>
                  </a:lnTo>
                  <a:lnTo>
                    <a:pt x="15" y="27"/>
                  </a:lnTo>
                  <a:lnTo>
                    <a:pt x="16" y="26"/>
                  </a:lnTo>
                  <a:lnTo>
                    <a:pt x="16" y="24"/>
                  </a:lnTo>
                  <a:lnTo>
                    <a:pt x="17" y="22"/>
                  </a:lnTo>
                  <a:lnTo>
                    <a:pt x="17" y="21"/>
                  </a:lnTo>
                  <a:lnTo>
                    <a:pt x="21" y="17"/>
                  </a:lnTo>
                  <a:lnTo>
                    <a:pt x="18" y="19"/>
                  </a:lnTo>
                  <a:lnTo>
                    <a:pt x="17" y="21"/>
                  </a:lnTo>
                  <a:lnTo>
                    <a:pt x="21" y="17"/>
                  </a:lnTo>
                  <a:lnTo>
                    <a:pt x="22" y="17"/>
                  </a:lnTo>
                  <a:lnTo>
                    <a:pt x="23" y="16"/>
                  </a:lnTo>
                  <a:lnTo>
                    <a:pt x="26" y="16"/>
                  </a:lnTo>
                  <a:lnTo>
                    <a:pt x="27" y="15"/>
                  </a:lnTo>
                  <a:lnTo>
                    <a:pt x="32" y="15"/>
                  </a:lnTo>
                  <a:lnTo>
                    <a:pt x="37" y="15"/>
                  </a:lnTo>
                  <a:lnTo>
                    <a:pt x="38" y="16"/>
                  </a:lnTo>
                  <a:lnTo>
                    <a:pt x="40" y="16"/>
                  </a:lnTo>
                  <a:lnTo>
                    <a:pt x="42" y="17"/>
                  </a:lnTo>
                  <a:lnTo>
                    <a:pt x="40" y="15"/>
                  </a:lnTo>
                  <a:lnTo>
                    <a:pt x="40" y="16"/>
                  </a:lnTo>
                  <a:lnTo>
                    <a:pt x="44" y="19"/>
                  </a:lnTo>
                  <a:lnTo>
                    <a:pt x="46" y="21"/>
                  </a:lnTo>
                  <a:lnTo>
                    <a:pt x="45" y="19"/>
                  </a:lnTo>
                  <a:lnTo>
                    <a:pt x="43" y="17"/>
                  </a:lnTo>
                  <a:lnTo>
                    <a:pt x="44" y="19"/>
                  </a:lnTo>
                  <a:lnTo>
                    <a:pt x="46" y="22"/>
                  </a:lnTo>
                  <a:lnTo>
                    <a:pt x="50" y="25"/>
                  </a:lnTo>
                  <a:lnTo>
                    <a:pt x="46" y="21"/>
                  </a:lnTo>
                  <a:lnTo>
                    <a:pt x="46" y="24"/>
                  </a:lnTo>
                  <a:lnTo>
                    <a:pt x="48" y="25"/>
                  </a:lnTo>
                  <a:lnTo>
                    <a:pt x="48" y="26"/>
                  </a:lnTo>
                  <a:lnTo>
                    <a:pt x="49" y="27"/>
                  </a:lnTo>
                  <a:lnTo>
                    <a:pt x="49" y="31"/>
                  </a:lnTo>
                  <a:lnTo>
                    <a:pt x="51" y="36"/>
                  </a:lnTo>
                  <a:lnTo>
                    <a:pt x="53" y="27"/>
                  </a:lnTo>
                  <a:lnTo>
                    <a:pt x="49" y="31"/>
                  </a:lnTo>
                  <a:lnTo>
                    <a:pt x="49" y="37"/>
                  </a:lnTo>
                  <a:lnTo>
                    <a:pt x="48" y="38"/>
                  </a:lnTo>
                  <a:lnTo>
                    <a:pt x="48" y="39"/>
                  </a:lnTo>
                  <a:lnTo>
                    <a:pt x="46" y="41"/>
                  </a:lnTo>
                  <a:lnTo>
                    <a:pt x="49" y="41"/>
                  </a:lnTo>
                  <a:lnTo>
                    <a:pt x="50" y="38"/>
                  </a:lnTo>
                  <a:lnTo>
                    <a:pt x="44" y="44"/>
                  </a:lnTo>
                  <a:lnTo>
                    <a:pt x="44" y="45"/>
                  </a:lnTo>
                  <a:lnTo>
                    <a:pt x="43" y="47"/>
                  </a:lnTo>
                  <a:lnTo>
                    <a:pt x="45" y="45"/>
                  </a:lnTo>
                  <a:lnTo>
                    <a:pt x="46" y="43"/>
                  </a:lnTo>
                  <a:lnTo>
                    <a:pt x="45" y="44"/>
                  </a:lnTo>
                  <a:lnTo>
                    <a:pt x="44" y="44"/>
                  </a:lnTo>
                  <a:lnTo>
                    <a:pt x="38" y="50"/>
                  </a:lnTo>
                  <a:lnTo>
                    <a:pt x="40" y="49"/>
                  </a:lnTo>
                  <a:lnTo>
                    <a:pt x="40" y="47"/>
                  </a:lnTo>
                  <a:lnTo>
                    <a:pt x="39" y="48"/>
                  </a:lnTo>
                  <a:lnTo>
                    <a:pt x="38" y="48"/>
                  </a:lnTo>
                  <a:lnTo>
                    <a:pt x="37" y="49"/>
                  </a:lnTo>
                  <a:lnTo>
                    <a:pt x="31" y="49"/>
                  </a:lnTo>
                  <a:lnTo>
                    <a:pt x="27" y="53"/>
                  </a:lnTo>
                  <a:lnTo>
                    <a:pt x="35" y="52"/>
                  </a:lnTo>
                  <a:lnTo>
                    <a:pt x="31" y="49"/>
                  </a:lnTo>
                  <a:lnTo>
                    <a:pt x="27" y="49"/>
                  </a:lnTo>
                  <a:lnTo>
                    <a:pt x="26" y="48"/>
                  </a:lnTo>
                  <a:lnTo>
                    <a:pt x="24" y="48"/>
                  </a:lnTo>
                  <a:lnTo>
                    <a:pt x="23" y="47"/>
                  </a:lnTo>
                  <a:lnTo>
                    <a:pt x="21" y="47"/>
                  </a:lnTo>
                  <a:lnTo>
                    <a:pt x="24" y="50"/>
                  </a:lnTo>
                  <a:lnTo>
                    <a:pt x="22" y="47"/>
                  </a:lnTo>
                  <a:lnTo>
                    <a:pt x="18" y="44"/>
                  </a:lnTo>
                  <a:lnTo>
                    <a:pt x="17" y="43"/>
                  </a:lnTo>
                  <a:lnTo>
                    <a:pt x="18" y="45"/>
                  </a:lnTo>
                  <a:lnTo>
                    <a:pt x="21" y="47"/>
                  </a:lnTo>
                  <a:lnTo>
                    <a:pt x="18" y="44"/>
                  </a:lnTo>
                  <a:lnTo>
                    <a:pt x="16" y="41"/>
                  </a:lnTo>
                  <a:lnTo>
                    <a:pt x="15" y="41"/>
                  </a:lnTo>
                  <a:lnTo>
                    <a:pt x="17" y="42"/>
                  </a:lnTo>
                  <a:lnTo>
                    <a:pt x="16" y="41"/>
                  </a:lnTo>
                  <a:lnTo>
                    <a:pt x="16" y="38"/>
                  </a:lnTo>
                  <a:lnTo>
                    <a:pt x="15" y="37"/>
                  </a:lnTo>
                  <a:lnTo>
                    <a:pt x="15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33" name="Freeform 17"/>
            <p:cNvSpPr>
              <a:spLocks/>
            </p:cNvSpPr>
            <p:nvPr/>
          </p:nvSpPr>
          <p:spPr bwMode="auto">
            <a:xfrm>
              <a:off x="1968" y="1401"/>
              <a:ext cx="380" cy="14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2" y="12"/>
                </a:cxn>
                <a:cxn ang="0">
                  <a:pos x="5" y="14"/>
                </a:cxn>
                <a:cxn ang="0">
                  <a:pos x="375" y="14"/>
                </a:cxn>
                <a:cxn ang="0">
                  <a:pos x="378" y="12"/>
                </a:cxn>
                <a:cxn ang="0">
                  <a:pos x="380" y="9"/>
                </a:cxn>
                <a:cxn ang="0">
                  <a:pos x="380" y="5"/>
                </a:cxn>
                <a:cxn ang="0">
                  <a:pos x="378" y="2"/>
                </a:cxn>
                <a:cxn ang="0">
                  <a:pos x="375" y="0"/>
                </a:cxn>
                <a:cxn ang="0">
                  <a:pos x="373" y="0"/>
                </a:cxn>
                <a:cxn ang="0">
                  <a:pos x="7" y="0"/>
                </a:cxn>
              </a:cxnLst>
              <a:rect l="0" t="0" r="r" b="b"/>
              <a:pathLst>
                <a:path w="380" h="14">
                  <a:moveTo>
                    <a:pt x="7" y="0"/>
                  </a:moveTo>
                  <a:lnTo>
                    <a:pt x="5" y="0"/>
                  </a:lnTo>
                  <a:lnTo>
                    <a:pt x="2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2" y="12"/>
                  </a:lnTo>
                  <a:lnTo>
                    <a:pt x="5" y="14"/>
                  </a:lnTo>
                  <a:lnTo>
                    <a:pt x="375" y="14"/>
                  </a:lnTo>
                  <a:lnTo>
                    <a:pt x="378" y="12"/>
                  </a:lnTo>
                  <a:lnTo>
                    <a:pt x="380" y="9"/>
                  </a:lnTo>
                  <a:lnTo>
                    <a:pt x="380" y="5"/>
                  </a:lnTo>
                  <a:lnTo>
                    <a:pt x="378" y="2"/>
                  </a:lnTo>
                  <a:lnTo>
                    <a:pt x="375" y="0"/>
                  </a:lnTo>
                  <a:lnTo>
                    <a:pt x="37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34" name="Freeform 18"/>
            <p:cNvSpPr>
              <a:spLocks/>
            </p:cNvSpPr>
            <p:nvPr/>
          </p:nvSpPr>
          <p:spPr bwMode="auto">
            <a:xfrm>
              <a:off x="1968" y="1972"/>
              <a:ext cx="425" cy="1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5" y="15"/>
                </a:cxn>
                <a:cxn ang="0">
                  <a:pos x="420" y="15"/>
                </a:cxn>
                <a:cxn ang="0">
                  <a:pos x="423" y="12"/>
                </a:cxn>
                <a:cxn ang="0">
                  <a:pos x="425" y="10"/>
                </a:cxn>
                <a:cxn ang="0">
                  <a:pos x="425" y="5"/>
                </a:cxn>
                <a:cxn ang="0">
                  <a:pos x="423" y="3"/>
                </a:cxn>
                <a:cxn ang="0">
                  <a:pos x="420" y="0"/>
                </a:cxn>
                <a:cxn ang="0">
                  <a:pos x="418" y="0"/>
                </a:cxn>
                <a:cxn ang="0">
                  <a:pos x="7" y="0"/>
                </a:cxn>
              </a:cxnLst>
              <a:rect l="0" t="0" r="r" b="b"/>
              <a:pathLst>
                <a:path w="425" h="15">
                  <a:moveTo>
                    <a:pt x="7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5" y="15"/>
                  </a:lnTo>
                  <a:lnTo>
                    <a:pt x="420" y="15"/>
                  </a:lnTo>
                  <a:lnTo>
                    <a:pt x="423" y="12"/>
                  </a:lnTo>
                  <a:lnTo>
                    <a:pt x="425" y="10"/>
                  </a:lnTo>
                  <a:lnTo>
                    <a:pt x="425" y="5"/>
                  </a:lnTo>
                  <a:lnTo>
                    <a:pt x="423" y="3"/>
                  </a:lnTo>
                  <a:lnTo>
                    <a:pt x="420" y="0"/>
                  </a:lnTo>
                  <a:lnTo>
                    <a:pt x="418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35" name="Freeform 19"/>
            <p:cNvSpPr>
              <a:spLocks/>
            </p:cNvSpPr>
            <p:nvPr/>
          </p:nvSpPr>
          <p:spPr bwMode="auto">
            <a:xfrm>
              <a:off x="1373" y="1333"/>
              <a:ext cx="312" cy="14"/>
            </a:xfrm>
            <a:custGeom>
              <a:avLst/>
              <a:gdLst/>
              <a:ahLst/>
              <a:cxnLst>
                <a:cxn ang="0">
                  <a:pos x="305" y="14"/>
                </a:cxn>
                <a:cxn ang="0">
                  <a:pos x="307" y="14"/>
                </a:cxn>
                <a:cxn ang="0">
                  <a:pos x="310" y="12"/>
                </a:cxn>
                <a:cxn ang="0">
                  <a:pos x="312" y="9"/>
                </a:cxn>
                <a:cxn ang="0">
                  <a:pos x="312" y="4"/>
                </a:cxn>
                <a:cxn ang="0">
                  <a:pos x="310" y="2"/>
                </a:cxn>
                <a:cxn ang="0">
                  <a:pos x="307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4"/>
                </a:cxn>
                <a:cxn ang="0">
                  <a:pos x="0" y="9"/>
                </a:cxn>
                <a:cxn ang="0">
                  <a:pos x="3" y="12"/>
                </a:cxn>
                <a:cxn ang="0">
                  <a:pos x="5" y="14"/>
                </a:cxn>
                <a:cxn ang="0">
                  <a:pos x="8" y="14"/>
                </a:cxn>
                <a:cxn ang="0">
                  <a:pos x="305" y="14"/>
                </a:cxn>
              </a:cxnLst>
              <a:rect l="0" t="0" r="r" b="b"/>
              <a:pathLst>
                <a:path w="312" h="14">
                  <a:moveTo>
                    <a:pt x="305" y="14"/>
                  </a:moveTo>
                  <a:lnTo>
                    <a:pt x="307" y="14"/>
                  </a:lnTo>
                  <a:lnTo>
                    <a:pt x="310" y="12"/>
                  </a:lnTo>
                  <a:lnTo>
                    <a:pt x="312" y="9"/>
                  </a:lnTo>
                  <a:lnTo>
                    <a:pt x="312" y="4"/>
                  </a:lnTo>
                  <a:lnTo>
                    <a:pt x="310" y="2"/>
                  </a:lnTo>
                  <a:lnTo>
                    <a:pt x="307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9"/>
                  </a:lnTo>
                  <a:lnTo>
                    <a:pt x="3" y="12"/>
                  </a:lnTo>
                  <a:lnTo>
                    <a:pt x="5" y="14"/>
                  </a:lnTo>
                  <a:lnTo>
                    <a:pt x="8" y="14"/>
                  </a:lnTo>
                  <a:lnTo>
                    <a:pt x="305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36" name="Freeform 20"/>
            <p:cNvSpPr>
              <a:spLocks/>
            </p:cNvSpPr>
            <p:nvPr/>
          </p:nvSpPr>
          <p:spPr bwMode="auto">
            <a:xfrm>
              <a:off x="1373" y="2040"/>
              <a:ext cx="312" cy="15"/>
            </a:xfrm>
            <a:custGeom>
              <a:avLst/>
              <a:gdLst/>
              <a:ahLst/>
              <a:cxnLst>
                <a:cxn ang="0">
                  <a:pos x="305" y="15"/>
                </a:cxn>
                <a:cxn ang="0">
                  <a:pos x="307" y="15"/>
                </a:cxn>
                <a:cxn ang="0">
                  <a:pos x="310" y="13"/>
                </a:cxn>
                <a:cxn ang="0">
                  <a:pos x="312" y="10"/>
                </a:cxn>
                <a:cxn ang="0">
                  <a:pos x="312" y="5"/>
                </a:cxn>
                <a:cxn ang="0">
                  <a:pos x="310" y="3"/>
                </a:cxn>
                <a:cxn ang="0">
                  <a:pos x="307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3" y="13"/>
                </a:cxn>
                <a:cxn ang="0">
                  <a:pos x="5" y="15"/>
                </a:cxn>
                <a:cxn ang="0">
                  <a:pos x="8" y="15"/>
                </a:cxn>
                <a:cxn ang="0">
                  <a:pos x="305" y="15"/>
                </a:cxn>
              </a:cxnLst>
              <a:rect l="0" t="0" r="r" b="b"/>
              <a:pathLst>
                <a:path w="312" h="15">
                  <a:moveTo>
                    <a:pt x="305" y="15"/>
                  </a:moveTo>
                  <a:lnTo>
                    <a:pt x="307" y="15"/>
                  </a:lnTo>
                  <a:lnTo>
                    <a:pt x="310" y="13"/>
                  </a:lnTo>
                  <a:lnTo>
                    <a:pt x="312" y="10"/>
                  </a:lnTo>
                  <a:lnTo>
                    <a:pt x="312" y="5"/>
                  </a:lnTo>
                  <a:lnTo>
                    <a:pt x="310" y="3"/>
                  </a:lnTo>
                  <a:lnTo>
                    <a:pt x="307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5" y="15"/>
                  </a:lnTo>
                  <a:lnTo>
                    <a:pt x="8" y="15"/>
                  </a:lnTo>
                  <a:lnTo>
                    <a:pt x="305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37" name="Freeform 21"/>
            <p:cNvSpPr>
              <a:spLocks/>
            </p:cNvSpPr>
            <p:nvPr/>
          </p:nvSpPr>
          <p:spPr bwMode="auto">
            <a:xfrm>
              <a:off x="2036" y="1401"/>
              <a:ext cx="15" cy="175"/>
            </a:xfrm>
            <a:custGeom>
              <a:avLst/>
              <a:gdLst/>
              <a:ahLst/>
              <a:cxnLst>
                <a:cxn ang="0">
                  <a:pos x="15" y="7"/>
                </a:cxn>
                <a:cxn ang="0">
                  <a:pos x="15" y="5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170"/>
                </a:cxn>
                <a:cxn ang="0">
                  <a:pos x="3" y="173"/>
                </a:cxn>
                <a:cxn ang="0">
                  <a:pos x="5" y="175"/>
                </a:cxn>
                <a:cxn ang="0">
                  <a:pos x="10" y="175"/>
                </a:cxn>
                <a:cxn ang="0">
                  <a:pos x="12" y="173"/>
                </a:cxn>
                <a:cxn ang="0">
                  <a:pos x="15" y="170"/>
                </a:cxn>
                <a:cxn ang="0">
                  <a:pos x="15" y="168"/>
                </a:cxn>
                <a:cxn ang="0">
                  <a:pos x="15" y="7"/>
                </a:cxn>
              </a:cxnLst>
              <a:rect l="0" t="0" r="r" b="b"/>
              <a:pathLst>
                <a:path w="15" h="175">
                  <a:moveTo>
                    <a:pt x="15" y="7"/>
                  </a:moveTo>
                  <a:lnTo>
                    <a:pt x="15" y="5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70"/>
                  </a:lnTo>
                  <a:lnTo>
                    <a:pt x="3" y="173"/>
                  </a:lnTo>
                  <a:lnTo>
                    <a:pt x="5" y="175"/>
                  </a:lnTo>
                  <a:lnTo>
                    <a:pt x="10" y="175"/>
                  </a:lnTo>
                  <a:lnTo>
                    <a:pt x="12" y="173"/>
                  </a:lnTo>
                  <a:lnTo>
                    <a:pt x="15" y="170"/>
                  </a:lnTo>
                  <a:lnTo>
                    <a:pt x="15" y="168"/>
                  </a:lnTo>
                  <a:lnTo>
                    <a:pt x="15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38" name="Freeform 22"/>
            <p:cNvSpPr>
              <a:spLocks/>
            </p:cNvSpPr>
            <p:nvPr/>
          </p:nvSpPr>
          <p:spPr bwMode="auto">
            <a:xfrm>
              <a:off x="2036" y="1789"/>
              <a:ext cx="15" cy="198"/>
            </a:xfrm>
            <a:custGeom>
              <a:avLst/>
              <a:gdLst/>
              <a:ahLst/>
              <a:cxnLst>
                <a:cxn ang="0">
                  <a:pos x="0" y="190"/>
                </a:cxn>
                <a:cxn ang="0">
                  <a:pos x="0" y="193"/>
                </a:cxn>
                <a:cxn ang="0">
                  <a:pos x="3" y="195"/>
                </a:cxn>
                <a:cxn ang="0">
                  <a:pos x="5" y="198"/>
                </a:cxn>
                <a:cxn ang="0">
                  <a:pos x="10" y="198"/>
                </a:cxn>
                <a:cxn ang="0">
                  <a:pos x="12" y="195"/>
                </a:cxn>
                <a:cxn ang="0">
                  <a:pos x="15" y="193"/>
                </a:cxn>
                <a:cxn ang="0">
                  <a:pos x="15" y="5"/>
                </a:cxn>
                <a:cxn ang="0">
                  <a:pos x="12" y="3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8"/>
                </a:cxn>
                <a:cxn ang="0">
                  <a:pos x="0" y="190"/>
                </a:cxn>
              </a:cxnLst>
              <a:rect l="0" t="0" r="r" b="b"/>
              <a:pathLst>
                <a:path w="15" h="198">
                  <a:moveTo>
                    <a:pt x="0" y="190"/>
                  </a:moveTo>
                  <a:lnTo>
                    <a:pt x="0" y="193"/>
                  </a:lnTo>
                  <a:lnTo>
                    <a:pt x="3" y="195"/>
                  </a:lnTo>
                  <a:lnTo>
                    <a:pt x="5" y="198"/>
                  </a:lnTo>
                  <a:lnTo>
                    <a:pt x="10" y="198"/>
                  </a:lnTo>
                  <a:lnTo>
                    <a:pt x="12" y="195"/>
                  </a:lnTo>
                  <a:lnTo>
                    <a:pt x="15" y="193"/>
                  </a:lnTo>
                  <a:lnTo>
                    <a:pt x="15" y="5"/>
                  </a:lnTo>
                  <a:lnTo>
                    <a:pt x="12" y="3"/>
                  </a:lnTo>
                  <a:lnTo>
                    <a:pt x="1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"/>
                  </a:lnTo>
                  <a:lnTo>
                    <a:pt x="0" y="19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39" name="Freeform 23"/>
            <p:cNvSpPr>
              <a:spLocks/>
            </p:cNvSpPr>
            <p:nvPr/>
          </p:nvSpPr>
          <p:spPr bwMode="auto">
            <a:xfrm>
              <a:off x="1556" y="1470"/>
              <a:ext cx="129" cy="15"/>
            </a:xfrm>
            <a:custGeom>
              <a:avLst/>
              <a:gdLst/>
              <a:ahLst/>
              <a:cxnLst>
                <a:cxn ang="0">
                  <a:pos x="122" y="15"/>
                </a:cxn>
                <a:cxn ang="0">
                  <a:pos x="124" y="15"/>
                </a:cxn>
                <a:cxn ang="0">
                  <a:pos x="127" y="12"/>
                </a:cxn>
                <a:cxn ang="0">
                  <a:pos x="129" y="10"/>
                </a:cxn>
                <a:cxn ang="0">
                  <a:pos x="129" y="5"/>
                </a:cxn>
                <a:cxn ang="0">
                  <a:pos x="127" y="3"/>
                </a:cxn>
                <a:cxn ang="0">
                  <a:pos x="124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3" y="12"/>
                </a:cxn>
                <a:cxn ang="0">
                  <a:pos x="5" y="15"/>
                </a:cxn>
                <a:cxn ang="0">
                  <a:pos x="7" y="15"/>
                </a:cxn>
                <a:cxn ang="0">
                  <a:pos x="122" y="15"/>
                </a:cxn>
              </a:cxnLst>
              <a:rect l="0" t="0" r="r" b="b"/>
              <a:pathLst>
                <a:path w="129" h="15">
                  <a:moveTo>
                    <a:pt x="122" y="15"/>
                  </a:moveTo>
                  <a:lnTo>
                    <a:pt x="124" y="15"/>
                  </a:lnTo>
                  <a:lnTo>
                    <a:pt x="127" y="12"/>
                  </a:lnTo>
                  <a:lnTo>
                    <a:pt x="129" y="10"/>
                  </a:lnTo>
                  <a:lnTo>
                    <a:pt x="129" y="5"/>
                  </a:lnTo>
                  <a:lnTo>
                    <a:pt x="127" y="3"/>
                  </a:lnTo>
                  <a:lnTo>
                    <a:pt x="124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2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22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40" name="Freeform 24"/>
            <p:cNvSpPr>
              <a:spLocks/>
            </p:cNvSpPr>
            <p:nvPr/>
          </p:nvSpPr>
          <p:spPr bwMode="auto">
            <a:xfrm>
              <a:off x="1556" y="1470"/>
              <a:ext cx="15" cy="106"/>
            </a:xfrm>
            <a:custGeom>
              <a:avLst/>
              <a:gdLst/>
              <a:ahLst/>
              <a:cxnLst>
                <a:cxn ang="0">
                  <a:pos x="15" y="8"/>
                </a:cxn>
                <a:cxn ang="0">
                  <a:pos x="15" y="5"/>
                </a:cxn>
                <a:cxn ang="0">
                  <a:pos x="12" y="3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101"/>
                </a:cxn>
                <a:cxn ang="0">
                  <a:pos x="3" y="104"/>
                </a:cxn>
                <a:cxn ang="0">
                  <a:pos x="5" y="106"/>
                </a:cxn>
                <a:cxn ang="0">
                  <a:pos x="10" y="106"/>
                </a:cxn>
                <a:cxn ang="0">
                  <a:pos x="12" y="104"/>
                </a:cxn>
                <a:cxn ang="0">
                  <a:pos x="15" y="101"/>
                </a:cxn>
                <a:cxn ang="0">
                  <a:pos x="15" y="99"/>
                </a:cxn>
                <a:cxn ang="0">
                  <a:pos x="15" y="8"/>
                </a:cxn>
              </a:cxnLst>
              <a:rect l="0" t="0" r="r" b="b"/>
              <a:pathLst>
                <a:path w="15" h="106">
                  <a:moveTo>
                    <a:pt x="15" y="8"/>
                  </a:moveTo>
                  <a:lnTo>
                    <a:pt x="15" y="5"/>
                  </a:lnTo>
                  <a:lnTo>
                    <a:pt x="12" y="3"/>
                  </a:lnTo>
                  <a:lnTo>
                    <a:pt x="10" y="0"/>
                  </a:ln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01"/>
                  </a:lnTo>
                  <a:lnTo>
                    <a:pt x="3" y="104"/>
                  </a:lnTo>
                  <a:lnTo>
                    <a:pt x="5" y="106"/>
                  </a:lnTo>
                  <a:lnTo>
                    <a:pt x="10" y="106"/>
                  </a:lnTo>
                  <a:lnTo>
                    <a:pt x="12" y="104"/>
                  </a:lnTo>
                  <a:lnTo>
                    <a:pt x="15" y="101"/>
                  </a:lnTo>
                  <a:lnTo>
                    <a:pt x="15" y="99"/>
                  </a:lnTo>
                  <a:lnTo>
                    <a:pt x="15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41" name="Freeform 25"/>
            <p:cNvSpPr>
              <a:spLocks/>
            </p:cNvSpPr>
            <p:nvPr/>
          </p:nvSpPr>
          <p:spPr bwMode="auto">
            <a:xfrm>
              <a:off x="1556" y="1904"/>
              <a:ext cx="129" cy="15"/>
            </a:xfrm>
            <a:custGeom>
              <a:avLst/>
              <a:gdLst/>
              <a:ahLst/>
              <a:cxnLst>
                <a:cxn ang="0">
                  <a:pos x="122" y="15"/>
                </a:cxn>
                <a:cxn ang="0">
                  <a:pos x="124" y="15"/>
                </a:cxn>
                <a:cxn ang="0">
                  <a:pos x="127" y="12"/>
                </a:cxn>
                <a:cxn ang="0">
                  <a:pos x="129" y="10"/>
                </a:cxn>
                <a:cxn ang="0">
                  <a:pos x="129" y="5"/>
                </a:cxn>
                <a:cxn ang="0">
                  <a:pos x="127" y="2"/>
                </a:cxn>
                <a:cxn ang="0">
                  <a:pos x="124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3" y="12"/>
                </a:cxn>
                <a:cxn ang="0">
                  <a:pos x="5" y="15"/>
                </a:cxn>
                <a:cxn ang="0">
                  <a:pos x="7" y="15"/>
                </a:cxn>
                <a:cxn ang="0">
                  <a:pos x="122" y="15"/>
                </a:cxn>
              </a:cxnLst>
              <a:rect l="0" t="0" r="r" b="b"/>
              <a:pathLst>
                <a:path w="129" h="15">
                  <a:moveTo>
                    <a:pt x="122" y="15"/>
                  </a:moveTo>
                  <a:lnTo>
                    <a:pt x="124" y="15"/>
                  </a:lnTo>
                  <a:lnTo>
                    <a:pt x="127" y="12"/>
                  </a:lnTo>
                  <a:lnTo>
                    <a:pt x="129" y="10"/>
                  </a:lnTo>
                  <a:lnTo>
                    <a:pt x="129" y="5"/>
                  </a:lnTo>
                  <a:lnTo>
                    <a:pt x="127" y="2"/>
                  </a:lnTo>
                  <a:lnTo>
                    <a:pt x="124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2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22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42" name="Freeform 26"/>
            <p:cNvSpPr>
              <a:spLocks/>
            </p:cNvSpPr>
            <p:nvPr/>
          </p:nvSpPr>
          <p:spPr bwMode="auto">
            <a:xfrm>
              <a:off x="1556" y="1813"/>
              <a:ext cx="15" cy="106"/>
            </a:xfrm>
            <a:custGeom>
              <a:avLst/>
              <a:gdLst/>
              <a:ahLst/>
              <a:cxnLst>
                <a:cxn ang="0">
                  <a:pos x="0" y="98"/>
                </a:cxn>
                <a:cxn ang="0">
                  <a:pos x="0" y="101"/>
                </a:cxn>
                <a:cxn ang="0">
                  <a:pos x="3" y="103"/>
                </a:cxn>
                <a:cxn ang="0">
                  <a:pos x="5" y="106"/>
                </a:cxn>
                <a:cxn ang="0">
                  <a:pos x="10" y="106"/>
                </a:cxn>
                <a:cxn ang="0">
                  <a:pos x="12" y="103"/>
                </a:cxn>
                <a:cxn ang="0">
                  <a:pos x="15" y="101"/>
                </a:cxn>
                <a:cxn ang="0">
                  <a:pos x="15" y="4"/>
                </a:cxn>
                <a:cxn ang="0">
                  <a:pos x="12" y="2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4"/>
                </a:cxn>
                <a:cxn ang="0">
                  <a:pos x="0" y="7"/>
                </a:cxn>
                <a:cxn ang="0">
                  <a:pos x="0" y="98"/>
                </a:cxn>
              </a:cxnLst>
              <a:rect l="0" t="0" r="r" b="b"/>
              <a:pathLst>
                <a:path w="15" h="106">
                  <a:moveTo>
                    <a:pt x="0" y="98"/>
                  </a:moveTo>
                  <a:lnTo>
                    <a:pt x="0" y="101"/>
                  </a:lnTo>
                  <a:lnTo>
                    <a:pt x="3" y="103"/>
                  </a:lnTo>
                  <a:lnTo>
                    <a:pt x="5" y="106"/>
                  </a:lnTo>
                  <a:lnTo>
                    <a:pt x="10" y="106"/>
                  </a:lnTo>
                  <a:lnTo>
                    <a:pt x="12" y="103"/>
                  </a:lnTo>
                  <a:lnTo>
                    <a:pt x="15" y="101"/>
                  </a:lnTo>
                  <a:lnTo>
                    <a:pt x="15" y="4"/>
                  </a:lnTo>
                  <a:lnTo>
                    <a:pt x="12" y="2"/>
                  </a:lnTo>
                  <a:lnTo>
                    <a:pt x="10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7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43" name="Freeform 27"/>
            <p:cNvSpPr>
              <a:spLocks/>
            </p:cNvSpPr>
            <p:nvPr/>
          </p:nvSpPr>
          <p:spPr bwMode="auto">
            <a:xfrm>
              <a:off x="1556" y="1562"/>
              <a:ext cx="495" cy="265"/>
            </a:xfrm>
            <a:custGeom>
              <a:avLst/>
              <a:gdLst/>
              <a:ahLst/>
              <a:cxnLst>
                <a:cxn ang="0">
                  <a:pos x="491" y="13"/>
                </a:cxn>
                <a:cxn ang="0">
                  <a:pos x="494" y="11"/>
                </a:cxn>
                <a:cxn ang="0">
                  <a:pos x="495" y="9"/>
                </a:cxn>
                <a:cxn ang="0">
                  <a:pos x="495" y="6"/>
                </a:cxn>
                <a:cxn ang="0">
                  <a:pos x="494" y="3"/>
                </a:cxn>
                <a:cxn ang="0">
                  <a:pos x="491" y="1"/>
                </a:cxn>
                <a:cxn ang="0">
                  <a:pos x="490" y="0"/>
                </a:cxn>
                <a:cxn ang="0">
                  <a:pos x="486" y="0"/>
                </a:cxn>
                <a:cxn ang="0">
                  <a:pos x="484" y="1"/>
                </a:cxn>
                <a:cxn ang="0">
                  <a:pos x="4" y="252"/>
                </a:cxn>
                <a:cxn ang="0">
                  <a:pos x="1" y="254"/>
                </a:cxn>
                <a:cxn ang="0">
                  <a:pos x="0" y="255"/>
                </a:cxn>
                <a:cxn ang="0">
                  <a:pos x="0" y="259"/>
                </a:cxn>
                <a:cxn ang="0">
                  <a:pos x="1" y="262"/>
                </a:cxn>
                <a:cxn ang="0">
                  <a:pos x="4" y="264"/>
                </a:cxn>
                <a:cxn ang="0">
                  <a:pos x="5" y="265"/>
                </a:cxn>
                <a:cxn ang="0">
                  <a:pos x="9" y="265"/>
                </a:cxn>
                <a:cxn ang="0">
                  <a:pos x="11" y="264"/>
                </a:cxn>
                <a:cxn ang="0">
                  <a:pos x="491" y="13"/>
                </a:cxn>
              </a:cxnLst>
              <a:rect l="0" t="0" r="r" b="b"/>
              <a:pathLst>
                <a:path w="495" h="265">
                  <a:moveTo>
                    <a:pt x="491" y="13"/>
                  </a:moveTo>
                  <a:lnTo>
                    <a:pt x="494" y="11"/>
                  </a:lnTo>
                  <a:lnTo>
                    <a:pt x="495" y="9"/>
                  </a:lnTo>
                  <a:lnTo>
                    <a:pt x="495" y="6"/>
                  </a:lnTo>
                  <a:lnTo>
                    <a:pt x="494" y="3"/>
                  </a:lnTo>
                  <a:lnTo>
                    <a:pt x="491" y="1"/>
                  </a:lnTo>
                  <a:lnTo>
                    <a:pt x="490" y="0"/>
                  </a:lnTo>
                  <a:lnTo>
                    <a:pt x="486" y="0"/>
                  </a:lnTo>
                  <a:lnTo>
                    <a:pt x="484" y="1"/>
                  </a:lnTo>
                  <a:lnTo>
                    <a:pt x="4" y="252"/>
                  </a:lnTo>
                  <a:lnTo>
                    <a:pt x="1" y="254"/>
                  </a:lnTo>
                  <a:lnTo>
                    <a:pt x="0" y="255"/>
                  </a:lnTo>
                  <a:lnTo>
                    <a:pt x="0" y="259"/>
                  </a:lnTo>
                  <a:lnTo>
                    <a:pt x="1" y="262"/>
                  </a:lnTo>
                  <a:lnTo>
                    <a:pt x="4" y="264"/>
                  </a:lnTo>
                  <a:lnTo>
                    <a:pt x="5" y="265"/>
                  </a:lnTo>
                  <a:lnTo>
                    <a:pt x="9" y="265"/>
                  </a:lnTo>
                  <a:lnTo>
                    <a:pt x="11" y="264"/>
                  </a:lnTo>
                  <a:lnTo>
                    <a:pt x="491" y="1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44" name="Freeform 28"/>
            <p:cNvSpPr>
              <a:spLocks/>
            </p:cNvSpPr>
            <p:nvPr/>
          </p:nvSpPr>
          <p:spPr bwMode="auto">
            <a:xfrm>
              <a:off x="1556" y="1562"/>
              <a:ext cx="495" cy="242"/>
            </a:xfrm>
            <a:custGeom>
              <a:avLst/>
              <a:gdLst/>
              <a:ahLst/>
              <a:cxnLst>
                <a:cxn ang="0">
                  <a:pos x="11" y="1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4" y="1"/>
                </a:cxn>
                <a:cxn ang="0">
                  <a:pos x="1" y="2"/>
                </a:cxn>
                <a:cxn ang="0">
                  <a:pos x="1" y="3"/>
                </a:cxn>
                <a:cxn ang="0">
                  <a:pos x="0" y="6"/>
                </a:cxn>
                <a:cxn ang="0">
                  <a:pos x="0" y="9"/>
                </a:cxn>
                <a:cxn ang="0">
                  <a:pos x="1" y="11"/>
                </a:cxn>
                <a:cxn ang="0">
                  <a:pos x="3" y="13"/>
                </a:cxn>
                <a:cxn ang="0">
                  <a:pos x="4" y="13"/>
                </a:cxn>
                <a:cxn ang="0">
                  <a:pos x="484" y="241"/>
                </a:cxn>
                <a:cxn ang="0">
                  <a:pos x="486" y="242"/>
                </a:cxn>
                <a:cxn ang="0">
                  <a:pos x="490" y="242"/>
                </a:cxn>
                <a:cxn ang="0">
                  <a:pos x="491" y="241"/>
                </a:cxn>
                <a:cxn ang="0">
                  <a:pos x="494" y="240"/>
                </a:cxn>
                <a:cxn ang="0">
                  <a:pos x="494" y="238"/>
                </a:cxn>
                <a:cxn ang="0">
                  <a:pos x="495" y="236"/>
                </a:cxn>
                <a:cxn ang="0">
                  <a:pos x="495" y="232"/>
                </a:cxn>
                <a:cxn ang="0">
                  <a:pos x="494" y="231"/>
                </a:cxn>
                <a:cxn ang="0">
                  <a:pos x="492" y="229"/>
                </a:cxn>
                <a:cxn ang="0">
                  <a:pos x="491" y="229"/>
                </a:cxn>
                <a:cxn ang="0">
                  <a:pos x="11" y="1"/>
                </a:cxn>
              </a:cxnLst>
              <a:rect l="0" t="0" r="r" b="b"/>
              <a:pathLst>
                <a:path w="495" h="242">
                  <a:moveTo>
                    <a:pt x="11" y="1"/>
                  </a:moveTo>
                  <a:lnTo>
                    <a:pt x="9" y="0"/>
                  </a:lnTo>
                  <a:lnTo>
                    <a:pt x="5" y="0"/>
                  </a:lnTo>
                  <a:lnTo>
                    <a:pt x="4" y="1"/>
                  </a:lnTo>
                  <a:lnTo>
                    <a:pt x="1" y="2"/>
                  </a:lnTo>
                  <a:lnTo>
                    <a:pt x="1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1" y="11"/>
                  </a:lnTo>
                  <a:lnTo>
                    <a:pt x="3" y="13"/>
                  </a:lnTo>
                  <a:lnTo>
                    <a:pt x="4" y="13"/>
                  </a:lnTo>
                  <a:lnTo>
                    <a:pt x="484" y="241"/>
                  </a:lnTo>
                  <a:lnTo>
                    <a:pt x="486" y="242"/>
                  </a:lnTo>
                  <a:lnTo>
                    <a:pt x="490" y="242"/>
                  </a:lnTo>
                  <a:lnTo>
                    <a:pt x="491" y="241"/>
                  </a:lnTo>
                  <a:lnTo>
                    <a:pt x="494" y="240"/>
                  </a:lnTo>
                  <a:lnTo>
                    <a:pt x="494" y="238"/>
                  </a:lnTo>
                  <a:lnTo>
                    <a:pt x="495" y="236"/>
                  </a:lnTo>
                  <a:lnTo>
                    <a:pt x="495" y="232"/>
                  </a:lnTo>
                  <a:lnTo>
                    <a:pt x="494" y="231"/>
                  </a:lnTo>
                  <a:lnTo>
                    <a:pt x="492" y="229"/>
                  </a:lnTo>
                  <a:lnTo>
                    <a:pt x="491" y="229"/>
                  </a:lnTo>
                  <a:lnTo>
                    <a:pt x="11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45" name="Oval 29"/>
            <p:cNvSpPr>
              <a:spLocks noChangeArrowheads="1"/>
            </p:cNvSpPr>
            <p:nvPr/>
          </p:nvSpPr>
          <p:spPr bwMode="auto">
            <a:xfrm>
              <a:off x="2020" y="1386"/>
              <a:ext cx="48" cy="4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46" name="Freeform 30"/>
            <p:cNvSpPr>
              <a:spLocks/>
            </p:cNvSpPr>
            <p:nvPr/>
          </p:nvSpPr>
          <p:spPr bwMode="auto">
            <a:xfrm>
              <a:off x="2013" y="1379"/>
              <a:ext cx="60" cy="58"/>
            </a:xfrm>
            <a:custGeom>
              <a:avLst/>
              <a:gdLst/>
              <a:ahLst/>
              <a:cxnLst>
                <a:cxn ang="0">
                  <a:pos x="1" y="39"/>
                </a:cxn>
                <a:cxn ang="0">
                  <a:pos x="2" y="42"/>
                </a:cxn>
                <a:cxn ang="0">
                  <a:pos x="10" y="50"/>
                </a:cxn>
                <a:cxn ang="0">
                  <a:pos x="12" y="52"/>
                </a:cxn>
                <a:cxn ang="0">
                  <a:pos x="15" y="55"/>
                </a:cxn>
                <a:cxn ang="0">
                  <a:pos x="15" y="55"/>
                </a:cxn>
                <a:cxn ang="0">
                  <a:pos x="27" y="58"/>
                </a:cxn>
                <a:cxn ang="0">
                  <a:pos x="35" y="56"/>
                </a:cxn>
                <a:cxn ang="0">
                  <a:pos x="45" y="55"/>
                </a:cxn>
                <a:cxn ang="0">
                  <a:pos x="45" y="55"/>
                </a:cxn>
                <a:cxn ang="0">
                  <a:pos x="48" y="52"/>
                </a:cxn>
                <a:cxn ang="0">
                  <a:pos x="50" y="50"/>
                </a:cxn>
                <a:cxn ang="0">
                  <a:pos x="57" y="42"/>
                </a:cxn>
                <a:cxn ang="0">
                  <a:pos x="59" y="39"/>
                </a:cxn>
                <a:cxn ang="0">
                  <a:pos x="54" y="36"/>
                </a:cxn>
                <a:cxn ang="0">
                  <a:pos x="60" y="19"/>
                </a:cxn>
                <a:cxn ang="0">
                  <a:pos x="57" y="16"/>
                </a:cxn>
                <a:cxn ang="0">
                  <a:pos x="49" y="7"/>
                </a:cxn>
                <a:cxn ang="0">
                  <a:pos x="44" y="2"/>
                </a:cxn>
                <a:cxn ang="0">
                  <a:pos x="40" y="1"/>
                </a:cxn>
                <a:cxn ang="0">
                  <a:pos x="20" y="1"/>
                </a:cxn>
                <a:cxn ang="0">
                  <a:pos x="16" y="2"/>
                </a:cxn>
                <a:cxn ang="0">
                  <a:pos x="11" y="7"/>
                </a:cxn>
                <a:cxn ang="0">
                  <a:pos x="2" y="16"/>
                </a:cxn>
                <a:cxn ang="0">
                  <a:pos x="0" y="19"/>
                </a:cxn>
                <a:cxn ang="0">
                  <a:pos x="15" y="24"/>
                </a:cxn>
                <a:cxn ang="0">
                  <a:pos x="17" y="21"/>
                </a:cxn>
                <a:cxn ang="0">
                  <a:pos x="21" y="16"/>
                </a:cxn>
                <a:cxn ang="0">
                  <a:pos x="24" y="14"/>
                </a:cxn>
                <a:cxn ang="0">
                  <a:pos x="26" y="14"/>
                </a:cxn>
                <a:cxn ang="0">
                  <a:pos x="35" y="16"/>
                </a:cxn>
                <a:cxn ang="0">
                  <a:pos x="39" y="17"/>
                </a:cxn>
                <a:cxn ang="0">
                  <a:pos x="39" y="17"/>
                </a:cxn>
                <a:cxn ang="0">
                  <a:pos x="44" y="22"/>
                </a:cxn>
                <a:cxn ang="0">
                  <a:pos x="45" y="30"/>
                </a:cxn>
                <a:cxn ang="0">
                  <a:pos x="48" y="24"/>
                </a:cxn>
                <a:cxn ang="0">
                  <a:pos x="46" y="34"/>
                </a:cxn>
                <a:cxn ang="0">
                  <a:pos x="41" y="39"/>
                </a:cxn>
                <a:cxn ang="0">
                  <a:pos x="39" y="41"/>
                </a:cxn>
                <a:cxn ang="0">
                  <a:pos x="37" y="44"/>
                </a:cxn>
                <a:cxn ang="0">
                  <a:pos x="39" y="41"/>
                </a:cxn>
                <a:cxn ang="0">
                  <a:pos x="35" y="42"/>
                </a:cxn>
                <a:cxn ang="0">
                  <a:pos x="23" y="52"/>
                </a:cxn>
                <a:cxn ang="0">
                  <a:pos x="26" y="44"/>
                </a:cxn>
                <a:cxn ang="0">
                  <a:pos x="24" y="44"/>
                </a:cxn>
                <a:cxn ang="0">
                  <a:pos x="21" y="42"/>
                </a:cxn>
                <a:cxn ang="0">
                  <a:pos x="18" y="40"/>
                </a:cxn>
                <a:cxn ang="0">
                  <a:pos x="16" y="38"/>
                </a:cxn>
                <a:cxn ang="0">
                  <a:pos x="15" y="34"/>
                </a:cxn>
                <a:cxn ang="0">
                  <a:pos x="15" y="33"/>
                </a:cxn>
              </a:cxnLst>
              <a:rect l="0" t="0" r="r" b="b"/>
              <a:pathLst>
                <a:path w="60" h="58">
                  <a:moveTo>
                    <a:pt x="0" y="29"/>
                  </a:moveTo>
                  <a:lnTo>
                    <a:pt x="0" y="38"/>
                  </a:lnTo>
                  <a:lnTo>
                    <a:pt x="1" y="39"/>
                  </a:lnTo>
                  <a:lnTo>
                    <a:pt x="4" y="44"/>
                  </a:lnTo>
                  <a:lnTo>
                    <a:pt x="5" y="44"/>
                  </a:lnTo>
                  <a:lnTo>
                    <a:pt x="2" y="42"/>
                  </a:lnTo>
                  <a:lnTo>
                    <a:pt x="4" y="44"/>
                  </a:lnTo>
                  <a:lnTo>
                    <a:pt x="6" y="47"/>
                  </a:lnTo>
                  <a:lnTo>
                    <a:pt x="10" y="50"/>
                  </a:lnTo>
                  <a:lnTo>
                    <a:pt x="6" y="46"/>
                  </a:lnTo>
                  <a:lnTo>
                    <a:pt x="9" y="50"/>
                  </a:lnTo>
                  <a:lnTo>
                    <a:pt x="12" y="52"/>
                  </a:lnTo>
                  <a:lnTo>
                    <a:pt x="9" y="49"/>
                  </a:lnTo>
                  <a:lnTo>
                    <a:pt x="11" y="52"/>
                  </a:lnTo>
                  <a:lnTo>
                    <a:pt x="15" y="55"/>
                  </a:lnTo>
                  <a:lnTo>
                    <a:pt x="16" y="56"/>
                  </a:lnTo>
                  <a:lnTo>
                    <a:pt x="15" y="53"/>
                  </a:lnTo>
                  <a:lnTo>
                    <a:pt x="15" y="55"/>
                  </a:lnTo>
                  <a:lnTo>
                    <a:pt x="20" y="57"/>
                  </a:lnTo>
                  <a:lnTo>
                    <a:pt x="21" y="58"/>
                  </a:lnTo>
                  <a:lnTo>
                    <a:pt x="27" y="58"/>
                  </a:lnTo>
                  <a:lnTo>
                    <a:pt x="26" y="57"/>
                  </a:lnTo>
                  <a:lnTo>
                    <a:pt x="38" y="52"/>
                  </a:lnTo>
                  <a:lnTo>
                    <a:pt x="35" y="56"/>
                  </a:lnTo>
                  <a:lnTo>
                    <a:pt x="39" y="58"/>
                  </a:lnTo>
                  <a:lnTo>
                    <a:pt x="40" y="57"/>
                  </a:lnTo>
                  <a:lnTo>
                    <a:pt x="45" y="55"/>
                  </a:lnTo>
                  <a:lnTo>
                    <a:pt x="45" y="53"/>
                  </a:lnTo>
                  <a:lnTo>
                    <a:pt x="44" y="56"/>
                  </a:lnTo>
                  <a:lnTo>
                    <a:pt x="45" y="55"/>
                  </a:lnTo>
                  <a:lnTo>
                    <a:pt x="49" y="52"/>
                  </a:lnTo>
                  <a:lnTo>
                    <a:pt x="51" y="49"/>
                  </a:lnTo>
                  <a:lnTo>
                    <a:pt x="48" y="52"/>
                  </a:lnTo>
                  <a:lnTo>
                    <a:pt x="51" y="50"/>
                  </a:lnTo>
                  <a:lnTo>
                    <a:pt x="54" y="46"/>
                  </a:lnTo>
                  <a:lnTo>
                    <a:pt x="50" y="50"/>
                  </a:lnTo>
                  <a:lnTo>
                    <a:pt x="54" y="47"/>
                  </a:lnTo>
                  <a:lnTo>
                    <a:pt x="56" y="44"/>
                  </a:lnTo>
                  <a:lnTo>
                    <a:pt x="57" y="42"/>
                  </a:lnTo>
                  <a:lnTo>
                    <a:pt x="55" y="44"/>
                  </a:lnTo>
                  <a:lnTo>
                    <a:pt x="56" y="44"/>
                  </a:lnTo>
                  <a:lnTo>
                    <a:pt x="59" y="39"/>
                  </a:lnTo>
                  <a:lnTo>
                    <a:pt x="60" y="38"/>
                  </a:lnTo>
                  <a:lnTo>
                    <a:pt x="57" y="34"/>
                  </a:lnTo>
                  <a:lnTo>
                    <a:pt x="54" y="36"/>
                  </a:lnTo>
                  <a:lnTo>
                    <a:pt x="59" y="24"/>
                  </a:lnTo>
                  <a:lnTo>
                    <a:pt x="60" y="25"/>
                  </a:lnTo>
                  <a:lnTo>
                    <a:pt x="60" y="19"/>
                  </a:lnTo>
                  <a:lnTo>
                    <a:pt x="59" y="18"/>
                  </a:lnTo>
                  <a:lnTo>
                    <a:pt x="59" y="17"/>
                  </a:lnTo>
                  <a:lnTo>
                    <a:pt x="57" y="16"/>
                  </a:lnTo>
                  <a:lnTo>
                    <a:pt x="57" y="14"/>
                  </a:lnTo>
                  <a:lnTo>
                    <a:pt x="48" y="5"/>
                  </a:lnTo>
                  <a:lnTo>
                    <a:pt x="49" y="7"/>
                  </a:lnTo>
                  <a:lnTo>
                    <a:pt x="49" y="6"/>
                  </a:lnTo>
                  <a:lnTo>
                    <a:pt x="45" y="3"/>
                  </a:lnTo>
                  <a:lnTo>
                    <a:pt x="44" y="2"/>
                  </a:lnTo>
                  <a:lnTo>
                    <a:pt x="45" y="5"/>
                  </a:lnTo>
                  <a:lnTo>
                    <a:pt x="45" y="3"/>
                  </a:lnTo>
                  <a:lnTo>
                    <a:pt x="40" y="1"/>
                  </a:lnTo>
                  <a:lnTo>
                    <a:pt x="39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5" y="3"/>
                  </a:lnTo>
                  <a:lnTo>
                    <a:pt x="15" y="5"/>
                  </a:lnTo>
                  <a:lnTo>
                    <a:pt x="16" y="2"/>
                  </a:lnTo>
                  <a:lnTo>
                    <a:pt x="15" y="3"/>
                  </a:lnTo>
                  <a:lnTo>
                    <a:pt x="11" y="6"/>
                  </a:lnTo>
                  <a:lnTo>
                    <a:pt x="11" y="7"/>
                  </a:lnTo>
                  <a:lnTo>
                    <a:pt x="12" y="5"/>
                  </a:lnTo>
                  <a:lnTo>
                    <a:pt x="2" y="14"/>
                  </a:lnTo>
                  <a:lnTo>
                    <a:pt x="2" y="16"/>
                  </a:lnTo>
                  <a:lnTo>
                    <a:pt x="1" y="17"/>
                  </a:lnTo>
                  <a:lnTo>
                    <a:pt x="1" y="18"/>
                  </a:lnTo>
                  <a:lnTo>
                    <a:pt x="0" y="19"/>
                  </a:lnTo>
                  <a:lnTo>
                    <a:pt x="0" y="29"/>
                  </a:lnTo>
                  <a:lnTo>
                    <a:pt x="15" y="29"/>
                  </a:lnTo>
                  <a:lnTo>
                    <a:pt x="15" y="24"/>
                  </a:lnTo>
                  <a:lnTo>
                    <a:pt x="16" y="23"/>
                  </a:lnTo>
                  <a:lnTo>
                    <a:pt x="16" y="22"/>
                  </a:lnTo>
                  <a:lnTo>
                    <a:pt x="17" y="21"/>
                  </a:lnTo>
                  <a:lnTo>
                    <a:pt x="17" y="19"/>
                  </a:lnTo>
                  <a:lnTo>
                    <a:pt x="21" y="17"/>
                  </a:lnTo>
                  <a:lnTo>
                    <a:pt x="21" y="16"/>
                  </a:lnTo>
                  <a:lnTo>
                    <a:pt x="20" y="18"/>
                  </a:lnTo>
                  <a:lnTo>
                    <a:pt x="21" y="17"/>
                  </a:lnTo>
                  <a:lnTo>
                    <a:pt x="24" y="14"/>
                  </a:lnTo>
                  <a:lnTo>
                    <a:pt x="24" y="13"/>
                  </a:lnTo>
                  <a:lnTo>
                    <a:pt x="24" y="16"/>
                  </a:lnTo>
                  <a:lnTo>
                    <a:pt x="26" y="14"/>
                  </a:lnTo>
                  <a:lnTo>
                    <a:pt x="30" y="14"/>
                  </a:lnTo>
                  <a:lnTo>
                    <a:pt x="34" y="14"/>
                  </a:lnTo>
                  <a:lnTo>
                    <a:pt x="35" y="16"/>
                  </a:lnTo>
                  <a:lnTo>
                    <a:pt x="35" y="13"/>
                  </a:lnTo>
                  <a:lnTo>
                    <a:pt x="35" y="14"/>
                  </a:lnTo>
                  <a:lnTo>
                    <a:pt x="39" y="17"/>
                  </a:lnTo>
                  <a:lnTo>
                    <a:pt x="40" y="18"/>
                  </a:lnTo>
                  <a:lnTo>
                    <a:pt x="39" y="16"/>
                  </a:lnTo>
                  <a:lnTo>
                    <a:pt x="39" y="17"/>
                  </a:lnTo>
                  <a:lnTo>
                    <a:pt x="43" y="19"/>
                  </a:lnTo>
                  <a:lnTo>
                    <a:pt x="43" y="21"/>
                  </a:lnTo>
                  <a:lnTo>
                    <a:pt x="44" y="22"/>
                  </a:lnTo>
                  <a:lnTo>
                    <a:pt x="44" y="23"/>
                  </a:lnTo>
                  <a:lnTo>
                    <a:pt x="45" y="24"/>
                  </a:lnTo>
                  <a:lnTo>
                    <a:pt x="45" y="30"/>
                  </a:lnTo>
                  <a:lnTo>
                    <a:pt x="49" y="34"/>
                  </a:lnTo>
                  <a:lnTo>
                    <a:pt x="54" y="22"/>
                  </a:lnTo>
                  <a:lnTo>
                    <a:pt x="48" y="24"/>
                  </a:lnTo>
                  <a:lnTo>
                    <a:pt x="45" y="33"/>
                  </a:lnTo>
                  <a:lnTo>
                    <a:pt x="44" y="34"/>
                  </a:lnTo>
                  <a:lnTo>
                    <a:pt x="46" y="34"/>
                  </a:lnTo>
                  <a:lnTo>
                    <a:pt x="45" y="34"/>
                  </a:lnTo>
                  <a:lnTo>
                    <a:pt x="43" y="38"/>
                  </a:lnTo>
                  <a:lnTo>
                    <a:pt x="41" y="39"/>
                  </a:lnTo>
                  <a:lnTo>
                    <a:pt x="44" y="38"/>
                  </a:lnTo>
                  <a:lnTo>
                    <a:pt x="45" y="35"/>
                  </a:lnTo>
                  <a:lnTo>
                    <a:pt x="39" y="41"/>
                  </a:lnTo>
                  <a:lnTo>
                    <a:pt x="41" y="40"/>
                  </a:lnTo>
                  <a:lnTo>
                    <a:pt x="43" y="38"/>
                  </a:lnTo>
                  <a:lnTo>
                    <a:pt x="37" y="44"/>
                  </a:lnTo>
                  <a:lnTo>
                    <a:pt x="39" y="42"/>
                  </a:lnTo>
                  <a:lnTo>
                    <a:pt x="40" y="40"/>
                  </a:lnTo>
                  <a:lnTo>
                    <a:pt x="39" y="41"/>
                  </a:lnTo>
                  <a:lnTo>
                    <a:pt x="35" y="44"/>
                  </a:lnTo>
                  <a:lnTo>
                    <a:pt x="35" y="45"/>
                  </a:lnTo>
                  <a:lnTo>
                    <a:pt x="35" y="42"/>
                  </a:lnTo>
                  <a:lnTo>
                    <a:pt x="34" y="44"/>
                  </a:lnTo>
                  <a:lnTo>
                    <a:pt x="26" y="46"/>
                  </a:lnTo>
                  <a:lnTo>
                    <a:pt x="23" y="52"/>
                  </a:lnTo>
                  <a:lnTo>
                    <a:pt x="35" y="47"/>
                  </a:lnTo>
                  <a:lnTo>
                    <a:pt x="32" y="44"/>
                  </a:lnTo>
                  <a:lnTo>
                    <a:pt x="26" y="44"/>
                  </a:lnTo>
                  <a:lnTo>
                    <a:pt x="24" y="42"/>
                  </a:lnTo>
                  <a:lnTo>
                    <a:pt x="24" y="45"/>
                  </a:lnTo>
                  <a:lnTo>
                    <a:pt x="24" y="44"/>
                  </a:lnTo>
                  <a:lnTo>
                    <a:pt x="21" y="41"/>
                  </a:lnTo>
                  <a:lnTo>
                    <a:pt x="20" y="40"/>
                  </a:lnTo>
                  <a:lnTo>
                    <a:pt x="21" y="42"/>
                  </a:lnTo>
                  <a:lnTo>
                    <a:pt x="23" y="44"/>
                  </a:lnTo>
                  <a:lnTo>
                    <a:pt x="17" y="38"/>
                  </a:lnTo>
                  <a:lnTo>
                    <a:pt x="18" y="40"/>
                  </a:lnTo>
                  <a:lnTo>
                    <a:pt x="21" y="41"/>
                  </a:lnTo>
                  <a:lnTo>
                    <a:pt x="15" y="35"/>
                  </a:lnTo>
                  <a:lnTo>
                    <a:pt x="16" y="38"/>
                  </a:lnTo>
                  <a:lnTo>
                    <a:pt x="18" y="39"/>
                  </a:lnTo>
                  <a:lnTo>
                    <a:pt x="17" y="38"/>
                  </a:lnTo>
                  <a:lnTo>
                    <a:pt x="15" y="34"/>
                  </a:lnTo>
                  <a:lnTo>
                    <a:pt x="13" y="34"/>
                  </a:lnTo>
                  <a:lnTo>
                    <a:pt x="16" y="34"/>
                  </a:lnTo>
                  <a:lnTo>
                    <a:pt x="15" y="33"/>
                  </a:lnTo>
                  <a:lnTo>
                    <a:pt x="15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47" name="Oval 31"/>
            <p:cNvSpPr>
              <a:spLocks noChangeArrowheads="1"/>
            </p:cNvSpPr>
            <p:nvPr/>
          </p:nvSpPr>
          <p:spPr bwMode="auto">
            <a:xfrm>
              <a:off x="2020" y="1956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48" name="Freeform 32"/>
            <p:cNvSpPr>
              <a:spLocks/>
            </p:cNvSpPr>
            <p:nvPr/>
          </p:nvSpPr>
          <p:spPr bwMode="auto">
            <a:xfrm>
              <a:off x="2013" y="1949"/>
              <a:ext cx="60" cy="60"/>
            </a:xfrm>
            <a:custGeom>
              <a:avLst/>
              <a:gdLst/>
              <a:ahLst/>
              <a:cxnLst>
                <a:cxn ang="0">
                  <a:pos x="1" y="40"/>
                </a:cxn>
                <a:cxn ang="0">
                  <a:pos x="2" y="44"/>
                </a:cxn>
                <a:cxn ang="0">
                  <a:pos x="10" y="51"/>
                </a:cxn>
                <a:cxn ang="0">
                  <a:pos x="12" y="54"/>
                </a:cxn>
                <a:cxn ang="0">
                  <a:pos x="15" y="56"/>
                </a:cxn>
                <a:cxn ang="0">
                  <a:pos x="15" y="56"/>
                </a:cxn>
                <a:cxn ang="0">
                  <a:pos x="27" y="60"/>
                </a:cxn>
                <a:cxn ang="0">
                  <a:pos x="35" y="57"/>
                </a:cxn>
                <a:cxn ang="0">
                  <a:pos x="45" y="56"/>
                </a:cxn>
                <a:cxn ang="0">
                  <a:pos x="45" y="56"/>
                </a:cxn>
                <a:cxn ang="0">
                  <a:pos x="48" y="54"/>
                </a:cxn>
                <a:cxn ang="0">
                  <a:pos x="50" y="51"/>
                </a:cxn>
                <a:cxn ang="0">
                  <a:pos x="57" y="44"/>
                </a:cxn>
                <a:cxn ang="0">
                  <a:pos x="59" y="40"/>
                </a:cxn>
                <a:cxn ang="0">
                  <a:pos x="54" y="38"/>
                </a:cxn>
                <a:cxn ang="0">
                  <a:pos x="60" y="21"/>
                </a:cxn>
                <a:cxn ang="0">
                  <a:pos x="55" y="15"/>
                </a:cxn>
                <a:cxn ang="0">
                  <a:pos x="54" y="11"/>
                </a:cxn>
                <a:cxn ang="0">
                  <a:pos x="51" y="9"/>
                </a:cxn>
                <a:cxn ang="0">
                  <a:pos x="49" y="6"/>
                </a:cxn>
                <a:cxn ang="0">
                  <a:pos x="45" y="5"/>
                </a:cxn>
                <a:cxn ang="0">
                  <a:pos x="39" y="0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2" y="6"/>
                </a:cxn>
                <a:cxn ang="0">
                  <a:pos x="10" y="9"/>
                </a:cxn>
                <a:cxn ang="0">
                  <a:pos x="2" y="16"/>
                </a:cxn>
                <a:cxn ang="0">
                  <a:pos x="1" y="20"/>
                </a:cxn>
                <a:cxn ang="0">
                  <a:pos x="15" y="30"/>
                </a:cxn>
                <a:cxn ang="0">
                  <a:pos x="13" y="24"/>
                </a:cxn>
                <a:cxn ang="0">
                  <a:pos x="18" y="20"/>
                </a:cxn>
                <a:cxn ang="0">
                  <a:pos x="21" y="17"/>
                </a:cxn>
                <a:cxn ang="0">
                  <a:pos x="23" y="15"/>
                </a:cxn>
                <a:cxn ang="0">
                  <a:pos x="21" y="17"/>
                </a:cxn>
                <a:cxn ang="0">
                  <a:pos x="24" y="16"/>
                </a:cxn>
                <a:cxn ang="0">
                  <a:pos x="34" y="15"/>
                </a:cxn>
                <a:cxn ang="0">
                  <a:pos x="35" y="15"/>
                </a:cxn>
                <a:cxn ang="0">
                  <a:pos x="39" y="16"/>
                </a:cxn>
                <a:cxn ang="0">
                  <a:pos x="41" y="18"/>
                </a:cxn>
                <a:cxn ang="0">
                  <a:pos x="44" y="21"/>
                </a:cxn>
                <a:cxn ang="0">
                  <a:pos x="45" y="24"/>
                </a:cxn>
                <a:cxn ang="0">
                  <a:pos x="45" y="26"/>
                </a:cxn>
                <a:cxn ang="0">
                  <a:pos x="54" y="23"/>
                </a:cxn>
                <a:cxn ang="0">
                  <a:pos x="44" y="35"/>
                </a:cxn>
                <a:cxn ang="0">
                  <a:pos x="43" y="39"/>
                </a:cxn>
                <a:cxn ang="0">
                  <a:pos x="45" y="37"/>
                </a:cxn>
                <a:cxn ang="0">
                  <a:pos x="43" y="39"/>
                </a:cxn>
                <a:cxn ang="0">
                  <a:pos x="40" y="41"/>
                </a:cxn>
                <a:cxn ang="0">
                  <a:pos x="35" y="46"/>
                </a:cxn>
                <a:cxn ang="0">
                  <a:pos x="26" y="48"/>
                </a:cxn>
                <a:cxn ang="0">
                  <a:pos x="32" y="45"/>
                </a:cxn>
                <a:cxn ang="0">
                  <a:pos x="24" y="46"/>
                </a:cxn>
                <a:cxn ang="0">
                  <a:pos x="20" y="41"/>
                </a:cxn>
                <a:cxn ang="0">
                  <a:pos x="17" y="39"/>
                </a:cxn>
                <a:cxn ang="0">
                  <a:pos x="15" y="37"/>
                </a:cxn>
                <a:cxn ang="0">
                  <a:pos x="17" y="39"/>
                </a:cxn>
                <a:cxn ang="0">
                  <a:pos x="16" y="35"/>
                </a:cxn>
                <a:cxn ang="0">
                  <a:pos x="0" y="30"/>
                </a:cxn>
              </a:cxnLst>
              <a:rect l="0" t="0" r="r" b="b"/>
              <a:pathLst>
                <a:path w="60" h="60">
                  <a:moveTo>
                    <a:pt x="0" y="30"/>
                  </a:moveTo>
                  <a:lnTo>
                    <a:pt x="0" y="39"/>
                  </a:lnTo>
                  <a:lnTo>
                    <a:pt x="1" y="40"/>
                  </a:lnTo>
                  <a:lnTo>
                    <a:pt x="4" y="45"/>
                  </a:lnTo>
                  <a:lnTo>
                    <a:pt x="5" y="45"/>
                  </a:lnTo>
                  <a:lnTo>
                    <a:pt x="2" y="44"/>
                  </a:lnTo>
                  <a:lnTo>
                    <a:pt x="4" y="45"/>
                  </a:lnTo>
                  <a:lnTo>
                    <a:pt x="6" y="49"/>
                  </a:lnTo>
                  <a:lnTo>
                    <a:pt x="10" y="51"/>
                  </a:lnTo>
                  <a:lnTo>
                    <a:pt x="6" y="48"/>
                  </a:lnTo>
                  <a:lnTo>
                    <a:pt x="9" y="51"/>
                  </a:lnTo>
                  <a:lnTo>
                    <a:pt x="12" y="54"/>
                  </a:lnTo>
                  <a:lnTo>
                    <a:pt x="9" y="50"/>
                  </a:lnTo>
                  <a:lnTo>
                    <a:pt x="11" y="54"/>
                  </a:lnTo>
                  <a:lnTo>
                    <a:pt x="15" y="56"/>
                  </a:lnTo>
                  <a:lnTo>
                    <a:pt x="16" y="57"/>
                  </a:lnTo>
                  <a:lnTo>
                    <a:pt x="15" y="55"/>
                  </a:lnTo>
                  <a:lnTo>
                    <a:pt x="15" y="56"/>
                  </a:lnTo>
                  <a:lnTo>
                    <a:pt x="20" y="58"/>
                  </a:lnTo>
                  <a:lnTo>
                    <a:pt x="21" y="60"/>
                  </a:lnTo>
                  <a:lnTo>
                    <a:pt x="27" y="60"/>
                  </a:lnTo>
                  <a:lnTo>
                    <a:pt x="26" y="58"/>
                  </a:lnTo>
                  <a:lnTo>
                    <a:pt x="38" y="54"/>
                  </a:lnTo>
                  <a:lnTo>
                    <a:pt x="35" y="57"/>
                  </a:lnTo>
                  <a:lnTo>
                    <a:pt x="39" y="60"/>
                  </a:lnTo>
                  <a:lnTo>
                    <a:pt x="40" y="58"/>
                  </a:lnTo>
                  <a:lnTo>
                    <a:pt x="45" y="56"/>
                  </a:lnTo>
                  <a:lnTo>
                    <a:pt x="45" y="55"/>
                  </a:lnTo>
                  <a:lnTo>
                    <a:pt x="44" y="57"/>
                  </a:lnTo>
                  <a:lnTo>
                    <a:pt x="45" y="56"/>
                  </a:lnTo>
                  <a:lnTo>
                    <a:pt x="49" y="54"/>
                  </a:lnTo>
                  <a:lnTo>
                    <a:pt x="51" y="50"/>
                  </a:lnTo>
                  <a:lnTo>
                    <a:pt x="48" y="54"/>
                  </a:lnTo>
                  <a:lnTo>
                    <a:pt x="51" y="51"/>
                  </a:lnTo>
                  <a:lnTo>
                    <a:pt x="54" y="48"/>
                  </a:lnTo>
                  <a:lnTo>
                    <a:pt x="50" y="51"/>
                  </a:lnTo>
                  <a:lnTo>
                    <a:pt x="54" y="49"/>
                  </a:lnTo>
                  <a:lnTo>
                    <a:pt x="56" y="45"/>
                  </a:lnTo>
                  <a:lnTo>
                    <a:pt x="57" y="44"/>
                  </a:lnTo>
                  <a:lnTo>
                    <a:pt x="55" y="45"/>
                  </a:lnTo>
                  <a:lnTo>
                    <a:pt x="56" y="45"/>
                  </a:lnTo>
                  <a:lnTo>
                    <a:pt x="59" y="40"/>
                  </a:lnTo>
                  <a:lnTo>
                    <a:pt x="60" y="39"/>
                  </a:lnTo>
                  <a:lnTo>
                    <a:pt x="57" y="35"/>
                  </a:lnTo>
                  <a:lnTo>
                    <a:pt x="54" y="38"/>
                  </a:lnTo>
                  <a:lnTo>
                    <a:pt x="59" y="26"/>
                  </a:lnTo>
                  <a:lnTo>
                    <a:pt x="60" y="27"/>
                  </a:lnTo>
                  <a:lnTo>
                    <a:pt x="60" y="21"/>
                  </a:lnTo>
                  <a:lnTo>
                    <a:pt x="59" y="20"/>
                  </a:lnTo>
                  <a:lnTo>
                    <a:pt x="56" y="15"/>
                  </a:lnTo>
                  <a:lnTo>
                    <a:pt x="55" y="15"/>
                  </a:lnTo>
                  <a:lnTo>
                    <a:pt x="57" y="16"/>
                  </a:lnTo>
                  <a:lnTo>
                    <a:pt x="56" y="15"/>
                  </a:lnTo>
                  <a:lnTo>
                    <a:pt x="54" y="11"/>
                  </a:lnTo>
                  <a:lnTo>
                    <a:pt x="50" y="9"/>
                  </a:lnTo>
                  <a:lnTo>
                    <a:pt x="54" y="12"/>
                  </a:lnTo>
                  <a:lnTo>
                    <a:pt x="51" y="9"/>
                  </a:lnTo>
                  <a:lnTo>
                    <a:pt x="48" y="6"/>
                  </a:lnTo>
                  <a:lnTo>
                    <a:pt x="51" y="10"/>
                  </a:lnTo>
                  <a:lnTo>
                    <a:pt x="49" y="6"/>
                  </a:lnTo>
                  <a:lnTo>
                    <a:pt x="45" y="4"/>
                  </a:lnTo>
                  <a:lnTo>
                    <a:pt x="44" y="2"/>
                  </a:lnTo>
                  <a:lnTo>
                    <a:pt x="45" y="5"/>
                  </a:lnTo>
                  <a:lnTo>
                    <a:pt x="45" y="4"/>
                  </a:lnTo>
                  <a:lnTo>
                    <a:pt x="40" y="1"/>
                  </a:lnTo>
                  <a:lnTo>
                    <a:pt x="39" y="0"/>
                  </a:lnTo>
                  <a:lnTo>
                    <a:pt x="21" y="0"/>
                  </a:lnTo>
                  <a:lnTo>
                    <a:pt x="20" y="1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6" y="2"/>
                  </a:lnTo>
                  <a:lnTo>
                    <a:pt x="15" y="4"/>
                  </a:lnTo>
                  <a:lnTo>
                    <a:pt x="11" y="6"/>
                  </a:lnTo>
                  <a:lnTo>
                    <a:pt x="9" y="10"/>
                  </a:lnTo>
                  <a:lnTo>
                    <a:pt x="12" y="6"/>
                  </a:lnTo>
                  <a:lnTo>
                    <a:pt x="9" y="9"/>
                  </a:lnTo>
                  <a:lnTo>
                    <a:pt x="6" y="12"/>
                  </a:lnTo>
                  <a:lnTo>
                    <a:pt x="10" y="9"/>
                  </a:lnTo>
                  <a:lnTo>
                    <a:pt x="6" y="11"/>
                  </a:lnTo>
                  <a:lnTo>
                    <a:pt x="4" y="15"/>
                  </a:lnTo>
                  <a:lnTo>
                    <a:pt x="2" y="16"/>
                  </a:lnTo>
                  <a:lnTo>
                    <a:pt x="5" y="15"/>
                  </a:lnTo>
                  <a:lnTo>
                    <a:pt x="4" y="15"/>
                  </a:lnTo>
                  <a:lnTo>
                    <a:pt x="1" y="20"/>
                  </a:lnTo>
                  <a:lnTo>
                    <a:pt x="0" y="21"/>
                  </a:lnTo>
                  <a:lnTo>
                    <a:pt x="0" y="30"/>
                  </a:lnTo>
                  <a:lnTo>
                    <a:pt x="15" y="30"/>
                  </a:lnTo>
                  <a:lnTo>
                    <a:pt x="15" y="26"/>
                  </a:lnTo>
                  <a:lnTo>
                    <a:pt x="16" y="24"/>
                  </a:lnTo>
                  <a:lnTo>
                    <a:pt x="13" y="24"/>
                  </a:lnTo>
                  <a:lnTo>
                    <a:pt x="15" y="24"/>
                  </a:lnTo>
                  <a:lnTo>
                    <a:pt x="17" y="21"/>
                  </a:lnTo>
                  <a:lnTo>
                    <a:pt x="18" y="20"/>
                  </a:lnTo>
                  <a:lnTo>
                    <a:pt x="16" y="21"/>
                  </a:lnTo>
                  <a:lnTo>
                    <a:pt x="15" y="23"/>
                  </a:lnTo>
                  <a:lnTo>
                    <a:pt x="21" y="17"/>
                  </a:lnTo>
                  <a:lnTo>
                    <a:pt x="18" y="18"/>
                  </a:lnTo>
                  <a:lnTo>
                    <a:pt x="17" y="21"/>
                  </a:lnTo>
                  <a:lnTo>
                    <a:pt x="23" y="15"/>
                  </a:lnTo>
                  <a:lnTo>
                    <a:pt x="21" y="16"/>
                  </a:lnTo>
                  <a:lnTo>
                    <a:pt x="20" y="18"/>
                  </a:lnTo>
                  <a:lnTo>
                    <a:pt x="21" y="17"/>
                  </a:lnTo>
                  <a:lnTo>
                    <a:pt x="24" y="15"/>
                  </a:lnTo>
                  <a:lnTo>
                    <a:pt x="24" y="13"/>
                  </a:lnTo>
                  <a:lnTo>
                    <a:pt x="24" y="16"/>
                  </a:lnTo>
                  <a:lnTo>
                    <a:pt x="26" y="15"/>
                  </a:lnTo>
                  <a:lnTo>
                    <a:pt x="30" y="15"/>
                  </a:lnTo>
                  <a:lnTo>
                    <a:pt x="34" y="15"/>
                  </a:lnTo>
                  <a:lnTo>
                    <a:pt x="35" y="16"/>
                  </a:lnTo>
                  <a:lnTo>
                    <a:pt x="35" y="13"/>
                  </a:lnTo>
                  <a:lnTo>
                    <a:pt x="35" y="15"/>
                  </a:lnTo>
                  <a:lnTo>
                    <a:pt x="39" y="17"/>
                  </a:lnTo>
                  <a:lnTo>
                    <a:pt x="40" y="18"/>
                  </a:lnTo>
                  <a:lnTo>
                    <a:pt x="39" y="16"/>
                  </a:lnTo>
                  <a:lnTo>
                    <a:pt x="37" y="15"/>
                  </a:lnTo>
                  <a:lnTo>
                    <a:pt x="43" y="21"/>
                  </a:lnTo>
                  <a:lnTo>
                    <a:pt x="41" y="18"/>
                  </a:lnTo>
                  <a:lnTo>
                    <a:pt x="39" y="17"/>
                  </a:lnTo>
                  <a:lnTo>
                    <a:pt x="45" y="23"/>
                  </a:lnTo>
                  <a:lnTo>
                    <a:pt x="44" y="21"/>
                  </a:lnTo>
                  <a:lnTo>
                    <a:pt x="41" y="20"/>
                  </a:lnTo>
                  <a:lnTo>
                    <a:pt x="43" y="21"/>
                  </a:lnTo>
                  <a:lnTo>
                    <a:pt x="45" y="24"/>
                  </a:lnTo>
                  <a:lnTo>
                    <a:pt x="46" y="24"/>
                  </a:lnTo>
                  <a:lnTo>
                    <a:pt x="44" y="24"/>
                  </a:lnTo>
                  <a:lnTo>
                    <a:pt x="45" y="26"/>
                  </a:lnTo>
                  <a:lnTo>
                    <a:pt x="45" y="32"/>
                  </a:lnTo>
                  <a:lnTo>
                    <a:pt x="49" y="35"/>
                  </a:lnTo>
                  <a:lnTo>
                    <a:pt x="54" y="23"/>
                  </a:lnTo>
                  <a:lnTo>
                    <a:pt x="48" y="26"/>
                  </a:lnTo>
                  <a:lnTo>
                    <a:pt x="45" y="34"/>
                  </a:lnTo>
                  <a:lnTo>
                    <a:pt x="44" y="35"/>
                  </a:lnTo>
                  <a:lnTo>
                    <a:pt x="46" y="35"/>
                  </a:lnTo>
                  <a:lnTo>
                    <a:pt x="45" y="35"/>
                  </a:lnTo>
                  <a:lnTo>
                    <a:pt x="43" y="39"/>
                  </a:lnTo>
                  <a:lnTo>
                    <a:pt x="41" y="40"/>
                  </a:lnTo>
                  <a:lnTo>
                    <a:pt x="44" y="39"/>
                  </a:lnTo>
                  <a:lnTo>
                    <a:pt x="45" y="37"/>
                  </a:lnTo>
                  <a:lnTo>
                    <a:pt x="39" y="43"/>
                  </a:lnTo>
                  <a:lnTo>
                    <a:pt x="41" y="41"/>
                  </a:lnTo>
                  <a:lnTo>
                    <a:pt x="43" y="39"/>
                  </a:lnTo>
                  <a:lnTo>
                    <a:pt x="37" y="45"/>
                  </a:lnTo>
                  <a:lnTo>
                    <a:pt x="39" y="44"/>
                  </a:lnTo>
                  <a:lnTo>
                    <a:pt x="40" y="41"/>
                  </a:lnTo>
                  <a:lnTo>
                    <a:pt x="39" y="43"/>
                  </a:lnTo>
                  <a:lnTo>
                    <a:pt x="35" y="45"/>
                  </a:lnTo>
                  <a:lnTo>
                    <a:pt x="35" y="46"/>
                  </a:lnTo>
                  <a:lnTo>
                    <a:pt x="35" y="44"/>
                  </a:lnTo>
                  <a:lnTo>
                    <a:pt x="34" y="45"/>
                  </a:lnTo>
                  <a:lnTo>
                    <a:pt x="26" y="48"/>
                  </a:lnTo>
                  <a:lnTo>
                    <a:pt x="23" y="54"/>
                  </a:lnTo>
                  <a:lnTo>
                    <a:pt x="35" y="49"/>
                  </a:lnTo>
                  <a:lnTo>
                    <a:pt x="32" y="45"/>
                  </a:lnTo>
                  <a:lnTo>
                    <a:pt x="26" y="45"/>
                  </a:lnTo>
                  <a:lnTo>
                    <a:pt x="24" y="44"/>
                  </a:lnTo>
                  <a:lnTo>
                    <a:pt x="24" y="46"/>
                  </a:lnTo>
                  <a:lnTo>
                    <a:pt x="24" y="45"/>
                  </a:lnTo>
                  <a:lnTo>
                    <a:pt x="21" y="43"/>
                  </a:lnTo>
                  <a:lnTo>
                    <a:pt x="20" y="41"/>
                  </a:lnTo>
                  <a:lnTo>
                    <a:pt x="21" y="44"/>
                  </a:lnTo>
                  <a:lnTo>
                    <a:pt x="23" y="45"/>
                  </a:lnTo>
                  <a:lnTo>
                    <a:pt x="17" y="39"/>
                  </a:lnTo>
                  <a:lnTo>
                    <a:pt x="18" y="41"/>
                  </a:lnTo>
                  <a:lnTo>
                    <a:pt x="21" y="43"/>
                  </a:lnTo>
                  <a:lnTo>
                    <a:pt x="15" y="37"/>
                  </a:lnTo>
                  <a:lnTo>
                    <a:pt x="16" y="39"/>
                  </a:lnTo>
                  <a:lnTo>
                    <a:pt x="18" y="40"/>
                  </a:lnTo>
                  <a:lnTo>
                    <a:pt x="17" y="39"/>
                  </a:lnTo>
                  <a:lnTo>
                    <a:pt x="15" y="35"/>
                  </a:lnTo>
                  <a:lnTo>
                    <a:pt x="13" y="35"/>
                  </a:lnTo>
                  <a:lnTo>
                    <a:pt x="16" y="35"/>
                  </a:lnTo>
                  <a:lnTo>
                    <a:pt x="15" y="34"/>
                  </a:lnTo>
                  <a:lnTo>
                    <a:pt x="15" y="30"/>
                  </a:lnTo>
                  <a:lnTo>
                    <a:pt x="0" y="3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49" name="Rectangle 33"/>
            <p:cNvSpPr>
              <a:spLocks noChangeArrowheads="1"/>
            </p:cNvSpPr>
            <p:nvPr/>
          </p:nvSpPr>
          <p:spPr bwMode="auto">
            <a:xfrm>
              <a:off x="2432" y="1315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sz="3600" i="0" baseline="0"/>
            </a:p>
          </p:txBody>
        </p:sp>
        <p:sp>
          <p:nvSpPr>
            <p:cNvPr id="726050" name="Rectangle 34"/>
            <p:cNvSpPr>
              <a:spLocks noChangeArrowheads="1"/>
            </p:cNvSpPr>
            <p:nvPr/>
          </p:nvSpPr>
          <p:spPr bwMode="auto">
            <a:xfrm>
              <a:off x="2477" y="1887"/>
              <a:ext cx="106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sz="3600" i="0" baseline="0"/>
            </a:p>
          </p:txBody>
        </p:sp>
        <p:sp>
          <p:nvSpPr>
            <p:cNvPr id="726051" name="Freeform 35"/>
            <p:cNvSpPr>
              <a:spLocks/>
            </p:cNvSpPr>
            <p:nvPr/>
          </p:nvSpPr>
          <p:spPr bwMode="auto">
            <a:xfrm>
              <a:off x="1221" y="1227"/>
              <a:ext cx="115" cy="214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4"/>
                </a:cxn>
                <a:cxn ang="0">
                  <a:pos x="3" y="12"/>
                </a:cxn>
                <a:cxn ang="0">
                  <a:pos x="21" y="14"/>
                </a:cxn>
                <a:cxn ang="0">
                  <a:pos x="39" y="20"/>
                </a:cxn>
                <a:cxn ang="0">
                  <a:pos x="48" y="24"/>
                </a:cxn>
                <a:cxn ang="0">
                  <a:pos x="54" y="26"/>
                </a:cxn>
                <a:cxn ang="0">
                  <a:pos x="62" y="32"/>
                </a:cxn>
                <a:cxn ang="0">
                  <a:pos x="68" y="37"/>
                </a:cxn>
                <a:cxn ang="0">
                  <a:pos x="78" y="47"/>
                </a:cxn>
                <a:cxn ang="0">
                  <a:pos x="83" y="56"/>
                </a:cxn>
                <a:cxn ang="0">
                  <a:pos x="88" y="62"/>
                </a:cxn>
                <a:cxn ang="0">
                  <a:pos x="92" y="70"/>
                </a:cxn>
                <a:cxn ang="0">
                  <a:pos x="95" y="79"/>
                </a:cxn>
                <a:cxn ang="0">
                  <a:pos x="99" y="102"/>
                </a:cxn>
                <a:cxn ang="0">
                  <a:pos x="100" y="106"/>
                </a:cxn>
                <a:cxn ang="0">
                  <a:pos x="99" y="120"/>
                </a:cxn>
                <a:cxn ang="0">
                  <a:pos x="93" y="138"/>
                </a:cxn>
                <a:cxn ang="0">
                  <a:pos x="89" y="147"/>
                </a:cxn>
                <a:cxn ang="0">
                  <a:pos x="87" y="153"/>
                </a:cxn>
                <a:cxn ang="0">
                  <a:pos x="81" y="162"/>
                </a:cxn>
                <a:cxn ang="0">
                  <a:pos x="76" y="168"/>
                </a:cxn>
                <a:cxn ang="0">
                  <a:pos x="66" y="177"/>
                </a:cxn>
                <a:cxn ang="0">
                  <a:pos x="57" y="182"/>
                </a:cxn>
                <a:cxn ang="0">
                  <a:pos x="51" y="187"/>
                </a:cxn>
                <a:cxn ang="0">
                  <a:pos x="43" y="191"/>
                </a:cxn>
                <a:cxn ang="0">
                  <a:pos x="34" y="194"/>
                </a:cxn>
                <a:cxn ang="0">
                  <a:pos x="11" y="198"/>
                </a:cxn>
                <a:cxn ang="0">
                  <a:pos x="7" y="199"/>
                </a:cxn>
                <a:cxn ang="0">
                  <a:pos x="3" y="202"/>
                </a:cxn>
                <a:cxn ang="0">
                  <a:pos x="0" y="209"/>
                </a:cxn>
                <a:cxn ang="0">
                  <a:pos x="5" y="214"/>
                </a:cxn>
                <a:cxn ang="0">
                  <a:pos x="9" y="214"/>
                </a:cxn>
                <a:cxn ang="0">
                  <a:pos x="23" y="213"/>
                </a:cxn>
                <a:cxn ang="0">
                  <a:pos x="44" y="207"/>
                </a:cxn>
                <a:cxn ang="0">
                  <a:pos x="53" y="203"/>
                </a:cxn>
                <a:cxn ang="0">
                  <a:pos x="64" y="198"/>
                </a:cxn>
                <a:cxn ang="0">
                  <a:pos x="70" y="192"/>
                </a:cxn>
                <a:cxn ang="0">
                  <a:pos x="81" y="185"/>
                </a:cxn>
                <a:cxn ang="0">
                  <a:pos x="85" y="180"/>
                </a:cxn>
                <a:cxn ang="0">
                  <a:pos x="93" y="169"/>
                </a:cxn>
                <a:cxn ang="0">
                  <a:pos x="99" y="163"/>
                </a:cxn>
                <a:cxn ang="0">
                  <a:pos x="104" y="152"/>
                </a:cxn>
                <a:cxn ang="0">
                  <a:pos x="107" y="143"/>
                </a:cxn>
                <a:cxn ang="0">
                  <a:pos x="113" y="123"/>
                </a:cxn>
                <a:cxn ang="0">
                  <a:pos x="115" y="108"/>
                </a:cxn>
                <a:cxn ang="0">
                  <a:pos x="113" y="99"/>
                </a:cxn>
                <a:cxn ang="0">
                  <a:pos x="110" y="74"/>
                </a:cxn>
                <a:cxn ang="0">
                  <a:pos x="106" y="65"/>
                </a:cxn>
                <a:cxn ang="0">
                  <a:pos x="102" y="57"/>
                </a:cxn>
                <a:cxn ang="0">
                  <a:pos x="95" y="46"/>
                </a:cxn>
                <a:cxn ang="0">
                  <a:pos x="90" y="37"/>
                </a:cxn>
                <a:cxn ang="0">
                  <a:pos x="82" y="31"/>
                </a:cxn>
                <a:cxn ang="0">
                  <a:pos x="76" y="23"/>
                </a:cxn>
                <a:cxn ang="0">
                  <a:pos x="67" y="18"/>
                </a:cxn>
                <a:cxn ang="0">
                  <a:pos x="56" y="10"/>
                </a:cxn>
                <a:cxn ang="0">
                  <a:pos x="48" y="7"/>
                </a:cxn>
                <a:cxn ang="0">
                  <a:pos x="39" y="3"/>
                </a:cxn>
                <a:cxn ang="0">
                  <a:pos x="7" y="0"/>
                </a:cxn>
              </a:cxnLst>
              <a:rect l="0" t="0" r="r" b="b"/>
              <a:pathLst>
                <a:path w="115" h="214">
                  <a:moveTo>
                    <a:pt x="7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4"/>
                  </a:lnTo>
                  <a:lnTo>
                    <a:pt x="0" y="9"/>
                  </a:lnTo>
                  <a:lnTo>
                    <a:pt x="3" y="12"/>
                  </a:lnTo>
                  <a:lnTo>
                    <a:pt x="5" y="14"/>
                  </a:lnTo>
                  <a:lnTo>
                    <a:pt x="21" y="14"/>
                  </a:lnTo>
                  <a:lnTo>
                    <a:pt x="34" y="18"/>
                  </a:lnTo>
                  <a:lnTo>
                    <a:pt x="39" y="20"/>
                  </a:lnTo>
                  <a:lnTo>
                    <a:pt x="43" y="21"/>
                  </a:lnTo>
                  <a:lnTo>
                    <a:pt x="48" y="24"/>
                  </a:lnTo>
                  <a:lnTo>
                    <a:pt x="51" y="25"/>
                  </a:lnTo>
                  <a:lnTo>
                    <a:pt x="54" y="26"/>
                  </a:lnTo>
                  <a:lnTo>
                    <a:pt x="57" y="30"/>
                  </a:lnTo>
                  <a:lnTo>
                    <a:pt x="62" y="32"/>
                  </a:lnTo>
                  <a:lnTo>
                    <a:pt x="66" y="35"/>
                  </a:lnTo>
                  <a:lnTo>
                    <a:pt x="68" y="37"/>
                  </a:lnTo>
                  <a:lnTo>
                    <a:pt x="76" y="45"/>
                  </a:lnTo>
                  <a:lnTo>
                    <a:pt x="78" y="47"/>
                  </a:lnTo>
                  <a:lnTo>
                    <a:pt x="81" y="51"/>
                  </a:lnTo>
                  <a:lnTo>
                    <a:pt x="83" y="56"/>
                  </a:lnTo>
                  <a:lnTo>
                    <a:pt x="87" y="59"/>
                  </a:lnTo>
                  <a:lnTo>
                    <a:pt x="88" y="62"/>
                  </a:lnTo>
                  <a:lnTo>
                    <a:pt x="89" y="65"/>
                  </a:lnTo>
                  <a:lnTo>
                    <a:pt x="92" y="70"/>
                  </a:lnTo>
                  <a:lnTo>
                    <a:pt x="93" y="74"/>
                  </a:lnTo>
                  <a:lnTo>
                    <a:pt x="95" y="79"/>
                  </a:lnTo>
                  <a:lnTo>
                    <a:pt x="99" y="92"/>
                  </a:lnTo>
                  <a:lnTo>
                    <a:pt x="99" y="102"/>
                  </a:lnTo>
                  <a:lnTo>
                    <a:pt x="100" y="108"/>
                  </a:lnTo>
                  <a:lnTo>
                    <a:pt x="100" y="106"/>
                  </a:lnTo>
                  <a:lnTo>
                    <a:pt x="99" y="110"/>
                  </a:lnTo>
                  <a:lnTo>
                    <a:pt x="99" y="120"/>
                  </a:lnTo>
                  <a:lnTo>
                    <a:pt x="95" y="134"/>
                  </a:lnTo>
                  <a:lnTo>
                    <a:pt x="93" y="138"/>
                  </a:lnTo>
                  <a:lnTo>
                    <a:pt x="92" y="142"/>
                  </a:lnTo>
                  <a:lnTo>
                    <a:pt x="89" y="147"/>
                  </a:lnTo>
                  <a:lnTo>
                    <a:pt x="88" y="151"/>
                  </a:lnTo>
                  <a:lnTo>
                    <a:pt x="87" y="153"/>
                  </a:lnTo>
                  <a:lnTo>
                    <a:pt x="83" y="157"/>
                  </a:lnTo>
                  <a:lnTo>
                    <a:pt x="81" y="162"/>
                  </a:lnTo>
                  <a:lnTo>
                    <a:pt x="78" y="165"/>
                  </a:lnTo>
                  <a:lnTo>
                    <a:pt x="76" y="168"/>
                  </a:lnTo>
                  <a:lnTo>
                    <a:pt x="68" y="175"/>
                  </a:lnTo>
                  <a:lnTo>
                    <a:pt x="66" y="177"/>
                  </a:lnTo>
                  <a:lnTo>
                    <a:pt x="62" y="180"/>
                  </a:lnTo>
                  <a:lnTo>
                    <a:pt x="57" y="182"/>
                  </a:lnTo>
                  <a:lnTo>
                    <a:pt x="54" y="186"/>
                  </a:lnTo>
                  <a:lnTo>
                    <a:pt x="51" y="187"/>
                  </a:lnTo>
                  <a:lnTo>
                    <a:pt x="48" y="188"/>
                  </a:lnTo>
                  <a:lnTo>
                    <a:pt x="43" y="191"/>
                  </a:lnTo>
                  <a:lnTo>
                    <a:pt x="39" y="192"/>
                  </a:lnTo>
                  <a:lnTo>
                    <a:pt x="34" y="194"/>
                  </a:lnTo>
                  <a:lnTo>
                    <a:pt x="21" y="198"/>
                  </a:lnTo>
                  <a:lnTo>
                    <a:pt x="11" y="198"/>
                  </a:lnTo>
                  <a:lnTo>
                    <a:pt x="6" y="199"/>
                  </a:lnTo>
                  <a:lnTo>
                    <a:pt x="7" y="199"/>
                  </a:lnTo>
                  <a:lnTo>
                    <a:pt x="5" y="199"/>
                  </a:lnTo>
                  <a:lnTo>
                    <a:pt x="3" y="202"/>
                  </a:lnTo>
                  <a:lnTo>
                    <a:pt x="0" y="204"/>
                  </a:lnTo>
                  <a:lnTo>
                    <a:pt x="0" y="209"/>
                  </a:lnTo>
                  <a:lnTo>
                    <a:pt x="3" y="212"/>
                  </a:lnTo>
                  <a:lnTo>
                    <a:pt x="5" y="214"/>
                  </a:lnTo>
                  <a:lnTo>
                    <a:pt x="7" y="214"/>
                  </a:lnTo>
                  <a:lnTo>
                    <a:pt x="9" y="214"/>
                  </a:lnTo>
                  <a:lnTo>
                    <a:pt x="14" y="213"/>
                  </a:lnTo>
                  <a:lnTo>
                    <a:pt x="23" y="213"/>
                  </a:lnTo>
                  <a:lnTo>
                    <a:pt x="39" y="209"/>
                  </a:lnTo>
                  <a:lnTo>
                    <a:pt x="44" y="207"/>
                  </a:lnTo>
                  <a:lnTo>
                    <a:pt x="48" y="205"/>
                  </a:lnTo>
                  <a:lnTo>
                    <a:pt x="53" y="203"/>
                  </a:lnTo>
                  <a:lnTo>
                    <a:pt x="56" y="202"/>
                  </a:lnTo>
                  <a:lnTo>
                    <a:pt x="64" y="198"/>
                  </a:lnTo>
                  <a:lnTo>
                    <a:pt x="67" y="194"/>
                  </a:lnTo>
                  <a:lnTo>
                    <a:pt x="70" y="192"/>
                  </a:lnTo>
                  <a:lnTo>
                    <a:pt x="76" y="190"/>
                  </a:lnTo>
                  <a:lnTo>
                    <a:pt x="81" y="185"/>
                  </a:lnTo>
                  <a:lnTo>
                    <a:pt x="82" y="181"/>
                  </a:lnTo>
                  <a:lnTo>
                    <a:pt x="85" y="180"/>
                  </a:lnTo>
                  <a:lnTo>
                    <a:pt x="90" y="175"/>
                  </a:lnTo>
                  <a:lnTo>
                    <a:pt x="93" y="169"/>
                  </a:lnTo>
                  <a:lnTo>
                    <a:pt x="95" y="166"/>
                  </a:lnTo>
                  <a:lnTo>
                    <a:pt x="99" y="163"/>
                  </a:lnTo>
                  <a:lnTo>
                    <a:pt x="102" y="155"/>
                  </a:lnTo>
                  <a:lnTo>
                    <a:pt x="104" y="152"/>
                  </a:lnTo>
                  <a:lnTo>
                    <a:pt x="106" y="147"/>
                  </a:lnTo>
                  <a:lnTo>
                    <a:pt x="107" y="143"/>
                  </a:lnTo>
                  <a:lnTo>
                    <a:pt x="110" y="138"/>
                  </a:lnTo>
                  <a:lnTo>
                    <a:pt x="113" y="123"/>
                  </a:lnTo>
                  <a:lnTo>
                    <a:pt x="113" y="113"/>
                  </a:lnTo>
                  <a:lnTo>
                    <a:pt x="115" y="108"/>
                  </a:lnTo>
                  <a:lnTo>
                    <a:pt x="115" y="106"/>
                  </a:lnTo>
                  <a:lnTo>
                    <a:pt x="113" y="99"/>
                  </a:lnTo>
                  <a:lnTo>
                    <a:pt x="113" y="90"/>
                  </a:lnTo>
                  <a:lnTo>
                    <a:pt x="110" y="74"/>
                  </a:lnTo>
                  <a:lnTo>
                    <a:pt x="107" y="69"/>
                  </a:lnTo>
                  <a:lnTo>
                    <a:pt x="106" y="65"/>
                  </a:lnTo>
                  <a:lnTo>
                    <a:pt x="104" y="60"/>
                  </a:lnTo>
                  <a:lnTo>
                    <a:pt x="102" y="57"/>
                  </a:lnTo>
                  <a:lnTo>
                    <a:pt x="99" y="49"/>
                  </a:lnTo>
                  <a:lnTo>
                    <a:pt x="95" y="46"/>
                  </a:lnTo>
                  <a:lnTo>
                    <a:pt x="93" y="43"/>
                  </a:lnTo>
                  <a:lnTo>
                    <a:pt x="90" y="37"/>
                  </a:lnTo>
                  <a:lnTo>
                    <a:pt x="85" y="32"/>
                  </a:lnTo>
                  <a:lnTo>
                    <a:pt x="82" y="31"/>
                  </a:lnTo>
                  <a:lnTo>
                    <a:pt x="81" y="28"/>
                  </a:lnTo>
                  <a:lnTo>
                    <a:pt x="76" y="23"/>
                  </a:lnTo>
                  <a:lnTo>
                    <a:pt x="70" y="20"/>
                  </a:lnTo>
                  <a:lnTo>
                    <a:pt x="67" y="18"/>
                  </a:lnTo>
                  <a:lnTo>
                    <a:pt x="64" y="14"/>
                  </a:lnTo>
                  <a:lnTo>
                    <a:pt x="56" y="10"/>
                  </a:lnTo>
                  <a:lnTo>
                    <a:pt x="53" y="9"/>
                  </a:lnTo>
                  <a:lnTo>
                    <a:pt x="48" y="7"/>
                  </a:lnTo>
                  <a:lnTo>
                    <a:pt x="44" y="6"/>
                  </a:lnTo>
                  <a:lnTo>
                    <a:pt x="39" y="3"/>
                  </a:lnTo>
                  <a:lnTo>
                    <a:pt x="2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52" name="Freeform 36"/>
            <p:cNvSpPr>
              <a:spLocks/>
            </p:cNvSpPr>
            <p:nvPr/>
          </p:nvSpPr>
          <p:spPr bwMode="auto">
            <a:xfrm>
              <a:off x="1085" y="1227"/>
              <a:ext cx="164" cy="14"/>
            </a:xfrm>
            <a:custGeom>
              <a:avLst/>
              <a:gdLst/>
              <a:ahLst/>
              <a:cxnLst>
                <a:cxn ang="0">
                  <a:pos x="157" y="14"/>
                </a:cxn>
                <a:cxn ang="0">
                  <a:pos x="159" y="14"/>
                </a:cxn>
                <a:cxn ang="0">
                  <a:pos x="162" y="12"/>
                </a:cxn>
                <a:cxn ang="0">
                  <a:pos x="164" y="9"/>
                </a:cxn>
                <a:cxn ang="0">
                  <a:pos x="164" y="4"/>
                </a:cxn>
                <a:cxn ang="0">
                  <a:pos x="162" y="2"/>
                </a:cxn>
                <a:cxn ang="0">
                  <a:pos x="159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9"/>
                </a:cxn>
                <a:cxn ang="0">
                  <a:pos x="2" y="12"/>
                </a:cxn>
                <a:cxn ang="0">
                  <a:pos x="5" y="14"/>
                </a:cxn>
                <a:cxn ang="0">
                  <a:pos x="7" y="14"/>
                </a:cxn>
                <a:cxn ang="0">
                  <a:pos x="157" y="14"/>
                </a:cxn>
              </a:cxnLst>
              <a:rect l="0" t="0" r="r" b="b"/>
              <a:pathLst>
                <a:path w="164" h="14">
                  <a:moveTo>
                    <a:pt x="157" y="14"/>
                  </a:moveTo>
                  <a:lnTo>
                    <a:pt x="159" y="14"/>
                  </a:lnTo>
                  <a:lnTo>
                    <a:pt x="162" y="12"/>
                  </a:lnTo>
                  <a:lnTo>
                    <a:pt x="164" y="9"/>
                  </a:lnTo>
                  <a:lnTo>
                    <a:pt x="164" y="4"/>
                  </a:lnTo>
                  <a:lnTo>
                    <a:pt x="162" y="2"/>
                  </a:lnTo>
                  <a:lnTo>
                    <a:pt x="15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12"/>
                  </a:lnTo>
                  <a:lnTo>
                    <a:pt x="5" y="14"/>
                  </a:lnTo>
                  <a:lnTo>
                    <a:pt x="7" y="14"/>
                  </a:lnTo>
                  <a:lnTo>
                    <a:pt x="15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53" name="Freeform 37"/>
            <p:cNvSpPr>
              <a:spLocks/>
            </p:cNvSpPr>
            <p:nvPr/>
          </p:nvSpPr>
          <p:spPr bwMode="auto">
            <a:xfrm>
              <a:off x="1085" y="1426"/>
              <a:ext cx="164" cy="15"/>
            </a:xfrm>
            <a:custGeom>
              <a:avLst/>
              <a:gdLst/>
              <a:ahLst/>
              <a:cxnLst>
                <a:cxn ang="0">
                  <a:pos x="157" y="15"/>
                </a:cxn>
                <a:cxn ang="0">
                  <a:pos x="159" y="15"/>
                </a:cxn>
                <a:cxn ang="0">
                  <a:pos x="162" y="13"/>
                </a:cxn>
                <a:cxn ang="0">
                  <a:pos x="164" y="10"/>
                </a:cxn>
                <a:cxn ang="0">
                  <a:pos x="164" y="5"/>
                </a:cxn>
                <a:cxn ang="0">
                  <a:pos x="162" y="3"/>
                </a:cxn>
                <a:cxn ang="0">
                  <a:pos x="159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2" y="13"/>
                </a:cxn>
                <a:cxn ang="0">
                  <a:pos x="5" y="15"/>
                </a:cxn>
                <a:cxn ang="0">
                  <a:pos x="7" y="15"/>
                </a:cxn>
                <a:cxn ang="0">
                  <a:pos x="157" y="15"/>
                </a:cxn>
              </a:cxnLst>
              <a:rect l="0" t="0" r="r" b="b"/>
              <a:pathLst>
                <a:path w="164" h="15">
                  <a:moveTo>
                    <a:pt x="157" y="15"/>
                  </a:moveTo>
                  <a:lnTo>
                    <a:pt x="159" y="15"/>
                  </a:lnTo>
                  <a:lnTo>
                    <a:pt x="162" y="13"/>
                  </a:lnTo>
                  <a:lnTo>
                    <a:pt x="164" y="10"/>
                  </a:lnTo>
                  <a:lnTo>
                    <a:pt x="164" y="5"/>
                  </a:lnTo>
                  <a:lnTo>
                    <a:pt x="162" y="3"/>
                  </a:lnTo>
                  <a:lnTo>
                    <a:pt x="159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57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54" name="Freeform 38"/>
            <p:cNvSpPr>
              <a:spLocks/>
            </p:cNvSpPr>
            <p:nvPr/>
          </p:nvSpPr>
          <p:spPr bwMode="auto">
            <a:xfrm>
              <a:off x="1085" y="1227"/>
              <a:ext cx="14" cy="214"/>
            </a:xfrm>
            <a:custGeom>
              <a:avLst/>
              <a:gdLst/>
              <a:ahLst/>
              <a:cxnLst>
                <a:cxn ang="0">
                  <a:pos x="14" y="7"/>
                </a:cxn>
                <a:cxn ang="0">
                  <a:pos x="14" y="4"/>
                </a:cxn>
                <a:cxn ang="0">
                  <a:pos x="12" y="2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209"/>
                </a:cxn>
                <a:cxn ang="0">
                  <a:pos x="2" y="212"/>
                </a:cxn>
                <a:cxn ang="0">
                  <a:pos x="5" y="214"/>
                </a:cxn>
                <a:cxn ang="0">
                  <a:pos x="9" y="214"/>
                </a:cxn>
                <a:cxn ang="0">
                  <a:pos x="12" y="212"/>
                </a:cxn>
                <a:cxn ang="0">
                  <a:pos x="14" y="209"/>
                </a:cxn>
                <a:cxn ang="0">
                  <a:pos x="14" y="207"/>
                </a:cxn>
                <a:cxn ang="0">
                  <a:pos x="14" y="7"/>
                </a:cxn>
              </a:cxnLst>
              <a:rect l="0" t="0" r="r" b="b"/>
              <a:pathLst>
                <a:path w="14" h="214">
                  <a:moveTo>
                    <a:pt x="14" y="7"/>
                  </a:moveTo>
                  <a:lnTo>
                    <a:pt x="14" y="4"/>
                  </a:lnTo>
                  <a:lnTo>
                    <a:pt x="12" y="2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209"/>
                  </a:lnTo>
                  <a:lnTo>
                    <a:pt x="2" y="212"/>
                  </a:lnTo>
                  <a:lnTo>
                    <a:pt x="5" y="214"/>
                  </a:lnTo>
                  <a:lnTo>
                    <a:pt x="9" y="214"/>
                  </a:lnTo>
                  <a:lnTo>
                    <a:pt x="12" y="212"/>
                  </a:lnTo>
                  <a:lnTo>
                    <a:pt x="14" y="209"/>
                  </a:lnTo>
                  <a:lnTo>
                    <a:pt x="14" y="207"/>
                  </a:lnTo>
                  <a:lnTo>
                    <a:pt x="14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55" name="Freeform 39"/>
            <p:cNvSpPr>
              <a:spLocks/>
            </p:cNvSpPr>
            <p:nvPr/>
          </p:nvSpPr>
          <p:spPr bwMode="auto">
            <a:xfrm>
              <a:off x="1319" y="1306"/>
              <a:ext cx="64" cy="63"/>
            </a:xfrm>
            <a:custGeom>
              <a:avLst/>
              <a:gdLst/>
              <a:ahLst/>
              <a:cxnLst>
                <a:cxn ang="0">
                  <a:pos x="1" y="42"/>
                </a:cxn>
                <a:cxn ang="0">
                  <a:pos x="4" y="50"/>
                </a:cxn>
                <a:cxn ang="0">
                  <a:pos x="4" y="50"/>
                </a:cxn>
                <a:cxn ang="0">
                  <a:pos x="11" y="55"/>
                </a:cxn>
                <a:cxn ang="0">
                  <a:pos x="19" y="62"/>
                </a:cxn>
                <a:cxn ang="0">
                  <a:pos x="29" y="63"/>
                </a:cxn>
                <a:cxn ang="0">
                  <a:pos x="42" y="63"/>
                </a:cxn>
                <a:cxn ang="0">
                  <a:pos x="46" y="61"/>
                </a:cxn>
                <a:cxn ang="0">
                  <a:pos x="50" y="58"/>
                </a:cxn>
                <a:cxn ang="0">
                  <a:pos x="56" y="55"/>
                </a:cxn>
                <a:cxn ang="0">
                  <a:pos x="59" y="48"/>
                </a:cxn>
                <a:cxn ang="0">
                  <a:pos x="62" y="45"/>
                </a:cxn>
                <a:cxn ang="0">
                  <a:pos x="64" y="41"/>
                </a:cxn>
                <a:cxn ang="0">
                  <a:pos x="64" y="28"/>
                </a:cxn>
                <a:cxn ang="0">
                  <a:pos x="63" y="19"/>
                </a:cxn>
                <a:cxn ang="0">
                  <a:pos x="56" y="9"/>
                </a:cxn>
                <a:cxn ang="0">
                  <a:pos x="58" y="12"/>
                </a:cxn>
                <a:cxn ang="0">
                  <a:pos x="50" y="3"/>
                </a:cxn>
                <a:cxn ang="0">
                  <a:pos x="47" y="2"/>
                </a:cxn>
                <a:cxn ang="0">
                  <a:pos x="42" y="0"/>
                </a:cxn>
                <a:cxn ang="0">
                  <a:pos x="18" y="1"/>
                </a:cxn>
                <a:cxn ang="0">
                  <a:pos x="13" y="6"/>
                </a:cxn>
                <a:cxn ang="0">
                  <a:pos x="7" y="12"/>
                </a:cxn>
                <a:cxn ang="0">
                  <a:pos x="2" y="18"/>
                </a:cxn>
                <a:cxn ang="0">
                  <a:pos x="0" y="22"/>
                </a:cxn>
                <a:cxn ang="0">
                  <a:pos x="14" y="27"/>
                </a:cxn>
                <a:cxn ang="0">
                  <a:pos x="17" y="23"/>
                </a:cxn>
                <a:cxn ang="0">
                  <a:pos x="17" y="22"/>
                </a:cxn>
                <a:cxn ang="0">
                  <a:pos x="23" y="14"/>
                </a:cxn>
                <a:cxn ang="0">
                  <a:pos x="25" y="16"/>
                </a:cxn>
                <a:cxn ang="0">
                  <a:pos x="37" y="14"/>
                </a:cxn>
                <a:cxn ang="0">
                  <a:pos x="42" y="17"/>
                </a:cxn>
                <a:cxn ang="0">
                  <a:pos x="45" y="18"/>
                </a:cxn>
                <a:cxn ang="0">
                  <a:pos x="43" y="17"/>
                </a:cxn>
                <a:cxn ang="0">
                  <a:pos x="51" y="24"/>
                </a:cxn>
                <a:cxn ang="0">
                  <a:pos x="48" y="24"/>
                </a:cxn>
                <a:cxn ang="0">
                  <a:pos x="50" y="30"/>
                </a:cxn>
                <a:cxn ang="0">
                  <a:pos x="50" y="30"/>
                </a:cxn>
                <a:cxn ang="0">
                  <a:pos x="48" y="39"/>
                </a:cxn>
                <a:cxn ang="0">
                  <a:pos x="51" y="37"/>
                </a:cxn>
                <a:cxn ang="0">
                  <a:pos x="43" y="46"/>
                </a:cxn>
                <a:cxn ang="0">
                  <a:pos x="46" y="44"/>
                </a:cxn>
                <a:cxn ang="0">
                  <a:pos x="41" y="48"/>
                </a:cxn>
                <a:cxn ang="0">
                  <a:pos x="39" y="47"/>
                </a:cxn>
                <a:cxn ang="0">
                  <a:pos x="28" y="52"/>
                </a:cxn>
                <a:cxn ang="0">
                  <a:pos x="26" y="48"/>
                </a:cxn>
                <a:cxn ang="0">
                  <a:pos x="23" y="46"/>
                </a:cxn>
                <a:cxn ang="0">
                  <a:pos x="19" y="44"/>
                </a:cxn>
                <a:cxn ang="0">
                  <a:pos x="19" y="44"/>
                </a:cxn>
                <a:cxn ang="0">
                  <a:pos x="17" y="40"/>
                </a:cxn>
                <a:cxn ang="0">
                  <a:pos x="14" y="36"/>
                </a:cxn>
              </a:cxnLst>
              <a:rect l="0" t="0" r="r" b="b"/>
              <a:pathLst>
                <a:path w="64" h="63">
                  <a:moveTo>
                    <a:pt x="0" y="31"/>
                  </a:moveTo>
                  <a:lnTo>
                    <a:pt x="0" y="41"/>
                  </a:lnTo>
                  <a:lnTo>
                    <a:pt x="1" y="42"/>
                  </a:lnTo>
                  <a:lnTo>
                    <a:pt x="1" y="44"/>
                  </a:lnTo>
                  <a:lnTo>
                    <a:pt x="2" y="45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13" y="58"/>
                  </a:lnTo>
                  <a:lnTo>
                    <a:pt x="14" y="58"/>
                  </a:lnTo>
                  <a:lnTo>
                    <a:pt x="11" y="55"/>
                  </a:lnTo>
                  <a:lnTo>
                    <a:pt x="13" y="58"/>
                  </a:lnTo>
                  <a:lnTo>
                    <a:pt x="18" y="61"/>
                  </a:lnTo>
                  <a:lnTo>
                    <a:pt x="19" y="62"/>
                  </a:lnTo>
                  <a:lnTo>
                    <a:pt x="20" y="62"/>
                  </a:lnTo>
                  <a:lnTo>
                    <a:pt x="22" y="63"/>
                  </a:lnTo>
                  <a:lnTo>
                    <a:pt x="29" y="63"/>
                  </a:lnTo>
                  <a:lnTo>
                    <a:pt x="37" y="62"/>
                  </a:lnTo>
                  <a:lnTo>
                    <a:pt x="36" y="63"/>
                  </a:lnTo>
                  <a:lnTo>
                    <a:pt x="42" y="63"/>
                  </a:lnTo>
                  <a:lnTo>
                    <a:pt x="43" y="62"/>
                  </a:lnTo>
                  <a:lnTo>
                    <a:pt x="45" y="62"/>
                  </a:lnTo>
                  <a:lnTo>
                    <a:pt x="46" y="61"/>
                  </a:lnTo>
                  <a:lnTo>
                    <a:pt x="51" y="58"/>
                  </a:lnTo>
                  <a:lnTo>
                    <a:pt x="53" y="55"/>
                  </a:lnTo>
                  <a:lnTo>
                    <a:pt x="50" y="58"/>
                  </a:lnTo>
                  <a:lnTo>
                    <a:pt x="51" y="58"/>
                  </a:lnTo>
                  <a:lnTo>
                    <a:pt x="52" y="57"/>
                  </a:lnTo>
                  <a:lnTo>
                    <a:pt x="56" y="55"/>
                  </a:lnTo>
                  <a:lnTo>
                    <a:pt x="58" y="51"/>
                  </a:lnTo>
                  <a:lnTo>
                    <a:pt x="59" y="50"/>
                  </a:lnTo>
                  <a:lnTo>
                    <a:pt x="59" y="48"/>
                  </a:lnTo>
                  <a:lnTo>
                    <a:pt x="56" y="52"/>
                  </a:lnTo>
                  <a:lnTo>
                    <a:pt x="59" y="50"/>
                  </a:lnTo>
                  <a:lnTo>
                    <a:pt x="62" y="45"/>
                  </a:lnTo>
                  <a:lnTo>
                    <a:pt x="63" y="44"/>
                  </a:lnTo>
                  <a:lnTo>
                    <a:pt x="63" y="42"/>
                  </a:lnTo>
                  <a:lnTo>
                    <a:pt x="64" y="41"/>
                  </a:lnTo>
                  <a:lnTo>
                    <a:pt x="64" y="35"/>
                  </a:lnTo>
                  <a:lnTo>
                    <a:pt x="63" y="36"/>
                  </a:lnTo>
                  <a:lnTo>
                    <a:pt x="64" y="28"/>
                  </a:lnTo>
                  <a:lnTo>
                    <a:pt x="64" y="22"/>
                  </a:lnTo>
                  <a:lnTo>
                    <a:pt x="63" y="20"/>
                  </a:lnTo>
                  <a:lnTo>
                    <a:pt x="63" y="19"/>
                  </a:lnTo>
                  <a:lnTo>
                    <a:pt x="62" y="18"/>
                  </a:lnTo>
                  <a:lnTo>
                    <a:pt x="62" y="16"/>
                  </a:lnTo>
                  <a:lnTo>
                    <a:pt x="56" y="9"/>
                  </a:lnTo>
                  <a:lnTo>
                    <a:pt x="57" y="12"/>
                  </a:lnTo>
                  <a:lnTo>
                    <a:pt x="59" y="13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6"/>
                  </a:lnTo>
                  <a:lnTo>
                    <a:pt x="50" y="3"/>
                  </a:lnTo>
                  <a:lnTo>
                    <a:pt x="51" y="6"/>
                  </a:lnTo>
                  <a:lnTo>
                    <a:pt x="51" y="5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7" y="2"/>
                  </a:lnTo>
                  <a:lnTo>
                    <a:pt x="13" y="5"/>
                  </a:lnTo>
                  <a:lnTo>
                    <a:pt x="13" y="6"/>
                  </a:lnTo>
                  <a:lnTo>
                    <a:pt x="14" y="3"/>
                  </a:lnTo>
                  <a:lnTo>
                    <a:pt x="4" y="13"/>
                  </a:lnTo>
                  <a:lnTo>
                    <a:pt x="7" y="12"/>
                  </a:lnTo>
                  <a:lnTo>
                    <a:pt x="8" y="9"/>
                  </a:lnTo>
                  <a:lnTo>
                    <a:pt x="2" y="16"/>
                  </a:lnTo>
                  <a:lnTo>
                    <a:pt x="2" y="18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31"/>
                  </a:lnTo>
                  <a:lnTo>
                    <a:pt x="14" y="31"/>
                  </a:lnTo>
                  <a:lnTo>
                    <a:pt x="14" y="27"/>
                  </a:lnTo>
                  <a:lnTo>
                    <a:pt x="15" y="25"/>
                  </a:lnTo>
                  <a:lnTo>
                    <a:pt x="15" y="24"/>
                  </a:lnTo>
                  <a:lnTo>
                    <a:pt x="17" y="23"/>
                  </a:lnTo>
                  <a:lnTo>
                    <a:pt x="17" y="20"/>
                  </a:lnTo>
                  <a:lnTo>
                    <a:pt x="13" y="24"/>
                  </a:lnTo>
                  <a:lnTo>
                    <a:pt x="17" y="22"/>
                  </a:lnTo>
                  <a:lnTo>
                    <a:pt x="19" y="18"/>
                  </a:lnTo>
                  <a:lnTo>
                    <a:pt x="23" y="16"/>
                  </a:lnTo>
                  <a:lnTo>
                    <a:pt x="23" y="14"/>
                  </a:lnTo>
                  <a:lnTo>
                    <a:pt x="22" y="17"/>
                  </a:lnTo>
                  <a:lnTo>
                    <a:pt x="23" y="16"/>
                  </a:lnTo>
                  <a:lnTo>
                    <a:pt x="25" y="16"/>
                  </a:lnTo>
                  <a:lnTo>
                    <a:pt x="26" y="14"/>
                  </a:lnTo>
                  <a:lnTo>
                    <a:pt x="33" y="14"/>
                  </a:lnTo>
                  <a:lnTo>
                    <a:pt x="37" y="14"/>
                  </a:lnTo>
                  <a:lnTo>
                    <a:pt x="39" y="16"/>
                  </a:lnTo>
                  <a:lnTo>
                    <a:pt x="41" y="16"/>
                  </a:lnTo>
                  <a:lnTo>
                    <a:pt x="42" y="17"/>
                  </a:lnTo>
                  <a:lnTo>
                    <a:pt x="41" y="14"/>
                  </a:lnTo>
                  <a:lnTo>
                    <a:pt x="41" y="16"/>
                  </a:lnTo>
                  <a:lnTo>
                    <a:pt x="45" y="18"/>
                  </a:lnTo>
                  <a:lnTo>
                    <a:pt x="47" y="20"/>
                  </a:lnTo>
                  <a:lnTo>
                    <a:pt x="46" y="18"/>
                  </a:lnTo>
                  <a:lnTo>
                    <a:pt x="43" y="17"/>
                  </a:lnTo>
                  <a:lnTo>
                    <a:pt x="45" y="18"/>
                  </a:lnTo>
                  <a:lnTo>
                    <a:pt x="47" y="22"/>
                  </a:lnTo>
                  <a:lnTo>
                    <a:pt x="51" y="24"/>
                  </a:lnTo>
                  <a:lnTo>
                    <a:pt x="47" y="20"/>
                  </a:lnTo>
                  <a:lnTo>
                    <a:pt x="47" y="23"/>
                  </a:lnTo>
                  <a:lnTo>
                    <a:pt x="48" y="24"/>
                  </a:lnTo>
                  <a:lnTo>
                    <a:pt x="48" y="25"/>
                  </a:lnTo>
                  <a:lnTo>
                    <a:pt x="50" y="27"/>
                  </a:lnTo>
                  <a:lnTo>
                    <a:pt x="50" y="30"/>
                  </a:lnTo>
                  <a:lnTo>
                    <a:pt x="52" y="35"/>
                  </a:lnTo>
                  <a:lnTo>
                    <a:pt x="53" y="27"/>
                  </a:lnTo>
                  <a:lnTo>
                    <a:pt x="50" y="30"/>
                  </a:lnTo>
                  <a:lnTo>
                    <a:pt x="50" y="36"/>
                  </a:lnTo>
                  <a:lnTo>
                    <a:pt x="48" y="37"/>
                  </a:lnTo>
                  <a:lnTo>
                    <a:pt x="48" y="39"/>
                  </a:lnTo>
                  <a:lnTo>
                    <a:pt x="47" y="40"/>
                  </a:lnTo>
                  <a:lnTo>
                    <a:pt x="50" y="40"/>
                  </a:lnTo>
                  <a:lnTo>
                    <a:pt x="51" y="37"/>
                  </a:lnTo>
                  <a:lnTo>
                    <a:pt x="45" y="44"/>
                  </a:lnTo>
                  <a:lnTo>
                    <a:pt x="45" y="45"/>
                  </a:lnTo>
                  <a:lnTo>
                    <a:pt x="43" y="46"/>
                  </a:lnTo>
                  <a:lnTo>
                    <a:pt x="46" y="45"/>
                  </a:lnTo>
                  <a:lnTo>
                    <a:pt x="47" y="42"/>
                  </a:lnTo>
                  <a:lnTo>
                    <a:pt x="46" y="44"/>
                  </a:lnTo>
                  <a:lnTo>
                    <a:pt x="45" y="44"/>
                  </a:lnTo>
                  <a:lnTo>
                    <a:pt x="39" y="50"/>
                  </a:lnTo>
                  <a:lnTo>
                    <a:pt x="41" y="48"/>
                  </a:lnTo>
                  <a:lnTo>
                    <a:pt x="41" y="46"/>
                  </a:lnTo>
                  <a:lnTo>
                    <a:pt x="40" y="47"/>
                  </a:lnTo>
                  <a:lnTo>
                    <a:pt x="39" y="47"/>
                  </a:lnTo>
                  <a:lnTo>
                    <a:pt x="37" y="48"/>
                  </a:lnTo>
                  <a:lnTo>
                    <a:pt x="31" y="48"/>
                  </a:lnTo>
                  <a:lnTo>
                    <a:pt x="28" y="52"/>
                  </a:lnTo>
                  <a:lnTo>
                    <a:pt x="36" y="51"/>
                  </a:lnTo>
                  <a:lnTo>
                    <a:pt x="31" y="48"/>
                  </a:lnTo>
                  <a:lnTo>
                    <a:pt x="26" y="48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3" y="46"/>
                  </a:lnTo>
                  <a:lnTo>
                    <a:pt x="23" y="48"/>
                  </a:lnTo>
                  <a:lnTo>
                    <a:pt x="25" y="50"/>
                  </a:lnTo>
                  <a:lnTo>
                    <a:pt x="19" y="44"/>
                  </a:lnTo>
                  <a:lnTo>
                    <a:pt x="18" y="44"/>
                  </a:lnTo>
                  <a:lnTo>
                    <a:pt x="19" y="45"/>
                  </a:lnTo>
                  <a:lnTo>
                    <a:pt x="19" y="44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7" y="40"/>
                  </a:lnTo>
                  <a:lnTo>
                    <a:pt x="15" y="39"/>
                  </a:lnTo>
                  <a:lnTo>
                    <a:pt x="15" y="37"/>
                  </a:lnTo>
                  <a:lnTo>
                    <a:pt x="14" y="36"/>
                  </a:lnTo>
                  <a:lnTo>
                    <a:pt x="14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56" name="Freeform 40"/>
            <p:cNvSpPr>
              <a:spLocks/>
            </p:cNvSpPr>
            <p:nvPr/>
          </p:nvSpPr>
          <p:spPr bwMode="auto">
            <a:xfrm>
              <a:off x="1221" y="1934"/>
              <a:ext cx="115" cy="215"/>
            </a:xfrm>
            <a:custGeom>
              <a:avLst/>
              <a:gdLst/>
              <a:ahLst/>
              <a:cxnLst>
                <a:cxn ang="0">
                  <a:pos x="5" y="0"/>
                </a:cxn>
                <a:cxn ang="0">
                  <a:pos x="0" y="5"/>
                </a:cxn>
                <a:cxn ang="0">
                  <a:pos x="3" y="13"/>
                </a:cxn>
                <a:cxn ang="0">
                  <a:pos x="21" y="15"/>
                </a:cxn>
                <a:cxn ang="0">
                  <a:pos x="39" y="21"/>
                </a:cxn>
                <a:cxn ang="0">
                  <a:pos x="48" y="25"/>
                </a:cxn>
                <a:cxn ang="0">
                  <a:pos x="54" y="27"/>
                </a:cxn>
                <a:cxn ang="0">
                  <a:pos x="62" y="33"/>
                </a:cxn>
                <a:cxn ang="0">
                  <a:pos x="68" y="38"/>
                </a:cxn>
                <a:cxn ang="0">
                  <a:pos x="78" y="48"/>
                </a:cxn>
                <a:cxn ang="0">
                  <a:pos x="83" y="56"/>
                </a:cxn>
                <a:cxn ang="0">
                  <a:pos x="88" y="63"/>
                </a:cxn>
                <a:cxn ang="0">
                  <a:pos x="92" y="71"/>
                </a:cxn>
                <a:cxn ang="0">
                  <a:pos x="95" y="80"/>
                </a:cxn>
                <a:cxn ang="0">
                  <a:pos x="99" y="103"/>
                </a:cxn>
                <a:cxn ang="0">
                  <a:pos x="100" y="106"/>
                </a:cxn>
                <a:cxn ang="0">
                  <a:pos x="99" y="121"/>
                </a:cxn>
                <a:cxn ang="0">
                  <a:pos x="93" y="139"/>
                </a:cxn>
                <a:cxn ang="0">
                  <a:pos x="89" y="148"/>
                </a:cxn>
                <a:cxn ang="0">
                  <a:pos x="87" y="154"/>
                </a:cxn>
                <a:cxn ang="0">
                  <a:pos x="81" y="162"/>
                </a:cxn>
                <a:cxn ang="0">
                  <a:pos x="76" y="169"/>
                </a:cxn>
                <a:cxn ang="0">
                  <a:pos x="66" y="178"/>
                </a:cxn>
                <a:cxn ang="0">
                  <a:pos x="57" y="183"/>
                </a:cxn>
                <a:cxn ang="0">
                  <a:pos x="51" y="188"/>
                </a:cxn>
                <a:cxn ang="0">
                  <a:pos x="43" y="192"/>
                </a:cxn>
                <a:cxn ang="0">
                  <a:pos x="34" y="195"/>
                </a:cxn>
                <a:cxn ang="0">
                  <a:pos x="11" y="199"/>
                </a:cxn>
                <a:cxn ang="0">
                  <a:pos x="7" y="200"/>
                </a:cxn>
                <a:cxn ang="0">
                  <a:pos x="3" y="203"/>
                </a:cxn>
                <a:cxn ang="0">
                  <a:pos x="0" y="210"/>
                </a:cxn>
                <a:cxn ang="0">
                  <a:pos x="5" y="215"/>
                </a:cxn>
                <a:cxn ang="0">
                  <a:pos x="9" y="215"/>
                </a:cxn>
                <a:cxn ang="0">
                  <a:pos x="23" y="214"/>
                </a:cxn>
                <a:cxn ang="0">
                  <a:pos x="44" y="208"/>
                </a:cxn>
                <a:cxn ang="0">
                  <a:pos x="53" y="204"/>
                </a:cxn>
                <a:cxn ang="0">
                  <a:pos x="64" y="199"/>
                </a:cxn>
                <a:cxn ang="0">
                  <a:pos x="70" y="193"/>
                </a:cxn>
                <a:cxn ang="0">
                  <a:pos x="81" y="186"/>
                </a:cxn>
                <a:cxn ang="0">
                  <a:pos x="85" y="181"/>
                </a:cxn>
                <a:cxn ang="0">
                  <a:pos x="93" y="170"/>
                </a:cxn>
                <a:cxn ang="0">
                  <a:pos x="99" y="164"/>
                </a:cxn>
                <a:cxn ang="0">
                  <a:pos x="104" y="153"/>
                </a:cxn>
                <a:cxn ang="0">
                  <a:pos x="107" y="144"/>
                </a:cxn>
                <a:cxn ang="0">
                  <a:pos x="113" y="123"/>
                </a:cxn>
                <a:cxn ang="0">
                  <a:pos x="115" y="109"/>
                </a:cxn>
                <a:cxn ang="0">
                  <a:pos x="113" y="100"/>
                </a:cxn>
                <a:cxn ang="0">
                  <a:pos x="110" y="75"/>
                </a:cxn>
                <a:cxn ang="0">
                  <a:pos x="106" y="66"/>
                </a:cxn>
                <a:cxn ang="0">
                  <a:pos x="102" y="58"/>
                </a:cxn>
                <a:cxn ang="0">
                  <a:pos x="95" y="47"/>
                </a:cxn>
                <a:cxn ang="0">
                  <a:pos x="90" y="38"/>
                </a:cxn>
                <a:cxn ang="0">
                  <a:pos x="82" y="32"/>
                </a:cxn>
                <a:cxn ang="0">
                  <a:pos x="76" y="24"/>
                </a:cxn>
                <a:cxn ang="0">
                  <a:pos x="67" y="19"/>
                </a:cxn>
                <a:cxn ang="0">
                  <a:pos x="56" y="11"/>
                </a:cxn>
                <a:cxn ang="0">
                  <a:pos x="48" y="8"/>
                </a:cxn>
                <a:cxn ang="0">
                  <a:pos x="39" y="4"/>
                </a:cxn>
                <a:cxn ang="0">
                  <a:pos x="7" y="0"/>
                </a:cxn>
              </a:cxnLst>
              <a:rect l="0" t="0" r="r" b="b"/>
              <a:pathLst>
                <a:path w="115" h="215">
                  <a:moveTo>
                    <a:pt x="7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5" y="15"/>
                  </a:lnTo>
                  <a:lnTo>
                    <a:pt x="21" y="15"/>
                  </a:lnTo>
                  <a:lnTo>
                    <a:pt x="34" y="19"/>
                  </a:lnTo>
                  <a:lnTo>
                    <a:pt x="39" y="21"/>
                  </a:lnTo>
                  <a:lnTo>
                    <a:pt x="43" y="22"/>
                  </a:lnTo>
                  <a:lnTo>
                    <a:pt x="48" y="25"/>
                  </a:lnTo>
                  <a:lnTo>
                    <a:pt x="51" y="26"/>
                  </a:lnTo>
                  <a:lnTo>
                    <a:pt x="54" y="27"/>
                  </a:lnTo>
                  <a:lnTo>
                    <a:pt x="57" y="31"/>
                  </a:lnTo>
                  <a:lnTo>
                    <a:pt x="62" y="33"/>
                  </a:lnTo>
                  <a:lnTo>
                    <a:pt x="66" y="36"/>
                  </a:lnTo>
                  <a:lnTo>
                    <a:pt x="68" y="38"/>
                  </a:lnTo>
                  <a:lnTo>
                    <a:pt x="76" y="45"/>
                  </a:lnTo>
                  <a:lnTo>
                    <a:pt x="78" y="48"/>
                  </a:lnTo>
                  <a:lnTo>
                    <a:pt x="81" y="52"/>
                  </a:lnTo>
                  <a:lnTo>
                    <a:pt x="83" y="56"/>
                  </a:lnTo>
                  <a:lnTo>
                    <a:pt x="87" y="60"/>
                  </a:lnTo>
                  <a:lnTo>
                    <a:pt x="88" y="63"/>
                  </a:lnTo>
                  <a:lnTo>
                    <a:pt x="89" y="66"/>
                  </a:lnTo>
                  <a:lnTo>
                    <a:pt x="92" y="71"/>
                  </a:lnTo>
                  <a:lnTo>
                    <a:pt x="93" y="75"/>
                  </a:lnTo>
                  <a:lnTo>
                    <a:pt x="95" y="80"/>
                  </a:lnTo>
                  <a:lnTo>
                    <a:pt x="99" y="93"/>
                  </a:lnTo>
                  <a:lnTo>
                    <a:pt x="99" y="103"/>
                  </a:lnTo>
                  <a:lnTo>
                    <a:pt x="100" y="109"/>
                  </a:lnTo>
                  <a:lnTo>
                    <a:pt x="100" y="106"/>
                  </a:lnTo>
                  <a:lnTo>
                    <a:pt x="99" y="111"/>
                  </a:lnTo>
                  <a:lnTo>
                    <a:pt x="99" y="121"/>
                  </a:lnTo>
                  <a:lnTo>
                    <a:pt x="95" y="134"/>
                  </a:lnTo>
                  <a:lnTo>
                    <a:pt x="93" y="139"/>
                  </a:lnTo>
                  <a:lnTo>
                    <a:pt x="92" y="143"/>
                  </a:lnTo>
                  <a:lnTo>
                    <a:pt x="89" y="148"/>
                  </a:lnTo>
                  <a:lnTo>
                    <a:pt x="88" y="151"/>
                  </a:lnTo>
                  <a:lnTo>
                    <a:pt x="87" y="154"/>
                  </a:lnTo>
                  <a:lnTo>
                    <a:pt x="83" y="158"/>
                  </a:lnTo>
                  <a:lnTo>
                    <a:pt x="81" y="162"/>
                  </a:lnTo>
                  <a:lnTo>
                    <a:pt x="78" y="166"/>
                  </a:lnTo>
                  <a:lnTo>
                    <a:pt x="76" y="169"/>
                  </a:lnTo>
                  <a:lnTo>
                    <a:pt x="68" y="176"/>
                  </a:lnTo>
                  <a:lnTo>
                    <a:pt x="66" y="178"/>
                  </a:lnTo>
                  <a:lnTo>
                    <a:pt x="62" y="181"/>
                  </a:lnTo>
                  <a:lnTo>
                    <a:pt x="57" y="183"/>
                  </a:lnTo>
                  <a:lnTo>
                    <a:pt x="54" y="187"/>
                  </a:lnTo>
                  <a:lnTo>
                    <a:pt x="51" y="188"/>
                  </a:lnTo>
                  <a:lnTo>
                    <a:pt x="48" y="189"/>
                  </a:lnTo>
                  <a:lnTo>
                    <a:pt x="43" y="192"/>
                  </a:lnTo>
                  <a:lnTo>
                    <a:pt x="39" y="193"/>
                  </a:lnTo>
                  <a:lnTo>
                    <a:pt x="34" y="195"/>
                  </a:lnTo>
                  <a:lnTo>
                    <a:pt x="21" y="199"/>
                  </a:lnTo>
                  <a:lnTo>
                    <a:pt x="11" y="199"/>
                  </a:lnTo>
                  <a:lnTo>
                    <a:pt x="6" y="200"/>
                  </a:lnTo>
                  <a:lnTo>
                    <a:pt x="7" y="200"/>
                  </a:lnTo>
                  <a:lnTo>
                    <a:pt x="5" y="200"/>
                  </a:lnTo>
                  <a:lnTo>
                    <a:pt x="3" y="203"/>
                  </a:lnTo>
                  <a:lnTo>
                    <a:pt x="0" y="205"/>
                  </a:lnTo>
                  <a:lnTo>
                    <a:pt x="0" y="210"/>
                  </a:lnTo>
                  <a:lnTo>
                    <a:pt x="3" y="212"/>
                  </a:lnTo>
                  <a:lnTo>
                    <a:pt x="5" y="215"/>
                  </a:lnTo>
                  <a:lnTo>
                    <a:pt x="7" y="215"/>
                  </a:lnTo>
                  <a:lnTo>
                    <a:pt x="9" y="215"/>
                  </a:lnTo>
                  <a:lnTo>
                    <a:pt x="14" y="214"/>
                  </a:lnTo>
                  <a:lnTo>
                    <a:pt x="23" y="214"/>
                  </a:lnTo>
                  <a:lnTo>
                    <a:pt x="39" y="210"/>
                  </a:lnTo>
                  <a:lnTo>
                    <a:pt x="44" y="208"/>
                  </a:lnTo>
                  <a:lnTo>
                    <a:pt x="48" y="206"/>
                  </a:lnTo>
                  <a:lnTo>
                    <a:pt x="53" y="204"/>
                  </a:lnTo>
                  <a:lnTo>
                    <a:pt x="56" y="203"/>
                  </a:lnTo>
                  <a:lnTo>
                    <a:pt x="64" y="199"/>
                  </a:lnTo>
                  <a:lnTo>
                    <a:pt x="67" y="195"/>
                  </a:lnTo>
                  <a:lnTo>
                    <a:pt x="70" y="193"/>
                  </a:lnTo>
                  <a:lnTo>
                    <a:pt x="76" y="190"/>
                  </a:lnTo>
                  <a:lnTo>
                    <a:pt x="81" y="186"/>
                  </a:lnTo>
                  <a:lnTo>
                    <a:pt x="82" y="182"/>
                  </a:lnTo>
                  <a:lnTo>
                    <a:pt x="85" y="181"/>
                  </a:lnTo>
                  <a:lnTo>
                    <a:pt x="90" y="176"/>
                  </a:lnTo>
                  <a:lnTo>
                    <a:pt x="93" y="170"/>
                  </a:lnTo>
                  <a:lnTo>
                    <a:pt x="95" y="167"/>
                  </a:lnTo>
                  <a:lnTo>
                    <a:pt x="99" y="164"/>
                  </a:lnTo>
                  <a:lnTo>
                    <a:pt x="102" y="156"/>
                  </a:lnTo>
                  <a:lnTo>
                    <a:pt x="104" y="153"/>
                  </a:lnTo>
                  <a:lnTo>
                    <a:pt x="106" y="148"/>
                  </a:lnTo>
                  <a:lnTo>
                    <a:pt x="107" y="144"/>
                  </a:lnTo>
                  <a:lnTo>
                    <a:pt x="110" y="139"/>
                  </a:lnTo>
                  <a:lnTo>
                    <a:pt x="113" y="123"/>
                  </a:lnTo>
                  <a:lnTo>
                    <a:pt x="113" y="114"/>
                  </a:lnTo>
                  <a:lnTo>
                    <a:pt x="115" y="109"/>
                  </a:lnTo>
                  <a:lnTo>
                    <a:pt x="115" y="106"/>
                  </a:lnTo>
                  <a:lnTo>
                    <a:pt x="113" y="100"/>
                  </a:lnTo>
                  <a:lnTo>
                    <a:pt x="113" y="91"/>
                  </a:lnTo>
                  <a:lnTo>
                    <a:pt x="110" y="75"/>
                  </a:lnTo>
                  <a:lnTo>
                    <a:pt x="107" y="70"/>
                  </a:lnTo>
                  <a:lnTo>
                    <a:pt x="106" y="66"/>
                  </a:lnTo>
                  <a:lnTo>
                    <a:pt x="104" y="61"/>
                  </a:lnTo>
                  <a:lnTo>
                    <a:pt x="102" y="58"/>
                  </a:lnTo>
                  <a:lnTo>
                    <a:pt x="99" y="50"/>
                  </a:lnTo>
                  <a:lnTo>
                    <a:pt x="95" y="47"/>
                  </a:lnTo>
                  <a:lnTo>
                    <a:pt x="93" y="44"/>
                  </a:lnTo>
                  <a:lnTo>
                    <a:pt x="90" y="38"/>
                  </a:lnTo>
                  <a:lnTo>
                    <a:pt x="85" y="33"/>
                  </a:lnTo>
                  <a:lnTo>
                    <a:pt x="82" y="32"/>
                  </a:lnTo>
                  <a:lnTo>
                    <a:pt x="81" y="28"/>
                  </a:lnTo>
                  <a:lnTo>
                    <a:pt x="76" y="24"/>
                  </a:lnTo>
                  <a:lnTo>
                    <a:pt x="70" y="21"/>
                  </a:lnTo>
                  <a:lnTo>
                    <a:pt x="67" y="19"/>
                  </a:lnTo>
                  <a:lnTo>
                    <a:pt x="64" y="15"/>
                  </a:lnTo>
                  <a:lnTo>
                    <a:pt x="56" y="11"/>
                  </a:lnTo>
                  <a:lnTo>
                    <a:pt x="53" y="10"/>
                  </a:lnTo>
                  <a:lnTo>
                    <a:pt x="48" y="8"/>
                  </a:lnTo>
                  <a:lnTo>
                    <a:pt x="44" y="6"/>
                  </a:lnTo>
                  <a:lnTo>
                    <a:pt x="39" y="4"/>
                  </a:lnTo>
                  <a:lnTo>
                    <a:pt x="23" y="0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57" name="Freeform 41"/>
            <p:cNvSpPr>
              <a:spLocks/>
            </p:cNvSpPr>
            <p:nvPr/>
          </p:nvSpPr>
          <p:spPr bwMode="auto">
            <a:xfrm>
              <a:off x="1085" y="1934"/>
              <a:ext cx="164" cy="15"/>
            </a:xfrm>
            <a:custGeom>
              <a:avLst/>
              <a:gdLst/>
              <a:ahLst/>
              <a:cxnLst>
                <a:cxn ang="0">
                  <a:pos x="157" y="15"/>
                </a:cxn>
                <a:cxn ang="0">
                  <a:pos x="159" y="15"/>
                </a:cxn>
                <a:cxn ang="0">
                  <a:pos x="162" y="13"/>
                </a:cxn>
                <a:cxn ang="0">
                  <a:pos x="164" y="10"/>
                </a:cxn>
                <a:cxn ang="0">
                  <a:pos x="164" y="5"/>
                </a:cxn>
                <a:cxn ang="0">
                  <a:pos x="162" y="3"/>
                </a:cxn>
                <a:cxn ang="0">
                  <a:pos x="159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2" y="13"/>
                </a:cxn>
                <a:cxn ang="0">
                  <a:pos x="5" y="15"/>
                </a:cxn>
                <a:cxn ang="0">
                  <a:pos x="7" y="15"/>
                </a:cxn>
                <a:cxn ang="0">
                  <a:pos x="157" y="15"/>
                </a:cxn>
              </a:cxnLst>
              <a:rect l="0" t="0" r="r" b="b"/>
              <a:pathLst>
                <a:path w="164" h="15">
                  <a:moveTo>
                    <a:pt x="157" y="15"/>
                  </a:moveTo>
                  <a:lnTo>
                    <a:pt x="159" y="15"/>
                  </a:lnTo>
                  <a:lnTo>
                    <a:pt x="162" y="13"/>
                  </a:lnTo>
                  <a:lnTo>
                    <a:pt x="164" y="10"/>
                  </a:lnTo>
                  <a:lnTo>
                    <a:pt x="164" y="5"/>
                  </a:lnTo>
                  <a:lnTo>
                    <a:pt x="162" y="3"/>
                  </a:lnTo>
                  <a:lnTo>
                    <a:pt x="159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3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57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58" name="Freeform 42"/>
            <p:cNvSpPr>
              <a:spLocks/>
            </p:cNvSpPr>
            <p:nvPr/>
          </p:nvSpPr>
          <p:spPr bwMode="auto">
            <a:xfrm>
              <a:off x="1085" y="2134"/>
              <a:ext cx="164" cy="15"/>
            </a:xfrm>
            <a:custGeom>
              <a:avLst/>
              <a:gdLst/>
              <a:ahLst/>
              <a:cxnLst>
                <a:cxn ang="0">
                  <a:pos x="157" y="15"/>
                </a:cxn>
                <a:cxn ang="0">
                  <a:pos x="159" y="15"/>
                </a:cxn>
                <a:cxn ang="0">
                  <a:pos x="162" y="12"/>
                </a:cxn>
                <a:cxn ang="0">
                  <a:pos x="164" y="10"/>
                </a:cxn>
                <a:cxn ang="0">
                  <a:pos x="164" y="5"/>
                </a:cxn>
                <a:cxn ang="0">
                  <a:pos x="162" y="3"/>
                </a:cxn>
                <a:cxn ang="0">
                  <a:pos x="159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5" y="15"/>
                </a:cxn>
                <a:cxn ang="0">
                  <a:pos x="7" y="15"/>
                </a:cxn>
                <a:cxn ang="0">
                  <a:pos x="157" y="15"/>
                </a:cxn>
              </a:cxnLst>
              <a:rect l="0" t="0" r="r" b="b"/>
              <a:pathLst>
                <a:path w="164" h="15">
                  <a:moveTo>
                    <a:pt x="157" y="15"/>
                  </a:moveTo>
                  <a:lnTo>
                    <a:pt x="159" y="15"/>
                  </a:lnTo>
                  <a:lnTo>
                    <a:pt x="162" y="12"/>
                  </a:lnTo>
                  <a:lnTo>
                    <a:pt x="164" y="10"/>
                  </a:lnTo>
                  <a:lnTo>
                    <a:pt x="164" y="5"/>
                  </a:lnTo>
                  <a:lnTo>
                    <a:pt x="162" y="3"/>
                  </a:lnTo>
                  <a:lnTo>
                    <a:pt x="159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157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59" name="Freeform 43"/>
            <p:cNvSpPr>
              <a:spLocks/>
            </p:cNvSpPr>
            <p:nvPr/>
          </p:nvSpPr>
          <p:spPr bwMode="auto">
            <a:xfrm>
              <a:off x="1085" y="1934"/>
              <a:ext cx="14" cy="215"/>
            </a:xfrm>
            <a:custGeom>
              <a:avLst/>
              <a:gdLst/>
              <a:ahLst/>
              <a:cxnLst>
                <a:cxn ang="0">
                  <a:pos x="14" y="8"/>
                </a:cxn>
                <a:cxn ang="0">
                  <a:pos x="14" y="5"/>
                </a:cxn>
                <a:cxn ang="0">
                  <a:pos x="12" y="3"/>
                </a:cxn>
                <a:cxn ang="0">
                  <a:pos x="9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210"/>
                </a:cxn>
                <a:cxn ang="0">
                  <a:pos x="2" y="212"/>
                </a:cxn>
                <a:cxn ang="0">
                  <a:pos x="5" y="215"/>
                </a:cxn>
                <a:cxn ang="0">
                  <a:pos x="9" y="215"/>
                </a:cxn>
                <a:cxn ang="0">
                  <a:pos x="12" y="212"/>
                </a:cxn>
                <a:cxn ang="0">
                  <a:pos x="14" y="210"/>
                </a:cxn>
                <a:cxn ang="0">
                  <a:pos x="14" y="208"/>
                </a:cxn>
                <a:cxn ang="0">
                  <a:pos x="14" y="8"/>
                </a:cxn>
              </a:cxnLst>
              <a:rect l="0" t="0" r="r" b="b"/>
              <a:pathLst>
                <a:path w="14" h="215">
                  <a:moveTo>
                    <a:pt x="14" y="8"/>
                  </a:moveTo>
                  <a:lnTo>
                    <a:pt x="14" y="5"/>
                  </a:lnTo>
                  <a:lnTo>
                    <a:pt x="12" y="3"/>
                  </a:lnTo>
                  <a:lnTo>
                    <a:pt x="9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210"/>
                  </a:lnTo>
                  <a:lnTo>
                    <a:pt x="2" y="212"/>
                  </a:lnTo>
                  <a:lnTo>
                    <a:pt x="5" y="215"/>
                  </a:lnTo>
                  <a:lnTo>
                    <a:pt x="9" y="215"/>
                  </a:lnTo>
                  <a:lnTo>
                    <a:pt x="12" y="212"/>
                  </a:lnTo>
                  <a:lnTo>
                    <a:pt x="14" y="210"/>
                  </a:lnTo>
                  <a:lnTo>
                    <a:pt x="14" y="208"/>
                  </a:lnTo>
                  <a:lnTo>
                    <a:pt x="14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60" name="Freeform 44"/>
            <p:cNvSpPr>
              <a:spLocks/>
            </p:cNvSpPr>
            <p:nvPr/>
          </p:nvSpPr>
          <p:spPr bwMode="auto">
            <a:xfrm>
              <a:off x="1319" y="2014"/>
              <a:ext cx="64" cy="63"/>
            </a:xfrm>
            <a:custGeom>
              <a:avLst/>
              <a:gdLst/>
              <a:ahLst/>
              <a:cxnLst>
                <a:cxn ang="0">
                  <a:pos x="1" y="42"/>
                </a:cxn>
                <a:cxn ang="0">
                  <a:pos x="4" y="50"/>
                </a:cxn>
                <a:cxn ang="0">
                  <a:pos x="4" y="50"/>
                </a:cxn>
                <a:cxn ang="0">
                  <a:pos x="11" y="54"/>
                </a:cxn>
                <a:cxn ang="0">
                  <a:pos x="19" y="62"/>
                </a:cxn>
                <a:cxn ang="0">
                  <a:pos x="29" y="63"/>
                </a:cxn>
                <a:cxn ang="0">
                  <a:pos x="42" y="63"/>
                </a:cxn>
                <a:cxn ang="0">
                  <a:pos x="46" y="60"/>
                </a:cxn>
                <a:cxn ang="0">
                  <a:pos x="50" y="58"/>
                </a:cxn>
                <a:cxn ang="0">
                  <a:pos x="56" y="54"/>
                </a:cxn>
                <a:cxn ang="0">
                  <a:pos x="59" y="48"/>
                </a:cxn>
                <a:cxn ang="0">
                  <a:pos x="62" y="45"/>
                </a:cxn>
                <a:cxn ang="0">
                  <a:pos x="64" y="41"/>
                </a:cxn>
                <a:cxn ang="0">
                  <a:pos x="64" y="28"/>
                </a:cxn>
                <a:cxn ang="0">
                  <a:pos x="63" y="19"/>
                </a:cxn>
                <a:cxn ang="0">
                  <a:pos x="56" y="9"/>
                </a:cxn>
                <a:cxn ang="0">
                  <a:pos x="58" y="12"/>
                </a:cxn>
                <a:cxn ang="0">
                  <a:pos x="50" y="3"/>
                </a:cxn>
                <a:cxn ang="0">
                  <a:pos x="47" y="2"/>
                </a:cxn>
                <a:cxn ang="0">
                  <a:pos x="42" y="0"/>
                </a:cxn>
                <a:cxn ang="0">
                  <a:pos x="18" y="1"/>
                </a:cxn>
                <a:cxn ang="0">
                  <a:pos x="13" y="6"/>
                </a:cxn>
                <a:cxn ang="0">
                  <a:pos x="7" y="12"/>
                </a:cxn>
                <a:cxn ang="0">
                  <a:pos x="2" y="18"/>
                </a:cxn>
                <a:cxn ang="0">
                  <a:pos x="0" y="22"/>
                </a:cxn>
                <a:cxn ang="0">
                  <a:pos x="14" y="26"/>
                </a:cxn>
                <a:cxn ang="0">
                  <a:pos x="17" y="23"/>
                </a:cxn>
                <a:cxn ang="0">
                  <a:pos x="17" y="22"/>
                </a:cxn>
                <a:cxn ang="0">
                  <a:pos x="23" y="14"/>
                </a:cxn>
                <a:cxn ang="0">
                  <a:pos x="25" y="15"/>
                </a:cxn>
                <a:cxn ang="0">
                  <a:pos x="37" y="14"/>
                </a:cxn>
                <a:cxn ang="0">
                  <a:pos x="42" y="17"/>
                </a:cxn>
                <a:cxn ang="0">
                  <a:pos x="45" y="18"/>
                </a:cxn>
                <a:cxn ang="0">
                  <a:pos x="43" y="17"/>
                </a:cxn>
                <a:cxn ang="0">
                  <a:pos x="51" y="24"/>
                </a:cxn>
                <a:cxn ang="0">
                  <a:pos x="48" y="24"/>
                </a:cxn>
                <a:cxn ang="0">
                  <a:pos x="50" y="30"/>
                </a:cxn>
                <a:cxn ang="0">
                  <a:pos x="50" y="30"/>
                </a:cxn>
                <a:cxn ang="0">
                  <a:pos x="48" y="39"/>
                </a:cxn>
                <a:cxn ang="0">
                  <a:pos x="51" y="37"/>
                </a:cxn>
                <a:cxn ang="0">
                  <a:pos x="43" y="46"/>
                </a:cxn>
                <a:cxn ang="0">
                  <a:pos x="46" y="43"/>
                </a:cxn>
                <a:cxn ang="0">
                  <a:pos x="41" y="48"/>
                </a:cxn>
                <a:cxn ang="0">
                  <a:pos x="39" y="47"/>
                </a:cxn>
                <a:cxn ang="0">
                  <a:pos x="28" y="52"/>
                </a:cxn>
                <a:cxn ang="0">
                  <a:pos x="26" y="48"/>
                </a:cxn>
                <a:cxn ang="0">
                  <a:pos x="23" y="46"/>
                </a:cxn>
                <a:cxn ang="0">
                  <a:pos x="19" y="43"/>
                </a:cxn>
                <a:cxn ang="0">
                  <a:pos x="19" y="43"/>
                </a:cxn>
                <a:cxn ang="0">
                  <a:pos x="17" y="40"/>
                </a:cxn>
                <a:cxn ang="0">
                  <a:pos x="14" y="36"/>
                </a:cxn>
              </a:cxnLst>
              <a:rect l="0" t="0" r="r" b="b"/>
              <a:pathLst>
                <a:path w="64" h="63">
                  <a:moveTo>
                    <a:pt x="0" y="31"/>
                  </a:moveTo>
                  <a:lnTo>
                    <a:pt x="0" y="41"/>
                  </a:lnTo>
                  <a:lnTo>
                    <a:pt x="1" y="42"/>
                  </a:lnTo>
                  <a:lnTo>
                    <a:pt x="1" y="43"/>
                  </a:lnTo>
                  <a:lnTo>
                    <a:pt x="2" y="45"/>
                  </a:lnTo>
                  <a:lnTo>
                    <a:pt x="4" y="50"/>
                  </a:lnTo>
                  <a:lnTo>
                    <a:pt x="8" y="52"/>
                  </a:lnTo>
                  <a:lnTo>
                    <a:pt x="4" y="48"/>
                  </a:lnTo>
                  <a:lnTo>
                    <a:pt x="4" y="50"/>
                  </a:lnTo>
                  <a:lnTo>
                    <a:pt x="13" y="58"/>
                  </a:lnTo>
                  <a:lnTo>
                    <a:pt x="14" y="58"/>
                  </a:lnTo>
                  <a:lnTo>
                    <a:pt x="11" y="54"/>
                  </a:lnTo>
                  <a:lnTo>
                    <a:pt x="13" y="58"/>
                  </a:lnTo>
                  <a:lnTo>
                    <a:pt x="18" y="60"/>
                  </a:lnTo>
                  <a:lnTo>
                    <a:pt x="19" y="62"/>
                  </a:lnTo>
                  <a:lnTo>
                    <a:pt x="20" y="62"/>
                  </a:lnTo>
                  <a:lnTo>
                    <a:pt x="22" y="63"/>
                  </a:lnTo>
                  <a:lnTo>
                    <a:pt x="29" y="63"/>
                  </a:lnTo>
                  <a:lnTo>
                    <a:pt x="37" y="62"/>
                  </a:lnTo>
                  <a:lnTo>
                    <a:pt x="36" y="63"/>
                  </a:lnTo>
                  <a:lnTo>
                    <a:pt x="42" y="63"/>
                  </a:lnTo>
                  <a:lnTo>
                    <a:pt x="43" y="62"/>
                  </a:lnTo>
                  <a:lnTo>
                    <a:pt x="45" y="62"/>
                  </a:lnTo>
                  <a:lnTo>
                    <a:pt x="46" y="60"/>
                  </a:lnTo>
                  <a:lnTo>
                    <a:pt x="51" y="58"/>
                  </a:lnTo>
                  <a:lnTo>
                    <a:pt x="53" y="54"/>
                  </a:lnTo>
                  <a:lnTo>
                    <a:pt x="50" y="58"/>
                  </a:lnTo>
                  <a:lnTo>
                    <a:pt x="51" y="58"/>
                  </a:lnTo>
                  <a:lnTo>
                    <a:pt x="52" y="57"/>
                  </a:lnTo>
                  <a:lnTo>
                    <a:pt x="56" y="54"/>
                  </a:lnTo>
                  <a:lnTo>
                    <a:pt x="58" y="51"/>
                  </a:lnTo>
                  <a:lnTo>
                    <a:pt x="59" y="50"/>
                  </a:lnTo>
                  <a:lnTo>
                    <a:pt x="59" y="48"/>
                  </a:lnTo>
                  <a:lnTo>
                    <a:pt x="56" y="52"/>
                  </a:lnTo>
                  <a:lnTo>
                    <a:pt x="59" y="50"/>
                  </a:lnTo>
                  <a:lnTo>
                    <a:pt x="62" y="45"/>
                  </a:lnTo>
                  <a:lnTo>
                    <a:pt x="63" y="43"/>
                  </a:lnTo>
                  <a:lnTo>
                    <a:pt x="63" y="42"/>
                  </a:lnTo>
                  <a:lnTo>
                    <a:pt x="64" y="41"/>
                  </a:lnTo>
                  <a:lnTo>
                    <a:pt x="64" y="35"/>
                  </a:lnTo>
                  <a:lnTo>
                    <a:pt x="63" y="36"/>
                  </a:lnTo>
                  <a:lnTo>
                    <a:pt x="64" y="28"/>
                  </a:lnTo>
                  <a:lnTo>
                    <a:pt x="64" y="22"/>
                  </a:lnTo>
                  <a:lnTo>
                    <a:pt x="63" y="20"/>
                  </a:lnTo>
                  <a:lnTo>
                    <a:pt x="63" y="19"/>
                  </a:lnTo>
                  <a:lnTo>
                    <a:pt x="62" y="18"/>
                  </a:lnTo>
                  <a:lnTo>
                    <a:pt x="62" y="15"/>
                  </a:lnTo>
                  <a:lnTo>
                    <a:pt x="56" y="9"/>
                  </a:lnTo>
                  <a:lnTo>
                    <a:pt x="57" y="12"/>
                  </a:lnTo>
                  <a:lnTo>
                    <a:pt x="59" y="13"/>
                  </a:lnTo>
                  <a:lnTo>
                    <a:pt x="58" y="12"/>
                  </a:lnTo>
                  <a:lnTo>
                    <a:pt x="56" y="8"/>
                  </a:lnTo>
                  <a:lnTo>
                    <a:pt x="52" y="6"/>
                  </a:lnTo>
                  <a:lnTo>
                    <a:pt x="50" y="3"/>
                  </a:lnTo>
                  <a:lnTo>
                    <a:pt x="51" y="6"/>
                  </a:lnTo>
                  <a:lnTo>
                    <a:pt x="51" y="4"/>
                  </a:lnTo>
                  <a:lnTo>
                    <a:pt x="47" y="2"/>
                  </a:lnTo>
                  <a:lnTo>
                    <a:pt x="46" y="1"/>
                  </a:lnTo>
                  <a:lnTo>
                    <a:pt x="43" y="1"/>
                  </a:lnTo>
                  <a:lnTo>
                    <a:pt x="42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18" y="1"/>
                  </a:lnTo>
                  <a:lnTo>
                    <a:pt x="17" y="2"/>
                  </a:lnTo>
                  <a:lnTo>
                    <a:pt x="13" y="4"/>
                  </a:lnTo>
                  <a:lnTo>
                    <a:pt x="13" y="6"/>
                  </a:lnTo>
                  <a:lnTo>
                    <a:pt x="14" y="3"/>
                  </a:lnTo>
                  <a:lnTo>
                    <a:pt x="4" y="13"/>
                  </a:lnTo>
                  <a:lnTo>
                    <a:pt x="7" y="12"/>
                  </a:lnTo>
                  <a:lnTo>
                    <a:pt x="8" y="9"/>
                  </a:lnTo>
                  <a:lnTo>
                    <a:pt x="2" y="15"/>
                  </a:lnTo>
                  <a:lnTo>
                    <a:pt x="2" y="18"/>
                  </a:lnTo>
                  <a:lnTo>
                    <a:pt x="1" y="19"/>
                  </a:lnTo>
                  <a:lnTo>
                    <a:pt x="1" y="20"/>
                  </a:lnTo>
                  <a:lnTo>
                    <a:pt x="0" y="22"/>
                  </a:lnTo>
                  <a:lnTo>
                    <a:pt x="0" y="31"/>
                  </a:lnTo>
                  <a:lnTo>
                    <a:pt x="14" y="31"/>
                  </a:lnTo>
                  <a:lnTo>
                    <a:pt x="14" y="26"/>
                  </a:lnTo>
                  <a:lnTo>
                    <a:pt x="15" y="25"/>
                  </a:lnTo>
                  <a:lnTo>
                    <a:pt x="15" y="24"/>
                  </a:lnTo>
                  <a:lnTo>
                    <a:pt x="17" y="23"/>
                  </a:lnTo>
                  <a:lnTo>
                    <a:pt x="17" y="20"/>
                  </a:lnTo>
                  <a:lnTo>
                    <a:pt x="13" y="24"/>
                  </a:lnTo>
                  <a:lnTo>
                    <a:pt x="17" y="22"/>
                  </a:lnTo>
                  <a:lnTo>
                    <a:pt x="19" y="18"/>
                  </a:lnTo>
                  <a:lnTo>
                    <a:pt x="23" y="15"/>
                  </a:lnTo>
                  <a:lnTo>
                    <a:pt x="23" y="14"/>
                  </a:lnTo>
                  <a:lnTo>
                    <a:pt x="22" y="17"/>
                  </a:lnTo>
                  <a:lnTo>
                    <a:pt x="23" y="15"/>
                  </a:lnTo>
                  <a:lnTo>
                    <a:pt x="25" y="15"/>
                  </a:lnTo>
                  <a:lnTo>
                    <a:pt x="26" y="14"/>
                  </a:lnTo>
                  <a:lnTo>
                    <a:pt x="33" y="14"/>
                  </a:lnTo>
                  <a:lnTo>
                    <a:pt x="37" y="14"/>
                  </a:lnTo>
                  <a:lnTo>
                    <a:pt x="39" y="15"/>
                  </a:lnTo>
                  <a:lnTo>
                    <a:pt x="41" y="15"/>
                  </a:lnTo>
                  <a:lnTo>
                    <a:pt x="42" y="17"/>
                  </a:lnTo>
                  <a:lnTo>
                    <a:pt x="41" y="14"/>
                  </a:lnTo>
                  <a:lnTo>
                    <a:pt x="41" y="15"/>
                  </a:lnTo>
                  <a:lnTo>
                    <a:pt x="45" y="18"/>
                  </a:lnTo>
                  <a:lnTo>
                    <a:pt x="47" y="20"/>
                  </a:lnTo>
                  <a:lnTo>
                    <a:pt x="46" y="18"/>
                  </a:lnTo>
                  <a:lnTo>
                    <a:pt x="43" y="17"/>
                  </a:lnTo>
                  <a:lnTo>
                    <a:pt x="45" y="18"/>
                  </a:lnTo>
                  <a:lnTo>
                    <a:pt x="47" y="22"/>
                  </a:lnTo>
                  <a:lnTo>
                    <a:pt x="51" y="24"/>
                  </a:lnTo>
                  <a:lnTo>
                    <a:pt x="47" y="20"/>
                  </a:lnTo>
                  <a:lnTo>
                    <a:pt x="47" y="23"/>
                  </a:lnTo>
                  <a:lnTo>
                    <a:pt x="48" y="24"/>
                  </a:lnTo>
                  <a:lnTo>
                    <a:pt x="48" y="25"/>
                  </a:lnTo>
                  <a:lnTo>
                    <a:pt x="50" y="26"/>
                  </a:lnTo>
                  <a:lnTo>
                    <a:pt x="50" y="30"/>
                  </a:lnTo>
                  <a:lnTo>
                    <a:pt x="52" y="35"/>
                  </a:lnTo>
                  <a:lnTo>
                    <a:pt x="53" y="26"/>
                  </a:lnTo>
                  <a:lnTo>
                    <a:pt x="50" y="30"/>
                  </a:lnTo>
                  <a:lnTo>
                    <a:pt x="50" y="36"/>
                  </a:lnTo>
                  <a:lnTo>
                    <a:pt x="48" y="37"/>
                  </a:lnTo>
                  <a:lnTo>
                    <a:pt x="48" y="39"/>
                  </a:lnTo>
                  <a:lnTo>
                    <a:pt x="47" y="40"/>
                  </a:lnTo>
                  <a:lnTo>
                    <a:pt x="50" y="40"/>
                  </a:lnTo>
                  <a:lnTo>
                    <a:pt x="51" y="37"/>
                  </a:lnTo>
                  <a:lnTo>
                    <a:pt x="45" y="43"/>
                  </a:lnTo>
                  <a:lnTo>
                    <a:pt x="45" y="45"/>
                  </a:lnTo>
                  <a:lnTo>
                    <a:pt x="43" y="46"/>
                  </a:lnTo>
                  <a:lnTo>
                    <a:pt x="46" y="45"/>
                  </a:lnTo>
                  <a:lnTo>
                    <a:pt x="47" y="42"/>
                  </a:lnTo>
                  <a:lnTo>
                    <a:pt x="46" y="43"/>
                  </a:lnTo>
                  <a:lnTo>
                    <a:pt x="45" y="43"/>
                  </a:lnTo>
                  <a:lnTo>
                    <a:pt x="39" y="50"/>
                  </a:lnTo>
                  <a:lnTo>
                    <a:pt x="41" y="48"/>
                  </a:lnTo>
                  <a:lnTo>
                    <a:pt x="41" y="46"/>
                  </a:lnTo>
                  <a:lnTo>
                    <a:pt x="40" y="47"/>
                  </a:lnTo>
                  <a:lnTo>
                    <a:pt x="39" y="47"/>
                  </a:lnTo>
                  <a:lnTo>
                    <a:pt x="37" y="48"/>
                  </a:lnTo>
                  <a:lnTo>
                    <a:pt x="31" y="48"/>
                  </a:lnTo>
                  <a:lnTo>
                    <a:pt x="28" y="52"/>
                  </a:lnTo>
                  <a:lnTo>
                    <a:pt x="36" y="51"/>
                  </a:lnTo>
                  <a:lnTo>
                    <a:pt x="31" y="48"/>
                  </a:lnTo>
                  <a:lnTo>
                    <a:pt x="26" y="48"/>
                  </a:lnTo>
                  <a:lnTo>
                    <a:pt x="25" y="47"/>
                  </a:lnTo>
                  <a:lnTo>
                    <a:pt x="24" y="47"/>
                  </a:lnTo>
                  <a:lnTo>
                    <a:pt x="23" y="46"/>
                  </a:lnTo>
                  <a:lnTo>
                    <a:pt x="23" y="48"/>
                  </a:lnTo>
                  <a:lnTo>
                    <a:pt x="25" y="50"/>
                  </a:lnTo>
                  <a:lnTo>
                    <a:pt x="19" y="43"/>
                  </a:lnTo>
                  <a:lnTo>
                    <a:pt x="18" y="43"/>
                  </a:lnTo>
                  <a:lnTo>
                    <a:pt x="19" y="45"/>
                  </a:lnTo>
                  <a:lnTo>
                    <a:pt x="19" y="43"/>
                  </a:lnTo>
                  <a:lnTo>
                    <a:pt x="13" y="37"/>
                  </a:lnTo>
                  <a:lnTo>
                    <a:pt x="14" y="40"/>
                  </a:lnTo>
                  <a:lnTo>
                    <a:pt x="17" y="40"/>
                  </a:lnTo>
                  <a:lnTo>
                    <a:pt x="15" y="39"/>
                  </a:lnTo>
                  <a:lnTo>
                    <a:pt x="15" y="37"/>
                  </a:lnTo>
                  <a:lnTo>
                    <a:pt x="14" y="36"/>
                  </a:lnTo>
                  <a:lnTo>
                    <a:pt x="14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61" name="Freeform 45"/>
            <p:cNvSpPr>
              <a:spLocks/>
            </p:cNvSpPr>
            <p:nvPr/>
          </p:nvSpPr>
          <p:spPr bwMode="auto">
            <a:xfrm>
              <a:off x="597" y="1675"/>
              <a:ext cx="266" cy="1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3" y="12"/>
                </a:cxn>
                <a:cxn ang="0">
                  <a:pos x="5" y="15"/>
                </a:cxn>
                <a:cxn ang="0">
                  <a:pos x="261" y="15"/>
                </a:cxn>
                <a:cxn ang="0">
                  <a:pos x="264" y="12"/>
                </a:cxn>
                <a:cxn ang="0">
                  <a:pos x="266" y="10"/>
                </a:cxn>
                <a:cxn ang="0">
                  <a:pos x="266" y="5"/>
                </a:cxn>
                <a:cxn ang="0">
                  <a:pos x="264" y="2"/>
                </a:cxn>
                <a:cxn ang="0">
                  <a:pos x="261" y="0"/>
                </a:cxn>
                <a:cxn ang="0">
                  <a:pos x="259" y="0"/>
                </a:cxn>
                <a:cxn ang="0">
                  <a:pos x="8" y="0"/>
                </a:cxn>
              </a:cxnLst>
              <a:rect l="0" t="0" r="r" b="b"/>
              <a:pathLst>
                <a:path w="266" h="15">
                  <a:moveTo>
                    <a:pt x="8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2"/>
                  </a:lnTo>
                  <a:lnTo>
                    <a:pt x="5" y="15"/>
                  </a:lnTo>
                  <a:lnTo>
                    <a:pt x="261" y="15"/>
                  </a:lnTo>
                  <a:lnTo>
                    <a:pt x="264" y="12"/>
                  </a:lnTo>
                  <a:lnTo>
                    <a:pt x="266" y="10"/>
                  </a:lnTo>
                  <a:lnTo>
                    <a:pt x="266" y="5"/>
                  </a:lnTo>
                  <a:lnTo>
                    <a:pt x="264" y="2"/>
                  </a:lnTo>
                  <a:lnTo>
                    <a:pt x="261" y="0"/>
                  </a:lnTo>
                  <a:lnTo>
                    <a:pt x="259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62" name="Freeform 46"/>
            <p:cNvSpPr>
              <a:spLocks/>
            </p:cNvSpPr>
            <p:nvPr/>
          </p:nvSpPr>
          <p:spPr bwMode="auto">
            <a:xfrm>
              <a:off x="848" y="1401"/>
              <a:ext cx="244" cy="14"/>
            </a:xfrm>
            <a:custGeom>
              <a:avLst/>
              <a:gdLst/>
              <a:ahLst/>
              <a:cxnLst>
                <a:cxn ang="0">
                  <a:pos x="237" y="14"/>
                </a:cxn>
                <a:cxn ang="0">
                  <a:pos x="239" y="14"/>
                </a:cxn>
                <a:cxn ang="0">
                  <a:pos x="242" y="12"/>
                </a:cxn>
                <a:cxn ang="0">
                  <a:pos x="244" y="9"/>
                </a:cxn>
                <a:cxn ang="0">
                  <a:pos x="244" y="5"/>
                </a:cxn>
                <a:cxn ang="0">
                  <a:pos x="242" y="2"/>
                </a:cxn>
                <a:cxn ang="0">
                  <a:pos x="239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9"/>
                </a:cxn>
                <a:cxn ang="0">
                  <a:pos x="3" y="12"/>
                </a:cxn>
                <a:cxn ang="0">
                  <a:pos x="5" y="14"/>
                </a:cxn>
                <a:cxn ang="0">
                  <a:pos x="8" y="14"/>
                </a:cxn>
                <a:cxn ang="0">
                  <a:pos x="237" y="14"/>
                </a:cxn>
              </a:cxnLst>
              <a:rect l="0" t="0" r="r" b="b"/>
              <a:pathLst>
                <a:path w="244" h="14">
                  <a:moveTo>
                    <a:pt x="237" y="14"/>
                  </a:moveTo>
                  <a:lnTo>
                    <a:pt x="239" y="14"/>
                  </a:lnTo>
                  <a:lnTo>
                    <a:pt x="242" y="12"/>
                  </a:lnTo>
                  <a:lnTo>
                    <a:pt x="244" y="9"/>
                  </a:lnTo>
                  <a:lnTo>
                    <a:pt x="244" y="5"/>
                  </a:lnTo>
                  <a:lnTo>
                    <a:pt x="242" y="2"/>
                  </a:lnTo>
                  <a:lnTo>
                    <a:pt x="239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9"/>
                  </a:lnTo>
                  <a:lnTo>
                    <a:pt x="3" y="12"/>
                  </a:lnTo>
                  <a:lnTo>
                    <a:pt x="5" y="14"/>
                  </a:lnTo>
                  <a:lnTo>
                    <a:pt x="8" y="14"/>
                  </a:lnTo>
                  <a:lnTo>
                    <a:pt x="237" y="1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63" name="Freeform 47"/>
            <p:cNvSpPr>
              <a:spLocks/>
            </p:cNvSpPr>
            <p:nvPr/>
          </p:nvSpPr>
          <p:spPr bwMode="auto">
            <a:xfrm>
              <a:off x="848" y="1401"/>
              <a:ext cx="15" cy="586"/>
            </a:xfrm>
            <a:custGeom>
              <a:avLst/>
              <a:gdLst/>
              <a:ahLst/>
              <a:cxnLst>
                <a:cxn ang="0">
                  <a:pos x="15" y="7"/>
                </a:cxn>
                <a:cxn ang="0">
                  <a:pos x="15" y="5"/>
                </a:cxn>
                <a:cxn ang="0">
                  <a:pos x="13" y="2"/>
                </a:cxn>
                <a:cxn ang="0">
                  <a:pos x="10" y="0"/>
                </a:cxn>
                <a:cxn ang="0">
                  <a:pos x="5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581"/>
                </a:cxn>
                <a:cxn ang="0">
                  <a:pos x="3" y="583"/>
                </a:cxn>
                <a:cxn ang="0">
                  <a:pos x="5" y="586"/>
                </a:cxn>
                <a:cxn ang="0">
                  <a:pos x="10" y="586"/>
                </a:cxn>
                <a:cxn ang="0">
                  <a:pos x="13" y="583"/>
                </a:cxn>
                <a:cxn ang="0">
                  <a:pos x="15" y="581"/>
                </a:cxn>
                <a:cxn ang="0">
                  <a:pos x="15" y="578"/>
                </a:cxn>
                <a:cxn ang="0">
                  <a:pos x="15" y="7"/>
                </a:cxn>
              </a:cxnLst>
              <a:rect l="0" t="0" r="r" b="b"/>
              <a:pathLst>
                <a:path w="15" h="586">
                  <a:moveTo>
                    <a:pt x="15" y="7"/>
                  </a:moveTo>
                  <a:lnTo>
                    <a:pt x="15" y="5"/>
                  </a:lnTo>
                  <a:lnTo>
                    <a:pt x="13" y="2"/>
                  </a:lnTo>
                  <a:lnTo>
                    <a:pt x="10" y="0"/>
                  </a:ln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581"/>
                  </a:lnTo>
                  <a:lnTo>
                    <a:pt x="3" y="583"/>
                  </a:lnTo>
                  <a:lnTo>
                    <a:pt x="5" y="586"/>
                  </a:lnTo>
                  <a:lnTo>
                    <a:pt x="10" y="586"/>
                  </a:lnTo>
                  <a:lnTo>
                    <a:pt x="13" y="583"/>
                  </a:lnTo>
                  <a:lnTo>
                    <a:pt x="15" y="581"/>
                  </a:lnTo>
                  <a:lnTo>
                    <a:pt x="15" y="578"/>
                  </a:lnTo>
                  <a:lnTo>
                    <a:pt x="15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64" name="Freeform 48"/>
            <p:cNvSpPr>
              <a:spLocks/>
            </p:cNvSpPr>
            <p:nvPr/>
          </p:nvSpPr>
          <p:spPr bwMode="auto">
            <a:xfrm>
              <a:off x="848" y="1972"/>
              <a:ext cx="244" cy="1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0"/>
                </a:cxn>
                <a:cxn ang="0">
                  <a:pos x="3" y="3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3" y="12"/>
                </a:cxn>
                <a:cxn ang="0">
                  <a:pos x="5" y="15"/>
                </a:cxn>
                <a:cxn ang="0">
                  <a:pos x="239" y="15"/>
                </a:cxn>
                <a:cxn ang="0">
                  <a:pos x="242" y="12"/>
                </a:cxn>
                <a:cxn ang="0">
                  <a:pos x="244" y="10"/>
                </a:cxn>
                <a:cxn ang="0">
                  <a:pos x="244" y="5"/>
                </a:cxn>
                <a:cxn ang="0">
                  <a:pos x="242" y="3"/>
                </a:cxn>
                <a:cxn ang="0">
                  <a:pos x="239" y="0"/>
                </a:cxn>
                <a:cxn ang="0">
                  <a:pos x="237" y="0"/>
                </a:cxn>
                <a:cxn ang="0">
                  <a:pos x="8" y="0"/>
                </a:cxn>
              </a:cxnLst>
              <a:rect l="0" t="0" r="r" b="b"/>
              <a:pathLst>
                <a:path w="244" h="15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2"/>
                  </a:lnTo>
                  <a:lnTo>
                    <a:pt x="5" y="15"/>
                  </a:lnTo>
                  <a:lnTo>
                    <a:pt x="239" y="15"/>
                  </a:lnTo>
                  <a:lnTo>
                    <a:pt x="242" y="12"/>
                  </a:lnTo>
                  <a:lnTo>
                    <a:pt x="244" y="10"/>
                  </a:lnTo>
                  <a:lnTo>
                    <a:pt x="244" y="5"/>
                  </a:lnTo>
                  <a:lnTo>
                    <a:pt x="242" y="3"/>
                  </a:lnTo>
                  <a:lnTo>
                    <a:pt x="239" y="0"/>
                  </a:lnTo>
                  <a:lnTo>
                    <a:pt x="23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65" name="Oval 49"/>
            <p:cNvSpPr>
              <a:spLocks noChangeArrowheads="1"/>
            </p:cNvSpPr>
            <p:nvPr/>
          </p:nvSpPr>
          <p:spPr bwMode="auto">
            <a:xfrm>
              <a:off x="831" y="1663"/>
              <a:ext cx="48" cy="47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66" name="Freeform 50"/>
            <p:cNvSpPr>
              <a:spLocks/>
            </p:cNvSpPr>
            <p:nvPr/>
          </p:nvSpPr>
          <p:spPr bwMode="auto">
            <a:xfrm>
              <a:off x="824" y="1655"/>
              <a:ext cx="60" cy="60"/>
            </a:xfrm>
            <a:custGeom>
              <a:avLst/>
              <a:gdLst/>
              <a:ahLst/>
              <a:cxnLst>
                <a:cxn ang="0">
                  <a:pos x="1" y="41"/>
                </a:cxn>
                <a:cxn ang="0">
                  <a:pos x="2" y="44"/>
                </a:cxn>
                <a:cxn ang="0">
                  <a:pos x="10" y="52"/>
                </a:cxn>
                <a:cxn ang="0">
                  <a:pos x="12" y="54"/>
                </a:cxn>
                <a:cxn ang="0">
                  <a:pos x="15" y="56"/>
                </a:cxn>
                <a:cxn ang="0">
                  <a:pos x="15" y="56"/>
                </a:cxn>
                <a:cxn ang="0">
                  <a:pos x="27" y="60"/>
                </a:cxn>
                <a:cxn ang="0">
                  <a:pos x="35" y="58"/>
                </a:cxn>
                <a:cxn ang="0">
                  <a:pos x="45" y="56"/>
                </a:cxn>
                <a:cxn ang="0">
                  <a:pos x="45" y="56"/>
                </a:cxn>
                <a:cxn ang="0">
                  <a:pos x="48" y="54"/>
                </a:cxn>
                <a:cxn ang="0">
                  <a:pos x="50" y="52"/>
                </a:cxn>
                <a:cxn ang="0">
                  <a:pos x="57" y="44"/>
                </a:cxn>
                <a:cxn ang="0">
                  <a:pos x="58" y="41"/>
                </a:cxn>
                <a:cxn ang="0">
                  <a:pos x="54" y="38"/>
                </a:cxn>
                <a:cxn ang="0">
                  <a:pos x="60" y="21"/>
                </a:cxn>
                <a:cxn ang="0">
                  <a:pos x="55" y="15"/>
                </a:cxn>
                <a:cxn ang="0">
                  <a:pos x="54" y="11"/>
                </a:cxn>
                <a:cxn ang="0">
                  <a:pos x="51" y="9"/>
                </a:cxn>
                <a:cxn ang="0">
                  <a:pos x="49" y="6"/>
                </a:cxn>
                <a:cxn ang="0">
                  <a:pos x="45" y="5"/>
                </a:cxn>
                <a:cxn ang="0">
                  <a:pos x="39" y="0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2" y="6"/>
                </a:cxn>
                <a:cxn ang="0">
                  <a:pos x="10" y="9"/>
                </a:cxn>
                <a:cxn ang="0">
                  <a:pos x="2" y="16"/>
                </a:cxn>
                <a:cxn ang="0">
                  <a:pos x="1" y="20"/>
                </a:cxn>
                <a:cxn ang="0">
                  <a:pos x="15" y="31"/>
                </a:cxn>
                <a:cxn ang="0">
                  <a:pos x="13" y="25"/>
                </a:cxn>
                <a:cxn ang="0">
                  <a:pos x="18" y="20"/>
                </a:cxn>
                <a:cxn ang="0">
                  <a:pos x="21" y="17"/>
                </a:cxn>
                <a:cxn ang="0">
                  <a:pos x="23" y="15"/>
                </a:cxn>
                <a:cxn ang="0">
                  <a:pos x="21" y="17"/>
                </a:cxn>
                <a:cxn ang="0">
                  <a:pos x="24" y="16"/>
                </a:cxn>
                <a:cxn ang="0">
                  <a:pos x="34" y="15"/>
                </a:cxn>
                <a:cxn ang="0">
                  <a:pos x="35" y="15"/>
                </a:cxn>
                <a:cxn ang="0">
                  <a:pos x="39" y="16"/>
                </a:cxn>
                <a:cxn ang="0">
                  <a:pos x="41" y="19"/>
                </a:cxn>
                <a:cxn ang="0">
                  <a:pos x="44" y="21"/>
                </a:cxn>
                <a:cxn ang="0">
                  <a:pos x="45" y="25"/>
                </a:cxn>
                <a:cxn ang="0">
                  <a:pos x="45" y="26"/>
                </a:cxn>
                <a:cxn ang="0">
                  <a:pos x="54" y="24"/>
                </a:cxn>
                <a:cxn ang="0">
                  <a:pos x="44" y="36"/>
                </a:cxn>
                <a:cxn ang="0">
                  <a:pos x="43" y="39"/>
                </a:cxn>
                <a:cxn ang="0">
                  <a:pos x="45" y="37"/>
                </a:cxn>
                <a:cxn ang="0">
                  <a:pos x="43" y="39"/>
                </a:cxn>
                <a:cxn ang="0">
                  <a:pos x="40" y="42"/>
                </a:cxn>
                <a:cxn ang="0">
                  <a:pos x="35" y="47"/>
                </a:cxn>
                <a:cxn ang="0">
                  <a:pos x="26" y="48"/>
                </a:cxn>
                <a:cxn ang="0">
                  <a:pos x="32" y="45"/>
                </a:cxn>
                <a:cxn ang="0">
                  <a:pos x="24" y="47"/>
                </a:cxn>
                <a:cxn ang="0">
                  <a:pos x="19" y="42"/>
                </a:cxn>
                <a:cxn ang="0">
                  <a:pos x="17" y="39"/>
                </a:cxn>
                <a:cxn ang="0">
                  <a:pos x="15" y="37"/>
                </a:cxn>
                <a:cxn ang="0">
                  <a:pos x="17" y="39"/>
                </a:cxn>
                <a:cxn ang="0">
                  <a:pos x="16" y="36"/>
                </a:cxn>
                <a:cxn ang="0">
                  <a:pos x="0" y="31"/>
                </a:cxn>
              </a:cxnLst>
              <a:rect l="0" t="0" r="r" b="b"/>
              <a:pathLst>
                <a:path w="60" h="60">
                  <a:moveTo>
                    <a:pt x="0" y="31"/>
                  </a:moveTo>
                  <a:lnTo>
                    <a:pt x="0" y="39"/>
                  </a:lnTo>
                  <a:lnTo>
                    <a:pt x="1" y="41"/>
                  </a:lnTo>
                  <a:lnTo>
                    <a:pt x="4" y="45"/>
                  </a:lnTo>
                  <a:lnTo>
                    <a:pt x="5" y="45"/>
                  </a:lnTo>
                  <a:lnTo>
                    <a:pt x="2" y="44"/>
                  </a:lnTo>
                  <a:lnTo>
                    <a:pt x="4" y="45"/>
                  </a:lnTo>
                  <a:lnTo>
                    <a:pt x="6" y="49"/>
                  </a:lnTo>
                  <a:lnTo>
                    <a:pt x="10" y="52"/>
                  </a:lnTo>
                  <a:lnTo>
                    <a:pt x="6" y="48"/>
                  </a:lnTo>
                  <a:lnTo>
                    <a:pt x="9" y="52"/>
                  </a:lnTo>
                  <a:lnTo>
                    <a:pt x="12" y="54"/>
                  </a:lnTo>
                  <a:lnTo>
                    <a:pt x="9" y="50"/>
                  </a:lnTo>
                  <a:lnTo>
                    <a:pt x="11" y="54"/>
                  </a:lnTo>
                  <a:lnTo>
                    <a:pt x="15" y="56"/>
                  </a:lnTo>
                  <a:lnTo>
                    <a:pt x="16" y="58"/>
                  </a:lnTo>
                  <a:lnTo>
                    <a:pt x="15" y="55"/>
                  </a:lnTo>
                  <a:lnTo>
                    <a:pt x="15" y="56"/>
                  </a:lnTo>
                  <a:lnTo>
                    <a:pt x="19" y="59"/>
                  </a:lnTo>
                  <a:lnTo>
                    <a:pt x="21" y="60"/>
                  </a:lnTo>
                  <a:lnTo>
                    <a:pt x="27" y="60"/>
                  </a:lnTo>
                  <a:lnTo>
                    <a:pt x="26" y="59"/>
                  </a:lnTo>
                  <a:lnTo>
                    <a:pt x="38" y="54"/>
                  </a:lnTo>
                  <a:lnTo>
                    <a:pt x="35" y="58"/>
                  </a:lnTo>
                  <a:lnTo>
                    <a:pt x="39" y="60"/>
                  </a:lnTo>
                  <a:lnTo>
                    <a:pt x="40" y="59"/>
                  </a:lnTo>
                  <a:lnTo>
                    <a:pt x="45" y="56"/>
                  </a:lnTo>
                  <a:lnTo>
                    <a:pt x="45" y="55"/>
                  </a:lnTo>
                  <a:lnTo>
                    <a:pt x="44" y="58"/>
                  </a:lnTo>
                  <a:lnTo>
                    <a:pt x="45" y="56"/>
                  </a:lnTo>
                  <a:lnTo>
                    <a:pt x="49" y="54"/>
                  </a:lnTo>
                  <a:lnTo>
                    <a:pt x="51" y="50"/>
                  </a:lnTo>
                  <a:lnTo>
                    <a:pt x="48" y="54"/>
                  </a:lnTo>
                  <a:lnTo>
                    <a:pt x="51" y="52"/>
                  </a:lnTo>
                  <a:lnTo>
                    <a:pt x="54" y="48"/>
                  </a:lnTo>
                  <a:lnTo>
                    <a:pt x="50" y="52"/>
                  </a:lnTo>
                  <a:lnTo>
                    <a:pt x="54" y="49"/>
                  </a:lnTo>
                  <a:lnTo>
                    <a:pt x="56" y="45"/>
                  </a:lnTo>
                  <a:lnTo>
                    <a:pt x="57" y="44"/>
                  </a:lnTo>
                  <a:lnTo>
                    <a:pt x="55" y="45"/>
                  </a:lnTo>
                  <a:lnTo>
                    <a:pt x="56" y="45"/>
                  </a:lnTo>
                  <a:lnTo>
                    <a:pt x="58" y="41"/>
                  </a:lnTo>
                  <a:lnTo>
                    <a:pt x="60" y="39"/>
                  </a:lnTo>
                  <a:lnTo>
                    <a:pt x="57" y="36"/>
                  </a:lnTo>
                  <a:lnTo>
                    <a:pt x="54" y="38"/>
                  </a:lnTo>
                  <a:lnTo>
                    <a:pt x="58" y="26"/>
                  </a:lnTo>
                  <a:lnTo>
                    <a:pt x="60" y="27"/>
                  </a:lnTo>
                  <a:lnTo>
                    <a:pt x="60" y="21"/>
                  </a:lnTo>
                  <a:lnTo>
                    <a:pt x="58" y="20"/>
                  </a:lnTo>
                  <a:lnTo>
                    <a:pt x="56" y="15"/>
                  </a:lnTo>
                  <a:lnTo>
                    <a:pt x="55" y="15"/>
                  </a:lnTo>
                  <a:lnTo>
                    <a:pt x="57" y="16"/>
                  </a:lnTo>
                  <a:lnTo>
                    <a:pt x="56" y="15"/>
                  </a:lnTo>
                  <a:lnTo>
                    <a:pt x="54" y="11"/>
                  </a:lnTo>
                  <a:lnTo>
                    <a:pt x="50" y="9"/>
                  </a:lnTo>
                  <a:lnTo>
                    <a:pt x="54" y="13"/>
                  </a:lnTo>
                  <a:lnTo>
                    <a:pt x="51" y="9"/>
                  </a:lnTo>
                  <a:lnTo>
                    <a:pt x="48" y="6"/>
                  </a:lnTo>
                  <a:lnTo>
                    <a:pt x="51" y="10"/>
                  </a:lnTo>
                  <a:lnTo>
                    <a:pt x="49" y="6"/>
                  </a:lnTo>
                  <a:lnTo>
                    <a:pt x="45" y="4"/>
                  </a:lnTo>
                  <a:lnTo>
                    <a:pt x="44" y="3"/>
                  </a:lnTo>
                  <a:lnTo>
                    <a:pt x="45" y="5"/>
                  </a:lnTo>
                  <a:lnTo>
                    <a:pt x="45" y="4"/>
                  </a:lnTo>
                  <a:lnTo>
                    <a:pt x="40" y="2"/>
                  </a:lnTo>
                  <a:lnTo>
                    <a:pt x="39" y="0"/>
                  </a:lnTo>
                  <a:lnTo>
                    <a:pt x="21" y="0"/>
                  </a:lnTo>
                  <a:lnTo>
                    <a:pt x="19" y="2"/>
                  </a:lnTo>
                  <a:lnTo>
                    <a:pt x="15" y="4"/>
                  </a:lnTo>
                  <a:lnTo>
                    <a:pt x="15" y="5"/>
                  </a:lnTo>
                  <a:lnTo>
                    <a:pt x="16" y="3"/>
                  </a:lnTo>
                  <a:lnTo>
                    <a:pt x="15" y="4"/>
                  </a:lnTo>
                  <a:lnTo>
                    <a:pt x="11" y="6"/>
                  </a:lnTo>
                  <a:lnTo>
                    <a:pt x="9" y="10"/>
                  </a:lnTo>
                  <a:lnTo>
                    <a:pt x="12" y="6"/>
                  </a:lnTo>
                  <a:lnTo>
                    <a:pt x="9" y="9"/>
                  </a:lnTo>
                  <a:lnTo>
                    <a:pt x="6" y="13"/>
                  </a:lnTo>
                  <a:lnTo>
                    <a:pt x="10" y="9"/>
                  </a:lnTo>
                  <a:lnTo>
                    <a:pt x="6" y="11"/>
                  </a:lnTo>
                  <a:lnTo>
                    <a:pt x="4" y="15"/>
                  </a:lnTo>
                  <a:lnTo>
                    <a:pt x="2" y="16"/>
                  </a:lnTo>
                  <a:lnTo>
                    <a:pt x="5" y="15"/>
                  </a:lnTo>
                  <a:lnTo>
                    <a:pt x="4" y="15"/>
                  </a:lnTo>
                  <a:lnTo>
                    <a:pt x="1" y="20"/>
                  </a:lnTo>
                  <a:lnTo>
                    <a:pt x="0" y="21"/>
                  </a:lnTo>
                  <a:lnTo>
                    <a:pt x="0" y="31"/>
                  </a:lnTo>
                  <a:lnTo>
                    <a:pt x="15" y="31"/>
                  </a:lnTo>
                  <a:lnTo>
                    <a:pt x="15" y="26"/>
                  </a:lnTo>
                  <a:lnTo>
                    <a:pt x="16" y="25"/>
                  </a:lnTo>
                  <a:lnTo>
                    <a:pt x="13" y="25"/>
                  </a:lnTo>
                  <a:lnTo>
                    <a:pt x="15" y="25"/>
                  </a:lnTo>
                  <a:lnTo>
                    <a:pt x="17" y="21"/>
                  </a:lnTo>
                  <a:lnTo>
                    <a:pt x="18" y="20"/>
                  </a:lnTo>
                  <a:lnTo>
                    <a:pt x="16" y="21"/>
                  </a:lnTo>
                  <a:lnTo>
                    <a:pt x="15" y="24"/>
                  </a:lnTo>
                  <a:lnTo>
                    <a:pt x="21" y="17"/>
                  </a:lnTo>
                  <a:lnTo>
                    <a:pt x="18" y="19"/>
                  </a:lnTo>
                  <a:lnTo>
                    <a:pt x="17" y="21"/>
                  </a:lnTo>
                  <a:lnTo>
                    <a:pt x="23" y="15"/>
                  </a:lnTo>
                  <a:lnTo>
                    <a:pt x="21" y="16"/>
                  </a:lnTo>
                  <a:lnTo>
                    <a:pt x="19" y="19"/>
                  </a:lnTo>
                  <a:lnTo>
                    <a:pt x="21" y="17"/>
                  </a:lnTo>
                  <a:lnTo>
                    <a:pt x="24" y="15"/>
                  </a:lnTo>
                  <a:lnTo>
                    <a:pt x="24" y="14"/>
                  </a:lnTo>
                  <a:lnTo>
                    <a:pt x="24" y="16"/>
                  </a:lnTo>
                  <a:lnTo>
                    <a:pt x="26" y="15"/>
                  </a:lnTo>
                  <a:lnTo>
                    <a:pt x="30" y="15"/>
                  </a:lnTo>
                  <a:lnTo>
                    <a:pt x="34" y="15"/>
                  </a:lnTo>
                  <a:lnTo>
                    <a:pt x="35" y="16"/>
                  </a:lnTo>
                  <a:lnTo>
                    <a:pt x="35" y="14"/>
                  </a:lnTo>
                  <a:lnTo>
                    <a:pt x="35" y="15"/>
                  </a:lnTo>
                  <a:lnTo>
                    <a:pt x="39" y="17"/>
                  </a:lnTo>
                  <a:lnTo>
                    <a:pt x="40" y="19"/>
                  </a:lnTo>
                  <a:lnTo>
                    <a:pt x="39" y="16"/>
                  </a:lnTo>
                  <a:lnTo>
                    <a:pt x="37" y="15"/>
                  </a:lnTo>
                  <a:lnTo>
                    <a:pt x="43" y="21"/>
                  </a:lnTo>
                  <a:lnTo>
                    <a:pt x="41" y="19"/>
                  </a:lnTo>
                  <a:lnTo>
                    <a:pt x="39" y="17"/>
                  </a:lnTo>
                  <a:lnTo>
                    <a:pt x="45" y="24"/>
                  </a:lnTo>
                  <a:lnTo>
                    <a:pt x="44" y="21"/>
                  </a:lnTo>
                  <a:lnTo>
                    <a:pt x="41" y="20"/>
                  </a:lnTo>
                  <a:lnTo>
                    <a:pt x="43" y="21"/>
                  </a:lnTo>
                  <a:lnTo>
                    <a:pt x="45" y="25"/>
                  </a:lnTo>
                  <a:lnTo>
                    <a:pt x="46" y="25"/>
                  </a:lnTo>
                  <a:lnTo>
                    <a:pt x="44" y="25"/>
                  </a:lnTo>
                  <a:lnTo>
                    <a:pt x="45" y="26"/>
                  </a:lnTo>
                  <a:lnTo>
                    <a:pt x="45" y="32"/>
                  </a:lnTo>
                  <a:lnTo>
                    <a:pt x="49" y="36"/>
                  </a:lnTo>
                  <a:lnTo>
                    <a:pt x="54" y="24"/>
                  </a:lnTo>
                  <a:lnTo>
                    <a:pt x="48" y="26"/>
                  </a:lnTo>
                  <a:lnTo>
                    <a:pt x="45" y="35"/>
                  </a:lnTo>
                  <a:lnTo>
                    <a:pt x="44" y="36"/>
                  </a:lnTo>
                  <a:lnTo>
                    <a:pt x="46" y="36"/>
                  </a:lnTo>
                  <a:lnTo>
                    <a:pt x="45" y="36"/>
                  </a:lnTo>
                  <a:lnTo>
                    <a:pt x="43" y="39"/>
                  </a:lnTo>
                  <a:lnTo>
                    <a:pt x="41" y="41"/>
                  </a:lnTo>
                  <a:lnTo>
                    <a:pt x="44" y="39"/>
                  </a:lnTo>
                  <a:lnTo>
                    <a:pt x="45" y="37"/>
                  </a:lnTo>
                  <a:lnTo>
                    <a:pt x="39" y="43"/>
                  </a:lnTo>
                  <a:lnTo>
                    <a:pt x="41" y="42"/>
                  </a:lnTo>
                  <a:lnTo>
                    <a:pt x="43" y="39"/>
                  </a:lnTo>
                  <a:lnTo>
                    <a:pt x="37" y="45"/>
                  </a:lnTo>
                  <a:lnTo>
                    <a:pt x="39" y="44"/>
                  </a:lnTo>
                  <a:lnTo>
                    <a:pt x="40" y="42"/>
                  </a:lnTo>
                  <a:lnTo>
                    <a:pt x="39" y="43"/>
                  </a:lnTo>
                  <a:lnTo>
                    <a:pt x="35" y="45"/>
                  </a:lnTo>
                  <a:lnTo>
                    <a:pt x="35" y="47"/>
                  </a:lnTo>
                  <a:lnTo>
                    <a:pt x="35" y="44"/>
                  </a:lnTo>
                  <a:lnTo>
                    <a:pt x="34" y="45"/>
                  </a:lnTo>
                  <a:lnTo>
                    <a:pt x="26" y="48"/>
                  </a:lnTo>
                  <a:lnTo>
                    <a:pt x="23" y="54"/>
                  </a:lnTo>
                  <a:lnTo>
                    <a:pt x="35" y="49"/>
                  </a:lnTo>
                  <a:lnTo>
                    <a:pt x="32" y="45"/>
                  </a:lnTo>
                  <a:lnTo>
                    <a:pt x="26" y="45"/>
                  </a:lnTo>
                  <a:lnTo>
                    <a:pt x="24" y="44"/>
                  </a:lnTo>
                  <a:lnTo>
                    <a:pt x="24" y="47"/>
                  </a:lnTo>
                  <a:lnTo>
                    <a:pt x="24" y="45"/>
                  </a:lnTo>
                  <a:lnTo>
                    <a:pt x="21" y="43"/>
                  </a:lnTo>
                  <a:lnTo>
                    <a:pt x="19" y="42"/>
                  </a:lnTo>
                  <a:lnTo>
                    <a:pt x="21" y="44"/>
                  </a:lnTo>
                  <a:lnTo>
                    <a:pt x="23" y="45"/>
                  </a:lnTo>
                  <a:lnTo>
                    <a:pt x="17" y="39"/>
                  </a:lnTo>
                  <a:lnTo>
                    <a:pt x="18" y="42"/>
                  </a:lnTo>
                  <a:lnTo>
                    <a:pt x="21" y="43"/>
                  </a:lnTo>
                  <a:lnTo>
                    <a:pt x="15" y="37"/>
                  </a:lnTo>
                  <a:lnTo>
                    <a:pt x="16" y="39"/>
                  </a:lnTo>
                  <a:lnTo>
                    <a:pt x="18" y="41"/>
                  </a:lnTo>
                  <a:lnTo>
                    <a:pt x="17" y="39"/>
                  </a:lnTo>
                  <a:lnTo>
                    <a:pt x="15" y="36"/>
                  </a:lnTo>
                  <a:lnTo>
                    <a:pt x="13" y="36"/>
                  </a:lnTo>
                  <a:lnTo>
                    <a:pt x="16" y="36"/>
                  </a:lnTo>
                  <a:lnTo>
                    <a:pt x="15" y="35"/>
                  </a:lnTo>
                  <a:lnTo>
                    <a:pt x="15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67" name="Rectangle 51"/>
            <p:cNvSpPr>
              <a:spLocks noChangeArrowheads="1"/>
            </p:cNvSpPr>
            <p:nvPr/>
          </p:nvSpPr>
          <p:spPr bwMode="auto">
            <a:xfrm>
              <a:off x="411" y="1564"/>
              <a:ext cx="98" cy="1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700" i="0" baseline="0">
                  <a:solidFill>
                    <a:srgbClr val="000000"/>
                  </a:solidFill>
                  <a:latin typeface="Swiss 721 SWA" charset="0"/>
                </a:rPr>
                <a:t>C</a:t>
              </a:r>
              <a:endParaRPr lang="en-US" sz="3600" i="0" baseline="0"/>
            </a:p>
          </p:txBody>
        </p:sp>
        <p:sp>
          <p:nvSpPr>
            <p:cNvPr id="726068" name="Freeform 52"/>
            <p:cNvSpPr>
              <a:spLocks/>
            </p:cNvSpPr>
            <p:nvPr/>
          </p:nvSpPr>
          <p:spPr bwMode="auto">
            <a:xfrm>
              <a:off x="573" y="2095"/>
              <a:ext cx="525" cy="15"/>
            </a:xfrm>
            <a:custGeom>
              <a:avLst/>
              <a:gdLst/>
              <a:ahLst/>
              <a:cxnLst>
                <a:cxn ang="0">
                  <a:pos x="518" y="15"/>
                </a:cxn>
                <a:cxn ang="0">
                  <a:pos x="520" y="15"/>
                </a:cxn>
                <a:cxn ang="0">
                  <a:pos x="523" y="12"/>
                </a:cxn>
                <a:cxn ang="0">
                  <a:pos x="525" y="10"/>
                </a:cxn>
                <a:cxn ang="0">
                  <a:pos x="525" y="5"/>
                </a:cxn>
                <a:cxn ang="0">
                  <a:pos x="523" y="3"/>
                </a:cxn>
                <a:cxn ang="0">
                  <a:pos x="520" y="0"/>
                </a:cxn>
                <a:cxn ang="0">
                  <a:pos x="5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5" y="15"/>
                </a:cxn>
                <a:cxn ang="0">
                  <a:pos x="7" y="15"/>
                </a:cxn>
                <a:cxn ang="0">
                  <a:pos x="518" y="15"/>
                </a:cxn>
              </a:cxnLst>
              <a:rect l="0" t="0" r="r" b="b"/>
              <a:pathLst>
                <a:path w="525" h="15">
                  <a:moveTo>
                    <a:pt x="518" y="15"/>
                  </a:moveTo>
                  <a:lnTo>
                    <a:pt x="520" y="15"/>
                  </a:lnTo>
                  <a:lnTo>
                    <a:pt x="523" y="12"/>
                  </a:lnTo>
                  <a:lnTo>
                    <a:pt x="525" y="10"/>
                  </a:lnTo>
                  <a:lnTo>
                    <a:pt x="525" y="5"/>
                  </a:lnTo>
                  <a:lnTo>
                    <a:pt x="523" y="3"/>
                  </a:lnTo>
                  <a:lnTo>
                    <a:pt x="520" y="0"/>
                  </a:ln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5" y="15"/>
                  </a:lnTo>
                  <a:lnTo>
                    <a:pt x="7" y="15"/>
                  </a:lnTo>
                  <a:lnTo>
                    <a:pt x="518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69" name="Freeform 53"/>
            <p:cNvSpPr>
              <a:spLocks/>
            </p:cNvSpPr>
            <p:nvPr/>
          </p:nvSpPr>
          <p:spPr bwMode="auto">
            <a:xfrm>
              <a:off x="599" y="1258"/>
              <a:ext cx="494" cy="15"/>
            </a:xfrm>
            <a:custGeom>
              <a:avLst/>
              <a:gdLst/>
              <a:ahLst/>
              <a:cxnLst>
                <a:cxn ang="0">
                  <a:pos x="487" y="15"/>
                </a:cxn>
                <a:cxn ang="0">
                  <a:pos x="489" y="15"/>
                </a:cxn>
                <a:cxn ang="0">
                  <a:pos x="492" y="12"/>
                </a:cxn>
                <a:cxn ang="0">
                  <a:pos x="494" y="10"/>
                </a:cxn>
                <a:cxn ang="0">
                  <a:pos x="494" y="5"/>
                </a:cxn>
                <a:cxn ang="0">
                  <a:pos x="492" y="3"/>
                </a:cxn>
                <a:cxn ang="0">
                  <a:pos x="489" y="0"/>
                </a:cxn>
                <a:cxn ang="0">
                  <a:pos x="4" y="0"/>
                </a:cxn>
                <a:cxn ang="0">
                  <a:pos x="2" y="3"/>
                </a:cxn>
                <a:cxn ang="0">
                  <a:pos x="0" y="5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4" y="15"/>
                </a:cxn>
                <a:cxn ang="0">
                  <a:pos x="7" y="15"/>
                </a:cxn>
                <a:cxn ang="0">
                  <a:pos x="487" y="15"/>
                </a:cxn>
              </a:cxnLst>
              <a:rect l="0" t="0" r="r" b="b"/>
              <a:pathLst>
                <a:path w="494" h="15">
                  <a:moveTo>
                    <a:pt x="487" y="15"/>
                  </a:moveTo>
                  <a:lnTo>
                    <a:pt x="489" y="15"/>
                  </a:lnTo>
                  <a:lnTo>
                    <a:pt x="492" y="12"/>
                  </a:lnTo>
                  <a:lnTo>
                    <a:pt x="494" y="10"/>
                  </a:lnTo>
                  <a:lnTo>
                    <a:pt x="494" y="5"/>
                  </a:lnTo>
                  <a:lnTo>
                    <a:pt x="492" y="3"/>
                  </a:lnTo>
                  <a:lnTo>
                    <a:pt x="489" y="0"/>
                  </a:lnTo>
                  <a:lnTo>
                    <a:pt x="4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5"/>
                  </a:lnTo>
                  <a:lnTo>
                    <a:pt x="7" y="15"/>
                  </a:lnTo>
                  <a:lnTo>
                    <a:pt x="487" y="15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6075" name="Line 59"/>
            <p:cNvSpPr>
              <a:spLocks noChangeShapeType="1"/>
            </p:cNvSpPr>
            <p:nvPr/>
          </p:nvSpPr>
          <p:spPr bwMode="auto">
            <a:xfrm>
              <a:off x="2472" y="1896"/>
              <a:ext cx="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Clocked S - R Latch (continued)</a:t>
            </a:r>
            <a:endParaRPr lang="en-CA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70375" y="1258888"/>
            <a:ext cx="8077200" cy="121469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0" tIns="0" rIns="0" bIns="0">
            <a:spAutoFit/>
          </a:bodyPr>
          <a:lstStyle/>
          <a:p>
            <a:pPr marL="357188" indent="-357188">
              <a:lnSpc>
                <a:spcPct val="90000"/>
              </a:lnSpc>
              <a:spcBef>
                <a:spcPct val="50000"/>
              </a:spcBef>
              <a:buClr>
                <a:srgbClr val="CC3300"/>
              </a:buClr>
              <a:buSzPct val="100000"/>
            </a:pPr>
            <a:r>
              <a:rPr lang="en-US" sz="3200" i="0" dirty="0">
                <a:effectLst/>
              </a:rPr>
              <a:t>Avoid uncontrolled latch changes</a:t>
            </a:r>
          </a:p>
          <a:p>
            <a:pPr marL="357188" indent="-357188">
              <a:lnSpc>
                <a:spcPct val="90000"/>
              </a:lnSpc>
              <a:spcBef>
                <a:spcPct val="50000"/>
              </a:spcBef>
              <a:buClr>
                <a:srgbClr val="CC3300"/>
              </a:buClr>
              <a:buSzPct val="100000"/>
            </a:pPr>
            <a:r>
              <a:rPr lang="en-US" sz="3200" i="0" dirty="0">
                <a:effectLst/>
              </a:rPr>
              <a:t>C = 0 disables all latch state changes</a:t>
            </a:r>
          </a:p>
          <a:p>
            <a:pPr marL="357188" indent="-357188">
              <a:lnSpc>
                <a:spcPct val="90000"/>
              </a:lnSpc>
              <a:spcBef>
                <a:spcPct val="50000"/>
              </a:spcBef>
              <a:buClr>
                <a:srgbClr val="CC3300"/>
              </a:buClr>
              <a:buSzPct val="100000"/>
            </a:pPr>
            <a:r>
              <a:rPr lang="en-US" sz="3200" i="0" dirty="0">
                <a:effectLst/>
              </a:rPr>
              <a:t>Control signal enables data change when C = 1</a:t>
            </a:r>
          </a:p>
        </p:txBody>
      </p:sp>
      <p:pic>
        <p:nvPicPr>
          <p:cNvPr id="5" name="Picture 10" descr="AACFLPZ0"/>
          <p:cNvPicPr>
            <a:picLocks noChangeAspect="1" noChangeArrowheads="1"/>
          </p:cNvPicPr>
          <p:nvPr/>
        </p:nvPicPr>
        <p:blipFill>
          <a:blip r:embed="rId2" cstate="print"/>
          <a:srcRect b="14740"/>
          <a:stretch>
            <a:fillRect/>
          </a:stretch>
        </p:blipFill>
        <p:spPr bwMode="auto">
          <a:xfrm>
            <a:off x="578488" y="2999538"/>
            <a:ext cx="8226425" cy="2558114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 Latch</a:t>
            </a:r>
          </a:p>
        </p:txBody>
      </p:sp>
      <p:sp>
        <p:nvSpPr>
          <p:cNvPr id="730178" name="Rectangle 6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>
                <a:cs typeface="Times New Roman" pitchFamily="18" charset="0"/>
              </a:rPr>
              <a:t>Adding an inverter</a:t>
            </a:r>
            <a:br>
              <a:rPr lang="en-US" sz="2800">
                <a:cs typeface="Times New Roman" pitchFamily="18" charset="0"/>
              </a:rPr>
            </a:br>
            <a:r>
              <a:rPr lang="en-US" sz="2800">
                <a:cs typeface="Times New Roman" pitchFamily="18" charset="0"/>
              </a:rPr>
              <a:t>to the S-R Latch,</a:t>
            </a:r>
            <a:br>
              <a:rPr lang="en-US" sz="2800">
                <a:cs typeface="Times New Roman" pitchFamily="18" charset="0"/>
              </a:rPr>
            </a:br>
            <a:r>
              <a:rPr lang="en-US" sz="2800">
                <a:cs typeface="Times New Roman" pitchFamily="18" charset="0"/>
              </a:rPr>
              <a:t>gives the D Latch:</a:t>
            </a:r>
          </a:p>
          <a:p>
            <a:r>
              <a:rPr lang="en-US" sz="2800">
                <a:cs typeface="Times New Roman" pitchFamily="18" charset="0"/>
              </a:rPr>
              <a:t>Note that there are</a:t>
            </a:r>
            <a:br>
              <a:rPr lang="en-US" sz="2800">
                <a:cs typeface="Times New Roman" pitchFamily="18" charset="0"/>
              </a:rPr>
            </a:br>
            <a:r>
              <a:rPr lang="en-US" sz="2800">
                <a:cs typeface="Times New Roman" pitchFamily="18" charset="0"/>
              </a:rPr>
              <a:t>no “indeterminate”</a:t>
            </a:r>
            <a:br>
              <a:rPr lang="en-US" sz="2800">
                <a:cs typeface="Times New Roman" pitchFamily="18" charset="0"/>
              </a:rPr>
            </a:br>
            <a:r>
              <a:rPr lang="en-US" sz="2800">
                <a:cs typeface="Times New Roman" pitchFamily="18" charset="0"/>
              </a:rPr>
              <a:t>states! </a:t>
            </a:r>
          </a:p>
          <a:p>
            <a:endParaRPr lang="en-US" sz="2800"/>
          </a:p>
        </p:txBody>
      </p:sp>
      <p:grpSp>
        <p:nvGrpSpPr>
          <p:cNvPr id="730260" name="Group 148"/>
          <p:cNvGrpSpPr>
            <a:grpSpLocks/>
          </p:cNvGrpSpPr>
          <p:nvPr/>
        </p:nvGrpSpPr>
        <p:grpSpPr bwMode="auto">
          <a:xfrm>
            <a:off x="800100" y="4062413"/>
            <a:ext cx="4006850" cy="1995487"/>
            <a:chOff x="504" y="2495"/>
            <a:chExt cx="2524" cy="1257"/>
          </a:xfrm>
        </p:grpSpPr>
        <p:sp>
          <p:nvSpPr>
            <p:cNvPr id="730192" name="Rectangle 80"/>
            <p:cNvSpPr>
              <a:spLocks noChangeArrowheads="1"/>
            </p:cNvSpPr>
            <p:nvPr/>
          </p:nvSpPr>
          <p:spPr bwMode="auto">
            <a:xfrm>
              <a:off x="598" y="2502"/>
              <a:ext cx="13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Q</a:t>
              </a:r>
              <a:endParaRPr lang="en-US" sz="3200" b="0"/>
            </a:p>
          </p:txBody>
        </p:sp>
        <p:sp>
          <p:nvSpPr>
            <p:cNvPr id="730193" name="Rectangle 81"/>
            <p:cNvSpPr>
              <a:spLocks noChangeArrowheads="1"/>
            </p:cNvSpPr>
            <p:nvPr/>
          </p:nvSpPr>
          <p:spPr bwMode="auto">
            <a:xfrm>
              <a:off x="737" y="250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194" name="Rectangle 82"/>
            <p:cNvSpPr>
              <a:spLocks noChangeArrowheads="1"/>
            </p:cNvSpPr>
            <p:nvPr/>
          </p:nvSpPr>
          <p:spPr bwMode="auto">
            <a:xfrm>
              <a:off x="889" y="2502"/>
              <a:ext cx="12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D</a:t>
              </a:r>
              <a:endParaRPr lang="en-US" sz="3200" b="0"/>
            </a:p>
          </p:txBody>
        </p:sp>
        <p:sp>
          <p:nvSpPr>
            <p:cNvPr id="730195" name="Rectangle 83"/>
            <p:cNvSpPr>
              <a:spLocks noChangeArrowheads="1"/>
            </p:cNvSpPr>
            <p:nvPr/>
          </p:nvSpPr>
          <p:spPr bwMode="auto">
            <a:xfrm>
              <a:off x="1016" y="250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196" name="Rectangle 84"/>
            <p:cNvSpPr>
              <a:spLocks noChangeArrowheads="1"/>
            </p:cNvSpPr>
            <p:nvPr/>
          </p:nvSpPr>
          <p:spPr bwMode="auto">
            <a:xfrm>
              <a:off x="1260" y="2502"/>
              <a:ext cx="502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Q(t+1)</a:t>
              </a:r>
              <a:endParaRPr lang="en-US" sz="3200" b="0"/>
            </a:p>
          </p:txBody>
        </p:sp>
        <p:sp>
          <p:nvSpPr>
            <p:cNvPr id="730197" name="Rectangle 85"/>
            <p:cNvSpPr>
              <a:spLocks noChangeArrowheads="1"/>
            </p:cNvSpPr>
            <p:nvPr/>
          </p:nvSpPr>
          <p:spPr bwMode="auto">
            <a:xfrm>
              <a:off x="1766" y="250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198" name="Rectangle 86"/>
            <p:cNvSpPr>
              <a:spLocks noChangeArrowheads="1"/>
            </p:cNvSpPr>
            <p:nvPr/>
          </p:nvSpPr>
          <p:spPr bwMode="auto">
            <a:xfrm>
              <a:off x="1997" y="2502"/>
              <a:ext cx="7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Comment</a:t>
              </a:r>
              <a:endParaRPr lang="en-US" sz="3200" b="0"/>
            </a:p>
          </p:txBody>
        </p:sp>
        <p:sp>
          <p:nvSpPr>
            <p:cNvPr id="730199" name="Rectangle 87"/>
            <p:cNvSpPr>
              <a:spLocks noChangeArrowheads="1"/>
            </p:cNvSpPr>
            <p:nvPr/>
          </p:nvSpPr>
          <p:spPr bwMode="auto">
            <a:xfrm>
              <a:off x="2746" y="250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00" name="Rectangle 88"/>
            <p:cNvSpPr>
              <a:spLocks noChangeArrowheads="1"/>
            </p:cNvSpPr>
            <p:nvPr/>
          </p:nvSpPr>
          <p:spPr bwMode="auto">
            <a:xfrm>
              <a:off x="1070" y="2495"/>
              <a:ext cx="11" cy="2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01" name="Line 89"/>
            <p:cNvSpPr>
              <a:spLocks noChangeShapeType="1"/>
            </p:cNvSpPr>
            <p:nvPr/>
          </p:nvSpPr>
          <p:spPr bwMode="auto">
            <a:xfrm>
              <a:off x="1070" y="2495"/>
              <a:ext cx="1" cy="2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02" name="Rectangle 90"/>
            <p:cNvSpPr>
              <a:spLocks noChangeArrowheads="1"/>
            </p:cNvSpPr>
            <p:nvPr/>
          </p:nvSpPr>
          <p:spPr bwMode="auto">
            <a:xfrm>
              <a:off x="623" y="2763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30203" name="Rectangle 91"/>
            <p:cNvSpPr>
              <a:spLocks noChangeArrowheads="1"/>
            </p:cNvSpPr>
            <p:nvPr/>
          </p:nvSpPr>
          <p:spPr bwMode="auto">
            <a:xfrm>
              <a:off x="712" y="2763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04" name="Rectangle 92"/>
            <p:cNvSpPr>
              <a:spLocks noChangeArrowheads="1"/>
            </p:cNvSpPr>
            <p:nvPr/>
          </p:nvSpPr>
          <p:spPr bwMode="auto">
            <a:xfrm>
              <a:off x="908" y="2763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 dirty="0">
                  <a:solidFill>
                    <a:srgbClr val="000000"/>
                  </a:solidFill>
                </a:rPr>
                <a:t>0</a:t>
              </a:r>
              <a:endParaRPr lang="en-US" sz="3200" b="0" dirty="0"/>
            </a:p>
          </p:txBody>
        </p:sp>
        <p:sp>
          <p:nvSpPr>
            <p:cNvPr id="730205" name="Rectangle 93"/>
            <p:cNvSpPr>
              <a:spLocks noChangeArrowheads="1"/>
            </p:cNvSpPr>
            <p:nvPr/>
          </p:nvSpPr>
          <p:spPr bwMode="auto">
            <a:xfrm>
              <a:off x="996" y="2763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06" name="Rectangle 94"/>
            <p:cNvSpPr>
              <a:spLocks noChangeArrowheads="1"/>
            </p:cNvSpPr>
            <p:nvPr/>
          </p:nvSpPr>
          <p:spPr bwMode="auto">
            <a:xfrm>
              <a:off x="1468" y="2763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30207" name="Rectangle 95"/>
            <p:cNvSpPr>
              <a:spLocks noChangeArrowheads="1"/>
            </p:cNvSpPr>
            <p:nvPr/>
          </p:nvSpPr>
          <p:spPr bwMode="auto">
            <a:xfrm>
              <a:off x="1556" y="2763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08" name="Rectangle 96"/>
            <p:cNvSpPr>
              <a:spLocks noChangeArrowheads="1"/>
            </p:cNvSpPr>
            <p:nvPr/>
          </p:nvSpPr>
          <p:spPr bwMode="auto">
            <a:xfrm>
              <a:off x="1997" y="2763"/>
              <a:ext cx="787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No change</a:t>
              </a:r>
              <a:endParaRPr lang="en-US" sz="3200" b="0"/>
            </a:p>
          </p:txBody>
        </p:sp>
        <p:sp>
          <p:nvSpPr>
            <p:cNvPr id="730209" name="Rectangle 97"/>
            <p:cNvSpPr>
              <a:spLocks noChangeArrowheads="1"/>
            </p:cNvSpPr>
            <p:nvPr/>
          </p:nvSpPr>
          <p:spPr bwMode="auto">
            <a:xfrm>
              <a:off x="2788" y="2763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10" name="Rectangle 98"/>
            <p:cNvSpPr>
              <a:spLocks noChangeArrowheads="1"/>
            </p:cNvSpPr>
            <p:nvPr/>
          </p:nvSpPr>
          <p:spPr bwMode="auto">
            <a:xfrm>
              <a:off x="504" y="2744"/>
              <a:ext cx="319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11" name="Line 99"/>
            <p:cNvSpPr>
              <a:spLocks noChangeShapeType="1"/>
            </p:cNvSpPr>
            <p:nvPr/>
          </p:nvSpPr>
          <p:spPr bwMode="auto">
            <a:xfrm>
              <a:off x="504" y="2744"/>
              <a:ext cx="31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12" name="Rectangle 100"/>
            <p:cNvSpPr>
              <a:spLocks noChangeArrowheads="1"/>
            </p:cNvSpPr>
            <p:nvPr/>
          </p:nvSpPr>
          <p:spPr bwMode="auto">
            <a:xfrm>
              <a:off x="823" y="2744"/>
              <a:ext cx="12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13" name="Line 101"/>
            <p:cNvSpPr>
              <a:spLocks noChangeShapeType="1"/>
            </p:cNvSpPr>
            <p:nvPr/>
          </p:nvSpPr>
          <p:spPr bwMode="auto">
            <a:xfrm>
              <a:off x="823" y="274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14" name="Line 102"/>
            <p:cNvSpPr>
              <a:spLocks noChangeShapeType="1"/>
            </p:cNvSpPr>
            <p:nvPr/>
          </p:nvSpPr>
          <p:spPr bwMode="auto">
            <a:xfrm>
              <a:off x="823" y="274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15" name="Rectangle 103"/>
            <p:cNvSpPr>
              <a:spLocks noChangeArrowheads="1"/>
            </p:cNvSpPr>
            <p:nvPr/>
          </p:nvSpPr>
          <p:spPr bwMode="auto">
            <a:xfrm>
              <a:off x="835" y="2744"/>
              <a:ext cx="235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16" name="Line 104"/>
            <p:cNvSpPr>
              <a:spLocks noChangeShapeType="1"/>
            </p:cNvSpPr>
            <p:nvPr/>
          </p:nvSpPr>
          <p:spPr bwMode="auto">
            <a:xfrm>
              <a:off x="835" y="2744"/>
              <a:ext cx="2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17" name="Rectangle 105"/>
            <p:cNvSpPr>
              <a:spLocks noChangeArrowheads="1"/>
            </p:cNvSpPr>
            <p:nvPr/>
          </p:nvSpPr>
          <p:spPr bwMode="auto">
            <a:xfrm>
              <a:off x="1070" y="2744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18" name="Line 106"/>
            <p:cNvSpPr>
              <a:spLocks noChangeShapeType="1"/>
            </p:cNvSpPr>
            <p:nvPr/>
          </p:nvSpPr>
          <p:spPr bwMode="auto">
            <a:xfrm>
              <a:off x="1070" y="274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19" name="Line 107"/>
            <p:cNvSpPr>
              <a:spLocks noChangeShapeType="1"/>
            </p:cNvSpPr>
            <p:nvPr/>
          </p:nvSpPr>
          <p:spPr bwMode="auto">
            <a:xfrm>
              <a:off x="1070" y="274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20" name="Rectangle 108"/>
            <p:cNvSpPr>
              <a:spLocks noChangeArrowheads="1"/>
            </p:cNvSpPr>
            <p:nvPr/>
          </p:nvSpPr>
          <p:spPr bwMode="auto">
            <a:xfrm>
              <a:off x="1081" y="2744"/>
              <a:ext cx="868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21" name="Line 109"/>
            <p:cNvSpPr>
              <a:spLocks noChangeShapeType="1"/>
            </p:cNvSpPr>
            <p:nvPr/>
          </p:nvSpPr>
          <p:spPr bwMode="auto">
            <a:xfrm>
              <a:off x="1081" y="2744"/>
              <a:ext cx="8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22" name="Rectangle 110"/>
            <p:cNvSpPr>
              <a:spLocks noChangeArrowheads="1"/>
            </p:cNvSpPr>
            <p:nvPr/>
          </p:nvSpPr>
          <p:spPr bwMode="auto">
            <a:xfrm>
              <a:off x="1949" y="2744"/>
              <a:ext cx="11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23" name="Line 111"/>
            <p:cNvSpPr>
              <a:spLocks noChangeShapeType="1"/>
            </p:cNvSpPr>
            <p:nvPr/>
          </p:nvSpPr>
          <p:spPr bwMode="auto">
            <a:xfrm>
              <a:off x="1949" y="274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24" name="Line 112"/>
            <p:cNvSpPr>
              <a:spLocks noChangeShapeType="1"/>
            </p:cNvSpPr>
            <p:nvPr/>
          </p:nvSpPr>
          <p:spPr bwMode="auto">
            <a:xfrm>
              <a:off x="1949" y="2744"/>
              <a:ext cx="1" cy="1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25" name="Rectangle 113"/>
            <p:cNvSpPr>
              <a:spLocks noChangeArrowheads="1"/>
            </p:cNvSpPr>
            <p:nvPr/>
          </p:nvSpPr>
          <p:spPr bwMode="auto">
            <a:xfrm>
              <a:off x="1960" y="2744"/>
              <a:ext cx="1068" cy="11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26" name="Line 114"/>
            <p:cNvSpPr>
              <a:spLocks noChangeShapeType="1"/>
            </p:cNvSpPr>
            <p:nvPr/>
          </p:nvSpPr>
          <p:spPr bwMode="auto">
            <a:xfrm>
              <a:off x="1960" y="2744"/>
              <a:ext cx="106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27" name="Rectangle 115"/>
            <p:cNvSpPr>
              <a:spLocks noChangeArrowheads="1"/>
            </p:cNvSpPr>
            <p:nvPr/>
          </p:nvSpPr>
          <p:spPr bwMode="auto">
            <a:xfrm>
              <a:off x="1070" y="2755"/>
              <a:ext cx="11" cy="250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28" name="Line 116"/>
            <p:cNvSpPr>
              <a:spLocks noChangeShapeType="1"/>
            </p:cNvSpPr>
            <p:nvPr/>
          </p:nvSpPr>
          <p:spPr bwMode="auto">
            <a:xfrm>
              <a:off x="1070" y="2755"/>
              <a:ext cx="1" cy="250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29" name="Rectangle 117"/>
            <p:cNvSpPr>
              <a:spLocks noChangeArrowheads="1"/>
            </p:cNvSpPr>
            <p:nvPr/>
          </p:nvSpPr>
          <p:spPr bwMode="auto">
            <a:xfrm>
              <a:off x="623" y="3012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30230" name="Rectangle 118"/>
            <p:cNvSpPr>
              <a:spLocks noChangeArrowheads="1"/>
            </p:cNvSpPr>
            <p:nvPr/>
          </p:nvSpPr>
          <p:spPr bwMode="auto">
            <a:xfrm>
              <a:off x="712" y="301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31" name="Rectangle 119"/>
            <p:cNvSpPr>
              <a:spLocks noChangeArrowheads="1"/>
            </p:cNvSpPr>
            <p:nvPr/>
          </p:nvSpPr>
          <p:spPr bwMode="auto">
            <a:xfrm>
              <a:off x="908" y="3012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30232" name="Rectangle 120"/>
            <p:cNvSpPr>
              <a:spLocks noChangeArrowheads="1"/>
            </p:cNvSpPr>
            <p:nvPr/>
          </p:nvSpPr>
          <p:spPr bwMode="auto">
            <a:xfrm>
              <a:off x="996" y="301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33" name="Rectangle 121"/>
            <p:cNvSpPr>
              <a:spLocks noChangeArrowheads="1"/>
            </p:cNvSpPr>
            <p:nvPr/>
          </p:nvSpPr>
          <p:spPr bwMode="auto">
            <a:xfrm>
              <a:off x="1468" y="3012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30234" name="Rectangle 122"/>
            <p:cNvSpPr>
              <a:spLocks noChangeArrowheads="1"/>
            </p:cNvSpPr>
            <p:nvPr/>
          </p:nvSpPr>
          <p:spPr bwMode="auto">
            <a:xfrm>
              <a:off x="1556" y="301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35" name="Rectangle 123"/>
            <p:cNvSpPr>
              <a:spLocks noChangeArrowheads="1"/>
            </p:cNvSpPr>
            <p:nvPr/>
          </p:nvSpPr>
          <p:spPr bwMode="auto">
            <a:xfrm>
              <a:off x="1997" y="3012"/>
              <a:ext cx="41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Set Q</a:t>
              </a:r>
              <a:endParaRPr lang="en-US" sz="3200" b="0"/>
            </a:p>
          </p:txBody>
        </p:sp>
        <p:sp>
          <p:nvSpPr>
            <p:cNvPr id="730236" name="Rectangle 124"/>
            <p:cNvSpPr>
              <a:spLocks noChangeArrowheads="1"/>
            </p:cNvSpPr>
            <p:nvPr/>
          </p:nvSpPr>
          <p:spPr bwMode="auto">
            <a:xfrm>
              <a:off x="2417" y="3012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37" name="Rectangle 125"/>
            <p:cNvSpPr>
              <a:spLocks noChangeArrowheads="1"/>
            </p:cNvSpPr>
            <p:nvPr/>
          </p:nvSpPr>
          <p:spPr bwMode="auto">
            <a:xfrm>
              <a:off x="1070" y="3005"/>
              <a:ext cx="11" cy="2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38" name="Line 126"/>
            <p:cNvSpPr>
              <a:spLocks noChangeShapeType="1"/>
            </p:cNvSpPr>
            <p:nvPr/>
          </p:nvSpPr>
          <p:spPr bwMode="auto">
            <a:xfrm>
              <a:off x="1070" y="3005"/>
              <a:ext cx="1" cy="2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39" name="Rectangle 127"/>
            <p:cNvSpPr>
              <a:spLocks noChangeArrowheads="1"/>
            </p:cNvSpPr>
            <p:nvPr/>
          </p:nvSpPr>
          <p:spPr bwMode="auto">
            <a:xfrm>
              <a:off x="623" y="3261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30240" name="Rectangle 128"/>
            <p:cNvSpPr>
              <a:spLocks noChangeArrowheads="1"/>
            </p:cNvSpPr>
            <p:nvPr/>
          </p:nvSpPr>
          <p:spPr bwMode="auto">
            <a:xfrm>
              <a:off x="712" y="3261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41" name="Rectangle 129"/>
            <p:cNvSpPr>
              <a:spLocks noChangeArrowheads="1"/>
            </p:cNvSpPr>
            <p:nvPr/>
          </p:nvSpPr>
          <p:spPr bwMode="auto">
            <a:xfrm>
              <a:off x="908" y="3261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30242" name="Rectangle 130"/>
            <p:cNvSpPr>
              <a:spLocks noChangeArrowheads="1"/>
            </p:cNvSpPr>
            <p:nvPr/>
          </p:nvSpPr>
          <p:spPr bwMode="auto">
            <a:xfrm>
              <a:off x="996" y="3261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43" name="Rectangle 131"/>
            <p:cNvSpPr>
              <a:spLocks noChangeArrowheads="1"/>
            </p:cNvSpPr>
            <p:nvPr/>
          </p:nvSpPr>
          <p:spPr bwMode="auto">
            <a:xfrm>
              <a:off x="1468" y="3261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30244" name="Rectangle 132"/>
            <p:cNvSpPr>
              <a:spLocks noChangeArrowheads="1"/>
            </p:cNvSpPr>
            <p:nvPr/>
          </p:nvSpPr>
          <p:spPr bwMode="auto">
            <a:xfrm>
              <a:off x="1556" y="3261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45" name="Rectangle 133"/>
            <p:cNvSpPr>
              <a:spLocks noChangeArrowheads="1"/>
            </p:cNvSpPr>
            <p:nvPr/>
          </p:nvSpPr>
          <p:spPr bwMode="auto">
            <a:xfrm>
              <a:off x="1997" y="3261"/>
              <a:ext cx="601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Clear Q</a:t>
              </a:r>
              <a:endParaRPr lang="en-US" sz="3200" b="0"/>
            </a:p>
          </p:txBody>
        </p:sp>
        <p:sp>
          <p:nvSpPr>
            <p:cNvPr id="730246" name="Rectangle 134"/>
            <p:cNvSpPr>
              <a:spLocks noChangeArrowheads="1"/>
            </p:cNvSpPr>
            <p:nvPr/>
          </p:nvSpPr>
          <p:spPr bwMode="auto">
            <a:xfrm>
              <a:off x="2603" y="3261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47" name="Rectangle 135"/>
            <p:cNvSpPr>
              <a:spLocks noChangeArrowheads="1"/>
            </p:cNvSpPr>
            <p:nvPr/>
          </p:nvSpPr>
          <p:spPr bwMode="auto">
            <a:xfrm>
              <a:off x="1070" y="3254"/>
              <a:ext cx="11" cy="2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48" name="Line 136"/>
            <p:cNvSpPr>
              <a:spLocks noChangeShapeType="1"/>
            </p:cNvSpPr>
            <p:nvPr/>
          </p:nvSpPr>
          <p:spPr bwMode="auto">
            <a:xfrm>
              <a:off x="1070" y="3254"/>
              <a:ext cx="1" cy="2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49" name="Rectangle 137"/>
            <p:cNvSpPr>
              <a:spLocks noChangeArrowheads="1"/>
            </p:cNvSpPr>
            <p:nvPr/>
          </p:nvSpPr>
          <p:spPr bwMode="auto">
            <a:xfrm>
              <a:off x="623" y="3511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30250" name="Rectangle 138"/>
            <p:cNvSpPr>
              <a:spLocks noChangeArrowheads="1"/>
            </p:cNvSpPr>
            <p:nvPr/>
          </p:nvSpPr>
          <p:spPr bwMode="auto">
            <a:xfrm>
              <a:off x="712" y="3511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51" name="Rectangle 139"/>
            <p:cNvSpPr>
              <a:spLocks noChangeArrowheads="1"/>
            </p:cNvSpPr>
            <p:nvPr/>
          </p:nvSpPr>
          <p:spPr bwMode="auto">
            <a:xfrm>
              <a:off x="908" y="3511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30252" name="Rectangle 140"/>
            <p:cNvSpPr>
              <a:spLocks noChangeArrowheads="1"/>
            </p:cNvSpPr>
            <p:nvPr/>
          </p:nvSpPr>
          <p:spPr bwMode="auto">
            <a:xfrm>
              <a:off x="996" y="3511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53" name="Rectangle 141"/>
            <p:cNvSpPr>
              <a:spLocks noChangeArrowheads="1"/>
            </p:cNvSpPr>
            <p:nvPr/>
          </p:nvSpPr>
          <p:spPr bwMode="auto">
            <a:xfrm>
              <a:off x="1468" y="3511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30254" name="Rectangle 142"/>
            <p:cNvSpPr>
              <a:spLocks noChangeArrowheads="1"/>
            </p:cNvSpPr>
            <p:nvPr/>
          </p:nvSpPr>
          <p:spPr bwMode="auto">
            <a:xfrm>
              <a:off x="1556" y="3511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55" name="Rectangle 143"/>
            <p:cNvSpPr>
              <a:spLocks noChangeArrowheads="1"/>
            </p:cNvSpPr>
            <p:nvPr/>
          </p:nvSpPr>
          <p:spPr bwMode="auto">
            <a:xfrm>
              <a:off x="1997" y="3511"/>
              <a:ext cx="836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No Change</a:t>
              </a:r>
              <a:endParaRPr lang="en-US" sz="3200" b="0"/>
            </a:p>
          </p:txBody>
        </p:sp>
        <p:sp>
          <p:nvSpPr>
            <p:cNvPr id="730256" name="Rectangle 144"/>
            <p:cNvSpPr>
              <a:spLocks noChangeArrowheads="1"/>
            </p:cNvSpPr>
            <p:nvPr/>
          </p:nvSpPr>
          <p:spPr bwMode="auto">
            <a:xfrm>
              <a:off x="2836" y="3511"/>
              <a:ext cx="4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 </a:t>
              </a:r>
              <a:endParaRPr lang="en-US" sz="3200" b="0"/>
            </a:p>
          </p:txBody>
        </p:sp>
        <p:sp>
          <p:nvSpPr>
            <p:cNvPr id="730257" name="Rectangle 145"/>
            <p:cNvSpPr>
              <a:spLocks noChangeArrowheads="1"/>
            </p:cNvSpPr>
            <p:nvPr/>
          </p:nvSpPr>
          <p:spPr bwMode="auto">
            <a:xfrm>
              <a:off x="1070" y="3503"/>
              <a:ext cx="11" cy="249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258" name="Line 146"/>
            <p:cNvSpPr>
              <a:spLocks noChangeShapeType="1"/>
            </p:cNvSpPr>
            <p:nvPr/>
          </p:nvSpPr>
          <p:spPr bwMode="auto">
            <a:xfrm>
              <a:off x="1070" y="3503"/>
              <a:ext cx="1" cy="249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</p:grpSp>
      <p:graphicFrame>
        <p:nvGraphicFramePr>
          <p:cNvPr id="730176" name="Object 64"/>
          <p:cNvGraphicFramePr>
            <a:graphicFrameLocks noChangeAspect="1"/>
          </p:cNvGraphicFramePr>
          <p:nvPr/>
        </p:nvGraphicFramePr>
        <p:xfrm>
          <a:off x="5110163" y="3732213"/>
          <a:ext cx="3586162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574440" imgH="772920" progId="Word.Document.8">
                  <p:embed/>
                </p:oleObj>
              </mc:Choice>
              <mc:Fallback>
                <p:oleObj name="Document" r:id="rId3" imgW="3574440" imgH="772920" progId="Word.Document.8">
                  <p:embed/>
                  <p:pic>
                    <p:nvPicPr>
                      <p:cNvPr id="730176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0163" y="3732213"/>
                        <a:ext cx="3586162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0191" name="Group 79"/>
          <p:cNvGrpSpPr>
            <a:grpSpLocks/>
          </p:cNvGrpSpPr>
          <p:nvPr/>
        </p:nvGrpSpPr>
        <p:grpSpPr bwMode="auto">
          <a:xfrm>
            <a:off x="6477000" y="4343400"/>
            <a:ext cx="1854200" cy="1636713"/>
            <a:chOff x="4080" y="2736"/>
            <a:chExt cx="1168" cy="1031"/>
          </a:xfrm>
        </p:grpSpPr>
        <p:sp>
          <p:nvSpPr>
            <p:cNvPr id="730179" name="Freeform 67"/>
            <p:cNvSpPr>
              <a:spLocks/>
            </p:cNvSpPr>
            <p:nvPr/>
          </p:nvSpPr>
          <p:spPr bwMode="auto">
            <a:xfrm>
              <a:off x="4233" y="2736"/>
              <a:ext cx="778" cy="1031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024"/>
                </a:cxn>
                <a:cxn ang="0">
                  <a:pos x="4" y="1027"/>
                </a:cxn>
                <a:cxn ang="0">
                  <a:pos x="7" y="1031"/>
                </a:cxn>
                <a:cxn ang="0">
                  <a:pos x="772" y="1031"/>
                </a:cxn>
                <a:cxn ang="0">
                  <a:pos x="775" y="1027"/>
                </a:cxn>
                <a:cxn ang="0">
                  <a:pos x="778" y="1024"/>
                </a:cxn>
                <a:cxn ang="0">
                  <a:pos x="778" y="7"/>
                </a:cxn>
                <a:cxn ang="0">
                  <a:pos x="775" y="3"/>
                </a:cxn>
                <a:cxn ang="0">
                  <a:pos x="772" y="0"/>
                </a:cxn>
                <a:cxn ang="0">
                  <a:pos x="768" y="0"/>
                </a:cxn>
                <a:cxn ang="0">
                  <a:pos x="10" y="0"/>
                </a:cxn>
                <a:cxn ang="0">
                  <a:pos x="10" y="20"/>
                </a:cxn>
                <a:cxn ang="0">
                  <a:pos x="768" y="20"/>
                </a:cxn>
                <a:cxn ang="0">
                  <a:pos x="758" y="10"/>
                </a:cxn>
                <a:cxn ang="0">
                  <a:pos x="758" y="1021"/>
                </a:cxn>
                <a:cxn ang="0">
                  <a:pos x="768" y="1010"/>
                </a:cxn>
                <a:cxn ang="0">
                  <a:pos x="10" y="1010"/>
                </a:cxn>
                <a:cxn ang="0">
                  <a:pos x="20" y="1021"/>
                </a:cxn>
                <a:cxn ang="0">
                  <a:pos x="20" y="10"/>
                </a:cxn>
                <a:cxn ang="0">
                  <a:pos x="10" y="20"/>
                </a:cxn>
                <a:cxn ang="0">
                  <a:pos x="10" y="0"/>
                </a:cxn>
              </a:cxnLst>
              <a:rect l="0" t="0" r="r" b="b"/>
              <a:pathLst>
                <a:path w="778" h="1031">
                  <a:moveTo>
                    <a:pt x="10" y="0"/>
                  </a:move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024"/>
                  </a:lnTo>
                  <a:lnTo>
                    <a:pt x="4" y="1027"/>
                  </a:lnTo>
                  <a:lnTo>
                    <a:pt x="7" y="1031"/>
                  </a:lnTo>
                  <a:lnTo>
                    <a:pt x="772" y="1031"/>
                  </a:lnTo>
                  <a:lnTo>
                    <a:pt x="775" y="1027"/>
                  </a:lnTo>
                  <a:lnTo>
                    <a:pt x="778" y="1024"/>
                  </a:lnTo>
                  <a:lnTo>
                    <a:pt x="778" y="7"/>
                  </a:lnTo>
                  <a:lnTo>
                    <a:pt x="775" y="3"/>
                  </a:lnTo>
                  <a:lnTo>
                    <a:pt x="772" y="0"/>
                  </a:lnTo>
                  <a:lnTo>
                    <a:pt x="768" y="0"/>
                  </a:lnTo>
                  <a:lnTo>
                    <a:pt x="10" y="0"/>
                  </a:lnTo>
                  <a:lnTo>
                    <a:pt x="10" y="20"/>
                  </a:lnTo>
                  <a:lnTo>
                    <a:pt x="768" y="20"/>
                  </a:lnTo>
                  <a:lnTo>
                    <a:pt x="758" y="10"/>
                  </a:lnTo>
                  <a:lnTo>
                    <a:pt x="758" y="1021"/>
                  </a:lnTo>
                  <a:lnTo>
                    <a:pt x="768" y="1010"/>
                  </a:lnTo>
                  <a:lnTo>
                    <a:pt x="10" y="1010"/>
                  </a:lnTo>
                  <a:lnTo>
                    <a:pt x="20" y="1021"/>
                  </a:lnTo>
                  <a:lnTo>
                    <a:pt x="20" y="10"/>
                  </a:lnTo>
                  <a:lnTo>
                    <a:pt x="10" y="2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80" name="Rectangle 68"/>
            <p:cNvSpPr>
              <a:spLocks noChangeArrowheads="1"/>
            </p:cNvSpPr>
            <p:nvPr/>
          </p:nvSpPr>
          <p:spPr bwMode="auto">
            <a:xfrm>
              <a:off x="4338" y="3453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Swiss 721 SWA" charset="0"/>
                </a:rPr>
                <a:t>C</a:t>
              </a:r>
              <a:endParaRPr lang="en-US" sz="3200" b="0"/>
            </a:p>
          </p:txBody>
        </p:sp>
        <p:sp>
          <p:nvSpPr>
            <p:cNvPr id="730181" name="Rectangle 69"/>
            <p:cNvSpPr>
              <a:spLocks noChangeArrowheads="1"/>
            </p:cNvSpPr>
            <p:nvPr/>
          </p:nvSpPr>
          <p:spPr bwMode="auto">
            <a:xfrm>
              <a:off x="4338" y="2879"/>
              <a:ext cx="20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Swiss 721 SWA" charset="0"/>
                </a:rPr>
                <a:t>D</a:t>
              </a:r>
              <a:endParaRPr lang="en-US" sz="3200" b="0"/>
            </a:p>
          </p:txBody>
        </p:sp>
        <p:sp>
          <p:nvSpPr>
            <p:cNvPr id="730182" name="Rectangle 70"/>
            <p:cNvSpPr>
              <a:spLocks noChangeArrowheads="1"/>
            </p:cNvSpPr>
            <p:nvPr/>
          </p:nvSpPr>
          <p:spPr bwMode="auto">
            <a:xfrm>
              <a:off x="4781" y="2884"/>
              <a:ext cx="21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sz="3200" b="0"/>
            </a:p>
          </p:txBody>
        </p:sp>
        <p:sp>
          <p:nvSpPr>
            <p:cNvPr id="730183" name="Rectangle 71"/>
            <p:cNvSpPr>
              <a:spLocks noChangeArrowheads="1"/>
            </p:cNvSpPr>
            <p:nvPr/>
          </p:nvSpPr>
          <p:spPr bwMode="auto">
            <a:xfrm>
              <a:off x="4789" y="3436"/>
              <a:ext cx="131" cy="2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i="0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sz="3200" b="0"/>
            </a:p>
          </p:txBody>
        </p:sp>
        <p:sp>
          <p:nvSpPr>
            <p:cNvPr id="730184" name="Freeform 72"/>
            <p:cNvSpPr>
              <a:spLocks/>
            </p:cNvSpPr>
            <p:nvPr/>
          </p:nvSpPr>
          <p:spPr bwMode="auto">
            <a:xfrm>
              <a:off x="4080" y="2931"/>
              <a:ext cx="168" cy="10"/>
            </a:xfrm>
            <a:custGeom>
              <a:avLst/>
              <a:gdLst/>
              <a:ahLst/>
              <a:cxnLst>
                <a:cxn ang="0">
                  <a:pos x="163" y="10"/>
                </a:cxn>
                <a:cxn ang="0">
                  <a:pos x="167" y="10"/>
                </a:cxn>
                <a:cxn ang="0">
                  <a:pos x="167" y="9"/>
                </a:cxn>
                <a:cxn ang="0">
                  <a:pos x="168" y="9"/>
                </a:cxn>
                <a:cxn ang="0">
                  <a:pos x="168" y="4"/>
                </a:cxn>
                <a:cxn ang="0">
                  <a:pos x="167" y="2"/>
                </a:cxn>
                <a:cxn ang="0">
                  <a:pos x="167" y="0"/>
                </a:cxn>
                <a:cxn ang="0">
                  <a:pos x="3" y="0"/>
                </a:cxn>
                <a:cxn ang="0">
                  <a:pos x="0" y="4"/>
                </a:cxn>
                <a:cxn ang="0">
                  <a:pos x="0" y="9"/>
                </a:cxn>
                <a:cxn ang="0">
                  <a:pos x="2" y="9"/>
                </a:cxn>
                <a:cxn ang="0">
                  <a:pos x="3" y="10"/>
                </a:cxn>
                <a:cxn ang="0">
                  <a:pos x="5" y="10"/>
                </a:cxn>
                <a:cxn ang="0">
                  <a:pos x="163" y="10"/>
                </a:cxn>
              </a:cxnLst>
              <a:rect l="0" t="0" r="r" b="b"/>
              <a:pathLst>
                <a:path w="168" h="10">
                  <a:moveTo>
                    <a:pt x="163" y="10"/>
                  </a:moveTo>
                  <a:lnTo>
                    <a:pt x="167" y="10"/>
                  </a:lnTo>
                  <a:lnTo>
                    <a:pt x="167" y="9"/>
                  </a:lnTo>
                  <a:lnTo>
                    <a:pt x="168" y="9"/>
                  </a:lnTo>
                  <a:lnTo>
                    <a:pt x="168" y="4"/>
                  </a:lnTo>
                  <a:lnTo>
                    <a:pt x="167" y="2"/>
                  </a:lnTo>
                  <a:lnTo>
                    <a:pt x="167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0" y="9"/>
                  </a:lnTo>
                  <a:lnTo>
                    <a:pt x="2" y="9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16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85" name="Freeform 73"/>
            <p:cNvSpPr>
              <a:spLocks/>
            </p:cNvSpPr>
            <p:nvPr/>
          </p:nvSpPr>
          <p:spPr bwMode="auto">
            <a:xfrm>
              <a:off x="4080" y="3531"/>
              <a:ext cx="168" cy="10"/>
            </a:xfrm>
            <a:custGeom>
              <a:avLst/>
              <a:gdLst/>
              <a:ahLst/>
              <a:cxnLst>
                <a:cxn ang="0">
                  <a:pos x="163" y="10"/>
                </a:cxn>
                <a:cxn ang="0">
                  <a:pos x="167" y="10"/>
                </a:cxn>
                <a:cxn ang="0">
                  <a:pos x="167" y="8"/>
                </a:cxn>
                <a:cxn ang="0">
                  <a:pos x="168" y="8"/>
                </a:cxn>
                <a:cxn ang="0">
                  <a:pos x="168" y="3"/>
                </a:cxn>
                <a:cxn ang="0">
                  <a:pos x="167" y="2"/>
                </a:cxn>
                <a:cxn ang="0">
                  <a:pos x="167" y="0"/>
                </a:cxn>
                <a:cxn ang="0">
                  <a:pos x="3" y="0"/>
                </a:cxn>
                <a:cxn ang="0">
                  <a:pos x="0" y="3"/>
                </a:cxn>
                <a:cxn ang="0">
                  <a:pos x="0" y="8"/>
                </a:cxn>
                <a:cxn ang="0">
                  <a:pos x="2" y="8"/>
                </a:cxn>
                <a:cxn ang="0">
                  <a:pos x="3" y="10"/>
                </a:cxn>
                <a:cxn ang="0">
                  <a:pos x="5" y="10"/>
                </a:cxn>
                <a:cxn ang="0">
                  <a:pos x="163" y="10"/>
                </a:cxn>
              </a:cxnLst>
              <a:rect l="0" t="0" r="r" b="b"/>
              <a:pathLst>
                <a:path w="168" h="10">
                  <a:moveTo>
                    <a:pt x="163" y="10"/>
                  </a:moveTo>
                  <a:lnTo>
                    <a:pt x="167" y="10"/>
                  </a:lnTo>
                  <a:lnTo>
                    <a:pt x="167" y="8"/>
                  </a:lnTo>
                  <a:lnTo>
                    <a:pt x="168" y="8"/>
                  </a:lnTo>
                  <a:lnTo>
                    <a:pt x="168" y="3"/>
                  </a:lnTo>
                  <a:lnTo>
                    <a:pt x="167" y="2"/>
                  </a:lnTo>
                  <a:lnTo>
                    <a:pt x="16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0" y="8"/>
                  </a:lnTo>
                  <a:lnTo>
                    <a:pt x="2" y="8"/>
                  </a:lnTo>
                  <a:lnTo>
                    <a:pt x="3" y="10"/>
                  </a:lnTo>
                  <a:lnTo>
                    <a:pt x="5" y="10"/>
                  </a:lnTo>
                  <a:lnTo>
                    <a:pt x="163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88" name="Line 76"/>
            <p:cNvSpPr>
              <a:spLocks noChangeShapeType="1"/>
            </p:cNvSpPr>
            <p:nvPr/>
          </p:nvSpPr>
          <p:spPr bwMode="auto">
            <a:xfrm>
              <a:off x="4992" y="2984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730189" name="Line 77"/>
            <p:cNvSpPr>
              <a:spLocks noChangeShapeType="1"/>
            </p:cNvSpPr>
            <p:nvPr/>
          </p:nvSpPr>
          <p:spPr bwMode="auto">
            <a:xfrm>
              <a:off x="5096" y="3536"/>
              <a:ext cx="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730190" name="Oval 78"/>
            <p:cNvSpPr>
              <a:spLocks noChangeArrowheads="1"/>
            </p:cNvSpPr>
            <p:nvPr/>
          </p:nvSpPr>
          <p:spPr bwMode="auto">
            <a:xfrm>
              <a:off x="5000" y="3488"/>
              <a:ext cx="88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730275" name="Group 163"/>
          <p:cNvGrpSpPr>
            <a:grpSpLocks/>
          </p:cNvGrpSpPr>
          <p:nvPr/>
        </p:nvGrpSpPr>
        <p:grpSpPr bwMode="auto">
          <a:xfrm>
            <a:off x="4178300" y="1511300"/>
            <a:ext cx="4687888" cy="1981200"/>
            <a:chOff x="2632" y="952"/>
            <a:chExt cx="2953" cy="1248"/>
          </a:xfrm>
        </p:grpSpPr>
        <p:sp>
          <p:nvSpPr>
            <p:cNvPr id="730117" name="Rectangle 5"/>
            <p:cNvSpPr>
              <a:spLocks noChangeArrowheads="1"/>
            </p:cNvSpPr>
            <p:nvPr/>
          </p:nvSpPr>
          <p:spPr bwMode="auto">
            <a:xfrm>
              <a:off x="2649" y="952"/>
              <a:ext cx="11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0" baseline="0">
                  <a:solidFill>
                    <a:srgbClr val="000000"/>
                  </a:solidFill>
                  <a:latin typeface="Swiss 721 SWA" charset="0"/>
                </a:rPr>
                <a:t>D</a:t>
              </a:r>
              <a:endParaRPr lang="en-US" sz="2400" b="0" i="0" baseline="0"/>
            </a:p>
          </p:txBody>
        </p:sp>
        <p:sp>
          <p:nvSpPr>
            <p:cNvPr id="730118" name="Freeform 6"/>
            <p:cNvSpPr>
              <a:spLocks/>
            </p:cNvSpPr>
            <p:nvPr/>
          </p:nvSpPr>
          <p:spPr bwMode="auto">
            <a:xfrm>
              <a:off x="4742" y="1077"/>
              <a:ext cx="140" cy="26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3" y="15"/>
                </a:cxn>
                <a:cxn ang="0">
                  <a:pos x="25" y="18"/>
                </a:cxn>
                <a:cxn ang="0">
                  <a:pos x="48" y="26"/>
                </a:cxn>
                <a:cxn ang="0">
                  <a:pos x="58" y="30"/>
                </a:cxn>
                <a:cxn ang="0">
                  <a:pos x="65" y="33"/>
                </a:cxn>
                <a:cxn ang="0">
                  <a:pos x="76" y="40"/>
                </a:cxn>
                <a:cxn ang="0">
                  <a:pos x="83" y="46"/>
                </a:cxn>
                <a:cxn ang="0">
                  <a:pos x="95" y="58"/>
                </a:cxn>
                <a:cxn ang="0">
                  <a:pos x="101" y="69"/>
                </a:cxn>
                <a:cxn ang="0">
                  <a:pos x="107" y="76"/>
                </a:cxn>
                <a:cxn ang="0">
                  <a:pos x="112" y="87"/>
                </a:cxn>
                <a:cxn ang="0">
                  <a:pos x="116" y="97"/>
                </a:cxn>
                <a:cxn ang="0">
                  <a:pos x="120" y="125"/>
                </a:cxn>
                <a:cxn ang="0">
                  <a:pos x="122" y="130"/>
                </a:cxn>
                <a:cxn ang="0">
                  <a:pos x="120" y="147"/>
                </a:cxn>
                <a:cxn ang="0">
                  <a:pos x="113" y="170"/>
                </a:cxn>
                <a:cxn ang="0">
                  <a:pos x="109" y="180"/>
                </a:cxn>
                <a:cxn ang="0">
                  <a:pos x="106" y="188"/>
                </a:cxn>
                <a:cxn ang="0">
                  <a:pos x="98" y="198"/>
                </a:cxn>
                <a:cxn ang="0">
                  <a:pos x="92" y="205"/>
                </a:cxn>
                <a:cxn ang="0">
                  <a:pos x="80" y="217"/>
                </a:cxn>
                <a:cxn ang="0">
                  <a:pos x="70" y="223"/>
                </a:cxn>
                <a:cxn ang="0">
                  <a:pos x="62" y="229"/>
                </a:cxn>
                <a:cxn ang="0">
                  <a:pos x="52" y="234"/>
                </a:cxn>
                <a:cxn ang="0">
                  <a:pos x="42" y="238"/>
                </a:cxn>
                <a:cxn ang="0">
                  <a:pos x="13" y="243"/>
                </a:cxn>
                <a:cxn ang="0">
                  <a:pos x="9" y="244"/>
                </a:cxn>
                <a:cxn ang="0">
                  <a:pos x="3" y="247"/>
                </a:cxn>
                <a:cxn ang="0">
                  <a:pos x="0" y="256"/>
                </a:cxn>
                <a:cxn ang="0">
                  <a:pos x="6" y="262"/>
                </a:cxn>
                <a:cxn ang="0">
                  <a:pos x="10" y="262"/>
                </a:cxn>
                <a:cxn ang="0">
                  <a:pos x="28" y="260"/>
                </a:cxn>
                <a:cxn ang="0">
                  <a:pos x="54" y="253"/>
                </a:cxn>
                <a:cxn ang="0">
                  <a:pos x="64" y="249"/>
                </a:cxn>
                <a:cxn ang="0">
                  <a:pos x="77" y="243"/>
                </a:cxn>
                <a:cxn ang="0">
                  <a:pos x="85" y="235"/>
                </a:cxn>
                <a:cxn ang="0">
                  <a:pos x="98" y="226"/>
                </a:cxn>
                <a:cxn ang="0">
                  <a:pos x="104" y="220"/>
                </a:cxn>
                <a:cxn ang="0">
                  <a:pos x="113" y="207"/>
                </a:cxn>
                <a:cxn ang="0">
                  <a:pos x="120" y="199"/>
                </a:cxn>
                <a:cxn ang="0">
                  <a:pos x="126" y="186"/>
                </a:cxn>
                <a:cxn ang="0">
                  <a:pos x="131" y="176"/>
                </a:cxn>
                <a:cxn ang="0">
                  <a:pos x="138" y="150"/>
                </a:cxn>
                <a:cxn ang="0">
                  <a:pos x="140" y="133"/>
                </a:cxn>
                <a:cxn ang="0">
                  <a:pos x="138" y="122"/>
                </a:cxn>
                <a:cxn ang="0">
                  <a:pos x="134" y="91"/>
                </a:cxn>
                <a:cxn ang="0">
                  <a:pos x="129" y="81"/>
                </a:cxn>
                <a:cxn ang="0">
                  <a:pos x="125" y="70"/>
                </a:cxn>
                <a:cxn ang="0">
                  <a:pos x="116" y="57"/>
                </a:cxn>
                <a:cxn ang="0">
                  <a:pos x="110" y="46"/>
                </a:cxn>
                <a:cxn ang="0">
                  <a:pos x="100" y="39"/>
                </a:cxn>
                <a:cxn ang="0">
                  <a:pos x="92" y="29"/>
                </a:cxn>
                <a:cxn ang="0">
                  <a:pos x="82" y="23"/>
                </a:cxn>
                <a:cxn ang="0">
                  <a:pos x="68" y="14"/>
                </a:cxn>
                <a:cxn ang="0">
                  <a:pos x="58" y="9"/>
                </a:cxn>
                <a:cxn ang="0">
                  <a:pos x="48" y="5"/>
                </a:cxn>
                <a:cxn ang="0">
                  <a:pos x="9" y="0"/>
                </a:cxn>
              </a:cxnLst>
              <a:rect l="0" t="0" r="r" b="b"/>
              <a:pathLst>
                <a:path w="140" h="262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25" y="18"/>
                  </a:lnTo>
                  <a:lnTo>
                    <a:pt x="42" y="23"/>
                  </a:lnTo>
                  <a:lnTo>
                    <a:pt x="48" y="26"/>
                  </a:lnTo>
                  <a:lnTo>
                    <a:pt x="52" y="27"/>
                  </a:lnTo>
                  <a:lnTo>
                    <a:pt x="58" y="30"/>
                  </a:lnTo>
                  <a:lnTo>
                    <a:pt x="62" y="32"/>
                  </a:lnTo>
                  <a:lnTo>
                    <a:pt x="65" y="33"/>
                  </a:lnTo>
                  <a:lnTo>
                    <a:pt x="70" y="37"/>
                  </a:lnTo>
                  <a:lnTo>
                    <a:pt x="76" y="40"/>
                  </a:lnTo>
                  <a:lnTo>
                    <a:pt x="80" y="43"/>
                  </a:lnTo>
                  <a:lnTo>
                    <a:pt x="83" y="46"/>
                  </a:lnTo>
                  <a:lnTo>
                    <a:pt x="92" y="55"/>
                  </a:lnTo>
                  <a:lnTo>
                    <a:pt x="95" y="58"/>
                  </a:lnTo>
                  <a:lnTo>
                    <a:pt x="98" y="63"/>
                  </a:lnTo>
                  <a:lnTo>
                    <a:pt x="101" y="69"/>
                  </a:lnTo>
                  <a:lnTo>
                    <a:pt x="106" y="73"/>
                  </a:lnTo>
                  <a:lnTo>
                    <a:pt x="107" y="76"/>
                  </a:lnTo>
                  <a:lnTo>
                    <a:pt x="109" y="81"/>
                  </a:lnTo>
                  <a:lnTo>
                    <a:pt x="112" y="87"/>
                  </a:lnTo>
                  <a:lnTo>
                    <a:pt x="113" y="91"/>
                  </a:lnTo>
                  <a:lnTo>
                    <a:pt x="116" y="97"/>
                  </a:lnTo>
                  <a:lnTo>
                    <a:pt x="120" y="113"/>
                  </a:lnTo>
                  <a:lnTo>
                    <a:pt x="120" y="125"/>
                  </a:lnTo>
                  <a:lnTo>
                    <a:pt x="122" y="133"/>
                  </a:lnTo>
                  <a:lnTo>
                    <a:pt x="122" y="130"/>
                  </a:lnTo>
                  <a:lnTo>
                    <a:pt x="120" y="136"/>
                  </a:lnTo>
                  <a:lnTo>
                    <a:pt x="120" y="147"/>
                  </a:lnTo>
                  <a:lnTo>
                    <a:pt x="116" y="164"/>
                  </a:lnTo>
                  <a:lnTo>
                    <a:pt x="113" y="170"/>
                  </a:lnTo>
                  <a:lnTo>
                    <a:pt x="112" y="174"/>
                  </a:lnTo>
                  <a:lnTo>
                    <a:pt x="109" y="180"/>
                  </a:lnTo>
                  <a:lnTo>
                    <a:pt x="107" y="185"/>
                  </a:lnTo>
                  <a:lnTo>
                    <a:pt x="106" y="188"/>
                  </a:lnTo>
                  <a:lnTo>
                    <a:pt x="101" y="192"/>
                  </a:lnTo>
                  <a:lnTo>
                    <a:pt x="98" y="198"/>
                  </a:lnTo>
                  <a:lnTo>
                    <a:pt x="95" y="202"/>
                  </a:lnTo>
                  <a:lnTo>
                    <a:pt x="92" y="205"/>
                  </a:lnTo>
                  <a:lnTo>
                    <a:pt x="83" y="214"/>
                  </a:lnTo>
                  <a:lnTo>
                    <a:pt x="80" y="217"/>
                  </a:lnTo>
                  <a:lnTo>
                    <a:pt x="76" y="220"/>
                  </a:lnTo>
                  <a:lnTo>
                    <a:pt x="70" y="223"/>
                  </a:lnTo>
                  <a:lnTo>
                    <a:pt x="65" y="228"/>
                  </a:lnTo>
                  <a:lnTo>
                    <a:pt x="62" y="229"/>
                  </a:lnTo>
                  <a:lnTo>
                    <a:pt x="58" y="231"/>
                  </a:lnTo>
                  <a:lnTo>
                    <a:pt x="52" y="234"/>
                  </a:lnTo>
                  <a:lnTo>
                    <a:pt x="48" y="235"/>
                  </a:lnTo>
                  <a:lnTo>
                    <a:pt x="42" y="238"/>
                  </a:lnTo>
                  <a:lnTo>
                    <a:pt x="25" y="243"/>
                  </a:lnTo>
                  <a:lnTo>
                    <a:pt x="13" y="243"/>
                  </a:lnTo>
                  <a:lnTo>
                    <a:pt x="8" y="244"/>
                  </a:lnTo>
                  <a:lnTo>
                    <a:pt x="9" y="244"/>
                  </a:lnTo>
                  <a:lnTo>
                    <a:pt x="6" y="244"/>
                  </a:lnTo>
                  <a:lnTo>
                    <a:pt x="3" y="247"/>
                  </a:lnTo>
                  <a:lnTo>
                    <a:pt x="0" y="250"/>
                  </a:lnTo>
                  <a:lnTo>
                    <a:pt x="0" y="256"/>
                  </a:lnTo>
                  <a:lnTo>
                    <a:pt x="3" y="259"/>
                  </a:lnTo>
                  <a:lnTo>
                    <a:pt x="6" y="262"/>
                  </a:lnTo>
                  <a:lnTo>
                    <a:pt x="9" y="262"/>
                  </a:lnTo>
                  <a:lnTo>
                    <a:pt x="10" y="262"/>
                  </a:lnTo>
                  <a:lnTo>
                    <a:pt x="16" y="260"/>
                  </a:lnTo>
                  <a:lnTo>
                    <a:pt x="28" y="260"/>
                  </a:lnTo>
                  <a:lnTo>
                    <a:pt x="48" y="256"/>
                  </a:lnTo>
                  <a:lnTo>
                    <a:pt x="54" y="253"/>
                  </a:lnTo>
                  <a:lnTo>
                    <a:pt x="58" y="252"/>
                  </a:lnTo>
                  <a:lnTo>
                    <a:pt x="64" y="249"/>
                  </a:lnTo>
                  <a:lnTo>
                    <a:pt x="68" y="247"/>
                  </a:lnTo>
                  <a:lnTo>
                    <a:pt x="77" y="243"/>
                  </a:lnTo>
                  <a:lnTo>
                    <a:pt x="82" y="238"/>
                  </a:lnTo>
                  <a:lnTo>
                    <a:pt x="85" y="235"/>
                  </a:lnTo>
                  <a:lnTo>
                    <a:pt x="92" y="232"/>
                  </a:lnTo>
                  <a:lnTo>
                    <a:pt x="98" y="226"/>
                  </a:lnTo>
                  <a:lnTo>
                    <a:pt x="100" y="222"/>
                  </a:lnTo>
                  <a:lnTo>
                    <a:pt x="104" y="220"/>
                  </a:lnTo>
                  <a:lnTo>
                    <a:pt x="110" y="214"/>
                  </a:lnTo>
                  <a:lnTo>
                    <a:pt x="113" y="207"/>
                  </a:lnTo>
                  <a:lnTo>
                    <a:pt x="116" y="204"/>
                  </a:lnTo>
                  <a:lnTo>
                    <a:pt x="120" y="199"/>
                  </a:lnTo>
                  <a:lnTo>
                    <a:pt x="125" y="191"/>
                  </a:lnTo>
                  <a:lnTo>
                    <a:pt x="126" y="186"/>
                  </a:lnTo>
                  <a:lnTo>
                    <a:pt x="129" y="180"/>
                  </a:lnTo>
                  <a:lnTo>
                    <a:pt x="131" y="176"/>
                  </a:lnTo>
                  <a:lnTo>
                    <a:pt x="134" y="170"/>
                  </a:lnTo>
                  <a:lnTo>
                    <a:pt x="138" y="150"/>
                  </a:lnTo>
                  <a:lnTo>
                    <a:pt x="138" y="139"/>
                  </a:lnTo>
                  <a:lnTo>
                    <a:pt x="140" y="133"/>
                  </a:lnTo>
                  <a:lnTo>
                    <a:pt x="140" y="130"/>
                  </a:lnTo>
                  <a:lnTo>
                    <a:pt x="138" y="122"/>
                  </a:lnTo>
                  <a:lnTo>
                    <a:pt x="138" y="110"/>
                  </a:lnTo>
                  <a:lnTo>
                    <a:pt x="134" y="91"/>
                  </a:lnTo>
                  <a:lnTo>
                    <a:pt x="131" y="85"/>
                  </a:lnTo>
                  <a:lnTo>
                    <a:pt x="129" y="81"/>
                  </a:lnTo>
                  <a:lnTo>
                    <a:pt x="126" y="75"/>
                  </a:lnTo>
                  <a:lnTo>
                    <a:pt x="125" y="70"/>
                  </a:lnTo>
                  <a:lnTo>
                    <a:pt x="120" y="61"/>
                  </a:lnTo>
                  <a:lnTo>
                    <a:pt x="116" y="57"/>
                  </a:lnTo>
                  <a:lnTo>
                    <a:pt x="113" y="54"/>
                  </a:lnTo>
                  <a:lnTo>
                    <a:pt x="110" y="46"/>
                  </a:lnTo>
                  <a:lnTo>
                    <a:pt x="104" y="40"/>
                  </a:lnTo>
                  <a:lnTo>
                    <a:pt x="100" y="39"/>
                  </a:lnTo>
                  <a:lnTo>
                    <a:pt x="98" y="35"/>
                  </a:lnTo>
                  <a:lnTo>
                    <a:pt x="92" y="29"/>
                  </a:lnTo>
                  <a:lnTo>
                    <a:pt x="85" y="26"/>
                  </a:lnTo>
                  <a:lnTo>
                    <a:pt x="82" y="23"/>
                  </a:lnTo>
                  <a:lnTo>
                    <a:pt x="77" y="18"/>
                  </a:lnTo>
                  <a:lnTo>
                    <a:pt x="68" y="14"/>
                  </a:lnTo>
                  <a:lnTo>
                    <a:pt x="64" y="12"/>
                  </a:lnTo>
                  <a:lnTo>
                    <a:pt x="58" y="9"/>
                  </a:lnTo>
                  <a:lnTo>
                    <a:pt x="54" y="8"/>
                  </a:lnTo>
                  <a:lnTo>
                    <a:pt x="48" y="5"/>
                  </a:lnTo>
                  <a:lnTo>
                    <a:pt x="2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19" name="Freeform 7"/>
            <p:cNvSpPr>
              <a:spLocks/>
            </p:cNvSpPr>
            <p:nvPr/>
          </p:nvSpPr>
          <p:spPr bwMode="auto">
            <a:xfrm>
              <a:off x="4576" y="1077"/>
              <a:ext cx="200" cy="18"/>
            </a:xfrm>
            <a:custGeom>
              <a:avLst/>
              <a:gdLst/>
              <a:ahLst/>
              <a:cxnLst>
                <a:cxn ang="0">
                  <a:pos x="191" y="18"/>
                </a:cxn>
                <a:cxn ang="0">
                  <a:pos x="194" y="18"/>
                </a:cxn>
                <a:cxn ang="0">
                  <a:pos x="197" y="15"/>
                </a:cxn>
                <a:cxn ang="0">
                  <a:pos x="200" y="12"/>
                </a:cxn>
                <a:cxn ang="0">
                  <a:pos x="200" y="6"/>
                </a:cxn>
                <a:cxn ang="0">
                  <a:pos x="197" y="3"/>
                </a:cxn>
                <a:cxn ang="0">
                  <a:pos x="194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91" y="18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20" name="Freeform 8"/>
            <p:cNvSpPr>
              <a:spLocks/>
            </p:cNvSpPr>
            <p:nvPr/>
          </p:nvSpPr>
          <p:spPr bwMode="auto">
            <a:xfrm>
              <a:off x="4576" y="1321"/>
              <a:ext cx="200" cy="18"/>
            </a:xfrm>
            <a:custGeom>
              <a:avLst/>
              <a:gdLst/>
              <a:ahLst/>
              <a:cxnLst>
                <a:cxn ang="0">
                  <a:pos x="191" y="18"/>
                </a:cxn>
                <a:cxn ang="0">
                  <a:pos x="194" y="18"/>
                </a:cxn>
                <a:cxn ang="0">
                  <a:pos x="197" y="15"/>
                </a:cxn>
                <a:cxn ang="0">
                  <a:pos x="200" y="12"/>
                </a:cxn>
                <a:cxn ang="0">
                  <a:pos x="200" y="6"/>
                </a:cxn>
                <a:cxn ang="0">
                  <a:pos x="197" y="3"/>
                </a:cxn>
                <a:cxn ang="0">
                  <a:pos x="194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91" y="18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21" name="Freeform 9"/>
            <p:cNvSpPr>
              <a:spLocks/>
            </p:cNvSpPr>
            <p:nvPr/>
          </p:nvSpPr>
          <p:spPr bwMode="auto">
            <a:xfrm>
              <a:off x="4576" y="1077"/>
              <a:ext cx="18" cy="262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6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256"/>
                </a:cxn>
                <a:cxn ang="0">
                  <a:pos x="3" y="259"/>
                </a:cxn>
                <a:cxn ang="0">
                  <a:pos x="6" y="262"/>
                </a:cxn>
                <a:cxn ang="0">
                  <a:pos x="12" y="262"/>
                </a:cxn>
                <a:cxn ang="0">
                  <a:pos x="15" y="259"/>
                </a:cxn>
                <a:cxn ang="0">
                  <a:pos x="18" y="256"/>
                </a:cxn>
                <a:cxn ang="0">
                  <a:pos x="18" y="253"/>
                </a:cxn>
                <a:cxn ang="0">
                  <a:pos x="18" y="9"/>
                </a:cxn>
              </a:cxnLst>
              <a:rect l="0" t="0" r="r" b="b"/>
              <a:pathLst>
                <a:path w="18" h="262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56"/>
                  </a:lnTo>
                  <a:lnTo>
                    <a:pt x="3" y="259"/>
                  </a:lnTo>
                  <a:lnTo>
                    <a:pt x="6" y="262"/>
                  </a:lnTo>
                  <a:lnTo>
                    <a:pt x="12" y="262"/>
                  </a:lnTo>
                  <a:lnTo>
                    <a:pt x="15" y="259"/>
                  </a:lnTo>
                  <a:lnTo>
                    <a:pt x="18" y="256"/>
                  </a:lnTo>
                  <a:lnTo>
                    <a:pt x="18" y="253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22" name="Freeform 10"/>
            <p:cNvSpPr>
              <a:spLocks/>
            </p:cNvSpPr>
            <p:nvPr/>
          </p:nvSpPr>
          <p:spPr bwMode="auto">
            <a:xfrm>
              <a:off x="4861" y="1174"/>
              <a:ext cx="79" cy="77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6" y="61"/>
                </a:cxn>
                <a:cxn ang="0">
                  <a:pos x="6" y="61"/>
                </a:cxn>
                <a:cxn ang="0">
                  <a:pos x="13" y="67"/>
                </a:cxn>
                <a:cxn ang="0">
                  <a:pos x="24" y="76"/>
                </a:cxn>
                <a:cxn ang="0">
                  <a:pos x="36" y="77"/>
                </a:cxn>
                <a:cxn ang="0">
                  <a:pos x="52" y="77"/>
                </a:cxn>
                <a:cxn ang="0">
                  <a:pos x="56" y="74"/>
                </a:cxn>
                <a:cxn ang="0">
                  <a:pos x="61" y="71"/>
                </a:cxn>
                <a:cxn ang="0">
                  <a:pos x="68" y="67"/>
                </a:cxn>
                <a:cxn ang="0">
                  <a:pos x="73" y="59"/>
                </a:cxn>
                <a:cxn ang="0">
                  <a:pos x="76" y="55"/>
                </a:cxn>
                <a:cxn ang="0">
                  <a:pos x="79" y="50"/>
                </a:cxn>
                <a:cxn ang="0">
                  <a:pos x="79" y="34"/>
                </a:cxn>
                <a:cxn ang="0">
                  <a:pos x="77" y="24"/>
                </a:cxn>
                <a:cxn ang="0">
                  <a:pos x="68" y="12"/>
                </a:cxn>
                <a:cxn ang="0">
                  <a:pos x="71" y="15"/>
                </a:cxn>
                <a:cxn ang="0">
                  <a:pos x="61" y="4"/>
                </a:cxn>
                <a:cxn ang="0">
                  <a:pos x="58" y="3"/>
                </a:cxn>
                <a:cxn ang="0">
                  <a:pos x="52" y="0"/>
                </a:cxn>
                <a:cxn ang="0">
                  <a:pos x="22" y="1"/>
                </a:cxn>
                <a:cxn ang="0">
                  <a:pos x="16" y="7"/>
                </a:cxn>
                <a:cxn ang="0">
                  <a:pos x="9" y="15"/>
                </a:cxn>
                <a:cxn ang="0">
                  <a:pos x="3" y="22"/>
                </a:cxn>
                <a:cxn ang="0">
                  <a:pos x="0" y="27"/>
                </a:cxn>
                <a:cxn ang="0">
                  <a:pos x="18" y="33"/>
                </a:cxn>
                <a:cxn ang="0">
                  <a:pos x="21" y="28"/>
                </a:cxn>
                <a:cxn ang="0">
                  <a:pos x="21" y="27"/>
                </a:cxn>
                <a:cxn ang="0">
                  <a:pos x="28" y="18"/>
                </a:cxn>
                <a:cxn ang="0">
                  <a:pos x="31" y="19"/>
                </a:cxn>
                <a:cxn ang="0">
                  <a:pos x="46" y="18"/>
                </a:cxn>
                <a:cxn ang="0">
                  <a:pos x="52" y="21"/>
                </a:cxn>
                <a:cxn ang="0">
                  <a:pos x="55" y="22"/>
                </a:cxn>
                <a:cxn ang="0">
                  <a:pos x="53" y="21"/>
                </a:cxn>
                <a:cxn ang="0">
                  <a:pos x="62" y="30"/>
                </a:cxn>
                <a:cxn ang="0">
                  <a:pos x="59" y="30"/>
                </a:cxn>
                <a:cxn ang="0">
                  <a:pos x="61" y="37"/>
                </a:cxn>
                <a:cxn ang="0">
                  <a:pos x="61" y="37"/>
                </a:cxn>
                <a:cxn ang="0">
                  <a:pos x="59" y="47"/>
                </a:cxn>
                <a:cxn ang="0">
                  <a:pos x="62" y="46"/>
                </a:cxn>
                <a:cxn ang="0">
                  <a:pos x="53" y="56"/>
                </a:cxn>
                <a:cxn ang="0">
                  <a:pos x="56" y="53"/>
                </a:cxn>
                <a:cxn ang="0">
                  <a:pos x="50" y="59"/>
                </a:cxn>
                <a:cxn ang="0">
                  <a:pos x="47" y="58"/>
                </a:cxn>
                <a:cxn ang="0">
                  <a:pos x="34" y="64"/>
                </a:cxn>
                <a:cxn ang="0">
                  <a:pos x="33" y="59"/>
                </a:cxn>
                <a:cxn ang="0">
                  <a:pos x="28" y="56"/>
                </a:cxn>
                <a:cxn ang="0">
                  <a:pos x="24" y="53"/>
                </a:cxn>
                <a:cxn ang="0">
                  <a:pos x="24" y="53"/>
                </a:cxn>
                <a:cxn ang="0">
                  <a:pos x="21" y="49"/>
                </a:cxn>
                <a:cxn ang="0">
                  <a:pos x="18" y="45"/>
                </a:cxn>
              </a:cxnLst>
              <a:rect l="0" t="0" r="r" b="b"/>
              <a:pathLst>
                <a:path w="79" h="77">
                  <a:moveTo>
                    <a:pt x="0" y="39"/>
                  </a:moveTo>
                  <a:lnTo>
                    <a:pt x="0" y="50"/>
                  </a:lnTo>
                  <a:lnTo>
                    <a:pt x="1" y="52"/>
                  </a:lnTo>
                  <a:lnTo>
                    <a:pt x="1" y="53"/>
                  </a:lnTo>
                  <a:lnTo>
                    <a:pt x="3" y="55"/>
                  </a:lnTo>
                  <a:lnTo>
                    <a:pt x="6" y="61"/>
                  </a:lnTo>
                  <a:lnTo>
                    <a:pt x="10" y="64"/>
                  </a:lnTo>
                  <a:lnTo>
                    <a:pt x="6" y="59"/>
                  </a:lnTo>
                  <a:lnTo>
                    <a:pt x="6" y="61"/>
                  </a:lnTo>
                  <a:lnTo>
                    <a:pt x="16" y="71"/>
                  </a:lnTo>
                  <a:lnTo>
                    <a:pt x="18" y="71"/>
                  </a:lnTo>
                  <a:lnTo>
                    <a:pt x="13" y="67"/>
                  </a:lnTo>
                  <a:lnTo>
                    <a:pt x="16" y="71"/>
                  </a:lnTo>
                  <a:lnTo>
                    <a:pt x="22" y="74"/>
                  </a:lnTo>
                  <a:lnTo>
                    <a:pt x="24" y="76"/>
                  </a:lnTo>
                  <a:lnTo>
                    <a:pt x="25" y="76"/>
                  </a:lnTo>
                  <a:lnTo>
                    <a:pt x="27" y="77"/>
                  </a:lnTo>
                  <a:lnTo>
                    <a:pt x="36" y="77"/>
                  </a:lnTo>
                  <a:lnTo>
                    <a:pt x="46" y="76"/>
                  </a:lnTo>
                  <a:lnTo>
                    <a:pt x="44" y="77"/>
                  </a:lnTo>
                  <a:lnTo>
                    <a:pt x="52" y="77"/>
                  </a:lnTo>
                  <a:lnTo>
                    <a:pt x="53" y="76"/>
                  </a:lnTo>
                  <a:lnTo>
                    <a:pt x="55" y="76"/>
                  </a:lnTo>
                  <a:lnTo>
                    <a:pt x="56" y="74"/>
                  </a:lnTo>
                  <a:lnTo>
                    <a:pt x="62" y="71"/>
                  </a:lnTo>
                  <a:lnTo>
                    <a:pt x="65" y="67"/>
                  </a:lnTo>
                  <a:lnTo>
                    <a:pt x="61" y="71"/>
                  </a:lnTo>
                  <a:lnTo>
                    <a:pt x="62" y="71"/>
                  </a:lnTo>
                  <a:lnTo>
                    <a:pt x="64" y="70"/>
                  </a:lnTo>
                  <a:lnTo>
                    <a:pt x="68" y="67"/>
                  </a:lnTo>
                  <a:lnTo>
                    <a:pt x="71" y="62"/>
                  </a:lnTo>
                  <a:lnTo>
                    <a:pt x="73" y="61"/>
                  </a:lnTo>
                  <a:lnTo>
                    <a:pt x="73" y="59"/>
                  </a:lnTo>
                  <a:lnTo>
                    <a:pt x="68" y="64"/>
                  </a:lnTo>
                  <a:lnTo>
                    <a:pt x="73" y="61"/>
                  </a:lnTo>
                  <a:lnTo>
                    <a:pt x="76" y="55"/>
                  </a:lnTo>
                  <a:lnTo>
                    <a:pt x="77" y="53"/>
                  </a:lnTo>
                  <a:lnTo>
                    <a:pt x="77" y="52"/>
                  </a:lnTo>
                  <a:lnTo>
                    <a:pt x="79" y="50"/>
                  </a:lnTo>
                  <a:lnTo>
                    <a:pt x="79" y="43"/>
                  </a:lnTo>
                  <a:lnTo>
                    <a:pt x="77" y="45"/>
                  </a:lnTo>
                  <a:lnTo>
                    <a:pt x="79" y="34"/>
                  </a:lnTo>
                  <a:lnTo>
                    <a:pt x="79" y="27"/>
                  </a:lnTo>
                  <a:lnTo>
                    <a:pt x="77" y="25"/>
                  </a:lnTo>
                  <a:lnTo>
                    <a:pt x="77" y="24"/>
                  </a:lnTo>
                  <a:lnTo>
                    <a:pt x="76" y="22"/>
                  </a:lnTo>
                  <a:lnTo>
                    <a:pt x="76" y="19"/>
                  </a:lnTo>
                  <a:lnTo>
                    <a:pt x="68" y="12"/>
                  </a:lnTo>
                  <a:lnTo>
                    <a:pt x="70" y="15"/>
                  </a:lnTo>
                  <a:lnTo>
                    <a:pt x="73" y="16"/>
                  </a:lnTo>
                  <a:lnTo>
                    <a:pt x="71" y="15"/>
                  </a:lnTo>
                  <a:lnTo>
                    <a:pt x="68" y="10"/>
                  </a:lnTo>
                  <a:lnTo>
                    <a:pt x="64" y="7"/>
                  </a:lnTo>
                  <a:lnTo>
                    <a:pt x="61" y="4"/>
                  </a:lnTo>
                  <a:lnTo>
                    <a:pt x="62" y="7"/>
                  </a:lnTo>
                  <a:lnTo>
                    <a:pt x="62" y="6"/>
                  </a:lnTo>
                  <a:lnTo>
                    <a:pt x="58" y="3"/>
                  </a:lnTo>
                  <a:lnTo>
                    <a:pt x="56" y="1"/>
                  </a:lnTo>
                  <a:lnTo>
                    <a:pt x="53" y="1"/>
                  </a:lnTo>
                  <a:lnTo>
                    <a:pt x="52" y="0"/>
                  </a:lnTo>
                  <a:lnTo>
                    <a:pt x="27" y="0"/>
                  </a:lnTo>
                  <a:lnTo>
                    <a:pt x="25" y="1"/>
                  </a:lnTo>
                  <a:lnTo>
                    <a:pt x="22" y="1"/>
                  </a:lnTo>
                  <a:lnTo>
                    <a:pt x="21" y="3"/>
                  </a:lnTo>
                  <a:lnTo>
                    <a:pt x="16" y="6"/>
                  </a:lnTo>
                  <a:lnTo>
                    <a:pt x="16" y="7"/>
                  </a:lnTo>
                  <a:lnTo>
                    <a:pt x="18" y="4"/>
                  </a:lnTo>
                  <a:lnTo>
                    <a:pt x="6" y="16"/>
                  </a:lnTo>
                  <a:lnTo>
                    <a:pt x="9" y="15"/>
                  </a:lnTo>
                  <a:lnTo>
                    <a:pt x="10" y="1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0" y="27"/>
                  </a:lnTo>
                  <a:lnTo>
                    <a:pt x="0" y="39"/>
                  </a:lnTo>
                  <a:lnTo>
                    <a:pt x="18" y="39"/>
                  </a:lnTo>
                  <a:lnTo>
                    <a:pt x="18" y="33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21" y="28"/>
                  </a:lnTo>
                  <a:lnTo>
                    <a:pt x="21" y="25"/>
                  </a:lnTo>
                  <a:lnTo>
                    <a:pt x="16" y="30"/>
                  </a:lnTo>
                  <a:lnTo>
                    <a:pt x="21" y="27"/>
                  </a:lnTo>
                  <a:lnTo>
                    <a:pt x="24" y="22"/>
                  </a:lnTo>
                  <a:lnTo>
                    <a:pt x="28" y="19"/>
                  </a:lnTo>
                  <a:lnTo>
                    <a:pt x="28" y="18"/>
                  </a:lnTo>
                  <a:lnTo>
                    <a:pt x="27" y="21"/>
                  </a:lnTo>
                  <a:lnTo>
                    <a:pt x="28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40" y="18"/>
                  </a:lnTo>
                  <a:lnTo>
                    <a:pt x="46" y="18"/>
                  </a:lnTo>
                  <a:lnTo>
                    <a:pt x="47" y="19"/>
                  </a:lnTo>
                  <a:lnTo>
                    <a:pt x="50" y="19"/>
                  </a:lnTo>
                  <a:lnTo>
                    <a:pt x="52" y="21"/>
                  </a:lnTo>
                  <a:lnTo>
                    <a:pt x="50" y="18"/>
                  </a:lnTo>
                  <a:lnTo>
                    <a:pt x="50" y="19"/>
                  </a:lnTo>
                  <a:lnTo>
                    <a:pt x="55" y="22"/>
                  </a:lnTo>
                  <a:lnTo>
                    <a:pt x="58" y="25"/>
                  </a:lnTo>
                  <a:lnTo>
                    <a:pt x="56" y="22"/>
                  </a:lnTo>
                  <a:lnTo>
                    <a:pt x="53" y="21"/>
                  </a:lnTo>
                  <a:lnTo>
                    <a:pt x="55" y="22"/>
                  </a:lnTo>
                  <a:lnTo>
                    <a:pt x="58" y="27"/>
                  </a:lnTo>
                  <a:lnTo>
                    <a:pt x="62" y="30"/>
                  </a:lnTo>
                  <a:lnTo>
                    <a:pt x="58" y="25"/>
                  </a:lnTo>
                  <a:lnTo>
                    <a:pt x="58" y="28"/>
                  </a:lnTo>
                  <a:lnTo>
                    <a:pt x="59" y="30"/>
                  </a:lnTo>
                  <a:lnTo>
                    <a:pt x="59" y="31"/>
                  </a:lnTo>
                  <a:lnTo>
                    <a:pt x="61" y="33"/>
                  </a:lnTo>
                  <a:lnTo>
                    <a:pt x="61" y="37"/>
                  </a:lnTo>
                  <a:lnTo>
                    <a:pt x="64" y="43"/>
                  </a:lnTo>
                  <a:lnTo>
                    <a:pt x="65" y="33"/>
                  </a:lnTo>
                  <a:lnTo>
                    <a:pt x="61" y="37"/>
                  </a:lnTo>
                  <a:lnTo>
                    <a:pt x="61" y="45"/>
                  </a:lnTo>
                  <a:lnTo>
                    <a:pt x="59" y="46"/>
                  </a:lnTo>
                  <a:lnTo>
                    <a:pt x="59" y="47"/>
                  </a:lnTo>
                  <a:lnTo>
                    <a:pt x="58" y="49"/>
                  </a:lnTo>
                  <a:lnTo>
                    <a:pt x="61" y="49"/>
                  </a:lnTo>
                  <a:lnTo>
                    <a:pt x="62" y="46"/>
                  </a:lnTo>
                  <a:lnTo>
                    <a:pt x="55" y="53"/>
                  </a:lnTo>
                  <a:lnTo>
                    <a:pt x="55" y="55"/>
                  </a:lnTo>
                  <a:lnTo>
                    <a:pt x="53" y="56"/>
                  </a:lnTo>
                  <a:lnTo>
                    <a:pt x="56" y="55"/>
                  </a:lnTo>
                  <a:lnTo>
                    <a:pt x="58" y="52"/>
                  </a:lnTo>
                  <a:lnTo>
                    <a:pt x="56" y="53"/>
                  </a:lnTo>
                  <a:lnTo>
                    <a:pt x="55" y="53"/>
                  </a:lnTo>
                  <a:lnTo>
                    <a:pt x="47" y="61"/>
                  </a:lnTo>
                  <a:lnTo>
                    <a:pt x="50" y="59"/>
                  </a:lnTo>
                  <a:lnTo>
                    <a:pt x="50" y="56"/>
                  </a:lnTo>
                  <a:lnTo>
                    <a:pt x="49" y="58"/>
                  </a:lnTo>
                  <a:lnTo>
                    <a:pt x="47" y="58"/>
                  </a:lnTo>
                  <a:lnTo>
                    <a:pt x="46" y="59"/>
                  </a:lnTo>
                  <a:lnTo>
                    <a:pt x="39" y="59"/>
                  </a:lnTo>
                  <a:lnTo>
                    <a:pt x="34" y="64"/>
                  </a:lnTo>
                  <a:lnTo>
                    <a:pt x="44" y="62"/>
                  </a:lnTo>
                  <a:lnTo>
                    <a:pt x="39" y="59"/>
                  </a:lnTo>
                  <a:lnTo>
                    <a:pt x="33" y="59"/>
                  </a:lnTo>
                  <a:lnTo>
                    <a:pt x="31" y="58"/>
                  </a:lnTo>
                  <a:lnTo>
                    <a:pt x="30" y="58"/>
                  </a:lnTo>
                  <a:lnTo>
                    <a:pt x="28" y="56"/>
                  </a:lnTo>
                  <a:lnTo>
                    <a:pt x="28" y="59"/>
                  </a:lnTo>
                  <a:lnTo>
                    <a:pt x="31" y="61"/>
                  </a:lnTo>
                  <a:lnTo>
                    <a:pt x="24" y="53"/>
                  </a:lnTo>
                  <a:lnTo>
                    <a:pt x="22" y="53"/>
                  </a:lnTo>
                  <a:lnTo>
                    <a:pt x="24" y="55"/>
                  </a:lnTo>
                  <a:lnTo>
                    <a:pt x="24" y="53"/>
                  </a:lnTo>
                  <a:lnTo>
                    <a:pt x="16" y="46"/>
                  </a:lnTo>
                  <a:lnTo>
                    <a:pt x="18" y="49"/>
                  </a:lnTo>
                  <a:lnTo>
                    <a:pt x="21" y="49"/>
                  </a:lnTo>
                  <a:lnTo>
                    <a:pt x="19" y="47"/>
                  </a:lnTo>
                  <a:lnTo>
                    <a:pt x="19" y="46"/>
                  </a:lnTo>
                  <a:lnTo>
                    <a:pt x="18" y="45"/>
                  </a:lnTo>
                  <a:lnTo>
                    <a:pt x="18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23" name="Freeform 11"/>
            <p:cNvSpPr>
              <a:spLocks/>
            </p:cNvSpPr>
            <p:nvPr/>
          </p:nvSpPr>
          <p:spPr bwMode="auto">
            <a:xfrm>
              <a:off x="4742" y="1760"/>
              <a:ext cx="140" cy="26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5"/>
                </a:cxn>
                <a:cxn ang="0">
                  <a:pos x="3" y="14"/>
                </a:cxn>
                <a:cxn ang="0">
                  <a:pos x="25" y="17"/>
                </a:cxn>
                <a:cxn ang="0">
                  <a:pos x="48" y="25"/>
                </a:cxn>
                <a:cxn ang="0">
                  <a:pos x="58" y="29"/>
                </a:cxn>
                <a:cxn ang="0">
                  <a:pos x="65" y="32"/>
                </a:cxn>
                <a:cxn ang="0">
                  <a:pos x="76" y="40"/>
                </a:cxn>
                <a:cxn ang="0">
                  <a:pos x="83" y="46"/>
                </a:cxn>
                <a:cxn ang="0">
                  <a:pos x="95" y="57"/>
                </a:cxn>
                <a:cxn ang="0">
                  <a:pos x="101" y="68"/>
                </a:cxn>
                <a:cxn ang="0">
                  <a:pos x="107" y="75"/>
                </a:cxn>
                <a:cxn ang="0">
                  <a:pos x="112" y="86"/>
                </a:cxn>
                <a:cxn ang="0">
                  <a:pos x="116" y="96"/>
                </a:cxn>
                <a:cxn ang="0">
                  <a:pos x="120" y="124"/>
                </a:cxn>
                <a:cxn ang="0">
                  <a:pos x="122" y="129"/>
                </a:cxn>
                <a:cxn ang="0">
                  <a:pos x="120" y="147"/>
                </a:cxn>
                <a:cxn ang="0">
                  <a:pos x="113" y="169"/>
                </a:cxn>
                <a:cxn ang="0">
                  <a:pos x="109" y="179"/>
                </a:cxn>
                <a:cxn ang="0">
                  <a:pos x="106" y="187"/>
                </a:cxn>
                <a:cxn ang="0">
                  <a:pos x="98" y="197"/>
                </a:cxn>
                <a:cxn ang="0">
                  <a:pos x="92" y="205"/>
                </a:cxn>
                <a:cxn ang="0">
                  <a:pos x="80" y="216"/>
                </a:cxn>
                <a:cxn ang="0">
                  <a:pos x="70" y="222"/>
                </a:cxn>
                <a:cxn ang="0">
                  <a:pos x="62" y="228"/>
                </a:cxn>
                <a:cxn ang="0">
                  <a:pos x="52" y="233"/>
                </a:cxn>
                <a:cxn ang="0">
                  <a:pos x="42" y="237"/>
                </a:cxn>
                <a:cxn ang="0">
                  <a:pos x="13" y="242"/>
                </a:cxn>
                <a:cxn ang="0">
                  <a:pos x="9" y="243"/>
                </a:cxn>
                <a:cxn ang="0">
                  <a:pos x="3" y="246"/>
                </a:cxn>
                <a:cxn ang="0">
                  <a:pos x="0" y="255"/>
                </a:cxn>
                <a:cxn ang="0">
                  <a:pos x="6" y="261"/>
                </a:cxn>
                <a:cxn ang="0">
                  <a:pos x="10" y="261"/>
                </a:cxn>
                <a:cxn ang="0">
                  <a:pos x="28" y="260"/>
                </a:cxn>
                <a:cxn ang="0">
                  <a:pos x="54" y="252"/>
                </a:cxn>
                <a:cxn ang="0">
                  <a:pos x="64" y="248"/>
                </a:cxn>
                <a:cxn ang="0">
                  <a:pos x="77" y="242"/>
                </a:cxn>
                <a:cxn ang="0">
                  <a:pos x="85" y="234"/>
                </a:cxn>
                <a:cxn ang="0">
                  <a:pos x="98" y="225"/>
                </a:cxn>
                <a:cxn ang="0">
                  <a:pos x="104" y="219"/>
                </a:cxn>
                <a:cxn ang="0">
                  <a:pos x="113" y="206"/>
                </a:cxn>
                <a:cxn ang="0">
                  <a:pos x="120" y="199"/>
                </a:cxn>
                <a:cxn ang="0">
                  <a:pos x="126" y="185"/>
                </a:cxn>
                <a:cxn ang="0">
                  <a:pos x="131" y="175"/>
                </a:cxn>
                <a:cxn ang="0">
                  <a:pos x="138" y="150"/>
                </a:cxn>
                <a:cxn ang="0">
                  <a:pos x="140" y="132"/>
                </a:cxn>
                <a:cxn ang="0">
                  <a:pos x="138" y="121"/>
                </a:cxn>
                <a:cxn ang="0">
                  <a:pos x="134" y="90"/>
                </a:cxn>
                <a:cxn ang="0">
                  <a:pos x="129" y="80"/>
                </a:cxn>
                <a:cxn ang="0">
                  <a:pos x="125" y="69"/>
                </a:cxn>
                <a:cxn ang="0">
                  <a:pos x="116" y="56"/>
                </a:cxn>
                <a:cxn ang="0">
                  <a:pos x="110" y="46"/>
                </a:cxn>
                <a:cxn ang="0">
                  <a:pos x="100" y="38"/>
                </a:cxn>
                <a:cxn ang="0">
                  <a:pos x="92" y="28"/>
                </a:cxn>
                <a:cxn ang="0">
                  <a:pos x="82" y="22"/>
                </a:cxn>
                <a:cxn ang="0">
                  <a:pos x="68" y="13"/>
                </a:cxn>
                <a:cxn ang="0">
                  <a:pos x="58" y="8"/>
                </a:cxn>
                <a:cxn ang="0">
                  <a:pos x="48" y="4"/>
                </a:cxn>
                <a:cxn ang="0">
                  <a:pos x="9" y="0"/>
                </a:cxn>
              </a:cxnLst>
              <a:rect l="0" t="0" r="r" b="b"/>
              <a:pathLst>
                <a:path w="140" h="261">
                  <a:moveTo>
                    <a:pt x="9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25" y="17"/>
                  </a:lnTo>
                  <a:lnTo>
                    <a:pt x="42" y="22"/>
                  </a:lnTo>
                  <a:lnTo>
                    <a:pt x="48" y="25"/>
                  </a:lnTo>
                  <a:lnTo>
                    <a:pt x="52" y="26"/>
                  </a:lnTo>
                  <a:lnTo>
                    <a:pt x="58" y="29"/>
                  </a:lnTo>
                  <a:lnTo>
                    <a:pt x="62" y="31"/>
                  </a:lnTo>
                  <a:lnTo>
                    <a:pt x="65" y="32"/>
                  </a:lnTo>
                  <a:lnTo>
                    <a:pt x="70" y="37"/>
                  </a:lnTo>
                  <a:lnTo>
                    <a:pt x="76" y="40"/>
                  </a:lnTo>
                  <a:lnTo>
                    <a:pt x="80" y="43"/>
                  </a:lnTo>
                  <a:lnTo>
                    <a:pt x="83" y="46"/>
                  </a:lnTo>
                  <a:lnTo>
                    <a:pt x="92" y="54"/>
                  </a:lnTo>
                  <a:lnTo>
                    <a:pt x="95" y="57"/>
                  </a:lnTo>
                  <a:lnTo>
                    <a:pt x="98" y="62"/>
                  </a:lnTo>
                  <a:lnTo>
                    <a:pt x="101" y="68"/>
                  </a:lnTo>
                  <a:lnTo>
                    <a:pt x="106" y="72"/>
                  </a:lnTo>
                  <a:lnTo>
                    <a:pt x="107" y="75"/>
                  </a:lnTo>
                  <a:lnTo>
                    <a:pt x="109" y="80"/>
                  </a:lnTo>
                  <a:lnTo>
                    <a:pt x="112" y="86"/>
                  </a:lnTo>
                  <a:lnTo>
                    <a:pt x="113" y="90"/>
                  </a:lnTo>
                  <a:lnTo>
                    <a:pt x="116" y="96"/>
                  </a:lnTo>
                  <a:lnTo>
                    <a:pt x="120" y="112"/>
                  </a:lnTo>
                  <a:lnTo>
                    <a:pt x="120" y="124"/>
                  </a:lnTo>
                  <a:lnTo>
                    <a:pt x="122" y="132"/>
                  </a:lnTo>
                  <a:lnTo>
                    <a:pt x="122" y="129"/>
                  </a:lnTo>
                  <a:lnTo>
                    <a:pt x="120" y="135"/>
                  </a:lnTo>
                  <a:lnTo>
                    <a:pt x="120" y="147"/>
                  </a:lnTo>
                  <a:lnTo>
                    <a:pt x="116" y="163"/>
                  </a:lnTo>
                  <a:lnTo>
                    <a:pt x="113" y="169"/>
                  </a:lnTo>
                  <a:lnTo>
                    <a:pt x="112" y="173"/>
                  </a:lnTo>
                  <a:lnTo>
                    <a:pt x="109" y="179"/>
                  </a:lnTo>
                  <a:lnTo>
                    <a:pt x="107" y="184"/>
                  </a:lnTo>
                  <a:lnTo>
                    <a:pt x="106" y="187"/>
                  </a:lnTo>
                  <a:lnTo>
                    <a:pt x="101" y="191"/>
                  </a:lnTo>
                  <a:lnTo>
                    <a:pt x="98" y="197"/>
                  </a:lnTo>
                  <a:lnTo>
                    <a:pt x="95" y="202"/>
                  </a:lnTo>
                  <a:lnTo>
                    <a:pt x="92" y="205"/>
                  </a:lnTo>
                  <a:lnTo>
                    <a:pt x="83" y="214"/>
                  </a:lnTo>
                  <a:lnTo>
                    <a:pt x="80" y="216"/>
                  </a:lnTo>
                  <a:lnTo>
                    <a:pt x="76" y="219"/>
                  </a:lnTo>
                  <a:lnTo>
                    <a:pt x="70" y="222"/>
                  </a:lnTo>
                  <a:lnTo>
                    <a:pt x="65" y="227"/>
                  </a:lnTo>
                  <a:lnTo>
                    <a:pt x="62" y="228"/>
                  </a:lnTo>
                  <a:lnTo>
                    <a:pt x="58" y="230"/>
                  </a:lnTo>
                  <a:lnTo>
                    <a:pt x="52" y="233"/>
                  </a:lnTo>
                  <a:lnTo>
                    <a:pt x="48" y="234"/>
                  </a:lnTo>
                  <a:lnTo>
                    <a:pt x="42" y="237"/>
                  </a:lnTo>
                  <a:lnTo>
                    <a:pt x="25" y="242"/>
                  </a:lnTo>
                  <a:lnTo>
                    <a:pt x="13" y="242"/>
                  </a:lnTo>
                  <a:lnTo>
                    <a:pt x="8" y="243"/>
                  </a:lnTo>
                  <a:lnTo>
                    <a:pt x="9" y="243"/>
                  </a:lnTo>
                  <a:lnTo>
                    <a:pt x="6" y="243"/>
                  </a:lnTo>
                  <a:lnTo>
                    <a:pt x="3" y="24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3" y="258"/>
                  </a:lnTo>
                  <a:lnTo>
                    <a:pt x="6" y="261"/>
                  </a:lnTo>
                  <a:lnTo>
                    <a:pt x="9" y="261"/>
                  </a:lnTo>
                  <a:lnTo>
                    <a:pt x="10" y="261"/>
                  </a:lnTo>
                  <a:lnTo>
                    <a:pt x="16" y="260"/>
                  </a:lnTo>
                  <a:lnTo>
                    <a:pt x="28" y="260"/>
                  </a:lnTo>
                  <a:lnTo>
                    <a:pt x="48" y="255"/>
                  </a:lnTo>
                  <a:lnTo>
                    <a:pt x="54" y="252"/>
                  </a:lnTo>
                  <a:lnTo>
                    <a:pt x="58" y="251"/>
                  </a:lnTo>
                  <a:lnTo>
                    <a:pt x="64" y="248"/>
                  </a:lnTo>
                  <a:lnTo>
                    <a:pt x="68" y="246"/>
                  </a:lnTo>
                  <a:lnTo>
                    <a:pt x="77" y="242"/>
                  </a:lnTo>
                  <a:lnTo>
                    <a:pt x="82" y="237"/>
                  </a:lnTo>
                  <a:lnTo>
                    <a:pt x="85" y="234"/>
                  </a:lnTo>
                  <a:lnTo>
                    <a:pt x="92" y="231"/>
                  </a:lnTo>
                  <a:lnTo>
                    <a:pt x="98" y="225"/>
                  </a:lnTo>
                  <a:lnTo>
                    <a:pt x="100" y="221"/>
                  </a:lnTo>
                  <a:lnTo>
                    <a:pt x="104" y="219"/>
                  </a:lnTo>
                  <a:lnTo>
                    <a:pt x="110" y="214"/>
                  </a:lnTo>
                  <a:lnTo>
                    <a:pt x="113" y="206"/>
                  </a:lnTo>
                  <a:lnTo>
                    <a:pt x="116" y="203"/>
                  </a:lnTo>
                  <a:lnTo>
                    <a:pt x="120" y="199"/>
                  </a:lnTo>
                  <a:lnTo>
                    <a:pt x="125" y="190"/>
                  </a:lnTo>
                  <a:lnTo>
                    <a:pt x="126" y="185"/>
                  </a:lnTo>
                  <a:lnTo>
                    <a:pt x="129" y="179"/>
                  </a:lnTo>
                  <a:lnTo>
                    <a:pt x="131" y="175"/>
                  </a:lnTo>
                  <a:lnTo>
                    <a:pt x="134" y="169"/>
                  </a:lnTo>
                  <a:lnTo>
                    <a:pt x="138" y="150"/>
                  </a:lnTo>
                  <a:lnTo>
                    <a:pt x="138" y="138"/>
                  </a:lnTo>
                  <a:lnTo>
                    <a:pt x="140" y="132"/>
                  </a:lnTo>
                  <a:lnTo>
                    <a:pt x="140" y="129"/>
                  </a:lnTo>
                  <a:lnTo>
                    <a:pt x="138" y="121"/>
                  </a:lnTo>
                  <a:lnTo>
                    <a:pt x="138" y="109"/>
                  </a:lnTo>
                  <a:lnTo>
                    <a:pt x="134" y="90"/>
                  </a:lnTo>
                  <a:lnTo>
                    <a:pt x="131" y="84"/>
                  </a:lnTo>
                  <a:lnTo>
                    <a:pt x="129" y="80"/>
                  </a:lnTo>
                  <a:lnTo>
                    <a:pt x="126" y="74"/>
                  </a:lnTo>
                  <a:lnTo>
                    <a:pt x="125" y="69"/>
                  </a:lnTo>
                  <a:lnTo>
                    <a:pt x="120" y="60"/>
                  </a:lnTo>
                  <a:lnTo>
                    <a:pt x="116" y="56"/>
                  </a:lnTo>
                  <a:lnTo>
                    <a:pt x="113" y="53"/>
                  </a:lnTo>
                  <a:lnTo>
                    <a:pt x="110" y="46"/>
                  </a:lnTo>
                  <a:lnTo>
                    <a:pt x="104" y="40"/>
                  </a:lnTo>
                  <a:lnTo>
                    <a:pt x="100" y="38"/>
                  </a:lnTo>
                  <a:lnTo>
                    <a:pt x="98" y="34"/>
                  </a:lnTo>
                  <a:lnTo>
                    <a:pt x="92" y="28"/>
                  </a:lnTo>
                  <a:lnTo>
                    <a:pt x="85" y="25"/>
                  </a:lnTo>
                  <a:lnTo>
                    <a:pt x="82" y="22"/>
                  </a:lnTo>
                  <a:lnTo>
                    <a:pt x="77" y="17"/>
                  </a:lnTo>
                  <a:lnTo>
                    <a:pt x="68" y="13"/>
                  </a:lnTo>
                  <a:lnTo>
                    <a:pt x="64" y="11"/>
                  </a:lnTo>
                  <a:lnTo>
                    <a:pt x="58" y="8"/>
                  </a:lnTo>
                  <a:lnTo>
                    <a:pt x="54" y="7"/>
                  </a:lnTo>
                  <a:lnTo>
                    <a:pt x="48" y="4"/>
                  </a:lnTo>
                  <a:lnTo>
                    <a:pt x="2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24" name="Freeform 12"/>
            <p:cNvSpPr>
              <a:spLocks/>
            </p:cNvSpPr>
            <p:nvPr/>
          </p:nvSpPr>
          <p:spPr bwMode="auto">
            <a:xfrm>
              <a:off x="4576" y="1760"/>
              <a:ext cx="200" cy="17"/>
            </a:xfrm>
            <a:custGeom>
              <a:avLst/>
              <a:gdLst/>
              <a:ahLst/>
              <a:cxnLst>
                <a:cxn ang="0">
                  <a:pos x="191" y="17"/>
                </a:cxn>
                <a:cxn ang="0">
                  <a:pos x="194" y="17"/>
                </a:cxn>
                <a:cxn ang="0">
                  <a:pos x="197" y="14"/>
                </a:cxn>
                <a:cxn ang="0">
                  <a:pos x="200" y="11"/>
                </a:cxn>
                <a:cxn ang="0">
                  <a:pos x="200" y="5"/>
                </a:cxn>
                <a:cxn ang="0">
                  <a:pos x="197" y="2"/>
                </a:cxn>
                <a:cxn ang="0">
                  <a:pos x="194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9" y="17"/>
                </a:cxn>
                <a:cxn ang="0">
                  <a:pos x="191" y="17"/>
                </a:cxn>
              </a:cxnLst>
              <a:rect l="0" t="0" r="r" b="b"/>
              <a:pathLst>
                <a:path w="200" h="17">
                  <a:moveTo>
                    <a:pt x="191" y="17"/>
                  </a:moveTo>
                  <a:lnTo>
                    <a:pt x="194" y="17"/>
                  </a:lnTo>
                  <a:lnTo>
                    <a:pt x="197" y="14"/>
                  </a:lnTo>
                  <a:lnTo>
                    <a:pt x="200" y="11"/>
                  </a:lnTo>
                  <a:lnTo>
                    <a:pt x="200" y="5"/>
                  </a:lnTo>
                  <a:lnTo>
                    <a:pt x="197" y="2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91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25" name="Freeform 13"/>
            <p:cNvSpPr>
              <a:spLocks/>
            </p:cNvSpPr>
            <p:nvPr/>
          </p:nvSpPr>
          <p:spPr bwMode="auto">
            <a:xfrm>
              <a:off x="4576" y="2005"/>
              <a:ext cx="200" cy="18"/>
            </a:xfrm>
            <a:custGeom>
              <a:avLst/>
              <a:gdLst/>
              <a:ahLst/>
              <a:cxnLst>
                <a:cxn ang="0">
                  <a:pos x="191" y="18"/>
                </a:cxn>
                <a:cxn ang="0">
                  <a:pos x="194" y="18"/>
                </a:cxn>
                <a:cxn ang="0">
                  <a:pos x="197" y="15"/>
                </a:cxn>
                <a:cxn ang="0">
                  <a:pos x="200" y="12"/>
                </a:cxn>
                <a:cxn ang="0">
                  <a:pos x="200" y="6"/>
                </a:cxn>
                <a:cxn ang="0">
                  <a:pos x="197" y="3"/>
                </a:cxn>
                <a:cxn ang="0">
                  <a:pos x="194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91" y="18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26" name="Freeform 14"/>
            <p:cNvSpPr>
              <a:spLocks/>
            </p:cNvSpPr>
            <p:nvPr/>
          </p:nvSpPr>
          <p:spPr bwMode="auto">
            <a:xfrm>
              <a:off x="4576" y="1760"/>
              <a:ext cx="18" cy="263"/>
            </a:xfrm>
            <a:custGeom>
              <a:avLst/>
              <a:gdLst/>
              <a:ahLst/>
              <a:cxnLst>
                <a:cxn ang="0">
                  <a:pos x="18" y="8"/>
                </a:cxn>
                <a:cxn ang="0">
                  <a:pos x="18" y="5"/>
                </a:cxn>
                <a:cxn ang="0">
                  <a:pos x="15" y="2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257"/>
                </a:cxn>
                <a:cxn ang="0">
                  <a:pos x="3" y="260"/>
                </a:cxn>
                <a:cxn ang="0">
                  <a:pos x="6" y="263"/>
                </a:cxn>
                <a:cxn ang="0">
                  <a:pos x="12" y="263"/>
                </a:cxn>
                <a:cxn ang="0">
                  <a:pos x="15" y="260"/>
                </a:cxn>
                <a:cxn ang="0">
                  <a:pos x="18" y="257"/>
                </a:cxn>
                <a:cxn ang="0">
                  <a:pos x="18" y="254"/>
                </a:cxn>
                <a:cxn ang="0">
                  <a:pos x="18" y="8"/>
                </a:cxn>
              </a:cxnLst>
              <a:rect l="0" t="0" r="r" b="b"/>
              <a:pathLst>
                <a:path w="18" h="263">
                  <a:moveTo>
                    <a:pt x="18" y="8"/>
                  </a:moveTo>
                  <a:lnTo>
                    <a:pt x="18" y="5"/>
                  </a:lnTo>
                  <a:lnTo>
                    <a:pt x="15" y="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257"/>
                  </a:lnTo>
                  <a:lnTo>
                    <a:pt x="3" y="260"/>
                  </a:lnTo>
                  <a:lnTo>
                    <a:pt x="6" y="263"/>
                  </a:lnTo>
                  <a:lnTo>
                    <a:pt x="12" y="263"/>
                  </a:lnTo>
                  <a:lnTo>
                    <a:pt x="15" y="260"/>
                  </a:lnTo>
                  <a:lnTo>
                    <a:pt x="18" y="257"/>
                  </a:lnTo>
                  <a:lnTo>
                    <a:pt x="18" y="254"/>
                  </a:lnTo>
                  <a:lnTo>
                    <a:pt x="18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27" name="Freeform 15"/>
            <p:cNvSpPr>
              <a:spLocks/>
            </p:cNvSpPr>
            <p:nvPr/>
          </p:nvSpPr>
          <p:spPr bwMode="auto">
            <a:xfrm>
              <a:off x="4861" y="1856"/>
              <a:ext cx="79" cy="77"/>
            </a:xfrm>
            <a:custGeom>
              <a:avLst/>
              <a:gdLst/>
              <a:ahLst/>
              <a:cxnLst>
                <a:cxn ang="0">
                  <a:pos x="1" y="52"/>
                </a:cxn>
                <a:cxn ang="0">
                  <a:pos x="6" y="61"/>
                </a:cxn>
                <a:cxn ang="0">
                  <a:pos x="6" y="61"/>
                </a:cxn>
                <a:cxn ang="0">
                  <a:pos x="13" y="67"/>
                </a:cxn>
                <a:cxn ang="0">
                  <a:pos x="24" y="76"/>
                </a:cxn>
                <a:cxn ang="0">
                  <a:pos x="36" y="77"/>
                </a:cxn>
                <a:cxn ang="0">
                  <a:pos x="52" y="77"/>
                </a:cxn>
                <a:cxn ang="0">
                  <a:pos x="56" y="74"/>
                </a:cxn>
                <a:cxn ang="0">
                  <a:pos x="61" y="71"/>
                </a:cxn>
                <a:cxn ang="0">
                  <a:pos x="68" y="67"/>
                </a:cxn>
                <a:cxn ang="0">
                  <a:pos x="73" y="60"/>
                </a:cxn>
                <a:cxn ang="0">
                  <a:pos x="76" y="55"/>
                </a:cxn>
                <a:cxn ang="0">
                  <a:pos x="79" y="51"/>
                </a:cxn>
                <a:cxn ang="0">
                  <a:pos x="79" y="34"/>
                </a:cxn>
                <a:cxn ang="0">
                  <a:pos x="77" y="24"/>
                </a:cxn>
                <a:cxn ang="0">
                  <a:pos x="68" y="12"/>
                </a:cxn>
                <a:cxn ang="0">
                  <a:pos x="71" y="15"/>
                </a:cxn>
                <a:cxn ang="0">
                  <a:pos x="61" y="5"/>
                </a:cxn>
                <a:cxn ang="0">
                  <a:pos x="58" y="3"/>
                </a:cxn>
                <a:cxn ang="0">
                  <a:pos x="52" y="0"/>
                </a:cxn>
                <a:cxn ang="0">
                  <a:pos x="22" y="2"/>
                </a:cxn>
                <a:cxn ang="0">
                  <a:pos x="16" y="8"/>
                </a:cxn>
                <a:cxn ang="0">
                  <a:pos x="9" y="15"/>
                </a:cxn>
                <a:cxn ang="0">
                  <a:pos x="3" y="22"/>
                </a:cxn>
                <a:cxn ang="0">
                  <a:pos x="0" y="27"/>
                </a:cxn>
                <a:cxn ang="0">
                  <a:pos x="18" y="33"/>
                </a:cxn>
                <a:cxn ang="0">
                  <a:pos x="21" y="28"/>
                </a:cxn>
                <a:cxn ang="0">
                  <a:pos x="21" y="27"/>
                </a:cxn>
                <a:cxn ang="0">
                  <a:pos x="28" y="18"/>
                </a:cxn>
                <a:cxn ang="0">
                  <a:pos x="31" y="19"/>
                </a:cxn>
                <a:cxn ang="0">
                  <a:pos x="46" y="18"/>
                </a:cxn>
                <a:cxn ang="0">
                  <a:pos x="52" y="21"/>
                </a:cxn>
                <a:cxn ang="0">
                  <a:pos x="55" y="22"/>
                </a:cxn>
                <a:cxn ang="0">
                  <a:pos x="53" y="21"/>
                </a:cxn>
                <a:cxn ang="0">
                  <a:pos x="62" y="30"/>
                </a:cxn>
                <a:cxn ang="0">
                  <a:pos x="59" y="30"/>
                </a:cxn>
                <a:cxn ang="0">
                  <a:pos x="61" y="37"/>
                </a:cxn>
                <a:cxn ang="0">
                  <a:pos x="61" y="37"/>
                </a:cxn>
                <a:cxn ang="0">
                  <a:pos x="59" y="48"/>
                </a:cxn>
                <a:cxn ang="0">
                  <a:pos x="62" y="46"/>
                </a:cxn>
                <a:cxn ang="0">
                  <a:pos x="53" y="57"/>
                </a:cxn>
                <a:cxn ang="0">
                  <a:pos x="56" y="54"/>
                </a:cxn>
                <a:cxn ang="0">
                  <a:pos x="50" y="60"/>
                </a:cxn>
                <a:cxn ang="0">
                  <a:pos x="47" y="58"/>
                </a:cxn>
                <a:cxn ang="0">
                  <a:pos x="34" y="64"/>
                </a:cxn>
                <a:cxn ang="0">
                  <a:pos x="33" y="60"/>
                </a:cxn>
                <a:cxn ang="0">
                  <a:pos x="28" y="57"/>
                </a:cxn>
                <a:cxn ang="0">
                  <a:pos x="24" y="54"/>
                </a:cxn>
                <a:cxn ang="0">
                  <a:pos x="24" y="54"/>
                </a:cxn>
                <a:cxn ang="0">
                  <a:pos x="21" y="49"/>
                </a:cxn>
                <a:cxn ang="0">
                  <a:pos x="18" y="45"/>
                </a:cxn>
              </a:cxnLst>
              <a:rect l="0" t="0" r="r" b="b"/>
              <a:pathLst>
                <a:path w="79" h="77">
                  <a:moveTo>
                    <a:pt x="0" y="39"/>
                  </a:moveTo>
                  <a:lnTo>
                    <a:pt x="0" y="51"/>
                  </a:lnTo>
                  <a:lnTo>
                    <a:pt x="1" y="52"/>
                  </a:lnTo>
                  <a:lnTo>
                    <a:pt x="1" y="54"/>
                  </a:lnTo>
                  <a:lnTo>
                    <a:pt x="3" y="55"/>
                  </a:lnTo>
                  <a:lnTo>
                    <a:pt x="6" y="61"/>
                  </a:lnTo>
                  <a:lnTo>
                    <a:pt x="10" y="64"/>
                  </a:lnTo>
                  <a:lnTo>
                    <a:pt x="6" y="60"/>
                  </a:lnTo>
                  <a:lnTo>
                    <a:pt x="6" y="61"/>
                  </a:lnTo>
                  <a:lnTo>
                    <a:pt x="16" y="71"/>
                  </a:lnTo>
                  <a:lnTo>
                    <a:pt x="18" y="71"/>
                  </a:lnTo>
                  <a:lnTo>
                    <a:pt x="13" y="67"/>
                  </a:lnTo>
                  <a:lnTo>
                    <a:pt x="16" y="71"/>
                  </a:lnTo>
                  <a:lnTo>
                    <a:pt x="22" y="74"/>
                  </a:lnTo>
                  <a:lnTo>
                    <a:pt x="24" y="76"/>
                  </a:lnTo>
                  <a:lnTo>
                    <a:pt x="25" y="76"/>
                  </a:lnTo>
                  <a:lnTo>
                    <a:pt x="27" y="77"/>
                  </a:lnTo>
                  <a:lnTo>
                    <a:pt x="36" y="77"/>
                  </a:lnTo>
                  <a:lnTo>
                    <a:pt x="46" y="76"/>
                  </a:lnTo>
                  <a:lnTo>
                    <a:pt x="44" y="77"/>
                  </a:lnTo>
                  <a:lnTo>
                    <a:pt x="52" y="77"/>
                  </a:lnTo>
                  <a:lnTo>
                    <a:pt x="53" y="76"/>
                  </a:lnTo>
                  <a:lnTo>
                    <a:pt x="55" y="76"/>
                  </a:lnTo>
                  <a:lnTo>
                    <a:pt x="56" y="74"/>
                  </a:lnTo>
                  <a:lnTo>
                    <a:pt x="62" y="71"/>
                  </a:lnTo>
                  <a:lnTo>
                    <a:pt x="65" y="67"/>
                  </a:lnTo>
                  <a:lnTo>
                    <a:pt x="61" y="71"/>
                  </a:lnTo>
                  <a:lnTo>
                    <a:pt x="62" y="71"/>
                  </a:lnTo>
                  <a:lnTo>
                    <a:pt x="64" y="70"/>
                  </a:lnTo>
                  <a:lnTo>
                    <a:pt x="68" y="67"/>
                  </a:lnTo>
                  <a:lnTo>
                    <a:pt x="71" y="63"/>
                  </a:lnTo>
                  <a:lnTo>
                    <a:pt x="73" y="61"/>
                  </a:lnTo>
                  <a:lnTo>
                    <a:pt x="73" y="60"/>
                  </a:lnTo>
                  <a:lnTo>
                    <a:pt x="68" y="64"/>
                  </a:lnTo>
                  <a:lnTo>
                    <a:pt x="73" y="61"/>
                  </a:lnTo>
                  <a:lnTo>
                    <a:pt x="76" y="55"/>
                  </a:lnTo>
                  <a:lnTo>
                    <a:pt x="77" y="54"/>
                  </a:lnTo>
                  <a:lnTo>
                    <a:pt x="77" y="52"/>
                  </a:lnTo>
                  <a:lnTo>
                    <a:pt x="79" y="51"/>
                  </a:lnTo>
                  <a:lnTo>
                    <a:pt x="79" y="43"/>
                  </a:lnTo>
                  <a:lnTo>
                    <a:pt x="77" y="45"/>
                  </a:lnTo>
                  <a:lnTo>
                    <a:pt x="79" y="34"/>
                  </a:lnTo>
                  <a:lnTo>
                    <a:pt x="79" y="27"/>
                  </a:lnTo>
                  <a:lnTo>
                    <a:pt x="77" y="25"/>
                  </a:lnTo>
                  <a:lnTo>
                    <a:pt x="77" y="24"/>
                  </a:lnTo>
                  <a:lnTo>
                    <a:pt x="76" y="22"/>
                  </a:lnTo>
                  <a:lnTo>
                    <a:pt x="76" y="19"/>
                  </a:lnTo>
                  <a:lnTo>
                    <a:pt x="68" y="12"/>
                  </a:lnTo>
                  <a:lnTo>
                    <a:pt x="70" y="15"/>
                  </a:lnTo>
                  <a:lnTo>
                    <a:pt x="73" y="16"/>
                  </a:lnTo>
                  <a:lnTo>
                    <a:pt x="71" y="15"/>
                  </a:lnTo>
                  <a:lnTo>
                    <a:pt x="68" y="11"/>
                  </a:lnTo>
                  <a:lnTo>
                    <a:pt x="64" y="8"/>
                  </a:lnTo>
                  <a:lnTo>
                    <a:pt x="61" y="5"/>
                  </a:lnTo>
                  <a:lnTo>
                    <a:pt x="62" y="8"/>
                  </a:lnTo>
                  <a:lnTo>
                    <a:pt x="62" y="6"/>
                  </a:lnTo>
                  <a:lnTo>
                    <a:pt x="58" y="3"/>
                  </a:lnTo>
                  <a:lnTo>
                    <a:pt x="56" y="2"/>
                  </a:lnTo>
                  <a:lnTo>
                    <a:pt x="53" y="2"/>
                  </a:lnTo>
                  <a:lnTo>
                    <a:pt x="52" y="0"/>
                  </a:lnTo>
                  <a:lnTo>
                    <a:pt x="27" y="0"/>
                  </a:lnTo>
                  <a:lnTo>
                    <a:pt x="25" y="2"/>
                  </a:lnTo>
                  <a:lnTo>
                    <a:pt x="22" y="2"/>
                  </a:lnTo>
                  <a:lnTo>
                    <a:pt x="21" y="3"/>
                  </a:lnTo>
                  <a:lnTo>
                    <a:pt x="16" y="6"/>
                  </a:lnTo>
                  <a:lnTo>
                    <a:pt x="16" y="8"/>
                  </a:lnTo>
                  <a:lnTo>
                    <a:pt x="18" y="5"/>
                  </a:lnTo>
                  <a:lnTo>
                    <a:pt x="6" y="16"/>
                  </a:lnTo>
                  <a:lnTo>
                    <a:pt x="9" y="15"/>
                  </a:lnTo>
                  <a:lnTo>
                    <a:pt x="10" y="12"/>
                  </a:lnTo>
                  <a:lnTo>
                    <a:pt x="3" y="19"/>
                  </a:lnTo>
                  <a:lnTo>
                    <a:pt x="3" y="22"/>
                  </a:lnTo>
                  <a:lnTo>
                    <a:pt x="1" y="24"/>
                  </a:lnTo>
                  <a:lnTo>
                    <a:pt x="1" y="25"/>
                  </a:lnTo>
                  <a:lnTo>
                    <a:pt x="0" y="27"/>
                  </a:lnTo>
                  <a:lnTo>
                    <a:pt x="0" y="39"/>
                  </a:lnTo>
                  <a:lnTo>
                    <a:pt x="18" y="39"/>
                  </a:lnTo>
                  <a:lnTo>
                    <a:pt x="18" y="33"/>
                  </a:lnTo>
                  <a:lnTo>
                    <a:pt x="19" y="31"/>
                  </a:lnTo>
                  <a:lnTo>
                    <a:pt x="19" y="30"/>
                  </a:lnTo>
                  <a:lnTo>
                    <a:pt x="21" y="28"/>
                  </a:lnTo>
                  <a:lnTo>
                    <a:pt x="21" y="25"/>
                  </a:lnTo>
                  <a:lnTo>
                    <a:pt x="16" y="30"/>
                  </a:lnTo>
                  <a:lnTo>
                    <a:pt x="21" y="27"/>
                  </a:lnTo>
                  <a:lnTo>
                    <a:pt x="24" y="22"/>
                  </a:lnTo>
                  <a:lnTo>
                    <a:pt x="28" y="19"/>
                  </a:lnTo>
                  <a:lnTo>
                    <a:pt x="28" y="18"/>
                  </a:lnTo>
                  <a:lnTo>
                    <a:pt x="27" y="21"/>
                  </a:lnTo>
                  <a:lnTo>
                    <a:pt x="28" y="19"/>
                  </a:lnTo>
                  <a:lnTo>
                    <a:pt x="31" y="19"/>
                  </a:lnTo>
                  <a:lnTo>
                    <a:pt x="33" y="18"/>
                  </a:lnTo>
                  <a:lnTo>
                    <a:pt x="40" y="18"/>
                  </a:lnTo>
                  <a:lnTo>
                    <a:pt x="46" y="18"/>
                  </a:lnTo>
                  <a:lnTo>
                    <a:pt x="47" y="19"/>
                  </a:lnTo>
                  <a:lnTo>
                    <a:pt x="50" y="19"/>
                  </a:lnTo>
                  <a:lnTo>
                    <a:pt x="52" y="21"/>
                  </a:lnTo>
                  <a:lnTo>
                    <a:pt x="50" y="18"/>
                  </a:lnTo>
                  <a:lnTo>
                    <a:pt x="50" y="19"/>
                  </a:lnTo>
                  <a:lnTo>
                    <a:pt x="55" y="22"/>
                  </a:lnTo>
                  <a:lnTo>
                    <a:pt x="58" y="25"/>
                  </a:lnTo>
                  <a:lnTo>
                    <a:pt x="56" y="22"/>
                  </a:lnTo>
                  <a:lnTo>
                    <a:pt x="53" y="21"/>
                  </a:lnTo>
                  <a:lnTo>
                    <a:pt x="55" y="22"/>
                  </a:lnTo>
                  <a:lnTo>
                    <a:pt x="58" y="27"/>
                  </a:lnTo>
                  <a:lnTo>
                    <a:pt x="62" y="30"/>
                  </a:lnTo>
                  <a:lnTo>
                    <a:pt x="58" y="25"/>
                  </a:lnTo>
                  <a:lnTo>
                    <a:pt x="58" y="28"/>
                  </a:lnTo>
                  <a:lnTo>
                    <a:pt x="59" y="30"/>
                  </a:lnTo>
                  <a:lnTo>
                    <a:pt x="59" y="31"/>
                  </a:lnTo>
                  <a:lnTo>
                    <a:pt x="61" y="33"/>
                  </a:lnTo>
                  <a:lnTo>
                    <a:pt x="61" y="37"/>
                  </a:lnTo>
                  <a:lnTo>
                    <a:pt x="64" y="43"/>
                  </a:lnTo>
                  <a:lnTo>
                    <a:pt x="65" y="33"/>
                  </a:lnTo>
                  <a:lnTo>
                    <a:pt x="61" y="37"/>
                  </a:lnTo>
                  <a:lnTo>
                    <a:pt x="61" y="45"/>
                  </a:lnTo>
                  <a:lnTo>
                    <a:pt x="59" y="46"/>
                  </a:lnTo>
                  <a:lnTo>
                    <a:pt x="59" y="48"/>
                  </a:lnTo>
                  <a:lnTo>
                    <a:pt x="58" y="49"/>
                  </a:lnTo>
                  <a:lnTo>
                    <a:pt x="61" y="49"/>
                  </a:lnTo>
                  <a:lnTo>
                    <a:pt x="62" y="46"/>
                  </a:lnTo>
                  <a:lnTo>
                    <a:pt x="55" y="54"/>
                  </a:lnTo>
                  <a:lnTo>
                    <a:pt x="55" y="55"/>
                  </a:lnTo>
                  <a:lnTo>
                    <a:pt x="53" y="57"/>
                  </a:lnTo>
                  <a:lnTo>
                    <a:pt x="56" y="55"/>
                  </a:lnTo>
                  <a:lnTo>
                    <a:pt x="58" y="52"/>
                  </a:lnTo>
                  <a:lnTo>
                    <a:pt x="56" y="54"/>
                  </a:lnTo>
                  <a:lnTo>
                    <a:pt x="55" y="54"/>
                  </a:lnTo>
                  <a:lnTo>
                    <a:pt x="47" y="61"/>
                  </a:lnTo>
                  <a:lnTo>
                    <a:pt x="50" y="60"/>
                  </a:lnTo>
                  <a:lnTo>
                    <a:pt x="50" y="57"/>
                  </a:lnTo>
                  <a:lnTo>
                    <a:pt x="49" y="58"/>
                  </a:lnTo>
                  <a:lnTo>
                    <a:pt x="47" y="58"/>
                  </a:lnTo>
                  <a:lnTo>
                    <a:pt x="46" y="60"/>
                  </a:lnTo>
                  <a:lnTo>
                    <a:pt x="39" y="60"/>
                  </a:lnTo>
                  <a:lnTo>
                    <a:pt x="34" y="64"/>
                  </a:lnTo>
                  <a:lnTo>
                    <a:pt x="44" y="63"/>
                  </a:lnTo>
                  <a:lnTo>
                    <a:pt x="39" y="60"/>
                  </a:lnTo>
                  <a:lnTo>
                    <a:pt x="33" y="60"/>
                  </a:lnTo>
                  <a:lnTo>
                    <a:pt x="31" y="58"/>
                  </a:lnTo>
                  <a:lnTo>
                    <a:pt x="30" y="58"/>
                  </a:lnTo>
                  <a:lnTo>
                    <a:pt x="28" y="57"/>
                  </a:lnTo>
                  <a:lnTo>
                    <a:pt x="28" y="60"/>
                  </a:lnTo>
                  <a:lnTo>
                    <a:pt x="31" y="61"/>
                  </a:lnTo>
                  <a:lnTo>
                    <a:pt x="24" y="54"/>
                  </a:lnTo>
                  <a:lnTo>
                    <a:pt x="22" y="54"/>
                  </a:lnTo>
                  <a:lnTo>
                    <a:pt x="24" y="55"/>
                  </a:lnTo>
                  <a:lnTo>
                    <a:pt x="24" y="54"/>
                  </a:lnTo>
                  <a:lnTo>
                    <a:pt x="16" y="46"/>
                  </a:lnTo>
                  <a:lnTo>
                    <a:pt x="18" y="49"/>
                  </a:lnTo>
                  <a:lnTo>
                    <a:pt x="21" y="49"/>
                  </a:lnTo>
                  <a:lnTo>
                    <a:pt x="19" y="48"/>
                  </a:lnTo>
                  <a:lnTo>
                    <a:pt x="19" y="46"/>
                  </a:lnTo>
                  <a:lnTo>
                    <a:pt x="18" y="45"/>
                  </a:lnTo>
                  <a:lnTo>
                    <a:pt x="18" y="39"/>
                  </a:lnTo>
                  <a:lnTo>
                    <a:pt x="0" y="3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28" name="Freeform 16"/>
            <p:cNvSpPr>
              <a:spLocks/>
            </p:cNvSpPr>
            <p:nvPr/>
          </p:nvSpPr>
          <p:spPr bwMode="auto">
            <a:xfrm>
              <a:off x="4928" y="1193"/>
              <a:ext cx="463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457" y="18"/>
                </a:cxn>
                <a:cxn ang="0">
                  <a:pos x="460" y="15"/>
                </a:cxn>
                <a:cxn ang="0">
                  <a:pos x="463" y="12"/>
                </a:cxn>
                <a:cxn ang="0">
                  <a:pos x="463" y="6"/>
                </a:cxn>
                <a:cxn ang="0">
                  <a:pos x="460" y="3"/>
                </a:cxn>
                <a:cxn ang="0">
                  <a:pos x="457" y="0"/>
                </a:cxn>
                <a:cxn ang="0">
                  <a:pos x="454" y="0"/>
                </a:cxn>
                <a:cxn ang="0">
                  <a:pos x="9" y="0"/>
                </a:cxn>
              </a:cxnLst>
              <a:rect l="0" t="0" r="r" b="b"/>
              <a:pathLst>
                <a:path w="463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457" y="18"/>
                  </a:lnTo>
                  <a:lnTo>
                    <a:pt x="460" y="15"/>
                  </a:lnTo>
                  <a:lnTo>
                    <a:pt x="463" y="12"/>
                  </a:lnTo>
                  <a:lnTo>
                    <a:pt x="463" y="6"/>
                  </a:lnTo>
                  <a:lnTo>
                    <a:pt x="460" y="3"/>
                  </a:lnTo>
                  <a:lnTo>
                    <a:pt x="457" y="0"/>
                  </a:lnTo>
                  <a:lnTo>
                    <a:pt x="454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29" name="Freeform 17"/>
            <p:cNvSpPr>
              <a:spLocks/>
            </p:cNvSpPr>
            <p:nvPr/>
          </p:nvSpPr>
          <p:spPr bwMode="auto">
            <a:xfrm>
              <a:off x="4928" y="1890"/>
              <a:ext cx="520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514" y="18"/>
                </a:cxn>
                <a:cxn ang="0">
                  <a:pos x="517" y="15"/>
                </a:cxn>
                <a:cxn ang="0">
                  <a:pos x="520" y="12"/>
                </a:cxn>
                <a:cxn ang="0">
                  <a:pos x="520" y="6"/>
                </a:cxn>
                <a:cxn ang="0">
                  <a:pos x="517" y="3"/>
                </a:cxn>
                <a:cxn ang="0">
                  <a:pos x="514" y="0"/>
                </a:cxn>
                <a:cxn ang="0">
                  <a:pos x="511" y="0"/>
                </a:cxn>
                <a:cxn ang="0">
                  <a:pos x="9" y="0"/>
                </a:cxn>
              </a:cxnLst>
              <a:rect l="0" t="0" r="r" b="b"/>
              <a:pathLst>
                <a:path w="520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514" y="18"/>
                  </a:lnTo>
                  <a:lnTo>
                    <a:pt x="517" y="15"/>
                  </a:lnTo>
                  <a:lnTo>
                    <a:pt x="520" y="12"/>
                  </a:lnTo>
                  <a:lnTo>
                    <a:pt x="520" y="6"/>
                  </a:lnTo>
                  <a:lnTo>
                    <a:pt x="517" y="3"/>
                  </a:lnTo>
                  <a:lnTo>
                    <a:pt x="514" y="0"/>
                  </a:lnTo>
                  <a:lnTo>
                    <a:pt x="511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30" name="Freeform 18"/>
            <p:cNvSpPr>
              <a:spLocks/>
            </p:cNvSpPr>
            <p:nvPr/>
          </p:nvSpPr>
          <p:spPr bwMode="auto">
            <a:xfrm>
              <a:off x="4204" y="1110"/>
              <a:ext cx="381" cy="18"/>
            </a:xfrm>
            <a:custGeom>
              <a:avLst/>
              <a:gdLst/>
              <a:ahLst/>
              <a:cxnLst>
                <a:cxn ang="0">
                  <a:pos x="372" y="18"/>
                </a:cxn>
                <a:cxn ang="0">
                  <a:pos x="375" y="18"/>
                </a:cxn>
                <a:cxn ang="0">
                  <a:pos x="378" y="15"/>
                </a:cxn>
                <a:cxn ang="0">
                  <a:pos x="381" y="12"/>
                </a:cxn>
                <a:cxn ang="0">
                  <a:pos x="381" y="6"/>
                </a:cxn>
                <a:cxn ang="0">
                  <a:pos x="378" y="3"/>
                </a:cxn>
                <a:cxn ang="0">
                  <a:pos x="375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372" y="18"/>
                </a:cxn>
              </a:cxnLst>
              <a:rect l="0" t="0" r="r" b="b"/>
              <a:pathLst>
                <a:path w="381" h="18">
                  <a:moveTo>
                    <a:pt x="372" y="18"/>
                  </a:moveTo>
                  <a:lnTo>
                    <a:pt x="375" y="18"/>
                  </a:lnTo>
                  <a:lnTo>
                    <a:pt x="378" y="15"/>
                  </a:lnTo>
                  <a:lnTo>
                    <a:pt x="381" y="12"/>
                  </a:lnTo>
                  <a:lnTo>
                    <a:pt x="381" y="6"/>
                  </a:lnTo>
                  <a:lnTo>
                    <a:pt x="378" y="3"/>
                  </a:lnTo>
                  <a:lnTo>
                    <a:pt x="375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372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31" name="Freeform 19"/>
            <p:cNvSpPr>
              <a:spLocks/>
            </p:cNvSpPr>
            <p:nvPr/>
          </p:nvSpPr>
          <p:spPr bwMode="auto">
            <a:xfrm>
              <a:off x="4204" y="1974"/>
              <a:ext cx="381" cy="17"/>
            </a:xfrm>
            <a:custGeom>
              <a:avLst/>
              <a:gdLst/>
              <a:ahLst/>
              <a:cxnLst>
                <a:cxn ang="0">
                  <a:pos x="372" y="17"/>
                </a:cxn>
                <a:cxn ang="0">
                  <a:pos x="375" y="17"/>
                </a:cxn>
                <a:cxn ang="0">
                  <a:pos x="378" y="14"/>
                </a:cxn>
                <a:cxn ang="0">
                  <a:pos x="381" y="11"/>
                </a:cxn>
                <a:cxn ang="0">
                  <a:pos x="381" y="5"/>
                </a:cxn>
                <a:cxn ang="0">
                  <a:pos x="378" y="2"/>
                </a:cxn>
                <a:cxn ang="0">
                  <a:pos x="375" y="0"/>
                </a:cxn>
                <a:cxn ang="0">
                  <a:pos x="6" y="0"/>
                </a:cxn>
                <a:cxn ang="0">
                  <a:pos x="3" y="2"/>
                </a:cxn>
                <a:cxn ang="0">
                  <a:pos x="0" y="5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9" y="17"/>
                </a:cxn>
                <a:cxn ang="0">
                  <a:pos x="372" y="17"/>
                </a:cxn>
              </a:cxnLst>
              <a:rect l="0" t="0" r="r" b="b"/>
              <a:pathLst>
                <a:path w="381" h="17">
                  <a:moveTo>
                    <a:pt x="372" y="17"/>
                  </a:moveTo>
                  <a:lnTo>
                    <a:pt x="375" y="17"/>
                  </a:lnTo>
                  <a:lnTo>
                    <a:pt x="378" y="14"/>
                  </a:lnTo>
                  <a:lnTo>
                    <a:pt x="381" y="11"/>
                  </a:lnTo>
                  <a:lnTo>
                    <a:pt x="381" y="5"/>
                  </a:lnTo>
                  <a:lnTo>
                    <a:pt x="378" y="2"/>
                  </a:lnTo>
                  <a:lnTo>
                    <a:pt x="375" y="0"/>
                  </a:ln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372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32" name="Freeform 20"/>
            <p:cNvSpPr>
              <a:spLocks/>
            </p:cNvSpPr>
            <p:nvPr/>
          </p:nvSpPr>
          <p:spPr bwMode="auto">
            <a:xfrm>
              <a:off x="5012" y="1193"/>
              <a:ext cx="18" cy="213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6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207"/>
                </a:cxn>
                <a:cxn ang="0">
                  <a:pos x="3" y="210"/>
                </a:cxn>
                <a:cxn ang="0">
                  <a:pos x="6" y="213"/>
                </a:cxn>
                <a:cxn ang="0">
                  <a:pos x="12" y="213"/>
                </a:cxn>
                <a:cxn ang="0">
                  <a:pos x="15" y="210"/>
                </a:cxn>
                <a:cxn ang="0">
                  <a:pos x="18" y="207"/>
                </a:cxn>
                <a:cxn ang="0">
                  <a:pos x="18" y="204"/>
                </a:cxn>
                <a:cxn ang="0">
                  <a:pos x="18" y="9"/>
                </a:cxn>
              </a:cxnLst>
              <a:rect l="0" t="0" r="r" b="b"/>
              <a:pathLst>
                <a:path w="18" h="213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07"/>
                  </a:lnTo>
                  <a:lnTo>
                    <a:pt x="3" y="210"/>
                  </a:lnTo>
                  <a:lnTo>
                    <a:pt x="6" y="213"/>
                  </a:lnTo>
                  <a:lnTo>
                    <a:pt x="12" y="213"/>
                  </a:lnTo>
                  <a:lnTo>
                    <a:pt x="15" y="210"/>
                  </a:lnTo>
                  <a:lnTo>
                    <a:pt x="18" y="207"/>
                  </a:lnTo>
                  <a:lnTo>
                    <a:pt x="18" y="204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33" name="Freeform 21"/>
            <p:cNvSpPr>
              <a:spLocks/>
            </p:cNvSpPr>
            <p:nvPr/>
          </p:nvSpPr>
          <p:spPr bwMode="auto">
            <a:xfrm>
              <a:off x="5012" y="1667"/>
              <a:ext cx="18" cy="241"/>
            </a:xfrm>
            <a:custGeom>
              <a:avLst/>
              <a:gdLst/>
              <a:ahLst/>
              <a:cxnLst>
                <a:cxn ang="0">
                  <a:pos x="0" y="232"/>
                </a:cxn>
                <a:cxn ang="0">
                  <a:pos x="0" y="235"/>
                </a:cxn>
                <a:cxn ang="0">
                  <a:pos x="3" y="238"/>
                </a:cxn>
                <a:cxn ang="0">
                  <a:pos x="6" y="241"/>
                </a:cxn>
                <a:cxn ang="0">
                  <a:pos x="12" y="241"/>
                </a:cxn>
                <a:cxn ang="0">
                  <a:pos x="15" y="238"/>
                </a:cxn>
                <a:cxn ang="0">
                  <a:pos x="18" y="235"/>
                </a:cxn>
                <a:cxn ang="0">
                  <a:pos x="18" y="6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9"/>
                </a:cxn>
                <a:cxn ang="0">
                  <a:pos x="0" y="232"/>
                </a:cxn>
              </a:cxnLst>
              <a:rect l="0" t="0" r="r" b="b"/>
              <a:pathLst>
                <a:path w="18" h="241">
                  <a:moveTo>
                    <a:pt x="0" y="232"/>
                  </a:moveTo>
                  <a:lnTo>
                    <a:pt x="0" y="235"/>
                  </a:lnTo>
                  <a:lnTo>
                    <a:pt x="3" y="238"/>
                  </a:lnTo>
                  <a:lnTo>
                    <a:pt x="6" y="241"/>
                  </a:lnTo>
                  <a:lnTo>
                    <a:pt x="12" y="241"/>
                  </a:lnTo>
                  <a:lnTo>
                    <a:pt x="15" y="238"/>
                  </a:lnTo>
                  <a:lnTo>
                    <a:pt x="18" y="235"/>
                  </a:ln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23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34" name="Freeform 22"/>
            <p:cNvSpPr>
              <a:spLocks/>
            </p:cNvSpPr>
            <p:nvPr/>
          </p:nvSpPr>
          <p:spPr bwMode="auto">
            <a:xfrm>
              <a:off x="4427" y="1276"/>
              <a:ext cx="158" cy="18"/>
            </a:xfrm>
            <a:custGeom>
              <a:avLst/>
              <a:gdLst/>
              <a:ahLst/>
              <a:cxnLst>
                <a:cxn ang="0">
                  <a:pos x="149" y="18"/>
                </a:cxn>
                <a:cxn ang="0">
                  <a:pos x="152" y="18"/>
                </a:cxn>
                <a:cxn ang="0">
                  <a:pos x="155" y="15"/>
                </a:cxn>
                <a:cxn ang="0">
                  <a:pos x="158" y="12"/>
                </a:cxn>
                <a:cxn ang="0">
                  <a:pos x="158" y="6"/>
                </a:cxn>
                <a:cxn ang="0">
                  <a:pos x="155" y="3"/>
                </a:cxn>
                <a:cxn ang="0">
                  <a:pos x="15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49" y="18"/>
                </a:cxn>
              </a:cxnLst>
              <a:rect l="0" t="0" r="r" b="b"/>
              <a:pathLst>
                <a:path w="158" h="18">
                  <a:moveTo>
                    <a:pt x="149" y="18"/>
                  </a:moveTo>
                  <a:lnTo>
                    <a:pt x="152" y="18"/>
                  </a:lnTo>
                  <a:lnTo>
                    <a:pt x="155" y="15"/>
                  </a:lnTo>
                  <a:lnTo>
                    <a:pt x="158" y="12"/>
                  </a:lnTo>
                  <a:lnTo>
                    <a:pt x="158" y="6"/>
                  </a:lnTo>
                  <a:lnTo>
                    <a:pt x="155" y="3"/>
                  </a:lnTo>
                  <a:lnTo>
                    <a:pt x="15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4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35" name="Freeform 23"/>
            <p:cNvSpPr>
              <a:spLocks/>
            </p:cNvSpPr>
            <p:nvPr/>
          </p:nvSpPr>
          <p:spPr bwMode="auto">
            <a:xfrm>
              <a:off x="4427" y="1276"/>
              <a:ext cx="18" cy="130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6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4"/>
                </a:cxn>
                <a:cxn ang="0">
                  <a:pos x="3" y="127"/>
                </a:cxn>
                <a:cxn ang="0">
                  <a:pos x="6" y="130"/>
                </a:cxn>
                <a:cxn ang="0">
                  <a:pos x="12" y="130"/>
                </a:cxn>
                <a:cxn ang="0">
                  <a:pos x="15" y="127"/>
                </a:cxn>
                <a:cxn ang="0">
                  <a:pos x="18" y="124"/>
                </a:cxn>
                <a:cxn ang="0">
                  <a:pos x="18" y="121"/>
                </a:cxn>
                <a:cxn ang="0">
                  <a:pos x="18" y="9"/>
                </a:cxn>
              </a:cxnLst>
              <a:rect l="0" t="0" r="r" b="b"/>
              <a:pathLst>
                <a:path w="18" h="130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4"/>
                  </a:lnTo>
                  <a:lnTo>
                    <a:pt x="3" y="127"/>
                  </a:lnTo>
                  <a:lnTo>
                    <a:pt x="6" y="130"/>
                  </a:lnTo>
                  <a:lnTo>
                    <a:pt x="12" y="130"/>
                  </a:lnTo>
                  <a:lnTo>
                    <a:pt x="15" y="127"/>
                  </a:lnTo>
                  <a:lnTo>
                    <a:pt x="18" y="124"/>
                  </a:lnTo>
                  <a:lnTo>
                    <a:pt x="18" y="121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36" name="Freeform 24"/>
            <p:cNvSpPr>
              <a:spLocks/>
            </p:cNvSpPr>
            <p:nvPr/>
          </p:nvSpPr>
          <p:spPr bwMode="auto">
            <a:xfrm>
              <a:off x="4427" y="1806"/>
              <a:ext cx="158" cy="17"/>
            </a:xfrm>
            <a:custGeom>
              <a:avLst/>
              <a:gdLst/>
              <a:ahLst/>
              <a:cxnLst>
                <a:cxn ang="0">
                  <a:pos x="149" y="17"/>
                </a:cxn>
                <a:cxn ang="0">
                  <a:pos x="152" y="17"/>
                </a:cxn>
                <a:cxn ang="0">
                  <a:pos x="155" y="14"/>
                </a:cxn>
                <a:cxn ang="0">
                  <a:pos x="158" y="11"/>
                </a:cxn>
                <a:cxn ang="0">
                  <a:pos x="158" y="6"/>
                </a:cxn>
                <a:cxn ang="0">
                  <a:pos x="155" y="3"/>
                </a:cxn>
                <a:cxn ang="0">
                  <a:pos x="15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1"/>
                </a:cxn>
                <a:cxn ang="0">
                  <a:pos x="3" y="14"/>
                </a:cxn>
                <a:cxn ang="0">
                  <a:pos x="6" y="17"/>
                </a:cxn>
                <a:cxn ang="0">
                  <a:pos x="9" y="17"/>
                </a:cxn>
                <a:cxn ang="0">
                  <a:pos x="149" y="17"/>
                </a:cxn>
              </a:cxnLst>
              <a:rect l="0" t="0" r="r" b="b"/>
              <a:pathLst>
                <a:path w="158" h="17">
                  <a:moveTo>
                    <a:pt x="149" y="17"/>
                  </a:moveTo>
                  <a:lnTo>
                    <a:pt x="152" y="17"/>
                  </a:lnTo>
                  <a:lnTo>
                    <a:pt x="155" y="14"/>
                  </a:lnTo>
                  <a:lnTo>
                    <a:pt x="158" y="11"/>
                  </a:lnTo>
                  <a:lnTo>
                    <a:pt x="158" y="6"/>
                  </a:lnTo>
                  <a:lnTo>
                    <a:pt x="155" y="3"/>
                  </a:lnTo>
                  <a:lnTo>
                    <a:pt x="15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149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37" name="Freeform 25"/>
            <p:cNvSpPr>
              <a:spLocks/>
            </p:cNvSpPr>
            <p:nvPr/>
          </p:nvSpPr>
          <p:spPr bwMode="auto">
            <a:xfrm>
              <a:off x="4427" y="1694"/>
              <a:ext cx="18" cy="129"/>
            </a:xfrm>
            <a:custGeom>
              <a:avLst/>
              <a:gdLst/>
              <a:ahLst/>
              <a:cxnLst>
                <a:cxn ang="0">
                  <a:pos x="0" y="120"/>
                </a:cxn>
                <a:cxn ang="0">
                  <a:pos x="0" y="123"/>
                </a:cxn>
                <a:cxn ang="0">
                  <a:pos x="3" y="126"/>
                </a:cxn>
                <a:cxn ang="0">
                  <a:pos x="6" y="129"/>
                </a:cxn>
                <a:cxn ang="0">
                  <a:pos x="12" y="129"/>
                </a:cxn>
                <a:cxn ang="0">
                  <a:pos x="15" y="126"/>
                </a:cxn>
                <a:cxn ang="0">
                  <a:pos x="18" y="123"/>
                </a:cxn>
                <a:cxn ang="0">
                  <a:pos x="18" y="6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9"/>
                </a:cxn>
                <a:cxn ang="0">
                  <a:pos x="0" y="120"/>
                </a:cxn>
              </a:cxnLst>
              <a:rect l="0" t="0" r="r" b="b"/>
              <a:pathLst>
                <a:path w="18" h="129">
                  <a:moveTo>
                    <a:pt x="0" y="120"/>
                  </a:moveTo>
                  <a:lnTo>
                    <a:pt x="0" y="123"/>
                  </a:lnTo>
                  <a:lnTo>
                    <a:pt x="3" y="126"/>
                  </a:lnTo>
                  <a:lnTo>
                    <a:pt x="6" y="129"/>
                  </a:lnTo>
                  <a:lnTo>
                    <a:pt x="12" y="129"/>
                  </a:lnTo>
                  <a:lnTo>
                    <a:pt x="15" y="126"/>
                  </a:lnTo>
                  <a:lnTo>
                    <a:pt x="18" y="123"/>
                  </a:ln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9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38" name="Freeform 26"/>
            <p:cNvSpPr>
              <a:spLocks/>
            </p:cNvSpPr>
            <p:nvPr/>
          </p:nvSpPr>
          <p:spPr bwMode="auto">
            <a:xfrm>
              <a:off x="4427" y="1388"/>
              <a:ext cx="603" cy="324"/>
            </a:xfrm>
            <a:custGeom>
              <a:avLst/>
              <a:gdLst/>
              <a:ahLst/>
              <a:cxnLst>
                <a:cxn ang="0">
                  <a:pos x="599" y="16"/>
                </a:cxn>
                <a:cxn ang="0">
                  <a:pos x="602" y="13"/>
                </a:cxn>
                <a:cxn ang="0">
                  <a:pos x="603" y="12"/>
                </a:cxn>
                <a:cxn ang="0">
                  <a:pos x="603" y="7"/>
                </a:cxn>
                <a:cxn ang="0">
                  <a:pos x="602" y="4"/>
                </a:cxn>
                <a:cxn ang="0">
                  <a:pos x="599" y="1"/>
                </a:cxn>
                <a:cxn ang="0">
                  <a:pos x="597" y="0"/>
                </a:cxn>
                <a:cxn ang="0">
                  <a:pos x="593" y="0"/>
                </a:cxn>
                <a:cxn ang="0">
                  <a:pos x="590" y="1"/>
                </a:cxn>
                <a:cxn ang="0">
                  <a:pos x="5" y="308"/>
                </a:cxn>
                <a:cxn ang="0">
                  <a:pos x="2" y="311"/>
                </a:cxn>
                <a:cxn ang="0">
                  <a:pos x="0" y="312"/>
                </a:cxn>
                <a:cxn ang="0">
                  <a:pos x="0" y="317"/>
                </a:cxn>
                <a:cxn ang="0">
                  <a:pos x="2" y="319"/>
                </a:cxn>
                <a:cxn ang="0">
                  <a:pos x="5" y="322"/>
                </a:cxn>
                <a:cxn ang="0">
                  <a:pos x="6" y="324"/>
                </a:cxn>
                <a:cxn ang="0">
                  <a:pos x="11" y="324"/>
                </a:cxn>
                <a:cxn ang="0">
                  <a:pos x="14" y="322"/>
                </a:cxn>
                <a:cxn ang="0">
                  <a:pos x="599" y="16"/>
                </a:cxn>
              </a:cxnLst>
              <a:rect l="0" t="0" r="r" b="b"/>
              <a:pathLst>
                <a:path w="603" h="324">
                  <a:moveTo>
                    <a:pt x="599" y="16"/>
                  </a:moveTo>
                  <a:lnTo>
                    <a:pt x="602" y="13"/>
                  </a:lnTo>
                  <a:lnTo>
                    <a:pt x="603" y="12"/>
                  </a:lnTo>
                  <a:lnTo>
                    <a:pt x="603" y="7"/>
                  </a:lnTo>
                  <a:lnTo>
                    <a:pt x="602" y="4"/>
                  </a:lnTo>
                  <a:lnTo>
                    <a:pt x="599" y="1"/>
                  </a:lnTo>
                  <a:lnTo>
                    <a:pt x="597" y="0"/>
                  </a:lnTo>
                  <a:lnTo>
                    <a:pt x="593" y="0"/>
                  </a:lnTo>
                  <a:lnTo>
                    <a:pt x="590" y="1"/>
                  </a:lnTo>
                  <a:lnTo>
                    <a:pt x="5" y="308"/>
                  </a:lnTo>
                  <a:lnTo>
                    <a:pt x="2" y="311"/>
                  </a:lnTo>
                  <a:lnTo>
                    <a:pt x="0" y="312"/>
                  </a:lnTo>
                  <a:lnTo>
                    <a:pt x="0" y="317"/>
                  </a:lnTo>
                  <a:lnTo>
                    <a:pt x="2" y="319"/>
                  </a:lnTo>
                  <a:lnTo>
                    <a:pt x="5" y="322"/>
                  </a:lnTo>
                  <a:lnTo>
                    <a:pt x="6" y="324"/>
                  </a:lnTo>
                  <a:lnTo>
                    <a:pt x="11" y="324"/>
                  </a:lnTo>
                  <a:lnTo>
                    <a:pt x="14" y="322"/>
                  </a:lnTo>
                  <a:lnTo>
                    <a:pt x="599" y="1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39" name="Freeform 27"/>
            <p:cNvSpPr>
              <a:spLocks/>
            </p:cNvSpPr>
            <p:nvPr/>
          </p:nvSpPr>
          <p:spPr bwMode="auto">
            <a:xfrm>
              <a:off x="4427" y="1388"/>
              <a:ext cx="602" cy="297"/>
            </a:xfrm>
            <a:custGeom>
              <a:avLst/>
              <a:gdLst/>
              <a:ahLst/>
              <a:cxnLst>
                <a:cxn ang="0">
                  <a:pos x="14" y="1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5" y="1"/>
                </a:cxn>
                <a:cxn ang="0">
                  <a:pos x="2" y="3"/>
                </a:cxn>
                <a:cxn ang="0">
                  <a:pos x="2" y="4"/>
                </a:cxn>
                <a:cxn ang="0">
                  <a:pos x="0" y="7"/>
                </a:cxn>
                <a:cxn ang="0">
                  <a:pos x="0" y="12"/>
                </a:cxn>
                <a:cxn ang="0">
                  <a:pos x="2" y="13"/>
                </a:cxn>
                <a:cxn ang="0">
                  <a:pos x="3" y="16"/>
                </a:cxn>
                <a:cxn ang="0">
                  <a:pos x="5" y="16"/>
                </a:cxn>
                <a:cxn ang="0">
                  <a:pos x="588" y="296"/>
                </a:cxn>
                <a:cxn ang="0">
                  <a:pos x="591" y="297"/>
                </a:cxn>
                <a:cxn ang="0">
                  <a:pos x="596" y="297"/>
                </a:cxn>
                <a:cxn ang="0">
                  <a:pos x="597" y="296"/>
                </a:cxn>
                <a:cxn ang="0">
                  <a:pos x="600" y="294"/>
                </a:cxn>
                <a:cxn ang="0">
                  <a:pos x="600" y="293"/>
                </a:cxn>
                <a:cxn ang="0">
                  <a:pos x="602" y="290"/>
                </a:cxn>
                <a:cxn ang="0">
                  <a:pos x="602" y="285"/>
                </a:cxn>
                <a:cxn ang="0">
                  <a:pos x="600" y="284"/>
                </a:cxn>
                <a:cxn ang="0">
                  <a:pos x="599" y="281"/>
                </a:cxn>
                <a:cxn ang="0">
                  <a:pos x="597" y="281"/>
                </a:cxn>
                <a:cxn ang="0">
                  <a:pos x="14" y="1"/>
                </a:cxn>
              </a:cxnLst>
              <a:rect l="0" t="0" r="r" b="b"/>
              <a:pathLst>
                <a:path w="602" h="297">
                  <a:moveTo>
                    <a:pt x="14" y="1"/>
                  </a:moveTo>
                  <a:lnTo>
                    <a:pt x="11" y="0"/>
                  </a:lnTo>
                  <a:lnTo>
                    <a:pt x="6" y="0"/>
                  </a:lnTo>
                  <a:lnTo>
                    <a:pt x="5" y="1"/>
                  </a:lnTo>
                  <a:lnTo>
                    <a:pt x="2" y="3"/>
                  </a:lnTo>
                  <a:lnTo>
                    <a:pt x="2" y="4"/>
                  </a:lnTo>
                  <a:lnTo>
                    <a:pt x="0" y="7"/>
                  </a:lnTo>
                  <a:lnTo>
                    <a:pt x="0" y="12"/>
                  </a:lnTo>
                  <a:lnTo>
                    <a:pt x="2" y="13"/>
                  </a:lnTo>
                  <a:lnTo>
                    <a:pt x="3" y="16"/>
                  </a:lnTo>
                  <a:lnTo>
                    <a:pt x="5" y="16"/>
                  </a:lnTo>
                  <a:lnTo>
                    <a:pt x="588" y="296"/>
                  </a:lnTo>
                  <a:lnTo>
                    <a:pt x="591" y="297"/>
                  </a:lnTo>
                  <a:lnTo>
                    <a:pt x="596" y="297"/>
                  </a:lnTo>
                  <a:lnTo>
                    <a:pt x="597" y="296"/>
                  </a:lnTo>
                  <a:lnTo>
                    <a:pt x="600" y="294"/>
                  </a:lnTo>
                  <a:lnTo>
                    <a:pt x="600" y="293"/>
                  </a:lnTo>
                  <a:lnTo>
                    <a:pt x="602" y="290"/>
                  </a:lnTo>
                  <a:lnTo>
                    <a:pt x="602" y="285"/>
                  </a:lnTo>
                  <a:lnTo>
                    <a:pt x="600" y="284"/>
                  </a:lnTo>
                  <a:lnTo>
                    <a:pt x="599" y="281"/>
                  </a:lnTo>
                  <a:lnTo>
                    <a:pt x="597" y="281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730271" name="Group 159"/>
            <p:cNvGrpSpPr>
              <a:grpSpLocks/>
            </p:cNvGrpSpPr>
            <p:nvPr/>
          </p:nvGrpSpPr>
          <p:grpSpPr bwMode="auto">
            <a:xfrm>
              <a:off x="4984" y="1165"/>
              <a:ext cx="72" cy="73"/>
              <a:chOff x="4984" y="1165"/>
              <a:chExt cx="72" cy="73"/>
            </a:xfrm>
          </p:grpSpPr>
          <p:sp>
            <p:nvSpPr>
              <p:cNvPr id="730140" name="Oval 28"/>
              <p:cNvSpPr>
                <a:spLocks noChangeArrowheads="1"/>
              </p:cNvSpPr>
              <p:nvPr/>
            </p:nvSpPr>
            <p:spPr bwMode="auto">
              <a:xfrm>
                <a:off x="4993" y="1174"/>
                <a:ext cx="57" cy="5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30141" name="Freeform 29"/>
              <p:cNvSpPr>
                <a:spLocks/>
              </p:cNvSpPr>
              <p:nvPr/>
            </p:nvSpPr>
            <p:spPr bwMode="auto">
              <a:xfrm>
                <a:off x="4984" y="1165"/>
                <a:ext cx="72" cy="73"/>
              </a:xfrm>
              <a:custGeom>
                <a:avLst/>
                <a:gdLst/>
                <a:ahLst/>
                <a:cxnLst>
                  <a:cxn ang="0">
                    <a:pos x="2" y="49"/>
                  </a:cxn>
                  <a:cxn ang="0">
                    <a:pos x="3" y="54"/>
                  </a:cxn>
                  <a:cxn ang="0">
                    <a:pos x="9" y="59"/>
                  </a:cxn>
                  <a:cxn ang="0">
                    <a:pos x="20" y="70"/>
                  </a:cxn>
                  <a:cxn ang="0">
                    <a:pos x="24" y="73"/>
                  </a:cxn>
                  <a:cxn ang="0">
                    <a:pos x="45" y="65"/>
                  </a:cxn>
                  <a:cxn ang="0">
                    <a:pos x="48" y="71"/>
                  </a:cxn>
                  <a:cxn ang="0">
                    <a:pos x="52" y="70"/>
                  </a:cxn>
                  <a:cxn ang="0">
                    <a:pos x="61" y="61"/>
                  </a:cxn>
                  <a:cxn ang="0">
                    <a:pos x="64" y="58"/>
                  </a:cxn>
                  <a:cxn ang="0">
                    <a:pos x="67" y="55"/>
                  </a:cxn>
                  <a:cxn ang="0">
                    <a:pos x="67" y="55"/>
                  </a:cxn>
                  <a:cxn ang="0">
                    <a:pos x="69" y="43"/>
                  </a:cxn>
                  <a:cxn ang="0">
                    <a:pos x="72" y="33"/>
                  </a:cxn>
                  <a:cxn ang="0">
                    <a:pos x="67" y="18"/>
                  </a:cxn>
                  <a:cxn ang="0">
                    <a:pos x="67" y="18"/>
                  </a:cxn>
                  <a:cxn ang="0">
                    <a:pos x="64" y="15"/>
                  </a:cxn>
                  <a:cxn ang="0">
                    <a:pos x="61" y="12"/>
                  </a:cxn>
                  <a:cxn ang="0">
                    <a:pos x="52" y="3"/>
                  </a:cxn>
                  <a:cxn ang="0">
                    <a:pos x="48" y="2"/>
                  </a:cxn>
                  <a:cxn ang="0">
                    <a:pos x="23" y="2"/>
                  </a:cxn>
                  <a:cxn ang="0">
                    <a:pos x="18" y="3"/>
                  </a:cxn>
                  <a:cxn ang="0">
                    <a:pos x="8" y="13"/>
                  </a:cxn>
                  <a:cxn ang="0">
                    <a:pos x="6" y="18"/>
                  </a:cxn>
                  <a:cxn ang="0">
                    <a:pos x="0" y="25"/>
                  </a:cxn>
                  <a:cxn ang="0">
                    <a:pos x="18" y="31"/>
                  </a:cxn>
                  <a:cxn ang="0">
                    <a:pos x="18" y="30"/>
                  </a:cxn>
                  <a:cxn ang="0">
                    <a:pos x="20" y="25"/>
                  </a:cxn>
                  <a:cxn ang="0">
                    <a:pos x="25" y="21"/>
                  </a:cxn>
                  <a:cxn ang="0">
                    <a:pos x="30" y="18"/>
                  </a:cxn>
                  <a:cxn ang="0">
                    <a:pos x="42" y="19"/>
                  </a:cxn>
                  <a:cxn ang="0">
                    <a:pos x="46" y="21"/>
                  </a:cxn>
                  <a:cxn ang="0">
                    <a:pos x="43" y="18"/>
                  </a:cxn>
                  <a:cxn ang="0">
                    <a:pos x="46" y="21"/>
                  </a:cxn>
                  <a:cxn ang="0">
                    <a:pos x="49" y="24"/>
                  </a:cxn>
                  <a:cxn ang="0">
                    <a:pos x="55" y="30"/>
                  </a:cxn>
                  <a:cxn ang="0">
                    <a:pos x="54" y="39"/>
                  </a:cxn>
                  <a:cxn ang="0">
                    <a:pos x="57" y="31"/>
                  </a:cxn>
                  <a:cxn ang="0">
                    <a:pos x="55" y="43"/>
                  </a:cxn>
                  <a:cxn ang="0">
                    <a:pos x="49" y="49"/>
                  </a:cxn>
                  <a:cxn ang="0">
                    <a:pos x="46" y="52"/>
                  </a:cxn>
                  <a:cxn ang="0">
                    <a:pos x="43" y="55"/>
                  </a:cxn>
                  <a:cxn ang="0">
                    <a:pos x="46" y="52"/>
                  </a:cxn>
                  <a:cxn ang="0">
                    <a:pos x="42" y="54"/>
                  </a:cxn>
                  <a:cxn ang="0">
                    <a:pos x="27" y="65"/>
                  </a:cxn>
                  <a:cxn ang="0">
                    <a:pos x="30" y="55"/>
                  </a:cxn>
                  <a:cxn ang="0">
                    <a:pos x="25" y="52"/>
                  </a:cxn>
                  <a:cxn ang="0">
                    <a:pos x="20" y="48"/>
                  </a:cxn>
                  <a:cxn ang="0">
                    <a:pos x="18" y="43"/>
                  </a:cxn>
                  <a:cxn ang="0">
                    <a:pos x="18" y="42"/>
                  </a:cxn>
                </a:cxnLst>
                <a:rect l="0" t="0" r="r" b="b"/>
                <a:pathLst>
                  <a:path w="72" h="73">
                    <a:moveTo>
                      <a:pt x="0" y="37"/>
                    </a:moveTo>
                    <a:lnTo>
                      <a:pt x="0" y="48"/>
                    </a:lnTo>
                    <a:lnTo>
                      <a:pt x="2" y="49"/>
                    </a:lnTo>
                    <a:lnTo>
                      <a:pt x="5" y="55"/>
                    </a:lnTo>
                    <a:lnTo>
                      <a:pt x="6" y="55"/>
                    </a:lnTo>
                    <a:lnTo>
                      <a:pt x="3" y="54"/>
                    </a:lnTo>
                    <a:lnTo>
                      <a:pt x="5" y="55"/>
                    </a:lnTo>
                    <a:lnTo>
                      <a:pt x="8" y="59"/>
                    </a:lnTo>
                    <a:lnTo>
                      <a:pt x="9" y="59"/>
                    </a:lnTo>
                    <a:lnTo>
                      <a:pt x="6" y="58"/>
                    </a:lnTo>
                    <a:lnTo>
                      <a:pt x="18" y="70"/>
                    </a:lnTo>
                    <a:lnTo>
                      <a:pt x="20" y="70"/>
                    </a:lnTo>
                    <a:lnTo>
                      <a:pt x="21" y="71"/>
                    </a:lnTo>
                    <a:lnTo>
                      <a:pt x="23" y="71"/>
                    </a:lnTo>
                    <a:lnTo>
                      <a:pt x="24" y="73"/>
                    </a:lnTo>
                    <a:lnTo>
                      <a:pt x="31" y="73"/>
                    </a:lnTo>
                    <a:lnTo>
                      <a:pt x="30" y="71"/>
                    </a:lnTo>
                    <a:lnTo>
                      <a:pt x="45" y="65"/>
                    </a:lnTo>
                    <a:lnTo>
                      <a:pt x="42" y="70"/>
                    </a:lnTo>
                    <a:lnTo>
                      <a:pt x="46" y="73"/>
                    </a:lnTo>
                    <a:lnTo>
                      <a:pt x="48" y="71"/>
                    </a:lnTo>
                    <a:lnTo>
                      <a:pt x="54" y="68"/>
                    </a:lnTo>
                    <a:lnTo>
                      <a:pt x="54" y="67"/>
                    </a:lnTo>
                    <a:lnTo>
                      <a:pt x="52" y="70"/>
                    </a:lnTo>
                    <a:lnTo>
                      <a:pt x="54" y="68"/>
                    </a:lnTo>
                    <a:lnTo>
                      <a:pt x="58" y="65"/>
                    </a:lnTo>
                    <a:lnTo>
                      <a:pt x="61" y="61"/>
                    </a:lnTo>
                    <a:lnTo>
                      <a:pt x="57" y="65"/>
                    </a:lnTo>
                    <a:lnTo>
                      <a:pt x="61" y="62"/>
                    </a:lnTo>
                    <a:lnTo>
                      <a:pt x="64" y="58"/>
                    </a:lnTo>
                    <a:lnTo>
                      <a:pt x="60" y="62"/>
                    </a:lnTo>
                    <a:lnTo>
                      <a:pt x="64" y="59"/>
                    </a:lnTo>
                    <a:lnTo>
                      <a:pt x="67" y="55"/>
                    </a:lnTo>
                    <a:lnTo>
                      <a:pt x="69" y="54"/>
                    </a:lnTo>
                    <a:lnTo>
                      <a:pt x="66" y="55"/>
                    </a:lnTo>
                    <a:lnTo>
                      <a:pt x="67" y="55"/>
                    </a:lnTo>
                    <a:lnTo>
                      <a:pt x="70" y="49"/>
                    </a:lnTo>
                    <a:lnTo>
                      <a:pt x="72" y="48"/>
                    </a:lnTo>
                    <a:lnTo>
                      <a:pt x="69" y="43"/>
                    </a:lnTo>
                    <a:lnTo>
                      <a:pt x="64" y="46"/>
                    </a:lnTo>
                    <a:lnTo>
                      <a:pt x="70" y="31"/>
                    </a:lnTo>
                    <a:lnTo>
                      <a:pt x="72" y="33"/>
                    </a:lnTo>
                    <a:lnTo>
                      <a:pt x="72" y="25"/>
                    </a:lnTo>
                    <a:lnTo>
                      <a:pt x="70" y="24"/>
                    </a:lnTo>
                    <a:lnTo>
                      <a:pt x="67" y="18"/>
                    </a:lnTo>
                    <a:lnTo>
                      <a:pt x="66" y="18"/>
                    </a:lnTo>
                    <a:lnTo>
                      <a:pt x="69" y="19"/>
                    </a:lnTo>
                    <a:lnTo>
                      <a:pt x="67" y="18"/>
                    </a:lnTo>
                    <a:lnTo>
                      <a:pt x="64" y="13"/>
                    </a:lnTo>
                    <a:lnTo>
                      <a:pt x="60" y="10"/>
                    </a:lnTo>
                    <a:lnTo>
                      <a:pt x="64" y="15"/>
                    </a:lnTo>
                    <a:lnTo>
                      <a:pt x="61" y="10"/>
                    </a:lnTo>
                    <a:lnTo>
                      <a:pt x="57" y="7"/>
                    </a:lnTo>
                    <a:lnTo>
                      <a:pt x="61" y="12"/>
                    </a:lnTo>
                    <a:lnTo>
                      <a:pt x="58" y="7"/>
                    </a:lnTo>
                    <a:lnTo>
                      <a:pt x="54" y="4"/>
                    </a:lnTo>
                    <a:lnTo>
                      <a:pt x="52" y="3"/>
                    </a:lnTo>
                    <a:lnTo>
                      <a:pt x="54" y="6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6" y="0"/>
                    </a:lnTo>
                    <a:lnTo>
                      <a:pt x="24" y="0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20" y="3"/>
                    </a:lnTo>
                    <a:lnTo>
                      <a:pt x="18" y="3"/>
                    </a:lnTo>
                    <a:lnTo>
                      <a:pt x="6" y="15"/>
                    </a:lnTo>
                    <a:lnTo>
                      <a:pt x="9" y="13"/>
                    </a:lnTo>
                    <a:lnTo>
                      <a:pt x="8" y="13"/>
                    </a:lnTo>
                    <a:lnTo>
                      <a:pt x="5" y="18"/>
                    </a:lnTo>
                    <a:lnTo>
                      <a:pt x="3" y="19"/>
                    </a:lnTo>
                    <a:lnTo>
                      <a:pt x="6" y="18"/>
                    </a:lnTo>
                    <a:lnTo>
                      <a:pt x="5" y="18"/>
                    </a:lnTo>
                    <a:lnTo>
                      <a:pt x="2" y="24"/>
                    </a:lnTo>
                    <a:lnTo>
                      <a:pt x="0" y="25"/>
                    </a:lnTo>
                    <a:lnTo>
                      <a:pt x="0" y="37"/>
                    </a:lnTo>
                    <a:lnTo>
                      <a:pt x="18" y="37"/>
                    </a:lnTo>
                    <a:lnTo>
                      <a:pt x="18" y="31"/>
                    </a:lnTo>
                    <a:lnTo>
                      <a:pt x="20" y="30"/>
                    </a:lnTo>
                    <a:lnTo>
                      <a:pt x="17" y="30"/>
                    </a:lnTo>
                    <a:lnTo>
                      <a:pt x="18" y="30"/>
                    </a:lnTo>
                    <a:lnTo>
                      <a:pt x="21" y="25"/>
                    </a:lnTo>
                    <a:lnTo>
                      <a:pt x="23" y="24"/>
                    </a:lnTo>
                    <a:lnTo>
                      <a:pt x="20" y="25"/>
                    </a:lnTo>
                    <a:lnTo>
                      <a:pt x="21" y="25"/>
                    </a:lnTo>
                    <a:lnTo>
                      <a:pt x="24" y="21"/>
                    </a:lnTo>
                    <a:lnTo>
                      <a:pt x="25" y="21"/>
                    </a:lnTo>
                    <a:lnTo>
                      <a:pt x="27" y="19"/>
                    </a:lnTo>
                    <a:lnTo>
                      <a:pt x="28" y="19"/>
                    </a:lnTo>
                    <a:lnTo>
                      <a:pt x="30" y="18"/>
                    </a:lnTo>
                    <a:lnTo>
                      <a:pt x="36" y="18"/>
                    </a:lnTo>
                    <a:lnTo>
                      <a:pt x="40" y="18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2" y="18"/>
                    </a:lnTo>
                    <a:lnTo>
                      <a:pt x="46" y="21"/>
                    </a:lnTo>
                    <a:lnTo>
                      <a:pt x="48" y="22"/>
                    </a:lnTo>
                    <a:lnTo>
                      <a:pt x="46" y="19"/>
                    </a:lnTo>
                    <a:lnTo>
                      <a:pt x="43" y="18"/>
                    </a:lnTo>
                    <a:lnTo>
                      <a:pt x="51" y="25"/>
                    </a:lnTo>
                    <a:lnTo>
                      <a:pt x="49" y="22"/>
                    </a:lnTo>
                    <a:lnTo>
                      <a:pt x="46" y="21"/>
                    </a:lnTo>
                    <a:lnTo>
                      <a:pt x="54" y="28"/>
                    </a:lnTo>
                    <a:lnTo>
                      <a:pt x="52" y="25"/>
                    </a:lnTo>
                    <a:lnTo>
                      <a:pt x="49" y="24"/>
                    </a:lnTo>
                    <a:lnTo>
                      <a:pt x="51" y="25"/>
                    </a:lnTo>
                    <a:lnTo>
                      <a:pt x="54" y="30"/>
                    </a:lnTo>
                    <a:lnTo>
                      <a:pt x="55" y="30"/>
                    </a:lnTo>
                    <a:lnTo>
                      <a:pt x="52" y="30"/>
                    </a:lnTo>
                    <a:lnTo>
                      <a:pt x="54" y="31"/>
                    </a:lnTo>
                    <a:lnTo>
                      <a:pt x="54" y="39"/>
                    </a:lnTo>
                    <a:lnTo>
                      <a:pt x="58" y="43"/>
                    </a:lnTo>
                    <a:lnTo>
                      <a:pt x="64" y="28"/>
                    </a:lnTo>
                    <a:lnTo>
                      <a:pt x="57" y="31"/>
                    </a:lnTo>
                    <a:lnTo>
                      <a:pt x="54" y="42"/>
                    </a:lnTo>
                    <a:lnTo>
                      <a:pt x="52" y="43"/>
                    </a:lnTo>
                    <a:lnTo>
                      <a:pt x="55" y="43"/>
                    </a:lnTo>
                    <a:lnTo>
                      <a:pt x="54" y="43"/>
                    </a:lnTo>
                    <a:lnTo>
                      <a:pt x="51" y="48"/>
                    </a:lnTo>
                    <a:lnTo>
                      <a:pt x="49" y="49"/>
                    </a:lnTo>
                    <a:lnTo>
                      <a:pt x="52" y="48"/>
                    </a:lnTo>
                    <a:lnTo>
                      <a:pt x="54" y="45"/>
                    </a:lnTo>
                    <a:lnTo>
                      <a:pt x="46" y="52"/>
                    </a:lnTo>
                    <a:lnTo>
                      <a:pt x="49" y="51"/>
                    </a:lnTo>
                    <a:lnTo>
                      <a:pt x="51" y="48"/>
                    </a:lnTo>
                    <a:lnTo>
                      <a:pt x="43" y="55"/>
                    </a:lnTo>
                    <a:lnTo>
                      <a:pt x="46" y="54"/>
                    </a:lnTo>
                    <a:lnTo>
                      <a:pt x="48" y="51"/>
                    </a:lnTo>
                    <a:lnTo>
                      <a:pt x="46" y="52"/>
                    </a:lnTo>
                    <a:lnTo>
                      <a:pt x="42" y="55"/>
                    </a:lnTo>
                    <a:lnTo>
                      <a:pt x="42" y="56"/>
                    </a:lnTo>
                    <a:lnTo>
                      <a:pt x="42" y="54"/>
                    </a:lnTo>
                    <a:lnTo>
                      <a:pt x="40" y="55"/>
                    </a:lnTo>
                    <a:lnTo>
                      <a:pt x="30" y="58"/>
                    </a:lnTo>
                    <a:lnTo>
                      <a:pt x="27" y="65"/>
                    </a:lnTo>
                    <a:lnTo>
                      <a:pt x="42" y="59"/>
                    </a:lnTo>
                    <a:lnTo>
                      <a:pt x="37" y="55"/>
                    </a:lnTo>
                    <a:lnTo>
                      <a:pt x="30" y="55"/>
                    </a:lnTo>
                    <a:lnTo>
                      <a:pt x="28" y="54"/>
                    </a:lnTo>
                    <a:lnTo>
                      <a:pt x="27" y="54"/>
                    </a:lnTo>
                    <a:lnTo>
                      <a:pt x="25" y="52"/>
                    </a:lnTo>
                    <a:lnTo>
                      <a:pt x="24" y="52"/>
                    </a:lnTo>
                    <a:lnTo>
                      <a:pt x="21" y="48"/>
                    </a:lnTo>
                    <a:lnTo>
                      <a:pt x="20" y="48"/>
                    </a:lnTo>
                    <a:lnTo>
                      <a:pt x="23" y="49"/>
                    </a:lnTo>
                    <a:lnTo>
                      <a:pt x="21" y="48"/>
                    </a:lnTo>
                    <a:lnTo>
                      <a:pt x="18" y="43"/>
                    </a:lnTo>
                    <a:lnTo>
                      <a:pt x="17" y="43"/>
                    </a:lnTo>
                    <a:lnTo>
                      <a:pt x="20" y="43"/>
                    </a:lnTo>
                    <a:lnTo>
                      <a:pt x="18" y="42"/>
                    </a:lnTo>
                    <a:lnTo>
                      <a:pt x="18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730142" name="Oval 30"/>
            <p:cNvSpPr>
              <a:spLocks noChangeArrowheads="1"/>
            </p:cNvSpPr>
            <p:nvPr/>
          </p:nvSpPr>
          <p:spPr bwMode="auto">
            <a:xfrm>
              <a:off x="4993" y="1871"/>
              <a:ext cx="57" cy="5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43" name="Freeform 31"/>
            <p:cNvSpPr>
              <a:spLocks/>
            </p:cNvSpPr>
            <p:nvPr/>
          </p:nvSpPr>
          <p:spPr bwMode="auto">
            <a:xfrm>
              <a:off x="4984" y="1862"/>
              <a:ext cx="72" cy="71"/>
            </a:xfrm>
            <a:custGeom>
              <a:avLst/>
              <a:gdLst/>
              <a:ahLst/>
              <a:cxnLst>
                <a:cxn ang="0">
                  <a:pos x="2" y="48"/>
                </a:cxn>
                <a:cxn ang="0">
                  <a:pos x="3" y="52"/>
                </a:cxn>
                <a:cxn ang="0">
                  <a:pos x="9" y="58"/>
                </a:cxn>
                <a:cxn ang="0">
                  <a:pos x="20" y="68"/>
                </a:cxn>
                <a:cxn ang="0">
                  <a:pos x="24" y="71"/>
                </a:cxn>
                <a:cxn ang="0">
                  <a:pos x="45" y="64"/>
                </a:cxn>
                <a:cxn ang="0">
                  <a:pos x="48" y="70"/>
                </a:cxn>
                <a:cxn ang="0">
                  <a:pos x="52" y="68"/>
                </a:cxn>
                <a:cxn ang="0">
                  <a:pos x="61" y="60"/>
                </a:cxn>
                <a:cxn ang="0">
                  <a:pos x="64" y="57"/>
                </a:cxn>
                <a:cxn ang="0">
                  <a:pos x="67" y="54"/>
                </a:cxn>
                <a:cxn ang="0">
                  <a:pos x="67" y="54"/>
                </a:cxn>
                <a:cxn ang="0">
                  <a:pos x="69" y="42"/>
                </a:cxn>
                <a:cxn ang="0">
                  <a:pos x="72" y="31"/>
                </a:cxn>
                <a:cxn ang="0">
                  <a:pos x="70" y="21"/>
                </a:cxn>
                <a:cxn ang="0">
                  <a:pos x="57" y="6"/>
                </a:cxn>
                <a:cxn ang="0">
                  <a:pos x="54" y="5"/>
                </a:cxn>
                <a:cxn ang="0">
                  <a:pos x="54" y="5"/>
                </a:cxn>
                <a:cxn ang="0">
                  <a:pos x="24" y="0"/>
                </a:cxn>
                <a:cxn ang="0">
                  <a:pos x="20" y="3"/>
                </a:cxn>
                <a:cxn ang="0">
                  <a:pos x="11" y="9"/>
                </a:cxn>
                <a:cxn ang="0">
                  <a:pos x="6" y="15"/>
                </a:cxn>
                <a:cxn ang="0">
                  <a:pos x="2" y="21"/>
                </a:cxn>
                <a:cxn ang="0">
                  <a:pos x="0" y="36"/>
                </a:cxn>
                <a:cxn ang="0">
                  <a:pos x="20" y="28"/>
                </a:cxn>
                <a:cxn ang="0">
                  <a:pos x="21" y="24"/>
                </a:cxn>
                <a:cxn ang="0">
                  <a:pos x="23" y="22"/>
                </a:cxn>
                <a:cxn ang="0">
                  <a:pos x="24" y="21"/>
                </a:cxn>
                <a:cxn ang="0">
                  <a:pos x="28" y="19"/>
                </a:cxn>
                <a:cxn ang="0">
                  <a:pos x="40" y="18"/>
                </a:cxn>
                <a:cxn ang="0">
                  <a:pos x="42" y="18"/>
                </a:cxn>
                <a:cxn ang="0">
                  <a:pos x="46" y="19"/>
                </a:cxn>
                <a:cxn ang="0">
                  <a:pos x="51" y="25"/>
                </a:cxn>
                <a:cxn ang="0">
                  <a:pos x="54" y="30"/>
                </a:cxn>
                <a:cxn ang="0">
                  <a:pos x="64" y="27"/>
                </a:cxn>
                <a:cxn ang="0">
                  <a:pos x="52" y="42"/>
                </a:cxn>
                <a:cxn ang="0">
                  <a:pos x="51" y="46"/>
                </a:cxn>
                <a:cxn ang="0">
                  <a:pos x="54" y="43"/>
                </a:cxn>
                <a:cxn ang="0">
                  <a:pos x="51" y="46"/>
                </a:cxn>
                <a:cxn ang="0">
                  <a:pos x="48" y="49"/>
                </a:cxn>
                <a:cxn ang="0">
                  <a:pos x="42" y="55"/>
                </a:cxn>
                <a:cxn ang="0">
                  <a:pos x="30" y="57"/>
                </a:cxn>
                <a:cxn ang="0">
                  <a:pos x="37" y="54"/>
                </a:cxn>
                <a:cxn ang="0">
                  <a:pos x="27" y="52"/>
                </a:cxn>
                <a:cxn ang="0">
                  <a:pos x="21" y="46"/>
                </a:cxn>
                <a:cxn ang="0">
                  <a:pos x="21" y="46"/>
                </a:cxn>
                <a:cxn ang="0">
                  <a:pos x="20" y="42"/>
                </a:cxn>
                <a:cxn ang="0">
                  <a:pos x="0" y="36"/>
                </a:cxn>
              </a:cxnLst>
              <a:rect l="0" t="0" r="r" b="b"/>
              <a:pathLst>
                <a:path w="72" h="71">
                  <a:moveTo>
                    <a:pt x="0" y="36"/>
                  </a:moveTo>
                  <a:lnTo>
                    <a:pt x="0" y="46"/>
                  </a:lnTo>
                  <a:lnTo>
                    <a:pt x="2" y="48"/>
                  </a:lnTo>
                  <a:lnTo>
                    <a:pt x="5" y="54"/>
                  </a:lnTo>
                  <a:lnTo>
                    <a:pt x="6" y="54"/>
                  </a:lnTo>
                  <a:lnTo>
                    <a:pt x="3" y="52"/>
                  </a:lnTo>
                  <a:lnTo>
                    <a:pt x="5" y="54"/>
                  </a:lnTo>
                  <a:lnTo>
                    <a:pt x="8" y="58"/>
                  </a:lnTo>
                  <a:lnTo>
                    <a:pt x="9" y="58"/>
                  </a:lnTo>
                  <a:lnTo>
                    <a:pt x="6" y="57"/>
                  </a:lnTo>
                  <a:lnTo>
                    <a:pt x="18" y="68"/>
                  </a:lnTo>
                  <a:lnTo>
                    <a:pt x="20" y="68"/>
                  </a:lnTo>
                  <a:lnTo>
                    <a:pt x="21" y="70"/>
                  </a:lnTo>
                  <a:lnTo>
                    <a:pt x="23" y="70"/>
                  </a:lnTo>
                  <a:lnTo>
                    <a:pt x="24" y="71"/>
                  </a:lnTo>
                  <a:lnTo>
                    <a:pt x="31" y="71"/>
                  </a:lnTo>
                  <a:lnTo>
                    <a:pt x="30" y="70"/>
                  </a:lnTo>
                  <a:lnTo>
                    <a:pt x="45" y="64"/>
                  </a:lnTo>
                  <a:lnTo>
                    <a:pt x="42" y="68"/>
                  </a:lnTo>
                  <a:lnTo>
                    <a:pt x="46" y="71"/>
                  </a:lnTo>
                  <a:lnTo>
                    <a:pt x="48" y="70"/>
                  </a:lnTo>
                  <a:lnTo>
                    <a:pt x="54" y="67"/>
                  </a:lnTo>
                  <a:lnTo>
                    <a:pt x="54" y="65"/>
                  </a:lnTo>
                  <a:lnTo>
                    <a:pt x="52" y="68"/>
                  </a:lnTo>
                  <a:lnTo>
                    <a:pt x="54" y="67"/>
                  </a:lnTo>
                  <a:lnTo>
                    <a:pt x="58" y="64"/>
                  </a:lnTo>
                  <a:lnTo>
                    <a:pt x="61" y="60"/>
                  </a:lnTo>
                  <a:lnTo>
                    <a:pt x="57" y="64"/>
                  </a:lnTo>
                  <a:lnTo>
                    <a:pt x="61" y="61"/>
                  </a:lnTo>
                  <a:lnTo>
                    <a:pt x="64" y="57"/>
                  </a:lnTo>
                  <a:lnTo>
                    <a:pt x="60" y="61"/>
                  </a:lnTo>
                  <a:lnTo>
                    <a:pt x="64" y="58"/>
                  </a:lnTo>
                  <a:lnTo>
                    <a:pt x="67" y="54"/>
                  </a:lnTo>
                  <a:lnTo>
                    <a:pt x="69" y="52"/>
                  </a:lnTo>
                  <a:lnTo>
                    <a:pt x="66" y="54"/>
                  </a:lnTo>
                  <a:lnTo>
                    <a:pt x="67" y="54"/>
                  </a:lnTo>
                  <a:lnTo>
                    <a:pt x="70" y="48"/>
                  </a:lnTo>
                  <a:lnTo>
                    <a:pt x="72" y="46"/>
                  </a:lnTo>
                  <a:lnTo>
                    <a:pt x="69" y="42"/>
                  </a:lnTo>
                  <a:lnTo>
                    <a:pt x="64" y="45"/>
                  </a:lnTo>
                  <a:lnTo>
                    <a:pt x="70" y="30"/>
                  </a:lnTo>
                  <a:lnTo>
                    <a:pt x="72" y="31"/>
                  </a:lnTo>
                  <a:lnTo>
                    <a:pt x="72" y="24"/>
                  </a:lnTo>
                  <a:lnTo>
                    <a:pt x="70" y="22"/>
                  </a:lnTo>
                  <a:lnTo>
                    <a:pt x="70" y="21"/>
                  </a:lnTo>
                  <a:lnTo>
                    <a:pt x="69" y="19"/>
                  </a:lnTo>
                  <a:lnTo>
                    <a:pt x="69" y="18"/>
                  </a:lnTo>
                  <a:lnTo>
                    <a:pt x="57" y="6"/>
                  </a:lnTo>
                  <a:lnTo>
                    <a:pt x="58" y="9"/>
                  </a:lnTo>
                  <a:lnTo>
                    <a:pt x="58" y="7"/>
                  </a:lnTo>
                  <a:lnTo>
                    <a:pt x="54" y="5"/>
                  </a:lnTo>
                  <a:lnTo>
                    <a:pt x="52" y="3"/>
                  </a:lnTo>
                  <a:lnTo>
                    <a:pt x="54" y="6"/>
                  </a:lnTo>
                  <a:lnTo>
                    <a:pt x="54" y="5"/>
                  </a:lnTo>
                  <a:lnTo>
                    <a:pt x="48" y="2"/>
                  </a:lnTo>
                  <a:lnTo>
                    <a:pt x="46" y="0"/>
                  </a:lnTo>
                  <a:lnTo>
                    <a:pt x="24" y="0"/>
                  </a:lnTo>
                  <a:lnTo>
                    <a:pt x="23" y="2"/>
                  </a:lnTo>
                  <a:lnTo>
                    <a:pt x="21" y="2"/>
                  </a:lnTo>
                  <a:lnTo>
                    <a:pt x="20" y="3"/>
                  </a:lnTo>
                  <a:lnTo>
                    <a:pt x="18" y="3"/>
                  </a:lnTo>
                  <a:lnTo>
                    <a:pt x="15" y="6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9" y="10"/>
                  </a:lnTo>
                  <a:lnTo>
                    <a:pt x="6" y="15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0" y="27"/>
                  </a:lnTo>
                  <a:lnTo>
                    <a:pt x="21" y="25"/>
                  </a:lnTo>
                  <a:lnTo>
                    <a:pt x="21" y="24"/>
                  </a:lnTo>
                  <a:lnTo>
                    <a:pt x="24" y="21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21" y="24"/>
                  </a:lnTo>
                  <a:lnTo>
                    <a:pt x="24" y="21"/>
                  </a:lnTo>
                  <a:lnTo>
                    <a:pt x="25" y="21"/>
                  </a:lnTo>
                  <a:lnTo>
                    <a:pt x="27" y="19"/>
                  </a:lnTo>
                  <a:lnTo>
                    <a:pt x="28" y="19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0" y="18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42" y="18"/>
                  </a:lnTo>
                  <a:lnTo>
                    <a:pt x="46" y="21"/>
                  </a:lnTo>
                  <a:lnTo>
                    <a:pt x="48" y="22"/>
                  </a:lnTo>
                  <a:lnTo>
                    <a:pt x="46" y="19"/>
                  </a:lnTo>
                  <a:lnTo>
                    <a:pt x="46" y="21"/>
                  </a:lnTo>
                  <a:lnTo>
                    <a:pt x="51" y="24"/>
                  </a:lnTo>
                  <a:lnTo>
                    <a:pt x="51" y="25"/>
                  </a:lnTo>
                  <a:lnTo>
                    <a:pt x="52" y="27"/>
                  </a:lnTo>
                  <a:lnTo>
                    <a:pt x="52" y="28"/>
                  </a:lnTo>
                  <a:lnTo>
                    <a:pt x="54" y="30"/>
                  </a:lnTo>
                  <a:lnTo>
                    <a:pt x="54" y="37"/>
                  </a:lnTo>
                  <a:lnTo>
                    <a:pt x="58" y="42"/>
                  </a:lnTo>
                  <a:lnTo>
                    <a:pt x="64" y="27"/>
                  </a:lnTo>
                  <a:lnTo>
                    <a:pt x="57" y="30"/>
                  </a:lnTo>
                  <a:lnTo>
                    <a:pt x="54" y="40"/>
                  </a:lnTo>
                  <a:lnTo>
                    <a:pt x="52" y="42"/>
                  </a:lnTo>
                  <a:lnTo>
                    <a:pt x="55" y="42"/>
                  </a:lnTo>
                  <a:lnTo>
                    <a:pt x="54" y="42"/>
                  </a:lnTo>
                  <a:lnTo>
                    <a:pt x="51" y="46"/>
                  </a:lnTo>
                  <a:lnTo>
                    <a:pt x="49" y="48"/>
                  </a:lnTo>
                  <a:lnTo>
                    <a:pt x="52" y="46"/>
                  </a:lnTo>
                  <a:lnTo>
                    <a:pt x="54" y="43"/>
                  </a:lnTo>
                  <a:lnTo>
                    <a:pt x="46" y="51"/>
                  </a:lnTo>
                  <a:lnTo>
                    <a:pt x="49" y="49"/>
                  </a:lnTo>
                  <a:lnTo>
                    <a:pt x="51" y="46"/>
                  </a:lnTo>
                  <a:lnTo>
                    <a:pt x="43" y="54"/>
                  </a:lnTo>
                  <a:lnTo>
                    <a:pt x="46" y="52"/>
                  </a:lnTo>
                  <a:lnTo>
                    <a:pt x="48" y="49"/>
                  </a:lnTo>
                  <a:lnTo>
                    <a:pt x="46" y="51"/>
                  </a:lnTo>
                  <a:lnTo>
                    <a:pt x="42" y="54"/>
                  </a:lnTo>
                  <a:lnTo>
                    <a:pt x="42" y="55"/>
                  </a:lnTo>
                  <a:lnTo>
                    <a:pt x="42" y="52"/>
                  </a:lnTo>
                  <a:lnTo>
                    <a:pt x="40" y="54"/>
                  </a:lnTo>
                  <a:lnTo>
                    <a:pt x="30" y="57"/>
                  </a:lnTo>
                  <a:lnTo>
                    <a:pt x="27" y="64"/>
                  </a:lnTo>
                  <a:lnTo>
                    <a:pt x="42" y="58"/>
                  </a:lnTo>
                  <a:lnTo>
                    <a:pt x="37" y="54"/>
                  </a:lnTo>
                  <a:lnTo>
                    <a:pt x="30" y="54"/>
                  </a:lnTo>
                  <a:lnTo>
                    <a:pt x="28" y="52"/>
                  </a:lnTo>
                  <a:lnTo>
                    <a:pt x="27" y="52"/>
                  </a:lnTo>
                  <a:lnTo>
                    <a:pt x="25" y="51"/>
                  </a:lnTo>
                  <a:lnTo>
                    <a:pt x="24" y="51"/>
                  </a:lnTo>
                  <a:lnTo>
                    <a:pt x="21" y="46"/>
                  </a:lnTo>
                  <a:lnTo>
                    <a:pt x="20" y="46"/>
                  </a:lnTo>
                  <a:lnTo>
                    <a:pt x="23" y="48"/>
                  </a:lnTo>
                  <a:lnTo>
                    <a:pt x="21" y="46"/>
                  </a:lnTo>
                  <a:lnTo>
                    <a:pt x="18" y="42"/>
                  </a:lnTo>
                  <a:lnTo>
                    <a:pt x="17" y="42"/>
                  </a:lnTo>
                  <a:lnTo>
                    <a:pt x="20" y="42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44" name="Rectangle 32"/>
            <p:cNvSpPr>
              <a:spLocks noChangeArrowheads="1"/>
            </p:cNvSpPr>
            <p:nvPr/>
          </p:nvSpPr>
          <p:spPr bwMode="auto">
            <a:xfrm>
              <a:off x="5439" y="1123"/>
              <a:ext cx="118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0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sz="2400" b="0" i="0" baseline="0"/>
            </a:p>
          </p:txBody>
        </p:sp>
        <p:sp>
          <p:nvSpPr>
            <p:cNvPr id="730146" name="Freeform 34"/>
            <p:cNvSpPr>
              <a:spLocks/>
            </p:cNvSpPr>
            <p:nvPr/>
          </p:nvSpPr>
          <p:spPr bwMode="auto">
            <a:xfrm>
              <a:off x="4019" y="979"/>
              <a:ext cx="139" cy="26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3" y="15"/>
                </a:cxn>
                <a:cxn ang="0">
                  <a:pos x="25" y="18"/>
                </a:cxn>
                <a:cxn ang="0">
                  <a:pos x="47" y="26"/>
                </a:cxn>
                <a:cxn ang="0">
                  <a:pos x="58" y="30"/>
                </a:cxn>
                <a:cxn ang="0">
                  <a:pos x="65" y="33"/>
                </a:cxn>
                <a:cxn ang="0">
                  <a:pos x="75" y="40"/>
                </a:cxn>
                <a:cxn ang="0">
                  <a:pos x="83" y="46"/>
                </a:cxn>
                <a:cxn ang="0">
                  <a:pos x="95" y="58"/>
                </a:cxn>
                <a:cxn ang="0">
                  <a:pos x="101" y="69"/>
                </a:cxn>
                <a:cxn ang="0">
                  <a:pos x="107" y="76"/>
                </a:cxn>
                <a:cxn ang="0">
                  <a:pos x="111" y="86"/>
                </a:cxn>
                <a:cxn ang="0">
                  <a:pos x="115" y="97"/>
                </a:cxn>
                <a:cxn ang="0">
                  <a:pos x="120" y="125"/>
                </a:cxn>
                <a:cxn ang="0">
                  <a:pos x="121" y="130"/>
                </a:cxn>
                <a:cxn ang="0">
                  <a:pos x="120" y="147"/>
                </a:cxn>
                <a:cxn ang="0">
                  <a:pos x="113" y="170"/>
                </a:cxn>
                <a:cxn ang="0">
                  <a:pos x="108" y="180"/>
                </a:cxn>
                <a:cxn ang="0">
                  <a:pos x="105" y="188"/>
                </a:cxn>
                <a:cxn ang="0">
                  <a:pos x="98" y="198"/>
                </a:cxn>
                <a:cxn ang="0">
                  <a:pos x="92" y="205"/>
                </a:cxn>
                <a:cxn ang="0">
                  <a:pos x="80" y="217"/>
                </a:cxn>
                <a:cxn ang="0">
                  <a:pos x="69" y="223"/>
                </a:cxn>
                <a:cxn ang="0">
                  <a:pos x="62" y="229"/>
                </a:cxn>
                <a:cxn ang="0">
                  <a:pos x="52" y="234"/>
                </a:cxn>
                <a:cxn ang="0">
                  <a:pos x="41" y="238"/>
                </a:cxn>
                <a:cxn ang="0">
                  <a:pos x="13" y="242"/>
                </a:cxn>
                <a:cxn ang="0">
                  <a:pos x="9" y="244"/>
                </a:cxn>
                <a:cxn ang="0">
                  <a:pos x="3" y="247"/>
                </a:cxn>
                <a:cxn ang="0">
                  <a:pos x="0" y="256"/>
                </a:cxn>
                <a:cxn ang="0">
                  <a:pos x="6" y="262"/>
                </a:cxn>
                <a:cxn ang="0">
                  <a:pos x="10" y="262"/>
                </a:cxn>
                <a:cxn ang="0">
                  <a:pos x="28" y="260"/>
                </a:cxn>
                <a:cxn ang="0">
                  <a:pos x="53" y="253"/>
                </a:cxn>
                <a:cxn ang="0">
                  <a:pos x="63" y="248"/>
                </a:cxn>
                <a:cxn ang="0">
                  <a:pos x="77" y="242"/>
                </a:cxn>
                <a:cxn ang="0">
                  <a:pos x="84" y="235"/>
                </a:cxn>
                <a:cxn ang="0">
                  <a:pos x="98" y="226"/>
                </a:cxn>
                <a:cxn ang="0">
                  <a:pos x="104" y="220"/>
                </a:cxn>
                <a:cxn ang="0">
                  <a:pos x="113" y="207"/>
                </a:cxn>
                <a:cxn ang="0">
                  <a:pos x="120" y="199"/>
                </a:cxn>
                <a:cxn ang="0">
                  <a:pos x="126" y="186"/>
                </a:cxn>
                <a:cxn ang="0">
                  <a:pos x="130" y="176"/>
                </a:cxn>
                <a:cxn ang="0">
                  <a:pos x="138" y="150"/>
                </a:cxn>
                <a:cxn ang="0">
                  <a:pos x="139" y="133"/>
                </a:cxn>
                <a:cxn ang="0">
                  <a:pos x="138" y="122"/>
                </a:cxn>
                <a:cxn ang="0">
                  <a:pos x="133" y="91"/>
                </a:cxn>
                <a:cxn ang="0">
                  <a:pos x="129" y="80"/>
                </a:cxn>
                <a:cxn ang="0">
                  <a:pos x="124" y="70"/>
                </a:cxn>
                <a:cxn ang="0">
                  <a:pos x="115" y="57"/>
                </a:cxn>
                <a:cxn ang="0">
                  <a:pos x="110" y="46"/>
                </a:cxn>
                <a:cxn ang="0">
                  <a:pos x="99" y="39"/>
                </a:cxn>
                <a:cxn ang="0">
                  <a:pos x="92" y="28"/>
                </a:cxn>
                <a:cxn ang="0">
                  <a:pos x="81" y="23"/>
                </a:cxn>
                <a:cxn ang="0">
                  <a:pos x="68" y="14"/>
                </a:cxn>
                <a:cxn ang="0">
                  <a:pos x="58" y="9"/>
                </a:cxn>
                <a:cxn ang="0">
                  <a:pos x="47" y="5"/>
                </a:cxn>
                <a:cxn ang="0">
                  <a:pos x="9" y="0"/>
                </a:cxn>
              </a:cxnLst>
              <a:rect l="0" t="0" r="r" b="b"/>
              <a:pathLst>
                <a:path w="139" h="262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25" y="18"/>
                  </a:lnTo>
                  <a:lnTo>
                    <a:pt x="41" y="23"/>
                  </a:lnTo>
                  <a:lnTo>
                    <a:pt x="47" y="26"/>
                  </a:lnTo>
                  <a:lnTo>
                    <a:pt x="52" y="27"/>
                  </a:lnTo>
                  <a:lnTo>
                    <a:pt x="58" y="30"/>
                  </a:lnTo>
                  <a:lnTo>
                    <a:pt x="62" y="31"/>
                  </a:lnTo>
                  <a:lnTo>
                    <a:pt x="65" y="33"/>
                  </a:lnTo>
                  <a:lnTo>
                    <a:pt x="69" y="37"/>
                  </a:lnTo>
                  <a:lnTo>
                    <a:pt x="75" y="40"/>
                  </a:lnTo>
                  <a:lnTo>
                    <a:pt x="80" y="43"/>
                  </a:lnTo>
                  <a:lnTo>
                    <a:pt x="83" y="46"/>
                  </a:lnTo>
                  <a:lnTo>
                    <a:pt x="92" y="55"/>
                  </a:lnTo>
                  <a:lnTo>
                    <a:pt x="95" y="58"/>
                  </a:lnTo>
                  <a:lnTo>
                    <a:pt x="98" y="63"/>
                  </a:lnTo>
                  <a:lnTo>
                    <a:pt x="101" y="69"/>
                  </a:lnTo>
                  <a:lnTo>
                    <a:pt x="105" y="73"/>
                  </a:lnTo>
                  <a:lnTo>
                    <a:pt x="107" y="76"/>
                  </a:lnTo>
                  <a:lnTo>
                    <a:pt x="108" y="80"/>
                  </a:lnTo>
                  <a:lnTo>
                    <a:pt x="111" y="86"/>
                  </a:lnTo>
                  <a:lnTo>
                    <a:pt x="113" y="91"/>
                  </a:lnTo>
                  <a:lnTo>
                    <a:pt x="115" y="97"/>
                  </a:lnTo>
                  <a:lnTo>
                    <a:pt x="120" y="113"/>
                  </a:lnTo>
                  <a:lnTo>
                    <a:pt x="120" y="125"/>
                  </a:lnTo>
                  <a:lnTo>
                    <a:pt x="121" y="133"/>
                  </a:lnTo>
                  <a:lnTo>
                    <a:pt x="121" y="130"/>
                  </a:lnTo>
                  <a:lnTo>
                    <a:pt x="120" y="135"/>
                  </a:lnTo>
                  <a:lnTo>
                    <a:pt x="120" y="147"/>
                  </a:lnTo>
                  <a:lnTo>
                    <a:pt x="115" y="164"/>
                  </a:lnTo>
                  <a:lnTo>
                    <a:pt x="113" y="170"/>
                  </a:lnTo>
                  <a:lnTo>
                    <a:pt x="111" y="174"/>
                  </a:lnTo>
                  <a:lnTo>
                    <a:pt x="108" y="180"/>
                  </a:lnTo>
                  <a:lnTo>
                    <a:pt x="107" y="185"/>
                  </a:lnTo>
                  <a:lnTo>
                    <a:pt x="105" y="188"/>
                  </a:lnTo>
                  <a:lnTo>
                    <a:pt x="101" y="192"/>
                  </a:lnTo>
                  <a:lnTo>
                    <a:pt x="98" y="198"/>
                  </a:lnTo>
                  <a:lnTo>
                    <a:pt x="95" y="202"/>
                  </a:lnTo>
                  <a:lnTo>
                    <a:pt x="92" y="205"/>
                  </a:lnTo>
                  <a:lnTo>
                    <a:pt x="83" y="214"/>
                  </a:lnTo>
                  <a:lnTo>
                    <a:pt x="80" y="217"/>
                  </a:lnTo>
                  <a:lnTo>
                    <a:pt x="75" y="220"/>
                  </a:lnTo>
                  <a:lnTo>
                    <a:pt x="69" y="223"/>
                  </a:lnTo>
                  <a:lnTo>
                    <a:pt x="65" y="228"/>
                  </a:lnTo>
                  <a:lnTo>
                    <a:pt x="62" y="229"/>
                  </a:lnTo>
                  <a:lnTo>
                    <a:pt x="58" y="231"/>
                  </a:lnTo>
                  <a:lnTo>
                    <a:pt x="52" y="234"/>
                  </a:lnTo>
                  <a:lnTo>
                    <a:pt x="47" y="235"/>
                  </a:lnTo>
                  <a:lnTo>
                    <a:pt x="41" y="238"/>
                  </a:lnTo>
                  <a:lnTo>
                    <a:pt x="25" y="242"/>
                  </a:lnTo>
                  <a:lnTo>
                    <a:pt x="13" y="242"/>
                  </a:lnTo>
                  <a:lnTo>
                    <a:pt x="7" y="244"/>
                  </a:lnTo>
                  <a:lnTo>
                    <a:pt x="9" y="244"/>
                  </a:lnTo>
                  <a:lnTo>
                    <a:pt x="6" y="244"/>
                  </a:lnTo>
                  <a:lnTo>
                    <a:pt x="3" y="247"/>
                  </a:lnTo>
                  <a:lnTo>
                    <a:pt x="0" y="250"/>
                  </a:lnTo>
                  <a:lnTo>
                    <a:pt x="0" y="256"/>
                  </a:lnTo>
                  <a:lnTo>
                    <a:pt x="3" y="259"/>
                  </a:lnTo>
                  <a:lnTo>
                    <a:pt x="6" y="262"/>
                  </a:lnTo>
                  <a:lnTo>
                    <a:pt x="9" y="262"/>
                  </a:lnTo>
                  <a:lnTo>
                    <a:pt x="10" y="262"/>
                  </a:lnTo>
                  <a:lnTo>
                    <a:pt x="16" y="260"/>
                  </a:lnTo>
                  <a:lnTo>
                    <a:pt x="28" y="260"/>
                  </a:lnTo>
                  <a:lnTo>
                    <a:pt x="47" y="256"/>
                  </a:lnTo>
                  <a:lnTo>
                    <a:pt x="53" y="253"/>
                  </a:lnTo>
                  <a:lnTo>
                    <a:pt x="58" y="251"/>
                  </a:lnTo>
                  <a:lnTo>
                    <a:pt x="63" y="248"/>
                  </a:lnTo>
                  <a:lnTo>
                    <a:pt x="68" y="247"/>
                  </a:lnTo>
                  <a:lnTo>
                    <a:pt x="77" y="242"/>
                  </a:lnTo>
                  <a:lnTo>
                    <a:pt x="81" y="238"/>
                  </a:lnTo>
                  <a:lnTo>
                    <a:pt x="84" y="235"/>
                  </a:lnTo>
                  <a:lnTo>
                    <a:pt x="92" y="232"/>
                  </a:lnTo>
                  <a:lnTo>
                    <a:pt x="98" y="226"/>
                  </a:lnTo>
                  <a:lnTo>
                    <a:pt x="99" y="222"/>
                  </a:lnTo>
                  <a:lnTo>
                    <a:pt x="104" y="220"/>
                  </a:lnTo>
                  <a:lnTo>
                    <a:pt x="110" y="214"/>
                  </a:lnTo>
                  <a:lnTo>
                    <a:pt x="113" y="207"/>
                  </a:lnTo>
                  <a:lnTo>
                    <a:pt x="115" y="204"/>
                  </a:lnTo>
                  <a:lnTo>
                    <a:pt x="120" y="199"/>
                  </a:lnTo>
                  <a:lnTo>
                    <a:pt x="124" y="190"/>
                  </a:lnTo>
                  <a:lnTo>
                    <a:pt x="126" y="186"/>
                  </a:lnTo>
                  <a:lnTo>
                    <a:pt x="129" y="180"/>
                  </a:lnTo>
                  <a:lnTo>
                    <a:pt x="130" y="176"/>
                  </a:lnTo>
                  <a:lnTo>
                    <a:pt x="133" y="170"/>
                  </a:lnTo>
                  <a:lnTo>
                    <a:pt x="138" y="150"/>
                  </a:lnTo>
                  <a:lnTo>
                    <a:pt x="138" y="138"/>
                  </a:lnTo>
                  <a:lnTo>
                    <a:pt x="139" y="133"/>
                  </a:lnTo>
                  <a:lnTo>
                    <a:pt x="139" y="130"/>
                  </a:lnTo>
                  <a:lnTo>
                    <a:pt x="138" y="122"/>
                  </a:lnTo>
                  <a:lnTo>
                    <a:pt x="138" y="110"/>
                  </a:lnTo>
                  <a:lnTo>
                    <a:pt x="133" y="91"/>
                  </a:lnTo>
                  <a:lnTo>
                    <a:pt x="130" y="85"/>
                  </a:lnTo>
                  <a:lnTo>
                    <a:pt x="129" y="80"/>
                  </a:lnTo>
                  <a:lnTo>
                    <a:pt x="126" y="75"/>
                  </a:lnTo>
                  <a:lnTo>
                    <a:pt x="124" y="70"/>
                  </a:lnTo>
                  <a:lnTo>
                    <a:pt x="120" y="61"/>
                  </a:lnTo>
                  <a:lnTo>
                    <a:pt x="115" y="57"/>
                  </a:lnTo>
                  <a:lnTo>
                    <a:pt x="113" y="54"/>
                  </a:lnTo>
                  <a:lnTo>
                    <a:pt x="110" y="46"/>
                  </a:lnTo>
                  <a:lnTo>
                    <a:pt x="104" y="40"/>
                  </a:lnTo>
                  <a:lnTo>
                    <a:pt x="99" y="39"/>
                  </a:lnTo>
                  <a:lnTo>
                    <a:pt x="98" y="34"/>
                  </a:lnTo>
                  <a:lnTo>
                    <a:pt x="92" y="28"/>
                  </a:lnTo>
                  <a:lnTo>
                    <a:pt x="84" y="26"/>
                  </a:lnTo>
                  <a:lnTo>
                    <a:pt x="81" y="23"/>
                  </a:lnTo>
                  <a:lnTo>
                    <a:pt x="77" y="18"/>
                  </a:lnTo>
                  <a:lnTo>
                    <a:pt x="68" y="14"/>
                  </a:lnTo>
                  <a:lnTo>
                    <a:pt x="63" y="12"/>
                  </a:lnTo>
                  <a:lnTo>
                    <a:pt x="58" y="9"/>
                  </a:lnTo>
                  <a:lnTo>
                    <a:pt x="53" y="8"/>
                  </a:lnTo>
                  <a:lnTo>
                    <a:pt x="47" y="5"/>
                  </a:lnTo>
                  <a:lnTo>
                    <a:pt x="2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47" name="Freeform 35"/>
            <p:cNvSpPr>
              <a:spLocks/>
            </p:cNvSpPr>
            <p:nvPr/>
          </p:nvSpPr>
          <p:spPr bwMode="auto">
            <a:xfrm>
              <a:off x="3851" y="979"/>
              <a:ext cx="200" cy="18"/>
            </a:xfrm>
            <a:custGeom>
              <a:avLst/>
              <a:gdLst/>
              <a:ahLst/>
              <a:cxnLst>
                <a:cxn ang="0">
                  <a:pos x="191" y="18"/>
                </a:cxn>
                <a:cxn ang="0">
                  <a:pos x="194" y="18"/>
                </a:cxn>
                <a:cxn ang="0">
                  <a:pos x="197" y="15"/>
                </a:cxn>
                <a:cxn ang="0">
                  <a:pos x="200" y="12"/>
                </a:cxn>
                <a:cxn ang="0">
                  <a:pos x="200" y="6"/>
                </a:cxn>
                <a:cxn ang="0">
                  <a:pos x="197" y="3"/>
                </a:cxn>
                <a:cxn ang="0">
                  <a:pos x="194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91" y="18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48" name="Freeform 36"/>
            <p:cNvSpPr>
              <a:spLocks/>
            </p:cNvSpPr>
            <p:nvPr/>
          </p:nvSpPr>
          <p:spPr bwMode="auto">
            <a:xfrm>
              <a:off x="3851" y="1224"/>
              <a:ext cx="200" cy="18"/>
            </a:xfrm>
            <a:custGeom>
              <a:avLst/>
              <a:gdLst/>
              <a:ahLst/>
              <a:cxnLst>
                <a:cxn ang="0">
                  <a:pos x="191" y="18"/>
                </a:cxn>
                <a:cxn ang="0">
                  <a:pos x="194" y="18"/>
                </a:cxn>
                <a:cxn ang="0">
                  <a:pos x="197" y="15"/>
                </a:cxn>
                <a:cxn ang="0">
                  <a:pos x="200" y="12"/>
                </a:cxn>
                <a:cxn ang="0">
                  <a:pos x="200" y="6"/>
                </a:cxn>
                <a:cxn ang="0">
                  <a:pos x="197" y="3"/>
                </a:cxn>
                <a:cxn ang="0">
                  <a:pos x="194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91" y="18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49" name="Freeform 37"/>
            <p:cNvSpPr>
              <a:spLocks/>
            </p:cNvSpPr>
            <p:nvPr/>
          </p:nvSpPr>
          <p:spPr bwMode="auto">
            <a:xfrm>
              <a:off x="3851" y="979"/>
              <a:ext cx="18" cy="263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6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257"/>
                </a:cxn>
                <a:cxn ang="0">
                  <a:pos x="3" y="260"/>
                </a:cxn>
                <a:cxn ang="0">
                  <a:pos x="6" y="263"/>
                </a:cxn>
                <a:cxn ang="0">
                  <a:pos x="12" y="263"/>
                </a:cxn>
                <a:cxn ang="0">
                  <a:pos x="15" y="260"/>
                </a:cxn>
                <a:cxn ang="0">
                  <a:pos x="18" y="257"/>
                </a:cxn>
                <a:cxn ang="0">
                  <a:pos x="18" y="254"/>
                </a:cxn>
                <a:cxn ang="0">
                  <a:pos x="18" y="9"/>
                </a:cxn>
              </a:cxnLst>
              <a:rect l="0" t="0" r="r" b="b"/>
              <a:pathLst>
                <a:path w="18" h="263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57"/>
                  </a:lnTo>
                  <a:lnTo>
                    <a:pt x="3" y="260"/>
                  </a:lnTo>
                  <a:lnTo>
                    <a:pt x="6" y="263"/>
                  </a:lnTo>
                  <a:lnTo>
                    <a:pt x="12" y="263"/>
                  </a:lnTo>
                  <a:lnTo>
                    <a:pt x="15" y="260"/>
                  </a:lnTo>
                  <a:lnTo>
                    <a:pt x="18" y="257"/>
                  </a:lnTo>
                  <a:lnTo>
                    <a:pt x="18" y="254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50" name="Freeform 38"/>
            <p:cNvSpPr>
              <a:spLocks/>
            </p:cNvSpPr>
            <p:nvPr/>
          </p:nvSpPr>
          <p:spPr bwMode="auto">
            <a:xfrm>
              <a:off x="4137" y="1076"/>
              <a:ext cx="78" cy="77"/>
            </a:xfrm>
            <a:custGeom>
              <a:avLst/>
              <a:gdLst/>
              <a:ahLst/>
              <a:cxnLst>
                <a:cxn ang="0">
                  <a:pos x="2" y="52"/>
                </a:cxn>
                <a:cxn ang="0">
                  <a:pos x="6" y="61"/>
                </a:cxn>
                <a:cxn ang="0">
                  <a:pos x="8" y="62"/>
                </a:cxn>
                <a:cxn ang="0">
                  <a:pos x="17" y="71"/>
                </a:cxn>
                <a:cxn ang="0">
                  <a:pos x="20" y="74"/>
                </a:cxn>
                <a:cxn ang="0">
                  <a:pos x="26" y="76"/>
                </a:cxn>
                <a:cxn ang="0">
                  <a:pos x="45" y="76"/>
                </a:cxn>
                <a:cxn ang="0">
                  <a:pos x="52" y="76"/>
                </a:cxn>
                <a:cxn ang="0">
                  <a:pos x="61" y="71"/>
                </a:cxn>
                <a:cxn ang="0">
                  <a:pos x="61" y="71"/>
                </a:cxn>
                <a:cxn ang="0">
                  <a:pos x="70" y="62"/>
                </a:cxn>
                <a:cxn ang="0">
                  <a:pos x="67" y="64"/>
                </a:cxn>
                <a:cxn ang="0">
                  <a:pos x="76" y="53"/>
                </a:cxn>
                <a:cxn ang="0">
                  <a:pos x="78" y="43"/>
                </a:cxn>
                <a:cxn ang="0">
                  <a:pos x="78" y="27"/>
                </a:cxn>
                <a:cxn ang="0">
                  <a:pos x="75" y="22"/>
                </a:cxn>
                <a:cxn ang="0">
                  <a:pos x="69" y="15"/>
                </a:cxn>
                <a:cxn ang="0">
                  <a:pos x="67" y="10"/>
                </a:cxn>
                <a:cxn ang="0">
                  <a:pos x="61" y="7"/>
                </a:cxn>
                <a:cxn ang="0">
                  <a:pos x="55" y="1"/>
                </a:cxn>
                <a:cxn ang="0">
                  <a:pos x="27" y="0"/>
                </a:cxn>
                <a:cxn ang="0">
                  <a:pos x="21" y="3"/>
                </a:cxn>
                <a:cxn ang="0">
                  <a:pos x="11" y="10"/>
                </a:cxn>
                <a:cxn ang="0">
                  <a:pos x="3" y="21"/>
                </a:cxn>
                <a:cxn ang="0">
                  <a:pos x="0" y="27"/>
                </a:cxn>
                <a:cxn ang="0">
                  <a:pos x="18" y="33"/>
                </a:cxn>
                <a:cxn ang="0">
                  <a:pos x="21" y="27"/>
                </a:cxn>
                <a:cxn ang="0">
                  <a:pos x="23" y="22"/>
                </a:cxn>
                <a:cxn ang="0">
                  <a:pos x="27" y="21"/>
                </a:cxn>
                <a:cxn ang="0">
                  <a:pos x="33" y="18"/>
                </a:cxn>
                <a:cxn ang="0">
                  <a:pos x="47" y="19"/>
                </a:cxn>
                <a:cxn ang="0">
                  <a:pos x="49" y="18"/>
                </a:cxn>
                <a:cxn ang="0">
                  <a:pos x="57" y="25"/>
                </a:cxn>
                <a:cxn ang="0">
                  <a:pos x="54" y="22"/>
                </a:cxn>
                <a:cxn ang="0">
                  <a:pos x="57" y="25"/>
                </a:cxn>
                <a:cxn ang="0">
                  <a:pos x="58" y="31"/>
                </a:cxn>
                <a:cxn ang="0">
                  <a:pos x="63" y="43"/>
                </a:cxn>
                <a:cxn ang="0">
                  <a:pos x="60" y="44"/>
                </a:cxn>
                <a:cxn ang="0">
                  <a:pos x="57" y="49"/>
                </a:cxn>
                <a:cxn ang="0">
                  <a:pos x="54" y="53"/>
                </a:cxn>
                <a:cxn ang="0">
                  <a:pos x="55" y="55"/>
                </a:cxn>
                <a:cxn ang="0">
                  <a:pos x="54" y="53"/>
                </a:cxn>
                <a:cxn ang="0">
                  <a:pos x="49" y="56"/>
                </a:cxn>
                <a:cxn ang="0">
                  <a:pos x="45" y="59"/>
                </a:cxn>
                <a:cxn ang="0">
                  <a:pos x="44" y="62"/>
                </a:cxn>
                <a:cxn ang="0">
                  <a:pos x="32" y="58"/>
                </a:cxn>
                <a:cxn ang="0">
                  <a:pos x="26" y="56"/>
                </a:cxn>
                <a:cxn ang="0">
                  <a:pos x="23" y="53"/>
                </a:cxn>
                <a:cxn ang="0">
                  <a:pos x="26" y="56"/>
                </a:cxn>
                <a:cxn ang="0">
                  <a:pos x="18" y="49"/>
                </a:cxn>
                <a:cxn ang="0">
                  <a:pos x="20" y="46"/>
                </a:cxn>
                <a:cxn ang="0">
                  <a:pos x="0" y="38"/>
                </a:cxn>
              </a:cxnLst>
              <a:rect l="0" t="0" r="r" b="b"/>
              <a:pathLst>
                <a:path w="78" h="77">
                  <a:moveTo>
                    <a:pt x="0" y="38"/>
                  </a:moveTo>
                  <a:lnTo>
                    <a:pt x="0" y="50"/>
                  </a:lnTo>
                  <a:lnTo>
                    <a:pt x="2" y="52"/>
                  </a:lnTo>
                  <a:lnTo>
                    <a:pt x="2" y="55"/>
                  </a:lnTo>
                  <a:lnTo>
                    <a:pt x="3" y="56"/>
                  </a:lnTo>
                  <a:lnTo>
                    <a:pt x="6" y="61"/>
                  </a:lnTo>
                  <a:lnTo>
                    <a:pt x="8" y="61"/>
                  </a:lnTo>
                  <a:lnTo>
                    <a:pt x="5" y="59"/>
                  </a:lnTo>
                  <a:lnTo>
                    <a:pt x="8" y="62"/>
                  </a:lnTo>
                  <a:lnTo>
                    <a:pt x="11" y="67"/>
                  </a:lnTo>
                  <a:lnTo>
                    <a:pt x="15" y="70"/>
                  </a:lnTo>
                  <a:lnTo>
                    <a:pt x="17" y="71"/>
                  </a:lnTo>
                  <a:lnTo>
                    <a:pt x="15" y="68"/>
                  </a:lnTo>
                  <a:lnTo>
                    <a:pt x="12" y="67"/>
                  </a:lnTo>
                  <a:lnTo>
                    <a:pt x="20" y="74"/>
                  </a:lnTo>
                  <a:lnTo>
                    <a:pt x="23" y="74"/>
                  </a:lnTo>
                  <a:lnTo>
                    <a:pt x="24" y="76"/>
                  </a:lnTo>
                  <a:lnTo>
                    <a:pt x="26" y="76"/>
                  </a:lnTo>
                  <a:lnTo>
                    <a:pt x="27" y="77"/>
                  </a:lnTo>
                  <a:lnTo>
                    <a:pt x="35" y="77"/>
                  </a:lnTo>
                  <a:lnTo>
                    <a:pt x="45" y="76"/>
                  </a:lnTo>
                  <a:lnTo>
                    <a:pt x="44" y="77"/>
                  </a:lnTo>
                  <a:lnTo>
                    <a:pt x="51" y="77"/>
                  </a:lnTo>
                  <a:lnTo>
                    <a:pt x="52" y="76"/>
                  </a:lnTo>
                  <a:lnTo>
                    <a:pt x="54" y="76"/>
                  </a:lnTo>
                  <a:lnTo>
                    <a:pt x="55" y="74"/>
                  </a:lnTo>
                  <a:lnTo>
                    <a:pt x="61" y="71"/>
                  </a:lnTo>
                  <a:lnTo>
                    <a:pt x="64" y="67"/>
                  </a:lnTo>
                  <a:lnTo>
                    <a:pt x="60" y="71"/>
                  </a:lnTo>
                  <a:lnTo>
                    <a:pt x="61" y="71"/>
                  </a:lnTo>
                  <a:lnTo>
                    <a:pt x="63" y="70"/>
                  </a:lnTo>
                  <a:lnTo>
                    <a:pt x="67" y="67"/>
                  </a:lnTo>
                  <a:lnTo>
                    <a:pt x="70" y="62"/>
                  </a:lnTo>
                  <a:lnTo>
                    <a:pt x="72" y="61"/>
                  </a:lnTo>
                  <a:lnTo>
                    <a:pt x="72" y="59"/>
                  </a:lnTo>
                  <a:lnTo>
                    <a:pt x="67" y="64"/>
                  </a:lnTo>
                  <a:lnTo>
                    <a:pt x="72" y="61"/>
                  </a:lnTo>
                  <a:lnTo>
                    <a:pt x="75" y="55"/>
                  </a:lnTo>
                  <a:lnTo>
                    <a:pt x="76" y="53"/>
                  </a:lnTo>
                  <a:lnTo>
                    <a:pt x="76" y="52"/>
                  </a:lnTo>
                  <a:lnTo>
                    <a:pt x="78" y="50"/>
                  </a:lnTo>
                  <a:lnTo>
                    <a:pt x="78" y="43"/>
                  </a:lnTo>
                  <a:lnTo>
                    <a:pt x="76" y="44"/>
                  </a:lnTo>
                  <a:lnTo>
                    <a:pt x="78" y="34"/>
                  </a:lnTo>
                  <a:lnTo>
                    <a:pt x="78" y="27"/>
                  </a:lnTo>
                  <a:lnTo>
                    <a:pt x="76" y="25"/>
                  </a:lnTo>
                  <a:lnTo>
                    <a:pt x="76" y="24"/>
                  </a:lnTo>
                  <a:lnTo>
                    <a:pt x="75" y="22"/>
                  </a:lnTo>
                  <a:lnTo>
                    <a:pt x="75" y="19"/>
                  </a:lnTo>
                  <a:lnTo>
                    <a:pt x="67" y="12"/>
                  </a:lnTo>
                  <a:lnTo>
                    <a:pt x="69" y="15"/>
                  </a:lnTo>
                  <a:lnTo>
                    <a:pt x="72" y="16"/>
                  </a:lnTo>
                  <a:lnTo>
                    <a:pt x="70" y="15"/>
                  </a:lnTo>
                  <a:lnTo>
                    <a:pt x="67" y="10"/>
                  </a:lnTo>
                  <a:lnTo>
                    <a:pt x="63" y="7"/>
                  </a:lnTo>
                  <a:lnTo>
                    <a:pt x="60" y="4"/>
                  </a:lnTo>
                  <a:lnTo>
                    <a:pt x="61" y="7"/>
                  </a:lnTo>
                  <a:lnTo>
                    <a:pt x="61" y="6"/>
                  </a:lnTo>
                  <a:lnTo>
                    <a:pt x="57" y="3"/>
                  </a:lnTo>
                  <a:lnTo>
                    <a:pt x="55" y="1"/>
                  </a:lnTo>
                  <a:lnTo>
                    <a:pt x="52" y="1"/>
                  </a:lnTo>
                  <a:lnTo>
                    <a:pt x="51" y="0"/>
                  </a:lnTo>
                  <a:lnTo>
                    <a:pt x="27" y="0"/>
                  </a:lnTo>
                  <a:lnTo>
                    <a:pt x="26" y="1"/>
                  </a:lnTo>
                  <a:lnTo>
                    <a:pt x="23" y="1"/>
                  </a:lnTo>
                  <a:lnTo>
                    <a:pt x="21" y="3"/>
                  </a:lnTo>
                  <a:lnTo>
                    <a:pt x="20" y="3"/>
                  </a:lnTo>
                  <a:lnTo>
                    <a:pt x="15" y="7"/>
                  </a:lnTo>
                  <a:lnTo>
                    <a:pt x="11" y="10"/>
                  </a:lnTo>
                  <a:lnTo>
                    <a:pt x="8" y="15"/>
                  </a:lnTo>
                  <a:lnTo>
                    <a:pt x="3" y="19"/>
                  </a:lnTo>
                  <a:lnTo>
                    <a:pt x="3" y="21"/>
                  </a:lnTo>
                  <a:lnTo>
                    <a:pt x="2" y="22"/>
                  </a:lnTo>
                  <a:lnTo>
                    <a:pt x="2" y="25"/>
                  </a:lnTo>
                  <a:lnTo>
                    <a:pt x="0" y="27"/>
                  </a:lnTo>
                  <a:lnTo>
                    <a:pt x="0" y="38"/>
                  </a:lnTo>
                  <a:lnTo>
                    <a:pt x="18" y="38"/>
                  </a:lnTo>
                  <a:lnTo>
                    <a:pt x="18" y="33"/>
                  </a:lnTo>
                  <a:lnTo>
                    <a:pt x="20" y="31"/>
                  </a:lnTo>
                  <a:lnTo>
                    <a:pt x="20" y="28"/>
                  </a:lnTo>
                  <a:lnTo>
                    <a:pt x="21" y="27"/>
                  </a:lnTo>
                  <a:lnTo>
                    <a:pt x="21" y="25"/>
                  </a:lnTo>
                  <a:lnTo>
                    <a:pt x="26" y="21"/>
                  </a:lnTo>
                  <a:lnTo>
                    <a:pt x="23" y="22"/>
                  </a:lnTo>
                  <a:lnTo>
                    <a:pt x="21" y="25"/>
                  </a:lnTo>
                  <a:lnTo>
                    <a:pt x="26" y="21"/>
                  </a:lnTo>
                  <a:lnTo>
                    <a:pt x="27" y="21"/>
                  </a:lnTo>
                  <a:lnTo>
                    <a:pt x="29" y="19"/>
                  </a:lnTo>
                  <a:lnTo>
                    <a:pt x="32" y="19"/>
                  </a:lnTo>
                  <a:lnTo>
                    <a:pt x="33" y="18"/>
                  </a:lnTo>
                  <a:lnTo>
                    <a:pt x="39" y="18"/>
                  </a:lnTo>
                  <a:lnTo>
                    <a:pt x="45" y="18"/>
                  </a:lnTo>
                  <a:lnTo>
                    <a:pt x="47" y="19"/>
                  </a:lnTo>
                  <a:lnTo>
                    <a:pt x="49" y="19"/>
                  </a:lnTo>
                  <a:lnTo>
                    <a:pt x="51" y="21"/>
                  </a:lnTo>
                  <a:lnTo>
                    <a:pt x="49" y="18"/>
                  </a:lnTo>
                  <a:lnTo>
                    <a:pt x="49" y="19"/>
                  </a:lnTo>
                  <a:lnTo>
                    <a:pt x="54" y="22"/>
                  </a:lnTo>
                  <a:lnTo>
                    <a:pt x="57" y="25"/>
                  </a:lnTo>
                  <a:lnTo>
                    <a:pt x="55" y="22"/>
                  </a:lnTo>
                  <a:lnTo>
                    <a:pt x="52" y="21"/>
                  </a:lnTo>
                  <a:lnTo>
                    <a:pt x="54" y="22"/>
                  </a:lnTo>
                  <a:lnTo>
                    <a:pt x="57" y="27"/>
                  </a:lnTo>
                  <a:lnTo>
                    <a:pt x="61" y="30"/>
                  </a:lnTo>
                  <a:lnTo>
                    <a:pt x="57" y="25"/>
                  </a:lnTo>
                  <a:lnTo>
                    <a:pt x="57" y="28"/>
                  </a:lnTo>
                  <a:lnTo>
                    <a:pt x="58" y="30"/>
                  </a:lnTo>
                  <a:lnTo>
                    <a:pt x="58" y="31"/>
                  </a:lnTo>
                  <a:lnTo>
                    <a:pt x="60" y="33"/>
                  </a:lnTo>
                  <a:lnTo>
                    <a:pt x="60" y="37"/>
                  </a:lnTo>
                  <a:lnTo>
                    <a:pt x="63" y="43"/>
                  </a:lnTo>
                  <a:lnTo>
                    <a:pt x="64" y="33"/>
                  </a:lnTo>
                  <a:lnTo>
                    <a:pt x="60" y="37"/>
                  </a:lnTo>
                  <a:lnTo>
                    <a:pt x="60" y="44"/>
                  </a:lnTo>
                  <a:lnTo>
                    <a:pt x="58" y="46"/>
                  </a:lnTo>
                  <a:lnTo>
                    <a:pt x="58" y="47"/>
                  </a:lnTo>
                  <a:lnTo>
                    <a:pt x="57" y="49"/>
                  </a:lnTo>
                  <a:lnTo>
                    <a:pt x="60" y="49"/>
                  </a:lnTo>
                  <a:lnTo>
                    <a:pt x="61" y="46"/>
                  </a:lnTo>
                  <a:lnTo>
                    <a:pt x="54" y="53"/>
                  </a:lnTo>
                  <a:lnTo>
                    <a:pt x="54" y="55"/>
                  </a:lnTo>
                  <a:lnTo>
                    <a:pt x="52" y="56"/>
                  </a:lnTo>
                  <a:lnTo>
                    <a:pt x="55" y="55"/>
                  </a:lnTo>
                  <a:lnTo>
                    <a:pt x="57" y="52"/>
                  </a:lnTo>
                  <a:lnTo>
                    <a:pt x="55" y="53"/>
                  </a:lnTo>
                  <a:lnTo>
                    <a:pt x="54" y="53"/>
                  </a:lnTo>
                  <a:lnTo>
                    <a:pt x="47" y="61"/>
                  </a:lnTo>
                  <a:lnTo>
                    <a:pt x="49" y="59"/>
                  </a:lnTo>
                  <a:lnTo>
                    <a:pt x="49" y="56"/>
                  </a:lnTo>
                  <a:lnTo>
                    <a:pt x="48" y="58"/>
                  </a:lnTo>
                  <a:lnTo>
                    <a:pt x="47" y="58"/>
                  </a:lnTo>
                  <a:lnTo>
                    <a:pt x="45" y="59"/>
                  </a:lnTo>
                  <a:lnTo>
                    <a:pt x="38" y="59"/>
                  </a:lnTo>
                  <a:lnTo>
                    <a:pt x="33" y="64"/>
                  </a:lnTo>
                  <a:lnTo>
                    <a:pt x="44" y="62"/>
                  </a:lnTo>
                  <a:lnTo>
                    <a:pt x="38" y="59"/>
                  </a:lnTo>
                  <a:lnTo>
                    <a:pt x="33" y="59"/>
                  </a:lnTo>
                  <a:lnTo>
                    <a:pt x="32" y="58"/>
                  </a:lnTo>
                  <a:lnTo>
                    <a:pt x="30" y="58"/>
                  </a:lnTo>
                  <a:lnTo>
                    <a:pt x="29" y="56"/>
                  </a:lnTo>
                  <a:lnTo>
                    <a:pt x="26" y="56"/>
                  </a:lnTo>
                  <a:lnTo>
                    <a:pt x="30" y="61"/>
                  </a:lnTo>
                  <a:lnTo>
                    <a:pt x="27" y="56"/>
                  </a:lnTo>
                  <a:lnTo>
                    <a:pt x="23" y="53"/>
                  </a:lnTo>
                  <a:lnTo>
                    <a:pt x="21" y="52"/>
                  </a:lnTo>
                  <a:lnTo>
                    <a:pt x="23" y="55"/>
                  </a:lnTo>
                  <a:lnTo>
                    <a:pt x="26" y="56"/>
                  </a:lnTo>
                  <a:lnTo>
                    <a:pt x="23" y="53"/>
                  </a:lnTo>
                  <a:lnTo>
                    <a:pt x="20" y="49"/>
                  </a:lnTo>
                  <a:lnTo>
                    <a:pt x="18" y="49"/>
                  </a:lnTo>
                  <a:lnTo>
                    <a:pt x="21" y="50"/>
                  </a:lnTo>
                  <a:lnTo>
                    <a:pt x="20" y="49"/>
                  </a:lnTo>
                  <a:lnTo>
                    <a:pt x="20" y="46"/>
                  </a:lnTo>
                  <a:lnTo>
                    <a:pt x="18" y="44"/>
                  </a:lnTo>
                  <a:lnTo>
                    <a:pt x="18" y="38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51" name="Freeform 39"/>
            <p:cNvSpPr>
              <a:spLocks/>
            </p:cNvSpPr>
            <p:nvPr/>
          </p:nvSpPr>
          <p:spPr bwMode="auto">
            <a:xfrm>
              <a:off x="4019" y="1843"/>
              <a:ext cx="139" cy="261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0" y="6"/>
                </a:cxn>
                <a:cxn ang="0">
                  <a:pos x="3" y="15"/>
                </a:cxn>
                <a:cxn ang="0">
                  <a:pos x="25" y="18"/>
                </a:cxn>
                <a:cxn ang="0">
                  <a:pos x="47" y="25"/>
                </a:cxn>
                <a:cxn ang="0">
                  <a:pos x="58" y="29"/>
                </a:cxn>
                <a:cxn ang="0">
                  <a:pos x="65" y="32"/>
                </a:cxn>
                <a:cxn ang="0">
                  <a:pos x="75" y="40"/>
                </a:cxn>
                <a:cxn ang="0">
                  <a:pos x="83" y="46"/>
                </a:cxn>
                <a:cxn ang="0">
                  <a:pos x="95" y="58"/>
                </a:cxn>
                <a:cxn ang="0">
                  <a:pos x="101" y="68"/>
                </a:cxn>
                <a:cxn ang="0">
                  <a:pos x="107" y="76"/>
                </a:cxn>
                <a:cxn ang="0">
                  <a:pos x="111" y="86"/>
                </a:cxn>
                <a:cxn ang="0">
                  <a:pos x="115" y="96"/>
                </a:cxn>
                <a:cxn ang="0">
                  <a:pos x="120" y="125"/>
                </a:cxn>
                <a:cxn ang="0">
                  <a:pos x="121" y="129"/>
                </a:cxn>
                <a:cxn ang="0">
                  <a:pos x="120" y="147"/>
                </a:cxn>
                <a:cxn ang="0">
                  <a:pos x="113" y="169"/>
                </a:cxn>
                <a:cxn ang="0">
                  <a:pos x="108" y="180"/>
                </a:cxn>
                <a:cxn ang="0">
                  <a:pos x="105" y="187"/>
                </a:cxn>
                <a:cxn ang="0">
                  <a:pos x="98" y="197"/>
                </a:cxn>
                <a:cxn ang="0">
                  <a:pos x="92" y="205"/>
                </a:cxn>
                <a:cxn ang="0">
                  <a:pos x="80" y="217"/>
                </a:cxn>
                <a:cxn ang="0">
                  <a:pos x="69" y="223"/>
                </a:cxn>
                <a:cxn ang="0">
                  <a:pos x="62" y="229"/>
                </a:cxn>
                <a:cxn ang="0">
                  <a:pos x="52" y="233"/>
                </a:cxn>
                <a:cxn ang="0">
                  <a:pos x="41" y="238"/>
                </a:cxn>
                <a:cxn ang="0">
                  <a:pos x="13" y="242"/>
                </a:cxn>
                <a:cxn ang="0">
                  <a:pos x="9" y="243"/>
                </a:cxn>
                <a:cxn ang="0">
                  <a:pos x="3" y="246"/>
                </a:cxn>
                <a:cxn ang="0">
                  <a:pos x="0" y="255"/>
                </a:cxn>
                <a:cxn ang="0">
                  <a:pos x="6" y="261"/>
                </a:cxn>
                <a:cxn ang="0">
                  <a:pos x="10" y="261"/>
                </a:cxn>
                <a:cxn ang="0">
                  <a:pos x="28" y="260"/>
                </a:cxn>
                <a:cxn ang="0">
                  <a:pos x="53" y="252"/>
                </a:cxn>
                <a:cxn ang="0">
                  <a:pos x="63" y="248"/>
                </a:cxn>
                <a:cxn ang="0">
                  <a:pos x="77" y="242"/>
                </a:cxn>
                <a:cxn ang="0">
                  <a:pos x="84" y="235"/>
                </a:cxn>
                <a:cxn ang="0">
                  <a:pos x="98" y="226"/>
                </a:cxn>
                <a:cxn ang="0">
                  <a:pos x="104" y="220"/>
                </a:cxn>
                <a:cxn ang="0">
                  <a:pos x="113" y="206"/>
                </a:cxn>
                <a:cxn ang="0">
                  <a:pos x="120" y="199"/>
                </a:cxn>
                <a:cxn ang="0">
                  <a:pos x="126" y="186"/>
                </a:cxn>
                <a:cxn ang="0">
                  <a:pos x="130" y="175"/>
                </a:cxn>
                <a:cxn ang="0">
                  <a:pos x="138" y="150"/>
                </a:cxn>
                <a:cxn ang="0">
                  <a:pos x="139" y="132"/>
                </a:cxn>
                <a:cxn ang="0">
                  <a:pos x="138" y="122"/>
                </a:cxn>
                <a:cxn ang="0">
                  <a:pos x="133" y="90"/>
                </a:cxn>
                <a:cxn ang="0">
                  <a:pos x="129" y="80"/>
                </a:cxn>
                <a:cxn ang="0">
                  <a:pos x="124" y="70"/>
                </a:cxn>
                <a:cxn ang="0">
                  <a:pos x="115" y="56"/>
                </a:cxn>
                <a:cxn ang="0">
                  <a:pos x="110" y="46"/>
                </a:cxn>
                <a:cxn ang="0">
                  <a:pos x="99" y="38"/>
                </a:cxn>
                <a:cxn ang="0">
                  <a:pos x="92" y="28"/>
                </a:cxn>
                <a:cxn ang="0">
                  <a:pos x="81" y="22"/>
                </a:cxn>
                <a:cxn ang="0">
                  <a:pos x="68" y="13"/>
                </a:cxn>
                <a:cxn ang="0">
                  <a:pos x="58" y="9"/>
                </a:cxn>
                <a:cxn ang="0">
                  <a:pos x="47" y="4"/>
                </a:cxn>
                <a:cxn ang="0">
                  <a:pos x="9" y="0"/>
                </a:cxn>
              </a:cxnLst>
              <a:rect l="0" t="0" r="r" b="b"/>
              <a:pathLst>
                <a:path w="139" h="261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25" y="18"/>
                  </a:lnTo>
                  <a:lnTo>
                    <a:pt x="41" y="22"/>
                  </a:lnTo>
                  <a:lnTo>
                    <a:pt x="47" y="25"/>
                  </a:lnTo>
                  <a:lnTo>
                    <a:pt x="52" y="26"/>
                  </a:lnTo>
                  <a:lnTo>
                    <a:pt x="58" y="29"/>
                  </a:lnTo>
                  <a:lnTo>
                    <a:pt x="62" y="31"/>
                  </a:lnTo>
                  <a:lnTo>
                    <a:pt x="65" y="32"/>
                  </a:lnTo>
                  <a:lnTo>
                    <a:pt x="69" y="37"/>
                  </a:lnTo>
                  <a:lnTo>
                    <a:pt x="75" y="40"/>
                  </a:lnTo>
                  <a:lnTo>
                    <a:pt x="80" y="43"/>
                  </a:lnTo>
                  <a:lnTo>
                    <a:pt x="83" y="46"/>
                  </a:lnTo>
                  <a:lnTo>
                    <a:pt x="92" y="55"/>
                  </a:lnTo>
                  <a:lnTo>
                    <a:pt x="95" y="58"/>
                  </a:lnTo>
                  <a:lnTo>
                    <a:pt x="98" y="62"/>
                  </a:lnTo>
                  <a:lnTo>
                    <a:pt x="101" y="68"/>
                  </a:lnTo>
                  <a:lnTo>
                    <a:pt x="105" y="73"/>
                  </a:lnTo>
                  <a:lnTo>
                    <a:pt x="107" y="76"/>
                  </a:lnTo>
                  <a:lnTo>
                    <a:pt x="108" y="80"/>
                  </a:lnTo>
                  <a:lnTo>
                    <a:pt x="111" y="86"/>
                  </a:lnTo>
                  <a:lnTo>
                    <a:pt x="113" y="90"/>
                  </a:lnTo>
                  <a:lnTo>
                    <a:pt x="115" y="96"/>
                  </a:lnTo>
                  <a:lnTo>
                    <a:pt x="120" y="113"/>
                  </a:lnTo>
                  <a:lnTo>
                    <a:pt x="120" y="125"/>
                  </a:lnTo>
                  <a:lnTo>
                    <a:pt x="121" y="132"/>
                  </a:lnTo>
                  <a:lnTo>
                    <a:pt x="121" y="129"/>
                  </a:lnTo>
                  <a:lnTo>
                    <a:pt x="120" y="135"/>
                  </a:lnTo>
                  <a:lnTo>
                    <a:pt x="120" y="147"/>
                  </a:lnTo>
                  <a:lnTo>
                    <a:pt x="115" y="163"/>
                  </a:lnTo>
                  <a:lnTo>
                    <a:pt x="113" y="169"/>
                  </a:lnTo>
                  <a:lnTo>
                    <a:pt x="111" y="174"/>
                  </a:lnTo>
                  <a:lnTo>
                    <a:pt x="108" y="180"/>
                  </a:lnTo>
                  <a:lnTo>
                    <a:pt x="107" y="184"/>
                  </a:lnTo>
                  <a:lnTo>
                    <a:pt x="105" y="187"/>
                  </a:lnTo>
                  <a:lnTo>
                    <a:pt x="101" y="191"/>
                  </a:lnTo>
                  <a:lnTo>
                    <a:pt x="98" y="197"/>
                  </a:lnTo>
                  <a:lnTo>
                    <a:pt x="95" y="202"/>
                  </a:lnTo>
                  <a:lnTo>
                    <a:pt x="92" y="205"/>
                  </a:lnTo>
                  <a:lnTo>
                    <a:pt x="83" y="214"/>
                  </a:lnTo>
                  <a:lnTo>
                    <a:pt x="80" y="217"/>
                  </a:lnTo>
                  <a:lnTo>
                    <a:pt x="75" y="220"/>
                  </a:lnTo>
                  <a:lnTo>
                    <a:pt x="69" y="223"/>
                  </a:lnTo>
                  <a:lnTo>
                    <a:pt x="65" y="227"/>
                  </a:lnTo>
                  <a:lnTo>
                    <a:pt x="62" y="229"/>
                  </a:lnTo>
                  <a:lnTo>
                    <a:pt x="58" y="230"/>
                  </a:lnTo>
                  <a:lnTo>
                    <a:pt x="52" y="233"/>
                  </a:lnTo>
                  <a:lnTo>
                    <a:pt x="47" y="235"/>
                  </a:lnTo>
                  <a:lnTo>
                    <a:pt x="41" y="238"/>
                  </a:lnTo>
                  <a:lnTo>
                    <a:pt x="25" y="242"/>
                  </a:lnTo>
                  <a:lnTo>
                    <a:pt x="13" y="242"/>
                  </a:lnTo>
                  <a:lnTo>
                    <a:pt x="7" y="243"/>
                  </a:lnTo>
                  <a:lnTo>
                    <a:pt x="9" y="243"/>
                  </a:lnTo>
                  <a:lnTo>
                    <a:pt x="6" y="243"/>
                  </a:lnTo>
                  <a:lnTo>
                    <a:pt x="3" y="246"/>
                  </a:lnTo>
                  <a:lnTo>
                    <a:pt x="0" y="249"/>
                  </a:lnTo>
                  <a:lnTo>
                    <a:pt x="0" y="255"/>
                  </a:lnTo>
                  <a:lnTo>
                    <a:pt x="3" y="258"/>
                  </a:lnTo>
                  <a:lnTo>
                    <a:pt x="6" y="261"/>
                  </a:lnTo>
                  <a:lnTo>
                    <a:pt x="9" y="261"/>
                  </a:lnTo>
                  <a:lnTo>
                    <a:pt x="10" y="261"/>
                  </a:lnTo>
                  <a:lnTo>
                    <a:pt x="16" y="260"/>
                  </a:lnTo>
                  <a:lnTo>
                    <a:pt x="28" y="260"/>
                  </a:lnTo>
                  <a:lnTo>
                    <a:pt x="47" y="255"/>
                  </a:lnTo>
                  <a:lnTo>
                    <a:pt x="53" y="252"/>
                  </a:lnTo>
                  <a:lnTo>
                    <a:pt x="58" y="251"/>
                  </a:lnTo>
                  <a:lnTo>
                    <a:pt x="63" y="248"/>
                  </a:lnTo>
                  <a:lnTo>
                    <a:pt x="68" y="246"/>
                  </a:lnTo>
                  <a:lnTo>
                    <a:pt x="77" y="242"/>
                  </a:lnTo>
                  <a:lnTo>
                    <a:pt x="81" y="238"/>
                  </a:lnTo>
                  <a:lnTo>
                    <a:pt x="84" y="235"/>
                  </a:lnTo>
                  <a:lnTo>
                    <a:pt x="92" y="232"/>
                  </a:lnTo>
                  <a:lnTo>
                    <a:pt x="98" y="226"/>
                  </a:lnTo>
                  <a:lnTo>
                    <a:pt x="99" y="221"/>
                  </a:lnTo>
                  <a:lnTo>
                    <a:pt x="104" y="220"/>
                  </a:lnTo>
                  <a:lnTo>
                    <a:pt x="110" y="214"/>
                  </a:lnTo>
                  <a:lnTo>
                    <a:pt x="113" y="206"/>
                  </a:lnTo>
                  <a:lnTo>
                    <a:pt x="115" y="203"/>
                  </a:lnTo>
                  <a:lnTo>
                    <a:pt x="120" y="199"/>
                  </a:lnTo>
                  <a:lnTo>
                    <a:pt x="124" y="190"/>
                  </a:lnTo>
                  <a:lnTo>
                    <a:pt x="126" y="186"/>
                  </a:lnTo>
                  <a:lnTo>
                    <a:pt x="129" y="180"/>
                  </a:lnTo>
                  <a:lnTo>
                    <a:pt x="130" y="175"/>
                  </a:lnTo>
                  <a:lnTo>
                    <a:pt x="133" y="169"/>
                  </a:lnTo>
                  <a:lnTo>
                    <a:pt x="138" y="150"/>
                  </a:lnTo>
                  <a:lnTo>
                    <a:pt x="138" y="138"/>
                  </a:lnTo>
                  <a:lnTo>
                    <a:pt x="139" y="132"/>
                  </a:lnTo>
                  <a:lnTo>
                    <a:pt x="139" y="129"/>
                  </a:lnTo>
                  <a:lnTo>
                    <a:pt x="138" y="122"/>
                  </a:lnTo>
                  <a:lnTo>
                    <a:pt x="138" y="110"/>
                  </a:lnTo>
                  <a:lnTo>
                    <a:pt x="133" y="90"/>
                  </a:lnTo>
                  <a:lnTo>
                    <a:pt x="130" y="84"/>
                  </a:lnTo>
                  <a:lnTo>
                    <a:pt x="129" y="80"/>
                  </a:lnTo>
                  <a:lnTo>
                    <a:pt x="126" y="74"/>
                  </a:lnTo>
                  <a:lnTo>
                    <a:pt x="124" y="70"/>
                  </a:lnTo>
                  <a:lnTo>
                    <a:pt x="120" y="61"/>
                  </a:lnTo>
                  <a:lnTo>
                    <a:pt x="115" y="56"/>
                  </a:lnTo>
                  <a:lnTo>
                    <a:pt x="113" y="53"/>
                  </a:lnTo>
                  <a:lnTo>
                    <a:pt x="110" y="46"/>
                  </a:lnTo>
                  <a:lnTo>
                    <a:pt x="104" y="40"/>
                  </a:lnTo>
                  <a:lnTo>
                    <a:pt x="99" y="38"/>
                  </a:lnTo>
                  <a:lnTo>
                    <a:pt x="98" y="34"/>
                  </a:lnTo>
                  <a:lnTo>
                    <a:pt x="92" y="28"/>
                  </a:lnTo>
                  <a:lnTo>
                    <a:pt x="84" y="25"/>
                  </a:lnTo>
                  <a:lnTo>
                    <a:pt x="81" y="22"/>
                  </a:lnTo>
                  <a:lnTo>
                    <a:pt x="77" y="18"/>
                  </a:lnTo>
                  <a:lnTo>
                    <a:pt x="68" y="13"/>
                  </a:lnTo>
                  <a:lnTo>
                    <a:pt x="63" y="12"/>
                  </a:lnTo>
                  <a:lnTo>
                    <a:pt x="58" y="9"/>
                  </a:lnTo>
                  <a:lnTo>
                    <a:pt x="53" y="7"/>
                  </a:lnTo>
                  <a:lnTo>
                    <a:pt x="47" y="4"/>
                  </a:lnTo>
                  <a:lnTo>
                    <a:pt x="28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52" name="Freeform 40"/>
            <p:cNvSpPr>
              <a:spLocks/>
            </p:cNvSpPr>
            <p:nvPr/>
          </p:nvSpPr>
          <p:spPr bwMode="auto">
            <a:xfrm>
              <a:off x="3851" y="1843"/>
              <a:ext cx="200" cy="18"/>
            </a:xfrm>
            <a:custGeom>
              <a:avLst/>
              <a:gdLst/>
              <a:ahLst/>
              <a:cxnLst>
                <a:cxn ang="0">
                  <a:pos x="191" y="18"/>
                </a:cxn>
                <a:cxn ang="0">
                  <a:pos x="194" y="18"/>
                </a:cxn>
                <a:cxn ang="0">
                  <a:pos x="197" y="15"/>
                </a:cxn>
                <a:cxn ang="0">
                  <a:pos x="200" y="12"/>
                </a:cxn>
                <a:cxn ang="0">
                  <a:pos x="200" y="6"/>
                </a:cxn>
                <a:cxn ang="0">
                  <a:pos x="197" y="3"/>
                </a:cxn>
                <a:cxn ang="0">
                  <a:pos x="194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91" y="18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53" name="Freeform 41"/>
            <p:cNvSpPr>
              <a:spLocks/>
            </p:cNvSpPr>
            <p:nvPr/>
          </p:nvSpPr>
          <p:spPr bwMode="auto">
            <a:xfrm>
              <a:off x="3851" y="2088"/>
              <a:ext cx="200" cy="18"/>
            </a:xfrm>
            <a:custGeom>
              <a:avLst/>
              <a:gdLst/>
              <a:ahLst/>
              <a:cxnLst>
                <a:cxn ang="0">
                  <a:pos x="191" y="18"/>
                </a:cxn>
                <a:cxn ang="0">
                  <a:pos x="194" y="18"/>
                </a:cxn>
                <a:cxn ang="0">
                  <a:pos x="197" y="15"/>
                </a:cxn>
                <a:cxn ang="0">
                  <a:pos x="200" y="12"/>
                </a:cxn>
                <a:cxn ang="0">
                  <a:pos x="200" y="6"/>
                </a:cxn>
                <a:cxn ang="0">
                  <a:pos x="197" y="3"/>
                </a:cxn>
                <a:cxn ang="0">
                  <a:pos x="194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91" y="18"/>
                </a:cxn>
              </a:cxnLst>
              <a:rect l="0" t="0" r="r" b="b"/>
              <a:pathLst>
                <a:path w="200" h="18">
                  <a:moveTo>
                    <a:pt x="191" y="18"/>
                  </a:moveTo>
                  <a:lnTo>
                    <a:pt x="194" y="18"/>
                  </a:lnTo>
                  <a:lnTo>
                    <a:pt x="197" y="15"/>
                  </a:lnTo>
                  <a:lnTo>
                    <a:pt x="200" y="12"/>
                  </a:lnTo>
                  <a:lnTo>
                    <a:pt x="200" y="6"/>
                  </a:lnTo>
                  <a:lnTo>
                    <a:pt x="197" y="3"/>
                  </a:lnTo>
                  <a:lnTo>
                    <a:pt x="19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91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54" name="Freeform 42"/>
            <p:cNvSpPr>
              <a:spLocks/>
            </p:cNvSpPr>
            <p:nvPr/>
          </p:nvSpPr>
          <p:spPr bwMode="auto">
            <a:xfrm>
              <a:off x="3851" y="1843"/>
              <a:ext cx="18" cy="263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6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257"/>
                </a:cxn>
                <a:cxn ang="0">
                  <a:pos x="3" y="260"/>
                </a:cxn>
                <a:cxn ang="0">
                  <a:pos x="6" y="263"/>
                </a:cxn>
                <a:cxn ang="0">
                  <a:pos x="12" y="263"/>
                </a:cxn>
                <a:cxn ang="0">
                  <a:pos x="15" y="260"/>
                </a:cxn>
                <a:cxn ang="0">
                  <a:pos x="18" y="257"/>
                </a:cxn>
                <a:cxn ang="0">
                  <a:pos x="18" y="254"/>
                </a:cxn>
                <a:cxn ang="0">
                  <a:pos x="18" y="9"/>
                </a:cxn>
              </a:cxnLst>
              <a:rect l="0" t="0" r="r" b="b"/>
              <a:pathLst>
                <a:path w="18" h="263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257"/>
                  </a:lnTo>
                  <a:lnTo>
                    <a:pt x="3" y="260"/>
                  </a:lnTo>
                  <a:lnTo>
                    <a:pt x="6" y="263"/>
                  </a:lnTo>
                  <a:lnTo>
                    <a:pt x="12" y="263"/>
                  </a:lnTo>
                  <a:lnTo>
                    <a:pt x="15" y="260"/>
                  </a:lnTo>
                  <a:lnTo>
                    <a:pt x="18" y="257"/>
                  </a:lnTo>
                  <a:lnTo>
                    <a:pt x="18" y="254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55" name="Freeform 43"/>
            <p:cNvSpPr>
              <a:spLocks/>
            </p:cNvSpPr>
            <p:nvPr/>
          </p:nvSpPr>
          <p:spPr bwMode="auto">
            <a:xfrm>
              <a:off x="4137" y="1939"/>
              <a:ext cx="78" cy="79"/>
            </a:xfrm>
            <a:custGeom>
              <a:avLst/>
              <a:gdLst/>
              <a:ahLst/>
              <a:cxnLst>
                <a:cxn ang="0">
                  <a:pos x="2" y="54"/>
                </a:cxn>
                <a:cxn ang="0">
                  <a:pos x="6" y="63"/>
                </a:cxn>
                <a:cxn ang="0">
                  <a:pos x="8" y="64"/>
                </a:cxn>
                <a:cxn ang="0">
                  <a:pos x="17" y="73"/>
                </a:cxn>
                <a:cxn ang="0">
                  <a:pos x="20" y="76"/>
                </a:cxn>
                <a:cxn ang="0">
                  <a:pos x="26" y="78"/>
                </a:cxn>
                <a:cxn ang="0">
                  <a:pos x="45" y="78"/>
                </a:cxn>
                <a:cxn ang="0">
                  <a:pos x="52" y="78"/>
                </a:cxn>
                <a:cxn ang="0">
                  <a:pos x="61" y="73"/>
                </a:cxn>
                <a:cxn ang="0">
                  <a:pos x="61" y="73"/>
                </a:cxn>
                <a:cxn ang="0">
                  <a:pos x="70" y="64"/>
                </a:cxn>
                <a:cxn ang="0">
                  <a:pos x="67" y="66"/>
                </a:cxn>
                <a:cxn ang="0">
                  <a:pos x="76" y="55"/>
                </a:cxn>
                <a:cxn ang="0">
                  <a:pos x="78" y="45"/>
                </a:cxn>
                <a:cxn ang="0">
                  <a:pos x="78" y="27"/>
                </a:cxn>
                <a:cxn ang="0">
                  <a:pos x="75" y="23"/>
                </a:cxn>
                <a:cxn ang="0">
                  <a:pos x="72" y="18"/>
                </a:cxn>
                <a:cxn ang="0">
                  <a:pos x="60" y="6"/>
                </a:cxn>
                <a:cxn ang="0">
                  <a:pos x="55" y="3"/>
                </a:cxn>
                <a:cxn ang="0">
                  <a:pos x="51" y="0"/>
                </a:cxn>
                <a:cxn ang="0">
                  <a:pos x="24" y="2"/>
                </a:cxn>
                <a:cxn ang="0">
                  <a:pos x="12" y="11"/>
                </a:cxn>
                <a:cxn ang="0">
                  <a:pos x="5" y="18"/>
                </a:cxn>
                <a:cxn ang="0">
                  <a:pos x="3" y="21"/>
                </a:cxn>
                <a:cxn ang="0">
                  <a:pos x="0" y="27"/>
                </a:cxn>
                <a:cxn ang="0">
                  <a:pos x="18" y="33"/>
                </a:cxn>
                <a:cxn ang="0">
                  <a:pos x="21" y="27"/>
                </a:cxn>
                <a:cxn ang="0">
                  <a:pos x="23" y="24"/>
                </a:cxn>
                <a:cxn ang="0">
                  <a:pos x="26" y="21"/>
                </a:cxn>
                <a:cxn ang="0">
                  <a:pos x="32" y="20"/>
                </a:cxn>
                <a:cxn ang="0">
                  <a:pos x="45" y="18"/>
                </a:cxn>
                <a:cxn ang="0">
                  <a:pos x="49" y="21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57" y="29"/>
                </a:cxn>
                <a:cxn ang="0">
                  <a:pos x="60" y="33"/>
                </a:cxn>
                <a:cxn ang="0">
                  <a:pos x="64" y="35"/>
                </a:cxn>
                <a:cxn ang="0">
                  <a:pos x="58" y="48"/>
                </a:cxn>
                <a:cxn ang="0">
                  <a:pos x="60" y="51"/>
                </a:cxn>
                <a:cxn ang="0">
                  <a:pos x="54" y="57"/>
                </a:cxn>
                <a:cxn ang="0">
                  <a:pos x="57" y="54"/>
                </a:cxn>
                <a:cxn ang="0">
                  <a:pos x="47" y="63"/>
                </a:cxn>
                <a:cxn ang="0">
                  <a:pos x="48" y="60"/>
                </a:cxn>
                <a:cxn ang="0">
                  <a:pos x="38" y="61"/>
                </a:cxn>
                <a:cxn ang="0">
                  <a:pos x="38" y="61"/>
                </a:cxn>
                <a:cxn ang="0">
                  <a:pos x="30" y="60"/>
                </a:cxn>
                <a:cxn ang="0">
                  <a:pos x="30" y="63"/>
                </a:cxn>
                <a:cxn ang="0">
                  <a:pos x="21" y="54"/>
                </a:cxn>
                <a:cxn ang="0">
                  <a:pos x="23" y="55"/>
                </a:cxn>
                <a:cxn ang="0">
                  <a:pos x="21" y="52"/>
                </a:cxn>
                <a:cxn ang="0">
                  <a:pos x="18" y="46"/>
                </a:cxn>
              </a:cxnLst>
              <a:rect l="0" t="0" r="r" b="b"/>
              <a:pathLst>
                <a:path w="78" h="79">
                  <a:moveTo>
                    <a:pt x="0" y="40"/>
                  </a:moveTo>
                  <a:lnTo>
                    <a:pt x="0" y="52"/>
                  </a:lnTo>
                  <a:lnTo>
                    <a:pt x="2" y="54"/>
                  </a:lnTo>
                  <a:lnTo>
                    <a:pt x="2" y="57"/>
                  </a:lnTo>
                  <a:lnTo>
                    <a:pt x="3" y="58"/>
                  </a:lnTo>
                  <a:lnTo>
                    <a:pt x="6" y="63"/>
                  </a:lnTo>
                  <a:lnTo>
                    <a:pt x="8" y="63"/>
                  </a:lnTo>
                  <a:lnTo>
                    <a:pt x="5" y="61"/>
                  </a:lnTo>
                  <a:lnTo>
                    <a:pt x="8" y="64"/>
                  </a:lnTo>
                  <a:lnTo>
                    <a:pt x="11" y="69"/>
                  </a:lnTo>
                  <a:lnTo>
                    <a:pt x="15" y="72"/>
                  </a:lnTo>
                  <a:lnTo>
                    <a:pt x="17" y="73"/>
                  </a:lnTo>
                  <a:lnTo>
                    <a:pt x="15" y="70"/>
                  </a:lnTo>
                  <a:lnTo>
                    <a:pt x="12" y="69"/>
                  </a:lnTo>
                  <a:lnTo>
                    <a:pt x="20" y="76"/>
                  </a:lnTo>
                  <a:lnTo>
                    <a:pt x="23" y="76"/>
                  </a:lnTo>
                  <a:lnTo>
                    <a:pt x="24" y="78"/>
                  </a:lnTo>
                  <a:lnTo>
                    <a:pt x="26" y="78"/>
                  </a:lnTo>
                  <a:lnTo>
                    <a:pt x="27" y="79"/>
                  </a:lnTo>
                  <a:lnTo>
                    <a:pt x="35" y="79"/>
                  </a:lnTo>
                  <a:lnTo>
                    <a:pt x="45" y="78"/>
                  </a:lnTo>
                  <a:lnTo>
                    <a:pt x="44" y="79"/>
                  </a:lnTo>
                  <a:lnTo>
                    <a:pt x="51" y="79"/>
                  </a:lnTo>
                  <a:lnTo>
                    <a:pt x="52" y="78"/>
                  </a:lnTo>
                  <a:lnTo>
                    <a:pt x="54" y="78"/>
                  </a:lnTo>
                  <a:lnTo>
                    <a:pt x="55" y="76"/>
                  </a:lnTo>
                  <a:lnTo>
                    <a:pt x="61" y="73"/>
                  </a:lnTo>
                  <a:lnTo>
                    <a:pt x="64" y="69"/>
                  </a:lnTo>
                  <a:lnTo>
                    <a:pt x="60" y="73"/>
                  </a:lnTo>
                  <a:lnTo>
                    <a:pt x="61" y="73"/>
                  </a:lnTo>
                  <a:lnTo>
                    <a:pt x="63" y="72"/>
                  </a:lnTo>
                  <a:lnTo>
                    <a:pt x="67" y="69"/>
                  </a:lnTo>
                  <a:lnTo>
                    <a:pt x="70" y="64"/>
                  </a:lnTo>
                  <a:lnTo>
                    <a:pt x="72" y="63"/>
                  </a:lnTo>
                  <a:lnTo>
                    <a:pt x="72" y="61"/>
                  </a:lnTo>
                  <a:lnTo>
                    <a:pt x="67" y="66"/>
                  </a:lnTo>
                  <a:lnTo>
                    <a:pt x="72" y="63"/>
                  </a:lnTo>
                  <a:lnTo>
                    <a:pt x="75" y="57"/>
                  </a:lnTo>
                  <a:lnTo>
                    <a:pt x="76" y="55"/>
                  </a:lnTo>
                  <a:lnTo>
                    <a:pt x="76" y="54"/>
                  </a:lnTo>
                  <a:lnTo>
                    <a:pt x="78" y="52"/>
                  </a:lnTo>
                  <a:lnTo>
                    <a:pt x="78" y="45"/>
                  </a:lnTo>
                  <a:lnTo>
                    <a:pt x="76" y="46"/>
                  </a:lnTo>
                  <a:lnTo>
                    <a:pt x="78" y="36"/>
                  </a:lnTo>
                  <a:lnTo>
                    <a:pt x="78" y="27"/>
                  </a:lnTo>
                  <a:lnTo>
                    <a:pt x="76" y="26"/>
                  </a:lnTo>
                  <a:lnTo>
                    <a:pt x="76" y="24"/>
                  </a:lnTo>
                  <a:lnTo>
                    <a:pt x="75" y="23"/>
                  </a:lnTo>
                  <a:lnTo>
                    <a:pt x="72" y="17"/>
                  </a:lnTo>
                  <a:lnTo>
                    <a:pt x="67" y="14"/>
                  </a:lnTo>
                  <a:lnTo>
                    <a:pt x="72" y="18"/>
                  </a:lnTo>
                  <a:lnTo>
                    <a:pt x="72" y="17"/>
                  </a:lnTo>
                  <a:lnTo>
                    <a:pt x="61" y="6"/>
                  </a:lnTo>
                  <a:lnTo>
                    <a:pt x="60" y="6"/>
                  </a:lnTo>
                  <a:lnTo>
                    <a:pt x="64" y="11"/>
                  </a:lnTo>
                  <a:lnTo>
                    <a:pt x="61" y="6"/>
                  </a:lnTo>
                  <a:lnTo>
                    <a:pt x="55" y="3"/>
                  </a:lnTo>
                  <a:lnTo>
                    <a:pt x="54" y="2"/>
                  </a:lnTo>
                  <a:lnTo>
                    <a:pt x="52" y="2"/>
                  </a:lnTo>
                  <a:lnTo>
                    <a:pt x="51" y="0"/>
                  </a:lnTo>
                  <a:lnTo>
                    <a:pt x="27" y="0"/>
                  </a:lnTo>
                  <a:lnTo>
                    <a:pt x="26" y="2"/>
                  </a:lnTo>
                  <a:lnTo>
                    <a:pt x="24" y="2"/>
                  </a:lnTo>
                  <a:lnTo>
                    <a:pt x="23" y="3"/>
                  </a:lnTo>
                  <a:lnTo>
                    <a:pt x="20" y="3"/>
                  </a:lnTo>
                  <a:lnTo>
                    <a:pt x="12" y="11"/>
                  </a:lnTo>
                  <a:lnTo>
                    <a:pt x="15" y="9"/>
                  </a:lnTo>
                  <a:lnTo>
                    <a:pt x="17" y="6"/>
                  </a:lnTo>
                  <a:lnTo>
                    <a:pt x="5" y="18"/>
                  </a:lnTo>
                  <a:lnTo>
                    <a:pt x="8" y="17"/>
                  </a:lnTo>
                  <a:lnTo>
                    <a:pt x="6" y="17"/>
                  </a:lnTo>
                  <a:lnTo>
                    <a:pt x="3" y="21"/>
                  </a:lnTo>
                  <a:lnTo>
                    <a:pt x="2" y="23"/>
                  </a:lnTo>
                  <a:lnTo>
                    <a:pt x="2" y="26"/>
                  </a:lnTo>
                  <a:lnTo>
                    <a:pt x="0" y="27"/>
                  </a:lnTo>
                  <a:lnTo>
                    <a:pt x="0" y="40"/>
                  </a:lnTo>
                  <a:lnTo>
                    <a:pt x="18" y="40"/>
                  </a:lnTo>
                  <a:lnTo>
                    <a:pt x="18" y="33"/>
                  </a:lnTo>
                  <a:lnTo>
                    <a:pt x="20" y="32"/>
                  </a:lnTo>
                  <a:lnTo>
                    <a:pt x="20" y="29"/>
                  </a:lnTo>
                  <a:lnTo>
                    <a:pt x="21" y="27"/>
                  </a:lnTo>
                  <a:lnTo>
                    <a:pt x="18" y="29"/>
                  </a:lnTo>
                  <a:lnTo>
                    <a:pt x="20" y="29"/>
                  </a:lnTo>
                  <a:lnTo>
                    <a:pt x="23" y="24"/>
                  </a:lnTo>
                  <a:lnTo>
                    <a:pt x="27" y="21"/>
                  </a:lnTo>
                  <a:lnTo>
                    <a:pt x="30" y="17"/>
                  </a:lnTo>
                  <a:lnTo>
                    <a:pt x="26" y="21"/>
                  </a:lnTo>
                  <a:lnTo>
                    <a:pt x="29" y="21"/>
                  </a:lnTo>
                  <a:lnTo>
                    <a:pt x="30" y="20"/>
                  </a:lnTo>
                  <a:lnTo>
                    <a:pt x="32" y="20"/>
                  </a:lnTo>
                  <a:lnTo>
                    <a:pt x="33" y="18"/>
                  </a:lnTo>
                  <a:lnTo>
                    <a:pt x="39" y="18"/>
                  </a:lnTo>
                  <a:lnTo>
                    <a:pt x="45" y="18"/>
                  </a:lnTo>
                  <a:lnTo>
                    <a:pt x="47" y="20"/>
                  </a:lnTo>
                  <a:lnTo>
                    <a:pt x="48" y="20"/>
                  </a:lnTo>
                  <a:lnTo>
                    <a:pt x="49" y="21"/>
                  </a:lnTo>
                  <a:lnTo>
                    <a:pt x="49" y="18"/>
                  </a:lnTo>
                  <a:lnTo>
                    <a:pt x="47" y="17"/>
                  </a:lnTo>
                  <a:lnTo>
                    <a:pt x="54" y="24"/>
                  </a:lnTo>
                  <a:lnTo>
                    <a:pt x="55" y="24"/>
                  </a:lnTo>
                  <a:lnTo>
                    <a:pt x="54" y="23"/>
                  </a:lnTo>
                  <a:lnTo>
                    <a:pt x="54" y="24"/>
                  </a:lnTo>
                  <a:lnTo>
                    <a:pt x="61" y="32"/>
                  </a:lnTo>
                  <a:lnTo>
                    <a:pt x="60" y="29"/>
                  </a:lnTo>
                  <a:lnTo>
                    <a:pt x="57" y="29"/>
                  </a:lnTo>
                  <a:lnTo>
                    <a:pt x="58" y="30"/>
                  </a:lnTo>
                  <a:lnTo>
                    <a:pt x="58" y="32"/>
                  </a:lnTo>
                  <a:lnTo>
                    <a:pt x="60" y="33"/>
                  </a:lnTo>
                  <a:lnTo>
                    <a:pt x="60" y="39"/>
                  </a:lnTo>
                  <a:lnTo>
                    <a:pt x="63" y="45"/>
                  </a:lnTo>
                  <a:lnTo>
                    <a:pt x="64" y="35"/>
                  </a:lnTo>
                  <a:lnTo>
                    <a:pt x="60" y="39"/>
                  </a:lnTo>
                  <a:lnTo>
                    <a:pt x="60" y="46"/>
                  </a:lnTo>
                  <a:lnTo>
                    <a:pt x="58" y="48"/>
                  </a:lnTo>
                  <a:lnTo>
                    <a:pt x="58" y="49"/>
                  </a:lnTo>
                  <a:lnTo>
                    <a:pt x="57" y="51"/>
                  </a:lnTo>
                  <a:lnTo>
                    <a:pt x="60" y="51"/>
                  </a:lnTo>
                  <a:lnTo>
                    <a:pt x="61" y="48"/>
                  </a:lnTo>
                  <a:lnTo>
                    <a:pt x="54" y="55"/>
                  </a:lnTo>
                  <a:lnTo>
                    <a:pt x="54" y="57"/>
                  </a:lnTo>
                  <a:lnTo>
                    <a:pt x="52" y="58"/>
                  </a:lnTo>
                  <a:lnTo>
                    <a:pt x="55" y="57"/>
                  </a:lnTo>
                  <a:lnTo>
                    <a:pt x="57" y="54"/>
                  </a:lnTo>
                  <a:lnTo>
                    <a:pt x="55" y="55"/>
                  </a:lnTo>
                  <a:lnTo>
                    <a:pt x="54" y="55"/>
                  </a:lnTo>
                  <a:lnTo>
                    <a:pt x="47" y="63"/>
                  </a:lnTo>
                  <a:lnTo>
                    <a:pt x="49" y="61"/>
                  </a:lnTo>
                  <a:lnTo>
                    <a:pt x="49" y="58"/>
                  </a:lnTo>
                  <a:lnTo>
                    <a:pt x="48" y="60"/>
                  </a:lnTo>
                  <a:lnTo>
                    <a:pt x="47" y="60"/>
                  </a:lnTo>
                  <a:lnTo>
                    <a:pt x="45" y="61"/>
                  </a:lnTo>
                  <a:lnTo>
                    <a:pt x="38" y="61"/>
                  </a:lnTo>
                  <a:lnTo>
                    <a:pt x="33" y="66"/>
                  </a:lnTo>
                  <a:lnTo>
                    <a:pt x="44" y="64"/>
                  </a:lnTo>
                  <a:lnTo>
                    <a:pt x="38" y="61"/>
                  </a:lnTo>
                  <a:lnTo>
                    <a:pt x="33" y="61"/>
                  </a:lnTo>
                  <a:lnTo>
                    <a:pt x="32" y="60"/>
                  </a:lnTo>
                  <a:lnTo>
                    <a:pt x="30" y="60"/>
                  </a:lnTo>
                  <a:lnTo>
                    <a:pt x="29" y="58"/>
                  </a:lnTo>
                  <a:lnTo>
                    <a:pt x="26" y="58"/>
                  </a:lnTo>
                  <a:lnTo>
                    <a:pt x="30" y="63"/>
                  </a:lnTo>
                  <a:lnTo>
                    <a:pt x="27" y="58"/>
                  </a:lnTo>
                  <a:lnTo>
                    <a:pt x="23" y="55"/>
                  </a:lnTo>
                  <a:lnTo>
                    <a:pt x="21" y="54"/>
                  </a:lnTo>
                  <a:lnTo>
                    <a:pt x="23" y="57"/>
                  </a:lnTo>
                  <a:lnTo>
                    <a:pt x="26" y="58"/>
                  </a:lnTo>
                  <a:lnTo>
                    <a:pt x="23" y="55"/>
                  </a:lnTo>
                  <a:lnTo>
                    <a:pt x="20" y="51"/>
                  </a:lnTo>
                  <a:lnTo>
                    <a:pt x="18" y="51"/>
                  </a:lnTo>
                  <a:lnTo>
                    <a:pt x="21" y="52"/>
                  </a:lnTo>
                  <a:lnTo>
                    <a:pt x="20" y="51"/>
                  </a:lnTo>
                  <a:lnTo>
                    <a:pt x="20" y="48"/>
                  </a:lnTo>
                  <a:lnTo>
                    <a:pt x="18" y="46"/>
                  </a:lnTo>
                  <a:lnTo>
                    <a:pt x="18" y="40"/>
                  </a:lnTo>
                  <a:lnTo>
                    <a:pt x="0" y="4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56" name="Freeform 44"/>
            <p:cNvSpPr>
              <a:spLocks/>
            </p:cNvSpPr>
            <p:nvPr/>
          </p:nvSpPr>
          <p:spPr bwMode="auto">
            <a:xfrm>
              <a:off x="3564" y="1193"/>
              <a:ext cx="296" cy="18"/>
            </a:xfrm>
            <a:custGeom>
              <a:avLst/>
              <a:gdLst/>
              <a:ahLst/>
              <a:cxnLst>
                <a:cxn ang="0">
                  <a:pos x="287" y="18"/>
                </a:cxn>
                <a:cxn ang="0">
                  <a:pos x="290" y="18"/>
                </a:cxn>
                <a:cxn ang="0">
                  <a:pos x="293" y="15"/>
                </a:cxn>
                <a:cxn ang="0">
                  <a:pos x="296" y="12"/>
                </a:cxn>
                <a:cxn ang="0">
                  <a:pos x="296" y="6"/>
                </a:cxn>
                <a:cxn ang="0">
                  <a:pos x="293" y="3"/>
                </a:cxn>
                <a:cxn ang="0">
                  <a:pos x="290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287" y="18"/>
                </a:cxn>
              </a:cxnLst>
              <a:rect l="0" t="0" r="r" b="b"/>
              <a:pathLst>
                <a:path w="296" h="18">
                  <a:moveTo>
                    <a:pt x="287" y="18"/>
                  </a:moveTo>
                  <a:lnTo>
                    <a:pt x="290" y="18"/>
                  </a:lnTo>
                  <a:lnTo>
                    <a:pt x="293" y="15"/>
                  </a:lnTo>
                  <a:lnTo>
                    <a:pt x="296" y="12"/>
                  </a:lnTo>
                  <a:lnTo>
                    <a:pt x="296" y="6"/>
                  </a:lnTo>
                  <a:lnTo>
                    <a:pt x="293" y="3"/>
                  </a:lnTo>
                  <a:lnTo>
                    <a:pt x="29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287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57" name="Freeform 45"/>
            <p:cNvSpPr>
              <a:spLocks/>
            </p:cNvSpPr>
            <p:nvPr/>
          </p:nvSpPr>
          <p:spPr bwMode="auto">
            <a:xfrm>
              <a:off x="3564" y="1193"/>
              <a:ext cx="18" cy="715"/>
            </a:xfrm>
            <a:custGeom>
              <a:avLst/>
              <a:gdLst/>
              <a:ahLst/>
              <a:cxnLst>
                <a:cxn ang="0">
                  <a:pos x="18" y="9"/>
                </a:cxn>
                <a:cxn ang="0">
                  <a:pos x="18" y="6"/>
                </a:cxn>
                <a:cxn ang="0">
                  <a:pos x="15" y="3"/>
                </a:cxn>
                <a:cxn ang="0">
                  <a:pos x="12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709"/>
                </a:cxn>
                <a:cxn ang="0">
                  <a:pos x="3" y="712"/>
                </a:cxn>
                <a:cxn ang="0">
                  <a:pos x="6" y="715"/>
                </a:cxn>
                <a:cxn ang="0">
                  <a:pos x="12" y="715"/>
                </a:cxn>
                <a:cxn ang="0">
                  <a:pos x="15" y="712"/>
                </a:cxn>
                <a:cxn ang="0">
                  <a:pos x="18" y="709"/>
                </a:cxn>
                <a:cxn ang="0">
                  <a:pos x="18" y="706"/>
                </a:cxn>
                <a:cxn ang="0">
                  <a:pos x="18" y="9"/>
                </a:cxn>
              </a:cxnLst>
              <a:rect l="0" t="0" r="r" b="b"/>
              <a:pathLst>
                <a:path w="18" h="715">
                  <a:moveTo>
                    <a:pt x="18" y="9"/>
                  </a:moveTo>
                  <a:lnTo>
                    <a:pt x="18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709"/>
                  </a:lnTo>
                  <a:lnTo>
                    <a:pt x="3" y="712"/>
                  </a:lnTo>
                  <a:lnTo>
                    <a:pt x="6" y="715"/>
                  </a:lnTo>
                  <a:lnTo>
                    <a:pt x="12" y="715"/>
                  </a:lnTo>
                  <a:lnTo>
                    <a:pt x="15" y="712"/>
                  </a:lnTo>
                  <a:lnTo>
                    <a:pt x="18" y="709"/>
                  </a:lnTo>
                  <a:lnTo>
                    <a:pt x="18" y="706"/>
                  </a:lnTo>
                  <a:lnTo>
                    <a:pt x="18" y="9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58" name="Freeform 46"/>
            <p:cNvSpPr>
              <a:spLocks/>
            </p:cNvSpPr>
            <p:nvPr/>
          </p:nvSpPr>
          <p:spPr bwMode="auto">
            <a:xfrm>
              <a:off x="3564" y="1890"/>
              <a:ext cx="296" cy="18"/>
            </a:xfrm>
            <a:custGeom>
              <a:avLst/>
              <a:gdLst/>
              <a:ahLst/>
              <a:cxnLst>
                <a:cxn ang="0">
                  <a:pos x="9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290" y="18"/>
                </a:cxn>
                <a:cxn ang="0">
                  <a:pos x="293" y="15"/>
                </a:cxn>
                <a:cxn ang="0">
                  <a:pos x="296" y="12"/>
                </a:cxn>
                <a:cxn ang="0">
                  <a:pos x="296" y="6"/>
                </a:cxn>
                <a:cxn ang="0">
                  <a:pos x="293" y="3"/>
                </a:cxn>
                <a:cxn ang="0">
                  <a:pos x="290" y="0"/>
                </a:cxn>
                <a:cxn ang="0">
                  <a:pos x="287" y="0"/>
                </a:cxn>
                <a:cxn ang="0">
                  <a:pos x="9" y="0"/>
                </a:cxn>
              </a:cxnLst>
              <a:rect l="0" t="0" r="r" b="b"/>
              <a:pathLst>
                <a:path w="296" h="18">
                  <a:moveTo>
                    <a:pt x="9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290" y="18"/>
                  </a:lnTo>
                  <a:lnTo>
                    <a:pt x="293" y="15"/>
                  </a:lnTo>
                  <a:lnTo>
                    <a:pt x="296" y="12"/>
                  </a:lnTo>
                  <a:lnTo>
                    <a:pt x="296" y="6"/>
                  </a:lnTo>
                  <a:lnTo>
                    <a:pt x="293" y="3"/>
                  </a:lnTo>
                  <a:lnTo>
                    <a:pt x="290" y="0"/>
                  </a:lnTo>
                  <a:lnTo>
                    <a:pt x="287" y="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59" name="Oval 47"/>
            <p:cNvSpPr>
              <a:spLocks noChangeArrowheads="1"/>
            </p:cNvSpPr>
            <p:nvPr/>
          </p:nvSpPr>
          <p:spPr bwMode="auto">
            <a:xfrm>
              <a:off x="3543" y="1513"/>
              <a:ext cx="57" cy="56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60" name="Freeform 48"/>
            <p:cNvSpPr>
              <a:spLocks/>
            </p:cNvSpPr>
            <p:nvPr/>
          </p:nvSpPr>
          <p:spPr bwMode="auto">
            <a:xfrm>
              <a:off x="3534" y="1504"/>
              <a:ext cx="72" cy="71"/>
            </a:xfrm>
            <a:custGeom>
              <a:avLst/>
              <a:gdLst/>
              <a:ahLst/>
              <a:cxnLst>
                <a:cxn ang="0">
                  <a:pos x="2" y="47"/>
                </a:cxn>
                <a:cxn ang="0">
                  <a:pos x="3" y="52"/>
                </a:cxn>
                <a:cxn ang="0">
                  <a:pos x="9" y="58"/>
                </a:cxn>
                <a:cxn ang="0">
                  <a:pos x="20" y="68"/>
                </a:cxn>
                <a:cxn ang="0">
                  <a:pos x="24" y="71"/>
                </a:cxn>
                <a:cxn ang="0">
                  <a:pos x="45" y="64"/>
                </a:cxn>
                <a:cxn ang="0">
                  <a:pos x="48" y="70"/>
                </a:cxn>
                <a:cxn ang="0">
                  <a:pos x="52" y="68"/>
                </a:cxn>
                <a:cxn ang="0">
                  <a:pos x="61" y="59"/>
                </a:cxn>
                <a:cxn ang="0">
                  <a:pos x="64" y="56"/>
                </a:cxn>
                <a:cxn ang="0">
                  <a:pos x="67" y="53"/>
                </a:cxn>
                <a:cxn ang="0">
                  <a:pos x="67" y="53"/>
                </a:cxn>
                <a:cxn ang="0">
                  <a:pos x="69" y="41"/>
                </a:cxn>
                <a:cxn ang="0">
                  <a:pos x="72" y="31"/>
                </a:cxn>
                <a:cxn ang="0">
                  <a:pos x="70" y="21"/>
                </a:cxn>
                <a:cxn ang="0">
                  <a:pos x="57" y="6"/>
                </a:cxn>
                <a:cxn ang="0">
                  <a:pos x="54" y="4"/>
                </a:cxn>
                <a:cxn ang="0">
                  <a:pos x="54" y="4"/>
                </a:cxn>
                <a:cxn ang="0">
                  <a:pos x="24" y="0"/>
                </a:cxn>
                <a:cxn ang="0">
                  <a:pos x="20" y="3"/>
                </a:cxn>
                <a:cxn ang="0">
                  <a:pos x="11" y="9"/>
                </a:cxn>
                <a:cxn ang="0">
                  <a:pos x="6" y="15"/>
                </a:cxn>
                <a:cxn ang="0">
                  <a:pos x="2" y="21"/>
                </a:cxn>
                <a:cxn ang="0">
                  <a:pos x="0" y="36"/>
                </a:cxn>
                <a:cxn ang="0">
                  <a:pos x="20" y="28"/>
                </a:cxn>
                <a:cxn ang="0">
                  <a:pos x="21" y="24"/>
                </a:cxn>
                <a:cxn ang="0">
                  <a:pos x="23" y="22"/>
                </a:cxn>
                <a:cxn ang="0">
                  <a:pos x="24" y="21"/>
                </a:cxn>
                <a:cxn ang="0">
                  <a:pos x="29" y="19"/>
                </a:cxn>
                <a:cxn ang="0">
                  <a:pos x="40" y="18"/>
                </a:cxn>
                <a:cxn ang="0">
                  <a:pos x="42" y="18"/>
                </a:cxn>
                <a:cxn ang="0">
                  <a:pos x="46" y="19"/>
                </a:cxn>
                <a:cxn ang="0">
                  <a:pos x="51" y="25"/>
                </a:cxn>
                <a:cxn ang="0">
                  <a:pos x="54" y="30"/>
                </a:cxn>
                <a:cxn ang="0">
                  <a:pos x="64" y="27"/>
                </a:cxn>
                <a:cxn ang="0">
                  <a:pos x="52" y="41"/>
                </a:cxn>
                <a:cxn ang="0">
                  <a:pos x="51" y="46"/>
                </a:cxn>
                <a:cxn ang="0">
                  <a:pos x="54" y="43"/>
                </a:cxn>
                <a:cxn ang="0">
                  <a:pos x="51" y="46"/>
                </a:cxn>
                <a:cxn ang="0">
                  <a:pos x="48" y="49"/>
                </a:cxn>
                <a:cxn ang="0">
                  <a:pos x="42" y="55"/>
                </a:cxn>
                <a:cxn ang="0">
                  <a:pos x="30" y="56"/>
                </a:cxn>
                <a:cxn ang="0">
                  <a:pos x="37" y="53"/>
                </a:cxn>
                <a:cxn ang="0">
                  <a:pos x="27" y="52"/>
                </a:cxn>
                <a:cxn ang="0">
                  <a:pos x="21" y="46"/>
                </a:cxn>
                <a:cxn ang="0">
                  <a:pos x="21" y="46"/>
                </a:cxn>
                <a:cxn ang="0">
                  <a:pos x="20" y="41"/>
                </a:cxn>
                <a:cxn ang="0">
                  <a:pos x="0" y="36"/>
                </a:cxn>
              </a:cxnLst>
              <a:rect l="0" t="0" r="r" b="b"/>
              <a:pathLst>
                <a:path w="72" h="71">
                  <a:moveTo>
                    <a:pt x="0" y="36"/>
                  </a:moveTo>
                  <a:lnTo>
                    <a:pt x="0" y="46"/>
                  </a:lnTo>
                  <a:lnTo>
                    <a:pt x="2" y="47"/>
                  </a:lnTo>
                  <a:lnTo>
                    <a:pt x="5" y="53"/>
                  </a:lnTo>
                  <a:lnTo>
                    <a:pt x="6" y="53"/>
                  </a:lnTo>
                  <a:lnTo>
                    <a:pt x="3" y="52"/>
                  </a:lnTo>
                  <a:lnTo>
                    <a:pt x="5" y="53"/>
                  </a:lnTo>
                  <a:lnTo>
                    <a:pt x="8" y="58"/>
                  </a:lnTo>
                  <a:lnTo>
                    <a:pt x="9" y="58"/>
                  </a:lnTo>
                  <a:lnTo>
                    <a:pt x="6" y="56"/>
                  </a:lnTo>
                  <a:lnTo>
                    <a:pt x="18" y="68"/>
                  </a:lnTo>
                  <a:lnTo>
                    <a:pt x="20" y="68"/>
                  </a:lnTo>
                  <a:lnTo>
                    <a:pt x="21" y="70"/>
                  </a:lnTo>
                  <a:lnTo>
                    <a:pt x="23" y="70"/>
                  </a:lnTo>
                  <a:lnTo>
                    <a:pt x="24" y="71"/>
                  </a:lnTo>
                  <a:lnTo>
                    <a:pt x="32" y="71"/>
                  </a:lnTo>
                  <a:lnTo>
                    <a:pt x="30" y="70"/>
                  </a:lnTo>
                  <a:lnTo>
                    <a:pt x="45" y="64"/>
                  </a:lnTo>
                  <a:lnTo>
                    <a:pt x="42" y="68"/>
                  </a:lnTo>
                  <a:lnTo>
                    <a:pt x="46" y="71"/>
                  </a:lnTo>
                  <a:lnTo>
                    <a:pt x="48" y="70"/>
                  </a:lnTo>
                  <a:lnTo>
                    <a:pt x="54" y="67"/>
                  </a:lnTo>
                  <a:lnTo>
                    <a:pt x="54" y="65"/>
                  </a:lnTo>
                  <a:lnTo>
                    <a:pt x="52" y="68"/>
                  </a:lnTo>
                  <a:lnTo>
                    <a:pt x="54" y="67"/>
                  </a:lnTo>
                  <a:lnTo>
                    <a:pt x="58" y="64"/>
                  </a:lnTo>
                  <a:lnTo>
                    <a:pt x="61" y="59"/>
                  </a:lnTo>
                  <a:lnTo>
                    <a:pt x="57" y="64"/>
                  </a:lnTo>
                  <a:lnTo>
                    <a:pt x="61" y="61"/>
                  </a:lnTo>
                  <a:lnTo>
                    <a:pt x="64" y="56"/>
                  </a:lnTo>
                  <a:lnTo>
                    <a:pt x="60" y="61"/>
                  </a:lnTo>
                  <a:lnTo>
                    <a:pt x="64" y="58"/>
                  </a:lnTo>
                  <a:lnTo>
                    <a:pt x="67" y="53"/>
                  </a:lnTo>
                  <a:lnTo>
                    <a:pt x="69" y="52"/>
                  </a:lnTo>
                  <a:lnTo>
                    <a:pt x="66" y="53"/>
                  </a:lnTo>
                  <a:lnTo>
                    <a:pt x="67" y="53"/>
                  </a:lnTo>
                  <a:lnTo>
                    <a:pt x="70" y="47"/>
                  </a:lnTo>
                  <a:lnTo>
                    <a:pt x="72" y="46"/>
                  </a:lnTo>
                  <a:lnTo>
                    <a:pt x="69" y="41"/>
                  </a:lnTo>
                  <a:lnTo>
                    <a:pt x="64" y="44"/>
                  </a:lnTo>
                  <a:lnTo>
                    <a:pt x="70" y="30"/>
                  </a:lnTo>
                  <a:lnTo>
                    <a:pt x="72" y="31"/>
                  </a:lnTo>
                  <a:lnTo>
                    <a:pt x="72" y="24"/>
                  </a:lnTo>
                  <a:lnTo>
                    <a:pt x="70" y="22"/>
                  </a:lnTo>
                  <a:lnTo>
                    <a:pt x="70" y="21"/>
                  </a:lnTo>
                  <a:lnTo>
                    <a:pt x="69" y="19"/>
                  </a:lnTo>
                  <a:lnTo>
                    <a:pt x="69" y="18"/>
                  </a:lnTo>
                  <a:lnTo>
                    <a:pt x="57" y="6"/>
                  </a:lnTo>
                  <a:lnTo>
                    <a:pt x="58" y="9"/>
                  </a:lnTo>
                  <a:lnTo>
                    <a:pt x="58" y="7"/>
                  </a:lnTo>
                  <a:lnTo>
                    <a:pt x="54" y="4"/>
                  </a:lnTo>
                  <a:lnTo>
                    <a:pt x="52" y="3"/>
                  </a:lnTo>
                  <a:lnTo>
                    <a:pt x="54" y="6"/>
                  </a:lnTo>
                  <a:lnTo>
                    <a:pt x="54" y="4"/>
                  </a:lnTo>
                  <a:lnTo>
                    <a:pt x="48" y="1"/>
                  </a:lnTo>
                  <a:lnTo>
                    <a:pt x="46" y="0"/>
                  </a:lnTo>
                  <a:lnTo>
                    <a:pt x="24" y="0"/>
                  </a:lnTo>
                  <a:lnTo>
                    <a:pt x="23" y="1"/>
                  </a:lnTo>
                  <a:lnTo>
                    <a:pt x="21" y="1"/>
                  </a:lnTo>
                  <a:lnTo>
                    <a:pt x="20" y="3"/>
                  </a:lnTo>
                  <a:lnTo>
                    <a:pt x="18" y="3"/>
                  </a:lnTo>
                  <a:lnTo>
                    <a:pt x="15" y="6"/>
                  </a:lnTo>
                  <a:lnTo>
                    <a:pt x="11" y="9"/>
                  </a:lnTo>
                  <a:lnTo>
                    <a:pt x="11" y="10"/>
                  </a:lnTo>
                  <a:lnTo>
                    <a:pt x="9" y="10"/>
                  </a:lnTo>
                  <a:lnTo>
                    <a:pt x="6" y="15"/>
                  </a:lnTo>
                  <a:lnTo>
                    <a:pt x="3" y="18"/>
                  </a:lnTo>
                  <a:lnTo>
                    <a:pt x="3" y="19"/>
                  </a:lnTo>
                  <a:lnTo>
                    <a:pt x="2" y="21"/>
                  </a:lnTo>
                  <a:lnTo>
                    <a:pt x="2" y="22"/>
                  </a:lnTo>
                  <a:lnTo>
                    <a:pt x="0" y="24"/>
                  </a:lnTo>
                  <a:lnTo>
                    <a:pt x="0" y="36"/>
                  </a:lnTo>
                  <a:lnTo>
                    <a:pt x="18" y="36"/>
                  </a:lnTo>
                  <a:lnTo>
                    <a:pt x="18" y="30"/>
                  </a:lnTo>
                  <a:lnTo>
                    <a:pt x="20" y="28"/>
                  </a:lnTo>
                  <a:lnTo>
                    <a:pt x="20" y="27"/>
                  </a:lnTo>
                  <a:lnTo>
                    <a:pt x="21" y="25"/>
                  </a:lnTo>
                  <a:lnTo>
                    <a:pt x="21" y="24"/>
                  </a:lnTo>
                  <a:lnTo>
                    <a:pt x="24" y="21"/>
                  </a:lnTo>
                  <a:lnTo>
                    <a:pt x="21" y="22"/>
                  </a:lnTo>
                  <a:lnTo>
                    <a:pt x="23" y="22"/>
                  </a:lnTo>
                  <a:lnTo>
                    <a:pt x="23" y="21"/>
                  </a:lnTo>
                  <a:lnTo>
                    <a:pt x="21" y="24"/>
                  </a:lnTo>
                  <a:lnTo>
                    <a:pt x="24" y="21"/>
                  </a:lnTo>
                  <a:lnTo>
                    <a:pt x="26" y="21"/>
                  </a:lnTo>
                  <a:lnTo>
                    <a:pt x="27" y="19"/>
                  </a:lnTo>
                  <a:lnTo>
                    <a:pt x="29" y="19"/>
                  </a:lnTo>
                  <a:lnTo>
                    <a:pt x="30" y="18"/>
                  </a:lnTo>
                  <a:lnTo>
                    <a:pt x="36" y="18"/>
                  </a:lnTo>
                  <a:lnTo>
                    <a:pt x="40" y="18"/>
                  </a:lnTo>
                  <a:lnTo>
                    <a:pt x="42" y="19"/>
                  </a:lnTo>
                  <a:lnTo>
                    <a:pt x="42" y="16"/>
                  </a:lnTo>
                  <a:lnTo>
                    <a:pt x="42" y="18"/>
                  </a:lnTo>
                  <a:lnTo>
                    <a:pt x="46" y="21"/>
                  </a:lnTo>
                  <a:lnTo>
                    <a:pt x="48" y="22"/>
                  </a:lnTo>
                  <a:lnTo>
                    <a:pt x="46" y="19"/>
                  </a:lnTo>
                  <a:lnTo>
                    <a:pt x="46" y="21"/>
                  </a:lnTo>
                  <a:lnTo>
                    <a:pt x="51" y="24"/>
                  </a:lnTo>
                  <a:lnTo>
                    <a:pt x="51" y="25"/>
                  </a:lnTo>
                  <a:lnTo>
                    <a:pt x="52" y="27"/>
                  </a:lnTo>
                  <a:lnTo>
                    <a:pt x="52" y="28"/>
                  </a:lnTo>
                  <a:lnTo>
                    <a:pt x="54" y="30"/>
                  </a:lnTo>
                  <a:lnTo>
                    <a:pt x="54" y="37"/>
                  </a:lnTo>
                  <a:lnTo>
                    <a:pt x="58" y="41"/>
                  </a:lnTo>
                  <a:lnTo>
                    <a:pt x="64" y="27"/>
                  </a:lnTo>
                  <a:lnTo>
                    <a:pt x="57" y="30"/>
                  </a:lnTo>
                  <a:lnTo>
                    <a:pt x="54" y="40"/>
                  </a:lnTo>
                  <a:lnTo>
                    <a:pt x="52" y="41"/>
                  </a:lnTo>
                  <a:lnTo>
                    <a:pt x="55" y="41"/>
                  </a:lnTo>
                  <a:lnTo>
                    <a:pt x="54" y="41"/>
                  </a:lnTo>
                  <a:lnTo>
                    <a:pt x="51" y="46"/>
                  </a:lnTo>
                  <a:lnTo>
                    <a:pt x="49" y="47"/>
                  </a:lnTo>
                  <a:lnTo>
                    <a:pt x="52" y="46"/>
                  </a:lnTo>
                  <a:lnTo>
                    <a:pt x="54" y="43"/>
                  </a:lnTo>
                  <a:lnTo>
                    <a:pt x="46" y="50"/>
                  </a:lnTo>
                  <a:lnTo>
                    <a:pt x="49" y="49"/>
                  </a:lnTo>
                  <a:lnTo>
                    <a:pt x="51" y="46"/>
                  </a:lnTo>
                  <a:lnTo>
                    <a:pt x="43" y="53"/>
                  </a:lnTo>
                  <a:lnTo>
                    <a:pt x="46" y="52"/>
                  </a:lnTo>
                  <a:lnTo>
                    <a:pt x="48" y="49"/>
                  </a:lnTo>
                  <a:lnTo>
                    <a:pt x="46" y="50"/>
                  </a:lnTo>
                  <a:lnTo>
                    <a:pt x="42" y="53"/>
                  </a:lnTo>
                  <a:lnTo>
                    <a:pt x="42" y="55"/>
                  </a:lnTo>
                  <a:lnTo>
                    <a:pt x="42" y="52"/>
                  </a:lnTo>
                  <a:lnTo>
                    <a:pt x="40" y="53"/>
                  </a:lnTo>
                  <a:lnTo>
                    <a:pt x="30" y="56"/>
                  </a:lnTo>
                  <a:lnTo>
                    <a:pt x="27" y="64"/>
                  </a:lnTo>
                  <a:lnTo>
                    <a:pt x="42" y="58"/>
                  </a:lnTo>
                  <a:lnTo>
                    <a:pt x="37" y="53"/>
                  </a:lnTo>
                  <a:lnTo>
                    <a:pt x="30" y="53"/>
                  </a:lnTo>
                  <a:lnTo>
                    <a:pt x="29" y="52"/>
                  </a:lnTo>
                  <a:lnTo>
                    <a:pt x="27" y="52"/>
                  </a:lnTo>
                  <a:lnTo>
                    <a:pt x="26" y="50"/>
                  </a:lnTo>
                  <a:lnTo>
                    <a:pt x="24" y="50"/>
                  </a:lnTo>
                  <a:lnTo>
                    <a:pt x="21" y="46"/>
                  </a:lnTo>
                  <a:lnTo>
                    <a:pt x="20" y="46"/>
                  </a:lnTo>
                  <a:lnTo>
                    <a:pt x="23" y="47"/>
                  </a:lnTo>
                  <a:lnTo>
                    <a:pt x="21" y="46"/>
                  </a:lnTo>
                  <a:lnTo>
                    <a:pt x="18" y="41"/>
                  </a:lnTo>
                  <a:lnTo>
                    <a:pt x="17" y="41"/>
                  </a:lnTo>
                  <a:lnTo>
                    <a:pt x="20" y="41"/>
                  </a:lnTo>
                  <a:lnTo>
                    <a:pt x="18" y="40"/>
                  </a:lnTo>
                  <a:lnTo>
                    <a:pt x="18" y="36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61" name="Rectangle 49"/>
            <p:cNvSpPr>
              <a:spLocks noChangeArrowheads="1"/>
            </p:cNvSpPr>
            <p:nvPr/>
          </p:nvSpPr>
          <p:spPr bwMode="auto">
            <a:xfrm>
              <a:off x="2632" y="1447"/>
              <a:ext cx="11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900" i="0" baseline="0">
                  <a:solidFill>
                    <a:srgbClr val="000000"/>
                  </a:solidFill>
                  <a:latin typeface="Swiss 721 SWA" charset="0"/>
                </a:rPr>
                <a:t>C</a:t>
              </a:r>
              <a:endParaRPr lang="en-US" sz="2400" b="0" i="0" baseline="0"/>
            </a:p>
          </p:txBody>
        </p:sp>
        <p:sp>
          <p:nvSpPr>
            <p:cNvPr id="730167" name="Freeform 55"/>
            <p:cNvSpPr>
              <a:spLocks/>
            </p:cNvSpPr>
            <p:nvPr/>
          </p:nvSpPr>
          <p:spPr bwMode="auto">
            <a:xfrm>
              <a:off x="2784" y="1025"/>
              <a:ext cx="1076" cy="18"/>
            </a:xfrm>
            <a:custGeom>
              <a:avLst/>
              <a:gdLst/>
              <a:ahLst/>
              <a:cxnLst>
                <a:cxn ang="0">
                  <a:pos x="1067" y="18"/>
                </a:cxn>
                <a:cxn ang="0">
                  <a:pos x="1070" y="18"/>
                </a:cxn>
                <a:cxn ang="0">
                  <a:pos x="1073" y="15"/>
                </a:cxn>
                <a:cxn ang="0">
                  <a:pos x="1076" y="12"/>
                </a:cxn>
                <a:cxn ang="0">
                  <a:pos x="1076" y="6"/>
                </a:cxn>
                <a:cxn ang="0">
                  <a:pos x="1073" y="3"/>
                </a:cxn>
                <a:cxn ang="0">
                  <a:pos x="1070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9" y="18"/>
                </a:cxn>
                <a:cxn ang="0">
                  <a:pos x="1067" y="18"/>
                </a:cxn>
              </a:cxnLst>
              <a:rect l="0" t="0" r="r" b="b"/>
              <a:pathLst>
                <a:path w="1076" h="18">
                  <a:moveTo>
                    <a:pt x="1067" y="18"/>
                  </a:moveTo>
                  <a:lnTo>
                    <a:pt x="1070" y="18"/>
                  </a:lnTo>
                  <a:lnTo>
                    <a:pt x="1073" y="15"/>
                  </a:lnTo>
                  <a:lnTo>
                    <a:pt x="1076" y="12"/>
                  </a:lnTo>
                  <a:lnTo>
                    <a:pt x="1076" y="6"/>
                  </a:lnTo>
                  <a:lnTo>
                    <a:pt x="1073" y="3"/>
                  </a:lnTo>
                  <a:lnTo>
                    <a:pt x="1070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9" y="18"/>
                  </a:lnTo>
                  <a:lnTo>
                    <a:pt x="1067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68" name="Freeform 56"/>
            <p:cNvSpPr>
              <a:spLocks/>
            </p:cNvSpPr>
            <p:nvPr/>
          </p:nvSpPr>
          <p:spPr bwMode="auto">
            <a:xfrm>
              <a:off x="2784" y="1528"/>
              <a:ext cx="770" cy="17"/>
            </a:xfrm>
            <a:custGeom>
              <a:avLst/>
              <a:gdLst/>
              <a:ahLst/>
              <a:cxnLst>
                <a:cxn ang="0">
                  <a:pos x="761" y="17"/>
                </a:cxn>
                <a:cxn ang="0">
                  <a:pos x="764" y="17"/>
                </a:cxn>
                <a:cxn ang="0">
                  <a:pos x="767" y="15"/>
                </a:cxn>
                <a:cxn ang="0">
                  <a:pos x="770" y="12"/>
                </a:cxn>
                <a:cxn ang="0">
                  <a:pos x="770" y="6"/>
                </a:cxn>
                <a:cxn ang="0">
                  <a:pos x="767" y="3"/>
                </a:cxn>
                <a:cxn ang="0">
                  <a:pos x="764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7"/>
                </a:cxn>
                <a:cxn ang="0">
                  <a:pos x="9" y="17"/>
                </a:cxn>
                <a:cxn ang="0">
                  <a:pos x="761" y="17"/>
                </a:cxn>
              </a:cxnLst>
              <a:rect l="0" t="0" r="r" b="b"/>
              <a:pathLst>
                <a:path w="770" h="17">
                  <a:moveTo>
                    <a:pt x="761" y="17"/>
                  </a:moveTo>
                  <a:lnTo>
                    <a:pt x="764" y="17"/>
                  </a:lnTo>
                  <a:lnTo>
                    <a:pt x="767" y="15"/>
                  </a:lnTo>
                  <a:lnTo>
                    <a:pt x="770" y="12"/>
                  </a:lnTo>
                  <a:lnTo>
                    <a:pt x="770" y="6"/>
                  </a:lnTo>
                  <a:lnTo>
                    <a:pt x="767" y="3"/>
                  </a:lnTo>
                  <a:lnTo>
                    <a:pt x="764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7"/>
                  </a:lnTo>
                  <a:lnTo>
                    <a:pt x="9" y="17"/>
                  </a:lnTo>
                  <a:lnTo>
                    <a:pt x="761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30169" name="Freeform 57"/>
            <p:cNvSpPr>
              <a:spLocks/>
            </p:cNvSpPr>
            <p:nvPr/>
          </p:nvSpPr>
          <p:spPr bwMode="auto">
            <a:xfrm>
              <a:off x="3508" y="2057"/>
              <a:ext cx="352" cy="1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2"/>
                </a:cxn>
                <a:cxn ang="0">
                  <a:pos x="3" y="15"/>
                </a:cxn>
                <a:cxn ang="0">
                  <a:pos x="6" y="18"/>
                </a:cxn>
                <a:cxn ang="0">
                  <a:pos x="346" y="18"/>
                </a:cxn>
                <a:cxn ang="0">
                  <a:pos x="349" y="15"/>
                </a:cxn>
                <a:cxn ang="0">
                  <a:pos x="352" y="12"/>
                </a:cxn>
                <a:cxn ang="0">
                  <a:pos x="352" y="6"/>
                </a:cxn>
                <a:cxn ang="0">
                  <a:pos x="349" y="3"/>
                </a:cxn>
                <a:cxn ang="0">
                  <a:pos x="346" y="0"/>
                </a:cxn>
                <a:cxn ang="0">
                  <a:pos x="343" y="0"/>
                </a:cxn>
                <a:cxn ang="0">
                  <a:pos x="8" y="0"/>
                </a:cxn>
              </a:cxnLst>
              <a:rect l="0" t="0" r="r" b="b"/>
              <a:pathLst>
                <a:path w="352" h="18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2"/>
                  </a:lnTo>
                  <a:lnTo>
                    <a:pt x="3" y="15"/>
                  </a:lnTo>
                  <a:lnTo>
                    <a:pt x="6" y="18"/>
                  </a:lnTo>
                  <a:lnTo>
                    <a:pt x="346" y="18"/>
                  </a:lnTo>
                  <a:lnTo>
                    <a:pt x="349" y="15"/>
                  </a:lnTo>
                  <a:lnTo>
                    <a:pt x="352" y="12"/>
                  </a:lnTo>
                  <a:lnTo>
                    <a:pt x="352" y="6"/>
                  </a:lnTo>
                  <a:lnTo>
                    <a:pt x="349" y="3"/>
                  </a:lnTo>
                  <a:lnTo>
                    <a:pt x="346" y="0"/>
                  </a:lnTo>
                  <a:lnTo>
                    <a:pt x="34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730263" name="Group 151"/>
            <p:cNvGrpSpPr>
              <a:grpSpLocks/>
            </p:cNvGrpSpPr>
            <p:nvPr/>
          </p:nvGrpSpPr>
          <p:grpSpPr bwMode="auto">
            <a:xfrm>
              <a:off x="5464" y="1792"/>
              <a:ext cx="121" cy="182"/>
              <a:chOff x="5464" y="1792"/>
              <a:chExt cx="121" cy="182"/>
            </a:xfrm>
          </p:grpSpPr>
          <p:sp>
            <p:nvSpPr>
              <p:cNvPr id="730145" name="Rectangle 33"/>
              <p:cNvSpPr>
                <a:spLocks noChangeArrowheads="1"/>
              </p:cNvSpPr>
              <p:nvPr/>
            </p:nvSpPr>
            <p:spPr bwMode="auto">
              <a:xfrm>
                <a:off x="5467" y="1792"/>
                <a:ext cx="118" cy="1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1900" i="0" baseline="0">
                    <a:solidFill>
                      <a:srgbClr val="000000"/>
                    </a:solidFill>
                    <a:latin typeface="Swiss 721 SWA" charset="0"/>
                  </a:rPr>
                  <a:t>Q</a:t>
                </a:r>
                <a:endParaRPr lang="en-US" sz="2400" b="0" i="0" baseline="0"/>
              </a:p>
            </p:txBody>
          </p:sp>
          <p:sp>
            <p:nvSpPr>
              <p:cNvPr id="730262" name="Line 150"/>
              <p:cNvSpPr>
                <a:spLocks noChangeShapeType="1"/>
              </p:cNvSpPr>
              <p:nvPr/>
            </p:nvSpPr>
            <p:spPr bwMode="auto">
              <a:xfrm>
                <a:off x="5464" y="1800"/>
                <a:ext cx="12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730265" name="Group 153"/>
            <p:cNvGrpSpPr>
              <a:grpSpLocks noChangeAspect="1"/>
            </p:cNvGrpSpPr>
            <p:nvPr/>
          </p:nvGrpSpPr>
          <p:grpSpPr bwMode="auto">
            <a:xfrm>
              <a:off x="3224" y="1912"/>
              <a:ext cx="288" cy="288"/>
              <a:chOff x="1968" y="1507"/>
              <a:chExt cx="480" cy="480"/>
            </a:xfrm>
          </p:grpSpPr>
          <p:sp>
            <p:nvSpPr>
              <p:cNvPr id="730266" name="AutoShape 154"/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730267" name="Oval 155"/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730268" name="Line 156"/>
            <p:cNvSpPr>
              <a:spLocks noChangeShapeType="1"/>
            </p:cNvSpPr>
            <p:nvPr/>
          </p:nvSpPr>
          <p:spPr bwMode="auto">
            <a:xfrm flipH="1">
              <a:off x="2952" y="2080"/>
              <a:ext cx="2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730269" name="Line 157"/>
            <p:cNvSpPr>
              <a:spLocks noChangeShapeType="1"/>
            </p:cNvSpPr>
            <p:nvPr/>
          </p:nvSpPr>
          <p:spPr bwMode="auto">
            <a:xfrm>
              <a:off x="2960" y="1032"/>
              <a:ext cx="0" cy="10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  <p:grpSp>
          <p:nvGrpSpPr>
            <p:cNvPr id="730272" name="Group 160"/>
            <p:cNvGrpSpPr>
              <a:grpSpLocks/>
            </p:cNvGrpSpPr>
            <p:nvPr/>
          </p:nvGrpSpPr>
          <p:grpSpPr bwMode="auto">
            <a:xfrm>
              <a:off x="2920" y="989"/>
              <a:ext cx="72" cy="73"/>
              <a:chOff x="4984" y="1165"/>
              <a:chExt cx="72" cy="73"/>
            </a:xfrm>
          </p:grpSpPr>
          <p:sp>
            <p:nvSpPr>
              <p:cNvPr id="730273" name="Oval 161"/>
              <p:cNvSpPr>
                <a:spLocks noChangeArrowheads="1"/>
              </p:cNvSpPr>
              <p:nvPr/>
            </p:nvSpPr>
            <p:spPr bwMode="auto">
              <a:xfrm>
                <a:off x="4993" y="1174"/>
                <a:ext cx="57" cy="58"/>
              </a:xfrm>
              <a:prstGeom prst="ellipse">
                <a:avLst/>
              </a:pr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30274" name="Freeform 162"/>
              <p:cNvSpPr>
                <a:spLocks/>
              </p:cNvSpPr>
              <p:nvPr/>
            </p:nvSpPr>
            <p:spPr bwMode="auto">
              <a:xfrm>
                <a:off x="4984" y="1165"/>
                <a:ext cx="72" cy="73"/>
              </a:xfrm>
              <a:custGeom>
                <a:avLst/>
                <a:gdLst/>
                <a:ahLst/>
                <a:cxnLst>
                  <a:cxn ang="0">
                    <a:pos x="2" y="49"/>
                  </a:cxn>
                  <a:cxn ang="0">
                    <a:pos x="3" y="54"/>
                  </a:cxn>
                  <a:cxn ang="0">
                    <a:pos x="9" y="59"/>
                  </a:cxn>
                  <a:cxn ang="0">
                    <a:pos x="20" y="70"/>
                  </a:cxn>
                  <a:cxn ang="0">
                    <a:pos x="24" y="73"/>
                  </a:cxn>
                  <a:cxn ang="0">
                    <a:pos x="45" y="65"/>
                  </a:cxn>
                  <a:cxn ang="0">
                    <a:pos x="48" y="71"/>
                  </a:cxn>
                  <a:cxn ang="0">
                    <a:pos x="52" y="70"/>
                  </a:cxn>
                  <a:cxn ang="0">
                    <a:pos x="61" y="61"/>
                  </a:cxn>
                  <a:cxn ang="0">
                    <a:pos x="64" y="58"/>
                  </a:cxn>
                  <a:cxn ang="0">
                    <a:pos x="67" y="55"/>
                  </a:cxn>
                  <a:cxn ang="0">
                    <a:pos x="67" y="55"/>
                  </a:cxn>
                  <a:cxn ang="0">
                    <a:pos x="69" y="43"/>
                  </a:cxn>
                  <a:cxn ang="0">
                    <a:pos x="72" y="33"/>
                  </a:cxn>
                  <a:cxn ang="0">
                    <a:pos x="67" y="18"/>
                  </a:cxn>
                  <a:cxn ang="0">
                    <a:pos x="67" y="18"/>
                  </a:cxn>
                  <a:cxn ang="0">
                    <a:pos x="64" y="15"/>
                  </a:cxn>
                  <a:cxn ang="0">
                    <a:pos x="61" y="12"/>
                  </a:cxn>
                  <a:cxn ang="0">
                    <a:pos x="52" y="3"/>
                  </a:cxn>
                  <a:cxn ang="0">
                    <a:pos x="48" y="2"/>
                  </a:cxn>
                  <a:cxn ang="0">
                    <a:pos x="23" y="2"/>
                  </a:cxn>
                  <a:cxn ang="0">
                    <a:pos x="18" y="3"/>
                  </a:cxn>
                  <a:cxn ang="0">
                    <a:pos x="8" y="13"/>
                  </a:cxn>
                  <a:cxn ang="0">
                    <a:pos x="6" y="18"/>
                  </a:cxn>
                  <a:cxn ang="0">
                    <a:pos x="0" y="25"/>
                  </a:cxn>
                  <a:cxn ang="0">
                    <a:pos x="18" y="31"/>
                  </a:cxn>
                  <a:cxn ang="0">
                    <a:pos x="18" y="30"/>
                  </a:cxn>
                  <a:cxn ang="0">
                    <a:pos x="20" y="25"/>
                  </a:cxn>
                  <a:cxn ang="0">
                    <a:pos x="25" y="21"/>
                  </a:cxn>
                  <a:cxn ang="0">
                    <a:pos x="30" y="18"/>
                  </a:cxn>
                  <a:cxn ang="0">
                    <a:pos x="42" y="19"/>
                  </a:cxn>
                  <a:cxn ang="0">
                    <a:pos x="46" y="21"/>
                  </a:cxn>
                  <a:cxn ang="0">
                    <a:pos x="43" y="18"/>
                  </a:cxn>
                  <a:cxn ang="0">
                    <a:pos x="46" y="21"/>
                  </a:cxn>
                  <a:cxn ang="0">
                    <a:pos x="49" y="24"/>
                  </a:cxn>
                  <a:cxn ang="0">
                    <a:pos x="55" y="30"/>
                  </a:cxn>
                  <a:cxn ang="0">
                    <a:pos x="54" y="39"/>
                  </a:cxn>
                  <a:cxn ang="0">
                    <a:pos x="57" y="31"/>
                  </a:cxn>
                  <a:cxn ang="0">
                    <a:pos x="55" y="43"/>
                  </a:cxn>
                  <a:cxn ang="0">
                    <a:pos x="49" y="49"/>
                  </a:cxn>
                  <a:cxn ang="0">
                    <a:pos x="46" y="52"/>
                  </a:cxn>
                  <a:cxn ang="0">
                    <a:pos x="43" y="55"/>
                  </a:cxn>
                  <a:cxn ang="0">
                    <a:pos x="46" y="52"/>
                  </a:cxn>
                  <a:cxn ang="0">
                    <a:pos x="42" y="54"/>
                  </a:cxn>
                  <a:cxn ang="0">
                    <a:pos x="27" y="65"/>
                  </a:cxn>
                  <a:cxn ang="0">
                    <a:pos x="30" y="55"/>
                  </a:cxn>
                  <a:cxn ang="0">
                    <a:pos x="25" y="52"/>
                  </a:cxn>
                  <a:cxn ang="0">
                    <a:pos x="20" y="48"/>
                  </a:cxn>
                  <a:cxn ang="0">
                    <a:pos x="18" y="43"/>
                  </a:cxn>
                  <a:cxn ang="0">
                    <a:pos x="18" y="42"/>
                  </a:cxn>
                </a:cxnLst>
                <a:rect l="0" t="0" r="r" b="b"/>
                <a:pathLst>
                  <a:path w="72" h="73">
                    <a:moveTo>
                      <a:pt x="0" y="37"/>
                    </a:moveTo>
                    <a:lnTo>
                      <a:pt x="0" y="48"/>
                    </a:lnTo>
                    <a:lnTo>
                      <a:pt x="2" y="49"/>
                    </a:lnTo>
                    <a:lnTo>
                      <a:pt x="5" y="55"/>
                    </a:lnTo>
                    <a:lnTo>
                      <a:pt x="6" y="55"/>
                    </a:lnTo>
                    <a:lnTo>
                      <a:pt x="3" y="54"/>
                    </a:lnTo>
                    <a:lnTo>
                      <a:pt x="5" y="55"/>
                    </a:lnTo>
                    <a:lnTo>
                      <a:pt x="8" y="59"/>
                    </a:lnTo>
                    <a:lnTo>
                      <a:pt x="9" y="59"/>
                    </a:lnTo>
                    <a:lnTo>
                      <a:pt x="6" y="58"/>
                    </a:lnTo>
                    <a:lnTo>
                      <a:pt x="18" y="70"/>
                    </a:lnTo>
                    <a:lnTo>
                      <a:pt x="20" y="70"/>
                    </a:lnTo>
                    <a:lnTo>
                      <a:pt x="21" y="71"/>
                    </a:lnTo>
                    <a:lnTo>
                      <a:pt x="23" y="71"/>
                    </a:lnTo>
                    <a:lnTo>
                      <a:pt x="24" y="73"/>
                    </a:lnTo>
                    <a:lnTo>
                      <a:pt x="31" y="73"/>
                    </a:lnTo>
                    <a:lnTo>
                      <a:pt x="30" y="71"/>
                    </a:lnTo>
                    <a:lnTo>
                      <a:pt x="45" y="65"/>
                    </a:lnTo>
                    <a:lnTo>
                      <a:pt x="42" y="70"/>
                    </a:lnTo>
                    <a:lnTo>
                      <a:pt x="46" y="73"/>
                    </a:lnTo>
                    <a:lnTo>
                      <a:pt x="48" y="71"/>
                    </a:lnTo>
                    <a:lnTo>
                      <a:pt x="54" y="68"/>
                    </a:lnTo>
                    <a:lnTo>
                      <a:pt x="54" y="67"/>
                    </a:lnTo>
                    <a:lnTo>
                      <a:pt x="52" y="70"/>
                    </a:lnTo>
                    <a:lnTo>
                      <a:pt x="54" y="68"/>
                    </a:lnTo>
                    <a:lnTo>
                      <a:pt x="58" y="65"/>
                    </a:lnTo>
                    <a:lnTo>
                      <a:pt x="61" y="61"/>
                    </a:lnTo>
                    <a:lnTo>
                      <a:pt x="57" y="65"/>
                    </a:lnTo>
                    <a:lnTo>
                      <a:pt x="61" y="62"/>
                    </a:lnTo>
                    <a:lnTo>
                      <a:pt x="64" y="58"/>
                    </a:lnTo>
                    <a:lnTo>
                      <a:pt x="60" y="62"/>
                    </a:lnTo>
                    <a:lnTo>
                      <a:pt x="64" y="59"/>
                    </a:lnTo>
                    <a:lnTo>
                      <a:pt x="67" y="55"/>
                    </a:lnTo>
                    <a:lnTo>
                      <a:pt x="69" y="54"/>
                    </a:lnTo>
                    <a:lnTo>
                      <a:pt x="66" y="55"/>
                    </a:lnTo>
                    <a:lnTo>
                      <a:pt x="67" y="55"/>
                    </a:lnTo>
                    <a:lnTo>
                      <a:pt x="70" y="49"/>
                    </a:lnTo>
                    <a:lnTo>
                      <a:pt x="72" y="48"/>
                    </a:lnTo>
                    <a:lnTo>
                      <a:pt x="69" y="43"/>
                    </a:lnTo>
                    <a:lnTo>
                      <a:pt x="64" y="46"/>
                    </a:lnTo>
                    <a:lnTo>
                      <a:pt x="70" y="31"/>
                    </a:lnTo>
                    <a:lnTo>
                      <a:pt x="72" y="33"/>
                    </a:lnTo>
                    <a:lnTo>
                      <a:pt x="72" y="25"/>
                    </a:lnTo>
                    <a:lnTo>
                      <a:pt x="70" y="24"/>
                    </a:lnTo>
                    <a:lnTo>
                      <a:pt x="67" y="18"/>
                    </a:lnTo>
                    <a:lnTo>
                      <a:pt x="66" y="18"/>
                    </a:lnTo>
                    <a:lnTo>
                      <a:pt x="69" y="19"/>
                    </a:lnTo>
                    <a:lnTo>
                      <a:pt x="67" y="18"/>
                    </a:lnTo>
                    <a:lnTo>
                      <a:pt x="64" y="13"/>
                    </a:lnTo>
                    <a:lnTo>
                      <a:pt x="60" y="10"/>
                    </a:lnTo>
                    <a:lnTo>
                      <a:pt x="64" y="15"/>
                    </a:lnTo>
                    <a:lnTo>
                      <a:pt x="61" y="10"/>
                    </a:lnTo>
                    <a:lnTo>
                      <a:pt x="57" y="7"/>
                    </a:lnTo>
                    <a:lnTo>
                      <a:pt x="61" y="12"/>
                    </a:lnTo>
                    <a:lnTo>
                      <a:pt x="58" y="7"/>
                    </a:lnTo>
                    <a:lnTo>
                      <a:pt x="54" y="4"/>
                    </a:lnTo>
                    <a:lnTo>
                      <a:pt x="52" y="3"/>
                    </a:lnTo>
                    <a:lnTo>
                      <a:pt x="54" y="6"/>
                    </a:lnTo>
                    <a:lnTo>
                      <a:pt x="54" y="4"/>
                    </a:lnTo>
                    <a:lnTo>
                      <a:pt x="48" y="2"/>
                    </a:lnTo>
                    <a:lnTo>
                      <a:pt x="46" y="0"/>
                    </a:lnTo>
                    <a:lnTo>
                      <a:pt x="24" y="0"/>
                    </a:lnTo>
                    <a:lnTo>
                      <a:pt x="23" y="2"/>
                    </a:lnTo>
                    <a:lnTo>
                      <a:pt x="21" y="2"/>
                    </a:lnTo>
                    <a:lnTo>
                      <a:pt x="20" y="3"/>
                    </a:lnTo>
                    <a:lnTo>
                      <a:pt x="18" y="3"/>
                    </a:lnTo>
                    <a:lnTo>
                      <a:pt x="6" y="15"/>
                    </a:lnTo>
                    <a:lnTo>
                      <a:pt x="9" y="13"/>
                    </a:lnTo>
                    <a:lnTo>
                      <a:pt x="8" y="13"/>
                    </a:lnTo>
                    <a:lnTo>
                      <a:pt x="5" y="18"/>
                    </a:lnTo>
                    <a:lnTo>
                      <a:pt x="3" y="19"/>
                    </a:lnTo>
                    <a:lnTo>
                      <a:pt x="6" y="18"/>
                    </a:lnTo>
                    <a:lnTo>
                      <a:pt x="5" y="18"/>
                    </a:lnTo>
                    <a:lnTo>
                      <a:pt x="2" y="24"/>
                    </a:lnTo>
                    <a:lnTo>
                      <a:pt x="0" y="25"/>
                    </a:lnTo>
                    <a:lnTo>
                      <a:pt x="0" y="37"/>
                    </a:lnTo>
                    <a:lnTo>
                      <a:pt x="18" y="37"/>
                    </a:lnTo>
                    <a:lnTo>
                      <a:pt x="18" y="31"/>
                    </a:lnTo>
                    <a:lnTo>
                      <a:pt x="20" y="30"/>
                    </a:lnTo>
                    <a:lnTo>
                      <a:pt x="17" y="30"/>
                    </a:lnTo>
                    <a:lnTo>
                      <a:pt x="18" y="30"/>
                    </a:lnTo>
                    <a:lnTo>
                      <a:pt x="21" y="25"/>
                    </a:lnTo>
                    <a:lnTo>
                      <a:pt x="23" y="24"/>
                    </a:lnTo>
                    <a:lnTo>
                      <a:pt x="20" y="25"/>
                    </a:lnTo>
                    <a:lnTo>
                      <a:pt x="21" y="25"/>
                    </a:lnTo>
                    <a:lnTo>
                      <a:pt x="24" y="21"/>
                    </a:lnTo>
                    <a:lnTo>
                      <a:pt x="25" y="21"/>
                    </a:lnTo>
                    <a:lnTo>
                      <a:pt x="27" y="19"/>
                    </a:lnTo>
                    <a:lnTo>
                      <a:pt x="28" y="19"/>
                    </a:lnTo>
                    <a:lnTo>
                      <a:pt x="30" y="18"/>
                    </a:lnTo>
                    <a:lnTo>
                      <a:pt x="36" y="18"/>
                    </a:lnTo>
                    <a:lnTo>
                      <a:pt x="40" y="18"/>
                    </a:lnTo>
                    <a:lnTo>
                      <a:pt x="42" y="19"/>
                    </a:lnTo>
                    <a:lnTo>
                      <a:pt x="42" y="16"/>
                    </a:lnTo>
                    <a:lnTo>
                      <a:pt x="42" y="18"/>
                    </a:lnTo>
                    <a:lnTo>
                      <a:pt x="46" y="21"/>
                    </a:lnTo>
                    <a:lnTo>
                      <a:pt x="48" y="22"/>
                    </a:lnTo>
                    <a:lnTo>
                      <a:pt x="46" y="19"/>
                    </a:lnTo>
                    <a:lnTo>
                      <a:pt x="43" y="18"/>
                    </a:lnTo>
                    <a:lnTo>
                      <a:pt x="51" y="25"/>
                    </a:lnTo>
                    <a:lnTo>
                      <a:pt x="49" y="22"/>
                    </a:lnTo>
                    <a:lnTo>
                      <a:pt x="46" y="21"/>
                    </a:lnTo>
                    <a:lnTo>
                      <a:pt x="54" y="28"/>
                    </a:lnTo>
                    <a:lnTo>
                      <a:pt x="52" y="25"/>
                    </a:lnTo>
                    <a:lnTo>
                      <a:pt x="49" y="24"/>
                    </a:lnTo>
                    <a:lnTo>
                      <a:pt x="51" y="25"/>
                    </a:lnTo>
                    <a:lnTo>
                      <a:pt x="54" y="30"/>
                    </a:lnTo>
                    <a:lnTo>
                      <a:pt x="55" y="30"/>
                    </a:lnTo>
                    <a:lnTo>
                      <a:pt x="52" y="30"/>
                    </a:lnTo>
                    <a:lnTo>
                      <a:pt x="54" y="31"/>
                    </a:lnTo>
                    <a:lnTo>
                      <a:pt x="54" y="39"/>
                    </a:lnTo>
                    <a:lnTo>
                      <a:pt x="58" y="43"/>
                    </a:lnTo>
                    <a:lnTo>
                      <a:pt x="64" y="28"/>
                    </a:lnTo>
                    <a:lnTo>
                      <a:pt x="57" y="31"/>
                    </a:lnTo>
                    <a:lnTo>
                      <a:pt x="54" y="42"/>
                    </a:lnTo>
                    <a:lnTo>
                      <a:pt x="52" y="43"/>
                    </a:lnTo>
                    <a:lnTo>
                      <a:pt x="55" y="43"/>
                    </a:lnTo>
                    <a:lnTo>
                      <a:pt x="54" y="43"/>
                    </a:lnTo>
                    <a:lnTo>
                      <a:pt x="51" y="48"/>
                    </a:lnTo>
                    <a:lnTo>
                      <a:pt x="49" y="49"/>
                    </a:lnTo>
                    <a:lnTo>
                      <a:pt x="52" y="48"/>
                    </a:lnTo>
                    <a:lnTo>
                      <a:pt x="54" y="45"/>
                    </a:lnTo>
                    <a:lnTo>
                      <a:pt x="46" y="52"/>
                    </a:lnTo>
                    <a:lnTo>
                      <a:pt x="49" y="51"/>
                    </a:lnTo>
                    <a:lnTo>
                      <a:pt x="51" y="48"/>
                    </a:lnTo>
                    <a:lnTo>
                      <a:pt x="43" y="55"/>
                    </a:lnTo>
                    <a:lnTo>
                      <a:pt x="46" y="54"/>
                    </a:lnTo>
                    <a:lnTo>
                      <a:pt x="48" y="51"/>
                    </a:lnTo>
                    <a:lnTo>
                      <a:pt x="46" y="52"/>
                    </a:lnTo>
                    <a:lnTo>
                      <a:pt x="42" y="55"/>
                    </a:lnTo>
                    <a:lnTo>
                      <a:pt x="42" y="56"/>
                    </a:lnTo>
                    <a:lnTo>
                      <a:pt x="42" y="54"/>
                    </a:lnTo>
                    <a:lnTo>
                      <a:pt x="40" y="55"/>
                    </a:lnTo>
                    <a:lnTo>
                      <a:pt x="30" y="58"/>
                    </a:lnTo>
                    <a:lnTo>
                      <a:pt x="27" y="65"/>
                    </a:lnTo>
                    <a:lnTo>
                      <a:pt x="42" y="59"/>
                    </a:lnTo>
                    <a:lnTo>
                      <a:pt x="37" y="55"/>
                    </a:lnTo>
                    <a:lnTo>
                      <a:pt x="30" y="55"/>
                    </a:lnTo>
                    <a:lnTo>
                      <a:pt x="28" y="54"/>
                    </a:lnTo>
                    <a:lnTo>
                      <a:pt x="27" y="54"/>
                    </a:lnTo>
                    <a:lnTo>
                      <a:pt x="25" y="52"/>
                    </a:lnTo>
                    <a:lnTo>
                      <a:pt x="24" y="52"/>
                    </a:lnTo>
                    <a:lnTo>
                      <a:pt x="21" y="48"/>
                    </a:lnTo>
                    <a:lnTo>
                      <a:pt x="20" y="48"/>
                    </a:lnTo>
                    <a:lnTo>
                      <a:pt x="23" y="49"/>
                    </a:lnTo>
                    <a:lnTo>
                      <a:pt x="21" y="48"/>
                    </a:lnTo>
                    <a:lnTo>
                      <a:pt x="18" y="43"/>
                    </a:lnTo>
                    <a:lnTo>
                      <a:pt x="17" y="43"/>
                    </a:lnTo>
                    <a:lnTo>
                      <a:pt x="20" y="43"/>
                    </a:lnTo>
                    <a:lnTo>
                      <a:pt x="18" y="42"/>
                    </a:lnTo>
                    <a:lnTo>
                      <a:pt x="18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3">
            <a:extLst>
              <a:ext uri="{FF2B5EF4-FFF2-40B4-BE49-F238E27FC236}">
                <a16:creationId xmlns:a16="http://schemas.microsoft.com/office/drawing/2014/main" id="{B923B4B3-2C71-6461-2A4A-17F6DD7083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i="0" baseline="0"/>
              <a:t>Chapter 6 - Part 1    </a:t>
            </a:r>
            <a:fld id="{80FEA22B-DDBE-4CC6-A21D-B2196E0768CB}" type="slidenum">
              <a:rPr lang="en-US" altLang="en-US" sz="1600" b="0" i="0" baseline="0" smtClean="0"/>
              <a:pPr/>
              <a:t>15</a:t>
            </a:fld>
            <a:endParaRPr lang="en-US" altLang="en-US" sz="1600" b="0" i="0" baseline="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D4404C3E-790A-D838-58B3-B637D17F83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Flip-Flops</a:t>
            </a:r>
          </a:p>
        </p:txBody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650CEEC3-7CE4-98C3-FF39-9E6B8CA8D4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latch timing problem</a:t>
            </a:r>
          </a:p>
          <a:p>
            <a:r>
              <a:rPr lang="en-US" altLang="en-US"/>
              <a:t>Master-slave flip-flop</a:t>
            </a:r>
          </a:p>
          <a:p>
            <a:r>
              <a:rPr lang="en-US" altLang="en-US"/>
              <a:t>Edge-triggered flip-flop</a:t>
            </a:r>
          </a:p>
          <a:p>
            <a:r>
              <a:rPr lang="en-US" altLang="en-US"/>
              <a:t>Standard symbols for storage elements</a:t>
            </a:r>
          </a:p>
          <a:p>
            <a:r>
              <a:rPr lang="en-US" altLang="en-US"/>
              <a:t>Direct inputs to flip-flops</a:t>
            </a:r>
          </a:p>
          <a:p>
            <a:r>
              <a:rPr lang="en-US" altLang="en-US"/>
              <a:t>Flip-flop timing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>
            <a:extLst>
              <a:ext uri="{FF2B5EF4-FFF2-40B4-BE49-F238E27FC236}">
                <a16:creationId xmlns:a16="http://schemas.microsoft.com/office/drawing/2014/main" id="{0A640D01-3904-39CF-4E2E-45B3235CA2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i="0" baseline="0"/>
              <a:t>Chapter 6 - Part 1    </a:t>
            </a:r>
            <a:fld id="{CAD9DB07-34CA-45BA-8D6F-55EFDB8E661D}" type="slidenum">
              <a:rPr lang="en-US" altLang="en-US" sz="1600" b="0" i="0" baseline="0" smtClean="0"/>
              <a:pPr/>
              <a:t>16</a:t>
            </a:fld>
            <a:endParaRPr lang="en-US" altLang="en-US" sz="1600" b="0" i="0" baseline="0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92D05AF-77C3-8589-9368-7483593DD0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Latch Timing Problem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8503FB2F-49DF-6790-B2BD-5CFD2617CE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In a sequential circuit, paths may exist through combinational logic:</a:t>
            </a:r>
          </a:p>
          <a:p>
            <a:pPr lvl="1"/>
            <a:r>
              <a:rPr lang="en-US" altLang="en-US" sz="2400"/>
              <a:t>From one storage element to another</a:t>
            </a:r>
          </a:p>
          <a:p>
            <a:pPr lvl="1"/>
            <a:r>
              <a:rPr lang="en-US" altLang="en-US" sz="2400"/>
              <a:t>From a storage element back to the same storage element</a:t>
            </a:r>
          </a:p>
          <a:p>
            <a:r>
              <a:rPr lang="en-US" altLang="en-US" sz="2800"/>
              <a:t>The combinational logic between a latch output and a latch input may be as simple as an interconnect</a:t>
            </a:r>
          </a:p>
          <a:p>
            <a:r>
              <a:rPr lang="en-US" altLang="en-US" sz="2800"/>
              <a:t>For a clocked D-latch, the output Q depends on the input D whenever the clock input C has value 1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>
            <a:extLst>
              <a:ext uri="{FF2B5EF4-FFF2-40B4-BE49-F238E27FC236}">
                <a16:creationId xmlns:a16="http://schemas.microsoft.com/office/drawing/2014/main" id="{3F3227D7-33C8-A1F0-544E-68D784591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i="0" baseline="0"/>
              <a:t>Chapter 6 - Part 1    </a:t>
            </a:r>
            <a:fld id="{A94CC259-7F16-4F69-8C86-768D69F55A9D}" type="slidenum">
              <a:rPr lang="en-US" altLang="en-US" sz="1600" b="0" i="0" baseline="0" smtClean="0"/>
              <a:pPr/>
              <a:t>17</a:t>
            </a:fld>
            <a:endParaRPr lang="en-US" altLang="en-US" sz="1600" b="0" i="0" baseline="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6D8B1721-45D1-1B65-AEBE-B29F528BDD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7950200" cy="1020763"/>
          </a:xfrm>
        </p:spPr>
        <p:txBody>
          <a:bodyPr/>
          <a:lstStyle/>
          <a:p>
            <a:r>
              <a:rPr lang="en-US" altLang="en-US"/>
              <a:t>The Latch Timing Problem (continued)</a:t>
            </a:r>
          </a:p>
        </p:txBody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71358A78-E2B3-213B-26AD-FD20B9958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3238" y="1212850"/>
            <a:ext cx="7772400" cy="5027613"/>
          </a:xfrm>
        </p:spPr>
        <p:txBody>
          <a:bodyPr/>
          <a:lstStyle/>
          <a:p>
            <a:r>
              <a:rPr lang="en-US" altLang="en-US" sz="2400"/>
              <a:t>Consider the following circuit:</a:t>
            </a:r>
          </a:p>
          <a:p>
            <a:endParaRPr lang="en-US" altLang="en-US" sz="2400"/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Suppose that initially Y = 0.</a:t>
            </a:r>
          </a:p>
          <a:p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As long as C = 1, the value of Y continues to change!</a:t>
            </a:r>
          </a:p>
          <a:p>
            <a:r>
              <a:rPr lang="en-US" altLang="en-US" sz="2400"/>
              <a:t>The changes are based on the delay present on the loop through the connection from Y back to Y. </a:t>
            </a:r>
          </a:p>
          <a:p>
            <a:r>
              <a:rPr lang="en-US" altLang="en-US" sz="2400"/>
              <a:t>This behavior is clearly unacceptable.</a:t>
            </a:r>
          </a:p>
          <a:p>
            <a:r>
              <a:rPr lang="en-US" altLang="en-US" sz="2400" u="sng"/>
              <a:t>Desired behavior</a:t>
            </a:r>
            <a:r>
              <a:rPr lang="en-US" altLang="en-US" sz="2400"/>
              <a:t>: Y changes </a:t>
            </a:r>
            <a:r>
              <a:rPr lang="en-US" altLang="en-US" sz="2400" u="sng"/>
              <a:t>only once</a:t>
            </a:r>
            <a:r>
              <a:rPr lang="en-US" altLang="en-US" sz="2400"/>
              <a:t> per clock pulse</a:t>
            </a:r>
          </a:p>
        </p:txBody>
      </p:sp>
      <p:grpSp>
        <p:nvGrpSpPr>
          <p:cNvPr id="41989" name="Group 49">
            <a:extLst>
              <a:ext uri="{FF2B5EF4-FFF2-40B4-BE49-F238E27FC236}">
                <a16:creationId xmlns:a16="http://schemas.microsoft.com/office/drawing/2014/main" id="{860EDB48-A157-5D79-BAC9-9B6177E74078}"/>
              </a:ext>
            </a:extLst>
          </p:cNvPr>
          <p:cNvGrpSpPr>
            <a:grpSpLocks/>
          </p:cNvGrpSpPr>
          <p:nvPr/>
        </p:nvGrpSpPr>
        <p:grpSpPr bwMode="auto">
          <a:xfrm>
            <a:off x="1050925" y="3270250"/>
            <a:ext cx="5934075" cy="1085850"/>
            <a:chOff x="478" y="2684"/>
            <a:chExt cx="3738" cy="684"/>
          </a:xfrm>
        </p:grpSpPr>
        <p:grpSp>
          <p:nvGrpSpPr>
            <p:cNvPr id="42013" name="Group 47">
              <a:extLst>
                <a:ext uri="{FF2B5EF4-FFF2-40B4-BE49-F238E27FC236}">
                  <a16:creationId xmlns:a16="http://schemas.microsoft.com/office/drawing/2014/main" id="{CE82EF88-E975-7DDC-3CCB-6B3A5CDC0F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65" y="2816"/>
              <a:ext cx="3051" cy="184"/>
              <a:chOff x="1165" y="2816"/>
              <a:chExt cx="3051" cy="184"/>
            </a:xfrm>
          </p:grpSpPr>
          <p:sp>
            <p:nvSpPr>
              <p:cNvPr id="42026" name="Line 27">
                <a:extLst>
                  <a:ext uri="{FF2B5EF4-FFF2-40B4-BE49-F238E27FC236}">
                    <a16:creationId xmlns:a16="http://schemas.microsoft.com/office/drawing/2014/main" id="{01086F69-2055-C118-16F4-D8EC3B1B0D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65" y="3000"/>
                <a:ext cx="86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7" name="Line 28">
                <a:extLst>
                  <a:ext uri="{FF2B5EF4-FFF2-40B4-BE49-F238E27FC236}">
                    <a16:creationId xmlns:a16="http://schemas.microsoft.com/office/drawing/2014/main" id="{5627966E-B6EF-FF5D-E7C2-C3E65C456F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21" y="2824"/>
                <a:ext cx="0" cy="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8" name="Line 29">
                <a:extLst>
                  <a:ext uri="{FF2B5EF4-FFF2-40B4-BE49-F238E27FC236}">
                    <a16:creationId xmlns:a16="http://schemas.microsoft.com/office/drawing/2014/main" id="{E54A5DB6-6CEB-19B6-2D9D-A3EF4C4E2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3" y="2816"/>
                <a:ext cx="12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9" name="Line 30">
                <a:extLst>
                  <a:ext uri="{FF2B5EF4-FFF2-40B4-BE49-F238E27FC236}">
                    <a16:creationId xmlns:a16="http://schemas.microsoft.com/office/drawing/2014/main" id="{25A55393-AEF4-0CA5-5246-F42AA58E0F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54" y="2816"/>
                <a:ext cx="0" cy="17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30" name="Line 31">
                <a:extLst>
                  <a:ext uri="{FF2B5EF4-FFF2-40B4-BE49-F238E27FC236}">
                    <a16:creationId xmlns:a16="http://schemas.microsoft.com/office/drawing/2014/main" id="{6664CAFA-69D6-B391-0BB6-34DDC10C85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6" y="3000"/>
                <a:ext cx="9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2014" name="Text Box 33">
              <a:extLst>
                <a:ext uri="{FF2B5EF4-FFF2-40B4-BE49-F238E27FC236}">
                  <a16:creationId xmlns:a16="http://schemas.microsoft.com/office/drawing/2014/main" id="{47A4E1E1-C214-540C-ED2D-FFE24C146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8" y="2684"/>
              <a:ext cx="7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3200" b="0" i="0" baseline="0"/>
                <a:t>Clock</a:t>
              </a:r>
            </a:p>
          </p:txBody>
        </p:sp>
        <p:sp>
          <p:nvSpPr>
            <p:cNvPr id="42015" name="Text Box 34">
              <a:extLst>
                <a:ext uri="{FF2B5EF4-FFF2-40B4-BE49-F238E27FC236}">
                  <a16:creationId xmlns:a16="http://schemas.microsoft.com/office/drawing/2014/main" id="{6F5A63AC-2A80-EC00-5279-D02165AE99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3003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3200" b="0" i="0" baseline="0"/>
                <a:t>Y</a:t>
              </a:r>
            </a:p>
          </p:txBody>
        </p:sp>
        <p:grpSp>
          <p:nvGrpSpPr>
            <p:cNvPr id="42016" name="Group 46">
              <a:extLst>
                <a:ext uri="{FF2B5EF4-FFF2-40B4-BE49-F238E27FC236}">
                  <a16:creationId xmlns:a16="http://schemas.microsoft.com/office/drawing/2014/main" id="{8D677995-33D2-6D8B-1764-54080012DD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72" y="3119"/>
              <a:ext cx="2924" cy="205"/>
              <a:chOff x="1172" y="3119"/>
              <a:chExt cx="2924" cy="205"/>
            </a:xfrm>
          </p:grpSpPr>
          <p:sp>
            <p:nvSpPr>
              <p:cNvPr id="42017" name="Line 35">
                <a:extLst>
                  <a:ext uri="{FF2B5EF4-FFF2-40B4-BE49-F238E27FC236}">
                    <a16:creationId xmlns:a16="http://schemas.microsoft.com/office/drawing/2014/main" id="{396B49F5-911E-E795-E540-47EE7E68B1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2" y="3316"/>
                <a:ext cx="9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18" name="Line 36">
                <a:extLst>
                  <a:ext uri="{FF2B5EF4-FFF2-40B4-BE49-F238E27FC236}">
                    <a16:creationId xmlns:a16="http://schemas.microsoft.com/office/drawing/2014/main" id="{6026D9C6-9692-818C-D58C-E458FCAA32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25" y="3123"/>
                <a:ext cx="0" cy="2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19" name="Line 37">
                <a:extLst>
                  <a:ext uri="{FF2B5EF4-FFF2-40B4-BE49-F238E27FC236}">
                    <a16:creationId xmlns:a16="http://schemas.microsoft.com/office/drawing/2014/main" id="{FFF2CBFE-66A4-7185-425F-9D9DCD46E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28" y="3132"/>
                <a:ext cx="3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0" name="Line 38">
                <a:extLst>
                  <a:ext uri="{FF2B5EF4-FFF2-40B4-BE49-F238E27FC236}">
                    <a16:creationId xmlns:a16="http://schemas.microsoft.com/office/drawing/2014/main" id="{118AAB01-1226-BE47-521D-3935106C0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0" y="312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1" name="Line 39">
                <a:extLst>
                  <a:ext uri="{FF2B5EF4-FFF2-40B4-BE49-F238E27FC236}">
                    <a16:creationId xmlns:a16="http://schemas.microsoft.com/office/drawing/2014/main" id="{0C9C2F83-62FE-2C84-633F-02553B57F3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0" y="3307"/>
                <a:ext cx="3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2" name="Line 41">
                <a:extLst>
                  <a:ext uri="{FF2B5EF4-FFF2-40B4-BE49-F238E27FC236}">
                    <a16:creationId xmlns:a16="http://schemas.microsoft.com/office/drawing/2014/main" id="{8128848A-FD1E-9454-749D-FC269D2B36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24" y="3129"/>
                <a:ext cx="3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3" name="Line 42">
                <a:extLst>
                  <a:ext uri="{FF2B5EF4-FFF2-40B4-BE49-F238E27FC236}">
                    <a16:creationId xmlns:a16="http://schemas.microsoft.com/office/drawing/2014/main" id="{DF0ED61E-4026-8C8E-9CF4-501C1FCBF8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16" y="3119"/>
                <a:ext cx="0" cy="1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4" name="Line 43">
                <a:extLst>
                  <a:ext uri="{FF2B5EF4-FFF2-40B4-BE49-F238E27FC236}">
                    <a16:creationId xmlns:a16="http://schemas.microsoft.com/office/drawing/2014/main" id="{595078AF-80C4-2C10-7329-57D7D4819C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4" y="3131"/>
                <a:ext cx="0" cy="19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25" name="Line 44">
                <a:extLst>
                  <a:ext uri="{FF2B5EF4-FFF2-40B4-BE49-F238E27FC236}">
                    <a16:creationId xmlns:a16="http://schemas.microsoft.com/office/drawing/2014/main" id="{B53AB670-186A-8A03-5F44-4927E66587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44" y="3315"/>
                <a:ext cx="9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1990" name="Group 55">
            <a:extLst>
              <a:ext uri="{FF2B5EF4-FFF2-40B4-BE49-F238E27FC236}">
                <a16:creationId xmlns:a16="http://schemas.microsoft.com/office/drawing/2014/main" id="{5B611131-F169-B87E-43E4-A1219BCD4B37}"/>
              </a:ext>
            </a:extLst>
          </p:cNvPr>
          <p:cNvGrpSpPr>
            <a:grpSpLocks/>
          </p:cNvGrpSpPr>
          <p:nvPr/>
        </p:nvGrpSpPr>
        <p:grpSpPr bwMode="auto">
          <a:xfrm>
            <a:off x="4810125" y="1358900"/>
            <a:ext cx="3741738" cy="1928813"/>
            <a:chOff x="3030" y="856"/>
            <a:chExt cx="2357" cy="1215"/>
          </a:xfrm>
        </p:grpSpPr>
        <p:grpSp>
          <p:nvGrpSpPr>
            <p:cNvPr id="41991" name="Group 4">
              <a:extLst>
                <a:ext uri="{FF2B5EF4-FFF2-40B4-BE49-F238E27FC236}">
                  <a16:creationId xmlns:a16="http://schemas.microsoft.com/office/drawing/2014/main" id="{8A675674-4A96-59A9-0D5A-A8F65BCE14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20" y="1040"/>
              <a:ext cx="1168" cy="1031"/>
              <a:chOff x="4080" y="2736"/>
              <a:chExt cx="1168" cy="1031"/>
            </a:xfrm>
          </p:grpSpPr>
          <p:sp>
            <p:nvSpPr>
              <p:cNvPr id="42003" name="Freeform 5">
                <a:extLst>
                  <a:ext uri="{FF2B5EF4-FFF2-40B4-BE49-F238E27FC236}">
                    <a16:creationId xmlns:a16="http://schemas.microsoft.com/office/drawing/2014/main" id="{A53CA3C0-9346-088B-7A3A-5741679C7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3" y="2736"/>
                <a:ext cx="778" cy="1031"/>
              </a:xfrm>
              <a:custGeom>
                <a:avLst/>
                <a:gdLst>
                  <a:gd name="T0" fmla="*/ 10 w 778"/>
                  <a:gd name="T1" fmla="*/ 0 h 1031"/>
                  <a:gd name="T2" fmla="*/ 7 w 778"/>
                  <a:gd name="T3" fmla="*/ 0 h 1031"/>
                  <a:gd name="T4" fmla="*/ 4 w 778"/>
                  <a:gd name="T5" fmla="*/ 3 h 1031"/>
                  <a:gd name="T6" fmla="*/ 0 w 778"/>
                  <a:gd name="T7" fmla="*/ 7 h 1031"/>
                  <a:gd name="T8" fmla="*/ 0 w 778"/>
                  <a:gd name="T9" fmla="*/ 1024 h 1031"/>
                  <a:gd name="T10" fmla="*/ 4 w 778"/>
                  <a:gd name="T11" fmla="*/ 1027 h 1031"/>
                  <a:gd name="T12" fmla="*/ 7 w 778"/>
                  <a:gd name="T13" fmla="*/ 1031 h 1031"/>
                  <a:gd name="T14" fmla="*/ 772 w 778"/>
                  <a:gd name="T15" fmla="*/ 1031 h 1031"/>
                  <a:gd name="T16" fmla="*/ 775 w 778"/>
                  <a:gd name="T17" fmla="*/ 1027 h 1031"/>
                  <a:gd name="T18" fmla="*/ 778 w 778"/>
                  <a:gd name="T19" fmla="*/ 1024 h 1031"/>
                  <a:gd name="T20" fmla="*/ 778 w 778"/>
                  <a:gd name="T21" fmla="*/ 7 h 1031"/>
                  <a:gd name="T22" fmla="*/ 775 w 778"/>
                  <a:gd name="T23" fmla="*/ 3 h 1031"/>
                  <a:gd name="T24" fmla="*/ 772 w 778"/>
                  <a:gd name="T25" fmla="*/ 0 h 1031"/>
                  <a:gd name="T26" fmla="*/ 768 w 778"/>
                  <a:gd name="T27" fmla="*/ 0 h 1031"/>
                  <a:gd name="T28" fmla="*/ 10 w 778"/>
                  <a:gd name="T29" fmla="*/ 0 h 1031"/>
                  <a:gd name="T30" fmla="*/ 10 w 778"/>
                  <a:gd name="T31" fmla="*/ 20 h 1031"/>
                  <a:gd name="T32" fmla="*/ 768 w 778"/>
                  <a:gd name="T33" fmla="*/ 20 h 1031"/>
                  <a:gd name="T34" fmla="*/ 758 w 778"/>
                  <a:gd name="T35" fmla="*/ 10 h 1031"/>
                  <a:gd name="T36" fmla="*/ 758 w 778"/>
                  <a:gd name="T37" fmla="*/ 1021 h 1031"/>
                  <a:gd name="T38" fmla="*/ 768 w 778"/>
                  <a:gd name="T39" fmla="*/ 1010 h 1031"/>
                  <a:gd name="T40" fmla="*/ 10 w 778"/>
                  <a:gd name="T41" fmla="*/ 1010 h 1031"/>
                  <a:gd name="T42" fmla="*/ 20 w 778"/>
                  <a:gd name="T43" fmla="*/ 1021 h 1031"/>
                  <a:gd name="T44" fmla="*/ 20 w 778"/>
                  <a:gd name="T45" fmla="*/ 10 h 1031"/>
                  <a:gd name="T46" fmla="*/ 10 w 778"/>
                  <a:gd name="T47" fmla="*/ 20 h 1031"/>
                  <a:gd name="T48" fmla="*/ 10 w 778"/>
                  <a:gd name="T49" fmla="*/ 0 h 1031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0" t="0" r="r" b="b"/>
                <a:pathLst>
                  <a:path w="778" h="1031">
                    <a:moveTo>
                      <a:pt x="10" y="0"/>
                    </a:moveTo>
                    <a:lnTo>
                      <a:pt x="7" y="0"/>
                    </a:lnTo>
                    <a:lnTo>
                      <a:pt x="4" y="3"/>
                    </a:lnTo>
                    <a:lnTo>
                      <a:pt x="0" y="7"/>
                    </a:lnTo>
                    <a:lnTo>
                      <a:pt x="0" y="1024"/>
                    </a:lnTo>
                    <a:lnTo>
                      <a:pt x="4" y="1027"/>
                    </a:lnTo>
                    <a:lnTo>
                      <a:pt x="7" y="1031"/>
                    </a:lnTo>
                    <a:lnTo>
                      <a:pt x="772" y="1031"/>
                    </a:lnTo>
                    <a:lnTo>
                      <a:pt x="775" y="1027"/>
                    </a:lnTo>
                    <a:lnTo>
                      <a:pt x="778" y="1024"/>
                    </a:lnTo>
                    <a:lnTo>
                      <a:pt x="778" y="7"/>
                    </a:lnTo>
                    <a:lnTo>
                      <a:pt x="775" y="3"/>
                    </a:lnTo>
                    <a:lnTo>
                      <a:pt x="772" y="0"/>
                    </a:lnTo>
                    <a:lnTo>
                      <a:pt x="768" y="0"/>
                    </a:lnTo>
                    <a:lnTo>
                      <a:pt x="10" y="0"/>
                    </a:lnTo>
                    <a:lnTo>
                      <a:pt x="10" y="20"/>
                    </a:lnTo>
                    <a:lnTo>
                      <a:pt x="768" y="20"/>
                    </a:lnTo>
                    <a:lnTo>
                      <a:pt x="758" y="10"/>
                    </a:lnTo>
                    <a:lnTo>
                      <a:pt x="758" y="1021"/>
                    </a:lnTo>
                    <a:lnTo>
                      <a:pt x="768" y="1010"/>
                    </a:lnTo>
                    <a:lnTo>
                      <a:pt x="10" y="1010"/>
                    </a:lnTo>
                    <a:lnTo>
                      <a:pt x="20" y="1021"/>
                    </a:lnTo>
                    <a:lnTo>
                      <a:pt x="20" y="10"/>
                    </a:lnTo>
                    <a:lnTo>
                      <a:pt x="10" y="20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4" name="Rectangle 6">
                <a:extLst>
                  <a:ext uri="{FF2B5EF4-FFF2-40B4-BE49-F238E27FC236}">
                    <a16:creationId xmlns:a16="http://schemas.microsoft.com/office/drawing/2014/main" id="{40C93653-3C45-A1AD-A80D-668B842995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8" y="3453"/>
                <a:ext cx="121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100" i="0" baseline="0">
                    <a:solidFill>
                      <a:srgbClr val="000000"/>
                    </a:solidFill>
                    <a:latin typeface="Swiss 721 SWA" charset="0"/>
                  </a:rPr>
                  <a:t>C</a:t>
                </a:r>
                <a:endParaRPr lang="en-US" altLang="en-US" sz="3200" b="0"/>
              </a:p>
            </p:txBody>
          </p:sp>
          <p:sp>
            <p:nvSpPr>
              <p:cNvPr id="42005" name="Rectangle 7">
                <a:extLst>
                  <a:ext uri="{FF2B5EF4-FFF2-40B4-BE49-F238E27FC236}">
                    <a16:creationId xmlns:a16="http://schemas.microsoft.com/office/drawing/2014/main" id="{E53B3865-EEAA-3576-3BDE-A4C8F2A366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8" y="2879"/>
                <a:ext cx="121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100" i="0" baseline="0">
                    <a:solidFill>
                      <a:srgbClr val="000000"/>
                    </a:solidFill>
                    <a:latin typeface="Swiss 721 SWA" charset="0"/>
                  </a:rPr>
                  <a:t>D</a:t>
                </a:r>
                <a:endParaRPr lang="en-US" altLang="en-US" sz="3200" b="0"/>
              </a:p>
            </p:txBody>
          </p:sp>
          <p:sp>
            <p:nvSpPr>
              <p:cNvPr id="42006" name="Rectangle 8">
                <a:extLst>
                  <a:ext uri="{FF2B5EF4-FFF2-40B4-BE49-F238E27FC236}">
                    <a16:creationId xmlns:a16="http://schemas.microsoft.com/office/drawing/2014/main" id="{C612F2F6-E000-E491-197D-48F749291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1" y="2884"/>
                <a:ext cx="131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100" i="0" baseline="0">
                    <a:solidFill>
                      <a:srgbClr val="000000"/>
                    </a:solidFill>
                    <a:latin typeface="Swiss 721 SWA" charset="0"/>
                  </a:rPr>
                  <a:t>Q</a:t>
                </a:r>
                <a:endParaRPr lang="en-US" altLang="en-US" sz="3200" b="0"/>
              </a:p>
            </p:txBody>
          </p:sp>
          <p:sp>
            <p:nvSpPr>
              <p:cNvPr id="42007" name="Rectangle 9">
                <a:extLst>
                  <a:ext uri="{FF2B5EF4-FFF2-40B4-BE49-F238E27FC236}">
                    <a16:creationId xmlns:a16="http://schemas.microsoft.com/office/drawing/2014/main" id="{EF678183-0971-6F8F-697F-FFF5765A7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9" y="3436"/>
                <a:ext cx="131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2100" i="0" baseline="0">
                    <a:solidFill>
                      <a:srgbClr val="000000"/>
                    </a:solidFill>
                    <a:latin typeface="Swiss 721 SWA" charset="0"/>
                  </a:rPr>
                  <a:t>Q</a:t>
                </a:r>
                <a:endParaRPr lang="en-US" altLang="en-US" sz="3200" b="0"/>
              </a:p>
            </p:txBody>
          </p:sp>
          <p:sp>
            <p:nvSpPr>
              <p:cNvPr id="42008" name="Freeform 10">
                <a:extLst>
                  <a:ext uri="{FF2B5EF4-FFF2-40B4-BE49-F238E27FC236}">
                    <a16:creationId xmlns:a16="http://schemas.microsoft.com/office/drawing/2014/main" id="{AA5B788F-EF50-C3F6-3355-59407AF18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" y="2931"/>
                <a:ext cx="168" cy="10"/>
              </a:xfrm>
              <a:custGeom>
                <a:avLst/>
                <a:gdLst>
                  <a:gd name="T0" fmla="*/ 163 w 168"/>
                  <a:gd name="T1" fmla="*/ 10 h 10"/>
                  <a:gd name="T2" fmla="*/ 167 w 168"/>
                  <a:gd name="T3" fmla="*/ 10 h 10"/>
                  <a:gd name="T4" fmla="*/ 167 w 168"/>
                  <a:gd name="T5" fmla="*/ 9 h 10"/>
                  <a:gd name="T6" fmla="*/ 168 w 168"/>
                  <a:gd name="T7" fmla="*/ 9 h 10"/>
                  <a:gd name="T8" fmla="*/ 168 w 168"/>
                  <a:gd name="T9" fmla="*/ 4 h 10"/>
                  <a:gd name="T10" fmla="*/ 167 w 168"/>
                  <a:gd name="T11" fmla="*/ 2 h 10"/>
                  <a:gd name="T12" fmla="*/ 167 w 168"/>
                  <a:gd name="T13" fmla="*/ 0 h 10"/>
                  <a:gd name="T14" fmla="*/ 3 w 168"/>
                  <a:gd name="T15" fmla="*/ 0 h 10"/>
                  <a:gd name="T16" fmla="*/ 0 w 168"/>
                  <a:gd name="T17" fmla="*/ 4 h 10"/>
                  <a:gd name="T18" fmla="*/ 0 w 168"/>
                  <a:gd name="T19" fmla="*/ 9 h 10"/>
                  <a:gd name="T20" fmla="*/ 2 w 168"/>
                  <a:gd name="T21" fmla="*/ 9 h 10"/>
                  <a:gd name="T22" fmla="*/ 3 w 168"/>
                  <a:gd name="T23" fmla="*/ 10 h 10"/>
                  <a:gd name="T24" fmla="*/ 5 w 168"/>
                  <a:gd name="T25" fmla="*/ 10 h 10"/>
                  <a:gd name="T26" fmla="*/ 163 w 168"/>
                  <a:gd name="T27" fmla="*/ 10 h 1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68" h="10">
                    <a:moveTo>
                      <a:pt x="163" y="10"/>
                    </a:moveTo>
                    <a:lnTo>
                      <a:pt x="167" y="10"/>
                    </a:lnTo>
                    <a:lnTo>
                      <a:pt x="167" y="9"/>
                    </a:lnTo>
                    <a:lnTo>
                      <a:pt x="168" y="9"/>
                    </a:lnTo>
                    <a:lnTo>
                      <a:pt x="168" y="4"/>
                    </a:lnTo>
                    <a:lnTo>
                      <a:pt x="167" y="2"/>
                    </a:lnTo>
                    <a:lnTo>
                      <a:pt x="167" y="0"/>
                    </a:lnTo>
                    <a:lnTo>
                      <a:pt x="3" y="0"/>
                    </a:lnTo>
                    <a:lnTo>
                      <a:pt x="0" y="4"/>
                    </a:lnTo>
                    <a:lnTo>
                      <a:pt x="0" y="9"/>
                    </a:lnTo>
                    <a:lnTo>
                      <a:pt x="2" y="9"/>
                    </a:lnTo>
                    <a:lnTo>
                      <a:pt x="3" y="10"/>
                    </a:lnTo>
                    <a:lnTo>
                      <a:pt x="5" y="10"/>
                    </a:lnTo>
                    <a:lnTo>
                      <a:pt x="163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09" name="Freeform 11">
                <a:extLst>
                  <a:ext uri="{FF2B5EF4-FFF2-40B4-BE49-F238E27FC236}">
                    <a16:creationId xmlns:a16="http://schemas.microsoft.com/office/drawing/2014/main" id="{20E7597E-FA5D-3948-D4DB-6D089195D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0" y="3531"/>
                <a:ext cx="168" cy="10"/>
              </a:xfrm>
              <a:custGeom>
                <a:avLst/>
                <a:gdLst>
                  <a:gd name="T0" fmla="*/ 163 w 168"/>
                  <a:gd name="T1" fmla="*/ 10 h 10"/>
                  <a:gd name="T2" fmla="*/ 167 w 168"/>
                  <a:gd name="T3" fmla="*/ 10 h 10"/>
                  <a:gd name="T4" fmla="*/ 167 w 168"/>
                  <a:gd name="T5" fmla="*/ 8 h 10"/>
                  <a:gd name="T6" fmla="*/ 168 w 168"/>
                  <a:gd name="T7" fmla="*/ 8 h 10"/>
                  <a:gd name="T8" fmla="*/ 168 w 168"/>
                  <a:gd name="T9" fmla="*/ 3 h 10"/>
                  <a:gd name="T10" fmla="*/ 167 w 168"/>
                  <a:gd name="T11" fmla="*/ 2 h 10"/>
                  <a:gd name="T12" fmla="*/ 167 w 168"/>
                  <a:gd name="T13" fmla="*/ 0 h 10"/>
                  <a:gd name="T14" fmla="*/ 3 w 168"/>
                  <a:gd name="T15" fmla="*/ 0 h 10"/>
                  <a:gd name="T16" fmla="*/ 0 w 168"/>
                  <a:gd name="T17" fmla="*/ 3 h 10"/>
                  <a:gd name="T18" fmla="*/ 0 w 168"/>
                  <a:gd name="T19" fmla="*/ 8 h 10"/>
                  <a:gd name="T20" fmla="*/ 2 w 168"/>
                  <a:gd name="T21" fmla="*/ 8 h 10"/>
                  <a:gd name="T22" fmla="*/ 3 w 168"/>
                  <a:gd name="T23" fmla="*/ 10 h 10"/>
                  <a:gd name="T24" fmla="*/ 5 w 168"/>
                  <a:gd name="T25" fmla="*/ 10 h 10"/>
                  <a:gd name="T26" fmla="*/ 163 w 168"/>
                  <a:gd name="T27" fmla="*/ 10 h 1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68" h="10">
                    <a:moveTo>
                      <a:pt x="163" y="10"/>
                    </a:moveTo>
                    <a:lnTo>
                      <a:pt x="167" y="10"/>
                    </a:lnTo>
                    <a:lnTo>
                      <a:pt x="167" y="8"/>
                    </a:lnTo>
                    <a:lnTo>
                      <a:pt x="168" y="8"/>
                    </a:lnTo>
                    <a:lnTo>
                      <a:pt x="168" y="3"/>
                    </a:lnTo>
                    <a:lnTo>
                      <a:pt x="167" y="2"/>
                    </a:lnTo>
                    <a:lnTo>
                      <a:pt x="167" y="0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0" y="8"/>
                    </a:lnTo>
                    <a:lnTo>
                      <a:pt x="2" y="8"/>
                    </a:lnTo>
                    <a:lnTo>
                      <a:pt x="3" y="10"/>
                    </a:lnTo>
                    <a:lnTo>
                      <a:pt x="5" y="10"/>
                    </a:lnTo>
                    <a:lnTo>
                      <a:pt x="163" y="1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10" name="Line 12">
                <a:extLst>
                  <a:ext uri="{FF2B5EF4-FFF2-40B4-BE49-F238E27FC236}">
                    <a16:creationId xmlns:a16="http://schemas.microsoft.com/office/drawing/2014/main" id="{AE61DFFF-9606-F327-F56B-6BB5A0DB7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2" y="2984"/>
                <a:ext cx="2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11" name="Line 13">
                <a:extLst>
                  <a:ext uri="{FF2B5EF4-FFF2-40B4-BE49-F238E27FC236}">
                    <a16:creationId xmlns:a16="http://schemas.microsoft.com/office/drawing/2014/main" id="{0A74D68A-2EF3-F4CE-514C-2466B294A5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96" y="3536"/>
                <a:ext cx="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12" name="Oval 14">
                <a:extLst>
                  <a:ext uri="{FF2B5EF4-FFF2-40B4-BE49-F238E27FC236}">
                    <a16:creationId xmlns:a16="http://schemas.microsoft.com/office/drawing/2014/main" id="{B948C13E-C651-CEAC-1397-7851149875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00" y="3488"/>
                <a:ext cx="88" cy="96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1992" name="Line 18">
              <a:extLst>
                <a:ext uri="{FF2B5EF4-FFF2-40B4-BE49-F238E27FC236}">
                  <a16:creationId xmlns:a16="http://schemas.microsoft.com/office/drawing/2014/main" id="{23D03E8D-D835-CBE8-D94A-EF22F5DDF8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72" y="1288"/>
              <a:ext cx="2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3" name="Line 19">
              <a:extLst>
                <a:ext uri="{FF2B5EF4-FFF2-40B4-BE49-F238E27FC236}">
                  <a16:creationId xmlns:a16="http://schemas.microsoft.com/office/drawing/2014/main" id="{9E3B7507-ADCF-42DB-7D4F-E900271A75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0" y="856"/>
              <a:ext cx="0" cy="9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4" name="Line 20">
              <a:extLst>
                <a:ext uri="{FF2B5EF4-FFF2-40B4-BE49-F238E27FC236}">
                  <a16:creationId xmlns:a16="http://schemas.microsoft.com/office/drawing/2014/main" id="{7E751F37-AA31-E12E-4730-A0D2BD1DD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864"/>
              <a:ext cx="17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5" name="Line 21">
              <a:extLst>
                <a:ext uri="{FF2B5EF4-FFF2-40B4-BE49-F238E27FC236}">
                  <a16:creationId xmlns:a16="http://schemas.microsoft.com/office/drawing/2014/main" id="{506EA489-C980-31C3-B061-6261FD5280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24" y="1240"/>
              <a:ext cx="2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6" name="Line 22">
              <a:extLst>
                <a:ext uri="{FF2B5EF4-FFF2-40B4-BE49-F238E27FC236}">
                  <a16:creationId xmlns:a16="http://schemas.microsoft.com/office/drawing/2014/main" id="{556FA62B-729B-A551-6D17-905E361E8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8" y="856"/>
              <a:ext cx="0" cy="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997" name="Text Box 24">
              <a:extLst>
                <a:ext uri="{FF2B5EF4-FFF2-40B4-BE49-F238E27FC236}">
                  <a16:creationId xmlns:a16="http://schemas.microsoft.com/office/drawing/2014/main" id="{391D9D51-7616-5FA6-7C24-5CAB8AB97E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6" y="1076"/>
              <a:ext cx="30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3200" b="0" i="0" baseline="0"/>
                <a:t>Y</a:t>
              </a:r>
            </a:p>
          </p:txBody>
        </p:sp>
        <p:sp>
          <p:nvSpPr>
            <p:cNvPr id="41998" name="Text Box 25">
              <a:extLst>
                <a:ext uri="{FF2B5EF4-FFF2-40B4-BE49-F238E27FC236}">
                  <a16:creationId xmlns:a16="http://schemas.microsoft.com/office/drawing/2014/main" id="{20955CAF-E4F7-11AF-D0DD-26BBB1A37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0" y="1620"/>
              <a:ext cx="7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3200" b="0" i="0" baseline="0"/>
                <a:t>Clock</a:t>
              </a:r>
            </a:p>
          </p:txBody>
        </p:sp>
        <p:grpSp>
          <p:nvGrpSpPr>
            <p:cNvPr id="41999" name="Group 50">
              <a:extLst>
                <a:ext uri="{FF2B5EF4-FFF2-40B4-BE49-F238E27FC236}">
                  <a16:creationId xmlns:a16="http://schemas.microsoft.com/office/drawing/2014/main" id="{261B482D-705E-DA4F-5E07-501E014BB02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336" y="1096"/>
              <a:ext cx="288" cy="288"/>
              <a:chOff x="1968" y="1507"/>
              <a:chExt cx="480" cy="480"/>
            </a:xfrm>
          </p:grpSpPr>
          <p:sp>
            <p:nvSpPr>
              <p:cNvPr id="42001" name="AutoShape 51">
                <a:extLst>
                  <a:ext uri="{FF2B5EF4-FFF2-40B4-BE49-F238E27FC236}">
                    <a16:creationId xmlns:a16="http://schemas.microsoft.com/office/drawing/2014/main" id="{3AE24D8C-1BE4-73F9-1590-F2BF3F6B3A0F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2002" name="Oval 52">
                <a:extLst>
                  <a:ext uri="{FF2B5EF4-FFF2-40B4-BE49-F238E27FC236}">
                    <a16:creationId xmlns:a16="http://schemas.microsoft.com/office/drawing/2014/main" id="{F6D32622-575F-79A2-E35F-C7CD445AF41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2000" name="Line 53">
              <a:extLst>
                <a:ext uri="{FF2B5EF4-FFF2-40B4-BE49-F238E27FC236}">
                  <a16:creationId xmlns:a16="http://schemas.microsoft.com/office/drawing/2014/main" id="{60172D2E-6F43-0D10-F388-8756AF2061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36" y="1240"/>
              <a:ext cx="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>
            <a:extLst>
              <a:ext uri="{FF2B5EF4-FFF2-40B4-BE49-F238E27FC236}">
                <a16:creationId xmlns:a16="http://schemas.microsoft.com/office/drawing/2014/main" id="{8482D592-3ACC-092F-E278-B8B4E0CB0F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i="0" baseline="0"/>
              <a:t>Chapter 6 - Part 1    </a:t>
            </a:r>
            <a:fld id="{5F6687FA-8CF4-448F-87B3-2CFDF5EC91DC}" type="slidenum">
              <a:rPr lang="en-US" altLang="en-US" sz="1600" b="0" i="0" baseline="0" smtClean="0"/>
              <a:pPr/>
              <a:t>18</a:t>
            </a:fld>
            <a:endParaRPr lang="en-US" altLang="en-US" sz="1600" b="0" i="0" baseline="0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9B2056E9-05CC-D773-5A10-6BD3FFE2FF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5963" y="0"/>
            <a:ext cx="7975600" cy="1020763"/>
          </a:xfrm>
        </p:spPr>
        <p:txBody>
          <a:bodyPr/>
          <a:lstStyle/>
          <a:p>
            <a:r>
              <a:rPr lang="en-US" altLang="en-US"/>
              <a:t>The Latch Timing Problem (continued)</a:t>
            </a:r>
          </a:p>
        </p:txBody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6D6587B-2523-EBDD-7C6E-357DC413CD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 solution to the latch timing problem is to </a:t>
            </a:r>
            <a:r>
              <a:rPr lang="en-US" altLang="en-US" u="sng"/>
              <a:t>break</a:t>
            </a:r>
            <a:r>
              <a:rPr lang="en-US" altLang="en-US"/>
              <a:t> the closed path from Y to Y within the storage element</a:t>
            </a:r>
          </a:p>
          <a:p>
            <a:r>
              <a:rPr lang="en-US" altLang="en-US"/>
              <a:t>The commonly-used, path-breaking solutions replace the clocked D-latch with:</a:t>
            </a:r>
          </a:p>
          <a:p>
            <a:pPr lvl="1"/>
            <a:r>
              <a:rPr lang="en-US" altLang="en-US"/>
              <a:t>a master-slave flip-flop</a:t>
            </a:r>
          </a:p>
          <a:p>
            <a:pPr lvl="1"/>
            <a:r>
              <a:rPr lang="en-US" altLang="en-US"/>
              <a:t>an edge-triggered flip-flop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>
            <a:extLst>
              <a:ext uri="{FF2B5EF4-FFF2-40B4-BE49-F238E27FC236}">
                <a16:creationId xmlns:a16="http://schemas.microsoft.com/office/drawing/2014/main" id="{95922347-D373-6F4E-8E82-F9EE477770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i="0" baseline="0"/>
              <a:t>Chapter 6 - Part 1    </a:t>
            </a:r>
            <a:fld id="{5C68F281-BEF1-4DEF-A4E9-1D50E635B4CE}" type="slidenum">
              <a:rPr lang="en-US" altLang="en-US" sz="1600" b="0" i="0" baseline="0" smtClean="0"/>
              <a:pPr/>
              <a:t>19</a:t>
            </a:fld>
            <a:endParaRPr lang="en-US" altLang="en-US" sz="1600" b="0" i="0" baseline="0"/>
          </a:p>
        </p:txBody>
      </p:sp>
      <p:sp>
        <p:nvSpPr>
          <p:cNvPr id="44035" name="Rectangle 56">
            <a:extLst>
              <a:ext uri="{FF2B5EF4-FFF2-40B4-BE49-F238E27FC236}">
                <a16:creationId xmlns:a16="http://schemas.microsoft.com/office/drawing/2014/main" id="{051D33D1-3CA7-8B33-08F7-6E4F7DB1D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9138" y="1212850"/>
            <a:ext cx="7772400" cy="5027613"/>
          </a:xfrm>
        </p:spPr>
        <p:txBody>
          <a:bodyPr/>
          <a:lstStyle/>
          <a:p>
            <a:r>
              <a:rPr lang="en-US" altLang="en-US" sz="2400"/>
              <a:t>Consists of two clocked</a:t>
            </a:r>
            <a:br>
              <a:rPr lang="en-US" altLang="en-US" sz="2400"/>
            </a:br>
            <a:r>
              <a:rPr lang="en-US" altLang="en-US" sz="2400"/>
              <a:t>S-R latches in series</a:t>
            </a:r>
            <a:br>
              <a:rPr lang="en-US" altLang="en-US" sz="2400"/>
            </a:br>
            <a:r>
              <a:rPr lang="en-US" altLang="en-US" sz="2400"/>
              <a:t>with the clock on the </a:t>
            </a:r>
            <a:br>
              <a:rPr lang="en-US" altLang="en-US" sz="2400"/>
            </a:br>
            <a:r>
              <a:rPr lang="en-US" altLang="en-US" sz="2400"/>
              <a:t>second latch inverted</a:t>
            </a:r>
          </a:p>
          <a:p>
            <a:r>
              <a:rPr lang="en-US" altLang="en-US" sz="2400"/>
              <a:t>The input is observed</a:t>
            </a:r>
            <a:br>
              <a:rPr lang="en-US" altLang="en-US" sz="2400"/>
            </a:br>
            <a:r>
              <a:rPr lang="en-US" altLang="en-US" sz="2400"/>
              <a:t>by the first latch with C = 1</a:t>
            </a:r>
          </a:p>
          <a:p>
            <a:r>
              <a:rPr lang="en-US" altLang="en-US" sz="2400"/>
              <a:t>The output is changed by the second latch with C = 0 </a:t>
            </a:r>
          </a:p>
          <a:p>
            <a:r>
              <a:rPr lang="en-US" altLang="en-US" sz="2400"/>
              <a:t>The path from input to output is broken by the difference in clocking values (C = 1 and C = 0).</a:t>
            </a:r>
          </a:p>
          <a:p>
            <a:r>
              <a:rPr lang="en-US" altLang="en-US" sz="2400"/>
              <a:t>The behavior demonstrated by the example with D driven by Y given previously is prevented since the clock must change from 1 to 0 before a change in Y based on D can occur. </a:t>
            </a:r>
          </a:p>
        </p:txBody>
      </p:sp>
      <p:grpSp>
        <p:nvGrpSpPr>
          <p:cNvPr id="44036" name="Group 59">
            <a:extLst>
              <a:ext uri="{FF2B5EF4-FFF2-40B4-BE49-F238E27FC236}">
                <a16:creationId xmlns:a16="http://schemas.microsoft.com/office/drawing/2014/main" id="{0BC53AF0-81F9-6A93-879C-5C11C40EA926}"/>
              </a:ext>
            </a:extLst>
          </p:cNvPr>
          <p:cNvGrpSpPr>
            <a:grpSpLocks/>
          </p:cNvGrpSpPr>
          <p:nvPr/>
        </p:nvGrpSpPr>
        <p:grpSpPr bwMode="auto">
          <a:xfrm>
            <a:off x="4357688" y="1320800"/>
            <a:ext cx="4030662" cy="2079625"/>
            <a:chOff x="2745" y="832"/>
            <a:chExt cx="2539" cy="1310"/>
          </a:xfrm>
        </p:grpSpPr>
        <p:sp>
          <p:nvSpPr>
            <p:cNvPr id="44038" name="Freeform 7">
              <a:extLst>
                <a:ext uri="{FF2B5EF4-FFF2-40B4-BE49-F238E27FC236}">
                  <a16:creationId xmlns:a16="http://schemas.microsoft.com/office/drawing/2014/main" id="{EAE8650F-DD24-74AC-1EF4-0B0CA213B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7" y="999"/>
              <a:ext cx="441" cy="16"/>
            </a:xfrm>
            <a:custGeom>
              <a:avLst/>
              <a:gdLst>
                <a:gd name="T0" fmla="*/ 8 w 441"/>
                <a:gd name="T1" fmla="*/ 0 h 16"/>
                <a:gd name="T2" fmla="*/ 5 w 441"/>
                <a:gd name="T3" fmla="*/ 0 h 16"/>
                <a:gd name="T4" fmla="*/ 3 w 441"/>
                <a:gd name="T5" fmla="*/ 2 h 16"/>
                <a:gd name="T6" fmla="*/ 0 w 441"/>
                <a:gd name="T7" fmla="*/ 5 h 16"/>
                <a:gd name="T8" fmla="*/ 0 w 441"/>
                <a:gd name="T9" fmla="*/ 10 h 16"/>
                <a:gd name="T10" fmla="*/ 3 w 441"/>
                <a:gd name="T11" fmla="*/ 13 h 16"/>
                <a:gd name="T12" fmla="*/ 5 w 441"/>
                <a:gd name="T13" fmla="*/ 16 h 16"/>
                <a:gd name="T14" fmla="*/ 436 w 441"/>
                <a:gd name="T15" fmla="*/ 16 h 16"/>
                <a:gd name="T16" fmla="*/ 439 w 441"/>
                <a:gd name="T17" fmla="*/ 13 h 16"/>
                <a:gd name="T18" fmla="*/ 441 w 441"/>
                <a:gd name="T19" fmla="*/ 10 h 16"/>
                <a:gd name="T20" fmla="*/ 441 w 441"/>
                <a:gd name="T21" fmla="*/ 5 h 16"/>
                <a:gd name="T22" fmla="*/ 439 w 441"/>
                <a:gd name="T23" fmla="*/ 2 h 16"/>
                <a:gd name="T24" fmla="*/ 436 w 441"/>
                <a:gd name="T25" fmla="*/ 0 h 16"/>
                <a:gd name="T26" fmla="*/ 433 w 441"/>
                <a:gd name="T27" fmla="*/ 0 h 16"/>
                <a:gd name="T28" fmla="*/ 8 w 441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41" h="16">
                  <a:moveTo>
                    <a:pt x="8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436" y="16"/>
                  </a:lnTo>
                  <a:lnTo>
                    <a:pt x="439" y="13"/>
                  </a:lnTo>
                  <a:lnTo>
                    <a:pt x="441" y="10"/>
                  </a:lnTo>
                  <a:lnTo>
                    <a:pt x="441" y="5"/>
                  </a:lnTo>
                  <a:lnTo>
                    <a:pt x="439" y="2"/>
                  </a:lnTo>
                  <a:lnTo>
                    <a:pt x="436" y="0"/>
                  </a:lnTo>
                  <a:lnTo>
                    <a:pt x="4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39" name="Freeform 8">
              <a:extLst>
                <a:ext uri="{FF2B5EF4-FFF2-40B4-BE49-F238E27FC236}">
                  <a16:creationId xmlns:a16="http://schemas.microsoft.com/office/drawing/2014/main" id="{2B8ED3AA-0B7C-09D5-517E-3C41BA8B8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7" y="1024"/>
              <a:ext cx="265" cy="16"/>
            </a:xfrm>
            <a:custGeom>
              <a:avLst/>
              <a:gdLst>
                <a:gd name="T0" fmla="*/ 8 w 265"/>
                <a:gd name="T1" fmla="*/ 0 h 16"/>
                <a:gd name="T2" fmla="*/ 5 w 265"/>
                <a:gd name="T3" fmla="*/ 0 h 16"/>
                <a:gd name="T4" fmla="*/ 2 w 265"/>
                <a:gd name="T5" fmla="*/ 3 h 16"/>
                <a:gd name="T6" fmla="*/ 0 w 265"/>
                <a:gd name="T7" fmla="*/ 5 h 16"/>
                <a:gd name="T8" fmla="*/ 0 w 265"/>
                <a:gd name="T9" fmla="*/ 11 h 16"/>
                <a:gd name="T10" fmla="*/ 2 w 265"/>
                <a:gd name="T11" fmla="*/ 13 h 16"/>
                <a:gd name="T12" fmla="*/ 5 w 265"/>
                <a:gd name="T13" fmla="*/ 16 h 16"/>
                <a:gd name="T14" fmla="*/ 259 w 265"/>
                <a:gd name="T15" fmla="*/ 16 h 16"/>
                <a:gd name="T16" fmla="*/ 262 w 265"/>
                <a:gd name="T17" fmla="*/ 13 h 16"/>
                <a:gd name="T18" fmla="*/ 265 w 265"/>
                <a:gd name="T19" fmla="*/ 11 h 16"/>
                <a:gd name="T20" fmla="*/ 265 w 265"/>
                <a:gd name="T21" fmla="*/ 5 h 16"/>
                <a:gd name="T22" fmla="*/ 262 w 265"/>
                <a:gd name="T23" fmla="*/ 3 h 16"/>
                <a:gd name="T24" fmla="*/ 259 w 265"/>
                <a:gd name="T25" fmla="*/ 0 h 16"/>
                <a:gd name="T26" fmla="*/ 257 w 265"/>
                <a:gd name="T27" fmla="*/ 0 h 16"/>
                <a:gd name="T28" fmla="*/ 8 w 265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65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59" y="16"/>
                  </a:lnTo>
                  <a:lnTo>
                    <a:pt x="262" y="13"/>
                  </a:lnTo>
                  <a:lnTo>
                    <a:pt x="265" y="11"/>
                  </a:lnTo>
                  <a:lnTo>
                    <a:pt x="265" y="5"/>
                  </a:lnTo>
                  <a:lnTo>
                    <a:pt x="262" y="3"/>
                  </a:lnTo>
                  <a:lnTo>
                    <a:pt x="259" y="0"/>
                  </a:lnTo>
                  <a:lnTo>
                    <a:pt x="2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0" name="Freeform 10">
              <a:extLst>
                <a:ext uri="{FF2B5EF4-FFF2-40B4-BE49-F238E27FC236}">
                  <a16:creationId xmlns:a16="http://schemas.microsoft.com/office/drawing/2014/main" id="{EF0C1BFC-4204-8B5E-7EFE-00B4A723C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82" y="975"/>
              <a:ext cx="365" cy="16"/>
            </a:xfrm>
            <a:custGeom>
              <a:avLst/>
              <a:gdLst>
                <a:gd name="T0" fmla="*/ 8 w 365"/>
                <a:gd name="T1" fmla="*/ 0 h 16"/>
                <a:gd name="T2" fmla="*/ 6 w 365"/>
                <a:gd name="T3" fmla="*/ 0 h 16"/>
                <a:gd name="T4" fmla="*/ 3 w 365"/>
                <a:gd name="T5" fmla="*/ 2 h 16"/>
                <a:gd name="T6" fmla="*/ 0 w 365"/>
                <a:gd name="T7" fmla="*/ 5 h 16"/>
                <a:gd name="T8" fmla="*/ 0 w 365"/>
                <a:gd name="T9" fmla="*/ 10 h 16"/>
                <a:gd name="T10" fmla="*/ 3 w 365"/>
                <a:gd name="T11" fmla="*/ 13 h 16"/>
                <a:gd name="T12" fmla="*/ 6 w 365"/>
                <a:gd name="T13" fmla="*/ 16 h 16"/>
                <a:gd name="T14" fmla="*/ 360 w 365"/>
                <a:gd name="T15" fmla="*/ 16 h 16"/>
                <a:gd name="T16" fmla="*/ 363 w 365"/>
                <a:gd name="T17" fmla="*/ 13 h 16"/>
                <a:gd name="T18" fmla="*/ 365 w 365"/>
                <a:gd name="T19" fmla="*/ 10 h 16"/>
                <a:gd name="T20" fmla="*/ 365 w 365"/>
                <a:gd name="T21" fmla="*/ 5 h 16"/>
                <a:gd name="T22" fmla="*/ 363 w 365"/>
                <a:gd name="T23" fmla="*/ 2 h 16"/>
                <a:gd name="T24" fmla="*/ 360 w 365"/>
                <a:gd name="T25" fmla="*/ 0 h 16"/>
                <a:gd name="T26" fmla="*/ 357 w 365"/>
                <a:gd name="T27" fmla="*/ 0 h 16"/>
                <a:gd name="T28" fmla="*/ 8 w 365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65" h="16">
                  <a:moveTo>
                    <a:pt x="8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360" y="16"/>
                  </a:lnTo>
                  <a:lnTo>
                    <a:pt x="363" y="13"/>
                  </a:lnTo>
                  <a:lnTo>
                    <a:pt x="365" y="10"/>
                  </a:lnTo>
                  <a:lnTo>
                    <a:pt x="365" y="5"/>
                  </a:lnTo>
                  <a:lnTo>
                    <a:pt x="363" y="2"/>
                  </a:lnTo>
                  <a:lnTo>
                    <a:pt x="360" y="0"/>
                  </a:lnTo>
                  <a:lnTo>
                    <a:pt x="3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1" name="Freeform 11">
              <a:extLst>
                <a:ext uri="{FF2B5EF4-FFF2-40B4-BE49-F238E27FC236}">
                  <a16:creationId xmlns:a16="http://schemas.microsoft.com/office/drawing/2014/main" id="{F69A1B72-7168-EBE6-4083-31B8DF8CC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3" y="1449"/>
              <a:ext cx="390" cy="16"/>
            </a:xfrm>
            <a:custGeom>
              <a:avLst/>
              <a:gdLst>
                <a:gd name="T0" fmla="*/ 8 w 390"/>
                <a:gd name="T1" fmla="*/ 0 h 16"/>
                <a:gd name="T2" fmla="*/ 5 w 390"/>
                <a:gd name="T3" fmla="*/ 0 h 16"/>
                <a:gd name="T4" fmla="*/ 3 w 390"/>
                <a:gd name="T5" fmla="*/ 3 h 16"/>
                <a:gd name="T6" fmla="*/ 0 w 390"/>
                <a:gd name="T7" fmla="*/ 6 h 16"/>
                <a:gd name="T8" fmla="*/ 0 w 390"/>
                <a:gd name="T9" fmla="*/ 11 h 16"/>
                <a:gd name="T10" fmla="*/ 3 w 390"/>
                <a:gd name="T11" fmla="*/ 14 h 16"/>
                <a:gd name="T12" fmla="*/ 5 w 390"/>
                <a:gd name="T13" fmla="*/ 16 h 16"/>
                <a:gd name="T14" fmla="*/ 385 w 390"/>
                <a:gd name="T15" fmla="*/ 16 h 16"/>
                <a:gd name="T16" fmla="*/ 388 w 390"/>
                <a:gd name="T17" fmla="*/ 14 h 16"/>
                <a:gd name="T18" fmla="*/ 390 w 390"/>
                <a:gd name="T19" fmla="*/ 11 h 16"/>
                <a:gd name="T20" fmla="*/ 390 w 390"/>
                <a:gd name="T21" fmla="*/ 6 h 16"/>
                <a:gd name="T22" fmla="*/ 388 w 390"/>
                <a:gd name="T23" fmla="*/ 3 h 16"/>
                <a:gd name="T24" fmla="*/ 385 w 390"/>
                <a:gd name="T25" fmla="*/ 0 h 16"/>
                <a:gd name="T26" fmla="*/ 382 w 390"/>
                <a:gd name="T27" fmla="*/ 0 h 16"/>
                <a:gd name="T28" fmla="*/ 8 w 39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9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385" y="16"/>
                  </a:lnTo>
                  <a:lnTo>
                    <a:pt x="388" y="14"/>
                  </a:lnTo>
                  <a:lnTo>
                    <a:pt x="390" y="11"/>
                  </a:lnTo>
                  <a:lnTo>
                    <a:pt x="390" y="6"/>
                  </a:lnTo>
                  <a:lnTo>
                    <a:pt x="388" y="3"/>
                  </a:lnTo>
                  <a:lnTo>
                    <a:pt x="385" y="0"/>
                  </a:lnTo>
                  <a:lnTo>
                    <a:pt x="38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2" name="Freeform 12">
              <a:extLst>
                <a:ext uri="{FF2B5EF4-FFF2-40B4-BE49-F238E27FC236}">
                  <a16:creationId xmlns:a16="http://schemas.microsoft.com/office/drawing/2014/main" id="{4BA1BFE6-2F95-CA15-4EB9-7567CEBFB6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3" y="1224"/>
              <a:ext cx="266" cy="16"/>
            </a:xfrm>
            <a:custGeom>
              <a:avLst/>
              <a:gdLst>
                <a:gd name="T0" fmla="*/ 8 w 266"/>
                <a:gd name="T1" fmla="*/ 0 h 16"/>
                <a:gd name="T2" fmla="*/ 5 w 266"/>
                <a:gd name="T3" fmla="*/ 0 h 16"/>
                <a:gd name="T4" fmla="*/ 3 w 266"/>
                <a:gd name="T5" fmla="*/ 3 h 16"/>
                <a:gd name="T6" fmla="*/ 0 w 266"/>
                <a:gd name="T7" fmla="*/ 5 h 16"/>
                <a:gd name="T8" fmla="*/ 0 w 266"/>
                <a:gd name="T9" fmla="*/ 11 h 16"/>
                <a:gd name="T10" fmla="*/ 3 w 266"/>
                <a:gd name="T11" fmla="*/ 13 h 16"/>
                <a:gd name="T12" fmla="*/ 5 w 266"/>
                <a:gd name="T13" fmla="*/ 16 h 16"/>
                <a:gd name="T14" fmla="*/ 261 w 266"/>
                <a:gd name="T15" fmla="*/ 16 h 16"/>
                <a:gd name="T16" fmla="*/ 264 w 266"/>
                <a:gd name="T17" fmla="*/ 13 h 16"/>
                <a:gd name="T18" fmla="*/ 266 w 266"/>
                <a:gd name="T19" fmla="*/ 11 h 16"/>
                <a:gd name="T20" fmla="*/ 266 w 266"/>
                <a:gd name="T21" fmla="*/ 5 h 16"/>
                <a:gd name="T22" fmla="*/ 264 w 266"/>
                <a:gd name="T23" fmla="*/ 3 h 16"/>
                <a:gd name="T24" fmla="*/ 261 w 266"/>
                <a:gd name="T25" fmla="*/ 0 h 16"/>
                <a:gd name="T26" fmla="*/ 258 w 266"/>
                <a:gd name="T27" fmla="*/ 0 h 16"/>
                <a:gd name="T28" fmla="*/ 8 w 266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66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61" y="16"/>
                  </a:lnTo>
                  <a:lnTo>
                    <a:pt x="264" y="13"/>
                  </a:lnTo>
                  <a:lnTo>
                    <a:pt x="266" y="11"/>
                  </a:lnTo>
                  <a:lnTo>
                    <a:pt x="266" y="5"/>
                  </a:lnTo>
                  <a:lnTo>
                    <a:pt x="264" y="3"/>
                  </a:lnTo>
                  <a:lnTo>
                    <a:pt x="261" y="0"/>
                  </a:lnTo>
                  <a:lnTo>
                    <a:pt x="25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3" name="Freeform 13">
              <a:extLst>
                <a:ext uri="{FF2B5EF4-FFF2-40B4-BE49-F238E27FC236}">
                  <a16:creationId xmlns:a16="http://schemas.microsoft.com/office/drawing/2014/main" id="{23C5CD04-A020-79EE-0AAC-2745D03581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3" y="1224"/>
              <a:ext cx="16" cy="767"/>
            </a:xfrm>
            <a:custGeom>
              <a:avLst/>
              <a:gdLst>
                <a:gd name="T0" fmla="*/ 16 w 16"/>
                <a:gd name="T1" fmla="*/ 8 h 767"/>
                <a:gd name="T2" fmla="*/ 16 w 16"/>
                <a:gd name="T3" fmla="*/ 5 h 767"/>
                <a:gd name="T4" fmla="*/ 14 w 16"/>
                <a:gd name="T5" fmla="*/ 3 h 767"/>
                <a:gd name="T6" fmla="*/ 11 w 16"/>
                <a:gd name="T7" fmla="*/ 0 h 767"/>
                <a:gd name="T8" fmla="*/ 6 w 16"/>
                <a:gd name="T9" fmla="*/ 0 h 767"/>
                <a:gd name="T10" fmla="*/ 3 w 16"/>
                <a:gd name="T11" fmla="*/ 3 h 767"/>
                <a:gd name="T12" fmla="*/ 0 w 16"/>
                <a:gd name="T13" fmla="*/ 5 h 767"/>
                <a:gd name="T14" fmla="*/ 0 w 16"/>
                <a:gd name="T15" fmla="*/ 762 h 767"/>
                <a:gd name="T16" fmla="*/ 3 w 16"/>
                <a:gd name="T17" fmla="*/ 764 h 767"/>
                <a:gd name="T18" fmla="*/ 6 w 16"/>
                <a:gd name="T19" fmla="*/ 767 h 767"/>
                <a:gd name="T20" fmla="*/ 11 w 16"/>
                <a:gd name="T21" fmla="*/ 767 h 767"/>
                <a:gd name="T22" fmla="*/ 14 w 16"/>
                <a:gd name="T23" fmla="*/ 764 h 767"/>
                <a:gd name="T24" fmla="*/ 16 w 16"/>
                <a:gd name="T25" fmla="*/ 762 h 767"/>
                <a:gd name="T26" fmla="*/ 16 w 16"/>
                <a:gd name="T27" fmla="*/ 759 h 767"/>
                <a:gd name="T28" fmla="*/ 16 w 16"/>
                <a:gd name="T29" fmla="*/ 8 h 76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" h="767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762"/>
                  </a:lnTo>
                  <a:lnTo>
                    <a:pt x="3" y="764"/>
                  </a:lnTo>
                  <a:lnTo>
                    <a:pt x="6" y="767"/>
                  </a:lnTo>
                  <a:lnTo>
                    <a:pt x="11" y="767"/>
                  </a:lnTo>
                  <a:lnTo>
                    <a:pt x="14" y="764"/>
                  </a:lnTo>
                  <a:lnTo>
                    <a:pt x="16" y="762"/>
                  </a:lnTo>
                  <a:lnTo>
                    <a:pt x="16" y="759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4" name="Freeform 14">
              <a:extLst>
                <a:ext uri="{FF2B5EF4-FFF2-40B4-BE49-F238E27FC236}">
                  <a16:creationId xmlns:a16="http://schemas.microsoft.com/office/drawing/2014/main" id="{FA1DA421-46A6-68F7-A806-54440895D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3" y="1975"/>
              <a:ext cx="491" cy="16"/>
            </a:xfrm>
            <a:custGeom>
              <a:avLst/>
              <a:gdLst>
                <a:gd name="T0" fmla="*/ 8 w 491"/>
                <a:gd name="T1" fmla="*/ 0 h 16"/>
                <a:gd name="T2" fmla="*/ 6 w 491"/>
                <a:gd name="T3" fmla="*/ 0 h 16"/>
                <a:gd name="T4" fmla="*/ 3 w 491"/>
                <a:gd name="T5" fmla="*/ 3 h 16"/>
                <a:gd name="T6" fmla="*/ 0 w 491"/>
                <a:gd name="T7" fmla="*/ 5 h 16"/>
                <a:gd name="T8" fmla="*/ 0 w 491"/>
                <a:gd name="T9" fmla="*/ 11 h 16"/>
                <a:gd name="T10" fmla="*/ 3 w 491"/>
                <a:gd name="T11" fmla="*/ 13 h 16"/>
                <a:gd name="T12" fmla="*/ 6 w 491"/>
                <a:gd name="T13" fmla="*/ 16 h 16"/>
                <a:gd name="T14" fmla="*/ 486 w 491"/>
                <a:gd name="T15" fmla="*/ 16 h 16"/>
                <a:gd name="T16" fmla="*/ 488 w 491"/>
                <a:gd name="T17" fmla="*/ 13 h 16"/>
                <a:gd name="T18" fmla="*/ 491 w 491"/>
                <a:gd name="T19" fmla="*/ 11 h 16"/>
                <a:gd name="T20" fmla="*/ 491 w 491"/>
                <a:gd name="T21" fmla="*/ 5 h 16"/>
                <a:gd name="T22" fmla="*/ 488 w 491"/>
                <a:gd name="T23" fmla="*/ 3 h 16"/>
                <a:gd name="T24" fmla="*/ 486 w 491"/>
                <a:gd name="T25" fmla="*/ 0 h 16"/>
                <a:gd name="T26" fmla="*/ 483 w 491"/>
                <a:gd name="T27" fmla="*/ 0 h 16"/>
                <a:gd name="T28" fmla="*/ 8 w 491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91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486" y="16"/>
                  </a:lnTo>
                  <a:lnTo>
                    <a:pt x="488" y="13"/>
                  </a:lnTo>
                  <a:lnTo>
                    <a:pt x="491" y="11"/>
                  </a:lnTo>
                  <a:lnTo>
                    <a:pt x="491" y="5"/>
                  </a:lnTo>
                  <a:lnTo>
                    <a:pt x="488" y="3"/>
                  </a:lnTo>
                  <a:lnTo>
                    <a:pt x="486" y="0"/>
                  </a:lnTo>
                  <a:lnTo>
                    <a:pt x="48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5" name="Freeform 15">
              <a:extLst>
                <a:ext uri="{FF2B5EF4-FFF2-40B4-BE49-F238E27FC236}">
                  <a16:creationId xmlns:a16="http://schemas.microsoft.com/office/drawing/2014/main" id="{FA947908-D1EC-2791-C3D0-45E3C1F3BA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7" y="1975"/>
              <a:ext cx="141" cy="16"/>
            </a:xfrm>
            <a:custGeom>
              <a:avLst/>
              <a:gdLst>
                <a:gd name="T0" fmla="*/ 8 w 141"/>
                <a:gd name="T1" fmla="*/ 0 h 16"/>
                <a:gd name="T2" fmla="*/ 5 w 141"/>
                <a:gd name="T3" fmla="*/ 0 h 16"/>
                <a:gd name="T4" fmla="*/ 3 w 141"/>
                <a:gd name="T5" fmla="*/ 3 h 16"/>
                <a:gd name="T6" fmla="*/ 0 w 141"/>
                <a:gd name="T7" fmla="*/ 5 h 16"/>
                <a:gd name="T8" fmla="*/ 0 w 141"/>
                <a:gd name="T9" fmla="*/ 11 h 16"/>
                <a:gd name="T10" fmla="*/ 3 w 141"/>
                <a:gd name="T11" fmla="*/ 13 h 16"/>
                <a:gd name="T12" fmla="*/ 5 w 141"/>
                <a:gd name="T13" fmla="*/ 16 h 16"/>
                <a:gd name="T14" fmla="*/ 136 w 141"/>
                <a:gd name="T15" fmla="*/ 16 h 16"/>
                <a:gd name="T16" fmla="*/ 139 w 141"/>
                <a:gd name="T17" fmla="*/ 13 h 16"/>
                <a:gd name="T18" fmla="*/ 141 w 141"/>
                <a:gd name="T19" fmla="*/ 11 h 16"/>
                <a:gd name="T20" fmla="*/ 141 w 141"/>
                <a:gd name="T21" fmla="*/ 5 h 16"/>
                <a:gd name="T22" fmla="*/ 139 w 141"/>
                <a:gd name="T23" fmla="*/ 3 h 16"/>
                <a:gd name="T24" fmla="*/ 136 w 141"/>
                <a:gd name="T25" fmla="*/ 0 h 16"/>
                <a:gd name="T26" fmla="*/ 133 w 141"/>
                <a:gd name="T27" fmla="*/ 0 h 16"/>
                <a:gd name="T28" fmla="*/ 8 w 141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1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136" y="16"/>
                  </a:lnTo>
                  <a:lnTo>
                    <a:pt x="139" y="13"/>
                  </a:lnTo>
                  <a:lnTo>
                    <a:pt x="141" y="11"/>
                  </a:lnTo>
                  <a:lnTo>
                    <a:pt x="141" y="5"/>
                  </a:lnTo>
                  <a:lnTo>
                    <a:pt x="139" y="3"/>
                  </a:lnTo>
                  <a:lnTo>
                    <a:pt x="136" y="0"/>
                  </a:lnTo>
                  <a:lnTo>
                    <a:pt x="1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6" name="Freeform 16">
              <a:extLst>
                <a:ext uri="{FF2B5EF4-FFF2-40B4-BE49-F238E27FC236}">
                  <a16:creationId xmlns:a16="http://schemas.microsoft.com/office/drawing/2014/main" id="{84FC860E-70D4-8958-A522-2F64B2944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1249"/>
              <a:ext cx="16" cy="742"/>
            </a:xfrm>
            <a:custGeom>
              <a:avLst/>
              <a:gdLst>
                <a:gd name="T0" fmla="*/ 0 w 16"/>
                <a:gd name="T1" fmla="*/ 734 h 742"/>
                <a:gd name="T2" fmla="*/ 0 w 16"/>
                <a:gd name="T3" fmla="*/ 737 h 742"/>
                <a:gd name="T4" fmla="*/ 3 w 16"/>
                <a:gd name="T5" fmla="*/ 739 h 742"/>
                <a:gd name="T6" fmla="*/ 6 w 16"/>
                <a:gd name="T7" fmla="*/ 742 h 742"/>
                <a:gd name="T8" fmla="*/ 11 w 16"/>
                <a:gd name="T9" fmla="*/ 742 h 742"/>
                <a:gd name="T10" fmla="*/ 14 w 16"/>
                <a:gd name="T11" fmla="*/ 739 h 742"/>
                <a:gd name="T12" fmla="*/ 16 w 16"/>
                <a:gd name="T13" fmla="*/ 737 h 742"/>
                <a:gd name="T14" fmla="*/ 16 w 16"/>
                <a:gd name="T15" fmla="*/ 6 h 742"/>
                <a:gd name="T16" fmla="*/ 14 w 16"/>
                <a:gd name="T17" fmla="*/ 3 h 742"/>
                <a:gd name="T18" fmla="*/ 11 w 16"/>
                <a:gd name="T19" fmla="*/ 0 h 742"/>
                <a:gd name="T20" fmla="*/ 6 w 16"/>
                <a:gd name="T21" fmla="*/ 0 h 742"/>
                <a:gd name="T22" fmla="*/ 3 w 16"/>
                <a:gd name="T23" fmla="*/ 3 h 742"/>
                <a:gd name="T24" fmla="*/ 0 w 16"/>
                <a:gd name="T25" fmla="*/ 6 h 742"/>
                <a:gd name="T26" fmla="*/ 0 w 16"/>
                <a:gd name="T27" fmla="*/ 8 h 742"/>
                <a:gd name="T28" fmla="*/ 0 w 16"/>
                <a:gd name="T29" fmla="*/ 734 h 7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" h="742">
                  <a:moveTo>
                    <a:pt x="0" y="734"/>
                  </a:moveTo>
                  <a:lnTo>
                    <a:pt x="0" y="737"/>
                  </a:lnTo>
                  <a:lnTo>
                    <a:pt x="3" y="739"/>
                  </a:lnTo>
                  <a:lnTo>
                    <a:pt x="6" y="742"/>
                  </a:lnTo>
                  <a:lnTo>
                    <a:pt x="11" y="742"/>
                  </a:lnTo>
                  <a:lnTo>
                    <a:pt x="14" y="739"/>
                  </a:lnTo>
                  <a:lnTo>
                    <a:pt x="16" y="73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7" name="Freeform 17">
              <a:extLst>
                <a:ext uri="{FF2B5EF4-FFF2-40B4-BE49-F238E27FC236}">
                  <a16:creationId xmlns:a16="http://schemas.microsoft.com/office/drawing/2014/main" id="{DBFA6667-4643-7BE7-8E26-5B7CD2001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" y="1249"/>
              <a:ext cx="216" cy="16"/>
            </a:xfrm>
            <a:custGeom>
              <a:avLst/>
              <a:gdLst>
                <a:gd name="T0" fmla="*/ 8 w 216"/>
                <a:gd name="T1" fmla="*/ 0 h 16"/>
                <a:gd name="T2" fmla="*/ 6 w 216"/>
                <a:gd name="T3" fmla="*/ 0 h 16"/>
                <a:gd name="T4" fmla="*/ 3 w 216"/>
                <a:gd name="T5" fmla="*/ 3 h 16"/>
                <a:gd name="T6" fmla="*/ 0 w 216"/>
                <a:gd name="T7" fmla="*/ 6 h 16"/>
                <a:gd name="T8" fmla="*/ 0 w 216"/>
                <a:gd name="T9" fmla="*/ 11 h 16"/>
                <a:gd name="T10" fmla="*/ 3 w 216"/>
                <a:gd name="T11" fmla="*/ 14 h 16"/>
                <a:gd name="T12" fmla="*/ 6 w 216"/>
                <a:gd name="T13" fmla="*/ 16 h 16"/>
                <a:gd name="T14" fmla="*/ 211 w 216"/>
                <a:gd name="T15" fmla="*/ 16 h 16"/>
                <a:gd name="T16" fmla="*/ 214 w 216"/>
                <a:gd name="T17" fmla="*/ 14 h 16"/>
                <a:gd name="T18" fmla="*/ 216 w 216"/>
                <a:gd name="T19" fmla="*/ 11 h 16"/>
                <a:gd name="T20" fmla="*/ 216 w 216"/>
                <a:gd name="T21" fmla="*/ 6 h 16"/>
                <a:gd name="T22" fmla="*/ 214 w 216"/>
                <a:gd name="T23" fmla="*/ 3 h 16"/>
                <a:gd name="T24" fmla="*/ 211 w 216"/>
                <a:gd name="T25" fmla="*/ 0 h 16"/>
                <a:gd name="T26" fmla="*/ 208 w 216"/>
                <a:gd name="T27" fmla="*/ 0 h 16"/>
                <a:gd name="T28" fmla="*/ 8 w 216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6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211" y="16"/>
                  </a:lnTo>
                  <a:lnTo>
                    <a:pt x="214" y="14"/>
                  </a:lnTo>
                  <a:lnTo>
                    <a:pt x="216" y="11"/>
                  </a:lnTo>
                  <a:lnTo>
                    <a:pt x="216" y="6"/>
                  </a:lnTo>
                  <a:lnTo>
                    <a:pt x="214" y="3"/>
                  </a:lnTo>
                  <a:lnTo>
                    <a:pt x="211" y="0"/>
                  </a:lnTo>
                  <a:lnTo>
                    <a:pt x="20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8" name="Freeform 18">
              <a:extLst>
                <a:ext uri="{FF2B5EF4-FFF2-40B4-BE49-F238E27FC236}">
                  <a16:creationId xmlns:a16="http://schemas.microsoft.com/office/drawing/2014/main" id="{D2C90935-B649-44A5-7793-4DBA522CE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80" y="857"/>
              <a:ext cx="616" cy="817"/>
            </a:xfrm>
            <a:custGeom>
              <a:avLst/>
              <a:gdLst>
                <a:gd name="T0" fmla="*/ 8 w 616"/>
                <a:gd name="T1" fmla="*/ 0 h 817"/>
                <a:gd name="T2" fmla="*/ 6 w 616"/>
                <a:gd name="T3" fmla="*/ 0 h 817"/>
                <a:gd name="T4" fmla="*/ 3 w 616"/>
                <a:gd name="T5" fmla="*/ 3 h 817"/>
                <a:gd name="T6" fmla="*/ 0 w 616"/>
                <a:gd name="T7" fmla="*/ 6 h 817"/>
                <a:gd name="T8" fmla="*/ 0 w 616"/>
                <a:gd name="T9" fmla="*/ 811 h 817"/>
                <a:gd name="T10" fmla="*/ 3 w 616"/>
                <a:gd name="T11" fmla="*/ 814 h 817"/>
                <a:gd name="T12" fmla="*/ 6 w 616"/>
                <a:gd name="T13" fmla="*/ 817 h 817"/>
                <a:gd name="T14" fmla="*/ 611 w 616"/>
                <a:gd name="T15" fmla="*/ 817 h 817"/>
                <a:gd name="T16" fmla="*/ 613 w 616"/>
                <a:gd name="T17" fmla="*/ 814 h 817"/>
                <a:gd name="T18" fmla="*/ 616 w 616"/>
                <a:gd name="T19" fmla="*/ 811 h 817"/>
                <a:gd name="T20" fmla="*/ 616 w 616"/>
                <a:gd name="T21" fmla="*/ 6 h 817"/>
                <a:gd name="T22" fmla="*/ 613 w 616"/>
                <a:gd name="T23" fmla="*/ 3 h 817"/>
                <a:gd name="T24" fmla="*/ 611 w 616"/>
                <a:gd name="T25" fmla="*/ 0 h 817"/>
                <a:gd name="T26" fmla="*/ 608 w 616"/>
                <a:gd name="T27" fmla="*/ 0 h 817"/>
                <a:gd name="T28" fmla="*/ 8 w 616"/>
                <a:gd name="T29" fmla="*/ 0 h 817"/>
                <a:gd name="T30" fmla="*/ 8 w 616"/>
                <a:gd name="T31" fmla="*/ 16 h 817"/>
                <a:gd name="T32" fmla="*/ 608 w 616"/>
                <a:gd name="T33" fmla="*/ 16 h 817"/>
                <a:gd name="T34" fmla="*/ 600 w 616"/>
                <a:gd name="T35" fmla="*/ 8 h 817"/>
                <a:gd name="T36" fmla="*/ 600 w 616"/>
                <a:gd name="T37" fmla="*/ 809 h 817"/>
                <a:gd name="T38" fmla="*/ 608 w 616"/>
                <a:gd name="T39" fmla="*/ 801 h 817"/>
                <a:gd name="T40" fmla="*/ 8 w 616"/>
                <a:gd name="T41" fmla="*/ 801 h 817"/>
                <a:gd name="T42" fmla="*/ 16 w 616"/>
                <a:gd name="T43" fmla="*/ 809 h 817"/>
                <a:gd name="T44" fmla="*/ 16 w 616"/>
                <a:gd name="T45" fmla="*/ 8 h 817"/>
                <a:gd name="T46" fmla="*/ 8 w 616"/>
                <a:gd name="T47" fmla="*/ 16 h 817"/>
                <a:gd name="T48" fmla="*/ 8 w 616"/>
                <a:gd name="T49" fmla="*/ 0 h 8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16" h="8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7"/>
                  </a:lnTo>
                  <a:lnTo>
                    <a:pt x="611" y="817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6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9"/>
                  </a:lnTo>
                  <a:lnTo>
                    <a:pt x="608" y="801"/>
                  </a:lnTo>
                  <a:lnTo>
                    <a:pt x="8" y="801"/>
                  </a:lnTo>
                  <a:lnTo>
                    <a:pt x="16" y="809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9" name="Rectangle 19">
              <a:extLst>
                <a:ext uri="{FF2B5EF4-FFF2-40B4-BE49-F238E27FC236}">
                  <a16:creationId xmlns:a16="http://schemas.microsoft.com/office/drawing/2014/main" id="{C396EC1F-F1EE-F3E1-E485-AD440FD599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" y="1171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C</a:t>
              </a:r>
              <a:endParaRPr lang="en-US" altLang="en-US" sz="3200" b="0"/>
            </a:p>
          </p:txBody>
        </p:sp>
        <p:sp>
          <p:nvSpPr>
            <p:cNvPr id="44050" name="Rectangle 20">
              <a:extLst>
                <a:ext uri="{FF2B5EF4-FFF2-40B4-BE49-F238E27FC236}">
                  <a16:creationId xmlns:a16="http://schemas.microsoft.com/office/drawing/2014/main" id="{A08EAED8-2616-0551-2BD5-89E8E71A9F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0" y="92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S</a:t>
              </a:r>
              <a:endParaRPr lang="en-US" altLang="en-US" sz="3200" b="0"/>
            </a:p>
          </p:txBody>
        </p:sp>
        <p:sp>
          <p:nvSpPr>
            <p:cNvPr id="44051" name="Rectangle 21">
              <a:extLst>
                <a:ext uri="{FF2B5EF4-FFF2-40B4-BE49-F238E27FC236}">
                  <a16:creationId xmlns:a16="http://schemas.microsoft.com/office/drawing/2014/main" id="{03F0C554-ED0B-B49F-AD64-133CBE5008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48" y="1437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R</a:t>
              </a:r>
              <a:endParaRPr lang="en-US" altLang="en-US" sz="3200" b="0"/>
            </a:p>
          </p:txBody>
        </p:sp>
        <p:sp>
          <p:nvSpPr>
            <p:cNvPr id="44052" name="Rectangle 22">
              <a:extLst>
                <a:ext uri="{FF2B5EF4-FFF2-40B4-BE49-F238E27FC236}">
                  <a16:creationId xmlns:a16="http://schemas.microsoft.com/office/drawing/2014/main" id="{C84C1ACA-1D25-9940-2CFC-0AE0FC26D3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971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altLang="en-US" sz="3200" b="0"/>
            </a:p>
          </p:txBody>
        </p:sp>
        <p:sp>
          <p:nvSpPr>
            <p:cNvPr id="44053" name="Rectangle 23">
              <a:extLst>
                <a:ext uri="{FF2B5EF4-FFF2-40B4-BE49-F238E27FC236}">
                  <a16:creationId xmlns:a16="http://schemas.microsoft.com/office/drawing/2014/main" id="{38581B69-EE5E-7881-B0E1-464FBD834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9" y="1445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altLang="en-US" sz="3200" b="0"/>
            </a:p>
          </p:txBody>
        </p:sp>
        <p:sp>
          <p:nvSpPr>
            <p:cNvPr id="44054" name="Freeform 24">
              <a:extLst>
                <a:ext uri="{FF2B5EF4-FFF2-40B4-BE49-F238E27FC236}">
                  <a16:creationId xmlns:a16="http://schemas.microsoft.com/office/drawing/2014/main" id="{D9705F9C-A0A3-9943-4B98-CDFA84B3D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1" y="832"/>
              <a:ext cx="616" cy="816"/>
            </a:xfrm>
            <a:custGeom>
              <a:avLst/>
              <a:gdLst>
                <a:gd name="T0" fmla="*/ 8 w 616"/>
                <a:gd name="T1" fmla="*/ 0 h 816"/>
                <a:gd name="T2" fmla="*/ 6 w 616"/>
                <a:gd name="T3" fmla="*/ 0 h 816"/>
                <a:gd name="T4" fmla="*/ 3 w 616"/>
                <a:gd name="T5" fmla="*/ 3 h 816"/>
                <a:gd name="T6" fmla="*/ 0 w 616"/>
                <a:gd name="T7" fmla="*/ 5 h 816"/>
                <a:gd name="T8" fmla="*/ 0 w 616"/>
                <a:gd name="T9" fmla="*/ 811 h 816"/>
                <a:gd name="T10" fmla="*/ 3 w 616"/>
                <a:gd name="T11" fmla="*/ 814 h 816"/>
                <a:gd name="T12" fmla="*/ 6 w 616"/>
                <a:gd name="T13" fmla="*/ 816 h 816"/>
                <a:gd name="T14" fmla="*/ 611 w 616"/>
                <a:gd name="T15" fmla="*/ 816 h 816"/>
                <a:gd name="T16" fmla="*/ 613 w 616"/>
                <a:gd name="T17" fmla="*/ 814 h 816"/>
                <a:gd name="T18" fmla="*/ 616 w 616"/>
                <a:gd name="T19" fmla="*/ 811 h 816"/>
                <a:gd name="T20" fmla="*/ 616 w 616"/>
                <a:gd name="T21" fmla="*/ 5 h 816"/>
                <a:gd name="T22" fmla="*/ 613 w 616"/>
                <a:gd name="T23" fmla="*/ 3 h 816"/>
                <a:gd name="T24" fmla="*/ 611 w 616"/>
                <a:gd name="T25" fmla="*/ 0 h 816"/>
                <a:gd name="T26" fmla="*/ 608 w 616"/>
                <a:gd name="T27" fmla="*/ 0 h 816"/>
                <a:gd name="T28" fmla="*/ 8 w 616"/>
                <a:gd name="T29" fmla="*/ 0 h 816"/>
                <a:gd name="T30" fmla="*/ 8 w 616"/>
                <a:gd name="T31" fmla="*/ 16 h 816"/>
                <a:gd name="T32" fmla="*/ 608 w 616"/>
                <a:gd name="T33" fmla="*/ 16 h 816"/>
                <a:gd name="T34" fmla="*/ 600 w 616"/>
                <a:gd name="T35" fmla="*/ 8 h 816"/>
                <a:gd name="T36" fmla="*/ 600 w 616"/>
                <a:gd name="T37" fmla="*/ 808 h 816"/>
                <a:gd name="T38" fmla="*/ 608 w 616"/>
                <a:gd name="T39" fmla="*/ 800 h 816"/>
                <a:gd name="T40" fmla="*/ 8 w 616"/>
                <a:gd name="T41" fmla="*/ 800 h 816"/>
                <a:gd name="T42" fmla="*/ 16 w 616"/>
                <a:gd name="T43" fmla="*/ 808 h 816"/>
                <a:gd name="T44" fmla="*/ 16 w 616"/>
                <a:gd name="T45" fmla="*/ 8 h 816"/>
                <a:gd name="T46" fmla="*/ 8 w 616"/>
                <a:gd name="T47" fmla="*/ 16 h 816"/>
                <a:gd name="T48" fmla="*/ 8 w 616"/>
                <a:gd name="T49" fmla="*/ 0 h 81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16" h="8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6"/>
                  </a:lnTo>
                  <a:lnTo>
                    <a:pt x="611" y="816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5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8"/>
                  </a:lnTo>
                  <a:lnTo>
                    <a:pt x="608" y="800"/>
                  </a:lnTo>
                  <a:lnTo>
                    <a:pt x="8" y="800"/>
                  </a:lnTo>
                  <a:lnTo>
                    <a:pt x="16" y="808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55" name="Rectangle 25">
              <a:extLst>
                <a:ext uri="{FF2B5EF4-FFF2-40B4-BE49-F238E27FC236}">
                  <a16:creationId xmlns:a16="http://schemas.microsoft.com/office/drawing/2014/main" id="{41B00B59-FF07-3A86-1097-CF296E0197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3" y="1155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C</a:t>
              </a:r>
              <a:endParaRPr lang="en-US" altLang="en-US" sz="3200" b="0"/>
            </a:p>
          </p:txBody>
        </p:sp>
        <p:sp>
          <p:nvSpPr>
            <p:cNvPr id="44056" name="Rectangle 27">
              <a:extLst>
                <a:ext uri="{FF2B5EF4-FFF2-40B4-BE49-F238E27FC236}">
                  <a16:creationId xmlns:a16="http://schemas.microsoft.com/office/drawing/2014/main" id="{12552336-360D-BC9B-E4FB-C36390B448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9" y="1380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R</a:t>
              </a:r>
              <a:endParaRPr lang="en-US" altLang="en-US" sz="3200" b="0"/>
            </a:p>
          </p:txBody>
        </p:sp>
        <p:sp>
          <p:nvSpPr>
            <p:cNvPr id="44057" name="Rectangle 28">
              <a:extLst>
                <a:ext uri="{FF2B5EF4-FFF2-40B4-BE49-F238E27FC236}">
                  <a16:creationId xmlns:a16="http://schemas.microsoft.com/office/drawing/2014/main" id="{90413700-E768-CD08-9993-82E1D06A7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945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altLang="en-US" sz="3200" b="0"/>
            </a:p>
          </p:txBody>
        </p:sp>
        <p:sp>
          <p:nvSpPr>
            <p:cNvPr id="44058" name="Rectangle 29">
              <a:extLst>
                <a:ext uri="{FF2B5EF4-FFF2-40B4-BE49-F238E27FC236}">
                  <a16:creationId xmlns:a16="http://schemas.microsoft.com/office/drawing/2014/main" id="{6B2E1141-3D45-4C0B-54C2-970ACDE00A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0" y="1420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altLang="en-US" sz="3200" b="0"/>
            </a:p>
          </p:txBody>
        </p:sp>
        <p:sp>
          <p:nvSpPr>
            <p:cNvPr id="44059" name="Freeform 34">
              <a:extLst>
                <a:ext uri="{FF2B5EF4-FFF2-40B4-BE49-F238E27FC236}">
                  <a16:creationId xmlns:a16="http://schemas.microsoft.com/office/drawing/2014/main" id="{90B789D9-7215-07F4-F5CB-CF840989A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3" y="1224"/>
              <a:ext cx="140" cy="16"/>
            </a:xfrm>
            <a:custGeom>
              <a:avLst/>
              <a:gdLst>
                <a:gd name="T0" fmla="*/ 8 w 140"/>
                <a:gd name="T1" fmla="*/ 0 h 16"/>
                <a:gd name="T2" fmla="*/ 6 w 140"/>
                <a:gd name="T3" fmla="*/ 0 h 16"/>
                <a:gd name="T4" fmla="*/ 3 w 140"/>
                <a:gd name="T5" fmla="*/ 3 h 16"/>
                <a:gd name="T6" fmla="*/ 0 w 140"/>
                <a:gd name="T7" fmla="*/ 5 h 16"/>
                <a:gd name="T8" fmla="*/ 0 w 140"/>
                <a:gd name="T9" fmla="*/ 11 h 16"/>
                <a:gd name="T10" fmla="*/ 3 w 140"/>
                <a:gd name="T11" fmla="*/ 13 h 16"/>
                <a:gd name="T12" fmla="*/ 6 w 140"/>
                <a:gd name="T13" fmla="*/ 16 h 16"/>
                <a:gd name="T14" fmla="*/ 135 w 140"/>
                <a:gd name="T15" fmla="*/ 16 h 16"/>
                <a:gd name="T16" fmla="*/ 138 w 140"/>
                <a:gd name="T17" fmla="*/ 13 h 16"/>
                <a:gd name="T18" fmla="*/ 140 w 140"/>
                <a:gd name="T19" fmla="*/ 11 h 16"/>
                <a:gd name="T20" fmla="*/ 140 w 140"/>
                <a:gd name="T21" fmla="*/ 5 h 16"/>
                <a:gd name="T22" fmla="*/ 138 w 140"/>
                <a:gd name="T23" fmla="*/ 3 h 16"/>
                <a:gd name="T24" fmla="*/ 135 w 140"/>
                <a:gd name="T25" fmla="*/ 0 h 16"/>
                <a:gd name="T26" fmla="*/ 132 w 140"/>
                <a:gd name="T27" fmla="*/ 0 h 16"/>
                <a:gd name="T28" fmla="*/ 8 w 14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0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135" y="16"/>
                  </a:lnTo>
                  <a:lnTo>
                    <a:pt x="138" y="13"/>
                  </a:lnTo>
                  <a:lnTo>
                    <a:pt x="140" y="11"/>
                  </a:lnTo>
                  <a:lnTo>
                    <a:pt x="140" y="5"/>
                  </a:lnTo>
                  <a:lnTo>
                    <a:pt x="138" y="3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0" name="Rectangle 36">
              <a:extLst>
                <a:ext uri="{FF2B5EF4-FFF2-40B4-BE49-F238E27FC236}">
                  <a16:creationId xmlns:a16="http://schemas.microsoft.com/office/drawing/2014/main" id="{CFB4573A-84D4-8AC7-8BAA-B187C4B387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5" y="1139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C</a:t>
              </a:r>
              <a:endParaRPr lang="en-US" altLang="en-US" sz="3200" b="0"/>
            </a:p>
          </p:txBody>
        </p:sp>
        <p:sp>
          <p:nvSpPr>
            <p:cNvPr id="44061" name="Rectangle 37">
              <a:extLst>
                <a:ext uri="{FF2B5EF4-FFF2-40B4-BE49-F238E27FC236}">
                  <a16:creationId xmlns:a16="http://schemas.microsoft.com/office/drawing/2014/main" id="{8BC464AA-70C0-E014-3DAD-666A4BD52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899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S</a:t>
              </a:r>
              <a:endParaRPr lang="en-US" altLang="en-US" sz="3200" b="0"/>
            </a:p>
          </p:txBody>
        </p:sp>
        <p:sp>
          <p:nvSpPr>
            <p:cNvPr id="44062" name="Rectangle 38">
              <a:extLst>
                <a:ext uri="{FF2B5EF4-FFF2-40B4-BE49-F238E27FC236}">
                  <a16:creationId xmlns:a16="http://schemas.microsoft.com/office/drawing/2014/main" id="{E2D879F6-FAEF-D9DA-4496-25CE3C6EF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1373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R</a:t>
              </a:r>
              <a:endParaRPr lang="en-US" altLang="en-US" sz="3200" b="0"/>
            </a:p>
          </p:txBody>
        </p:sp>
        <p:sp>
          <p:nvSpPr>
            <p:cNvPr id="44063" name="Rectangle 39">
              <a:extLst>
                <a:ext uri="{FF2B5EF4-FFF2-40B4-BE49-F238E27FC236}">
                  <a16:creationId xmlns:a16="http://schemas.microsoft.com/office/drawing/2014/main" id="{EBA8DDF7-C6E0-9DB6-9768-87F63FA87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8" y="964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altLang="en-US" sz="3200" b="0"/>
            </a:p>
          </p:txBody>
        </p:sp>
        <p:sp>
          <p:nvSpPr>
            <p:cNvPr id="44064" name="Rectangle 42">
              <a:extLst>
                <a:ext uri="{FF2B5EF4-FFF2-40B4-BE49-F238E27FC236}">
                  <a16:creationId xmlns:a16="http://schemas.microsoft.com/office/drawing/2014/main" id="{3B2FD0E9-5181-B687-E8CA-A48B5702A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05" y="92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S</a:t>
              </a:r>
              <a:endParaRPr lang="en-US" altLang="en-US" sz="3200" b="0"/>
            </a:p>
          </p:txBody>
        </p:sp>
        <p:sp>
          <p:nvSpPr>
            <p:cNvPr id="44065" name="Line 43">
              <a:extLst>
                <a:ext uri="{FF2B5EF4-FFF2-40B4-BE49-F238E27FC236}">
                  <a16:creationId xmlns:a16="http://schemas.microsoft.com/office/drawing/2014/main" id="{36C3F5E4-C87B-A040-519E-2D73E46EB7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1520"/>
              <a:ext cx="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66" name="Line 44">
              <a:extLst>
                <a:ext uri="{FF2B5EF4-FFF2-40B4-BE49-F238E27FC236}">
                  <a16:creationId xmlns:a16="http://schemas.microsoft.com/office/drawing/2014/main" id="{DF5599C5-1003-FE3F-190A-FBC7AB8B6B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8" y="15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4067" name="Group 46">
              <a:extLst>
                <a:ext uri="{FF2B5EF4-FFF2-40B4-BE49-F238E27FC236}">
                  <a16:creationId xmlns:a16="http://schemas.microsoft.com/office/drawing/2014/main" id="{2129E31E-0BA7-D243-8566-BB38662932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70" y="1439"/>
              <a:ext cx="106" cy="163"/>
              <a:chOff x="5162" y="1559"/>
              <a:chExt cx="106" cy="163"/>
            </a:xfrm>
          </p:grpSpPr>
          <p:sp>
            <p:nvSpPr>
              <p:cNvPr id="44074" name="Rectangle 40">
                <a:extLst>
                  <a:ext uri="{FF2B5EF4-FFF2-40B4-BE49-F238E27FC236}">
                    <a16:creationId xmlns:a16="http://schemas.microsoft.com/office/drawing/2014/main" id="{FE2AF9C9-3BE5-F089-1F7E-4ECBFA25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2" y="1559"/>
                <a:ext cx="10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700" i="0" baseline="0">
                    <a:solidFill>
                      <a:srgbClr val="000000"/>
                    </a:solidFill>
                    <a:latin typeface="Swiss 721 SWA" charset="0"/>
                  </a:rPr>
                  <a:t>Q</a:t>
                </a:r>
                <a:endParaRPr lang="en-US" altLang="en-US" sz="3200" b="0"/>
              </a:p>
            </p:txBody>
          </p:sp>
          <p:sp>
            <p:nvSpPr>
              <p:cNvPr id="44075" name="Line 45">
                <a:extLst>
                  <a:ext uri="{FF2B5EF4-FFF2-40B4-BE49-F238E27FC236}">
                    <a16:creationId xmlns:a16="http://schemas.microsoft.com/office/drawing/2014/main" id="{6BEEC192-6890-56A5-6B93-D40FC142C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8" y="156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4068" name="Group 47">
              <a:extLst>
                <a:ext uri="{FF2B5EF4-FFF2-40B4-BE49-F238E27FC236}">
                  <a16:creationId xmlns:a16="http://schemas.microsoft.com/office/drawing/2014/main" id="{47BD3996-13A7-3C55-A637-3E7F7100B8D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608" y="1808"/>
              <a:ext cx="334" cy="334"/>
              <a:chOff x="1968" y="1507"/>
              <a:chExt cx="480" cy="480"/>
            </a:xfrm>
          </p:grpSpPr>
          <p:sp>
            <p:nvSpPr>
              <p:cNvPr id="44072" name="AutoShape 48">
                <a:extLst>
                  <a:ext uri="{FF2B5EF4-FFF2-40B4-BE49-F238E27FC236}">
                    <a16:creationId xmlns:a16="http://schemas.microsoft.com/office/drawing/2014/main" id="{F6647AD0-71A5-FC3D-EE64-24B7980128C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4073" name="Oval 49">
                <a:extLst>
                  <a:ext uri="{FF2B5EF4-FFF2-40B4-BE49-F238E27FC236}">
                    <a16:creationId xmlns:a16="http://schemas.microsoft.com/office/drawing/2014/main" id="{1CD845D5-51F2-6E2C-027A-194779F05424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4069" name="Oval 50">
              <a:extLst>
                <a:ext uri="{FF2B5EF4-FFF2-40B4-BE49-F238E27FC236}">
                  <a16:creationId xmlns:a16="http://schemas.microsoft.com/office/drawing/2014/main" id="{8A65AF19-60AB-464B-6301-C158C2D1E462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856" y="1480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70" name="Oval 52">
              <a:extLst>
                <a:ext uri="{FF2B5EF4-FFF2-40B4-BE49-F238E27FC236}">
                  <a16:creationId xmlns:a16="http://schemas.microsoft.com/office/drawing/2014/main" id="{2B424B8C-1597-EC9F-43C0-E3B5D557385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896" y="1472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4071" name="Oval 54">
              <a:extLst>
                <a:ext uri="{FF2B5EF4-FFF2-40B4-BE49-F238E27FC236}">
                  <a16:creationId xmlns:a16="http://schemas.microsoft.com/office/drawing/2014/main" id="{6EA33A25-B5D4-638C-41DC-74B8B89866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4" y="120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44037" name="Rectangle 58">
            <a:extLst>
              <a:ext uri="{FF2B5EF4-FFF2-40B4-BE49-F238E27FC236}">
                <a16:creationId xmlns:a16="http://schemas.microsoft.com/office/drawing/2014/main" id="{04D7DD7D-AEEE-73BC-5066-FF16E41B56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S-R Master-Slave Flip-Flop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>
            <a:extLst>
              <a:ext uri="{FF2B5EF4-FFF2-40B4-BE49-F238E27FC236}">
                <a16:creationId xmlns:a16="http://schemas.microsoft.com/office/drawing/2014/main" id="{E9B7E1E6-08C3-91AC-247C-CC3610D36E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i="0" baseline="0"/>
              <a:t>Chapter 6 - Part 1    </a:t>
            </a:r>
            <a:fld id="{539150F4-BC91-493E-B695-837957ED8A49}" type="slidenum">
              <a:rPr lang="en-US" altLang="en-US" sz="1600" b="0" i="0" baseline="0" smtClean="0"/>
              <a:pPr/>
              <a:t>2</a:t>
            </a:fld>
            <a:endParaRPr lang="en-US" altLang="en-US" sz="1600" b="0" i="0" baseline="0"/>
          </a:p>
        </p:txBody>
      </p:sp>
      <p:sp>
        <p:nvSpPr>
          <p:cNvPr id="16387" name="Rectangle 1026">
            <a:extLst>
              <a:ext uri="{FF2B5EF4-FFF2-40B4-BE49-F238E27FC236}">
                <a16:creationId xmlns:a16="http://schemas.microsoft.com/office/drawing/2014/main" id="{6C0A604E-6E32-3CC3-1716-98EDE52BF2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Overview</a:t>
            </a:r>
          </a:p>
        </p:txBody>
      </p:sp>
      <p:sp>
        <p:nvSpPr>
          <p:cNvPr id="707587" name="Rectangle 1027">
            <a:extLst>
              <a:ext uri="{FF2B5EF4-FFF2-40B4-BE49-F238E27FC236}">
                <a16:creationId xmlns:a16="http://schemas.microsoft.com/office/drawing/2014/main" id="{B793CF2A-0E53-6E70-2803-E1EF2CC1D2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65238"/>
            <a:ext cx="7772400" cy="4724400"/>
          </a:xfrm>
        </p:spPr>
        <p:txBody>
          <a:bodyPr/>
          <a:lstStyle/>
          <a:p>
            <a:pPr marL="342900" indent="-342900"/>
            <a:r>
              <a:rPr lang="en-US" altLang="en-US" sz="2400"/>
              <a:t>Part 1 - Storage Elements and Analysis</a:t>
            </a:r>
          </a:p>
          <a:p>
            <a:pPr marL="742950" lvl="1" indent="-285750"/>
            <a:r>
              <a:rPr lang="en-US" altLang="en-US" sz="2000"/>
              <a:t>Introduction to sequential circuits</a:t>
            </a:r>
          </a:p>
          <a:p>
            <a:pPr marL="742950" lvl="1" indent="-285750"/>
            <a:r>
              <a:rPr lang="en-US" altLang="en-US" sz="2000"/>
              <a:t>Types of sequential circuits</a:t>
            </a:r>
          </a:p>
          <a:p>
            <a:pPr marL="742950" lvl="1" indent="-285750"/>
            <a:r>
              <a:rPr lang="en-US" altLang="en-US" sz="2000"/>
              <a:t>Storage elements</a:t>
            </a:r>
          </a:p>
          <a:p>
            <a:pPr lvl="2"/>
            <a:r>
              <a:rPr lang="en-US" altLang="en-US" sz="1800"/>
              <a:t>Latches</a:t>
            </a:r>
          </a:p>
          <a:p>
            <a:pPr lvl="2"/>
            <a:r>
              <a:rPr lang="en-US" altLang="en-US" sz="1800"/>
              <a:t>Flip-flops</a:t>
            </a:r>
          </a:p>
          <a:p>
            <a:pPr marL="742950" lvl="1" indent="-285750"/>
            <a:r>
              <a:rPr lang="en-US" altLang="en-US" sz="2000"/>
              <a:t>Sequential circuit analysis</a:t>
            </a:r>
          </a:p>
          <a:p>
            <a:pPr lvl="2"/>
            <a:r>
              <a:rPr lang="en-US" altLang="en-US" sz="1800"/>
              <a:t>State tables</a:t>
            </a:r>
          </a:p>
          <a:p>
            <a:pPr lvl="2"/>
            <a:r>
              <a:rPr lang="en-US" altLang="en-US" sz="1800"/>
              <a:t>State diagrams</a:t>
            </a:r>
          </a:p>
          <a:p>
            <a:pPr marL="742950" lvl="1" indent="-285750"/>
            <a:r>
              <a:rPr lang="en-US" altLang="en-US" sz="2000"/>
              <a:t>Circuit and System Timing</a:t>
            </a:r>
          </a:p>
          <a:p>
            <a:pPr marL="342900" indent="-342900"/>
            <a:r>
              <a:rPr lang="en-US" altLang="en-US" sz="2400"/>
              <a:t>Part 2 - Sequential Circuit Design</a:t>
            </a:r>
          </a:p>
          <a:p>
            <a:pPr marL="742950" lvl="1" indent="-285750"/>
            <a:r>
              <a:rPr lang="en-US" altLang="en-US" sz="2000"/>
              <a:t>Specification</a:t>
            </a:r>
          </a:p>
          <a:p>
            <a:pPr marL="742950" lvl="1" indent="-285750"/>
            <a:r>
              <a:rPr lang="en-US" altLang="en-US" sz="2000"/>
              <a:t>Assignment of State Codes</a:t>
            </a:r>
          </a:p>
          <a:p>
            <a:pPr marL="742950" lvl="1" indent="-285750"/>
            <a:r>
              <a:rPr lang="en-US" altLang="en-US" sz="2000"/>
              <a:t>Implementation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0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0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0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0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0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75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0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0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0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0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07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707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07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07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3">
            <a:extLst>
              <a:ext uri="{FF2B5EF4-FFF2-40B4-BE49-F238E27FC236}">
                <a16:creationId xmlns:a16="http://schemas.microsoft.com/office/drawing/2014/main" id="{F4C135D4-5B9C-2FC5-1030-01FC4490D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i="0" baseline="0"/>
              <a:t>Chapter 6 - Part 1    </a:t>
            </a:r>
            <a:fld id="{F1D80DBD-6961-426E-83B4-E42F97FE6C76}" type="slidenum">
              <a:rPr lang="en-US" altLang="en-US" sz="1600" b="0" i="0" baseline="0" smtClean="0"/>
              <a:pPr/>
              <a:t>20</a:t>
            </a:fld>
            <a:endParaRPr lang="en-US" altLang="en-US" sz="1600" b="0" i="0" baseline="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69F1B94E-C7C0-BF8D-70F2-1C534C8EA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Flip-Flop Problem</a:t>
            </a:r>
          </a:p>
        </p:txBody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9454930F-EBD2-C8D9-4171-95D9E4D2EA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038" y="1174750"/>
            <a:ext cx="7988300" cy="5027613"/>
          </a:xfrm>
        </p:spPr>
        <p:txBody>
          <a:bodyPr/>
          <a:lstStyle/>
          <a:p>
            <a:r>
              <a:rPr lang="en-US" altLang="en-US" sz="2800"/>
              <a:t>The change in the flip-flop output is delayed by the pulse width which makes the circuit slower or </a:t>
            </a:r>
          </a:p>
          <a:p>
            <a:r>
              <a:rPr lang="en-US" altLang="en-US" sz="2800"/>
              <a:t>S and/or R are permitted to change while C = 1</a:t>
            </a:r>
          </a:p>
          <a:p>
            <a:pPr lvl="1"/>
            <a:r>
              <a:rPr lang="en-US" altLang="en-US" sz="2400"/>
              <a:t>Suppose Q = 0 and S goes to 1 and then back to 0 with R remaining at 0 </a:t>
            </a:r>
          </a:p>
          <a:p>
            <a:pPr lvl="2"/>
            <a:r>
              <a:rPr lang="en-US" altLang="en-US" sz="2000"/>
              <a:t>The master latch sets to 1</a:t>
            </a:r>
          </a:p>
          <a:p>
            <a:pPr lvl="2"/>
            <a:r>
              <a:rPr lang="en-US" altLang="en-US" sz="2000"/>
              <a:t>A 1 is transferred to the slave</a:t>
            </a:r>
          </a:p>
          <a:p>
            <a:pPr lvl="1"/>
            <a:r>
              <a:rPr lang="en-US" altLang="en-US" sz="2400"/>
              <a:t>Suppose Q = 0 and S goes to 1 and back to 0 and R goes to 1 and back to 0</a:t>
            </a:r>
          </a:p>
          <a:p>
            <a:pPr lvl="2"/>
            <a:r>
              <a:rPr lang="en-US" altLang="en-US" sz="2000"/>
              <a:t>The master latch sets and then resets</a:t>
            </a:r>
          </a:p>
          <a:p>
            <a:pPr lvl="2"/>
            <a:r>
              <a:rPr lang="en-US" altLang="en-US" sz="2000"/>
              <a:t>A 0 is transferred to the slave</a:t>
            </a:r>
          </a:p>
          <a:p>
            <a:pPr lvl="1"/>
            <a:r>
              <a:rPr lang="en-US" altLang="en-US" sz="2400"/>
              <a:t>This behavior is called </a:t>
            </a:r>
            <a:r>
              <a:rPr lang="en-US" altLang="en-US" sz="2400" i="1"/>
              <a:t>1s catching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>
            <a:extLst>
              <a:ext uri="{FF2B5EF4-FFF2-40B4-BE49-F238E27FC236}">
                <a16:creationId xmlns:a16="http://schemas.microsoft.com/office/drawing/2014/main" id="{DCC8DDE7-B3E3-01F6-DAA2-6B880140A8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i="0" baseline="0"/>
              <a:t>Chapter 6 - Part 1    </a:t>
            </a:r>
            <a:fld id="{A700B34C-40FD-4363-B7B4-C93D87191302}" type="slidenum">
              <a:rPr lang="en-US" altLang="en-US" sz="1600" b="0" i="0" baseline="0" smtClean="0"/>
              <a:pPr/>
              <a:t>21</a:t>
            </a:fld>
            <a:endParaRPr lang="en-US" altLang="en-US" sz="1600" b="0" i="0" baseline="0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8C11F945-1180-0205-772D-C2A768E89C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Flip-Flop Solution </a:t>
            </a:r>
          </a:p>
        </p:txBody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E1E071E8-1BEC-D230-1981-31D9C0B2BA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Use edge-triggering instead of master-slave</a:t>
            </a:r>
          </a:p>
          <a:p>
            <a:r>
              <a:rPr lang="en-US" altLang="en-US" sz="2800"/>
              <a:t>An </a:t>
            </a:r>
            <a:r>
              <a:rPr lang="en-US" altLang="en-US" sz="2800" i="1"/>
              <a:t>edge-triggered</a:t>
            </a:r>
            <a:r>
              <a:rPr lang="en-US" altLang="en-US" sz="2800"/>
              <a:t> flip-flop ignores the pulse while it is at a constant level and triggers only during a </a:t>
            </a:r>
            <a:r>
              <a:rPr lang="en-US" altLang="en-US" sz="2800" u="sng"/>
              <a:t>transition</a:t>
            </a:r>
            <a:r>
              <a:rPr lang="en-US" altLang="en-US" sz="2800"/>
              <a:t> of the clock signal</a:t>
            </a:r>
          </a:p>
          <a:p>
            <a:r>
              <a:rPr lang="en-US" altLang="en-US" sz="2800"/>
              <a:t>Edge-triggered flip-flops can be built directly at the electronic circuit level, or </a:t>
            </a:r>
          </a:p>
          <a:p>
            <a:r>
              <a:rPr lang="en-US" altLang="en-US" sz="2800"/>
              <a:t>A </a:t>
            </a:r>
            <a:r>
              <a:rPr lang="en-US" altLang="en-US" sz="2800" u="sng"/>
              <a:t>master-slave</a:t>
            </a:r>
            <a:r>
              <a:rPr lang="en-US" altLang="en-US" sz="2800"/>
              <a:t> D flip-flop which also exhibits </a:t>
            </a:r>
            <a:r>
              <a:rPr lang="en-US" altLang="en-US" sz="2800" u="sng"/>
              <a:t>edge-triggered behavior</a:t>
            </a:r>
            <a:r>
              <a:rPr lang="en-US" altLang="en-US" sz="2800"/>
              <a:t> can be used</a:t>
            </a:r>
            <a:r>
              <a:rPr lang="en-US" altLang="en-US"/>
              <a:t>.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>
            <a:extLst>
              <a:ext uri="{FF2B5EF4-FFF2-40B4-BE49-F238E27FC236}">
                <a16:creationId xmlns:a16="http://schemas.microsoft.com/office/drawing/2014/main" id="{9362F314-3E00-561D-4CAA-E2A77EFB10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i="0" baseline="0"/>
              <a:t>Chapter 6 - Part 1    </a:t>
            </a:r>
            <a:fld id="{21876F58-DAB1-437D-843C-50E1C40D2AB4}" type="slidenum">
              <a:rPr lang="en-US" altLang="en-US" sz="1600" b="0" i="0" baseline="0" smtClean="0"/>
              <a:pPr/>
              <a:t>22</a:t>
            </a:fld>
            <a:endParaRPr lang="en-US" altLang="en-US" sz="1600" b="0" i="0" baseline="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EC30D3FE-DCF5-77B5-C692-51F55ADEB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Edge-Triggered D Flip-Flop</a:t>
            </a:r>
          </a:p>
        </p:txBody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000A641A-982C-5D45-D7FA-4E176D3D49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9438" y="1157288"/>
            <a:ext cx="7772400" cy="5027612"/>
          </a:xfrm>
        </p:spPr>
        <p:txBody>
          <a:bodyPr/>
          <a:lstStyle/>
          <a:p>
            <a:r>
              <a:rPr lang="en-US" altLang="en-US" sz="2400"/>
              <a:t>The edge-triggered </a:t>
            </a:r>
            <a:br>
              <a:rPr lang="en-US" altLang="en-US" sz="2400"/>
            </a:br>
            <a:r>
              <a:rPr lang="en-US" altLang="en-US" sz="2400"/>
              <a:t>D flip-flop is the</a:t>
            </a:r>
            <a:br>
              <a:rPr lang="en-US" altLang="en-US" sz="2400"/>
            </a:br>
            <a:r>
              <a:rPr lang="en-US" altLang="en-US" sz="2400"/>
              <a:t>same as the master-</a:t>
            </a:r>
            <a:br>
              <a:rPr lang="en-US" altLang="en-US" sz="2400"/>
            </a:br>
            <a:r>
              <a:rPr lang="en-US" altLang="en-US" sz="2400"/>
              <a:t>slave D flip-flop</a:t>
            </a:r>
          </a:p>
          <a:p>
            <a:endParaRPr lang="en-US" altLang="en-US" sz="800"/>
          </a:p>
          <a:p>
            <a:r>
              <a:rPr lang="en-US" altLang="en-US" sz="2400"/>
              <a:t>It can be formed by:</a:t>
            </a:r>
          </a:p>
          <a:p>
            <a:pPr lvl="1"/>
            <a:r>
              <a:rPr lang="en-US" altLang="en-US" sz="2000"/>
              <a:t>Replacing the first clocked S-R latch with a clocked D latch or</a:t>
            </a:r>
          </a:p>
          <a:p>
            <a:pPr lvl="1"/>
            <a:r>
              <a:rPr lang="en-US" altLang="en-US" sz="2000"/>
              <a:t>Adding a D input and inverter to a master-slave S-R flip-flop</a:t>
            </a:r>
          </a:p>
          <a:p>
            <a:r>
              <a:rPr lang="en-US" altLang="en-US" sz="2400"/>
              <a:t>The delay of the S-R master-slave flip-flop can be avoided since the 1s-catching behavior is not present with D replacing S and R inputs</a:t>
            </a:r>
          </a:p>
          <a:p>
            <a:r>
              <a:rPr lang="en-US" altLang="en-US" sz="2400"/>
              <a:t>The change of the D flip-flop output is associated with the negative edge at the end of the pulse</a:t>
            </a:r>
          </a:p>
          <a:p>
            <a:r>
              <a:rPr lang="en-US" altLang="en-US" sz="2400"/>
              <a:t>It is called a </a:t>
            </a:r>
            <a:r>
              <a:rPr lang="en-US" altLang="en-US" sz="2400" i="1"/>
              <a:t>negative-edge triggered</a:t>
            </a:r>
            <a:r>
              <a:rPr lang="en-US" altLang="en-US" sz="2400"/>
              <a:t> flip-flop</a:t>
            </a:r>
          </a:p>
          <a:p>
            <a:pPr lvl="1">
              <a:buFontTx/>
              <a:buNone/>
            </a:pPr>
            <a:r>
              <a:rPr lang="en-US" altLang="en-US" sz="2400"/>
              <a:t> </a:t>
            </a:r>
          </a:p>
        </p:txBody>
      </p:sp>
      <p:grpSp>
        <p:nvGrpSpPr>
          <p:cNvPr id="48133" name="Group 44">
            <a:extLst>
              <a:ext uri="{FF2B5EF4-FFF2-40B4-BE49-F238E27FC236}">
                <a16:creationId xmlns:a16="http://schemas.microsoft.com/office/drawing/2014/main" id="{54C33CEB-4193-C0F6-5263-07025D1D30E2}"/>
              </a:ext>
            </a:extLst>
          </p:cNvPr>
          <p:cNvGrpSpPr>
            <a:grpSpLocks/>
          </p:cNvGrpSpPr>
          <p:nvPr/>
        </p:nvGrpSpPr>
        <p:grpSpPr bwMode="auto">
          <a:xfrm>
            <a:off x="4548188" y="1282700"/>
            <a:ext cx="4030662" cy="2079625"/>
            <a:chOff x="2865" y="872"/>
            <a:chExt cx="2539" cy="1310"/>
          </a:xfrm>
        </p:grpSpPr>
        <p:sp>
          <p:nvSpPr>
            <p:cNvPr id="48134" name="Freeform 5">
              <a:extLst>
                <a:ext uri="{FF2B5EF4-FFF2-40B4-BE49-F238E27FC236}">
                  <a16:creationId xmlns:a16="http://schemas.microsoft.com/office/drawing/2014/main" id="{FC7A2061-1242-7557-36C9-3B89D71CA3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67" y="1039"/>
              <a:ext cx="441" cy="16"/>
            </a:xfrm>
            <a:custGeom>
              <a:avLst/>
              <a:gdLst>
                <a:gd name="T0" fmla="*/ 8 w 441"/>
                <a:gd name="T1" fmla="*/ 0 h 16"/>
                <a:gd name="T2" fmla="*/ 5 w 441"/>
                <a:gd name="T3" fmla="*/ 0 h 16"/>
                <a:gd name="T4" fmla="*/ 3 w 441"/>
                <a:gd name="T5" fmla="*/ 2 h 16"/>
                <a:gd name="T6" fmla="*/ 0 w 441"/>
                <a:gd name="T7" fmla="*/ 5 h 16"/>
                <a:gd name="T8" fmla="*/ 0 w 441"/>
                <a:gd name="T9" fmla="*/ 10 h 16"/>
                <a:gd name="T10" fmla="*/ 3 w 441"/>
                <a:gd name="T11" fmla="*/ 13 h 16"/>
                <a:gd name="T12" fmla="*/ 5 w 441"/>
                <a:gd name="T13" fmla="*/ 16 h 16"/>
                <a:gd name="T14" fmla="*/ 436 w 441"/>
                <a:gd name="T15" fmla="*/ 16 h 16"/>
                <a:gd name="T16" fmla="*/ 439 w 441"/>
                <a:gd name="T17" fmla="*/ 13 h 16"/>
                <a:gd name="T18" fmla="*/ 441 w 441"/>
                <a:gd name="T19" fmla="*/ 10 h 16"/>
                <a:gd name="T20" fmla="*/ 441 w 441"/>
                <a:gd name="T21" fmla="*/ 5 h 16"/>
                <a:gd name="T22" fmla="*/ 439 w 441"/>
                <a:gd name="T23" fmla="*/ 2 h 16"/>
                <a:gd name="T24" fmla="*/ 436 w 441"/>
                <a:gd name="T25" fmla="*/ 0 h 16"/>
                <a:gd name="T26" fmla="*/ 433 w 441"/>
                <a:gd name="T27" fmla="*/ 0 h 16"/>
                <a:gd name="T28" fmla="*/ 8 w 441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41" h="16">
                  <a:moveTo>
                    <a:pt x="8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436" y="16"/>
                  </a:lnTo>
                  <a:lnTo>
                    <a:pt x="439" y="13"/>
                  </a:lnTo>
                  <a:lnTo>
                    <a:pt x="441" y="10"/>
                  </a:lnTo>
                  <a:lnTo>
                    <a:pt x="441" y="5"/>
                  </a:lnTo>
                  <a:lnTo>
                    <a:pt x="439" y="2"/>
                  </a:lnTo>
                  <a:lnTo>
                    <a:pt x="436" y="0"/>
                  </a:lnTo>
                  <a:lnTo>
                    <a:pt x="4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5" name="Freeform 6">
              <a:extLst>
                <a:ext uri="{FF2B5EF4-FFF2-40B4-BE49-F238E27FC236}">
                  <a16:creationId xmlns:a16="http://schemas.microsoft.com/office/drawing/2014/main" id="{FADA1C9F-1C34-0A6E-7FFF-04932453E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7" y="1064"/>
              <a:ext cx="265" cy="16"/>
            </a:xfrm>
            <a:custGeom>
              <a:avLst/>
              <a:gdLst>
                <a:gd name="T0" fmla="*/ 8 w 265"/>
                <a:gd name="T1" fmla="*/ 0 h 16"/>
                <a:gd name="T2" fmla="*/ 5 w 265"/>
                <a:gd name="T3" fmla="*/ 0 h 16"/>
                <a:gd name="T4" fmla="*/ 2 w 265"/>
                <a:gd name="T5" fmla="*/ 3 h 16"/>
                <a:gd name="T6" fmla="*/ 0 w 265"/>
                <a:gd name="T7" fmla="*/ 5 h 16"/>
                <a:gd name="T8" fmla="*/ 0 w 265"/>
                <a:gd name="T9" fmla="*/ 11 h 16"/>
                <a:gd name="T10" fmla="*/ 2 w 265"/>
                <a:gd name="T11" fmla="*/ 13 h 16"/>
                <a:gd name="T12" fmla="*/ 5 w 265"/>
                <a:gd name="T13" fmla="*/ 16 h 16"/>
                <a:gd name="T14" fmla="*/ 259 w 265"/>
                <a:gd name="T15" fmla="*/ 16 h 16"/>
                <a:gd name="T16" fmla="*/ 262 w 265"/>
                <a:gd name="T17" fmla="*/ 13 h 16"/>
                <a:gd name="T18" fmla="*/ 265 w 265"/>
                <a:gd name="T19" fmla="*/ 11 h 16"/>
                <a:gd name="T20" fmla="*/ 265 w 265"/>
                <a:gd name="T21" fmla="*/ 5 h 16"/>
                <a:gd name="T22" fmla="*/ 262 w 265"/>
                <a:gd name="T23" fmla="*/ 3 h 16"/>
                <a:gd name="T24" fmla="*/ 259 w 265"/>
                <a:gd name="T25" fmla="*/ 0 h 16"/>
                <a:gd name="T26" fmla="*/ 257 w 265"/>
                <a:gd name="T27" fmla="*/ 0 h 16"/>
                <a:gd name="T28" fmla="*/ 8 w 265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65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59" y="16"/>
                  </a:lnTo>
                  <a:lnTo>
                    <a:pt x="262" y="13"/>
                  </a:lnTo>
                  <a:lnTo>
                    <a:pt x="265" y="11"/>
                  </a:lnTo>
                  <a:lnTo>
                    <a:pt x="265" y="5"/>
                  </a:lnTo>
                  <a:lnTo>
                    <a:pt x="262" y="3"/>
                  </a:lnTo>
                  <a:lnTo>
                    <a:pt x="259" y="0"/>
                  </a:lnTo>
                  <a:lnTo>
                    <a:pt x="2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6" name="Freeform 7">
              <a:extLst>
                <a:ext uri="{FF2B5EF4-FFF2-40B4-BE49-F238E27FC236}">
                  <a16:creationId xmlns:a16="http://schemas.microsoft.com/office/drawing/2014/main" id="{D91F5FB0-155B-0874-1EB4-D97466ED9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02" y="1015"/>
              <a:ext cx="365" cy="16"/>
            </a:xfrm>
            <a:custGeom>
              <a:avLst/>
              <a:gdLst>
                <a:gd name="T0" fmla="*/ 8 w 365"/>
                <a:gd name="T1" fmla="*/ 0 h 16"/>
                <a:gd name="T2" fmla="*/ 6 w 365"/>
                <a:gd name="T3" fmla="*/ 0 h 16"/>
                <a:gd name="T4" fmla="*/ 3 w 365"/>
                <a:gd name="T5" fmla="*/ 2 h 16"/>
                <a:gd name="T6" fmla="*/ 0 w 365"/>
                <a:gd name="T7" fmla="*/ 5 h 16"/>
                <a:gd name="T8" fmla="*/ 0 w 365"/>
                <a:gd name="T9" fmla="*/ 10 h 16"/>
                <a:gd name="T10" fmla="*/ 3 w 365"/>
                <a:gd name="T11" fmla="*/ 13 h 16"/>
                <a:gd name="T12" fmla="*/ 6 w 365"/>
                <a:gd name="T13" fmla="*/ 16 h 16"/>
                <a:gd name="T14" fmla="*/ 360 w 365"/>
                <a:gd name="T15" fmla="*/ 16 h 16"/>
                <a:gd name="T16" fmla="*/ 363 w 365"/>
                <a:gd name="T17" fmla="*/ 13 h 16"/>
                <a:gd name="T18" fmla="*/ 365 w 365"/>
                <a:gd name="T19" fmla="*/ 10 h 16"/>
                <a:gd name="T20" fmla="*/ 365 w 365"/>
                <a:gd name="T21" fmla="*/ 5 h 16"/>
                <a:gd name="T22" fmla="*/ 363 w 365"/>
                <a:gd name="T23" fmla="*/ 2 h 16"/>
                <a:gd name="T24" fmla="*/ 360 w 365"/>
                <a:gd name="T25" fmla="*/ 0 h 16"/>
                <a:gd name="T26" fmla="*/ 357 w 365"/>
                <a:gd name="T27" fmla="*/ 0 h 16"/>
                <a:gd name="T28" fmla="*/ 8 w 365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365" h="16">
                  <a:moveTo>
                    <a:pt x="8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360" y="16"/>
                  </a:lnTo>
                  <a:lnTo>
                    <a:pt x="363" y="13"/>
                  </a:lnTo>
                  <a:lnTo>
                    <a:pt x="365" y="10"/>
                  </a:lnTo>
                  <a:lnTo>
                    <a:pt x="365" y="5"/>
                  </a:lnTo>
                  <a:lnTo>
                    <a:pt x="363" y="2"/>
                  </a:lnTo>
                  <a:lnTo>
                    <a:pt x="360" y="0"/>
                  </a:lnTo>
                  <a:lnTo>
                    <a:pt x="3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7" name="Freeform 9">
              <a:extLst>
                <a:ext uri="{FF2B5EF4-FFF2-40B4-BE49-F238E27FC236}">
                  <a16:creationId xmlns:a16="http://schemas.microsoft.com/office/drawing/2014/main" id="{EDB5BA79-732A-CB6B-3026-AD8BCA385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3" y="1488"/>
              <a:ext cx="266" cy="16"/>
            </a:xfrm>
            <a:custGeom>
              <a:avLst/>
              <a:gdLst>
                <a:gd name="T0" fmla="*/ 8 w 266"/>
                <a:gd name="T1" fmla="*/ 0 h 16"/>
                <a:gd name="T2" fmla="*/ 5 w 266"/>
                <a:gd name="T3" fmla="*/ 0 h 16"/>
                <a:gd name="T4" fmla="*/ 3 w 266"/>
                <a:gd name="T5" fmla="*/ 3 h 16"/>
                <a:gd name="T6" fmla="*/ 0 w 266"/>
                <a:gd name="T7" fmla="*/ 5 h 16"/>
                <a:gd name="T8" fmla="*/ 0 w 266"/>
                <a:gd name="T9" fmla="*/ 11 h 16"/>
                <a:gd name="T10" fmla="*/ 3 w 266"/>
                <a:gd name="T11" fmla="*/ 13 h 16"/>
                <a:gd name="T12" fmla="*/ 5 w 266"/>
                <a:gd name="T13" fmla="*/ 16 h 16"/>
                <a:gd name="T14" fmla="*/ 261 w 266"/>
                <a:gd name="T15" fmla="*/ 16 h 16"/>
                <a:gd name="T16" fmla="*/ 264 w 266"/>
                <a:gd name="T17" fmla="*/ 13 h 16"/>
                <a:gd name="T18" fmla="*/ 266 w 266"/>
                <a:gd name="T19" fmla="*/ 11 h 16"/>
                <a:gd name="T20" fmla="*/ 266 w 266"/>
                <a:gd name="T21" fmla="*/ 5 h 16"/>
                <a:gd name="T22" fmla="*/ 264 w 266"/>
                <a:gd name="T23" fmla="*/ 3 h 16"/>
                <a:gd name="T24" fmla="*/ 261 w 266"/>
                <a:gd name="T25" fmla="*/ 0 h 16"/>
                <a:gd name="T26" fmla="*/ 258 w 266"/>
                <a:gd name="T27" fmla="*/ 0 h 16"/>
                <a:gd name="T28" fmla="*/ 8 w 266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66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61" y="16"/>
                  </a:lnTo>
                  <a:lnTo>
                    <a:pt x="264" y="13"/>
                  </a:lnTo>
                  <a:lnTo>
                    <a:pt x="266" y="11"/>
                  </a:lnTo>
                  <a:lnTo>
                    <a:pt x="266" y="5"/>
                  </a:lnTo>
                  <a:lnTo>
                    <a:pt x="264" y="3"/>
                  </a:lnTo>
                  <a:lnTo>
                    <a:pt x="261" y="0"/>
                  </a:lnTo>
                  <a:lnTo>
                    <a:pt x="25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8" name="Freeform 11">
              <a:extLst>
                <a:ext uri="{FF2B5EF4-FFF2-40B4-BE49-F238E27FC236}">
                  <a16:creationId xmlns:a16="http://schemas.microsoft.com/office/drawing/2014/main" id="{4CEBFB8F-E0A0-164C-BDC7-E2C3EB8CC4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2015"/>
              <a:ext cx="491" cy="16"/>
            </a:xfrm>
            <a:custGeom>
              <a:avLst/>
              <a:gdLst>
                <a:gd name="T0" fmla="*/ 8 w 491"/>
                <a:gd name="T1" fmla="*/ 0 h 16"/>
                <a:gd name="T2" fmla="*/ 6 w 491"/>
                <a:gd name="T3" fmla="*/ 0 h 16"/>
                <a:gd name="T4" fmla="*/ 3 w 491"/>
                <a:gd name="T5" fmla="*/ 3 h 16"/>
                <a:gd name="T6" fmla="*/ 0 w 491"/>
                <a:gd name="T7" fmla="*/ 5 h 16"/>
                <a:gd name="T8" fmla="*/ 0 w 491"/>
                <a:gd name="T9" fmla="*/ 11 h 16"/>
                <a:gd name="T10" fmla="*/ 3 w 491"/>
                <a:gd name="T11" fmla="*/ 13 h 16"/>
                <a:gd name="T12" fmla="*/ 6 w 491"/>
                <a:gd name="T13" fmla="*/ 16 h 16"/>
                <a:gd name="T14" fmla="*/ 486 w 491"/>
                <a:gd name="T15" fmla="*/ 16 h 16"/>
                <a:gd name="T16" fmla="*/ 488 w 491"/>
                <a:gd name="T17" fmla="*/ 13 h 16"/>
                <a:gd name="T18" fmla="*/ 491 w 491"/>
                <a:gd name="T19" fmla="*/ 11 h 16"/>
                <a:gd name="T20" fmla="*/ 491 w 491"/>
                <a:gd name="T21" fmla="*/ 5 h 16"/>
                <a:gd name="T22" fmla="*/ 488 w 491"/>
                <a:gd name="T23" fmla="*/ 3 h 16"/>
                <a:gd name="T24" fmla="*/ 486 w 491"/>
                <a:gd name="T25" fmla="*/ 0 h 16"/>
                <a:gd name="T26" fmla="*/ 483 w 491"/>
                <a:gd name="T27" fmla="*/ 0 h 16"/>
                <a:gd name="T28" fmla="*/ 8 w 491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91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486" y="16"/>
                  </a:lnTo>
                  <a:lnTo>
                    <a:pt x="488" y="13"/>
                  </a:lnTo>
                  <a:lnTo>
                    <a:pt x="491" y="11"/>
                  </a:lnTo>
                  <a:lnTo>
                    <a:pt x="491" y="5"/>
                  </a:lnTo>
                  <a:lnTo>
                    <a:pt x="488" y="3"/>
                  </a:lnTo>
                  <a:lnTo>
                    <a:pt x="486" y="0"/>
                  </a:lnTo>
                  <a:lnTo>
                    <a:pt x="48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39" name="Freeform 12">
              <a:extLst>
                <a:ext uri="{FF2B5EF4-FFF2-40B4-BE49-F238E27FC236}">
                  <a16:creationId xmlns:a16="http://schemas.microsoft.com/office/drawing/2014/main" id="{4E60EBC1-B0F1-8A20-914B-3DB7BABEA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7" y="2015"/>
              <a:ext cx="141" cy="16"/>
            </a:xfrm>
            <a:custGeom>
              <a:avLst/>
              <a:gdLst>
                <a:gd name="T0" fmla="*/ 8 w 141"/>
                <a:gd name="T1" fmla="*/ 0 h 16"/>
                <a:gd name="T2" fmla="*/ 5 w 141"/>
                <a:gd name="T3" fmla="*/ 0 h 16"/>
                <a:gd name="T4" fmla="*/ 3 w 141"/>
                <a:gd name="T5" fmla="*/ 3 h 16"/>
                <a:gd name="T6" fmla="*/ 0 w 141"/>
                <a:gd name="T7" fmla="*/ 5 h 16"/>
                <a:gd name="T8" fmla="*/ 0 w 141"/>
                <a:gd name="T9" fmla="*/ 11 h 16"/>
                <a:gd name="T10" fmla="*/ 3 w 141"/>
                <a:gd name="T11" fmla="*/ 13 h 16"/>
                <a:gd name="T12" fmla="*/ 5 w 141"/>
                <a:gd name="T13" fmla="*/ 16 h 16"/>
                <a:gd name="T14" fmla="*/ 136 w 141"/>
                <a:gd name="T15" fmla="*/ 16 h 16"/>
                <a:gd name="T16" fmla="*/ 139 w 141"/>
                <a:gd name="T17" fmla="*/ 13 h 16"/>
                <a:gd name="T18" fmla="*/ 141 w 141"/>
                <a:gd name="T19" fmla="*/ 11 h 16"/>
                <a:gd name="T20" fmla="*/ 141 w 141"/>
                <a:gd name="T21" fmla="*/ 5 h 16"/>
                <a:gd name="T22" fmla="*/ 139 w 141"/>
                <a:gd name="T23" fmla="*/ 3 h 16"/>
                <a:gd name="T24" fmla="*/ 136 w 141"/>
                <a:gd name="T25" fmla="*/ 0 h 16"/>
                <a:gd name="T26" fmla="*/ 133 w 141"/>
                <a:gd name="T27" fmla="*/ 0 h 16"/>
                <a:gd name="T28" fmla="*/ 8 w 141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1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136" y="16"/>
                  </a:lnTo>
                  <a:lnTo>
                    <a:pt x="139" y="13"/>
                  </a:lnTo>
                  <a:lnTo>
                    <a:pt x="141" y="11"/>
                  </a:lnTo>
                  <a:lnTo>
                    <a:pt x="141" y="5"/>
                  </a:lnTo>
                  <a:lnTo>
                    <a:pt x="139" y="3"/>
                  </a:lnTo>
                  <a:lnTo>
                    <a:pt x="136" y="0"/>
                  </a:lnTo>
                  <a:lnTo>
                    <a:pt x="1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0" name="Freeform 13">
              <a:extLst>
                <a:ext uri="{FF2B5EF4-FFF2-40B4-BE49-F238E27FC236}">
                  <a16:creationId xmlns:a16="http://schemas.microsoft.com/office/drawing/2014/main" id="{67C701F2-6154-69F5-66DE-E0C3548C1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" y="1289"/>
              <a:ext cx="16" cy="742"/>
            </a:xfrm>
            <a:custGeom>
              <a:avLst/>
              <a:gdLst>
                <a:gd name="T0" fmla="*/ 0 w 16"/>
                <a:gd name="T1" fmla="*/ 734 h 742"/>
                <a:gd name="T2" fmla="*/ 0 w 16"/>
                <a:gd name="T3" fmla="*/ 737 h 742"/>
                <a:gd name="T4" fmla="*/ 3 w 16"/>
                <a:gd name="T5" fmla="*/ 739 h 742"/>
                <a:gd name="T6" fmla="*/ 6 w 16"/>
                <a:gd name="T7" fmla="*/ 742 h 742"/>
                <a:gd name="T8" fmla="*/ 11 w 16"/>
                <a:gd name="T9" fmla="*/ 742 h 742"/>
                <a:gd name="T10" fmla="*/ 14 w 16"/>
                <a:gd name="T11" fmla="*/ 739 h 742"/>
                <a:gd name="T12" fmla="*/ 16 w 16"/>
                <a:gd name="T13" fmla="*/ 737 h 742"/>
                <a:gd name="T14" fmla="*/ 16 w 16"/>
                <a:gd name="T15" fmla="*/ 6 h 742"/>
                <a:gd name="T16" fmla="*/ 14 w 16"/>
                <a:gd name="T17" fmla="*/ 3 h 742"/>
                <a:gd name="T18" fmla="*/ 11 w 16"/>
                <a:gd name="T19" fmla="*/ 0 h 742"/>
                <a:gd name="T20" fmla="*/ 6 w 16"/>
                <a:gd name="T21" fmla="*/ 0 h 742"/>
                <a:gd name="T22" fmla="*/ 3 w 16"/>
                <a:gd name="T23" fmla="*/ 3 h 742"/>
                <a:gd name="T24" fmla="*/ 0 w 16"/>
                <a:gd name="T25" fmla="*/ 6 h 742"/>
                <a:gd name="T26" fmla="*/ 0 w 16"/>
                <a:gd name="T27" fmla="*/ 8 h 742"/>
                <a:gd name="T28" fmla="*/ 0 w 16"/>
                <a:gd name="T29" fmla="*/ 734 h 7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" h="742">
                  <a:moveTo>
                    <a:pt x="0" y="734"/>
                  </a:moveTo>
                  <a:lnTo>
                    <a:pt x="0" y="737"/>
                  </a:lnTo>
                  <a:lnTo>
                    <a:pt x="3" y="739"/>
                  </a:lnTo>
                  <a:lnTo>
                    <a:pt x="6" y="742"/>
                  </a:lnTo>
                  <a:lnTo>
                    <a:pt x="11" y="742"/>
                  </a:lnTo>
                  <a:lnTo>
                    <a:pt x="14" y="739"/>
                  </a:lnTo>
                  <a:lnTo>
                    <a:pt x="16" y="73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1" name="Freeform 14">
              <a:extLst>
                <a:ext uri="{FF2B5EF4-FFF2-40B4-BE49-F238E27FC236}">
                  <a16:creationId xmlns:a16="http://schemas.microsoft.com/office/drawing/2014/main" id="{B49C5457-7828-D899-C067-31FAA59DC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" y="1289"/>
              <a:ext cx="216" cy="16"/>
            </a:xfrm>
            <a:custGeom>
              <a:avLst/>
              <a:gdLst>
                <a:gd name="T0" fmla="*/ 8 w 216"/>
                <a:gd name="T1" fmla="*/ 0 h 16"/>
                <a:gd name="T2" fmla="*/ 6 w 216"/>
                <a:gd name="T3" fmla="*/ 0 h 16"/>
                <a:gd name="T4" fmla="*/ 3 w 216"/>
                <a:gd name="T5" fmla="*/ 3 h 16"/>
                <a:gd name="T6" fmla="*/ 0 w 216"/>
                <a:gd name="T7" fmla="*/ 6 h 16"/>
                <a:gd name="T8" fmla="*/ 0 w 216"/>
                <a:gd name="T9" fmla="*/ 11 h 16"/>
                <a:gd name="T10" fmla="*/ 3 w 216"/>
                <a:gd name="T11" fmla="*/ 14 h 16"/>
                <a:gd name="T12" fmla="*/ 6 w 216"/>
                <a:gd name="T13" fmla="*/ 16 h 16"/>
                <a:gd name="T14" fmla="*/ 211 w 216"/>
                <a:gd name="T15" fmla="*/ 16 h 16"/>
                <a:gd name="T16" fmla="*/ 214 w 216"/>
                <a:gd name="T17" fmla="*/ 14 h 16"/>
                <a:gd name="T18" fmla="*/ 216 w 216"/>
                <a:gd name="T19" fmla="*/ 11 h 16"/>
                <a:gd name="T20" fmla="*/ 216 w 216"/>
                <a:gd name="T21" fmla="*/ 6 h 16"/>
                <a:gd name="T22" fmla="*/ 214 w 216"/>
                <a:gd name="T23" fmla="*/ 3 h 16"/>
                <a:gd name="T24" fmla="*/ 211 w 216"/>
                <a:gd name="T25" fmla="*/ 0 h 16"/>
                <a:gd name="T26" fmla="*/ 208 w 216"/>
                <a:gd name="T27" fmla="*/ 0 h 16"/>
                <a:gd name="T28" fmla="*/ 8 w 216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6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211" y="16"/>
                  </a:lnTo>
                  <a:lnTo>
                    <a:pt x="214" y="14"/>
                  </a:lnTo>
                  <a:lnTo>
                    <a:pt x="216" y="11"/>
                  </a:lnTo>
                  <a:lnTo>
                    <a:pt x="216" y="6"/>
                  </a:lnTo>
                  <a:lnTo>
                    <a:pt x="214" y="3"/>
                  </a:lnTo>
                  <a:lnTo>
                    <a:pt x="211" y="0"/>
                  </a:lnTo>
                  <a:lnTo>
                    <a:pt x="20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2" name="Freeform 15">
              <a:extLst>
                <a:ext uri="{FF2B5EF4-FFF2-40B4-BE49-F238E27FC236}">
                  <a16:creationId xmlns:a16="http://schemas.microsoft.com/office/drawing/2014/main" id="{F7F1B46A-96F1-D358-D9E8-6AD60DDC9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0" y="897"/>
              <a:ext cx="616" cy="817"/>
            </a:xfrm>
            <a:custGeom>
              <a:avLst/>
              <a:gdLst>
                <a:gd name="T0" fmla="*/ 8 w 616"/>
                <a:gd name="T1" fmla="*/ 0 h 817"/>
                <a:gd name="T2" fmla="*/ 6 w 616"/>
                <a:gd name="T3" fmla="*/ 0 h 817"/>
                <a:gd name="T4" fmla="*/ 3 w 616"/>
                <a:gd name="T5" fmla="*/ 3 h 817"/>
                <a:gd name="T6" fmla="*/ 0 w 616"/>
                <a:gd name="T7" fmla="*/ 6 h 817"/>
                <a:gd name="T8" fmla="*/ 0 w 616"/>
                <a:gd name="T9" fmla="*/ 811 h 817"/>
                <a:gd name="T10" fmla="*/ 3 w 616"/>
                <a:gd name="T11" fmla="*/ 814 h 817"/>
                <a:gd name="T12" fmla="*/ 6 w 616"/>
                <a:gd name="T13" fmla="*/ 817 h 817"/>
                <a:gd name="T14" fmla="*/ 611 w 616"/>
                <a:gd name="T15" fmla="*/ 817 h 817"/>
                <a:gd name="T16" fmla="*/ 613 w 616"/>
                <a:gd name="T17" fmla="*/ 814 h 817"/>
                <a:gd name="T18" fmla="*/ 616 w 616"/>
                <a:gd name="T19" fmla="*/ 811 h 817"/>
                <a:gd name="T20" fmla="*/ 616 w 616"/>
                <a:gd name="T21" fmla="*/ 6 h 817"/>
                <a:gd name="T22" fmla="*/ 613 w 616"/>
                <a:gd name="T23" fmla="*/ 3 h 817"/>
                <a:gd name="T24" fmla="*/ 611 w 616"/>
                <a:gd name="T25" fmla="*/ 0 h 817"/>
                <a:gd name="T26" fmla="*/ 608 w 616"/>
                <a:gd name="T27" fmla="*/ 0 h 817"/>
                <a:gd name="T28" fmla="*/ 8 w 616"/>
                <a:gd name="T29" fmla="*/ 0 h 817"/>
                <a:gd name="T30" fmla="*/ 8 w 616"/>
                <a:gd name="T31" fmla="*/ 16 h 817"/>
                <a:gd name="T32" fmla="*/ 608 w 616"/>
                <a:gd name="T33" fmla="*/ 16 h 817"/>
                <a:gd name="T34" fmla="*/ 600 w 616"/>
                <a:gd name="T35" fmla="*/ 8 h 817"/>
                <a:gd name="T36" fmla="*/ 600 w 616"/>
                <a:gd name="T37" fmla="*/ 809 h 817"/>
                <a:gd name="T38" fmla="*/ 608 w 616"/>
                <a:gd name="T39" fmla="*/ 801 h 817"/>
                <a:gd name="T40" fmla="*/ 8 w 616"/>
                <a:gd name="T41" fmla="*/ 801 h 817"/>
                <a:gd name="T42" fmla="*/ 16 w 616"/>
                <a:gd name="T43" fmla="*/ 809 h 817"/>
                <a:gd name="T44" fmla="*/ 16 w 616"/>
                <a:gd name="T45" fmla="*/ 8 h 817"/>
                <a:gd name="T46" fmla="*/ 8 w 616"/>
                <a:gd name="T47" fmla="*/ 16 h 817"/>
                <a:gd name="T48" fmla="*/ 8 w 616"/>
                <a:gd name="T49" fmla="*/ 0 h 8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16" h="8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7"/>
                  </a:lnTo>
                  <a:lnTo>
                    <a:pt x="611" y="817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6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9"/>
                  </a:lnTo>
                  <a:lnTo>
                    <a:pt x="608" y="801"/>
                  </a:lnTo>
                  <a:lnTo>
                    <a:pt x="8" y="801"/>
                  </a:lnTo>
                  <a:lnTo>
                    <a:pt x="16" y="809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3" name="Rectangle 16">
              <a:extLst>
                <a:ext uri="{FF2B5EF4-FFF2-40B4-BE49-F238E27FC236}">
                  <a16:creationId xmlns:a16="http://schemas.microsoft.com/office/drawing/2014/main" id="{A58DB9C7-EEF2-455D-321A-52CCFD6BD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1211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C</a:t>
              </a:r>
              <a:endParaRPr lang="en-US" altLang="en-US" sz="3200" b="0"/>
            </a:p>
          </p:txBody>
        </p:sp>
        <p:sp>
          <p:nvSpPr>
            <p:cNvPr id="48144" name="Rectangle 17">
              <a:extLst>
                <a:ext uri="{FF2B5EF4-FFF2-40B4-BE49-F238E27FC236}">
                  <a16:creationId xmlns:a16="http://schemas.microsoft.com/office/drawing/2014/main" id="{859462F6-6592-06BB-41B0-7FBA1E058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963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S</a:t>
              </a:r>
              <a:endParaRPr lang="en-US" altLang="en-US" sz="3200" b="0"/>
            </a:p>
          </p:txBody>
        </p:sp>
        <p:sp>
          <p:nvSpPr>
            <p:cNvPr id="48145" name="Rectangle 18">
              <a:extLst>
                <a:ext uri="{FF2B5EF4-FFF2-40B4-BE49-F238E27FC236}">
                  <a16:creationId xmlns:a16="http://schemas.microsoft.com/office/drawing/2014/main" id="{03B7C6A3-4412-DC21-D80D-38B3531E2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8" y="1477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R</a:t>
              </a:r>
              <a:endParaRPr lang="en-US" altLang="en-US" sz="3200" b="0"/>
            </a:p>
          </p:txBody>
        </p:sp>
        <p:sp>
          <p:nvSpPr>
            <p:cNvPr id="48146" name="Rectangle 19">
              <a:extLst>
                <a:ext uri="{FF2B5EF4-FFF2-40B4-BE49-F238E27FC236}">
                  <a16:creationId xmlns:a16="http://schemas.microsoft.com/office/drawing/2014/main" id="{532E5DCA-F222-05D2-141B-02D0226440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9" y="1011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altLang="en-US" sz="3200" b="0"/>
            </a:p>
          </p:txBody>
        </p:sp>
        <p:sp>
          <p:nvSpPr>
            <p:cNvPr id="48147" name="Rectangle 20">
              <a:extLst>
                <a:ext uri="{FF2B5EF4-FFF2-40B4-BE49-F238E27FC236}">
                  <a16:creationId xmlns:a16="http://schemas.microsoft.com/office/drawing/2014/main" id="{4A4D30DD-8FA7-FFCD-4570-51AE7C340F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9" y="1485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altLang="en-US" sz="3200" b="0"/>
            </a:p>
          </p:txBody>
        </p:sp>
        <p:sp>
          <p:nvSpPr>
            <p:cNvPr id="48148" name="Freeform 21">
              <a:extLst>
                <a:ext uri="{FF2B5EF4-FFF2-40B4-BE49-F238E27FC236}">
                  <a16:creationId xmlns:a16="http://schemas.microsoft.com/office/drawing/2014/main" id="{5ACD2BC8-1EAB-31B6-A78D-11239BB6C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1" y="872"/>
              <a:ext cx="616" cy="816"/>
            </a:xfrm>
            <a:custGeom>
              <a:avLst/>
              <a:gdLst>
                <a:gd name="T0" fmla="*/ 8 w 616"/>
                <a:gd name="T1" fmla="*/ 0 h 816"/>
                <a:gd name="T2" fmla="*/ 6 w 616"/>
                <a:gd name="T3" fmla="*/ 0 h 816"/>
                <a:gd name="T4" fmla="*/ 3 w 616"/>
                <a:gd name="T5" fmla="*/ 3 h 816"/>
                <a:gd name="T6" fmla="*/ 0 w 616"/>
                <a:gd name="T7" fmla="*/ 5 h 816"/>
                <a:gd name="T8" fmla="*/ 0 w 616"/>
                <a:gd name="T9" fmla="*/ 811 h 816"/>
                <a:gd name="T10" fmla="*/ 3 w 616"/>
                <a:gd name="T11" fmla="*/ 814 h 816"/>
                <a:gd name="T12" fmla="*/ 6 w 616"/>
                <a:gd name="T13" fmla="*/ 816 h 816"/>
                <a:gd name="T14" fmla="*/ 611 w 616"/>
                <a:gd name="T15" fmla="*/ 816 h 816"/>
                <a:gd name="T16" fmla="*/ 613 w 616"/>
                <a:gd name="T17" fmla="*/ 814 h 816"/>
                <a:gd name="T18" fmla="*/ 616 w 616"/>
                <a:gd name="T19" fmla="*/ 811 h 816"/>
                <a:gd name="T20" fmla="*/ 616 w 616"/>
                <a:gd name="T21" fmla="*/ 5 h 816"/>
                <a:gd name="T22" fmla="*/ 613 w 616"/>
                <a:gd name="T23" fmla="*/ 3 h 816"/>
                <a:gd name="T24" fmla="*/ 611 w 616"/>
                <a:gd name="T25" fmla="*/ 0 h 816"/>
                <a:gd name="T26" fmla="*/ 608 w 616"/>
                <a:gd name="T27" fmla="*/ 0 h 816"/>
                <a:gd name="T28" fmla="*/ 8 w 616"/>
                <a:gd name="T29" fmla="*/ 0 h 816"/>
                <a:gd name="T30" fmla="*/ 8 w 616"/>
                <a:gd name="T31" fmla="*/ 16 h 816"/>
                <a:gd name="T32" fmla="*/ 608 w 616"/>
                <a:gd name="T33" fmla="*/ 16 h 816"/>
                <a:gd name="T34" fmla="*/ 600 w 616"/>
                <a:gd name="T35" fmla="*/ 8 h 816"/>
                <a:gd name="T36" fmla="*/ 600 w 616"/>
                <a:gd name="T37" fmla="*/ 808 h 816"/>
                <a:gd name="T38" fmla="*/ 608 w 616"/>
                <a:gd name="T39" fmla="*/ 800 h 816"/>
                <a:gd name="T40" fmla="*/ 8 w 616"/>
                <a:gd name="T41" fmla="*/ 800 h 816"/>
                <a:gd name="T42" fmla="*/ 16 w 616"/>
                <a:gd name="T43" fmla="*/ 808 h 816"/>
                <a:gd name="T44" fmla="*/ 16 w 616"/>
                <a:gd name="T45" fmla="*/ 8 h 816"/>
                <a:gd name="T46" fmla="*/ 8 w 616"/>
                <a:gd name="T47" fmla="*/ 16 h 816"/>
                <a:gd name="T48" fmla="*/ 8 w 616"/>
                <a:gd name="T49" fmla="*/ 0 h 81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16" h="8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6"/>
                  </a:lnTo>
                  <a:lnTo>
                    <a:pt x="611" y="816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5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8"/>
                  </a:lnTo>
                  <a:lnTo>
                    <a:pt x="608" y="800"/>
                  </a:lnTo>
                  <a:lnTo>
                    <a:pt x="8" y="800"/>
                  </a:lnTo>
                  <a:lnTo>
                    <a:pt x="16" y="808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49" name="Rectangle 22">
              <a:extLst>
                <a:ext uri="{FF2B5EF4-FFF2-40B4-BE49-F238E27FC236}">
                  <a16:creationId xmlns:a16="http://schemas.microsoft.com/office/drawing/2014/main" id="{0F301A77-BFEB-C4FD-F3BF-7E6FCC3FE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3" y="1403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C</a:t>
              </a:r>
              <a:endParaRPr lang="en-US" altLang="en-US" sz="3200" b="0"/>
            </a:p>
          </p:txBody>
        </p:sp>
        <p:sp>
          <p:nvSpPr>
            <p:cNvPr id="48150" name="Rectangle 24">
              <a:extLst>
                <a:ext uri="{FF2B5EF4-FFF2-40B4-BE49-F238E27FC236}">
                  <a16:creationId xmlns:a16="http://schemas.microsoft.com/office/drawing/2014/main" id="{9E7ADB9E-03CB-3299-C6CD-E2E818F77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0" y="985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altLang="en-US" sz="3200" b="0"/>
            </a:p>
          </p:txBody>
        </p:sp>
        <p:sp>
          <p:nvSpPr>
            <p:cNvPr id="48151" name="Rectangle 25">
              <a:extLst>
                <a:ext uri="{FF2B5EF4-FFF2-40B4-BE49-F238E27FC236}">
                  <a16:creationId xmlns:a16="http://schemas.microsoft.com/office/drawing/2014/main" id="{0DA38B2B-9855-8EC6-5639-8BB987C294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0" y="1460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altLang="en-US" sz="3200" b="0"/>
            </a:p>
          </p:txBody>
        </p:sp>
        <p:sp>
          <p:nvSpPr>
            <p:cNvPr id="48152" name="Freeform 26">
              <a:extLst>
                <a:ext uri="{FF2B5EF4-FFF2-40B4-BE49-F238E27FC236}">
                  <a16:creationId xmlns:a16="http://schemas.microsoft.com/office/drawing/2014/main" id="{C8148868-9FEE-C00D-FA44-359B6F2E25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488"/>
              <a:ext cx="140" cy="16"/>
            </a:xfrm>
            <a:custGeom>
              <a:avLst/>
              <a:gdLst>
                <a:gd name="T0" fmla="*/ 8 w 140"/>
                <a:gd name="T1" fmla="*/ 0 h 16"/>
                <a:gd name="T2" fmla="*/ 6 w 140"/>
                <a:gd name="T3" fmla="*/ 0 h 16"/>
                <a:gd name="T4" fmla="*/ 3 w 140"/>
                <a:gd name="T5" fmla="*/ 3 h 16"/>
                <a:gd name="T6" fmla="*/ 0 w 140"/>
                <a:gd name="T7" fmla="*/ 5 h 16"/>
                <a:gd name="T8" fmla="*/ 0 w 140"/>
                <a:gd name="T9" fmla="*/ 11 h 16"/>
                <a:gd name="T10" fmla="*/ 3 w 140"/>
                <a:gd name="T11" fmla="*/ 13 h 16"/>
                <a:gd name="T12" fmla="*/ 6 w 140"/>
                <a:gd name="T13" fmla="*/ 16 h 16"/>
                <a:gd name="T14" fmla="*/ 135 w 140"/>
                <a:gd name="T15" fmla="*/ 16 h 16"/>
                <a:gd name="T16" fmla="*/ 138 w 140"/>
                <a:gd name="T17" fmla="*/ 13 h 16"/>
                <a:gd name="T18" fmla="*/ 140 w 140"/>
                <a:gd name="T19" fmla="*/ 11 h 16"/>
                <a:gd name="T20" fmla="*/ 140 w 140"/>
                <a:gd name="T21" fmla="*/ 5 h 16"/>
                <a:gd name="T22" fmla="*/ 138 w 140"/>
                <a:gd name="T23" fmla="*/ 3 h 16"/>
                <a:gd name="T24" fmla="*/ 135 w 140"/>
                <a:gd name="T25" fmla="*/ 0 h 16"/>
                <a:gd name="T26" fmla="*/ 132 w 140"/>
                <a:gd name="T27" fmla="*/ 0 h 16"/>
                <a:gd name="T28" fmla="*/ 8 w 140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0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135" y="16"/>
                  </a:lnTo>
                  <a:lnTo>
                    <a:pt x="138" y="13"/>
                  </a:lnTo>
                  <a:lnTo>
                    <a:pt x="140" y="11"/>
                  </a:lnTo>
                  <a:lnTo>
                    <a:pt x="140" y="5"/>
                  </a:lnTo>
                  <a:lnTo>
                    <a:pt x="138" y="3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Rectangle 27">
              <a:extLst>
                <a:ext uri="{FF2B5EF4-FFF2-40B4-BE49-F238E27FC236}">
                  <a16:creationId xmlns:a16="http://schemas.microsoft.com/office/drawing/2014/main" id="{98AF9425-943E-EE60-AD71-F3445D028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1403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C</a:t>
              </a:r>
              <a:endParaRPr lang="en-US" altLang="en-US" sz="3200" b="0"/>
            </a:p>
          </p:txBody>
        </p:sp>
        <p:sp>
          <p:nvSpPr>
            <p:cNvPr id="48154" name="Rectangle 28">
              <a:extLst>
                <a:ext uri="{FF2B5EF4-FFF2-40B4-BE49-F238E27FC236}">
                  <a16:creationId xmlns:a16="http://schemas.microsoft.com/office/drawing/2014/main" id="{BE90CCF4-D3AC-664F-00E4-6F8FCF785F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3" y="939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D</a:t>
              </a:r>
              <a:endParaRPr lang="en-US" altLang="en-US" sz="3200" b="0"/>
            </a:p>
          </p:txBody>
        </p:sp>
        <p:sp>
          <p:nvSpPr>
            <p:cNvPr id="48155" name="Rectangle 30">
              <a:extLst>
                <a:ext uri="{FF2B5EF4-FFF2-40B4-BE49-F238E27FC236}">
                  <a16:creationId xmlns:a16="http://schemas.microsoft.com/office/drawing/2014/main" id="{A87F711F-7C5B-7696-0843-54E662562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8" y="1004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altLang="en-US" sz="3200" b="0"/>
            </a:p>
          </p:txBody>
        </p:sp>
        <p:sp>
          <p:nvSpPr>
            <p:cNvPr id="48156" name="Rectangle 31">
              <a:extLst>
                <a:ext uri="{FF2B5EF4-FFF2-40B4-BE49-F238E27FC236}">
                  <a16:creationId xmlns:a16="http://schemas.microsoft.com/office/drawing/2014/main" id="{15248FD6-0E1D-C685-CBCE-DAB656EB3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5" y="963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D</a:t>
              </a:r>
              <a:endParaRPr lang="en-US" altLang="en-US" sz="3200" b="0"/>
            </a:p>
          </p:txBody>
        </p:sp>
        <p:sp>
          <p:nvSpPr>
            <p:cNvPr id="48157" name="Line 32">
              <a:extLst>
                <a:ext uri="{FF2B5EF4-FFF2-40B4-BE49-F238E27FC236}">
                  <a16:creationId xmlns:a16="http://schemas.microsoft.com/office/drawing/2014/main" id="{7810E573-30D6-34CA-B487-C048B826A2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6" y="1560"/>
              <a:ext cx="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8" name="Line 33">
              <a:extLst>
                <a:ext uri="{FF2B5EF4-FFF2-40B4-BE49-F238E27FC236}">
                  <a16:creationId xmlns:a16="http://schemas.microsoft.com/office/drawing/2014/main" id="{82495222-72FB-9443-EA7A-2F2FBF909D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8" y="155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8159" name="Group 34">
              <a:extLst>
                <a:ext uri="{FF2B5EF4-FFF2-40B4-BE49-F238E27FC236}">
                  <a16:creationId xmlns:a16="http://schemas.microsoft.com/office/drawing/2014/main" id="{D399F85E-232B-9B0D-B0A4-8867E8D1E0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90" y="1479"/>
              <a:ext cx="106" cy="163"/>
              <a:chOff x="5162" y="1559"/>
              <a:chExt cx="106" cy="163"/>
            </a:xfrm>
          </p:grpSpPr>
          <p:sp>
            <p:nvSpPr>
              <p:cNvPr id="48167" name="Rectangle 35">
                <a:extLst>
                  <a:ext uri="{FF2B5EF4-FFF2-40B4-BE49-F238E27FC236}">
                    <a16:creationId xmlns:a16="http://schemas.microsoft.com/office/drawing/2014/main" id="{B83C6DB8-98B3-E126-A709-E2F5B68C5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2" y="1559"/>
                <a:ext cx="10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700" i="0" baseline="0">
                    <a:solidFill>
                      <a:srgbClr val="000000"/>
                    </a:solidFill>
                    <a:latin typeface="Swiss 721 SWA" charset="0"/>
                  </a:rPr>
                  <a:t>Q</a:t>
                </a:r>
                <a:endParaRPr lang="en-US" altLang="en-US" sz="3200" b="0"/>
              </a:p>
            </p:txBody>
          </p:sp>
          <p:sp>
            <p:nvSpPr>
              <p:cNvPr id="48168" name="Line 36">
                <a:extLst>
                  <a:ext uri="{FF2B5EF4-FFF2-40B4-BE49-F238E27FC236}">
                    <a16:creationId xmlns:a16="http://schemas.microsoft.com/office/drawing/2014/main" id="{A50B9381-B9F2-17D7-3F8B-A3CE0E853E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8" y="156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160" name="Group 37">
              <a:extLst>
                <a:ext uri="{FF2B5EF4-FFF2-40B4-BE49-F238E27FC236}">
                  <a16:creationId xmlns:a16="http://schemas.microsoft.com/office/drawing/2014/main" id="{307F966D-F48A-DD16-1FF6-461E6592823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728" y="1848"/>
              <a:ext cx="334" cy="334"/>
              <a:chOff x="1968" y="1507"/>
              <a:chExt cx="480" cy="480"/>
            </a:xfrm>
          </p:grpSpPr>
          <p:sp>
            <p:nvSpPr>
              <p:cNvPr id="48165" name="AutoShape 38">
                <a:extLst>
                  <a:ext uri="{FF2B5EF4-FFF2-40B4-BE49-F238E27FC236}">
                    <a16:creationId xmlns:a16="http://schemas.microsoft.com/office/drawing/2014/main" id="{D71DBE2C-7BE6-46DE-8DC1-A7C8797AA11B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8166" name="Oval 39">
                <a:extLst>
                  <a:ext uri="{FF2B5EF4-FFF2-40B4-BE49-F238E27FC236}">
                    <a16:creationId xmlns:a16="http://schemas.microsoft.com/office/drawing/2014/main" id="{7C36B299-6AA6-6B1A-E2CA-FFC0D5F65BF3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8161" name="Oval 40">
              <a:extLst>
                <a:ext uri="{FF2B5EF4-FFF2-40B4-BE49-F238E27FC236}">
                  <a16:creationId xmlns:a16="http://schemas.microsoft.com/office/drawing/2014/main" id="{C7EE1497-2661-CCC4-36D8-6BD4E9BE73D4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76" y="1520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62" name="Oval 41">
              <a:extLst>
                <a:ext uri="{FF2B5EF4-FFF2-40B4-BE49-F238E27FC236}">
                  <a16:creationId xmlns:a16="http://schemas.microsoft.com/office/drawing/2014/main" id="{38EE79B3-8ED2-964F-C0A2-00B3EA34484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16" y="1512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63" name="Oval 42">
              <a:extLst>
                <a:ext uri="{FF2B5EF4-FFF2-40B4-BE49-F238E27FC236}">
                  <a16:creationId xmlns:a16="http://schemas.microsoft.com/office/drawing/2014/main" id="{B97F5778-FC19-E756-AF8B-44B48DBA6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147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8164" name="Line 43">
              <a:extLst>
                <a:ext uri="{FF2B5EF4-FFF2-40B4-BE49-F238E27FC236}">
                  <a16:creationId xmlns:a16="http://schemas.microsoft.com/office/drawing/2014/main" id="{3060C5A8-ACC0-3DB4-B8FC-0098E64F1C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8" y="1520"/>
              <a:ext cx="0" cy="5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>
            <a:extLst>
              <a:ext uri="{FF2B5EF4-FFF2-40B4-BE49-F238E27FC236}">
                <a16:creationId xmlns:a16="http://schemas.microsoft.com/office/drawing/2014/main" id="{4397F547-A955-319A-98AE-FCC560CAB4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i="0" baseline="0"/>
              <a:t>Chapter 6 - Part 1    </a:t>
            </a:r>
            <a:fld id="{449C612E-C47A-48FB-B6DC-C5CF8ED8DD39}" type="slidenum">
              <a:rPr lang="en-US" altLang="en-US" sz="1600" b="0" i="0" baseline="0" smtClean="0"/>
              <a:pPr/>
              <a:t>23</a:t>
            </a:fld>
            <a:endParaRPr lang="en-US" altLang="en-US" sz="1600" b="0" i="0" baseline="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9DEAF577-148E-83DB-C5F3-3D94B315D7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Positive-Edge Triggered D Flip-Flop</a:t>
            </a:r>
          </a:p>
        </p:txBody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04B064E1-D45E-9D82-19A4-E9F3FAB294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3738" y="1162050"/>
            <a:ext cx="7772400" cy="1941513"/>
          </a:xfrm>
        </p:spPr>
        <p:txBody>
          <a:bodyPr/>
          <a:lstStyle/>
          <a:p>
            <a:r>
              <a:rPr lang="en-US" altLang="en-US" sz="2800"/>
              <a:t>Formed by</a:t>
            </a:r>
            <a:br>
              <a:rPr lang="en-US" altLang="en-US" sz="2800"/>
            </a:br>
            <a:r>
              <a:rPr lang="en-US" altLang="en-US" sz="2800"/>
              <a:t>adding inverter</a:t>
            </a:r>
            <a:br>
              <a:rPr lang="en-US" altLang="en-US" sz="2800"/>
            </a:br>
            <a:r>
              <a:rPr lang="en-US" altLang="en-US" sz="2800"/>
              <a:t>to clock input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Q changes to the value on D applied at the positive clock edge within timing constraints to be specified</a:t>
            </a:r>
          </a:p>
          <a:p>
            <a:r>
              <a:rPr lang="en-US" altLang="en-US" sz="2800"/>
              <a:t>Our choice as the </a:t>
            </a:r>
            <a:r>
              <a:rPr lang="en-US" altLang="en-US" sz="2800" u="sng"/>
              <a:t>standard flip-flop</a:t>
            </a:r>
            <a:r>
              <a:rPr lang="en-US" altLang="en-US" sz="2800"/>
              <a:t> for most sequential circuits</a:t>
            </a:r>
          </a:p>
          <a:p>
            <a:pPr lvl="1">
              <a:buFontTx/>
              <a:buNone/>
            </a:pPr>
            <a:endParaRPr lang="en-US" altLang="en-US" sz="2400"/>
          </a:p>
          <a:p>
            <a:endParaRPr lang="en-US" altLang="en-US" sz="2800"/>
          </a:p>
        </p:txBody>
      </p:sp>
      <p:grpSp>
        <p:nvGrpSpPr>
          <p:cNvPr id="49157" name="Group 46">
            <a:extLst>
              <a:ext uri="{FF2B5EF4-FFF2-40B4-BE49-F238E27FC236}">
                <a16:creationId xmlns:a16="http://schemas.microsoft.com/office/drawing/2014/main" id="{D68E0602-C311-F2A1-E56C-CF08C6A6DED4}"/>
              </a:ext>
            </a:extLst>
          </p:cNvPr>
          <p:cNvGrpSpPr>
            <a:grpSpLocks/>
          </p:cNvGrpSpPr>
          <p:nvPr/>
        </p:nvGrpSpPr>
        <p:grpSpPr bwMode="auto">
          <a:xfrm>
            <a:off x="3976688" y="1308100"/>
            <a:ext cx="4589462" cy="2079625"/>
            <a:chOff x="2505" y="824"/>
            <a:chExt cx="2891" cy="1310"/>
          </a:xfrm>
        </p:grpSpPr>
        <p:sp>
          <p:nvSpPr>
            <p:cNvPr id="49158" name="Freeform 5">
              <a:extLst>
                <a:ext uri="{FF2B5EF4-FFF2-40B4-BE49-F238E27FC236}">
                  <a16:creationId xmlns:a16="http://schemas.microsoft.com/office/drawing/2014/main" id="{C1B537E5-436C-C158-4141-EA7CADA59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" y="991"/>
              <a:ext cx="441" cy="16"/>
            </a:xfrm>
            <a:custGeom>
              <a:avLst/>
              <a:gdLst>
                <a:gd name="T0" fmla="*/ 8 w 441"/>
                <a:gd name="T1" fmla="*/ 0 h 16"/>
                <a:gd name="T2" fmla="*/ 5 w 441"/>
                <a:gd name="T3" fmla="*/ 0 h 16"/>
                <a:gd name="T4" fmla="*/ 3 w 441"/>
                <a:gd name="T5" fmla="*/ 2 h 16"/>
                <a:gd name="T6" fmla="*/ 0 w 441"/>
                <a:gd name="T7" fmla="*/ 5 h 16"/>
                <a:gd name="T8" fmla="*/ 0 w 441"/>
                <a:gd name="T9" fmla="*/ 10 h 16"/>
                <a:gd name="T10" fmla="*/ 3 w 441"/>
                <a:gd name="T11" fmla="*/ 13 h 16"/>
                <a:gd name="T12" fmla="*/ 5 w 441"/>
                <a:gd name="T13" fmla="*/ 16 h 16"/>
                <a:gd name="T14" fmla="*/ 436 w 441"/>
                <a:gd name="T15" fmla="*/ 16 h 16"/>
                <a:gd name="T16" fmla="*/ 439 w 441"/>
                <a:gd name="T17" fmla="*/ 13 h 16"/>
                <a:gd name="T18" fmla="*/ 441 w 441"/>
                <a:gd name="T19" fmla="*/ 10 h 16"/>
                <a:gd name="T20" fmla="*/ 441 w 441"/>
                <a:gd name="T21" fmla="*/ 5 h 16"/>
                <a:gd name="T22" fmla="*/ 439 w 441"/>
                <a:gd name="T23" fmla="*/ 2 h 16"/>
                <a:gd name="T24" fmla="*/ 436 w 441"/>
                <a:gd name="T25" fmla="*/ 0 h 16"/>
                <a:gd name="T26" fmla="*/ 433 w 441"/>
                <a:gd name="T27" fmla="*/ 0 h 16"/>
                <a:gd name="T28" fmla="*/ 8 w 441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41" h="16">
                  <a:moveTo>
                    <a:pt x="8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436" y="16"/>
                  </a:lnTo>
                  <a:lnTo>
                    <a:pt x="439" y="13"/>
                  </a:lnTo>
                  <a:lnTo>
                    <a:pt x="441" y="10"/>
                  </a:lnTo>
                  <a:lnTo>
                    <a:pt x="441" y="5"/>
                  </a:lnTo>
                  <a:lnTo>
                    <a:pt x="439" y="2"/>
                  </a:lnTo>
                  <a:lnTo>
                    <a:pt x="436" y="0"/>
                  </a:lnTo>
                  <a:lnTo>
                    <a:pt x="4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59" name="Freeform 6">
              <a:extLst>
                <a:ext uri="{FF2B5EF4-FFF2-40B4-BE49-F238E27FC236}">
                  <a16:creationId xmlns:a16="http://schemas.microsoft.com/office/drawing/2014/main" id="{11FEB42E-A283-0EE8-9C4C-358076D11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99" y="1016"/>
              <a:ext cx="265" cy="16"/>
            </a:xfrm>
            <a:custGeom>
              <a:avLst/>
              <a:gdLst>
                <a:gd name="T0" fmla="*/ 8 w 265"/>
                <a:gd name="T1" fmla="*/ 0 h 16"/>
                <a:gd name="T2" fmla="*/ 5 w 265"/>
                <a:gd name="T3" fmla="*/ 0 h 16"/>
                <a:gd name="T4" fmla="*/ 2 w 265"/>
                <a:gd name="T5" fmla="*/ 3 h 16"/>
                <a:gd name="T6" fmla="*/ 0 w 265"/>
                <a:gd name="T7" fmla="*/ 5 h 16"/>
                <a:gd name="T8" fmla="*/ 0 w 265"/>
                <a:gd name="T9" fmla="*/ 11 h 16"/>
                <a:gd name="T10" fmla="*/ 2 w 265"/>
                <a:gd name="T11" fmla="*/ 13 h 16"/>
                <a:gd name="T12" fmla="*/ 5 w 265"/>
                <a:gd name="T13" fmla="*/ 16 h 16"/>
                <a:gd name="T14" fmla="*/ 259 w 265"/>
                <a:gd name="T15" fmla="*/ 16 h 16"/>
                <a:gd name="T16" fmla="*/ 262 w 265"/>
                <a:gd name="T17" fmla="*/ 13 h 16"/>
                <a:gd name="T18" fmla="*/ 265 w 265"/>
                <a:gd name="T19" fmla="*/ 11 h 16"/>
                <a:gd name="T20" fmla="*/ 265 w 265"/>
                <a:gd name="T21" fmla="*/ 5 h 16"/>
                <a:gd name="T22" fmla="*/ 262 w 265"/>
                <a:gd name="T23" fmla="*/ 3 h 16"/>
                <a:gd name="T24" fmla="*/ 259 w 265"/>
                <a:gd name="T25" fmla="*/ 0 h 16"/>
                <a:gd name="T26" fmla="*/ 257 w 265"/>
                <a:gd name="T27" fmla="*/ 0 h 16"/>
                <a:gd name="T28" fmla="*/ 8 w 265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65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59" y="16"/>
                  </a:lnTo>
                  <a:lnTo>
                    <a:pt x="262" y="13"/>
                  </a:lnTo>
                  <a:lnTo>
                    <a:pt x="265" y="11"/>
                  </a:lnTo>
                  <a:lnTo>
                    <a:pt x="265" y="5"/>
                  </a:lnTo>
                  <a:lnTo>
                    <a:pt x="262" y="3"/>
                  </a:lnTo>
                  <a:lnTo>
                    <a:pt x="259" y="0"/>
                  </a:lnTo>
                  <a:lnTo>
                    <a:pt x="2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0" name="Freeform 9">
              <a:extLst>
                <a:ext uri="{FF2B5EF4-FFF2-40B4-BE49-F238E27FC236}">
                  <a16:creationId xmlns:a16="http://schemas.microsoft.com/office/drawing/2014/main" id="{76B5876D-5688-CE7E-0641-270B2A4CF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5" y="1967"/>
              <a:ext cx="491" cy="16"/>
            </a:xfrm>
            <a:custGeom>
              <a:avLst/>
              <a:gdLst>
                <a:gd name="T0" fmla="*/ 8 w 491"/>
                <a:gd name="T1" fmla="*/ 0 h 16"/>
                <a:gd name="T2" fmla="*/ 6 w 491"/>
                <a:gd name="T3" fmla="*/ 0 h 16"/>
                <a:gd name="T4" fmla="*/ 3 w 491"/>
                <a:gd name="T5" fmla="*/ 3 h 16"/>
                <a:gd name="T6" fmla="*/ 0 w 491"/>
                <a:gd name="T7" fmla="*/ 5 h 16"/>
                <a:gd name="T8" fmla="*/ 0 w 491"/>
                <a:gd name="T9" fmla="*/ 11 h 16"/>
                <a:gd name="T10" fmla="*/ 3 w 491"/>
                <a:gd name="T11" fmla="*/ 13 h 16"/>
                <a:gd name="T12" fmla="*/ 6 w 491"/>
                <a:gd name="T13" fmla="*/ 16 h 16"/>
                <a:gd name="T14" fmla="*/ 486 w 491"/>
                <a:gd name="T15" fmla="*/ 16 h 16"/>
                <a:gd name="T16" fmla="*/ 488 w 491"/>
                <a:gd name="T17" fmla="*/ 13 h 16"/>
                <a:gd name="T18" fmla="*/ 491 w 491"/>
                <a:gd name="T19" fmla="*/ 11 h 16"/>
                <a:gd name="T20" fmla="*/ 491 w 491"/>
                <a:gd name="T21" fmla="*/ 5 h 16"/>
                <a:gd name="T22" fmla="*/ 488 w 491"/>
                <a:gd name="T23" fmla="*/ 3 h 16"/>
                <a:gd name="T24" fmla="*/ 486 w 491"/>
                <a:gd name="T25" fmla="*/ 0 h 16"/>
                <a:gd name="T26" fmla="*/ 483 w 491"/>
                <a:gd name="T27" fmla="*/ 0 h 16"/>
                <a:gd name="T28" fmla="*/ 8 w 491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91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486" y="16"/>
                  </a:lnTo>
                  <a:lnTo>
                    <a:pt x="488" y="13"/>
                  </a:lnTo>
                  <a:lnTo>
                    <a:pt x="491" y="11"/>
                  </a:lnTo>
                  <a:lnTo>
                    <a:pt x="491" y="5"/>
                  </a:lnTo>
                  <a:lnTo>
                    <a:pt x="488" y="3"/>
                  </a:lnTo>
                  <a:lnTo>
                    <a:pt x="486" y="0"/>
                  </a:lnTo>
                  <a:lnTo>
                    <a:pt x="48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1" name="Freeform 10">
              <a:extLst>
                <a:ext uri="{FF2B5EF4-FFF2-40B4-BE49-F238E27FC236}">
                  <a16:creationId xmlns:a16="http://schemas.microsoft.com/office/drawing/2014/main" id="{E949A27F-9991-5B90-9F54-0DDFBDEA2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9" y="1967"/>
              <a:ext cx="141" cy="16"/>
            </a:xfrm>
            <a:custGeom>
              <a:avLst/>
              <a:gdLst>
                <a:gd name="T0" fmla="*/ 8 w 141"/>
                <a:gd name="T1" fmla="*/ 0 h 16"/>
                <a:gd name="T2" fmla="*/ 5 w 141"/>
                <a:gd name="T3" fmla="*/ 0 h 16"/>
                <a:gd name="T4" fmla="*/ 3 w 141"/>
                <a:gd name="T5" fmla="*/ 3 h 16"/>
                <a:gd name="T6" fmla="*/ 0 w 141"/>
                <a:gd name="T7" fmla="*/ 5 h 16"/>
                <a:gd name="T8" fmla="*/ 0 w 141"/>
                <a:gd name="T9" fmla="*/ 11 h 16"/>
                <a:gd name="T10" fmla="*/ 3 w 141"/>
                <a:gd name="T11" fmla="*/ 13 h 16"/>
                <a:gd name="T12" fmla="*/ 5 w 141"/>
                <a:gd name="T13" fmla="*/ 16 h 16"/>
                <a:gd name="T14" fmla="*/ 136 w 141"/>
                <a:gd name="T15" fmla="*/ 16 h 16"/>
                <a:gd name="T16" fmla="*/ 139 w 141"/>
                <a:gd name="T17" fmla="*/ 13 h 16"/>
                <a:gd name="T18" fmla="*/ 141 w 141"/>
                <a:gd name="T19" fmla="*/ 11 h 16"/>
                <a:gd name="T20" fmla="*/ 141 w 141"/>
                <a:gd name="T21" fmla="*/ 5 h 16"/>
                <a:gd name="T22" fmla="*/ 139 w 141"/>
                <a:gd name="T23" fmla="*/ 3 h 16"/>
                <a:gd name="T24" fmla="*/ 136 w 141"/>
                <a:gd name="T25" fmla="*/ 0 h 16"/>
                <a:gd name="T26" fmla="*/ 133 w 141"/>
                <a:gd name="T27" fmla="*/ 0 h 16"/>
                <a:gd name="T28" fmla="*/ 8 w 141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41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136" y="16"/>
                  </a:lnTo>
                  <a:lnTo>
                    <a:pt x="139" y="13"/>
                  </a:lnTo>
                  <a:lnTo>
                    <a:pt x="141" y="11"/>
                  </a:lnTo>
                  <a:lnTo>
                    <a:pt x="141" y="5"/>
                  </a:lnTo>
                  <a:lnTo>
                    <a:pt x="139" y="3"/>
                  </a:lnTo>
                  <a:lnTo>
                    <a:pt x="136" y="0"/>
                  </a:lnTo>
                  <a:lnTo>
                    <a:pt x="1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2" name="Freeform 11">
              <a:extLst>
                <a:ext uri="{FF2B5EF4-FFF2-40B4-BE49-F238E27FC236}">
                  <a16:creationId xmlns:a16="http://schemas.microsoft.com/office/drawing/2014/main" id="{535E908C-1339-8C65-54BB-53414F174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4" y="1241"/>
              <a:ext cx="16" cy="742"/>
            </a:xfrm>
            <a:custGeom>
              <a:avLst/>
              <a:gdLst>
                <a:gd name="T0" fmla="*/ 0 w 16"/>
                <a:gd name="T1" fmla="*/ 734 h 742"/>
                <a:gd name="T2" fmla="*/ 0 w 16"/>
                <a:gd name="T3" fmla="*/ 737 h 742"/>
                <a:gd name="T4" fmla="*/ 3 w 16"/>
                <a:gd name="T5" fmla="*/ 739 h 742"/>
                <a:gd name="T6" fmla="*/ 6 w 16"/>
                <a:gd name="T7" fmla="*/ 742 h 742"/>
                <a:gd name="T8" fmla="*/ 11 w 16"/>
                <a:gd name="T9" fmla="*/ 742 h 742"/>
                <a:gd name="T10" fmla="*/ 14 w 16"/>
                <a:gd name="T11" fmla="*/ 739 h 742"/>
                <a:gd name="T12" fmla="*/ 16 w 16"/>
                <a:gd name="T13" fmla="*/ 737 h 742"/>
                <a:gd name="T14" fmla="*/ 16 w 16"/>
                <a:gd name="T15" fmla="*/ 6 h 742"/>
                <a:gd name="T16" fmla="*/ 14 w 16"/>
                <a:gd name="T17" fmla="*/ 3 h 742"/>
                <a:gd name="T18" fmla="*/ 11 w 16"/>
                <a:gd name="T19" fmla="*/ 0 h 742"/>
                <a:gd name="T20" fmla="*/ 6 w 16"/>
                <a:gd name="T21" fmla="*/ 0 h 742"/>
                <a:gd name="T22" fmla="*/ 3 w 16"/>
                <a:gd name="T23" fmla="*/ 3 h 742"/>
                <a:gd name="T24" fmla="*/ 0 w 16"/>
                <a:gd name="T25" fmla="*/ 6 h 742"/>
                <a:gd name="T26" fmla="*/ 0 w 16"/>
                <a:gd name="T27" fmla="*/ 8 h 742"/>
                <a:gd name="T28" fmla="*/ 0 w 16"/>
                <a:gd name="T29" fmla="*/ 734 h 74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6" h="742">
                  <a:moveTo>
                    <a:pt x="0" y="734"/>
                  </a:moveTo>
                  <a:lnTo>
                    <a:pt x="0" y="737"/>
                  </a:lnTo>
                  <a:lnTo>
                    <a:pt x="3" y="739"/>
                  </a:lnTo>
                  <a:lnTo>
                    <a:pt x="6" y="742"/>
                  </a:lnTo>
                  <a:lnTo>
                    <a:pt x="11" y="742"/>
                  </a:lnTo>
                  <a:lnTo>
                    <a:pt x="14" y="739"/>
                  </a:lnTo>
                  <a:lnTo>
                    <a:pt x="16" y="73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3" name="Freeform 12">
              <a:extLst>
                <a:ext uri="{FF2B5EF4-FFF2-40B4-BE49-F238E27FC236}">
                  <a16:creationId xmlns:a16="http://schemas.microsoft.com/office/drawing/2014/main" id="{F1B07025-01CC-DB96-78DE-6BB5783B9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4" y="1241"/>
              <a:ext cx="216" cy="16"/>
            </a:xfrm>
            <a:custGeom>
              <a:avLst/>
              <a:gdLst>
                <a:gd name="T0" fmla="*/ 8 w 216"/>
                <a:gd name="T1" fmla="*/ 0 h 16"/>
                <a:gd name="T2" fmla="*/ 6 w 216"/>
                <a:gd name="T3" fmla="*/ 0 h 16"/>
                <a:gd name="T4" fmla="*/ 3 w 216"/>
                <a:gd name="T5" fmla="*/ 3 h 16"/>
                <a:gd name="T6" fmla="*/ 0 w 216"/>
                <a:gd name="T7" fmla="*/ 6 h 16"/>
                <a:gd name="T8" fmla="*/ 0 w 216"/>
                <a:gd name="T9" fmla="*/ 11 h 16"/>
                <a:gd name="T10" fmla="*/ 3 w 216"/>
                <a:gd name="T11" fmla="*/ 14 h 16"/>
                <a:gd name="T12" fmla="*/ 6 w 216"/>
                <a:gd name="T13" fmla="*/ 16 h 16"/>
                <a:gd name="T14" fmla="*/ 211 w 216"/>
                <a:gd name="T15" fmla="*/ 16 h 16"/>
                <a:gd name="T16" fmla="*/ 214 w 216"/>
                <a:gd name="T17" fmla="*/ 14 h 16"/>
                <a:gd name="T18" fmla="*/ 216 w 216"/>
                <a:gd name="T19" fmla="*/ 11 h 16"/>
                <a:gd name="T20" fmla="*/ 216 w 216"/>
                <a:gd name="T21" fmla="*/ 6 h 16"/>
                <a:gd name="T22" fmla="*/ 214 w 216"/>
                <a:gd name="T23" fmla="*/ 3 h 16"/>
                <a:gd name="T24" fmla="*/ 211 w 216"/>
                <a:gd name="T25" fmla="*/ 0 h 16"/>
                <a:gd name="T26" fmla="*/ 208 w 216"/>
                <a:gd name="T27" fmla="*/ 0 h 16"/>
                <a:gd name="T28" fmla="*/ 8 w 216"/>
                <a:gd name="T29" fmla="*/ 0 h 1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216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211" y="16"/>
                  </a:lnTo>
                  <a:lnTo>
                    <a:pt x="214" y="14"/>
                  </a:lnTo>
                  <a:lnTo>
                    <a:pt x="216" y="11"/>
                  </a:lnTo>
                  <a:lnTo>
                    <a:pt x="216" y="6"/>
                  </a:lnTo>
                  <a:lnTo>
                    <a:pt x="214" y="3"/>
                  </a:lnTo>
                  <a:lnTo>
                    <a:pt x="211" y="0"/>
                  </a:lnTo>
                  <a:lnTo>
                    <a:pt x="20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4" name="Freeform 13">
              <a:extLst>
                <a:ext uri="{FF2B5EF4-FFF2-40B4-BE49-F238E27FC236}">
                  <a16:creationId xmlns:a16="http://schemas.microsoft.com/office/drawing/2014/main" id="{DDF5A663-4DC5-5A0B-9698-754F04AA86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2" y="849"/>
              <a:ext cx="616" cy="817"/>
            </a:xfrm>
            <a:custGeom>
              <a:avLst/>
              <a:gdLst>
                <a:gd name="T0" fmla="*/ 8 w 616"/>
                <a:gd name="T1" fmla="*/ 0 h 817"/>
                <a:gd name="T2" fmla="*/ 6 w 616"/>
                <a:gd name="T3" fmla="*/ 0 h 817"/>
                <a:gd name="T4" fmla="*/ 3 w 616"/>
                <a:gd name="T5" fmla="*/ 3 h 817"/>
                <a:gd name="T6" fmla="*/ 0 w 616"/>
                <a:gd name="T7" fmla="*/ 6 h 817"/>
                <a:gd name="T8" fmla="*/ 0 w 616"/>
                <a:gd name="T9" fmla="*/ 811 h 817"/>
                <a:gd name="T10" fmla="*/ 3 w 616"/>
                <a:gd name="T11" fmla="*/ 814 h 817"/>
                <a:gd name="T12" fmla="*/ 6 w 616"/>
                <a:gd name="T13" fmla="*/ 817 h 817"/>
                <a:gd name="T14" fmla="*/ 611 w 616"/>
                <a:gd name="T15" fmla="*/ 817 h 817"/>
                <a:gd name="T16" fmla="*/ 613 w 616"/>
                <a:gd name="T17" fmla="*/ 814 h 817"/>
                <a:gd name="T18" fmla="*/ 616 w 616"/>
                <a:gd name="T19" fmla="*/ 811 h 817"/>
                <a:gd name="T20" fmla="*/ 616 w 616"/>
                <a:gd name="T21" fmla="*/ 6 h 817"/>
                <a:gd name="T22" fmla="*/ 613 w 616"/>
                <a:gd name="T23" fmla="*/ 3 h 817"/>
                <a:gd name="T24" fmla="*/ 611 w 616"/>
                <a:gd name="T25" fmla="*/ 0 h 817"/>
                <a:gd name="T26" fmla="*/ 608 w 616"/>
                <a:gd name="T27" fmla="*/ 0 h 817"/>
                <a:gd name="T28" fmla="*/ 8 w 616"/>
                <a:gd name="T29" fmla="*/ 0 h 817"/>
                <a:gd name="T30" fmla="*/ 8 w 616"/>
                <a:gd name="T31" fmla="*/ 16 h 817"/>
                <a:gd name="T32" fmla="*/ 608 w 616"/>
                <a:gd name="T33" fmla="*/ 16 h 817"/>
                <a:gd name="T34" fmla="*/ 600 w 616"/>
                <a:gd name="T35" fmla="*/ 8 h 817"/>
                <a:gd name="T36" fmla="*/ 600 w 616"/>
                <a:gd name="T37" fmla="*/ 809 h 817"/>
                <a:gd name="T38" fmla="*/ 608 w 616"/>
                <a:gd name="T39" fmla="*/ 801 h 817"/>
                <a:gd name="T40" fmla="*/ 8 w 616"/>
                <a:gd name="T41" fmla="*/ 801 h 817"/>
                <a:gd name="T42" fmla="*/ 16 w 616"/>
                <a:gd name="T43" fmla="*/ 809 h 817"/>
                <a:gd name="T44" fmla="*/ 16 w 616"/>
                <a:gd name="T45" fmla="*/ 8 h 817"/>
                <a:gd name="T46" fmla="*/ 8 w 616"/>
                <a:gd name="T47" fmla="*/ 16 h 817"/>
                <a:gd name="T48" fmla="*/ 8 w 616"/>
                <a:gd name="T49" fmla="*/ 0 h 817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16" h="8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7"/>
                  </a:lnTo>
                  <a:lnTo>
                    <a:pt x="611" y="817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6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9"/>
                  </a:lnTo>
                  <a:lnTo>
                    <a:pt x="608" y="801"/>
                  </a:lnTo>
                  <a:lnTo>
                    <a:pt x="8" y="801"/>
                  </a:lnTo>
                  <a:lnTo>
                    <a:pt x="16" y="809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65" name="Rectangle 14">
              <a:extLst>
                <a:ext uri="{FF2B5EF4-FFF2-40B4-BE49-F238E27FC236}">
                  <a16:creationId xmlns:a16="http://schemas.microsoft.com/office/drawing/2014/main" id="{D2EA3565-3230-FED7-C3D3-56EE835F8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1163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C</a:t>
              </a:r>
              <a:endParaRPr lang="en-US" altLang="en-US" sz="3200" b="0"/>
            </a:p>
          </p:txBody>
        </p:sp>
        <p:sp>
          <p:nvSpPr>
            <p:cNvPr id="49166" name="Rectangle 15">
              <a:extLst>
                <a:ext uri="{FF2B5EF4-FFF2-40B4-BE49-F238E27FC236}">
                  <a16:creationId xmlns:a16="http://schemas.microsoft.com/office/drawing/2014/main" id="{5E2FC539-1002-9B12-D155-5C25425C4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" y="915"/>
              <a:ext cx="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S</a:t>
              </a:r>
              <a:endParaRPr lang="en-US" altLang="en-US" sz="3200" b="0"/>
            </a:p>
          </p:txBody>
        </p:sp>
        <p:sp>
          <p:nvSpPr>
            <p:cNvPr id="49167" name="Rectangle 16">
              <a:extLst>
                <a:ext uri="{FF2B5EF4-FFF2-40B4-BE49-F238E27FC236}">
                  <a16:creationId xmlns:a16="http://schemas.microsoft.com/office/drawing/2014/main" id="{1E20B2F5-815D-2572-71BD-6591869DC1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0" y="1429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R</a:t>
              </a:r>
              <a:endParaRPr lang="en-US" altLang="en-US" sz="3200" b="0"/>
            </a:p>
          </p:txBody>
        </p:sp>
        <p:sp>
          <p:nvSpPr>
            <p:cNvPr id="49168" name="Rectangle 17">
              <a:extLst>
                <a:ext uri="{FF2B5EF4-FFF2-40B4-BE49-F238E27FC236}">
                  <a16:creationId xmlns:a16="http://schemas.microsoft.com/office/drawing/2014/main" id="{8D152B71-2BE0-D6FE-5265-A4420EA24D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1" y="963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altLang="en-US" sz="3200" b="0"/>
            </a:p>
          </p:txBody>
        </p:sp>
        <p:sp>
          <p:nvSpPr>
            <p:cNvPr id="49169" name="Rectangle 18">
              <a:extLst>
                <a:ext uri="{FF2B5EF4-FFF2-40B4-BE49-F238E27FC236}">
                  <a16:creationId xmlns:a16="http://schemas.microsoft.com/office/drawing/2014/main" id="{65F3C1CC-C34C-5582-598C-584F0C19D1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1" y="1437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altLang="en-US" sz="3200" b="0"/>
            </a:p>
          </p:txBody>
        </p:sp>
        <p:sp>
          <p:nvSpPr>
            <p:cNvPr id="49170" name="Freeform 19">
              <a:extLst>
                <a:ext uri="{FF2B5EF4-FFF2-40B4-BE49-F238E27FC236}">
                  <a16:creationId xmlns:a16="http://schemas.microsoft.com/office/drawing/2014/main" id="{DB39FAF5-44AF-1CA9-2611-46FFD5286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63" y="824"/>
              <a:ext cx="616" cy="816"/>
            </a:xfrm>
            <a:custGeom>
              <a:avLst/>
              <a:gdLst>
                <a:gd name="T0" fmla="*/ 8 w 616"/>
                <a:gd name="T1" fmla="*/ 0 h 816"/>
                <a:gd name="T2" fmla="*/ 6 w 616"/>
                <a:gd name="T3" fmla="*/ 0 h 816"/>
                <a:gd name="T4" fmla="*/ 3 w 616"/>
                <a:gd name="T5" fmla="*/ 3 h 816"/>
                <a:gd name="T6" fmla="*/ 0 w 616"/>
                <a:gd name="T7" fmla="*/ 5 h 816"/>
                <a:gd name="T8" fmla="*/ 0 w 616"/>
                <a:gd name="T9" fmla="*/ 811 h 816"/>
                <a:gd name="T10" fmla="*/ 3 w 616"/>
                <a:gd name="T11" fmla="*/ 814 h 816"/>
                <a:gd name="T12" fmla="*/ 6 w 616"/>
                <a:gd name="T13" fmla="*/ 816 h 816"/>
                <a:gd name="T14" fmla="*/ 611 w 616"/>
                <a:gd name="T15" fmla="*/ 816 h 816"/>
                <a:gd name="T16" fmla="*/ 613 w 616"/>
                <a:gd name="T17" fmla="*/ 814 h 816"/>
                <a:gd name="T18" fmla="*/ 616 w 616"/>
                <a:gd name="T19" fmla="*/ 811 h 816"/>
                <a:gd name="T20" fmla="*/ 616 w 616"/>
                <a:gd name="T21" fmla="*/ 5 h 816"/>
                <a:gd name="T22" fmla="*/ 613 w 616"/>
                <a:gd name="T23" fmla="*/ 3 h 816"/>
                <a:gd name="T24" fmla="*/ 611 w 616"/>
                <a:gd name="T25" fmla="*/ 0 h 816"/>
                <a:gd name="T26" fmla="*/ 608 w 616"/>
                <a:gd name="T27" fmla="*/ 0 h 816"/>
                <a:gd name="T28" fmla="*/ 8 w 616"/>
                <a:gd name="T29" fmla="*/ 0 h 816"/>
                <a:gd name="T30" fmla="*/ 8 w 616"/>
                <a:gd name="T31" fmla="*/ 16 h 816"/>
                <a:gd name="T32" fmla="*/ 608 w 616"/>
                <a:gd name="T33" fmla="*/ 16 h 816"/>
                <a:gd name="T34" fmla="*/ 600 w 616"/>
                <a:gd name="T35" fmla="*/ 8 h 816"/>
                <a:gd name="T36" fmla="*/ 600 w 616"/>
                <a:gd name="T37" fmla="*/ 808 h 816"/>
                <a:gd name="T38" fmla="*/ 608 w 616"/>
                <a:gd name="T39" fmla="*/ 800 h 816"/>
                <a:gd name="T40" fmla="*/ 8 w 616"/>
                <a:gd name="T41" fmla="*/ 800 h 816"/>
                <a:gd name="T42" fmla="*/ 16 w 616"/>
                <a:gd name="T43" fmla="*/ 808 h 816"/>
                <a:gd name="T44" fmla="*/ 16 w 616"/>
                <a:gd name="T45" fmla="*/ 8 h 816"/>
                <a:gd name="T46" fmla="*/ 8 w 616"/>
                <a:gd name="T47" fmla="*/ 16 h 816"/>
                <a:gd name="T48" fmla="*/ 8 w 616"/>
                <a:gd name="T49" fmla="*/ 0 h 81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616" h="8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6"/>
                  </a:lnTo>
                  <a:lnTo>
                    <a:pt x="611" y="816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5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8"/>
                  </a:lnTo>
                  <a:lnTo>
                    <a:pt x="608" y="800"/>
                  </a:lnTo>
                  <a:lnTo>
                    <a:pt x="8" y="800"/>
                  </a:lnTo>
                  <a:lnTo>
                    <a:pt x="16" y="808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1" name="Rectangle 20">
              <a:extLst>
                <a:ext uri="{FF2B5EF4-FFF2-40B4-BE49-F238E27FC236}">
                  <a16:creationId xmlns:a16="http://schemas.microsoft.com/office/drawing/2014/main" id="{CB36A2C8-F328-835A-445C-FEA2F997CB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5" y="1355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C</a:t>
              </a:r>
              <a:endParaRPr lang="en-US" altLang="en-US" sz="3200" b="0"/>
            </a:p>
          </p:txBody>
        </p:sp>
        <p:sp>
          <p:nvSpPr>
            <p:cNvPr id="49172" name="Rectangle 21">
              <a:extLst>
                <a:ext uri="{FF2B5EF4-FFF2-40B4-BE49-F238E27FC236}">
                  <a16:creationId xmlns:a16="http://schemas.microsoft.com/office/drawing/2014/main" id="{CC369749-DEE0-88E7-66D4-3AB6F79DD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937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altLang="en-US" sz="3200" b="0"/>
            </a:p>
          </p:txBody>
        </p:sp>
        <p:sp>
          <p:nvSpPr>
            <p:cNvPr id="49173" name="Rectangle 22">
              <a:extLst>
                <a:ext uri="{FF2B5EF4-FFF2-40B4-BE49-F238E27FC236}">
                  <a16:creationId xmlns:a16="http://schemas.microsoft.com/office/drawing/2014/main" id="{EF29EF07-3E7B-BDD9-D31B-8F0D820CBD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1412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altLang="en-US" sz="3200" b="0"/>
            </a:p>
          </p:txBody>
        </p:sp>
        <p:sp>
          <p:nvSpPr>
            <p:cNvPr id="49174" name="Rectangle 24">
              <a:extLst>
                <a:ext uri="{FF2B5EF4-FFF2-40B4-BE49-F238E27FC236}">
                  <a16:creationId xmlns:a16="http://schemas.microsoft.com/office/drawing/2014/main" id="{30DDE480-9FC2-D31E-2A53-91CC244B9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5" y="1371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C</a:t>
              </a:r>
              <a:endParaRPr lang="en-US" altLang="en-US" sz="3200" b="0"/>
            </a:p>
          </p:txBody>
        </p:sp>
        <p:sp>
          <p:nvSpPr>
            <p:cNvPr id="49175" name="Rectangle 25">
              <a:extLst>
                <a:ext uri="{FF2B5EF4-FFF2-40B4-BE49-F238E27FC236}">
                  <a16:creationId xmlns:a16="http://schemas.microsoft.com/office/drawing/2014/main" id="{F0B54EB0-EB55-2BA6-B6F6-FBECD4ECC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9" y="899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D</a:t>
              </a:r>
              <a:endParaRPr lang="en-US" altLang="en-US" sz="3200" b="0"/>
            </a:p>
          </p:txBody>
        </p:sp>
        <p:sp>
          <p:nvSpPr>
            <p:cNvPr id="49176" name="Rectangle 26">
              <a:extLst>
                <a:ext uri="{FF2B5EF4-FFF2-40B4-BE49-F238E27FC236}">
                  <a16:creationId xmlns:a16="http://schemas.microsoft.com/office/drawing/2014/main" id="{8D340EDE-A7D2-BE7F-E822-EFA08D772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90" y="956"/>
              <a:ext cx="10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Q</a:t>
              </a:r>
              <a:endParaRPr lang="en-US" altLang="en-US" sz="3200" b="0"/>
            </a:p>
          </p:txBody>
        </p:sp>
        <p:sp>
          <p:nvSpPr>
            <p:cNvPr id="49177" name="Rectangle 27">
              <a:extLst>
                <a:ext uri="{FF2B5EF4-FFF2-40B4-BE49-F238E27FC236}">
                  <a16:creationId xmlns:a16="http://schemas.microsoft.com/office/drawing/2014/main" id="{C3D0ED78-B99A-4D0A-1A24-CE2AD04C5C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7" y="915"/>
              <a:ext cx="9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US" altLang="en-US" sz="1700" i="0" baseline="0">
                  <a:solidFill>
                    <a:srgbClr val="000000"/>
                  </a:solidFill>
                  <a:latin typeface="Swiss 721 SWA" charset="0"/>
                </a:rPr>
                <a:t>D</a:t>
              </a:r>
              <a:endParaRPr lang="en-US" altLang="en-US" sz="3200" b="0"/>
            </a:p>
          </p:txBody>
        </p:sp>
        <p:sp>
          <p:nvSpPr>
            <p:cNvPr id="49178" name="Line 28">
              <a:extLst>
                <a:ext uri="{FF2B5EF4-FFF2-40B4-BE49-F238E27FC236}">
                  <a16:creationId xmlns:a16="http://schemas.microsoft.com/office/drawing/2014/main" id="{F0FA179B-90F4-D34D-799C-4623C27DAD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8" y="1512"/>
              <a:ext cx="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79" name="Line 29">
              <a:extLst>
                <a:ext uri="{FF2B5EF4-FFF2-40B4-BE49-F238E27FC236}">
                  <a16:creationId xmlns:a16="http://schemas.microsoft.com/office/drawing/2014/main" id="{8C1B1330-2475-BCC6-27AE-CF5B719F50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80" y="150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180" name="Group 30">
              <a:extLst>
                <a:ext uri="{FF2B5EF4-FFF2-40B4-BE49-F238E27FC236}">
                  <a16:creationId xmlns:a16="http://schemas.microsoft.com/office/drawing/2014/main" id="{4C8397DF-5C8D-432E-6F90-E6C1196672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2" y="1431"/>
              <a:ext cx="106" cy="163"/>
              <a:chOff x="5162" y="1559"/>
              <a:chExt cx="106" cy="163"/>
            </a:xfrm>
          </p:grpSpPr>
          <p:sp>
            <p:nvSpPr>
              <p:cNvPr id="49194" name="Rectangle 31">
                <a:extLst>
                  <a:ext uri="{FF2B5EF4-FFF2-40B4-BE49-F238E27FC236}">
                    <a16:creationId xmlns:a16="http://schemas.microsoft.com/office/drawing/2014/main" id="{72525B4A-94B4-0EAE-8F83-3BB9B8C2C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62" y="1559"/>
                <a:ext cx="106" cy="1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en-US" altLang="en-US" sz="1700" i="0" baseline="0">
                    <a:solidFill>
                      <a:srgbClr val="000000"/>
                    </a:solidFill>
                    <a:latin typeface="Swiss 721 SWA" charset="0"/>
                  </a:rPr>
                  <a:t>Q</a:t>
                </a:r>
                <a:endParaRPr lang="en-US" altLang="en-US" sz="3200" b="0"/>
              </a:p>
            </p:txBody>
          </p:sp>
          <p:sp>
            <p:nvSpPr>
              <p:cNvPr id="49195" name="Line 32">
                <a:extLst>
                  <a:ext uri="{FF2B5EF4-FFF2-40B4-BE49-F238E27FC236}">
                    <a16:creationId xmlns:a16="http://schemas.microsoft.com/office/drawing/2014/main" id="{6D88AE6E-10AC-011C-1EB7-869BEF9E25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68" y="156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181" name="Group 33">
              <a:extLst>
                <a:ext uri="{FF2B5EF4-FFF2-40B4-BE49-F238E27FC236}">
                  <a16:creationId xmlns:a16="http://schemas.microsoft.com/office/drawing/2014/main" id="{E9D0DD66-CC5C-5A0E-06C9-1BE0A45592C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720" y="1800"/>
              <a:ext cx="334" cy="334"/>
              <a:chOff x="1968" y="1507"/>
              <a:chExt cx="480" cy="480"/>
            </a:xfrm>
          </p:grpSpPr>
          <p:sp>
            <p:nvSpPr>
              <p:cNvPr id="49192" name="AutoShape 34">
                <a:extLst>
                  <a:ext uri="{FF2B5EF4-FFF2-40B4-BE49-F238E27FC236}">
                    <a16:creationId xmlns:a16="http://schemas.microsoft.com/office/drawing/2014/main" id="{8598105E-F079-C77A-D3D6-9F654711635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193" name="Oval 35">
                <a:extLst>
                  <a:ext uri="{FF2B5EF4-FFF2-40B4-BE49-F238E27FC236}">
                    <a16:creationId xmlns:a16="http://schemas.microsoft.com/office/drawing/2014/main" id="{116C7E9C-1D88-C903-8772-D6E9B35262A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9182" name="Oval 36">
              <a:extLst>
                <a:ext uri="{FF2B5EF4-FFF2-40B4-BE49-F238E27FC236}">
                  <a16:creationId xmlns:a16="http://schemas.microsoft.com/office/drawing/2014/main" id="{9CA7F993-1A0D-CECE-4C64-2DC78295B1C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3968" y="1472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83" name="Oval 37">
              <a:extLst>
                <a:ext uri="{FF2B5EF4-FFF2-40B4-BE49-F238E27FC236}">
                  <a16:creationId xmlns:a16="http://schemas.microsoft.com/office/drawing/2014/main" id="{4F280904-CDF0-BBAD-5860-4A1CC59BE7B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008" y="1464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84" name="Oval 38">
              <a:extLst>
                <a:ext uri="{FF2B5EF4-FFF2-40B4-BE49-F238E27FC236}">
                  <a16:creationId xmlns:a16="http://schemas.microsoft.com/office/drawing/2014/main" id="{DF4D9167-CEA8-FC85-0059-B262820FA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8" y="14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800" b="1" i="1" baseline="-25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49185" name="Line 39">
              <a:extLst>
                <a:ext uri="{FF2B5EF4-FFF2-40B4-BE49-F238E27FC236}">
                  <a16:creationId xmlns:a16="http://schemas.microsoft.com/office/drawing/2014/main" id="{19C02486-FA5E-7750-5369-06734D120E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0" y="1472"/>
              <a:ext cx="0" cy="5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9186" name="Group 40">
              <a:extLst>
                <a:ext uri="{FF2B5EF4-FFF2-40B4-BE49-F238E27FC236}">
                  <a16:creationId xmlns:a16="http://schemas.microsoft.com/office/drawing/2014/main" id="{7A8A8B3E-6C6B-38D8-9D15-41B20954B47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792" y="1280"/>
              <a:ext cx="334" cy="334"/>
              <a:chOff x="1968" y="1507"/>
              <a:chExt cx="480" cy="480"/>
            </a:xfrm>
          </p:grpSpPr>
          <p:sp>
            <p:nvSpPr>
              <p:cNvPr id="49190" name="AutoShape 41">
                <a:extLst>
                  <a:ext uri="{FF2B5EF4-FFF2-40B4-BE49-F238E27FC236}">
                    <a16:creationId xmlns:a16="http://schemas.microsoft.com/office/drawing/2014/main" id="{D5B47911-9035-E395-562D-8D74E2922BA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 rot="5400000">
                <a:off x="1920" y="1555"/>
                <a:ext cx="480" cy="384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49191" name="Oval 42">
                <a:extLst>
                  <a:ext uri="{FF2B5EF4-FFF2-40B4-BE49-F238E27FC236}">
                    <a16:creationId xmlns:a16="http://schemas.microsoft.com/office/drawing/2014/main" id="{1D0DB7F9-01FA-B643-2262-7BD722DAC0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2352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800" b="1" i="1" baseline="-25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</p:grpSp>
        <p:sp>
          <p:nvSpPr>
            <p:cNvPr id="49187" name="Line 43">
              <a:extLst>
                <a:ext uri="{FF2B5EF4-FFF2-40B4-BE49-F238E27FC236}">
                  <a16:creationId xmlns:a16="http://schemas.microsoft.com/office/drawing/2014/main" id="{0AE4E040-8508-8984-7AFE-327EE1ADE5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120" y="1448"/>
              <a:ext cx="2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8" name="Line 44">
              <a:extLst>
                <a:ext uri="{FF2B5EF4-FFF2-40B4-BE49-F238E27FC236}">
                  <a16:creationId xmlns:a16="http://schemas.microsoft.com/office/drawing/2014/main" id="{0F016D6F-556A-DE9E-BDD9-FB69E132DF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448"/>
              <a:ext cx="16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189" name="Line 45">
              <a:extLst>
                <a:ext uri="{FF2B5EF4-FFF2-40B4-BE49-F238E27FC236}">
                  <a16:creationId xmlns:a16="http://schemas.microsoft.com/office/drawing/2014/main" id="{ACE42C8E-7E79-D367-CA0F-978C79B81F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4" y="1000"/>
              <a:ext cx="6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3">
            <a:extLst>
              <a:ext uri="{FF2B5EF4-FFF2-40B4-BE49-F238E27FC236}">
                <a16:creationId xmlns:a16="http://schemas.microsoft.com/office/drawing/2014/main" id="{BED42167-86E4-8E7F-A98B-F1773A4689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" b="1" i="1" baseline="-25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b="0" i="0" baseline="0"/>
              <a:t>Chapter 6 - Part 1    </a:t>
            </a:r>
            <a:fld id="{8ED5A4D7-FD78-4906-A74B-4A521912E0F8}" type="slidenum">
              <a:rPr lang="en-US" altLang="en-US" sz="1600" b="0" i="0" baseline="0" smtClean="0"/>
              <a:pPr/>
              <a:t>24</a:t>
            </a:fld>
            <a:endParaRPr lang="en-US" altLang="en-US" sz="1600" b="0" i="0" baseline="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66E9AA1A-5525-8EBB-C757-BB69DB83C5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altLang="en-US"/>
              <a:t>Terms of Use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0AA4F78F-49E0-5B39-93BC-F979DEDF95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000" b="0">
                <a:cs typeface="Times New Roman" panose="02020603050405020304" pitchFamily="18" charset="0"/>
              </a:rPr>
              <a:t>© 2004 by Pearson Education,Inc. All rights reserved.</a:t>
            </a:r>
          </a:p>
          <a:p>
            <a:r>
              <a:rPr lang="en-US" altLang="en-US" sz="2000" b="0">
                <a:cs typeface="Times New Roman" panose="02020603050405020304" pitchFamily="18" charset="0"/>
              </a:rPr>
              <a:t>The following terms of use apply in addition to the standard Pearson Education </a:t>
            </a:r>
            <a:r>
              <a:rPr lang="en-US" altLang="en-US" sz="2000" b="0">
                <a:cs typeface="Times New Roman" panose="02020603050405020304" pitchFamily="18" charset="0"/>
                <a:hlinkClick r:id="rId2"/>
              </a:rPr>
              <a:t>Legal Notice</a:t>
            </a:r>
            <a:r>
              <a:rPr lang="en-US" altLang="en-US" sz="2000" b="0">
                <a:cs typeface="Times New Roman" panose="02020603050405020304" pitchFamily="18" charset="0"/>
              </a:rPr>
              <a:t>.</a:t>
            </a:r>
          </a:p>
          <a:p>
            <a:r>
              <a:rPr lang="en-US" altLang="en-US" sz="2000" b="0">
                <a:cs typeface="Times New Roman" panose="02020603050405020304" pitchFamily="18" charset="0"/>
              </a:rPr>
              <a:t>Permission is given to  incorporate these materials into classroom presentations and handouts only to instructors adopting Logic and Computer Design Fundamentals as the course text. </a:t>
            </a:r>
          </a:p>
          <a:p>
            <a:r>
              <a:rPr lang="en-US" altLang="en-US" sz="2000" b="0">
                <a:cs typeface="Times New Roman" panose="02020603050405020304" pitchFamily="18" charset="0"/>
              </a:rPr>
              <a:t>Permission is granted to the instructors adopting the book to post these materials on a protected website or protected ftp site in original or modified form. All other website or ftp postings, including those offering the materials for a fee, are prohibited. </a:t>
            </a:r>
          </a:p>
          <a:p>
            <a:r>
              <a:rPr lang="en-US" altLang="en-US" sz="2000" b="0">
                <a:solidFill>
                  <a:srgbClr val="000000"/>
                </a:solidFill>
                <a:cs typeface="Times New Roman" panose="02020603050405020304" pitchFamily="18" charset="0"/>
              </a:rPr>
              <a:t>You may not remove or in any way alter </a:t>
            </a:r>
            <a:r>
              <a:rPr lang="en-US" altLang="en-US" sz="2000" b="0">
                <a:cs typeface="Times New Roman" panose="02020603050405020304" pitchFamily="18" charset="0"/>
              </a:rPr>
              <a:t>this Terms of Use notice  or </a:t>
            </a:r>
            <a:r>
              <a:rPr lang="en-US" altLang="en-US" sz="2000" b="0">
                <a:solidFill>
                  <a:srgbClr val="000000"/>
                </a:solidFill>
                <a:cs typeface="Times New Roman" panose="02020603050405020304" pitchFamily="18" charset="0"/>
              </a:rPr>
              <a:t>any trademark, copyright, or other proprietary notice, including the copyright watermark on each slide.</a:t>
            </a:r>
            <a:r>
              <a:rPr lang="en-US" altLang="en-US" sz="2000" b="0">
                <a:cs typeface="Times New Roman" panose="02020603050405020304" pitchFamily="18" charset="0"/>
              </a:rPr>
              <a:t> </a:t>
            </a:r>
          </a:p>
          <a:p>
            <a:r>
              <a:rPr lang="en-US" altLang="en-US" sz="2000" b="0">
                <a:cs typeface="Times New Roman" panose="02020603050405020304" pitchFamily="18" charset="0"/>
                <a:hlinkClick r:id="" action="ppaction://hlinkshowjump?jump=firstslide"/>
              </a:rPr>
              <a:t>Return to Title Page</a:t>
            </a:r>
            <a:endParaRPr lang="en-US" altLang="en-US" sz="2000" b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Introduction to Sequential Circuits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9900" y="1884363"/>
            <a:ext cx="6119813" cy="4206875"/>
          </a:xfrm>
        </p:spPr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800">
                <a:cs typeface="Times New Roman" pitchFamily="18" charset="0"/>
              </a:rPr>
              <a:t>A Sequential                                                    circuit contains: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Storage elements:</a:t>
            </a:r>
            <a:br>
              <a:rPr lang="en-US" sz="2400">
                <a:cs typeface="Times New Roman" pitchFamily="18" charset="0"/>
              </a:rPr>
            </a:br>
            <a:r>
              <a:rPr lang="en-US" sz="2400">
                <a:cs typeface="Times New Roman" pitchFamily="18" charset="0"/>
              </a:rPr>
              <a:t>Latches or Flip-Flops </a:t>
            </a:r>
            <a:endParaRPr lang="en-US" sz="2400"/>
          </a:p>
          <a:p>
            <a:pPr marL="742950" lvl="1" indent="-285750">
              <a:lnSpc>
                <a:spcPct val="90000"/>
              </a:lnSpc>
            </a:pPr>
            <a:r>
              <a:rPr lang="en-US" sz="2400">
                <a:cs typeface="Times New Roman" pitchFamily="18" charset="0"/>
              </a:rPr>
              <a:t>Combinatorial Logic:</a:t>
            </a:r>
          </a:p>
          <a:p>
            <a:pPr lvl="2">
              <a:lnSpc>
                <a:spcPct val="90000"/>
              </a:lnSpc>
            </a:pPr>
            <a:r>
              <a:rPr lang="en-US" sz="2000">
                <a:cs typeface="Times New Roman" pitchFamily="18" charset="0"/>
              </a:rPr>
              <a:t>Implements a multiple-output              switching function</a:t>
            </a:r>
          </a:p>
          <a:p>
            <a:pPr lvl="2">
              <a:lnSpc>
                <a:spcPct val="90000"/>
              </a:lnSpc>
            </a:pPr>
            <a:r>
              <a:rPr lang="en-US" sz="2000" u="sng">
                <a:cs typeface="Times New Roman" pitchFamily="18" charset="0"/>
              </a:rPr>
              <a:t>Inputs</a:t>
            </a:r>
            <a:r>
              <a:rPr lang="en-US" sz="2000">
                <a:cs typeface="Times New Roman" pitchFamily="18" charset="0"/>
              </a:rPr>
              <a:t> are signals from the outside.</a:t>
            </a:r>
          </a:p>
          <a:p>
            <a:pPr lvl="2">
              <a:lnSpc>
                <a:spcPct val="90000"/>
              </a:lnSpc>
            </a:pPr>
            <a:r>
              <a:rPr lang="en-US" sz="2000" u="sng">
                <a:cs typeface="Times New Roman" pitchFamily="18" charset="0"/>
              </a:rPr>
              <a:t>Outputs</a:t>
            </a:r>
            <a:r>
              <a:rPr lang="en-US" sz="2000">
                <a:cs typeface="Times New Roman" pitchFamily="18" charset="0"/>
              </a:rPr>
              <a:t> are signals to the outside.</a:t>
            </a:r>
          </a:p>
          <a:p>
            <a:pPr lvl="2">
              <a:lnSpc>
                <a:spcPct val="90000"/>
              </a:lnSpc>
            </a:pPr>
            <a:r>
              <a:rPr lang="en-US" sz="2000">
                <a:cs typeface="Times New Roman" pitchFamily="18" charset="0"/>
              </a:rPr>
              <a:t>Other inputs, </a:t>
            </a:r>
            <a:r>
              <a:rPr lang="en-US" sz="2000" u="sng">
                <a:cs typeface="Times New Roman" pitchFamily="18" charset="0"/>
              </a:rPr>
              <a:t>State</a:t>
            </a:r>
            <a:r>
              <a:rPr lang="en-US" sz="2000">
                <a:cs typeface="Times New Roman" pitchFamily="18" charset="0"/>
              </a:rPr>
              <a:t> or</a:t>
            </a:r>
            <a:r>
              <a:rPr lang="en-US" sz="2000" u="sng">
                <a:cs typeface="Times New Roman" pitchFamily="18" charset="0"/>
              </a:rPr>
              <a:t> Present State</a:t>
            </a:r>
            <a:r>
              <a:rPr lang="en-US" sz="2000">
                <a:cs typeface="Times New Roman" pitchFamily="18" charset="0"/>
              </a:rPr>
              <a:t>, are signals from storage elements. </a:t>
            </a:r>
          </a:p>
          <a:p>
            <a:pPr lvl="2">
              <a:lnSpc>
                <a:spcPct val="90000"/>
              </a:lnSpc>
            </a:pPr>
            <a:r>
              <a:rPr lang="en-US" sz="2000">
                <a:cs typeface="Times New Roman" pitchFamily="18" charset="0"/>
              </a:rPr>
              <a:t>The remaining outputs, </a:t>
            </a:r>
            <a:r>
              <a:rPr lang="en-US" sz="2000" u="sng">
                <a:cs typeface="Times New Roman" pitchFamily="18" charset="0"/>
              </a:rPr>
              <a:t>Next State</a:t>
            </a:r>
            <a:r>
              <a:rPr lang="en-US" sz="2000">
                <a:cs typeface="Times New Roman" pitchFamily="18" charset="0"/>
              </a:rPr>
              <a:t> are inputs to storage elements. </a:t>
            </a:r>
          </a:p>
        </p:txBody>
      </p:sp>
      <p:grpSp>
        <p:nvGrpSpPr>
          <p:cNvPr id="709636" name="Group 4"/>
          <p:cNvGrpSpPr>
            <a:grpSpLocks/>
          </p:cNvGrpSpPr>
          <p:nvPr/>
        </p:nvGrpSpPr>
        <p:grpSpPr bwMode="auto">
          <a:xfrm>
            <a:off x="5870575" y="1400175"/>
            <a:ext cx="1603375" cy="1568450"/>
            <a:chOff x="3698" y="882"/>
            <a:chExt cx="1010" cy="988"/>
          </a:xfrm>
        </p:grpSpPr>
        <p:sp>
          <p:nvSpPr>
            <p:cNvPr id="709637" name="Rectangle 5"/>
            <p:cNvSpPr>
              <a:spLocks noChangeArrowheads="1"/>
            </p:cNvSpPr>
            <p:nvPr/>
          </p:nvSpPr>
          <p:spPr bwMode="auto">
            <a:xfrm>
              <a:off x="3698" y="882"/>
              <a:ext cx="1010" cy="9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709638" name="Text Box 6"/>
            <p:cNvSpPr txBox="1">
              <a:spLocks noChangeArrowheads="1"/>
            </p:cNvSpPr>
            <p:nvPr/>
          </p:nvSpPr>
          <p:spPr bwMode="auto">
            <a:xfrm>
              <a:off x="3742" y="1002"/>
              <a:ext cx="939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i="0" baseline="0"/>
                <a:t>Combina-tional</a:t>
              </a:r>
            </a:p>
            <a:p>
              <a:r>
                <a:rPr lang="en-US" sz="2400" i="0" baseline="0"/>
                <a:t>Logic</a:t>
              </a:r>
            </a:p>
          </p:txBody>
        </p:sp>
      </p:grpSp>
      <p:grpSp>
        <p:nvGrpSpPr>
          <p:cNvPr id="709639" name="Group 7"/>
          <p:cNvGrpSpPr>
            <a:grpSpLocks/>
          </p:cNvGrpSpPr>
          <p:nvPr/>
        </p:nvGrpSpPr>
        <p:grpSpPr bwMode="auto">
          <a:xfrm>
            <a:off x="3709988" y="2152650"/>
            <a:ext cx="3214687" cy="2116138"/>
            <a:chOff x="2337" y="1356"/>
            <a:chExt cx="2025" cy="1333"/>
          </a:xfrm>
        </p:grpSpPr>
        <p:sp>
          <p:nvSpPr>
            <p:cNvPr id="709640" name="Rectangle 8"/>
            <p:cNvSpPr>
              <a:spLocks noChangeArrowheads="1"/>
            </p:cNvSpPr>
            <p:nvPr/>
          </p:nvSpPr>
          <p:spPr bwMode="auto">
            <a:xfrm>
              <a:off x="4044" y="1934"/>
              <a:ext cx="318" cy="755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709641" name="Text Box 9"/>
            <p:cNvSpPr txBox="1">
              <a:spLocks noChangeArrowheads="1"/>
            </p:cNvSpPr>
            <p:nvPr/>
          </p:nvSpPr>
          <p:spPr bwMode="auto">
            <a:xfrm>
              <a:off x="2337" y="1356"/>
              <a:ext cx="918" cy="524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0" baseline="0">
                  <a:solidFill>
                    <a:schemeClr val="hlink"/>
                  </a:solidFill>
                </a:rPr>
                <a:t>Storage Elements</a:t>
              </a:r>
              <a:endParaRPr lang="en-US" sz="2400" b="0" i="0" baseline="0">
                <a:solidFill>
                  <a:schemeClr val="hlink"/>
                </a:solidFill>
              </a:endParaRPr>
            </a:p>
          </p:txBody>
        </p:sp>
        <p:sp>
          <p:nvSpPr>
            <p:cNvPr id="709642" name="Line 10"/>
            <p:cNvSpPr>
              <a:spLocks noChangeShapeType="1"/>
            </p:cNvSpPr>
            <p:nvPr/>
          </p:nvSpPr>
          <p:spPr bwMode="auto">
            <a:xfrm>
              <a:off x="3163" y="1758"/>
              <a:ext cx="1058" cy="54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709643" name="Group 11"/>
          <p:cNvGrpSpPr>
            <a:grpSpLocks/>
          </p:cNvGrpSpPr>
          <p:nvPr/>
        </p:nvGrpSpPr>
        <p:grpSpPr bwMode="auto">
          <a:xfrm>
            <a:off x="4381500" y="1344613"/>
            <a:ext cx="1455738" cy="457200"/>
            <a:chOff x="2760" y="847"/>
            <a:chExt cx="917" cy="288"/>
          </a:xfrm>
        </p:grpSpPr>
        <p:sp>
          <p:nvSpPr>
            <p:cNvPr id="709644" name="Line 12"/>
            <p:cNvSpPr>
              <a:spLocks noChangeShapeType="1"/>
            </p:cNvSpPr>
            <p:nvPr/>
          </p:nvSpPr>
          <p:spPr bwMode="auto">
            <a:xfrm flipH="1">
              <a:off x="3317" y="1115"/>
              <a:ext cx="3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709645" name="Text Box 13"/>
            <p:cNvSpPr txBox="1">
              <a:spLocks noChangeArrowheads="1"/>
            </p:cNvSpPr>
            <p:nvPr/>
          </p:nvSpPr>
          <p:spPr bwMode="auto">
            <a:xfrm>
              <a:off x="2760" y="847"/>
              <a:ext cx="6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0" baseline="0"/>
                <a:t>Inputs</a:t>
              </a:r>
              <a:endParaRPr lang="en-US" sz="2400" b="0" i="0" baseline="0"/>
            </a:p>
          </p:txBody>
        </p:sp>
      </p:grpSp>
      <p:grpSp>
        <p:nvGrpSpPr>
          <p:cNvPr id="709646" name="Group 14"/>
          <p:cNvGrpSpPr>
            <a:grpSpLocks/>
          </p:cNvGrpSpPr>
          <p:nvPr/>
        </p:nvGrpSpPr>
        <p:grpSpPr bwMode="auto">
          <a:xfrm>
            <a:off x="7480300" y="1328738"/>
            <a:ext cx="1663700" cy="457200"/>
            <a:chOff x="4712" y="837"/>
            <a:chExt cx="1048" cy="288"/>
          </a:xfrm>
        </p:grpSpPr>
        <p:sp>
          <p:nvSpPr>
            <p:cNvPr id="709647" name="Line 15"/>
            <p:cNvSpPr>
              <a:spLocks noChangeShapeType="1"/>
            </p:cNvSpPr>
            <p:nvPr/>
          </p:nvSpPr>
          <p:spPr bwMode="auto">
            <a:xfrm flipH="1">
              <a:off x="4712" y="1112"/>
              <a:ext cx="3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709648" name="Text Box 16"/>
            <p:cNvSpPr txBox="1">
              <a:spLocks noChangeArrowheads="1"/>
            </p:cNvSpPr>
            <p:nvPr/>
          </p:nvSpPr>
          <p:spPr bwMode="auto">
            <a:xfrm>
              <a:off x="4962" y="837"/>
              <a:ext cx="7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0" baseline="0"/>
                <a:t>Outputs</a:t>
              </a:r>
              <a:endParaRPr lang="en-US" sz="2400" b="0" i="0" baseline="0"/>
            </a:p>
          </p:txBody>
        </p:sp>
      </p:grpSp>
      <p:grpSp>
        <p:nvGrpSpPr>
          <p:cNvPr id="709662" name="Group 30"/>
          <p:cNvGrpSpPr>
            <a:grpSpLocks/>
          </p:cNvGrpSpPr>
          <p:nvPr/>
        </p:nvGrpSpPr>
        <p:grpSpPr bwMode="auto">
          <a:xfrm>
            <a:off x="5359400" y="2573338"/>
            <a:ext cx="1060450" cy="1104900"/>
            <a:chOff x="3376" y="1621"/>
            <a:chExt cx="668" cy="696"/>
          </a:xfrm>
        </p:grpSpPr>
        <p:grpSp>
          <p:nvGrpSpPr>
            <p:cNvPr id="709660" name="Group 28"/>
            <p:cNvGrpSpPr>
              <a:grpSpLocks/>
            </p:cNvGrpSpPr>
            <p:nvPr/>
          </p:nvGrpSpPr>
          <p:grpSpPr bwMode="auto">
            <a:xfrm>
              <a:off x="3376" y="1621"/>
              <a:ext cx="668" cy="696"/>
              <a:chOff x="3368" y="1621"/>
              <a:chExt cx="668" cy="696"/>
            </a:xfrm>
          </p:grpSpPr>
          <p:sp>
            <p:nvSpPr>
              <p:cNvPr id="709650" name="Line 18"/>
              <p:cNvSpPr>
                <a:spLocks noChangeShapeType="1"/>
              </p:cNvSpPr>
              <p:nvPr/>
            </p:nvSpPr>
            <p:spPr bwMode="auto">
              <a:xfrm>
                <a:off x="3383" y="2298"/>
                <a:ext cx="653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709651" name="Line 19"/>
              <p:cNvSpPr>
                <a:spLocks noChangeShapeType="1"/>
              </p:cNvSpPr>
              <p:nvPr/>
            </p:nvSpPr>
            <p:spPr bwMode="auto">
              <a:xfrm>
                <a:off x="3368" y="1635"/>
                <a:ext cx="32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709652" name="Line 20"/>
              <p:cNvSpPr>
                <a:spLocks noChangeShapeType="1"/>
              </p:cNvSpPr>
              <p:nvPr/>
            </p:nvSpPr>
            <p:spPr bwMode="auto">
              <a:xfrm>
                <a:off x="3395" y="1621"/>
                <a:ext cx="0" cy="696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709653" name="Text Box 21"/>
            <p:cNvSpPr txBox="1">
              <a:spLocks noChangeArrowheads="1"/>
            </p:cNvSpPr>
            <p:nvPr/>
          </p:nvSpPr>
          <p:spPr bwMode="auto">
            <a:xfrm>
              <a:off x="3417" y="2026"/>
              <a:ext cx="5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0" baseline="0">
                  <a:solidFill>
                    <a:schemeClr val="accent2"/>
                  </a:solidFill>
                </a:rPr>
                <a:t>State</a:t>
              </a:r>
              <a:endParaRPr lang="en-US" sz="2400" b="0" i="0" baseline="0"/>
            </a:p>
          </p:txBody>
        </p:sp>
      </p:grpSp>
      <p:grpSp>
        <p:nvGrpSpPr>
          <p:cNvPr id="709664" name="Group 32"/>
          <p:cNvGrpSpPr>
            <a:grpSpLocks/>
          </p:cNvGrpSpPr>
          <p:nvPr/>
        </p:nvGrpSpPr>
        <p:grpSpPr bwMode="auto">
          <a:xfrm>
            <a:off x="6927850" y="2565400"/>
            <a:ext cx="1128713" cy="1157288"/>
            <a:chOff x="4364" y="1616"/>
            <a:chExt cx="711" cy="729"/>
          </a:xfrm>
        </p:grpSpPr>
        <p:grpSp>
          <p:nvGrpSpPr>
            <p:cNvPr id="709665" name="Group 33"/>
            <p:cNvGrpSpPr>
              <a:grpSpLocks/>
            </p:cNvGrpSpPr>
            <p:nvPr/>
          </p:nvGrpSpPr>
          <p:grpSpPr bwMode="auto">
            <a:xfrm>
              <a:off x="4364" y="1616"/>
              <a:ext cx="678" cy="729"/>
              <a:chOff x="4364" y="1616"/>
              <a:chExt cx="678" cy="729"/>
            </a:xfrm>
          </p:grpSpPr>
          <p:sp>
            <p:nvSpPr>
              <p:cNvPr id="709666" name="Line 34"/>
              <p:cNvSpPr>
                <a:spLocks noChangeShapeType="1"/>
              </p:cNvSpPr>
              <p:nvPr/>
            </p:nvSpPr>
            <p:spPr bwMode="auto">
              <a:xfrm>
                <a:off x="4714" y="1616"/>
                <a:ext cx="328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709667" name="Line 35"/>
              <p:cNvSpPr>
                <a:spLocks noChangeShapeType="1"/>
              </p:cNvSpPr>
              <p:nvPr/>
            </p:nvSpPr>
            <p:spPr bwMode="auto">
              <a:xfrm>
                <a:off x="4364" y="2322"/>
                <a:ext cx="632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709668" name="Line 36"/>
              <p:cNvSpPr>
                <a:spLocks noChangeShapeType="1"/>
              </p:cNvSpPr>
              <p:nvPr/>
            </p:nvSpPr>
            <p:spPr bwMode="auto">
              <a:xfrm>
                <a:off x="5018" y="1625"/>
                <a:ext cx="0" cy="72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709669" name="Text Box 37"/>
            <p:cNvSpPr txBox="1">
              <a:spLocks noChangeArrowheads="1"/>
            </p:cNvSpPr>
            <p:nvPr/>
          </p:nvSpPr>
          <p:spPr bwMode="auto">
            <a:xfrm>
              <a:off x="4437" y="1807"/>
              <a:ext cx="63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i="0" baseline="0">
                  <a:solidFill>
                    <a:schemeClr val="accent2"/>
                  </a:solidFill>
                </a:rPr>
                <a:t>Next</a:t>
              </a:r>
            </a:p>
            <a:p>
              <a:r>
                <a:rPr lang="en-US" sz="2400" i="0" baseline="0">
                  <a:solidFill>
                    <a:schemeClr val="accent2"/>
                  </a:solidFill>
                </a:rPr>
                <a:t>State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931025" y="6515100"/>
            <a:ext cx="2212975" cy="3429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10716" name="Rectangle 6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  <a:p>
            <a:endParaRPr lang="en-US"/>
          </a:p>
          <a:p>
            <a:endParaRPr lang="en-US"/>
          </a:p>
          <a:p>
            <a:pPr>
              <a:spcBef>
                <a:spcPct val="0"/>
              </a:spcBef>
              <a:buClr>
                <a:schemeClr val="hlink"/>
              </a:buClr>
              <a:buSzPct val="115000"/>
            </a:pPr>
            <a:r>
              <a:rPr lang="en-US" sz="2200">
                <a:solidFill>
                  <a:srgbClr val="000000"/>
                </a:solidFill>
              </a:rPr>
              <a:t>Combinatorial Logic</a:t>
            </a:r>
          </a:p>
          <a:p>
            <a:pPr lvl="1">
              <a:spcBef>
                <a:spcPct val="0"/>
              </a:spcBef>
              <a:buClr>
                <a:schemeClr val="hlink"/>
              </a:buClr>
              <a:buSzPct val="115000"/>
            </a:pPr>
            <a:r>
              <a:rPr lang="en-US" sz="2200" i="1">
                <a:solidFill>
                  <a:srgbClr val="000000"/>
                </a:solidFill>
              </a:rPr>
              <a:t>Next state function</a:t>
            </a:r>
            <a:br>
              <a:rPr lang="en-US" sz="2200" i="1">
                <a:solidFill>
                  <a:srgbClr val="000000"/>
                </a:solidFill>
              </a:rPr>
            </a:br>
            <a:r>
              <a:rPr lang="en-US" sz="2200">
                <a:solidFill>
                  <a:srgbClr val="000000"/>
                </a:solidFill>
              </a:rPr>
              <a:t>Next State = f(Inputs, State)</a:t>
            </a:r>
          </a:p>
          <a:p>
            <a:pPr lvl="1">
              <a:spcBef>
                <a:spcPct val="0"/>
              </a:spcBef>
              <a:buClr>
                <a:schemeClr val="hlink"/>
              </a:buClr>
              <a:buSzPct val="115000"/>
            </a:pPr>
            <a:r>
              <a:rPr lang="en-US" sz="2400" i="1">
                <a:solidFill>
                  <a:srgbClr val="000000"/>
                </a:solidFill>
              </a:rPr>
              <a:t>Output function</a:t>
            </a:r>
            <a:r>
              <a:rPr lang="en-US" sz="2200">
                <a:solidFill>
                  <a:srgbClr val="000000"/>
                </a:solidFill>
              </a:rPr>
              <a:t> (Mealy)</a:t>
            </a:r>
            <a:br>
              <a:rPr lang="en-US" sz="2200" i="1">
                <a:solidFill>
                  <a:srgbClr val="000000"/>
                </a:solidFill>
              </a:rPr>
            </a:br>
            <a:r>
              <a:rPr lang="en-US" sz="2200">
                <a:solidFill>
                  <a:srgbClr val="000000"/>
                </a:solidFill>
              </a:rPr>
              <a:t>Outputs = g(Inputs, State)</a:t>
            </a:r>
            <a:endParaRPr lang="en-US" sz="2000" i="1">
              <a:solidFill>
                <a:srgbClr val="000000"/>
              </a:solidFill>
            </a:endParaRPr>
          </a:p>
          <a:p>
            <a:pPr lvl="1">
              <a:spcBef>
                <a:spcPct val="0"/>
              </a:spcBef>
              <a:buClr>
                <a:schemeClr val="hlink"/>
              </a:buClr>
              <a:buSzPct val="115000"/>
            </a:pPr>
            <a:r>
              <a:rPr lang="en-US" sz="2400" i="1">
                <a:solidFill>
                  <a:srgbClr val="000000"/>
                </a:solidFill>
              </a:rPr>
              <a:t>Output function</a:t>
            </a:r>
            <a:r>
              <a:rPr lang="en-US" sz="2200">
                <a:solidFill>
                  <a:srgbClr val="000000"/>
                </a:solidFill>
              </a:rPr>
              <a:t> (Moore)</a:t>
            </a:r>
            <a:br>
              <a:rPr lang="en-US" sz="2200" i="1">
                <a:solidFill>
                  <a:srgbClr val="000000"/>
                </a:solidFill>
              </a:rPr>
            </a:br>
            <a:r>
              <a:rPr lang="en-US" sz="2200">
                <a:solidFill>
                  <a:srgbClr val="000000"/>
                </a:solidFill>
              </a:rPr>
              <a:t>Outputs = h(State)</a:t>
            </a:r>
            <a:endParaRPr lang="en-US" sz="2000" i="1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  <a:buClr>
                <a:schemeClr val="hlink"/>
              </a:buClr>
              <a:buSzPct val="115000"/>
            </a:pPr>
            <a:r>
              <a:rPr lang="en-US" sz="2200">
                <a:solidFill>
                  <a:srgbClr val="000000"/>
                </a:solidFill>
              </a:rPr>
              <a:t>Output function type depends on specification and affects the design significantly</a:t>
            </a:r>
            <a:endParaRPr lang="en-US" sz="2400" i="1">
              <a:solidFill>
                <a:srgbClr val="000000"/>
              </a:solidFill>
            </a:endParaRPr>
          </a:p>
          <a:p>
            <a:pPr lvl="1">
              <a:spcBef>
                <a:spcPct val="0"/>
              </a:spcBef>
              <a:buClr>
                <a:schemeClr val="hlink"/>
              </a:buClr>
              <a:buSzPct val="115000"/>
            </a:pPr>
            <a:endParaRPr lang="en-US" sz="2000" i="1">
              <a:solidFill>
                <a:srgbClr val="000000"/>
              </a:solidFill>
            </a:endParaRPr>
          </a:p>
          <a:p>
            <a:pPr lvl="1">
              <a:spcBef>
                <a:spcPct val="0"/>
              </a:spcBef>
              <a:buClrTx/>
              <a:buFontTx/>
              <a:buNone/>
            </a:pPr>
            <a:endParaRPr lang="en-US" b="0" i="1" baseline="-25000"/>
          </a:p>
          <a:p>
            <a:pPr lvl="1"/>
            <a:endParaRPr lang="en-US"/>
          </a:p>
        </p:txBody>
      </p:sp>
      <p:grpSp>
        <p:nvGrpSpPr>
          <p:cNvPr id="710660" name="Group 4"/>
          <p:cNvGrpSpPr>
            <a:grpSpLocks/>
          </p:cNvGrpSpPr>
          <p:nvPr/>
        </p:nvGrpSpPr>
        <p:grpSpPr bwMode="auto">
          <a:xfrm>
            <a:off x="5870575" y="1400175"/>
            <a:ext cx="1603375" cy="1568450"/>
            <a:chOff x="3698" y="882"/>
            <a:chExt cx="1010" cy="988"/>
          </a:xfrm>
        </p:grpSpPr>
        <p:sp>
          <p:nvSpPr>
            <p:cNvPr id="710661" name="Rectangle 5"/>
            <p:cNvSpPr>
              <a:spLocks noChangeArrowheads="1"/>
            </p:cNvSpPr>
            <p:nvPr/>
          </p:nvSpPr>
          <p:spPr bwMode="auto">
            <a:xfrm>
              <a:off x="3698" y="882"/>
              <a:ext cx="1010" cy="988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710662" name="Text Box 6"/>
            <p:cNvSpPr txBox="1">
              <a:spLocks noChangeArrowheads="1"/>
            </p:cNvSpPr>
            <p:nvPr/>
          </p:nvSpPr>
          <p:spPr bwMode="auto">
            <a:xfrm>
              <a:off x="3742" y="1002"/>
              <a:ext cx="939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i="0" baseline="0"/>
                <a:t>Combina-tional</a:t>
              </a:r>
            </a:p>
            <a:p>
              <a:r>
                <a:rPr lang="en-US" sz="2400" i="0" baseline="0"/>
                <a:t>Logic</a:t>
              </a:r>
            </a:p>
          </p:txBody>
        </p:sp>
      </p:grpSp>
      <p:grpSp>
        <p:nvGrpSpPr>
          <p:cNvPr id="710663" name="Group 7"/>
          <p:cNvGrpSpPr>
            <a:grpSpLocks/>
          </p:cNvGrpSpPr>
          <p:nvPr/>
        </p:nvGrpSpPr>
        <p:grpSpPr bwMode="auto">
          <a:xfrm>
            <a:off x="3709988" y="2152650"/>
            <a:ext cx="3214687" cy="2116138"/>
            <a:chOff x="2337" y="1356"/>
            <a:chExt cx="2025" cy="1333"/>
          </a:xfrm>
        </p:grpSpPr>
        <p:sp>
          <p:nvSpPr>
            <p:cNvPr id="710664" name="Rectangle 8"/>
            <p:cNvSpPr>
              <a:spLocks noChangeArrowheads="1"/>
            </p:cNvSpPr>
            <p:nvPr/>
          </p:nvSpPr>
          <p:spPr bwMode="auto">
            <a:xfrm>
              <a:off x="4044" y="1934"/>
              <a:ext cx="318" cy="755"/>
            </a:xfrm>
            <a:prstGeom prst="rect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710665" name="Text Box 9"/>
            <p:cNvSpPr txBox="1">
              <a:spLocks noChangeArrowheads="1"/>
            </p:cNvSpPr>
            <p:nvPr/>
          </p:nvSpPr>
          <p:spPr bwMode="auto">
            <a:xfrm>
              <a:off x="2337" y="1356"/>
              <a:ext cx="918" cy="524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0" baseline="0">
                  <a:solidFill>
                    <a:schemeClr val="hlink"/>
                  </a:solidFill>
                </a:rPr>
                <a:t>Storage Elements</a:t>
              </a:r>
              <a:endParaRPr lang="en-US" sz="2400" b="0" i="0" baseline="0">
                <a:solidFill>
                  <a:schemeClr val="hlink"/>
                </a:solidFill>
              </a:endParaRPr>
            </a:p>
          </p:txBody>
        </p:sp>
        <p:sp>
          <p:nvSpPr>
            <p:cNvPr id="710666" name="Line 10"/>
            <p:cNvSpPr>
              <a:spLocks noChangeShapeType="1"/>
            </p:cNvSpPr>
            <p:nvPr/>
          </p:nvSpPr>
          <p:spPr bwMode="auto">
            <a:xfrm>
              <a:off x="3163" y="1758"/>
              <a:ext cx="1058" cy="54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</p:grpSp>
      <p:grpSp>
        <p:nvGrpSpPr>
          <p:cNvPr id="710667" name="Group 11"/>
          <p:cNvGrpSpPr>
            <a:grpSpLocks/>
          </p:cNvGrpSpPr>
          <p:nvPr/>
        </p:nvGrpSpPr>
        <p:grpSpPr bwMode="auto">
          <a:xfrm>
            <a:off x="4356100" y="1331913"/>
            <a:ext cx="1455738" cy="457200"/>
            <a:chOff x="2760" y="847"/>
            <a:chExt cx="917" cy="288"/>
          </a:xfrm>
        </p:grpSpPr>
        <p:sp>
          <p:nvSpPr>
            <p:cNvPr id="710668" name="Line 12"/>
            <p:cNvSpPr>
              <a:spLocks noChangeShapeType="1"/>
            </p:cNvSpPr>
            <p:nvPr/>
          </p:nvSpPr>
          <p:spPr bwMode="auto">
            <a:xfrm flipH="1">
              <a:off x="3317" y="1115"/>
              <a:ext cx="3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710669" name="Text Box 13"/>
            <p:cNvSpPr txBox="1">
              <a:spLocks noChangeArrowheads="1"/>
            </p:cNvSpPr>
            <p:nvPr/>
          </p:nvSpPr>
          <p:spPr bwMode="auto">
            <a:xfrm>
              <a:off x="2760" y="847"/>
              <a:ext cx="66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0" baseline="0"/>
                <a:t>Inputs</a:t>
              </a:r>
              <a:endParaRPr lang="en-US" sz="2400" b="0" i="0" baseline="0"/>
            </a:p>
          </p:txBody>
        </p:sp>
      </p:grpSp>
      <p:grpSp>
        <p:nvGrpSpPr>
          <p:cNvPr id="710670" name="Group 14"/>
          <p:cNvGrpSpPr>
            <a:grpSpLocks/>
          </p:cNvGrpSpPr>
          <p:nvPr/>
        </p:nvGrpSpPr>
        <p:grpSpPr bwMode="auto">
          <a:xfrm>
            <a:off x="7480300" y="1328738"/>
            <a:ext cx="1663700" cy="457200"/>
            <a:chOff x="4712" y="837"/>
            <a:chExt cx="1048" cy="288"/>
          </a:xfrm>
        </p:grpSpPr>
        <p:sp>
          <p:nvSpPr>
            <p:cNvPr id="710671" name="Line 15"/>
            <p:cNvSpPr>
              <a:spLocks noChangeShapeType="1"/>
            </p:cNvSpPr>
            <p:nvPr/>
          </p:nvSpPr>
          <p:spPr bwMode="auto">
            <a:xfrm flipH="1">
              <a:off x="4712" y="1112"/>
              <a:ext cx="3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 type="triangle" w="med" len="med"/>
              <a:tailEnd/>
            </a:ln>
            <a:effectLst/>
          </p:spPr>
          <p:txBody>
            <a:bodyPr wrap="none" anchor="ctr"/>
            <a:lstStyle/>
            <a:p>
              <a:endParaRPr lang="en-CA"/>
            </a:p>
          </p:txBody>
        </p:sp>
        <p:sp>
          <p:nvSpPr>
            <p:cNvPr id="710672" name="Text Box 16"/>
            <p:cNvSpPr txBox="1">
              <a:spLocks noChangeArrowheads="1"/>
            </p:cNvSpPr>
            <p:nvPr/>
          </p:nvSpPr>
          <p:spPr bwMode="auto">
            <a:xfrm>
              <a:off x="4962" y="837"/>
              <a:ext cx="7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0" baseline="0"/>
                <a:t>Outputs</a:t>
              </a:r>
              <a:endParaRPr lang="en-US" sz="2400" b="0" i="0" baseline="0"/>
            </a:p>
          </p:txBody>
        </p:sp>
      </p:grpSp>
      <p:grpSp>
        <p:nvGrpSpPr>
          <p:cNvPr id="710685" name="Group 29"/>
          <p:cNvGrpSpPr>
            <a:grpSpLocks/>
          </p:cNvGrpSpPr>
          <p:nvPr/>
        </p:nvGrpSpPr>
        <p:grpSpPr bwMode="auto">
          <a:xfrm>
            <a:off x="5397500" y="2547938"/>
            <a:ext cx="1022350" cy="1130300"/>
            <a:chOff x="3400" y="1605"/>
            <a:chExt cx="644" cy="712"/>
          </a:xfrm>
        </p:grpSpPr>
        <p:grpSp>
          <p:nvGrpSpPr>
            <p:cNvPr id="710684" name="Group 28"/>
            <p:cNvGrpSpPr>
              <a:grpSpLocks/>
            </p:cNvGrpSpPr>
            <p:nvPr/>
          </p:nvGrpSpPr>
          <p:grpSpPr bwMode="auto">
            <a:xfrm>
              <a:off x="3400" y="1605"/>
              <a:ext cx="644" cy="712"/>
              <a:chOff x="3400" y="1605"/>
              <a:chExt cx="644" cy="712"/>
            </a:xfrm>
          </p:grpSpPr>
          <p:sp>
            <p:nvSpPr>
              <p:cNvPr id="710674" name="Line 18"/>
              <p:cNvSpPr>
                <a:spLocks noChangeShapeType="1"/>
              </p:cNvSpPr>
              <p:nvPr/>
            </p:nvSpPr>
            <p:spPr bwMode="auto">
              <a:xfrm>
                <a:off x="3407" y="2298"/>
                <a:ext cx="637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710675" name="Line 19"/>
              <p:cNvSpPr>
                <a:spLocks noChangeShapeType="1"/>
              </p:cNvSpPr>
              <p:nvPr/>
            </p:nvSpPr>
            <p:spPr bwMode="auto">
              <a:xfrm>
                <a:off x="3400" y="1635"/>
                <a:ext cx="30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710676" name="Line 20"/>
              <p:cNvSpPr>
                <a:spLocks noChangeShapeType="1"/>
              </p:cNvSpPr>
              <p:nvPr/>
            </p:nvSpPr>
            <p:spPr bwMode="auto">
              <a:xfrm>
                <a:off x="3403" y="1605"/>
                <a:ext cx="0" cy="712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710677" name="Text Box 21"/>
            <p:cNvSpPr txBox="1">
              <a:spLocks noChangeArrowheads="1"/>
            </p:cNvSpPr>
            <p:nvPr/>
          </p:nvSpPr>
          <p:spPr bwMode="auto">
            <a:xfrm>
              <a:off x="3425" y="2026"/>
              <a:ext cx="54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i="0" baseline="0">
                  <a:solidFill>
                    <a:schemeClr val="accent2"/>
                  </a:solidFill>
                </a:rPr>
                <a:t>State</a:t>
              </a:r>
              <a:endParaRPr lang="en-US" sz="2400" b="0" i="0" baseline="0"/>
            </a:p>
          </p:txBody>
        </p:sp>
      </p:grpSp>
      <p:grpSp>
        <p:nvGrpSpPr>
          <p:cNvPr id="710687" name="Group 31"/>
          <p:cNvGrpSpPr>
            <a:grpSpLocks/>
          </p:cNvGrpSpPr>
          <p:nvPr/>
        </p:nvGrpSpPr>
        <p:grpSpPr bwMode="auto">
          <a:xfrm>
            <a:off x="6907213" y="2565400"/>
            <a:ext cx="1111250" cy="1157288"/>
            <a:chOff x="4351" y="1616"/>
            <a:chExt cx="700" cy="729"/>
          </a:xfrm>
        </p:grpSpPr>
        <p:grpSp>
          <p:nvGrpSpPr>
            <p:cNvPr id="710686" name="Group 30"/>
            <p:cNvGrpSpPr>
              <a:grpSpLocks/>
            </p:cNvGrpSpPr>
            <p:nvPr/>
          </p:nvGrpSpPr>
          <p:grpSpPr bwMode="auto">
            <a:xfrm>
              <a:off x="4351" y="1616"/>
              <a:ext cx="661" cy="729"/>
              <a:chOff x="4351" y="1616"/>
              <a:chExt cx="661" cy="729"/>
            </a:xfrm>
          </p:grpSpPr>
          <p:sp>
            <p:nvSpPr>
              <p:cNvPr id="710680" name="Line 24"/>
              <p:cNvSpPr>
                <a:spLocks noChangeShapeType="1"/>
              </p:cNvSpPr>
              <p:nvPr/>
            </p:nvSpPr>
            <p:spPr bwMode="auto">
              <a:xfrm>
                <a:off x="4708" y="1616"/>
                <a:ext cx="304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710681" name="Line 25"/>
              <p:cNvSpPr>
                <a:spLocks noChangeShapeType="1"/>
              </p:cNvSpPr>
              <p:nvPr/>
            </p:nvSpPr>
            <p:spPr bwMode="auto">
              <a:xfrm>
                <a:off x="4351" y="2322"/>
                <a:ext cx="615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710682" name="Line 26"/>
              <p:cNvSpPr>
                <a:spLocks noChangeShapeType="1"/>
              </p:cNvSpPr>
              <p:nvPr/>
            </p:nvSpPr>
            <p:spPr bwMode="auto">
              <a:xfrm>
                <a:off x="4980" y="1625"/>
                <a:ext cx="0" cy="72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CA"/>
              </a:p>
            </p:txBody>
          </p:sp>
        </p:grpSp>
        <p:sp>
          <p:nvSpPr>
            <p:cNvPr id="710683" name="Text Box 27"/>
            <p:cNvSpPr txBox="1">
              <a:spLocks noChangeArrowheads="1"/>
            </p:cNvSpPr>
            <p:nvPr/>
          </p:nvSpPr>
          <p:spPr bwMode="auto">
            <a:xfrm>
              <a:off x="4430" y="1807"/>
              <a:ext cx="621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r>
                <a:rPr lang="en-US" sz="2400" i="0" baseline="0">
                  <a:solidFill>
                    <a:schemeClr val="accent2"/>
                  </a:solidFill>
                </a:rPr>
                <a:t>Next</a:t>
              </a:r>
            </a:p>
            <a:p>
              <a:r>
                <a:rPr lang="en-US" sz="2400" i="0" baseline="0">
                  <a:solidFill>
                    <a:schemeClr val="accent2"/>
                  </a:solidFill>
                </a:rPr>
                <a:t>State</a:t>
              </a:r>
            </a:p>
          </p:txBody>
        </p:sp>
      </p:grpSp>
      <p:sp>
        <p:nvSpPr>
          <p:cNvPr id="710718" name="Rectangle 6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Introduction to Sequential Circuits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Sequential Circuits</a:t>
            </a:r>
          </a:p>
        </p:txBody>
      </p:sp>
      <p:sp>
        <p:nvSpPr>
          <p:cNvPr id="71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90000"/>
              </a:lnSpc>
            </a:pPr>
            <a:r>
              <a:rPr lang="en-US" sz="2400"/>
              <a:t>Depends on the </a:t>
            </a:r>
            <a:r>
              <a:rPr lang="en-US" sz="2400" u="sng"/>
              <a:t>time</a:t>
            </a:r>
            <a:r>
              <a:rPr lang="en-US" sz="2400"/>
              <a:t>s at which: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000"/>
              <a:t>storage elements observe their inputs, and 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000"/>
              <a:t>storage elements change their state </a:t>
            </a:r>
          </a:p>
          <a:p>
            <a:pPr marL="342900" indent="-342900">
              <a:lnSpc>
                <a:spcPct val="90000"/>
              </a:lnSpc>
            </a:pPr>
            <a:r>
              <a:rPr lang="en-US" sz="2400" u="sng"/>
              <a:t>Synchronous</a:t>
            </a:r>
            <a:endParaRPr lang="en-US" sz="2400"/>
          </a:p>
          <a:p>
            <a:pPr marL="742950" lvl="1" indent="-285750">
              <a:lnSpc>
                <a:spcPct val="90000"/>
              </a:lnSpc>
            </a:pPr>
            <a:r>
              <a:rPr lang="en-US" sz="2000"/>
              <a:t>Behavior defined  from knowledge of its signals at </a:t>
            </a:r>
            <a:r>
              <a:rPr lang="en-US" sz="2000" u="sng"/>
              <a:t>discrete</a:t>
            </a:r>
            <a:r>
              <a:rPr lang="en-US" sz="2000"/>
              <a:t> instances of time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000"/>
              <a:t>Storage elements observe inputs and can change state only in relation to a timing signal (</a:t>
            </a:r>
            <a:r>
              <a:rPr lang="en-US" sz="2000" u="sng"/>
              <a:t>clock pulses</a:t>
            </a:r>
            <a:r>
              <a:rPr lang="en-US" sz="2000"/>
              <a:t> from a </a:t>
            </a:r>
            <a:r>
              <a:rPr lang="en-US" sz="2000" u="sng"/>
              <a:t>clock</a:t>
            </a:r>
            <a:r>
              <a:rPr lang="en-US" sz="2000"/>
              <a:t>)</a:t>
            </a:r>
          </a:p>
          <a:p>
            <a:pPr marL="342900" indent="-342900">
              <a:lnSpc>
                <a:spcPct val="90000"/>
              </a:lnSpc>
            </a:pPr>
            <a:r>
              <a:rPr lang="en-US" sz="2400" u="sng"/>
              <a:t>Asynchronous</a:t>
            </a:r>
            <a:endParaRPr lang="en-US" sz="2400"/>
          </a:p>
          <a:p>
            <a:pPr marL="742950" lvl="1" indent="-285750">
              <a:lnSpc>
                <a:spcPct val="90000"/>
              </a:lnSpc>
            </a:pPr>
            <a:r>
              <a:rPr lang="en-US" sz="2000"/>
              <a:t>Behavior defined from knowledge of inputs an any instant of time and the order in continuous time in which inputs change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000"/>
              <a:t>If clock just regarded as another input, all circuits are asynchronous!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sz="2000"/>
              <a:t>Nevertheless, the synchronous abstraction makes complex designs tractable!</a:t>
            </a:r>
            <a:endParaRPr lang="en-US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Synchronous Clocked Sequential Circuit</a:t>
            </a:r>
          </a:p>
        </p:txBody>
      </p:sp>
      <p:grpSp>
        <p:nvGrpSpPr>
          <p:cNvPr id="6" name="Group 3"/>
          <p:cNvGrpSpPr>
            <a:grpSpLocks/>
          </p:cNvGrpSpPr>
          <p:nvPr/>
        </p:nvGrpSpPr>
        <p:grpSpPr bwMode="auto">
          <a:xfrm>
            <a:off x="668338" y="1233488"/>
            <a:ext cx="7864475" cy="3184525"/>
            <a:chOff x="407" y="1928"/>
            <a:chExt cx="4954" cy="2006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1374" y="1928"/>
              <a:ext cx="1264" cy="64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tIns="182880" bIns="18288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en-US" sz="3200" b="0" dirty="0">
                  <a:effectLst/>
                  <a:latin typeface="Times New Roman" pitchFamily="18" charset="0"/>
                </a:rPr>
                <a:t>Combinational circuit</a:t>
              </a:r>
            </a:p>
          </p:txBody>
        </p:sp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456" y="2312"/>
              <a:ext cx="814" cy="530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</p:spPr>
          <p:txBody>
            <a:bodyPr tIns="91440" bIns="9144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en-US" sz="3200" b="0">
                  <a:solidFill>
                    <a:srgbClr val="0000FF"/>
                  </a:solidFill>
                  <a:effectLst/>
                  <a:latin typeface="Times New Roman" pitchFamily="18" charset="0"/>
                </a:rPr>
                <a:t>Flip Flops</a:t>
              </a:r>
              <a:endParaRPr lang="en-US" sz="3200" b="0">
                <a:effectLst/>
                <a:latin typeface="Times New Roman" pitchFamily="18" charset="0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2638" y="2448"/>
              <a:ext cx="818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CA" sz="1000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975" y="3224"/>
              <a:ext cx="3641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 sz="1000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975" y="2456"/>
              <a:ext cx="399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CA" sz="1000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975" y="2120"/>
              <a:ext cx="399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CA" sz="1000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4278" y="2640"/>
              <a:ext cx="330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 sz="1000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rot="5400000">
              <a:off x="4325" y="2931"/>
              <a:ext cx="584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 sz="1000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 rot="5400000">
              <a:off x="592" y="2839"/>
              <a:ext cx="768" cy="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CA" sz="1000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638" y="2112"/>
              <a:ext cx="197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CA" sz="1000"/>
            </a:p>
          </p:txBody>
        </p:sp>
        <p:sp>
          <p:nvSpPr>
            <p:cNvPr id="17" name="Text Box 14"/>
            <p:cNvSpPr txBox="1">
              <a:spLocks noChangeArrowheads="1"/>
            </p:cNvSpPr>
            <p:nvPr/>
          </p:nvSpPr>
          <p:spPr bwMode="auto">
            <a:xfrm>
              <a:off x="4697" y="1976"/>
              <a:ext cx="664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en-US" sz="3200" b="0">
                  <a:effectLst/>
                  <a:latin typeface="Times New Roman" pitchFamily="18" charset="0"/>
                </a:rPr>
                <a:t>Outputs</a:t>
              </a: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>
              <a:off x="407" y="1992"/>
              <a:ext cx="536" cy="2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en-US" sz="3200" b="0" dirty="0">
                  <a:effectLst/>
                  <a:latin typeface="Times New Roman" pitchFamily="18" charset="0"/>
                </a:rPr>
                <a:t>Inputs</a:t>
              </a: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747" y="2552"/>
              <a:ext cx="487" cy="4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en-US" sz="3200" b="0">
                  <a:solidFill>
                    <a:srgbClr val="0000FF"/>
                  </a:solidFill>
                  <a:effectLst/>
                  <a:latin typeface="Times New Roman" pitchFamily="18" charset="0"/>
                </a:rPr>
                <a:t>Next</a:t>
              </a:r>
              <a:br>
                <a:rPr lang="en-US" sz="3200" b="0">
                  <a:solidFill>
                    <a:srgbClr val="0000FF"/>
                  </a:solidFill>
                  <a:effectLst/>
                  <a:latin typeface="Times New Roman" pitchFamily="18" charset="0"/>
                </a:rPr>
              </a:br>
              <a:r>
                <a:rPr lang="en-US" sz="3200" b="0">
                  <a:solidFill>
                    <a:srgbClr val="0000FF"/>
                  </a:solidFill>
                  <a:effectLst/>
                  <a:latin typeface="Times New Roman" pitchFamily="18" charset="0"/>
                </a:rPr>
                <a:t>state</a:t>
              </a:r>
              <a:endParaRPr lang="en-US" sz="3200" b="0">
                <a:effectLst/>
                <a:latin typeface="Times New Roman" pitchFamily="18" charset="0"/>
              </a:endParaRP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4741" y="2696"/>
              <a:ext cx="576" cy="4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en-US" sz="3200" b="0">
                  <a:solidFill>
                    <a:srgbClr val="0000FF"/>
                  </a:solidFill>
                  <a:effectLst/>
                  <a:latin typeface="Times New Roman" pitchFamily="18" charset="0"/>
                </a:rPr>
                <a:t>Present</a:t>
              </a:r>
              <a:br>
                <a:rPr lang="en-US" sz="3200" b="0">
                  <a:solidFill>
                    <a:srgbClr val="0000FF"/>
                  </a:solidFill>
                  <a:effectLst/>
                  <a:latin typeface="Times New Roman" pitchFamily="18" charset="0"/>
                </a:rPr>
              </a:br>
              <a:r>
                <a:rPr lang="en-US" sz="3200" b="0">
                  <a:solidFill>
                    <a:srgbClr val="0000FF"/>
                  </a:solidFill>
                  <a:effectLst/>
                  <a:latin typeface="Times New Roman" pitchFamily="18" charset="0"/>
                </a:rPr>
                <a:t>state</a:t>
              </a:r>
              <a:endParaRPr lang="en-US" sz="3200" b="0">
                <a:effectLst/>
                <a:latin typeface="Times New Roman" pitchFamily="18" charset="0"/>
              </a:endParaRP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3056" y="3632"/>
              <a:ext cx="816" cy="1"/>
            </a:xfrm>
            <a:prstGeom prst="line">
              <a:avLst/>
            </a:prstGeom>
            <a:ln>
              <a:headEnd/>
              <a:tailEnd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CA" sz="1000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3880" y="2896"/>
              <a:ext cx="1" cy="736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wrap="none" anchor="ctr"/>
            <a:lstStyle/>
            <a:p>
              <a:endParaRPr lang="en-CA" sz="1000"/>
            </a:p>
          </p:txBody>
        </p:sp>
        <p:sp>
          <p:nvSpPr>
            <p:cNvPr id="23" name="Text Box 20"/>
            <p:cNvSpPr txBox="1">
              <a:spLocks noChangeArrowheads="1"/>
            </p:cNvSpPr>
            <p:nvPr/>
          </p:nvSpPr>
          <p:spPr bwMode="auto">
            <a:xfrm>
              <a:off x="1813" y="3520"/>
              <a:ext cx="1152" cy="41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en-US" sz="3200" dirty="0">
                  <a:solidFill>
                    <a:schemeClr val="accent1">
                      <a:lumMod val="75000"/>
                    </a:schemeClr>
                  </a:solidFill>
                  <a:effectLst/>
                  <a:latin typeface="Times New Roman" pitchFamily="18" charset="0"/>
                </a:rPr>
                <a:t>Timing signal (clock)</a:t>
              </a:r>
            </a:p>
          </p:txBody>
        </p:sp>
      </p:grpSp>
      <p:grpSp>
        <p:nvGrpSpPr>
          <p:cNvPr id="24" name="Group 21"/>
          <p:cNvGrpSpPr>
            <a:grpSpLocks/>
          </p:cNvGrpSpPr>
          <p:nvPr/>
        </p:nvGrpSpPr>
        <p:grpSpPr bwMode="auto">
          <a:xfrm>
            <a:off x="973138" y="4598988"/>
            <a:ext cx="7327900" cy="1727201"/>
            <a:chOff x="528" y="576"/>
            <a:chExt cx="4616" cy="1088"/>
          </a:xfrm>
        </p:grpSpPr>
        <p:grpSp>
          <p:nvGrpSpPr>
            <p:cNvPr id="25" name="Group 22"/>
            <p:cNvGrpSpPr>
              <a:grpSpLocks/>
            </p:cNvGrpSpPr>
            <p:nvPr/>
          </p:nvGrpSpPr>
          <p:grpSpPr bwMode="auto">
            <a:xfrm>
              <a:off x="3173" y="612"/>
              <a:ext cx="1971" cy="623"/>
              <a:chOff x="3021" y="2976"/>
              <a:chExt cx="1971" cy="623"/>
            </a:xfrm>
          </p:grpSpPr>
          <p:sp>
            <p:nvSpPr>
              <p:cNvPr id="28" name="Line 23"/>
              <p:cNvSpPr>
                <a:spLocks noChangeShapeType="1"/>
              </p:cNvSpPr>
              <p:nvPr/>
            </p:nvSpPr>
            <p:spPr bwMode="auto">
              <a:xfrm>
                <a:off x="3021" y="3264"/>
                <a:ext cx="480" cy="0"/>
              </a:xfrm>
              <a:prstGeom prst="line">
                <a:avLst/>
              </a:prstGeom>
              <a:noFill/>
              <a:ln w="76200" cap="sq">
                <a:solidFill>
                  <a:srgbClr val="99FF33"/>
                </a:solidFill>
                <a:round/>
                <a:headEnd/>
                <a:tailEnd type="triangle" w="med" len="med"/>
              </a:ln>
              <a:effectLst>
                <a:prstShdw prst="shdw18" dist="17961" dir="13500000">
                  <a:srgbClr val="99FF33">
                    <a:gamma/>
                    <a:shade val="60000"/>
                    <a:invGamma/>
                  </a:srgbClr>
                </a:prstShdw>
              </a:effectLst>
            </p:spPr>
            <p:txBody>
              <a:bodyPr wrap="none" anchor="ctr"/>
              <a:lstStyle/>
              <a:p>
                <a:endParaRPr lang="en-CA" sz="1000"/>
              </a:p>
            </p:txBody>
          </p:sp>
          <p:sp>
            <p:nvSpPr>
              <p:cNvPr id="29" name="Line 24"/>
              <p:cNvSpPr>
                <a:spLocks noChangeShapeType="1"/>
              </p:cNvSpPr>
              <p:nvPr/>
            </p:nvSpPr>
            <p:spPr bwMode="auto">
              <a:xfrm>
                <a:off x="3552" y="3264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CA" sz="1000"/>
              </a:p>
            </p:txBody>
          </p:sp>
          <p:sp>
            <p:nvSpPr>
              <p:cNvPr id="30" name="Line 25"/>
              <p:cNvSpPr>
                <a:spLocks noChangeShapeType="1"/>
              </p:cNvSpPr>
              <p:nvPr/>
            </p:nvSpPr>
            <p:spPr bwMode="auto">
              <a:xfrm flipV="1">
                <a:off x="3840" y="2976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CA" sz="1000"/>
              </a:p>
            </p:txBody>
          </p:sp>
          <p:sp>
            <p:nvSpPr>
              <p:cNvPr id="31" name="Line 26"/>
              <p:cNvSpPr>
                <a:spLocks noChangeShapeType="1"/>
              </p:cNvSpPr>
              <p:nvPr/>
            </p:nvSpPr>
            <p:spPr bwMode="auto">
              <a:xfrm>
                <a:off x="3840" y="297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CA" sz="1000"/>
              </a:p>
            </p:txBody>
          </p:sp>
          <p:sp>
            <p:nvSpPr>
              <p:cNvPr id="32" name="Line 27"/>
              <p:cNvSpPr>
                <a:spLocks noChangeShapeType="1"/>
              </p:cNvSpPr>
              <p:nvPr/>
            </p:nvSpPr>
            <p:spPr bwMode="auto">
              <a:xfrm flipV="1">
                <a:off x="4128" y="2976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CA" sz="1000"/>
              </a:p>
            </p:txBody>
          </p:sp>
          <p:sp>
            <p:nvSpPr>
              <p:cNvPr id="33" name="Line 28"/>
              <p:cNvSpPr>
                <a:spLocks noChangeShapeType="1"/>
              </p:cNvSpPr>
              <p:nvPr/>
            </p:nvSpPr>
            <p:spPr bwMode="auto">
              <a:xfrm>
                <a:off x="4128" y="3264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CA" sz="1000"/>
              </a:p>
            </p:txBody>
          </p:sp>
          <p:sp>
            <p:nvSpPr>
              <p:cNvPr id="34" name="Line 29"/>
              <p:cNvSpPr>
                <a:spLocks noChangeShapeType="1"/>
              </p:cNvSpPr>
              <p:nvPr/>
            </p:nvSpPr>
            <p:spPr bwMode="auto">
              <a:xfrm flipV="1">
                <a:off x="4416" y="2976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CA" sz="1000"/>
              </a:p>
            </p:txBody>
          </p:sp>
          <p:sp>
            <p:nvSpPr>
              <p:cNvPr id="35" name="Line 30"/>
              <p:cNvSpPr>
                <a:spLocks noChangeShapeType="1"/>
              </p:cNvSpPr>
              <p:nvPr/>
            </p:nvSpPr>
            <p:spPr bwMode="auto">
              <a:xfrm>
                <a:off x="4416" y="2976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CA" sz="1000"/>
              </a:p>
            </p:txBody>
          </p:sp>
          <p:sp>
            <p:nvSpPr>
              <p:cNvPr id="36" name="Line 31"/>
              <p:cNvSpPr>
                <a:spLocks noChangeShapeType="1"/>
              </p:cNvSpPr>
              <p:nvPr/>
            </p:nvSpPr>
            <p:spPr bwMode="auto">
              <a:xfrm flipV="1">
                <a:off x="4704" y="2976"/>
                <a:ext cx="0" cy="288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CA" sz="1000"/>
              </a:p>
            </p:txBody>
          </p:sp>
          <p:sp>
            <p:nvSpPr>
              <p:cNvPr id="37" name="Line 32"/>
              <p:cNvSpPr>
                <a:spLocks noChangeShapeType="1"/>
              </p:cNvSpPr>
              <p:nvPr/>
            </p:nvSpPr>
            <p:spPr bwMode="auto">
              <a:xfrm>
                <a:off x="4704" y="3264"/>
                <a:ext cx="288" cy="0"/>
              </a:xfrm>
              <a:prstGeom prst="line">
                <a:avLst/>
              </a:prstGeom>
              <a:noFill/>
              <a:ln w="38100" cap="sq">
                <a:solidFill>
                  <a:srgbClr val="99FF33"/>
                </a:solidFill>
                <a:round/>
                <a:headEnd type="none" w="sm" len="sm"/>
                <a:tailEnd type="none" w="sm" len="sm"/>
              </a:ln>
              <a:effectLst>
                <a:outerShdw dist="35921" dir="2700000" algn="ctr" rotWithShape="0">
                  <a:schemeClr val="bg2"/>
                </a:outerShdw>
              </a:effectLst>
            </p:spPr>
            <p:txBody>
              <a:bodyPr wrap="none" anchor="ctr"/>
              <a:lstStyle/>
              <a:p>
                <a:endParaRPr lang="en-CA" sz="1000"/>
              </a:p>
            </p:txBody>
          </p:sp>
          <p:sp>
            <p:nvSpPr>
              <p:cNvPr id="38" name="Text Box 33"/>
              <p:cNvSpPr txBox="1">
                <a:spLocks noChangeArrowheads="1"/>
              </p:cNvSpPr>
              <p:nvPr/>
            </p:nvSpPr>
            <p:spPr bwMode="auto">
              <a:xfrm>
                <a:off x="3696" y="3360"/>
                <a:ext cx="1152" cy="239"/>
              </a:xfrm>
              <a:prstGeom prst="rect">
                <a:avLst/>
              </a:prstGeom>
              <a:noFill/>
              <a:ln w="12700" cap="sq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lnSpc>
                    <a:spcPct val="100000"/>
                  </a:lnSpc>
                  <a:spcBef>
                    <a:spcPct val="50000"/>
                  </a:spcBef>
                </a:pPr>
                <a:r>
                  <a:rPr lang="en-US" sz="2800">
                    <a:effectLst/>
                  </a:rPr>
                  <a:t>Clock</a:t>
                </a:r>
              </a:p>
            </p:txBody>
          </p:sp>
        </p:grpSp>
        <p:sp>
          <p:nvSpPr>
            <p:cNvPr id="26" name="Rectangle 34"/>
            <p:cNvSpPr>
              <a:spLocks noChangeArrowheads="1"/>
            </p:cNvSpPr>
            <p:nvPr/>
          </p:nvSpPr>
          <p:spPr bwMode="auto">
            <a:xfrm>
              <a:off x="584" y="576"/>
              <a:ext cx="2564" cy="556"/>
            </a:xfrm>
            <a:prstGeom prst="rect">
              <a:avLst/>
            </a:prstGeom>
            <a:solidFill>
              <a:srgbClr val="99FF33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>
              <a:outerShdw dist="35921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lnSpc>
                  <a:spcPct val="75000"/>
                </a:lnSpc>
                <a:spcBef>
                  <a:spcPct val="65000"/>
                </a:spcBef>
                <a:buSzPct val="100000"/>
              </a:pPr>
              <a:r>
                <a:rPr lang="en-US" sz="3200" b="0">
                  <a:effectLst/>
                </a:rPr>
                <a:t>Clock</a:t>
              </a:r>
            </a:p>
            <a:p>
              <a:pPr>
                <a:lnSpc>
                  <a:spcPct val="75000"/>
                </a:lnSpc>
                <a:spcBef>
                  <a:spcPct val="65000"/>
                </a:spcBef>
                <a:buSzPct val="100000"/>
              </a:pPr>
              <a:r>
                <a:rPr lang="en-US" sz="2800" b="0">
                  <a:effectLst/>
                </a:rPr>
                <a:t>a periodic external event (input)</a:t>
              </a:r>
            </a:p>
          </p:txBody>
        </p:sp>
        <p:sp>
          <p:nvSpPr>
            <p:cNvPr id="27" name="Text Box 35"/>
            <p:cNvSpPr txBox="1">
              <a:spLocks noChangeArrowheads="1"/>
            </p:cNvSpPr>
            <p:nvPr/>
          </p:nvSpPr>
          <p:spPr bwMode="auto">
            <a:xfrm>
              <a:off x="528" y="1218"/>
              <a:ext cx="3392" cy="446"/>
            </a:xfrm>
            <a:prstGeom prst="rect">
              <a:avLst/>
            </a:prstGeom>
            <a:solidFill>
              <a:srgbClr val="FFFFFF"/>
            </a:solidFill>
            <a:ln w="12700">
              <a:noFill/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000">
                  <a:effectLst/>
                </a:rPr>
                <a:t>synchronizes when current state changes happen 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>
                  <a:effectLst/>
                </a:rPr>
                <a:t>keeps system well-behaved</a:t>
              </a:r>
            </a:p>
            <a:p>
              <a:pPr algn="ctr">
                <a:lnSpc>
                  <a:spcPct val="100000"/>
                </a:lnSpc>
              </a:pPr>
              <a:r>
                <a:rPr lang="en-US" sz="2000">
                  <a:effectLst/>
                </a:rPr>
                <a:t>makes it easier to design and build large systems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Basic (NOR)  S 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–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 Latch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8" y="1246210"/>
            <a:ext cx="7772400" cy="5027613"/>
          </a:xfrm>
        </p:spPr>
        <p:txBody>
          <a:bodyPr/>
          <a:lstStyle/>
          <a:p>
            <a:pPr marL="357188" indent="-357188"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Pct val="100000"/>
              <a:buFont typeface="Arial" pitchFamily="34" charset="0"/>
              <a:buChar char="●"/>
            </a:pPr>
            <a:r>
              <a:rPr lang="en-US" sz="2400" dirty="0"/>
              <a:t>SR latch is made from two cross-coupled NORs</a:t>
            </a:r>
          </a:p>
          <a:p>
            <a:pPr marL="357188" indent="-357188"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Pct val="100000"/>
              <a:buFont typeface="Arial" pitchFamily="34" charset="0"/>
              <a:buChar char="●"/>
            </a:pPr>
            <a:r>
              <a:rPr lang="en-US" sz="2400" dirty="0"/>
              <a:t>Usually S=0 and R=0</a:t>
            </a:r>
          </a:p>
          <a:p>
            <a:pPr marL="357188" indent="-357188"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Pct val="100000"/>
              <a:buFont typeface="Arial" pitchFamily="34" charset="0"/>
              <a:buChar char="●"/>
            </a:pPr>
            <a:r>
              <a:rPr lang="en-US" sz="2400" dirty="0"/>
              <a:t>When Q = 1, the SR-Latch is in the </a:t>
            </a:r>
            <a:r>
              <a:rPr lang="en-US" sz="2400" i="1" dirty="0"/>
              <a:t>Set state</a:t>
            </a:r>
          </a:p>
          <a:p>
            <a:pPr marL="357188" indent="-357188"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Pct val="100000"/>
              <a:buFont typeface="Arial" pitchFamily="34" charset="0"/>
              <a:buChar char="●"/>
            </a:pPr>
            <a:r>
              <a:rPr lang="en-US" sz="2400" dirty="0"/>
              <a:t>When Q = 0, the SR-Latch is in the </a:t>
            </a:r>
            <a:r>
              <a:rPr lang="en-US" sz="2400" i="1" dirty="0"/>
              <a:t>Reset state</a:t>
            </a:r>
          </a:p>
          <a:p>
            <a:pPr marL="357188" indent="-357188">
              <a:spcBef>
                <a:spcPts val="0"/>
              </a:spcBef>
              <a:spcAft>
                <a:spcPts val="600"/>
              </a:spcAft>
              <a:buClr>
                <a:srgbClr val="CC3300"/>
              </a:buClr>
              <a:buSzPct val="100000"/>
              <a:buFont typeface="Arial" pitchFamily="34" charset="0"/>
              <a:buChar char="●"/>
            </a:pPr>
            <a:r>
              <a:rPr lang="en-US" sz="2400" dirty="0"/>
              <a:t>S=1 and R=1 generates illogical results</a:t>
            </a:r>
            <a:endParaRPr lang="en-CA" sz="2400" dirty="0"/>
          </a:p>
        </p:txBody>
      </p:sp>
      <p:pic>
        <p:nvPicPr>
          <p:cNvPr id="763909" name="Picture 5"/>
          <p:cNvPicPr>
            <a:picLocks noChangeAspect="1" noChangeArrowheads="1"/>
          </p:cNvPicPr>
          <p:nvPr/>
        </p:nvPicPr>
        <p:blipFill>
          <a:blip r:embed="rId2" cstate="print"/>
          <a:srcRect t="5977"/>
          <a:stretch>
            <a:fillRect/>
          </a:stretch>
        </p:blipFill>
        <p:spPr bwMode="auto">
          <a:xfrm>
            <a:off x="12112" y="3466526"/>
            <a:ext cx="9104603" cy="3152638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Basic (NOR)  S 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–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 Latch</a:t>
            </a:r>
          </a:p>
        </p:txBody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39850"/>
            <a:ext cx="7772400" cy="4724400"/>
          </a:xfrm>
        </p:spPr>
        <p:txBody>
          <a:bodyPr/>
          <a:lstStyle/>
          <a:p>
            <a:r>
              <a:rPr lang="en-US" sz="2800" dirty="0">
                <a:cs typeface="Times New Roman" pitchFamily="18" charset="0"/>
              </a:rPr>
              <a:t>Cross-coupling two</a:t>
            </a:r>
            <a:br>
              <a:rPr lang="en-US" sz="2800" dirty="0">
                <a:cs typeface="Times New Roman" pitchFamily="18" charset="0"/>
              </a:rPr>
            </a:br>
            <a:r>
              <a:rPr lang="en-US" sz="2800" dirty="0">
                <a:cs typeface="Times New Roman" pitchFamily="18" charset="0"/>
              </a:rPr>
              <a:t>NOR gates gives the</a:t>
            </a:r>
            <a:br>
              <a:rPr lang="en-US" sz="2800" dirty="0">
                <a:cs typeface="Times New Roman" pitchFamily="18" charset="0"/>
              </a:rPr>
            </a:br>
            <a:r>
              <a:rPr lang="en-US" sz="2800" dirty="0">
                <a:cs typeface="Times New Roman" pitchFamily="18" charset="0"/>
              </a:rPr>
              <a:t>S – R Latch:</a:t>
            </a:r>
          </a:p>
          <a:p>
            <a:r>
              <a:rPr lang="en-US" sz="2800" dirty="0">
                <a:cs typeface="Times New Roman" pitchFamily="18" charset="0"/>
              </a:rPr>
              <a:t>Which has the time                                                                             sequence                                                          behavior: </a:t>
            </a:r>
          </a:p>
        </p:txBody>
      </p:sp>
      <p:sp>
        <p:nvSpPr>
          <p:cNvPr id="723202" name="Rectangle 258"/>
          <p:cNvSpPr>
            <a:spLocks noChangeArrowheads="1"/>
          </p:cNvSpPr>
          <p:nvPr/>
        </p:nvSpPr>
        <p:spPr bwMode="auto">
          <a:xfrm>
            <a:off x="4886325" y="4776788"/>
            <a:ext cx="7938" cy="323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213" name="Rectangle 269"/>
          <p:cNvSpPr>
            <a:spLocks noChangeArrowheads="1"/>
          </p:cNvSpPr>
          <p:nvPr/>
        </p:nvSpPr>
        <p:spPr bwMode="auto">
          <a:xfrm>
            <a:off x="3103563" y="5100638"/>
            <a:ext cx="174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215" name="Rectangle 271"/>
          <p:cNvSpPr>
            <a:spLocks noChangeArrowheads="1"/>
          </p:cNvSpPr>
          <p:nvPr/>
        </p:nvSpPr>
        <p:spPr bwMode="auto">
          <a:xfrm>
            <a:off x="3121025" y="5100638"/>
            <a:ext cx="6175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217" name="Rectangle 273"/>
          <p:cNvSpPr>
            <a:spLocks noChangeArrowheads="1"/>
          </p:cNvSpPr>
          <p:nvPr/>
        </p:nvSpPr>
        <p:spPr bwMode="auto">
          <a:xfrm>
            <a:off x="3738563" y="5100638"/>
            <a:ext cx="7937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220" name="Rectangle 276"/>
          <p:cNvSpPr>
            <a:spLocks noChangeArrowheads="1"/>
          </p:cNvSpPr>
          <p:nvPr/>
        </p:nvSpPr>
        <p:spPr bwMode="auto">
          <a:xfrm>
            <a:off x="3746500" y="5100638"/>
            <a:ext cx="60007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222" name="Rectangle 278"/>
          <p:cNvSpPr>
            <a:spLocks noChangeArrowheads="1"/>
          </p:cNvSpPr>
          <p:nvPr/>
        </p:nvSpPr>
        <p:spPr bwMode="auto">
          <a:xfrm>
            <a:off x="4346575" y="5100638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225" name="Rectangle 281"/>
          <p:cNvSpPr>
            <a:spLocks noChangeArrowheads="1"/>
          </p:cNvSpPr>
          <p:nvPr/>
        </p:nvSpPr>
        <p:spPr bwMode="auto">
          <a:xfrm>
            <a:off x="4354513" y="5100638"/>
            <a:ext cx="53181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227" name="Rectangle 283"/>
          <p:cNvSpPr>
            <a:spLocks noChangeArrowheads="1"/>
          </p:cNvSpPr>
          <p:nvPr/>
        </p:nvSpPr>
        <p:spPr bwMode="auto">
          <a:xfrm>
            <a:off x="4886325" y="5100638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230" name="Rectangle 286"/>
          <p:cNvSpPr>
            <a:spLocks noChangeArrowheads="1"/>
          </p:cNvSpPr>
          <p:nvPr/>
        </p:nvSpPr>
        <p:spPr bwMode="auto">
          <a:xfrm>
            <a:off x="4894263" y="5100638"/>
            <a:ext cx="53181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232" name="Rectangle 288"/>
          <p:cNvSpPr>
            <a:spLocks noChangeArrowheads="1"/>
          </p:cNvSpPr>
          <p:nvPr/>
        </p:nvSpPr>
        <p:spPr bwMode="auto">
          <a:xfrm>
            <a:off x="5426075" y="5100638"/>
            <a:ext cx="7938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235" name="Rectangle 291"/>
          <p:cNvSpPr>
            <a:spLocks noChangeArrowheads="1"/>
          </p:cNvSpPr>
          <p:nvPr/>
        </p:nvSpPr>
        <p:spPr bwMode="auto">
          <a:xfrm>
            <a:off x="5434013" y="5100638"/>
            <a:ext cx="3171825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237" name="Rectangle 293"/>
          <p:cNvSpPr>
            <a:spLocks noChangeArrowheads="1"/>
          </p:cNvSpPr>
          <p:nvPr/>
        </p:nvSpPr>
        <p:spPr bwMode="auto">
          <a:xfrm>
            <a:off x="8605838" y="5100638"/>
            <a:ext cx="17462" cy="9525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245" name="Rectangle 301"/>
          <p:cNvSpPr>
            <a:spLocks noChangeArrowheads="1"/>
          </p:cNvSpPr>
          <p:nvPr/>
        </p:nvSpPr>
        <p:spPr bwMode="auto">
          <a:xfrm>
            <a:off x="4886325" y="5110163"/>
            <a:ext cx="7938" cy="323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270" name="Rectangle 326"/>
          <p:cNvSpPr>
            <a:spLocks noChangeArrowheads="1"/>
          </p:cNvSpPr>
          <p:nvPr/>
        </p:nvSpPr>
        <p:spPr bwMode="auto">
          <a:xfrm>
            <a:off x="4886325" y="5434013"/>
            <a:ext cx="7938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288" name="Rectangle 344"/>
          <p:cNvSpPr>
            <a:spLocks noChangeArrowheads="1"/>
          </p:cNvSpPr>
          <p:nvPr/>
        </p:nvSpPr>
        <p:spPr bwMode="auto">
          <a:xfrm>
            <a:off x="4886325" y="5441950"/>
            <a:ext cx="7938" cy="3254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313" name="Rectangle 369"/>
          <p:cNvSpPr>
            <a:spLocks noChangeArrowheads="1"/>
          </p:cNvSpPr>
          <p:nvPr/>
        </p:nvSpPr>
        <p:spPr bwMode="auto">
          <a:xfrm>
            <a:off x="4886325" y="5767388"/>
            <a:ext cx="7938" cy="7937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343" name="Rectangle 399"/>
          <p:cNvSpPr>
            <a:spLocks noChangeArrowheads="1"/>
          </p:cNvSpPr>
          <p:nvPr/>
        </p:nvSpPr>
        <p:spPr bwMode="auto">
          <a:xfrm>
            <a:off x="4886325" y="5775325"/>
            <a:ext cx="7938" cy="323850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723345" name="Rectangle 401"/>
          <p:cNvSpPr>
            <a:spLocks noChangeArrowheads="1"/>
          </p:cNvSpPr>
          <p:nvPr/>
        </p:nvSpPr>
        <p:spPr bwMode="auto">
          <a:xfrm>
            <a:off x="4886325" y="6099175"/>
            <a:ext cx="7938" cy="7938"/>
          </a:xfrm>
          <a:prstGeom prst="rect">
            <a:avLst/>
          </a:prstGeom>
          <a:solidFill>
            <a:srgbClr val="000000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CA"/>
          </a:p>
        </p:txBody>
      </p:sp>
      <p:grpSp>
        <p:nvGrpSpPr>
          <p:cNvPr id="723363" name="Group 419"/>
          <p:cNvGrpSpPr>
            <a:grpSpLocks/>
          </p:cNvGrpSpPr>
          <p:nvPr/>
        </p:nvGrpSpPr>
        <p:grpSpPr bwMode="auto">
          <a:xfrm>
            <a:off x="4598988" y="1423988"/>
            <a:ext cx="3846512" cy="1808162"/>
            <a:chOff x="2897" y="897"/>
            <a:chExt cx="2423" cy="1139"/>
          </a:xfrm>
        </p:grpSpPr>
        <p:sp>
          <p:nvSpPr>
            <p:cNvPr id="722950" name="Freeform 6"/>
            <p:cNvSpPr>
              <a:spLocks/>
            </p:cNvSpPr>
            <p:nvPr/>
          </p:nvSpPr>
          <p:spPr bwMode="auto">
            <a:xfrm>
              <a:off x="4054" y="914"/>
              <a:ext cx="64" cy="162"/>
            </a:xfrm>
            <a:custGeom>
              <a:avLst/>
              <a:gdLst/>
              <a:ahLst/>
              <a:cxnLst>
                <a:cxn ang="0">
                  <a:pos x="44" y="155"/>
                </a:cxn>
                <a:cxn ang="0">
                  <a:pos x="48" y="160"/>
                </a:cxn>
                <a:cxn ang="0">
                  <a:pos x="53" y="162"/>
                </a:cxn>
                <a:cxn ang="0">
                  <a:pos x="59" y="160"/>
                </a:cxn>
                <a:cxn ang="0">
                  <a:pos x="63" y="157"/>
                </a:cxn>
                <a:cxn ang="0">
                  <a:pos x="64" y="148"/>
                </a:cxn>
                <a:cxn ang="0">
                  <a:pos x="63" y="135"/>
                </a:cxn>
                <a:cxn ang="0">
                  <a:pos x="61" y="121"/>
                </a:cxn>
                <a:cxn ang="0">
                  <a:pos x="59" y="111"/>
                </a:cxn>
                <a:cxn ang="0">
                  <a:pos x="58" y="103"/>
                </a:cxn>
                <a:cxn ang="0">
                  <a:pos x="54" y="87"/>
                </a:cxn>
                <a:cxn ang="0">
                  <a:pos x="49" y="74"/>
                </a:cxn>
                <a:cxn ang="0">
                  <a:pos x="46" y="59"/>
                </a:cxn>
                <a:cxn ang="0">
                  <a:pos x="42" y="50"/>
                </a:cxn>
                <a:cxn ang="0">
                  <a:pos x="39" y="42"/>
                </a:cxn>
                <a:cxn ang="0">
                  <a:pos x="32" y="30"/>
                </a:cxn>
                <a:cxn ang="0">
                  <a:pos x="29" y="22"/>
                </a:cxn>
                <a:cxn ang="0">
                  <a:pos x="19" y="5"/>
                </a:cxn>
                <a:cxn ang="0">
                  <a:pos x="12" y="0"/>
                </a:cxn>
                <a:cxn ang="0">
                  <a:pos x="4" y="3"/>
                </a:cxn>
                <a:cxn ang="0">
                  <a:pos x="0" y="8"/>
                </a:cxn>
                <a:cxn ang="0">
                  <a:pos x="2" y="15"/>
                </a:cxn>
                <a:cxn ang="0">
                  <a:pos x="9" y="25"/>
                </a:cxn>
                <a:cxn ang="0">
                  <a:pos x="10" y="32"/>
                </a:cxn>
                <a:cxn ang="0">
                  <a:pos x="16" y="42"/>
                </a:cxn>
                <a:cxn ang="0">
                  <a:pos x="19" y="49"/>
                </a:cxn>
                <a:cxn ang="0">
                  <a:pos x="22" y="57"/>
                </a:cxn>
                <a:cxn ang="0">
                  <a:pos x="26" y="66"/>
                </a:cxn>
                <a:cxn ang="0">
                  <a:pos x="29" y="77"/>
                </a:cxn>
                <a:cxn ang="0">
                  <a:pos x="34" y="91"/>
                </a:cxn>
                <a:cxn ang="0">
                  <a:pos x="37" y="106"/>
                </a:cxn>
                <a:cxn ang="0">
                  <a:pos x="39" y="114"/>
                </a:cxn>
                <a:cxn ang="0">
                  <a:pos x="41" y="125"/>
                </a:cxn>
                <a:cxn ang="0">
                  <a:pos x="42" y="138"/>
                </a:cxn>
                <a:cxn ang="0">
                  <a:pos x="44" y="155"/>
                </a:cxn>
              </a:cxnLst>
              <a:rect l="0" t="0" r="r" b="b"/>
              <a:pathLst>
                <a:path w="64" h="162">
                  <a:moveTo>
                    <a:pt x="44" y="151"/>
                  </a:moveTo>
                  <a:lnTo>
                    <a:pt x="44" y="155"/>
                  </a:lnTo>
                  <a:lnTo>
                    <a:pt x="46" y="157"/>
                  </a:lnTo>
                  <a:lnTo>
                    <a:pt x="48" y="160"/>
                  </a:lnTo>
                  <a:lnTo>
                    <a:pt x="49" y="160"/>
                  </a:lnTo>
                  <a:lnTo>
                    <a:pt x="53" y="162"/>
                  </a:lnTo>
                  <a:lnTo>
                    <a:pt x="58" y="162"/>
                  </a:lnTo>
                  <a:lnTo>
                    <a:pt x="59" y="160"/>
                  </a:lnTo>
                  <a:lnTo>
                    <a:pt x="63" y="158"/>
                  </a:lnTo>
                  <a:lnTo>
                    <a:pt x="63" y="157"/>
                  </a:lnTo>
                  <a:lnTo>
                    <a:pt x="64" y="153"/>
                  </a:lnTo>
                  <a:lnTo>
                    <a:pt x="64" y="148"/>
                  </a:lnTo>
                  <a:lnTo>
                    <a:pt x="63" y="145"/>
                  </a:lnTo>
                  <a:lnTo>
                    <a:pt x="63" y="135"/>
                  </a:lnTo>
                  <a:lnTo>
                    <a:pt x="61" y="130"/>
                  </a:lnTo>
                  <a:lnTo>
                    <a:pt x="61" y="121"/>
                  </a:lnTo>
                  <a:lnTo>
                    <a:pt x="59" y="116"/>
                  </a:lnTo>
                  <a:lnTo>
                    <a:pt x="59" y="111"/>
                  </a:lnTo>
                  <a:lnTo>
                    <a:pt x="58" y="106"/>
                  </a:lnTo>
                  <a:lnTo>
                    <a:pt x="58" y="103"/>
                  </a:lnTo>
                  <a:lnTo>
                    <a:pt x="54" y="93"/>
                  </a:lnTo>
                  <a:lnTo>
                    <a:pt x="54" y="87"/>
                  </a:lnTo>
                  <a:lnTo>
                    <a:pt x="53" y="82"/>
                  </a:lnTo>
                  <a:lnTo>
                    <a:pt x="49" y="74"/>
                  </a:lnTo>
                  <a:lnTo>
                    <a:pt x="49" y="71"/>
                  </a:lnTo>
                  <a:lnTo>
                    <a:pt x="46" y="59"/>
                  </a:lnTo>
                  <a:lnTo>
                    <a:pt x="44" y="55"/>
                  </a:lnTo>
                  <a:lnTo>
                    <a:pt x="42" y="50"/>
                  </a:lnTo>
                  <a:lnTo>
                    <a:pt x="41" y="47"/>
                  </a:lnTo>
                  <a:lnTo>
                    <a:pt x="39" y="42"/>
                  </a:lnTo>
                  <a:lnTo>
                    <a:pt x="32" y="32"/>
                  </a:lnTo>
                  <a:lnTo>
                    <a:pt x="32" y="30"/>
                  </a:lnTo>
                  <a:lnTo>
                    <a:pt x="31" y="25"/>
                  </a:lnTo>
                  <a:lnTo>
                    <a:pt x="29" y="22"/>
                  </a:lnTo>
                  <a:lnTo>
                    <a:pt x="26" y="15"/>
                  </a:lnTo>
                  <a:lnTo>
                    <a:pt x="19" y="5"/>
                  </a:lnTo>
                  <a:lnTo>
                    <a:pt x="16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2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2" y="15"/>
                  </a:lnTo>
                  <a:lnTo>
                    <a:pt x="5" y="23"/>
                  </a:lnTo>
                  <a:lnTo>
                    <a:pt x="9" y="25"/>
                  </a:lnTo>
                  <a:lnTo>
                    <a:pt x="9" y="28"/>
                  </a:lnTo>
                  <a:lnTo>
                    <a:pt x="10" y="32"/>
                  </a:lnTo>
                  <a:lnTo>
                    <a:pt x="12" y="37"/>
                  </a:lnTo>
                  <a:lnTo>
                    <a:pt x="16" y="42"/>
                  </a:lnTo>
                  <a:lnTo>
                    <a:pt x="19" y="47"/>
                  </a:lnTo>
                  <a:lnTo>
                    <a:pt x="19" y="49"/>
                  </a:lnTo>
                  <a:lnTo>
                    <a:pt x="21" y="54"/>
                  </a:lnTo>
                  <a:lnTo>
                    <a:pt x="22" y="57"/>
                  </a:lnTo>
                  <a:lnTo>
                    <a:pt x="24" y="62"/>
                  </a:lnTo>
                  <a:lnTo>
                    <a:pt x="26" y="66"/>
                  </a:lnTo>
                  <a:lnTo>
                    <a:pt x="29" y="74"/>
                  </a:lnTo>
                  <a:lnTo>
                    <a:pt x="29" y="77"/>
                  </a:lnTo>
                  <a:lnTo>
                    <a:pt x="32" y="89"/>
                  </a:lnTo>
                  <a:lnTo>
                    <a:pt x="34" y="91"/>
                  </a:lnTo>
                  <a:lnTo>
                    <a:pt x="34" y="96"/>
                  </a:lnTo>
                  <a:lnTo>
                    <a:pt x="37" y="106"/>
                  </a:lnTo>
                  <a:lnTo>
                    <a:pt x="37" y="109"/>
                  </a:lnTo>
                  <a:lnTo>
                    <a:pt x="39" y="114"/>
                  </a:lnTo>
                  <a:lnTo>
                    <a:pt x="39" y="119"/>
                  </a:lnTo>
                  <a:lnTo>
                    <a:pt x="41" y="125"/>
                  </a:lnTo>
                  <a:lnTo>
                    <a:pt x="41" y="133"/>
                  </a:lnTo>
                  <a:lnTo>
                    <a:pt x="42" y="138"/>
                  </a:lnTo>
                  <a:lnTo>
                    <a:pt x="42" y="148"/>
                  </a:lnTo>
                  <a:lnTo>
                    <a:pt x="44" y="155"/>
                  </a:lnTo>
                  <a:lnTo>
                    <a:pt x="44" y="1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51" name="Freeform 7"/>
            <p:cNvSpPr>
              <a:spLocks/>
            </p:cNvSpPr>
            <p:nvPr/>
          </p:nvSpPr>
          <p:spPr bwMode="auto">
            <a:xfrm>
              <a:off x="4059" y="916"/>
              <a:ext cx="351" cy="155"/>
            </a:xfrm>
            <a:custGeom>
              <a:avLst/>
              <a:gdLst/>
              <a:ahLst/>
              <a:cxnLst>
                <a:cxn ang="0">
                  <a:pos x="336" y="153"/>
                </a:cxn>
                <a:cxn ang="0">
                  <a:pos x="342" y="155"/>
                </a:cxn>
                <a:cxn ang="0">
                  <a:pos x="347" y="153"/>
                </a:cxn>
                <a:cxn ang="0">
                  <a:pos x="351" y="148"/>
                </a:cxn>
                <a:cxn ang="0">
                  <a:pos x="349" y="139"/>
                </a:cxn>
                <a:cxn ang="0">
                  <a:pos x="347" y="138"/>
                </a:cxn>
                <a:cxn ang="0">
                  <a:pos x="326" y="114"/>
                </a:cxn>
                <a:cxn ang="0">
                  <a:pos x="282" y="80"/>
                </a:cxn>
                <a:cxn ang="0">
                  <a:pos x="263" y="69"/>
                </a:cxn>
                <a:cxn ang="0">
                  <a:pos x="245" y="57"/>
                </a:cxn>
                <a:cxn ang="0">
                  <a:pos x="201" y="37"/>
                </a:cxn>
                <a:cxn ang="0">
                  <a:pos x="181" y="28"/>
                </a:cxn>
                <a:cxn ang="0">
                  <a:pos x="147" y="18"/>
                </a:cxn>
                <a:cxn ang="0">
                  <a:pos x="98" y="8"/>
                </a:cxn>
                <a:cxn ang="0">
                  <a:pos x="71" y="3"/>
                </a:cxn>
                <a:cxn ang="0">
                  <a:pos x="49" y="1"/>
                </a:cxn>
                <a:cxn ang="0">
                  <a:pos x="9" y="0"/>
                </a:cxn>
                <a:cxn ang="0">
                  <a:pos x="2" y="5"/>
                </a:cxn>
                <a:cxn ang="0">
                  <a:pos x="0" y="11"/>
                </a:cxn>
                <a:cxn ang="0">
                  <a:pos x="5" y="18"/>
                </a:cxn>
                <a:cxn ang="0">
                  <a:pos x="11" y="20"/>
                </a:cxn>
                <a:cxn ang="0">
                  <a:pos x="46" y="21"/>
                </a:cxn>
                <a:cxn ang="0">
                  <a:pos x="71" y="23"/>
                </a:cxn>
                <a:cxn ang="0">
                  <a:pos x="95" y="28"/>
                </a:cxn>
                <a:cxn ang="0">
                  <a:pos x="140" y="38"/>
                </a:cxn>
                <a:cxn ang="0">
                  <a:pos x="174" y="48"/>
                </a:cxn>
                <a:cxn ang="0">
                  <a:pos x="194" y="57"/>
                </a:cxn>
                <a:cxn ang="0">
                  <a:pos x="235" y="74"/>
                </a:cxn>
                <a:cxn ang="0">
                  <a:pos x="253" y="85"/>
                </a:cxn>
                <a:cxn ang="0">
                  <a:pos x="272" y="97"/>
                </a:cxn>
                <a:cxn ang="0">
                  <a:pos x="312" y="128"/>
                </a:cxn>
                <a:cxn ang="0">
                  <a:pos x="334" y="151"/>
                </a:cxn>
              </a:cxnLst>
              <a:rect l="0" t="0" r="r" b="b"/>
              <a:pathLst>
                <a:path w="351" h="155">
                  <a:moveTo>
                    <a:pt x="332" y="151"/>
                  </a:moveTo>
                  <a:lnTo>
                    <a:pt x="336" y="153"/>
                  </a:lnTo>
                  <a:lnTo>
                    <a:pt x="337" y="155"/>
                  </a:lnTo>
                  <a:lnTo>
                    <a:pt x="342" y="155"/>
                  </a:lnTo>
                  <a:lnTo>
                    <a:pt x="346" y="153"/>
                  </a:lnTo>
                  <a:lnTo>
                    <a:pt x="347" y="153"/>
                  </a:lnTo>
                  <a:lnTo>
                    <a:pt x="349" y="149"/>
                  </a:lnTo>
                  <a:lnTo>
                    <a:pt x="351" y="148"/>
                  </a:lnTo>
                  <a:lnTo>
                    <a:pt x="351" y="143"/>
                  </a:lnTo>
                  <a:lnTo>
                    <a:pt x="349" y="139"/>
                  </a:lnTo>
                  <a:lnTo>
                    <a:pt x="349" y="138"/>
                  </a:lnTo>
                  <a:lnTo>
                    <a:pt x="347" y="138"/>
                  </a:lnTo>
                  <a:lnTo>
                    <a:pt x="332" y="123"/>
                  </a:lnTo>
                  <a:lnTo>
                    <a:pt x="326" y="114"/>
                  </a:lnTo>
                  <a:lnTo>
                    <a:pt x="290" y="85"/>
                  </a:lnTo>
                  <a:lnTo>
                    <a:pt x="282" y="80"/>
                  </a:lnTo>
                  <a:lnTo>
                    <a:pt x="273" y="74"/>
                  </a:lnTo>
                  <a:lnTo>
                    <a:pt x="263" y="69"/>
                  </a:lnTo>
                  <a:lnTo>
                    <a:pt x="253" y="62"/>
                  </a:lnTo>
                  <a:lnTo>
                    <a:pt x="245" y="57"/>
                  </a:lnTo>
                  <a:lnTo>
                    <a:pt x="213" y="40"/>
                  </a:lnTo>
                  <a:lnTo>
                    <a:pt x="201" y="37"/>
                  </a:lnTo>
                  <a:lnTo>
                    <a:pt x="191" y="32"/>
                  </a:lnTo>
                  <a:lnTo>
                    <a:pt x="181" y="28"/>
                  </a:lnTo>
                  <a:lnTo>
                    <a:pt x="157" y="21"/>
                  </a:lnTo>
                  <a:lnTo>
                    <a:pt x="147" y="18"/>
                  </a:lnTo>
                  <a:lnTo>
                    <a:pt x="122" y="11"/>
                  </a:lnTo>
                  <a:lnTo>
                    <a:pt x="98" y="8"/>
                  </a:lnTo>
                  <a:lnTo>
                    <a:pt x="86" y="5"/>
                  </a:lnTo>
                  <a:lnTo>
                    <a:pt x="71" y="3"/>
                  </a:lnTo>
                  <a:lnTo>
                    <a:pt x="59" y="3"/>
                  </a:lnTo>
                  <a:lnTo>
                    <a:pt x="49" y="1"/>
                  </a:lnTo>
                  <a:lnTo>
                    <a:pt x="34" y="0"/>
                  </a:lnTo>
                  <a:lnTo>
                    <a:pt x="9" y="0"/>
                  </a:lnTo>
                  <a:lnTo>
                    <a:pt x="5" y="1"/>
                  </a:lnTo>
                  <a:lnTo>
                    <a:pt x="2" y="5"/>
                  </a:lnTo>
                  <a:lnTo>
                    <a:pt x="0" y="6"/>
                  </a:lnTo>
                  <a:lnTo>
                    <a:pt x="0" y="11"/>
                  </a:lnTo>
                  <a:lnTo>
                    <a:pt x="2" y="15"/>
                  </a:lnTo>
                  <a:lnTo>
                    <a:pt x="5" y="18"/>
                  </a:lnTo>
                  <a:lnTo>
                    <a:pt x="7" y="20"/>
                  </a:lnTo>
                  <a:lnTo>
                    <a:pt x="11" y="20"/>
                  </a:lnTo>
                  <a:lnTo>
                    <a:pt x="34" y="20"/>
                  </a:lnTo>
                  <a:lnTo>
                    <a:pt x="46" y="21"/>
                  </a:lnTo>
                  <a:lnTo>
                    <a:pt x="59" y="23"/>
                  </a:lnTo>
                  <a:lnTo>
                    <a:pt x="71" y="23"/>
                  </a:lnTo>
                  <a:lnTo>
                    <a:pt x="83" y="25"/>
                  </a:lnTo>
                  <a:lnTo>
                    <a:pt x="95" y="28"/>
                  </a:lnTo>
                  <a:lnTo>
                    <a:pt x="118" y="32"/>
                  </a:lnTo>
                  <a:lnTo>
                    <a:pt x="140" y="38"/>
                  </a:lnTo>
                  <a:lnTo>
                    <a:pt x="150" y="42"/>
                  </a:lnTo>
                  <a:lnTo>
                    <a:pt x="174" y="48"/>
                  </a:lnTo>
                  <a:lnTo>
                    <a:pt x="184" y="52"/>
                  </a:lnTo>
                  <a:lnTo>
                    <a:pt x="194" y="57"/>
                  </a:lnTo>
                  <a:lnTo>
                    <a:pt x="206" y="60"/>
                  </a:lnTo>
                  <a:lnTo>
                    <a:pt x="235" y="74"/>
                  </a:lnTo>
                  <a:lnTo>
                    <a:pt x="243" y="79"/>
                  </a:lnTo>
                  <a:lnTo>
                    <a:pt x="253" y="85"/>
                  </a:lnTo>
                  <a:lnTo>
                    <a:pt x="263" y="91"/>
                  </a:lnTo>
                  <a:lnTo>
                    <a:pt x="272" y="97"/>
                  </a:lnTo>
                  <a:lnTo>
                    <a:pt x="280" y="102"/>
                  </a:lnTo>
                  <a:lnTo>
                    <a:pt x="312" y="128"/>
                  </a:lnTo>
                  <a:lnTo>
                    <a:pt x="319" y="136"/>
                  </a:lnTo>
                  <a:lnTo>
                    <a:pt x="334" y="151"/>
                  </a:lnTo>
                  <a:lnTo>
                    <a:pt x="332" y="15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52" name="Freeform 8"/>
            <p:cNvSpPr>
              <a:spLocks/>
            </p:cNvSpPr>
            <p:nvPr/>
          </p:nvSpPr>
          <p:spPr bwMode="auto">
            <a:xfrm>
              <a:off x="4059" y="1062"/>
              <a:ext cx="66" cy="162"/>
            </a:xfrm>
            <a:custGeom>
              <a:avLst/>
              <a:gdLst/>
              <a:ahLst/>
              <a:cxnLst>
                <a:cxn ang="0">
                  <a:pos x="66" y="9"/>
                </a:cxn>
                <a:cxn ang="0">
                  <a:pos x="64" y="3"/>
                </a:cxn>
                <a:cxn ang="0">
                  <a:pos x="59" y="0"/>
                </a:cxn>
                <a:cxn ang="0">
                  <a:pos x="51" y="2"/>
                </a:cxn>
                <a:cxn ang="0">
                  <a:pos x="48" y="5"/>
                </a:cxn>
                <a:cxn ang="0">
                  <a:pos x="46" y="10"/>
                </a:cxn>
                <a:cxn ang="0">
                  <a:pos x="44" y="12"/>
                </a:cxn>
                <a:cxn ang="0">
                  <a:pos x="43" y="27"/>
                </a:cxn>
                <a:cxn ang="0">
                  <a:pos x="41" y="41"/>
                </a:cxn>
                <a:cxn ang="0">
                  <a:pos x="39" y="49"/>
                </a:cxn>
                <a:cxn ang="0">
                  <a:pos x="37" y="59"/>
                </a:cxn>
                <a:cxn ang="0">
                  <a:pos x="34" y="67"/>
                </a:cxn>
                <a:cxn ang="0">
                  <a:pos x="31" y="79"/>
                </a:cxn>
                <a:cxn ang="0">
                  <a:pos x="26" y="93"/>
                </a:cxn>
                <a:cxn ang="0">
                  <a:pos x="22" y="101"/>
                </a:cxn>
                <a:cxn ang="0">
                  <a:pos x="17" y="115"/>
                </a:cxn>
                <a:cxn ang="0">
                  <a:pos x="14" y="120"/>
                </a:cxn>
                <a:cxn ang="0">
                  <a:pos x="9" y="132"/>
                </a:cxn>
                <a:cxn ang="0">
                  <a:pos x="2" y="143"/>
                </a:cxn>
                <a:cxn ang="0">
                  <a:pos x="2" y="147"/>
                </a:cxn>
                <a:cxn ang="0">
                  <a:pos x="0" y="153"/>
                </a:cxn>
                <a:cxn ang="0">
                  <a:pos x="5" y="160"/>
                </a:cxn>
                <a:cxn ang="0">
                  <a:pos x="12" y="162"/>
                </a:cxn>
                <a:cxn ang="0">
                  <a:pos x="19" y="157"/>
                </a:cxn>
                <a:cxn ang="0">
                  <a:pos x="22" y="150"/>
                </a:cxn>
                <a:cxn ang="0">
                  <a:pos x="26" y="143"/>
                </a:cxn>
                <a:cxn ang="0">
                  <a:pos x="31" y="133"/>
                </a:cxn>
                <a:cxn ang="0">
                  <a:pos x="37" y="121"/>
                </a:cxn>
                <a:cxn ang="0">
                  <a:pos x="43" y="108"/>
                </a:cxn>
                <a:cxn ang="0">
                  <a:pos x="46" y="99"/>
                </a:cxn>
                <a:cxn ang="0">
                  <a:pos x="51" y="86"/>
                </a:cxn>
                <a:cxn ang="0">
                  <a:pos x="54" y="76"/>
                </a:cxn>
                <a:cxn ang="0">
                  <a:pos x="56" y="69"/>
                </a:cxn>
                <a:cxn ang="0">
                  <a:pos x="58" y="57"/>
                </a:cxn>
                <a:cxn ang="0">
                  <a:pos x="61" y="49"/>
                </a:cxn>
                <a:cxn ang="0">
                  <a:pos x="63" y="39"/>
                </a:cxn>
                <a:cxn ang="0">
                  <a:pos x="64" y="25"/>
                </a:cxn>
                <a:cxn ang="0">
                  <a:pos x="66" y="10"/>
                </a:cxn>
              </a:cxnLst>
              <a:rect l="0" t="0" r="r" b="b"/>
              <a:pathLst>
                <a:path w="66" h="162">
                  <a:moveTo>
                    <a:pt x="66" y="10"/>
                  </a:moveTo>
                  <a:lnTo>
                    <a:pt x="66" y="9"/>
                  </a:lnTo>
                  <a:lnTo>
                    <a:pt x="64" y="5"/>
                  </a:lnTo>
                  <a:lnTo>
                    <a:pt x="64" y="3"/>
                  </a:lnTo>
                  <a:lnTo>
                    <a:pt x="61" y="2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1" y="2"/>
                  </a:lnTo>
                  <a:lnTo>
                    <a:pt x="49" y="2"/>
                  </a:lnTo>
                  <a:lnTo>
                    <a:pt x="48" y="5"/>
                  </a:lnTo>
                  <a:lnTo>
                    <a:pt x="46" y="7"/>
                  </a:lnTo>
                  <a:lnTo>
                    <a:pt x="46" y="10"/>
                  </a:lnTo>
                  <a:lnTo>
                    <a:pt x="48" y="5"/>
                  </a:lnTo>
                  <a:lnTo>
                    <a:pt x="44" y="12"/>
                  </a:lnTo>
                  <a:lnTo>
                    <a:pt x="44" y="22"/>
                  </a:lnTo>
                  <a:lnTo>
                    <a:pt x="43" y="27"/>
                  </a:lnTo>
                  <a:lnTo>
                    <a:pt x="43" y="35"/>
                  </a:lnTo>
                  <a:lnTo>
                    <a:pt x="41" y="41"/>
                  </a:lnTo>
                  <a:lnTo>
                    <a:pt x="41" y="46"/>
                  </a:lnTo>
                  <a:lnTo>
                    <a:pt x="39" y="49"/>
                  </a:lnTo>
                  <a:lnTo>
                    <a:pt x="37" y="54"/>
                  </a:lnTo>
                  <a:lnTo>
                    <a:pt x="37" y="59"/>
                  </a:lnTo>
                  <a:lnTo>
                    <a:pt x="36" y="62"/>
                  </a:lnTo>
                  <a:lnTo>
                    <a:pt x="34" y="67"/>
                  </a:lnTo>
                  <a:lnTo>
                    <a:pt x="34" y="73"/>
                  </a:lnTo>
                  <a:lnTo>
                    <a:pt x="31" y="79"/>
                  </a:lnTo>
                  <a:lnTo>
                    <a:pt x="27" y="89"/>
                  </a:lnTo>
                  <a:lnTo>
                    <a:pt x="26" y="93"/>
                  </a:lnTo>
                  <a:lnTo>
                    <a:pt x="24" y="98"/>
                  </a:lnTo>
                  <a:lnTo>
                    <a:pt x="22" y="101"/>
                  </a:lnTo>
                  <a:lnTo>
                    <a:pt x="19" y="111"/>
                  </a:lnTo>
                  <a:lnTo>
                    <a:pt x="17" y="115"/>
                  </a:lnTo>
                  <a:lnTo>
                    <a:pt x="17" y="118"/>
                  </a:lnTo>
                  <a:lnTo>
                    <a:pt x="14" y="120"/>
                  </a:lnTo>
                  <a:lnTo>
                    <a:pt x="11" y="126"/>
                  </a:lnTo>
                  <a:lnTo>
                    <a:pt x="9" y="132"/>
                  </a:lnTo>
                  <a:lnTo>
                    <a:pt x="9" y="133"/>
                  </a:lnTo>
                  <a:lnTo>
                    <a:pt x="2" y="143"/>
                  </a:lnTo>
                  <a:lnTo>
                    <a:pt x="0" y="148"/>
                  </a:lnTo>
                  <a:lnTo>
                    <a:pt x="2" y="147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2" y="157"/>
                  </a:lnTo>
                  <a:lnTo>
                    <a:pt x="5" y="160"/>
                  </a:lnTo>
                  <a:lnTo>
                    <a:pt x="7" y="162"/>
                  </a:lnTo>
                  <a:lnTo>
                    <a:pt x="12" y="162"/>
                  </a:lnTo>
                  <a:lnTo>
                    <a:pt x="16" y="160"/>
                  </a:lnTo>
                  <a:lnTo>
                    <a:pt x="19" y="157"/>
                  </a:lnTo>
                  <a:lnTo>
                    <a:pt x="21" y="155"/>
                  </a:lnTo>
                  <a:lnTo>
                    <a:pt x="22" y="150"/>
                  </a:lnTo>
                  <a:lnTo>
                    <a:pt x="22" y="148"/>
                  </a:lnTo>
                  <a:lnTo>
                    <a:pt x="26" y="143"/>
                  </a:lnTo>
                  <a:lnTo>
                    <a:pt x="29" y="138"/>
                  </a:lnTo>
                  <a:lnTo>
                    <a:pt x="31" y="133"/>
                  </a:lnTo>
                  <a:lnTo>
                    <a:pt x="34" y="128"/>
                  </a:lnTo>
                  <a:lnTo>
                    <a:pt x="37" y="121"/>
                  </a:lnTo>
                  <a:lnTo>
                    <a:pt x="39" y="118"/>
                  </a:lnTo>
                  <a:lnTo>
                    <a:pt x="43" y="108"/>
                  </a:lnTo>
                  <a:lnTo>
                    <a:pt x="44" y="105"/>
                  </a:lnTo>
                  <a:lnTo>
                    <a:pt x="46" y="99"/>
                  </a:lnTo>
                  <a:lnTo>
                    <a:pt x="48" y="96"/>
                  </a:lnTo>
                  <a:lnTo>
                    <a:pt x="51" y="86"/>
                  </a:lnTo>
                  <a:lnTo>
                    <a:pt x="53" y="83"/>
                  </a:lnTo>
                  <a:lnTo>
                    <a:pt x="54" y="76"/>
                  </a:lnTo>
                  <a:lnTo>
                    <a:pt x="54" y="71"/>
                  </a:lnTo>
                  <a:lnTo>
                    <a:pt x="56" y="69"/>
                  </a:lnTo>
                  <a:lnTo>
                    <a:pt x="58" y="62"/>
                  </a:lnTo>
                  <a:lnTo>
                    <a:pt x="58" y="57"/>
                  </a:lnTo>
                  <a:lnTo>
                    <a:pt x="59" y="56"/>
                  </a:lnTo>
                  <a:lnTo>
                    <a:pt x="61" y="49"/>
                  </a:lnTo>
                  <a:lnTo>
                    <a:pt x="61" y="44"/>
                  </a:lnTo>
                  <a:lnTo>
                    <a:pt x="63" y="39"/>
                  </a:lnTo>
                  <a:lnTo>
                    <a:pt x="63" y="30"/>
                  </a:lnTo>
                  <a:lnTo>
                    <a:pt x="64" y="25"/>
                  </a:lnTo>
                  <a:lnTo>
                    <a:pt x="64" y="15"/>
                  </a:lnTo>
                  <a:lnTo>
                    <a:pt x="66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53" name="Freeform 9"/>
            <p:cNvSpPr>
              <a:spLocks/>
            </p:cNvSpPr>
            <p:nvPr/>
          </p:nvSpPr>
          <p:spPr bwMode="auto">
            <a:xfrm>
              <a:off x="4068" y="1067"/>
              <a:ext cx="350" cy="153"/>
            </a:xfrm>
            <a:custGeom>
              <a:avLst/>
              <a:gdLst/>
              <a:ahLst/>
              <a:cxnLst>
                <a:cxn ang="0">
                  <a:pos x="349" y="15"/>
                </a:cxn>
                <a:cxn ang="0">
                  <a:pos x="350" y="7"/>
                </a:cxn>
                <a:cxn ang="0">
                  <a:pos x="345" y="2"/>
                </a:cxn>
                <a:cxn ang="0">
                  <a:pos x="337" y="0"/>
                </a:cxn>
                <a:cxn ang="0">
                  <a:pos x="333" y="2"/>
                </a:cxn>
                <a:cxn ang="0">
                  <a:pos x="318" y="17"/>
                </a:cxn>
                <a:cxn ang="0">
                  <a:pos x="303" y="32"/>
                </a:cxn>
                <a:cxn ang="0">
                  <a:pos x="288" y="42"/>
                </a:cxn>
                <a:cxn ang="0">
                  <a:pos x="269" y="56"/>
                </a:cxn>
                <a:cxn ang="0">
                  <a:pos x="251" y="68"/>
                </a:cxn>
                <a:cxn ang="0">
                  <a:pos x="204" y="91"/>
                </a:cxn>
                <a:cxn ang="0">
                  <a:pos x="182" y="100"/>
                </a:cxn>
                <a:cxn ang="0">
                  <a:pos x="160" y="106"/>
                </a:cxn>
                <a:cxn ang="0">
                  <a:pos x="116" y="120"/>
                </a:cxn>
                <a:cxn ang="0">
                  <a:pos x="81" y="127"/>
                </a:cxn>
                <a:cxn ang="0">
                  <a:pos x="47" y="130"/>
                </a:cxn>
                <a:cxn ang="0">
                  <a:pos x="22" y="132"/>
                </a:cxn>
                <a:cxn ang="0">
                  <a:pos x="10" y="133"/>
                </a:cxn>
                <a:cxn ang="0">
                  <a:pos x="3" y="137"/>
                </a:cxn>
                <a:cxn ang="0">
                  <a:pos x="0" y="142"/>
                </a:cxn>
                <a:cxn ang="0">
                  <a:pos x="3" y="150"/>
                </a:cxn>
                <a:cxn ang="0">
                  <a:pos x="8" y="153"/>
                </a:cxn>
                <a:cxn ang="0">
                  <a:pos x="12" y="153"/>
                </a:cxn>
                <a:cxn ang="0">
                  <a:pos x="34" y="152"/>
                </a:cxn>
                <a:cxn ang="0">
                  <a:pos x="59" y="150"/>
                </a:cxn>
                <a:cxn ang="0">
                  <a:pos x="96" y="143"/>
                </a:cxn>
                <a:cxn ang="0">
                  <a:pos x="157" y="130"/>
                </a:cxn>
                <a:cxn ang="0">
                  <a:pos x="178" y="123"/>
                </a:cxn>
                <a:cxn ang="0">
                  <a:pos x="200" y="115"/>
                </a:cxn>
                <a:cxn ang="0">
                  <a:pos x="253" y="89"/>
                </a:cxn>
                <a:cxn ang="0">
                  <a:pos x="271" y="78"/>
                </a:cxn>
                <a:cxn ang="0">
                  <a:pos x="291" y="66"/>
                </a:cxn>
                <a:cxn ang="0">
                  <a:pos x="306" y="54"/>
                </a:cxn>
                <a:cxn ang="0">
                  <a:pos x="323" y="37"/>
                </a:cxn>
                <a:cxn ang="0">
                  <a:pos x="338" y="24"/>
                </a:cxn>
                <a:cxn ang="0">
                  <a:pos x="347" y="17"/>
                </a:cxn>
              </a:cxnLst>
              <a:rect l="0" t="0" r="r" b="b"/>
              <a:pathLst>
                <a:path w="350" h="153">
                  <a:moveTo>
                    <a:pt x="347" y="17"/>
                  </a:moveTo>
                  <a:lnTo>
                    <a:pt x="349" y="15"/>
                  </a:lnTo>
                  <a:lnTo>
                    <a:pt x="350" y="12"/>
                  </a:lnTo>
                  <a:lnTo>
                    <a:pt x="350" y="7"/>
                  </a:lnTo>
                  <a:lnTo>
                    <a:pt x="347" y="4"/>
                  </a:lnTo>
                  <a:lnTo>
                    <a:pt x="345" y="2"/>
                  </a:lnTo>
                  <a:lnTo>
                    <a:pt x="342" y="0"/>
                  </a:lnTo>
                  <a:lnTo>
                    <a:pt x="337" y="0"/>
                  </a:lnTo>
                  <a:lnTo>
                    <a:pt x="333" y="4"/>
                  </a:lnTo>
                  <a:lnTo>
                    <a:pt x="333" y="2"/>
                  </a:lnTo>
                  <a:lnTo>
                    <a:pt x="325" y="10"/>
                  </a:lnTo>
                  <a:lnTo>
                    <a:pt x="318" y="17"/>
                  </a:lnTo>
                  <a:lnTo>
                    <a:pt x="310" y="24"/>
                  </a:lnTo>
                  <a:lnTo>
                    <a:pt x="303" y="32"/>
                  </a:lnTo>
                  <a:lnTo>
                    <a:pt x="296" y="37"/>
                  </a:lnTo>
                  <a:lnTo>
                    <a:pt x="288" y="42"/>
                  </a:lnTo>
                  <a:lnTo>
                    <a:pt x="278" y="49"/>
                  </a:lnTo>
                  <a:lnTo>
                    <a:pt x="269" y="56"/>
                  </a:lnTo>
                  <a:lnTo>
                    <a:pt x="261" y="61"/>
                  </a:lnTo>
                  <a:lnTo>
                    <a:pt x="251" y="68"/>
                  </a:lnTo>
                  <a:lnTo>
                    <a:pt x="242" y="73"/>
                  </a:lnTo>
                  <a:lnTo>
                    <a:pt x="204" y="91"/>
                  </a:lnTo>
                  <a:lnTo>
                    <a:pt x="194" y="94"/>
                  </a:lnTo>
                  <a:lnTo>
                    <a:pt x="182" y="100"/>
                  </a:lnTo>
                  <a:lnTo>
                    <a:pt x="172" y="103"/>
                  </a:lnTo>
                  <a:lnTo>
                    <a:pt x="160" y="106"/>
                  </a:lnTo>
                  <a:lnTo>
                    <a:pt x="150" y="110"/>
                  </a:lnTo>
                  <a:lnTo>
                    <a:pt x="116" y="120"/>
                  </a:lnTo>
                  <a:lnTo>
                    <a:pt x="92" y="123"/>
                  </a:lnTo>
                  <a:lnTo>
                    <a:pt x="81" y="127"/>
                  </a:lnTo>
                  <a:lnTo>
                    <a:pt x="59" y="130"/>
                  </a:lnTo>
                  <a:lnTo>
                    <a:pt x="47" y="130"/>
                  </a:lnTo>
                  <a:lnTo>
                    <a:pt x="34" y="132"/>
                  </a:lnTo>
                  <a:lnTo>
                    <a:pt x="22" y="132"/>
                  </a:lnTo>
                  <a:lnTo>
                    <a:pt x="8" y="133"/>
                  </a:lnTo>
                  <a:lnTo>
                    <a:pt x="10" y="133"/>
                  </a:lnTo>
                  <a:lnTo>
                    <a:pt x="7" y="133"/>
                  </a:lnTo>
                  <a:lnTo>
                    <a:pt x="3" y="137"/>
                  </a:lnTo>
                  <a:lnTo>
                    <a:pt x="2" y="138"/>
                  </a:lnTo>
                  <a:lnTo>
                    <a:pt x="0" y="142"/>
                  </a:lnTo>
                  <a:lnTo>
                    <a:pt x="0" y="147"/>
                  </a:lnTo>
                  <a:lnTo>
                    <a:pt x="3" y="150"/>
                  </a:lnTo>
                  <a:lnTo>
                    <a:pt x="5" y="152"/>
                  </a:lnTo>
                  <a:lnTo>
                    <a:pt x="8" y="153"/>
                  </a:lnTo>
                  <a:lnTo>
                    <a:pt x="10" y="153"/>
                  </a:lnTo>
                  <a:lnTo>
                    <a:pt x="12" y="153"/>
                  </a:lnTo>
                  <a:lnTo>
                    <a:pt x="22" y="152"/>
                  </a:lnTo>
                  <a:lnTo>
                    <a:pt x="34" y="152"/>
                  </a:lnTo>
                  <a:lnTo>
                    <a:pt x="47" y="150"/>
                  </a:lnTo>
                  <a:lnTo>
                    <a:pt x="59" y="150"/>
                  </a:lnTo>
                  <a:lnTo>
                    <a:pt x="84" y="147"/>
                  </a:lnTo>
                  <a:lnTo>
                    <a:pt x="96" y="143"/>
                  </a:lnTo>
                  <a:lnTo>
                    <a:pt x="119" y="140"/>
                  </a:lnTo>
                  <a:lnTo>
                    <a:pt x="157" y="130"/>
                  </a:lnTo>
                  <a:lnTo>
                    <a:pt x="167" y="127"/>
                  </a:lnTo>
                  <a:lnTo>
                    <a:pt x="178" y="123"/>
                  </a:lnTo>
                  <a:lnTo>
                    <a:pt x="189" y="120"/>
                  </a:lnTo>
                  <a:lnTo>
                    <a:pt x="200" y="115"/>
                  </a:lnTo>
                  <a:lnTo>
                    <a:pt x="210" y="111"/>
                  </a:lnTo>
                  <a:lnTo>
                    <a:pt x="253" y="89"/>
                  </a:lnTo>
                  <a:lnTo>
                    <a:pt x="261" y="84"/>
                  </a:lnTo>
                  <a:lnTo>
                    <a:pt x="271" y="78"/>
                  </a:lnTo>
                  <a:lnTo>
                    <a:pt x="279" y="73"/>
                  </a:lnTo>
                  <a:lnTo>
                    <a:pt x="291" y="66"/>
                  </a:lnTo>
                  <a:lnTo>
                    <a:pt x="298" y="59"/>
                  </a:lnTo>
                  <a:lnTo>
                    <a:pt x="306" y="54"/>
                  </a:lnTo>
                  <a:lnTo>
                    <a:pt x="317" y="46"/>
                  </a:lnTo>
                  <a:lnTo>
                    <a:pt x="323" y="37"/>
                  </a:lnTo>
                  <a:lnTo>
                    <a:pt x="332" y="30"/>
                  </a:lnTo>
                  <a:lnTo>
                    <a:pt x="338" y="24"/>
                  </a:lnTo>
                  <a:lnTo>
                    <a:pt x="347" y="19"/>
                  </a:lnTo>
                  <a:lnTo>
                    <a:pt x="347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54" name="Freeform 10"/>
            <p:cNvSpPr>
              <a:spLocks/>
            </p:cNvSpPr>
            <p:nvPr/>
          </p:nvSpPr>
          <p:spPr bwMode="auto">
            <a:xfrm>
              <a:off x="4386" y="1027"/>
              <a:ext cx="88" cy="87"/>
            </a:xfrm>
            <a:custGeom>
              <a:avLst/>
              <a:gdLst/>
              <a:ahLst/>
              <a:cxnLst>
                <a:cxn ang="0">
                  <a:pos x="2" y="59"/>
                </a:cxn>
                <a:cxn ang="0">
                  <a:pos x="7" y="69"/>
                </a:cxn>
                <a:cxn ang="0">
                  <a:pos x="9" y="70"/>
                </a:cxn>
                <a:cxn ang="0">
                  <a:pos x="19" y="81"/>
                </a:cxn>
                <a:cxn ang="0">
                  <a:pos x="22" y="84"/>
                </a:cxn>
                <a:cxn ang="0">
                  <a:pos x="29" y="86"/>
                </a:cxn>
                <a:cxn ang="0">
                  <a:pos x="51" y="86"/>
                </a:cxn>
                <a:cxn ang="0">
                  <a:pos x="59" y="86"/>
                </a:cxn>
                <a:cxn ang="0">
                  <a:pos x="69" y="81"/>
                </a:cxn>
                <a:cxn ang="0">
                  <a:pos x="69" y="81"/>
                </a:cxn>
                <a:cxn ang="0">
                  <a:pos x="79" y="70"/>
                </a:cxn>
                <a:cxn ang="0">
                  <a:pos x="76" y="72"/>
                </a:cxn>
                <a:cxn ang="0">
                  <a:pos x="86" y="60"/>
                </a:cxn>
                <a:cxn ang="0">
                  <a:pos x="88" y="49"/>
                </a:cxn>
                <a:cxn ang="0">
                  <a:pos x="88" y="30"/>
                </a:cxn>
                <a:cxn ang="0">
                  <a:pos x="84" y="25"/>
                </a:cxn>
                <a:cxn ang="0">
                  <a:pos x="78" y="17"/>
                </a:cxn>
                <a:cxn ang="0">
                  <a:pos x="76" y="12"/>
                </a:cxn>
                <a:cxn ang="0">
                  <a:pos x="69" y="8"/>
                </a:cxn>
                <a:cxn ang="0">
                  <a:pos x="63" y="1"/>
                </a:cxn>
                <a:cxn ang="0">
                  <a:pos x="31" y="0"/>
                </a:cxn>
                <a:cxn ang="0">
                  <a:pos x="24" y="3"/>
                </a:cxn>
                <a:cxn ang="0">
                  <a:pos x="12" y="12"/>
                </a:cxn>
                <a:cxn ang="0">
                  <a:pos x="4" y="23"/>
                </a:cxn>
                <a:cxn ang="0">
                  <a:pos x="0" y="30"/>
                </a:cxn>
                <a:cxn ang="0">
                  <a:pos x="20" y="37"/>
                </a:cxn>
                <a:cxn ang="0">
                  <a:pos x="24" y="30"/>
                </a:cxn>
                <a:cxn ang="0">
                  <a:pos x="26" y="25"/>
                </a:cxn>
                <a:cxn ang="0">
                  <a:pos x="31" y="23"/>
                </a:cxn>
                <a:cxn ang="0">
                  <a:pos x="37" y="20"/>
                </a:cxn>
                <a:cxn ang="0">
                  <a:pos x="52" y="22"/>
                </a:cxn>
                <a:cxn ang="0">
                  <a:pos x="56" y="20"/>
                </a:cxn>
                <a:cxn ang="0">
                  <a:pos x="64" y="28"/>
                </a:cxn>
                <a:cxn ang="0">
                  <a:pos x="61" y="25"/>
                </a:cxn>
                <a:cxn ang="0">
                  <a:pos x="64" y="28"/>
                </a:cxn>
                <a:cxn ang="0">
                  <a:pos x="66" y="35"/>
                </a:cxn>
                <a:cxn ang="0">
                  <a:pos x="71" y="49"/>
                </a:cxn>
                <a:cxn ang="0">
                  <a:pos x="68" y="50"/>
                </a:cxn>
                <a:cxn ang="0">
                  <a:pos x="64" y="55"/>
                </a:cxn>
                <a:cxn ang="0">
                  <a:pos x="61" y="60"/>
                </a:cxn>
                <a:cxn ang="0">
                  <a:pos x="63" y="62"/>
                </a:cxn>
                <a:cxn ang="0">
                  <a:pos x="61" y="60"/>
                </a:cxn>
                <a:cxn ang="0">
                  <a:pos x="56" y="64"/>
                </a:cxn>
                <a:cxn ang="0">
                  <a:pos x="51" y="67"/>
                </a:cxn>
                <a:cxn ang="0">
                  <a:pos x="49" y="70"/>
                </a:cxn>
                <a:cxn ang="0">
                  <a:pos x="36" y="65"/>
                </a:cxn>
                <a:cxn ang="0">
                  <a:pos x="29" y="64"/>
                </a:cxn>
                <a:cxn ang="0">
                  <a:pos x="26" y="60"/>
                </a:cxn>
                <a:cxn ang="0">
                  <a:pos x="29" y="64"/>
                </a:cxn>
                <a:cxn ang="0">
                  <a:pos x="20" y="55"/>
                </a:cxn>
                <a:cxn ang="0">
                  <a:pos x="22" y="52"/>
                </a:cxn>
                <a:cxn ang="0">
                  <a:pos x="0" y="44"/>
                </a:cxn>
              </a:cxnLst>
              <a:rect l="0" t="0" r="r" b="b"/>
              <a:pathLst>
                <a:path w="88" h="87">
                  <a:moveTo>
                    <a:pt x="0" y="44"/>
                  </a:moveTo>
                  <a:lnTo>
                    <a:pt x="0" y="57"/>
                  </a:lnTo>
                  <a:lnTo>
                    <a:pt x="2" y="59"/>
                  </a:lnTo>
                  <a:lnTo>
                    <a:pt x="2" y="62"/>
                  </a:lnTo>
                  <a:lnTo>
                    <a:pt x="4" y="64"/>
                  </a:lnTo>
                  <a:lnTo>
                    <a:pt x="7" y="69"/>
                  </a:lnTo>
                  <a:lnTo>
                    <a:pt x="9" y="69"/>
                  </a:lnTo>
                  <a:lnTo>
                    <a:pt x="5" y="67"/>
                  </a:lnTo>
                  <a:lnTo>
                    <a:pt x="9" y="70"/>
                  </a:lnTo>
                  <a:lnTo>
                    <a:pt x="12" y="76"/>
                  </a:lnTo>
                  <a:lnTo>
                    <a:pt x="17" y="79"/>
                  </a:lnTo>
                  <a:lnTo>
                    <a:pt x="19" y="81"/>
                  </a:lnTo>
                  <a:lnTo>
                    <a:pt x="17" y="77"/>
                  </a:lnTo>
                  <a:lnTo>
                    <a:pt x="14" y="76"/>
                  </a:lnTo>
                  <a:lnTo>
                    <a:pt x="22" y="84"/>
                  </a:lnTo>
                  <a:lnTo>
                    <a:pt x="26" y="84"/>
                  </a:lnTo>
                  <a:lnTo>
                    <a:pt x="27" y="86"/>
                  </a:lnTo>
                  <a:lnTo>
                    <a:pt x="29" y="86"/>
                  </a:lnTo>
                  <a:lnTo>
                    <a:pt x="31" y="87"/>
                  </a:lnTo>
                  <a:lnTo>
                    <a:pt x="39" y="87"/>
                  </a:lnTo>
                  <a:lnTo>
                    <a:pt x="51" y="86"/>
                  </a:lnTo>
                  <a:lnTo>
                    <a:pt x="49" y="87"/>
                  </a:lnTo>
                  <a:lnTo>
                    <a:pt x="58" y="87"/>
                  </a:lnTo>
                  <a:lnTo>
                    <a:pt x="59" y="86"/>
                  </a:lnTo>
                  <a:lnTo>
                    <a:pt x="61" y="86"/>
                  </a:lnTo>
                  <a:lnTo>
                    <a:pt x="63" y="84"/>
                  </a:lnTo>
                  <a:lnTo>
                    <a:pt x="69" y="81"/>
                  </a:lnTo>
                  <a:lnTo>
                    <a:pt x="73" y="76"/>
                  </a:lnTo>
                  <a:lnTo>
                    <a:pt x="68" y="81"/>
                  </a:lnTo>
                  <a:lnTo>
                    <a:pt x="69" y="81"/>
                  </a:lnTo>
                  <a:lnTo>
                    <a:pt x="71" y="79"/>
                  </a:lnTo>
                  <a:lnTo>
                    <a:pt x="76" y="76"/>
                  </a:lnTo>
                  <a:lnTo>
                    <a:pt x="79" y="70"/>
                  </a:lnTo>
                  <a:lnTo>
                    <a:pt x="81" y="69"/>
                  </a:lnTo>
                  <a:lnTo>
                    <a:pt x="81" y="67"/>
                  </a:lnTo>
                  <a:lnTo>
                    <a:pt x="76" y="72"/>
                  </a:lnTo>
                  <a:lnTo>
                    <a:pt x="81" y="69"/>
                  </a:lnTo>
                  <a:lnTo>
                    <a:pt x="84" y="62"/>
                  </a:lnTo>
                  <a:lnTo>
                    <a:pt x="86" y="60"/>
                  </a:lnTo>
                  <a:lnTo>
                    <a:pt x="86" y="59"/>
                  </a:lnTo>
                  <a:lnTo>
                    <a:pt x="88" y="57"/>
                  </a:lnTo>
                  <a:lnTo>
                    <a:pt x="88" y="49"/>
                  </a:lnTo>
                  <a:lnTo>
                    <a:pt x="86" y="50"/>
                  </a:lnTo>
                  <a:lnTo>
                    <a:pt x="88" y="38"/>
                  </a:lnTo>
                  <a:lnTo>
                    <a:pt x="88" y="30"/>
                  </a:lnTo>
                  <a:lnTo>
                    <a:pt x="86" y="28"/>
                  </a:lnTo>
                  <a:lnTo>
                    <a:pt x="86" y="27"/>
                  </a:lnTo>
                  <a:lnTo>
                    <a:pt x="84" y="25"/>
                  </a:lnTo>
                  <a:lnTo>
                    <a:pt x="84" y="22"/>
                  </a:lnTo>
                  <a:lnTo>
                    <a:pt x="76" y="13"/>
                  </a:lnTo>
                  <a:lnTo>
                    <a:pt x="78" y="17"/>
                  </a:lnTo>
                  <a:lnTo>
                    <a:pt x="81" y="18"/>
                  </a:lnTo>
                  <a:lnTo>
                    <a:pt x="79" y="17"/>
                  </a:lnTo>
                  <a:lnTo>
                    <a:pt x="76" y="12"/>
                  </a:lnTo>
                  <a:lnTo>
                    <a:pt x="71" y="8"/>
                  </a:lnTo>
                  <a:lnTo>
                    <a:pt x="68" y="5"/>
                  </a:lnTo>
                  <a:lnTo>
                    <a:pt x="69" y="8"/>
                  </a:lnTo>
                  <a:lnTo>
                    <a:pt x="69" y="6"/>
                  </a:lnTo>
                  <a:lnTo>
                    <a:pt x="64" y="3"/>
                  </a:lnTo>
                  <a:lnTo>
                    <a:pt x="63" y="1"/>
                  </a:lnTo>
                  <a:lnTo>
                    <a:pt x="59" y="1"/>
                  </a:lnTo>
                  <a:lnTo>
                    <a:pt x="58" y="0"/>
                  </a:lnTo>
                  <a:lnTo>
                    <a:pt x="31" y="0"/>
                  </a:lnTo>
                  <a:lnTo>
                    <a:pt x="29" y="1"/>
                  </a:lnTo>
                  <a:lnTo>
                    <a:pt x="26" y="1"/>
                  </a:lnTo>
                  <a:lnTo>
                    <a:pt x="24" y="3"/>
                  </a:lnTo>
                  <a:lnTo>
                    <a:pt x="22" y="3"/>
                  </a:lnTo>
                  <a:lnTo>
                    <a:pt x="17" y="8"/>
                  </a:lnTo>
                  <a:lnTo>
                    <a:pt x="12" y="12"/>
                  </a:lnTo>
                  <a:lnTo>
                    <a:pt x="9" y="17"/>
                  </a:lnTo>
                  <a:lnTo>
                    <a:pt x="4" y="22"/>
                  </a:lnTo>
                  <a:lnTo>
                    <a:pt x="4" y="23"/>
                  </a:lnTo>
                  <a:lnTo>
                    <a:pt x="2" y="25"/>
                  </a:lnTo>
                  <a:lnTo>
                    <a:pt x="2" y="28"/>
                  </a:lnTo>
                  <a:lnTo>
                    <a:pt x="0" y="30"/>
                  </a:lnTo>
                  <a:lnTo>
                    <a:pt x="0" y="44"/>
                  </a:lnTo>
                  <a:lnTo>
                    <a:pt x="20" y="44"/>
                  </a:lnTo>
                  <a:lnTo>
                    <a:pt x="20" y="37"/>
                  </a:lnTo>
                  <a:lnTo>
                    <a:pt x="22" y="35"/>
                  </a:lnTo>
                  <a:lnTo>
                    <a:pt x="22" y="32"/>
                  </a:lnTo>
                  <a:lnTo>
                    <a:pt x="24" y="30"/>
                  </a:lnTo>
                  <a:lnTo>
                    <a:pt x="24" y="28"/>
                  </a:lnTo>
                  <a:lnTo>
                    <a:pt x="29" y="23"/>
                  </a:lnTo>
                  <a:lnTo>
                    <a:pt x="26" y="25"/>
                  </a:lnTo>
                  <a:lnTo>
                    <a:pt x="24" y="28"/>
                  </a:lnTo>
                  <a:lnTo>
                    <a:pt x="29" y="23"/>
                  </a:lnTo>
                  <a:lnTo>
                    <a:pt x="31" y="23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7" y="20"/>
                  </a:lnTo>
                  <a:lnTo>
                    <a:pt x="44" y="20"/>
                  </a:lnTo>
                  <a:lnTo>
                    <a:pt x="51" y="20"/>
                  </a:lnTo>
                  <a:lnTo>
                    <a:pt x="52" y="22"/>
                  </a:lnTo>
                  <a:lnTo>
                    <a:pt x="56" y="22"/>
                  </a:lnTo>
                  <a:lnTo>
                    <a:pt x="58" y="23"/>
                  </a:lnTo>
                  <a:lnTo>
                    <a:pt x="56" y="20"/>
                  </a:lnTo>
                  <a:lnTo>
                    <a:pt x="56" y="22"/>
                  </a:lnTo>
                  <a:lnTo>
                    <a:pt x="61" y="25"/>
                  </a:lnTo>
                  <a:lnTo>
                    <a:pt x="64" y="28"/>
                  </a:lnTo>
                  <a:lnTo>
                    <a:pt x="63" y="25"/>
                  </a:lnTo>
                  <a:lnTo>
                    <a:pt x="59" y="23"/>
                  </a:lnTo>
                  <a:lnTo>
                    <a:pt x="61" y="25"/>
                  </a:lnTo>
                  <a:lnTo>
                    <a:pt x="64" y="30"/>
                  </a:lnTo>
                  <a:lnTo>
                    <a:pt x="69" y="33"/>
                  </a:lnTo>
                  <a:lnTo>
                    <a:pt x="64" y="28"/>
                  </a:lnTo>
                  <a:lnTo>
                    <a:pt x="64" y="32"/>
                  </a:lnTo>
                  <a:lnTo>
                    <a:pt x="66" y="33"/>
                  </a:lnTo>
                  <a:lnTo>
                    <a:pt x="66" y="35"/>
                  </a:lnTo>
                  <a:lnTo>
                    <a:pt x="68" y="37"/>
                  </a:lnTo>
                  <a:lnTo>
                    <a:pt x="68" y="42"/>
                  </a:lnTo>
                  <a:lnTo>
                    <a:pt x="71" y="49"/>
                  </a:lnTo>
                  <a:lnTo>
                    <a:pt x="73" y="37"/>
                  </a:lnTo>
                  <a:lnTo>
                    <a:pt x="68" y="42"/>
                  </a:lnTo>
                  <a:lnTo>
                    <a:pt x="68" y="50"/>
                  </a:lnTo>
                  <a:lnTo>
                    <a:pt x="66" y="52"/>
                  </a:lnTo>
                  <a:lnTo>
                    <a:pt x="66" y="54"/>
                  </a:lnTo>
                  <a:lnTo>
                    <a:pt x="64" y="55"/>
                  </a:lnTo>
                  <a:lnTo>
                    <a:pt x="68" y="55"/>
                  </a:lnTo>
                  <a:lnTo>
                    <a:pt x="69" y="52"/>
                  </a:lnTo>
                  <a:lnTo>
                    <a:pt x="61" y="60"/>
                  </a:lnTo>
                  <a:lnTo>
                    <a:pt x="61" y="62"/>
                  </a:lnTo>
                  <a:lnTo>
                    <a:pt x="59" y="64"/>
                  </a:lnTo>
                  <a:lnTo>
                    <a:pt x="63" y="62"/>
                  </a:lnTo>
                  <a:lnTo>
                    <a:pt x="64" y="59"/>
                  </a:lnTo>
                  <a:lnTo>
                    <a:pt x="63" y="60"/>
                  </a:lnTo>
                  <a:lnTo>
                    <a:pt x="61" y="60"/>
                  </a:lnTo>
                  <a:lnTo>
                    <a:pt x="52" y="69"/>
                  </a:lnTo>
                  <a:lnTo>
                    <a:pt x="56" y="67"/>
                  </a:lnTo>
                  <a:lnTo>
                    <a:pt x="56" y="64"/>
                  </a:lnTo>
                  <a:lnTo>
                    <a:pt x="54" y="65"/>
                  </a:lnTo>
                  <a:lnTo>
                    <a:pt x="52" y="65"/>
                  </a:lnTo>
                  <a:lnTo>
                    <a:pt x="51" y="67"/>
                  </a:lnTo>
                  <a:lnTo>
                    <a:pt x="42" y="67"/>
                  </a:lnTo>
                  <a:lnTo>
                    <a:pt x="37" y="72"/>
                  </a:lnTo>
                  <a:lnTo>
                    <a:pt x="49" y="70"/>
                  </a:lnTo>
                  <a:lnTo>
                    <a:pt x="42" y="67"/>
                  </a:lnTo>
                  <a:lnTo>
                    <a:pt x="37" y="67"/>
                  </a:lnTo>
                  <a:lnTo>
                    <a:pt x="36" y="65"/>
                  </a:lnTo>
                  <a:lnTo>
                    <a:pt x="34" y="65"/>
                  </a:lnTo>
                  <a:lnTo>
                    <a:pt x="32" y="64"/>
                  </a:lnTo>
                  <a:lnTo>
                    <a:pt x="29" y="64"/>
                  </a:lnTo>
                  <a:lnTo>
                    <a:pt x="34" y="69"/>
                  </a:lnTo>
                  <a:lnTo>
                    <a:pt x="31" y="64"/>
                  </a:lnTo>
                  <a:lnTo>
                    <a:pt x="26" y="60"/>
                  </a:lnTo>
                  <a:lnTo>
                    <a:pt x="24" y="59"/>
                  </a:lnTo>
                  <a:lnTo>
                    <a:pt x="26" y="62"/>
                  </a:lnTo>
                  <a:lnTo>
                    <a:pt x="29" y="64"/>
                  </a:lnTo>
                  <a:lnTo>
                    <a:pt x="26" y="60"/>
                  </a:lnTo>
                  <a:lnTo>
                    <a:pt x="22" y="55"/>
                  </a:lnTo>
                  <a:lnTo>
                    <a:pt x="20" y="55"/>
                  </a:lnTo>
                  <a:lnTo>
                    <a:pt x="24" y="57"/>
                  </a:lnTo>
                  <a:lnTo>
                    <a:pt x="22" y="55"/>
                  </a:lnTo>
                  <a:lnTo>
                    <a:pt x="22" y="52"/>
                  </a:lnTo>
                  <a:lnTo>
                    <a:pt x="20" y="50"/>
                  </a:lnTo>
                  <a:lnTo>
                    <a:pt x="20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55" name="Rectangle 11"/>
            <p:cNvSpPr>
              <a:spLocks noChangeArrowheads="1"/>
            </p:cNvSpPr>
            <p:nvPr/>
          </p:nvSpPr>
          <p:spPr bwMode="auto">
            <a:xfrm>
              <a:off x="2929" y="1844"/>
              <a:ext cx="42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</a:rPr>
                <a:t>S (set)</a:t>
              </a:r>
              <a:endParaRPr lang="en-US" sz="2000"/>
            </a:p>
          </p:txBody>
        </p:sp>
        <p:sp>
          <p:nvSpPr>
            <p:cNvPr id="722956" name="Rectangle 12"/>
            <p:cNvSpPr>
              <a:spLocks noChangeArrowheads="1"/>
            </p:cNvSpPr>
            <p:nvPr/>
          </p:nvSpPr>
          <p:spPr bwMode="auto">
            <a:xfrm>
              <a:off x="2897" y="897"/>
              <a:ext cx="5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000" i="0" baseline="0">
                  <a:solidFill>
                    <a:srgbClr val="000000"/>
                  </a:solidFill>
                </a:rPr>
                <a:t>R (reset)</a:t>
              </a:r>
              <a:endParaRPr lang="en-US" sz="2000"/>
            </a:p>
          </p:txBody>
        </p:sp>
        <p:sp>
          <p:nvSpPr>
            <p:cNvPr id="722957" name="Freeform 13"/>
            <p:cNvSpPr>
              <a:spLocks/>
            </p:cNvSpPr>
            <p:nvPr/>
          </p:nvSpPr>
          <p:spPr bwMode="auto">
            <a:xfrm>
              <a:off x="4467" y="1065"/>
              <a:ext cx="526" cy="21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7" y="21"/>
                </a:cxn>
                <a:cxn ang="0">
                  <a:pos x="519" y="21"/>
                </a:cxn>
                <a:cxn ang="0">
                  <a:pos x="522" y="17"/>
                </a:cxn>
                <a:cxn ang="0">
                  <a:pos x="526" y="14"/>
                </a:cxn>
                <a:cxn ang="0">
                  <a:pos x="526" y="7"/>
                </a:cxn>
                <a:cxn ang="0">
                  <a:pos x="522" y="4"/>
                </a:cxn>
                <a:cxn ang="0">
                  <a:pos x="519" y="0"/>
                </a:cxn>
                <a:cxn ang="0">
                  <a:pos x="516" y="0"/>
                </a:cxn>
                <a:cxn ang="0">
                  <a:pos x="10" y="0"/>
                </a:cxn>
              </a:cxnLst>
              <a:rect l="0" t="0" r="r" b="b"/>
              <a:pathLst>
                <a:path w="526" h="21">
                  <a:moveTo>
                    <a:pt x="10" y="0"/>
                  </a:moveTo>
                  <a:lnTo>
                    <a:pt x="7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1"/>
                  </a:lnTo>
                  <a:lnTo>
                    <a:pt x="519" y="21"/>
                  </a:lnTo>
                  <a:lnTo>
                    <a:pt x="522" y="17"/>
                  </a:lnTo>
                  <a:lnTo>
                    <a:pt x="526" y="14"/>
                  </a:lnTo>
                  <a:lnTo>
                    <a:pt x="526" y="7"/>
                  </a:lnTo>
                  <a:lnTo>
                    <a:pt x="522" y="4"/>
                  </a:lnTo>
                  <a:lnTo>
                    <a:pt x="519" y="0"/>
                  </a:lnTo>
                  <a:lnTo>
                    <a:pt x="516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58" name="Freeform 14"/>
            <p:cNvSpPr>
              <a:spLocks/>
            </p:cNvSpPr>
            <p:nvPr/>
          </p:nvSpPr>
          <p:spPr bwMode="auto">
            <a:xfrm>
              <a:off x="4467" y="1856"/>
              <a:ext cx="588" cy="20"/>
            </a:xfrm>
            <a:custGeom>
              <a:avLst/>
              <a:gdLst/>
              <a:ahLst/>
              <a:cxnLst>
                <a:cxn ang="0">
                  <a:pos x="10" y="0"/>
                </a:cxn>
                <a:cxn ang="0">
                  <a:pos x="7" y="0"/>
                </a:cxn>
                <a:cxn ang="0">
                  <a:pos x="3" y="3"/>
                </a:cxn>
                <a:cxn ang="0">
                  <a:pos x="0" y="6"/>
                </a:cxn>
                <a:cxn ang="0">
                  <a:pos x="0" y="13"/>
                </a:cxn>
                <a:cxn ang="0">
                  <a:pos x="3" y="16"/>
                </a:cxn>
                <a:cxn ang="0">
                  <a:pos x="7" y="20"/>
                </a:cxn>
                <a:cxn ang="0">
                  <a:pos x="581" y="20"/>
                </a:cxn>
                <a:cxn ang="0">
                  <a:pos x="585" y="16"/>
                </a:cxn>
                <a:cxn ang="0">
                  <a:pos x="588" y="13"/>
                </a:cxn>
                <a:cxn ang="0">
                  <a:pos x="588" y="6"/>
                </a:cxn>
                <a:cxn ang="0">
                  <a:pos x="585" y="3"/>
                </a:cxn>
                <a:cxn ang="0">
                  <a:pos x="581" y="0"/>
                </a:cxn>
                <a:cxn ang="0">
                  <a:pos x="578" y="0"/>
                </a:cxn>
                <a:cxn ang="0">
                  <a:pos x="10" y="0"/>
                </a:cxn>
              </a:cxnLst>
              <a:rect l="0" t="0" r="r" b="b"/>
              <a:pathLst>
                <a:path w="588" h="20">
                  <a:moveTo>
                    <a:pt x="10" y="0"/>
                  </a:moveTo>
                  <a:lnTo>
                    <a:pt x="7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3"/>
                  </a:lnTo>
                  <a:lnTo>
                    <a:pt x="3" y="16"/>
                  </a:lnTo>
                  <a:lnTo>
                    <a:pt x="7" y="20"/>
                  </a:lnTo>
                  <a:lnTo>
                    <a:pt x="581" y="20"/>
                  </a:lnTo>
                  <a:lnTo>
                    <a:pt x="585" y="16"/>
                  </a:lnTo>
                  <a:lnTo>
                    <a:pt x="588" y="13"/>
                  </a:lnTo>
                  <a:lnTo>
                    <a:pt x="588" y="6"/>
                  </a:lnTo>
                  <a:lnTo>
                    <a:pt x="585" y="3"/>
                  </a:lnTo>
                  <a:lnTo>
                    <a:pt x="581" y="0"/>
                  </a:lnTo>
                  <a:lnTo>
                    <a:pt x="578" y="0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59" name="Freeform 15"/>
            <p:cNvSpPr>
              <a:spLocks/>
            </p:cNvSpPr>
            <p:nvPr/>
          </p:nvSpPr>
          <p:spPr bwMode="auto">
            <a:xfrm>
              <a:off x="3645" y="971"/>
              <a:ext cx="431" cy="20"/>
            </a:xfrm>
            <a:custGeom>
              <a:avLst/>
              <a:gdLst/>
              <a:ahLst/>
              <a:cxnLst>
                <a:cxn ang="0">
                  <a:pos x="421" y="20"/>
                </a:cxn>
                <a:cxn ang="0">
                  <a:pos x="425" y="20"/>
                </a:cxn>
                <a:cxn ang="0">
                  <a:pos x="428" y="17"/>
                </a:cxn>
                <a:cxn ang="0">
                  <a:pos x="431" y="14"/>
                </a:cxn>
                <a:cxn ang="0">
                  <a:pos x="431" y="7"/>
                </a:cxn>
                <a:cxn ang="0">
                  <a:pos x="428" y="3"/>
                </a:cxn>
                <a:cxn ang="0">
                  <a:pos x="425" y="0"/>
                </a:cxn>
                <a:cxn ang="0">
                  <a:pos x="7" y="0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7" y="20"/>
                </a:cxn>
                <a:cxn ang="0">
                  <a:pos x="10" y="20"/>
                </a:cxn>
                <a:cxn ang="0">
                  <a:pos x="421" y="20"/>
                </a:cxn>
              </a:cxnLst>
              <a:rect l="0" t="0" r="r" b="b"/>
              <a:pathLst>
                <a:path w="431" h="20">
                  <a:moveTo>
                    <a:pt x="421" y="20"/>
                  </a:moveTo>
                  <a:lnTo>
                    <a:pt x="425" y="20"/>
                  </a:lnTo>
                  <a:lnTo>
                    <a:pt x="428" y="17"/>
                  </a:lnTo>
                  <a:lnTo>
                    <a:pt x="431" y="14"/>
                  </a:lnTo>
                  <a:lnTo>
                    <a:pt x="431" y="7"/>
                  </a:lnTo>
                  <a:lnTo>
                    <a:pt x="428" y="3"/>
                  </a:lnTo>
                  <a:lnTo>
                    <a:pt x="425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421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60" name="Freeform 16"/>
            <p:cNvSpPr>
              <a:spLocks/>
            </p:cNvSpPr>
            <p:nvPr/>
          </p:nvSpPr>
          <p:spPr bwMode="auto">
            <a:xfrm>
              <a:off x="3645" y="1950"/>
              <a:ext cx="431" cy="20"/>
            </a:xfrm>
            <a:custGeom>
              <a:avLst/>
              <a:gdLst/>
              <a:ahLst/>
              <a:cxnLst>
                <a:cxn ang="0">
                  <a:pos x="421" y="20"/>
                </a:cxn>
                <a:cxn ang="0">
                  <a:pos x="425" y="20"/>
                </a:cxn>
                <a:cxn ang="0">
                  <a:pos x="428" y="17"/>
                </a:cxn>
                <a:cxn ang="0">
                  <a:pos x="431" y="13"/>
                </a:cxn>
                <a:cxn ang="0">
                  <a:pos x="431" y="7"/>
                </a:cxn>
                <a:cxn ang="0">
                  <a:pos x="428" y="3"/>
                </a:cxn>
                <a:cxn ang="0">
                  <a:pos x="425" y="0"/>
                </a:cxn>
                <a:cxn ang="0">
                  <a:pos x="7" y="0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3"/>
                </a:cxn>
                <a:cxn ang="0">
                  <a:pos x="3" y="17"/>
                </a:cxn>
                <a:cxn ang="0">
                  <a:pos x="7" y="20"/>
                </a:cxn>
                <a:cxn ang="0">
                  <a:pos x="10" y="20"/>
                </a:cxn>
                <a:cxn ang="0">
                  <a:pos x="421" y="20"/>
                </a:cxn>
              </a:cxnLst>
              <a:rect l="0" t="0" r="r" b="b"/>
              <a:pathLst>
                <a:path w="431" h="20">
                  <a:moveTo>
                    <a:pt x="421" y="20"/>
                  </a:moveTo>
                  <a:lnTo>
                    <a:pt x="425" y="20"/>
                  </a:lnTo>
                  <a:lnTo>
                    <a:pt x="428" y="17"/>
                  </a:lnTo>
                  <a:lnTo>
                    <a:pt x="431" y="13"/>
                  </a:lnTo>
                  <a:lnTo>
                    <a:pt x="431" y="7"/>
                  </a:lnTo>
                  <a:lnTo>
                    <a:pt x="428" y="3"/>
                  </a:lnTo>
                  <a:lnTo>
                    <a:pt x="425" y="0"/>
                  </a:lnTo>
                  <a:lnTo>
                    <a:pt x="7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3"/>
                  </a:lnTo>
                  <a:lnTo>
                    <a:pt x="3" y="17"/>
                  </a:lnTo>
                  <a:lnTo>
                    <a:pt x="7" y="20"/>
                  </a:lnTo>
                  <a:lnTo>
                    <a:pt x="10" y="20"/>
                  </a:lnTo>
                  <a:lnTo>
                    <a:pt x="421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61" name="Freeform 17"/>
            <p:cNvSpPr>
              <a:spLocks/>
            </p:cNvSpPr>
            <p:nvPr/>
          </p:nvSpPr>
          <p:spPr bwMode="auto">
            <a:xfrm>
              <a:off x="4561" y="1065"/>
              <a:ext cx="21" cy="243"/>
            </a:xfrm>
            <a:custGeom>
              <a:avLst/>
              <a:gdLst/>
              <a:ahLst/>
              <a:cxnLst>
                <a:cxn ang="0">
                  <a:pos x="21" y="11"/>
                </a:cxn>
                <a:cxn ang="0">
                  <a:pos x="21" y="7"/>
                </a:cxn>
                <a:cxn ang="0">
                  <a:pos x="17" y="4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4" y="4"/>
                </a:cxn>
                <a:cxn ang="0">
                  <a:pos x="0" y="7"/>
                </a:cxn>
                <a:cxn ang="0">
                  <a:pos x="0" y="236"/>
                </a:cxn>
                <a:cxn ang="0">
                  <a:pos x="4" y="240"/>
                </a:cxn>
                <a:cxn ang="0">
                  <a:pos x="7" y="243"/>
                </a:cxn>
                <a:cxn ang="0">
                  <a:pos x="14" y="243"/>
                </a:cxn>
                <a:cxn ang="0">
                  <a:pos x="17" y="240"/>
                </a:cxn>
                <a:cxn ang="0">
                  <a:pos x="21" y="236"/>
                </a:cxn>
                <a:cxn ang="0">
                  <a:pos x="21" y="233"/>
                </a:cxn>
                <a:cxn ang="0">
                  <a:pos x="21" y="11"/>
                </a:cxn>
              </a:cxnLst>
              <a:rect l="0" t="0" r="r" b="b"/>
              <a:pathLst>
                <a:path w="21" h="243">
                  <a:moveTo>
                    <a:pt x="21" y="11"/>
                  </a:moveTo>
                  <a:lnTo>
                    <a:pt x="21" y="7"/>
                  </a:lnTo>
                  <a:lnTo>
                    <a:pt x="17" y="4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4"/>
                  </a:lnTo>
                  <a:lnTo>
                    <a:pt x="0" y="7"/>
                  </a:lnTo>
                  <a:lnTo>
                    <a:pt x="0" y="236"/>
                  </a:lnTo>
                  <a:lnTo>
                    <a:pt x="4" y="240"/>
                  </a:lnTo>
                  <a:lnTo>
                    <a:pt x="7" y="243"/>
                  </a:lnTo>
                  <a:lnTo>
                    <a:pt x="14" y="243"/>
                  </a:lnTo>
                  <a:lnTo>
                    <a:pt x="17" y="240"/>
                  </a:lnTo>
                  <a:lnTo>
                    <a:pt x="21" y="236"/>
                  </a:lnTo>
                  <a:lnTo>
                    <a:pt x="21" y="233"/>
                  </a:lnTo>
                  <a:lnTo>
                    <a:pt x="21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62" name="Freeform 18"/>
            <p:cNvSpPr>
              <a:spLocks/>
            </p:cNvSpPr>
            <p:nvPr/>
          </p:nvSpPr>
          <p:spPr bwMode="auto">
            <a:xfrm>
              <a:off x="4561" y="1603"/>
              <a:ext cx="21" cy="273"/>
            </a:xfrm>
            <a:custGeom>
              <a:avLst/>
              <a:gdLst/>
              <a:ahLst/>
              <a:cxnLst>
                <a:cxn ang="0">
                  <a:pos x="0" y="263"/>
                </a:cxn>
                <a:cxn ang="0">
                  <a:pos x="0" y="266"/>
                </a:cxn>
                <a:cxn ang="0">
                  <a:pos x="4" y="269"/>
                </a:cxn>
                <a:cxn ang="0">
                  <a:pos x="7" y="273"/>
                </a:cxn>
                <a:cxn ang="0">
                  <a:pos x="14" y="273"/>
                </a:cxn>
                <a:cxn ang="0">
                  <a:pos x="17" y="269"/>
                </a:cxn>
                <a:cxn ang="0">
                  <a:pos x="21" y="266"/>
                </a:cxn>
                <a:cxn ang="0">
                  <a:pos x="21" y="7"/>
                </a:cxn>
                <a:cxn ang="0">
                  <a:pos x="17" y="3"/>
                </a:cxn>
                <a:cxn ang="0">
                  <a:pos x="14" y="0"/>
                </a:cxn>
                <a:cxn ang="0">
                  <a:pos x="7" y="0"/>
                </a:cxn>
                <a:cxn ang="0">
                  <a:pos x="4" y="3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263"/>
                </a:cxn>
              </a:cxnLst>
              <a:rect l="0" t="0" r="r" b="b"/>
              <a:pathLst>
                <a:path w="21" h="273">
                  <a:moveTo>
                    <a:pt x="0" y="263"/>
                  </a:moveTo>
                  <a:lnTo>
                    <a:pt x="0" y="266"/>
                  </a:lnTo>
                  <a:lnTo>
                    <a:pt x="4" y="269"/>
                  </a:lnTo>
                  <a:lnTo>
                    <a:pt x="7" y="273"/>
                  </a:lnTo>
                  <a:lnTo>
                    <a:pt x="14" y="273"/>
                  </a:lnTo>
                  <a:lnTo>
                    <a:pt x="17" y="269"/>
                  </a:lnTo>
                  <a:lnTo>
                    <a:pt x="21" y="266"/>
                  </a:lnTo>
                  <a:lnTo>
                    <a:pt x="21" y="7"/>
                  </a:lnTo>
                  <a:lnTo>
                    <a:pt x="17" y="3"/>
                  </a:lnTo>
                  <a:lnTo>
                    <a:pt x="14" y="0"/>
                  </a:lnTo>
                  <a:lnTo>
                    <a:pt x="7" y="0"/>
                  </a:lnTo>
                  <a:lnTo>
                    <a:pt x="4" y="3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26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63" name="Freeform 19"/>
            <p:cNvSpPr>
              <a:spLocks/>
            </p:cNvSpPr>
            <p:nvPr/>
          </p:nvSpPr>
          <p:spPr bwMode="auto">
            <a:xfrm>
              <a:off x="3898" y="1161"/>
              <a:ext cx="178" cy="21"/>
            </a:xfrm>
            <a:custGeom>
              <a:avLst/>
              <a:gdLst/>
              <a:ahLst/>
              <a:cxnLst>
                <a:cxn ang="0">
                  <a:pos x="168" y="21"/>
                </a:cxn>
                <a:cxn ang="0">
                  <a:pos x="172" y="21"/>
                </a:cxn>
                <a:cxn ang="0">
                  <a:pos x="175" y="17"/>
                </a:cxn>
                <a:cxn ang="0">
                  <a:pos x="178" y="14"/>
                </a:cxn>
                <a:cxn ang="0">
                  <a:pos x="178" y="7"/>
                </a:cxn>
                <a:cxn ang="0">
                  <a:pos x="175" y="4"/>
                </a:cxn>
                <a:cxn ang="0">
                  <a:pos x="172" y="0"/>
                </a:cxn>
                <a:cxn ang="0">
                  <a:pos x="6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6" y="21"/>
                </a:cxn>
                <a:cxn ang="0">
                  <a:pos x="10" y="21"/>
                </a:cxn>
                <a:cxn ang="0">
                  <a:pos x="168" y="21"/>
                </a:cxn>
              </a:cxnLst>
              <a:rect l="0" t="0" r="r" b="b"/>
              <a:pathLst>
                <a:path w="178" h="21">
                  <a:moveTo>
                    <a:pt x="168" y="21"/>
                  </a:moveTo>
                  <a:lnTo>
                    <a:pt x="172" y="21"/>
                  </a:lnTo>
                  <a:lnTo>
                    <a:pt x="175" y="17"/>
                  </a:lnTo>
                  <a:lnTo>
                    <a:pt x="178" y="14"/>
                  </a:lnTo>
                  <a:lnTo>
                    <a:pt x="178" y="7"/>
                  </a:lnTo>
                  <a:lnTo>
                    <a:pt x="175" y="4"/>
                  </a:lnTo>
                  <a:lnTo>
                    <a:pt x="172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6" y="21"/>
                  </a:lnTo>
                  <a:lnTo>
                    <a:pt x="10" y="21"/>
                  </a:lnTo>
                  <a:lnTo>
                    <a:pt x="168" y="2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64" name="Freeform 20"/>
            <p:cNvSpPr>
              <a:spLocks/>
            </p:cNvSpPr>
            <p:nvPr/>
          </p:nvSpPr>
          <p:spPr bwMode="auto">
            <a:xfrm>
              <a:off x="3898" y="1161"/>
              <a:ext cx="20" cy="147"/>
            </a:xfrm>
            <a:custGeom>
              <a:avLst/>
              <a:gdLst/>
              <a:ahLst/>
              <a:cxnLst>
                <a:cxn ang="0">
                  <a:pos x="20" y="11"/>
                </a:cxn>
                <a:cxn ang="0">
                  <a:pos x="20" y="7"/>
                </a:cxn>
                <a:cxn ang="0">
                  <a:pos x="17" y="4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140"/>
                </a:cxn>
                <a:cxn ang="0">
                  <a:pos x="3" y="144"/>
                </a:cxn>
                <a:cxn ang="0">
                  <a:pos x="6" y="147"/>
                </a:cxn>
                <a:cxn ang="0">
                  <a:pos x="13" y="147"/>
                </a:cxn>
                <a:cxn ang="0">
                  <a:pos x="17" y="144"/>
                </a:cxn>
                <a:cxn ang="0">
                  <a:pos x="20" y="140"/>
                </a:cxn>
                <a:cxn ang="0">
                  <a:pos x="20" y="137"/>
                </a:cxn>
                <a:cxn ang="0">
                  <a:pos x="20" y="11"/>
                </a:cxn>
              </a:cxnLst>
              <a:rect l="0" t="0" r="r" b="b"/>
              <a:pathLst>
                <a:path w="20" h="147">
                  <a:moveTo>
                    <a:pt x="20" y="11"/>
                  </a:moveTo>
                  <a:lnTo>
                    <a:pt x="20" y="7"/>
                  </a:lnTo>
                  <a:lnTo>
                    <a:pt x="17" y="4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0"/>
                  </a:lnTo>
                  <a:lnTo>
                    <a:pt x="3" y="144"/>
                  </a:lnTo>
                  <a:lnTo>
                    <a:pt x="6" y="147"/>
                  </a:lnTo>
                  <a:lnTo>
                    <a:pt x="13" y="147"/>
                  </a:lnTo>
                  <a:lnTo>
                    <a:pt x="17" y="144"/>
                  </a:lnTo>
                  <a:lnTo>
                    <a:pt x="20" y="140"/>
                  </a:lnTo>
                  <a:lnTo>
                    <a:pt x="20" y="137"/>
                  </a:lnTo>
                  <a:lnTo>
                    <a:pt x="20" y="1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65" name="Freeform 21"/>
            <p:cNvSpPr>
              <a:spLocks/>
            </p:cNvSpPr>
            <p:nvPr/>
          </p:nvSpPr>
          <p:spPr bwMode="auto">
            <a:xfrm>
              <a:off x="3898" y="1761"/>
              <a:ext cx="178" cy="20"/>
            </a:xfrm>
            <a:custGeom>
              <a:avLst/>
              <a:gdLst/>
              <a:ahLst/>
              <a:cxnLst>
                <a:cxn ang="0">
                  <a:pos x="168" y="20"/>
                </a:cxn>
                <a:cxn ang="0">
                  <a:pos x="172" y="20"/>
                </a:cxn>
                <a:cxn ang="0">
                  <a:pos x="175" y="17"/>
                </a:cxn>
                <a:cxn ang="0">
                  <a:pos x="178" y="14"/>
                </a:cxn>
                <a:cxn ang="0">
                  <a:pos x="178" y="7"/>
                </a:cxn>
                <a:cxn ang="0">
                  <a:pos x="175" y="4"/>
                </a:cxn>
                <a:cxn ang="0">
                  <a:pos x="172" y="0"/>
                </a:cxn>
                <a:cxn ang="0">
                  <a:pos x="6" y="0"/>
                </a:cxn>
                <a:cxn ang="0">
                  <a:pos x="3" y="4"/>
                </a:cxn>
                <a:cxn ang="0">
                  <a:pos x="0" y="7"/>
                </a:cxn>
                <a:cxn ang="0">
                  <a:pos x="0" y="14"/>
                </a:cxn>
                <a:cxn ang="0">
                  <a:pos x="3" y="17"/>
                </a:cxn>
                <a:cxn ang="0">
                  <a:pos x="6" y="20"/>
                </a:cxn>
                <a:cxn ang="0">
                  <a:pos x="10" y="20"/>
                </a:cxn>
                <a:cxn ang="0">
                  <a:pos x="168" y="20"/>
                </a:cxn>
              </a:cxnLst>
              <a:rect l="0" t="0" r="r" b="b"/>
              <a:pathLst>
                <a:path w="178" h="20">
                  <a:moveTo>
                    <a:pt x="168" y="20"/>
                  </a:moveTo>
                  <a:lnTo>
                    <a:pt x="172" y="20"/>
                  </a:lnTo>
                  <a:lnTo>
                    <a:pt x="175" y="17"/>
                  </a:lnTo>
                  <a:lnTo>
                    <a:pt x="178" y="14"/>
                  </a:lnTo>
                  <a:lnTo>
                    <a:pt x="178" y="7"/>
                  </a:lnTo>
                  <a:lnTo>
                    <a:pt x="175" y="4"/>
                  </a:lnTo>
                  <a:lnTo>
                    <a:pt x="172" y="0"/>
                  </a:lnTo>
                  <a:lnTo>
                    <a:pt x="6" y="0"/>
                  </a:lnTo>
                  <a:lnTo>
                    <a:pt x="3" y="4"/>
                  </a:lnTo>
                  <a:lnTo>
                    <a:pt x="0" y="7"/>
                  </a:lnTo>
                  <a:lnTo>
                    <a:pt x="0" y="14"/>
                  </a:lnTo>
                  <a:lnTo>
                    <a:pt x="3" y="17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168" y="2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66" name="Freeform 22"/>
            <p:cNvSpPr>
              <a:spLocks/>
            </p:cNvSpPr>
            <p:nvPr/>
          </p:nvSpPr>
          <p:spPr bwMode="auto">
            <a:xfrm>
              <a:off x="3898" y="1635"/>
              <a:ext cx="20" cy="146"/>
            </a:xfrm>
            <a:custGeom>
              <a:avLst/>
              <a:gdLst/>
              <a:ahLst/>
              <a:cxnLst>
                <a:cxn ang="0">
                  <a:pos x="0" y="136"/>
                </a:cxn>
                <a:cxn ang="0">
                  <a:pos x="0" y="140"/>
                </a:cxn>
                <a:cxn ang="0">
                  <a:pos x="3" y="143"/>
                </a:cxn>
                <a:cxn ang="0">
                  <a:pos x="6" y="146"/>
                </a:cxn>
                <a:cxn ang="0">
                  <a:pos x="13" y="146"/>
                </a:cxn>
                <a:cxn ang="0">
                  <a:pos x="17" y="143"/>
                </a:cxn>
                <a:cxn ang="0">
                  <a:pos x="20" y="140"/>
                </a:cxn>
                <a:cxn ang="0">
                  <a:pos x="20" y="7"/>
                </a:cxn>
                <a:cxn ang="0">
                  <a:pos x="17" y="3"/>
                </a:cxn>
                <a:cxn ang="0">
                  <a:pos x="13" y="0"/>
                </a:cxn>
                <a:cxn ang="0">
                  <a:pos x="6" y="0"/>
                </a:cxn>
                <a:cxn ang="0">
                  <a:pos x="3" y="3"/>
                </a:cxn>
                <a:cxn ang="0">
                  <a:pos x="0" y="7"/>
                </a:cxn>
                <a:cxn ang="0">
                  <a:pos x="0" y="10"/>
                </a:cxn>
                <a:cxn ang="0">
                  <a:pos x="0" y="136"/>
                </a:cxn>
              </a:cxnLst>
              <a:rect l="0" t="0" r="r" b="b"/>
              <a:pathLst>
                <a:path w="20" h="146">
                  <a:moveTo>
                    <a:pt x="0" y="136"/>
                  </a:moveTo>
                  <a:lnTo>
                    <a:pt x="0" y="140"/>
                  </a:lnTo>
                  <a:lnTo>
                    <a:pt x="3" y="143"/>
                  </a:lnTo>
                  <a:lnTo>
                    <a:pt x="6" y="146"/>
                  </a:lnTo>
                  <a:lnTo>
                    <a:pt x="13" y="146"/>
                  </a:lnTo>
                  <a:lnTo>
                    <a:pt x="17" y="143"/>
                  </a:lnTo>
                  <a:lnTo>
                    <a:pt x="20" y="140"/>
                  </a:lnTo>
                  <a:lnTo>
                    <a:pt x="20" y="7"/>
                  </a:lnTo>
                  <a:lnTo>
                    <a:pt x="17" y="3"/>
                  </a:lnTo>
                  <a:lnTo>
                    <a:pt x="13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0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67" name="Freeform 23"/>
            <p:cNvSpPr>
              <a:spLocks/>
            </p:cNvSpPr>
            <p:nvPr/>
          </p:nvSpPr>
          <p:spPr bwMode="auto">
            <a:xfrm>
              <a:off x="3898" y="1288"/>
              <a:ext cx="684" cy="367"/>
            </a:xfrm>
            <a:custGeom>
              <a:avLst/>
              <a:gdLst/>
              <a:ahLst/>
              <a:cxnLst>
                <a:cxn ang="0">
                  <a:pos x="679" y="18"/>
                </a:cxn>
                <a:cxn ang="0">
                  <a:pos x="682" y="15"/>
                </a:cxn>
                <a:cxn ang="0">
                  <a:pos x="684" y="13"/>
                </a:cxn>
                <a:cxn ang="0">
                  <a:pos x="684" y="8"/>
                </a:cxn>
                <a:cxn ang="0">
                  <a:pos x="682" y="5"/>
                </a:cxn>
                <a:cxn ang="0">
                  <a:pos x="679" y="2"/>
                </a:cxn>
                <a:cxn ang="0">
                  <a:pos x="677" y="0"/>
                </a:cxn>
                <a:cxn ang="0">
                  <a:pos x="672" y="0"/>
                </a:cxn>
                <a:cxn ang="0">
                  <a:pos x="668" y="2"/>
                </a:cxn>
                <a:cxn ang="0">
                  <a:pos x="5" y="349"/>
                </a:cxn>
                <a:cxn ang="0">
                  <a:pos x="1" y="352"/>
                </a:cxn>
                <a:cxn ang="0">
                  <a:pos x="0" y="354"/>
                </a:cxn>
                <a:cxn ang="0">
                  <a:pos x="0" y="359"/>
                </a:cxn>
                <a:cxn ang="0">
                  <a:pos x="1" y="362"/>
                </a:cxn>
                <a:cxn ang="0">
                  <a:pos x="5" y="365"/>
                </a:cxn>
                <a:cxn ang="0">
                  <a:pos x="6" y="367"/>
                </a:cxn>
                <a:cxn ang="0">
                  <a:pos x="11" y="367"/>
                </a:cxn>
                <a:cxn ang="0">
                  <a:pos x="15" y="365"/>
                </a:cxn>
                <a:cxn ang="0">
                  <a:pos x="679" y="18"/>
                </a:cxn>
              </a:cxnLst>
              <a:rect l="0" t="0" r="r" b="b"/>
              <a:pathLst>
                <a:path w="684" h="367">
                  <a:moveTo>
                    <a:pt x="679" y="18"/>
                  </a:moveTo>
                  <a:lnTo>
                    <a:pt x="682" y="15"/>
                  </a:lnTo>
                  <a:lnTo>
                    <a:pt x="684" y="13"/>
                  </a:lnTo>
                  <a:lnTo>
                    <a:pt x="684" y="8"/>
                  </a:lnTo>
                  <a:lnTo>
                    <a:pt x="682" y="5"/>
                  </a:lnTo>
                  <a:lnTo>
                    <a:pt x="679" y="2"/>
                  </a:lnTo>
                  <a:lnTo>
                    <a:pt x="677" y="0"/>
                  </a:lnTo>
                  <a:lnTo>
                    <a:pt x="672" y="0"/>
                  </a:lnTo>
                  <a:lnTo>
                    <a:pt x="668" y="2"/>
                  </a:lnTo>
                  <a:lnTo>
                    <a:pt x="5" y="349"/>
                  </a:lnTo>
                  <a:lnTo>
                    <a:pt x="1" y="352"/>
                  </a:lnTo>
                  <a:lnTo>
                    <a:pt x="0" y="354"/>
                  </a:lnTo>
                  <a:lnTo>
                    <a:pt x="0" y="359"/>
                  </a:lnTo>
                  <a:lnTo>
                    <a:pt x="1" y="362"/>
                  </a:lnTo>
                  <a:lnTo>
                    <a:pt x="5" y="365"/>
                  </a:lnTo>
                  <a:lnTo>
                    <a:pt x="6" y="367"/>
                  </a:lnTo>
                  <a:lnTo>
                    <a:pt x="11" y="367"/>
                  </a:lnTo>
                  <a:lnTo>
                    <a:pt x="15" y="365"/>
                  </a:lnTo>
                  <a:lnTo>
                    <a:pt x="679" y="1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68" name="Freeform 24"/>
            <p:cNvSpPr>
              <a:spLocks/>
            </p:cNvSpPr>
            <p:nvPr/>
          </p:nvSpPr>
          <p:spPr bwMode="auto">
            <a:xfrm>
              <a:off x="3898" y="1288"/>
              <a:ext cx="684" cy="335"/>
            </a:xfrm>
            <a:custGeom>
              <a:avLst/>
              <a:gdLst/>
              <a:ahLst/>
              <a:cxnLst>
                <a:cxn ang="0">
                  <a:pos x="15" y="2"/>
                </a:cxn>
                <a:cxn ang="0">
                  <a:pos x="11" y="0"/>
                </a:cxn>
                <a:cxn ang="0">
                  <a:pos x="6" y="0"/>
                </a:cxn>
                <a:cxn ang="0">
                  <a:pos x="5" y="2"/>
                </a:cxn>
                <a:cxn ang="0">
                  <a:pos x="1" y="3"/>
                </a:cxn>
                <a:cxn ang="0">
                  <a:pos x="1" y="5"/>
                </a:cxn>
                <a:cxn ang="0">
                  <a:pos x="0" y="8"/>
                </a:cxn>
                <a:cxn ang="0">
                  <a:pos x="0" y="13"/>
                </a:cxn>
                <a:cxn ang="0">
                  <a:pos x="1" y="15"/>
                </a:cxn>
                <a:cxn ang="0">
                  <a:pos x="3" y="18"/>
                </a:cxn>
                <a:cxn ang="0">
                  <a:pos x="5" y="18"/>
                </a:cxn>
                <a:cxn ang="0">
                  <a:pos x="668" y="333"/>
                </a:cxn>
                <a:cxn ang="0">
                  <a:pos x="672" y="335"/>
                </a:cxn>
                <a:cxn ang="0">
                  <a:pos x="677" y="335"/>
                </a:cxn>
                <a:cxn ang="0">
                  <a:pos x="679" y="333"/>
                </a:cxn>
                <a:cxn ang="0">
                  <a:pos x="682" y="332"/>
                </a:cxn>
                <a:cxn ang="0">
                  <a:pos x="682" y="330"/>
                </a:cxn>
                <a:cxn ang="0">
                  <a:pos x="684" y="327"/>
                </a:cxn>
                <a:cxn ang="0">
                  <a:pos x="684" y="322"/>
                </a:cxn>
                <a:cxn ang="0">
                  <a:pos x="682" y="320"/>
                </a:cxn>
                <a:cxn ang="0">
                  <a:pos x="680" y="317"/>
                </a:cxn>
                <a:cxn ang="0">
                  <a:pos x="679" y="317"/>
                </a:cxn>
                <a:cxn ang="0">
                  <a:pos x="15" y="2"/>
                </a:cxn>
              </a:cxnLst>
              <a:rect l="0" t="0" r="r" b="b"/>
              <a:pathLst>
                <a:path w="684" h="335">
                  <a:moveTo>
                    <a:pt x="15" y="2"/>
                  </a:moveTo>
                  <a:lnTo>
                    <a:pt x="11" y="0"/>
                  </a:lnTo>
                  <a:lnTo>
                    <a:pt x="6" y="0"/>
                  </a:lnTo>
                  <a:lnTo>
                    <a:pt x="5" y="2"/>
                  </a:lnTo>
                  <a:lnTo>
                    <a:pt x="1" y="3"/>
                  </a:lnTo>
                  <a:lnTo>
                    <a:pt x="1" y="5"/>
                  </a:lnTo>
                  <a:lnTo>
                    <a:pt x="0" y="8"/>
                  </a:lnTo>
                  <a:lnTo>
                    <a:pt x="0" y="13"/>
                  </a:lnTo>
                  <a:lnTo>
                    <a:pt x="1" y="15"/>
                  </a:lnTo>
                  <a:lnTo>
                    <a:pt x="3" y="18"/>
                  </a:lnTo>
                  <a:lnTo>
                    <a:pt x="5" y="18"/>
                  </a:lnTo>
                  <a:lnTo>
                    <a:pt x="668" y="333"/>
                  </a:lnTo>
                  <a:lnTo>
                    <a:pt x="672" y="335"/>
                  </a:lnTo>
                  <a:lnTo>
                    <a:pt x="677" y="335"/>
                  </a:lnTo>
                  <a:lnTo>
                    <a:pt x="679" y="333"/>
                  </a:lnTo>
                  <a:lnTo>
                    <a:pt x="682" y="332"/>
                  </a:lnTo>
                  <a:lnTo>
                    <a:pt x="682" y="330"/>
                  </a:lnTo>
                  <a:lnTo>
                    <a:pt x="684" y="327"/>
                  </a:lnTo>
                  <a:lnTo>
                    <a:pt x="684" y="322"/>
                  </a:lnTo>
                  <a:lnTo>
                    <a:pt x="682" y="320"/>
                  </a:lnTo>
                  <a:lnTo>
                    <a:pt x="680" y="317"/>
                  </a:lnTo>
                  <a:lnTo>
                    <a:pt x="679" y="317"/>
                  </a:lnTo>
                  <a:lnTo>
                    <a:pt x="15" y="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69" name="Oval 25"/>
            <p:cNvSpPr>
              <a:spLocks noChangeArrowheads="1"/>
            </p:cNvSpPr>
            <p:nvPr/>
          </p:nvSpPr>
          <p:spPr bwMode="auto">
            <a:xfrm>
              <a:off x="4540" y="1045"/>
              <a:ext cx="65" cy="64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70" name="Freeform 26"/>
            <p:cNvSpPr>
              <a:spLocks/>
            </p:cNvSpPr>
            <p:nvPr/>
          </p:nvSpPr>
          <p:spPr bwMode="auto">
            <a:xfrm>
              <a:off x="4529" y="1035"/>
              <a:ext cx="83" cy="81"/>
            </a:xfrm>
            <a:custGeom>
              <a:avLst/>
              <a:gdLst/>
              <a:ahLst/>
              <a:cxnLst>
                <a:cxn ang="0">
                  <a:pos x="2" y="54"/>
                </a:cxn>
                <a:cxn ang="0">
                  <a:pos x="4" y="59"/>
                </a:cxn>
                <a:cxn ang="0">
                  <a:pos x="14" y="69"/>
                </a:cxn>
                <a:cxn ang="0">
                  <a:pos x="17" y="73"/>
                </a:cxn>
                <a:cxn ang="0">
                  <a:pos x="21" y="76"/>
                </a:cxn>
                <a:cxn ang="0">
                  <a:pos x="21" y="76"/>
                </a:cxn>
                <a:cxn ang="0">
                  <a:pos x="37" y="81"/>
                </a:cxn>
                <a:cxn ang="0">
                  <a:pos x="49" y="78"/>
                </a:cxn>
                <a:cxn ang="0">
                  <a:pos x="63" y="76"/>
                </a:cxn>
                <a:cxn ang="0">
                  <a:pos x="63" y="76"/>
                </a:cxn>
                <a:cxn ang="0">
                  <a:pos x="66" y="73"/>
                </a:cxn>
                <a:cxn ang="0">
                  <a:pos x="69" y="69"/>
                </a:cxn>
                <a:cxn ang="0">
                  <a:pos x="80" y="59"/>
                </a:cxn>
                <a:cxn ang="0">
                  <a:pos x="81" y="54"/>
                </a:cxn>
                <a:cxn ang="0">
                  <a:pos x="75" y="51"/>
                </a:cxn>
                <a:cxn ang="0">
                  <a:pos x="83" y="27"/>
                </a:cxn>
                <a:cxn ang="0">
                  <a:pos x="80" y="22"/>
                </a:cxn>
                <a:cxn ang="0">
                  <a:pos x="68" y="10"/>
                </a:cxn>
                <a:cxn ang="0">
                  <a:pos x="61" y="4"/>
                </a:cxn>
                <a:cxn ang="0">
                  <a:pos x="56" y="2"/>
                </a:cxn>
                <a:cxn ang="0">
                  <a:pos x="27" y="2"/>
                </a:cxn>
                <a:cxn ang="0">
                  <a:pos x="22" y="4"/>
                </a:cxn>
                <a:cxn ang="0">
                  <a:pos x="16" y="10"/>
                </a:cxn>
                <a:cxn ang="0">
                  <a:pos x="4" y="22"/>
                </a:cxn>
                <a:cxn ang="0">
                  <a:pos x="0" y="27"/>
                </a:cxn>
                <a:cxn ang="0">
                  <a:pos x="21" y="34"/>
                </a:cxn>
                <a:cxn ang="0">
                  <a:pos x="24" y="29"/>
                </a:cxn>
                <a:cxn ang="0">
                  <a:pos x="29" y="22"/>
                </a:cxn>
                <a:cxn ang="0">
                  <a:pos x="34" y="20"/>
                </a:cxn>
                <a:cxn ang="0">
                  <a:pos x="36" y="20"/>
                </a:cxn>
                <a:cxn ang="0">
                  <a:pos x="49" y="22"/>
                </a:cxn>
                <a:cxn ang="0">
                  <a:pos x="54" y="24"/>
                </a:cxn>
                <a:cxn ang="0">
                  <a:pos x="54" y="24"/>
                </a:cxn>
                <a:cxn ang="0">
                  <a:pos x="61" y="30"/>
                </a:cxn>
                <a:cxn ang="0">
                  <a:pos x="63" y="42"/>
                </a:cxn>
                <a:cxn ang="0">
                  <a:pos x="66" y="34"/>
                </a:cxn>
                <a:cxn ang="0">
                  <a:pos x="64" y="47"/>
                </a:cxn>
                <a:cxn ang="0">
                  <a:pos x="58" y="54"/>
                </a:cxn>
                <a:cxn ang="0">
                  <a:pos x="54" y="57"/>
                </a:cxn>
                <a:cxn ang="0">
                  <a:pos x="51" y="61"/>
                </a:cxn>
                <a:cxn ang="0">
                  <a:pos x="54" y="57"/>
                </a:cxn>
                <a:cxn ang="0">
                  <a:pos x="49" y="59"/>
                </a:cxn>
                <a:cxn ang="0">
                  <a:pos x="32" y="73"/>
                </a:cxn>
                <a:cxn ang="0">
                  <a:pos x="36" y="61"/>
                </a:cxn>
                <a:cxn ang="0">
                  <a:pos x="34" y="61"/>
                </a:cxn>
                <a:cxn ang="0">
                  <a:pos x="29" y="59"/>
                </a:cxn>
                <a:cxn ang="0">
                  <a:pos x="26" y="56"/>
                </a:cxn>
                <a:cxn ang="0">
                  <a:pos x="22" y="52"/>
                </a:cxn>
                <a:cxn ang="0">
                  <a:pos x="21" y="47"/>
                </a:cxn>
                <a:cxn ang="0">
                  <a:pos x="21" y="46"/>
                </a:cxn>
              </a:cxnLst>
              <a:rect l="0" t="0" r="r" b="b"/>
              <a:pathLst>
                <a:path w="83" h="81">
                  <a:moveTo>
                    <a:pt x="0" y="41"/>
                  </a:moveTo>
                  <a:lnTo>
                    <a:pt x="0" y="52"/>
                  </a:lnTo>
                  <a:lnTo>
                    <a:pt x="2" y="54"/>
                  </a:lnTo>
                  <a:lnTo>
                    <a:pt x="5" y="61"/>
                  </a:lnTo>
                  <a:lnTo>
                    <a:pt x="7" y="61"/>
                  </a:lnTo>
                  <a:lnTo>
                    <a:pt x="4" y="59"/>
                  </a:lnTo>
                  <a:lnTo>
                    <a:pt x="5" y="61"/>
                  </a:lnTo>
                  <a:lnTo>
                    <a:pt x="9" y="66"/>
                  </a:lnTo>
                  <a:lnTo>
                    <a:pt x="14" y="69"/>
                  </a:lnTo>
                  <a:lnTo>
                    <a:pt x="9" y="64"/>
                  </a:lnTo>
                  <a:lnTo>
                    <a:pt x="12" y="69"/>
                  </a:lnTo>
                  <a:lnTo>
                    <a:pt x="17" y="73"/>
                  </a:lnTo>
                  <a:lnTo>
                    <a:pt x="12" y="68"/>
                  </a:lnTo>
                  <a:lnTo>
                    <a:pt x="16" y="73"/>
                  </a:lnTo>
                  <a:lnTo>
                    <a:pt x="21" y="76"/>
                  </a:lnTo>
                  <a:lnTo>
                    <a:pt x="22" y="78"/>
                  </a:lnTo>
                  <a:lnTo>
                    <a:pt x="21" y="74"/>
                  </a:lnTo>
                  <a:lnTo>
                    <a:pt x="21" y="76"/>
                  </a:lnTo>
                  <a:lnTo>
                    <a:pt x="27" y="79"/>
                  </a:lnTo>
                  <a:lnTo>
                    <a:pt x="29" y="81"/>
                  </a:lnTo>
                  <a:lnTo>
                    <a:pt x="37" y="81"/>
                  </a:lnTo>
                  <a:lnTo>
                    <a:pt x="36" y="79"/>
                  </a:lnTo>
                  <a:lnTo>
                    <a:pt x="53" y="73"/>
                  </a:lnTo>
                  <a:lnTo>
                    <a:pt x="49" y="78"/>
                  </a:lnTo>
                  <a:lnTo>
                    <a:pt x="54" y="81"/>
                  </a:lnTo>
                  <a:lnTo>
                    <a:pt x="56" y="79"/>
                  </a:lnTo>
                  <a:lnTo>
                    <a:pt x="63" y="76"/>
                  </a:lnTo>
                  <a:lnTo>
                    <a:pt x="63" y="74"/>
                  </a:lnTo>
                  <a:lnTo>
                    <a:pt x="61" y="78"/>
                  </a:lnTo>
                  <a:lnTo>
                    <a:pt x="63" y="76"/>
                  </a:lnTo>
                  <a:lnTo>
                    <a:pt x="68" y="73"/>
                  </a:lnTo>
                  <a:lnTo>
                    <a:pt x="71" y="68"/>
                  </a:lnTo>
                  <a:lnTo>
                    <a:pt x="66" y="73"/>
                  </a:lnTo>
                  <a:lnTo>
                    <a:pt x="71" y="69"/>
                  </a:lnTo>
                  <a:lnTo>
                    <a:pt x="75" y="64"/>
                  </a:lnTo>
                  <a:lnTo>
                    <a:pt x="69" y="69"/>
                  </a:lnTo>
                  <a:lnTo>
                    <a:pt x="75" y="66"/>
                  </a:lnTo>
                  <a:lnTo>
                    <a:pt x="78" y="61"/>
                  </a:lnTo>
                  <a:lnTo>
                    <a:pt x="80" y="59"/>
                  </a:lnTo>
                  <a:lnTo>
                    <a:pt x="76" y="61"/>
                  </a:lnTo>
                  <a:lnTo>
                    <a:pt x="78" y="61"/>
                  </a:lnTo>
                  <a:lnTo>
                    <a:pt x="81" y="54"/>
                  </a:lnTo>
                  <a:lnTo>
                    <a:pt x="83" y="52"/>
                  </a:lnTo>
                  <a:lnTo>
                    <a:pt x="80" y="47"/>
                  </a:lnTo>
                  <a:lnTo>
                    <a:pt x="75" y="51"/>
                  </a:lnTo>
                  <a:lnTo>
                    <a:pt x="81" y="34"/>
                  </a:lnTo>
                  <a:lnTo>
                    <a:pt x="83" y="36"/>
                  </a:lnTo>
                  <a:lnTo>
                    <a:pt x="83" y="27"/>
                  </a:lnTo>
                  <a:lnTo>
                    <a:pt x="81" y="25"/>
                  </a:lnTo>
                  <a:lnTo>
                    <a:pt x="81" y="24"/>
                  </a:lnTo>
                  <a:lnTo>
                    <a:pt x="80" y="22"/>
                  </a:lnTo>
                  <a:lnTo>
                    <a:pt x="80" y="20"/>
                  </a:lnTo>
                  <a:lnTo>
                    <a:pt x="66" y="7"/>
                  </a:lnTo>
                  <a:lnTo>
                    <a:pt x="68" y="10"/>
                  </a:lnTo>
                  <a:lnTo>
                    <a:pt x="68" y="9"/>
                  </a:lnTo>
                  <a:lnTo>
                    <a:pt x="63" y="5"/>
                  </a:lnTo>
                  <a:lnTo>
                    <a:pt x="61" y="4"/>
                  </a:lnTo>
                  <a:lnTo>
                    <a:pt x="63" y="7"/>
                  </a:lnTo>
                  <a:lnTo>
                    <a:pt x="63" y="5"/>
                  </a:lnTo>
                  <a:lnTo>
                    <a:pt x="56" y="2"/>
                  </a:lnTo>
                  <a:lnTo>
                    <a:pt x="54" y="0"/>
                  </a:lnTo>
                  <a:lnTo>
                    <a:pt x="29" y="0"/>
                  </a:lnTo>
                  <a:lnTo>
                    <a:pt x="27" y="2"/>
                  </a:lnTo>
                  <a:lnTo>
                    <a:pt x="21" y="5"/>
                  </a:lnTo>
                  <a:lnTo>
                    <a:pt x="21" y="7"/>
                  </a:lnTo>
                  <a:lnTo>
                    <a:pt x="22" y="4"/>
                  </a:lnTo>
                  <a:lnTo>
                    <a:pt x="21" y="5"/>
                  </a:lnTo>
                  <a:lnTo>
                    <a:pt x="16" y="9"/>
                  </a:lnTo>
                  <a:lnTo>
                    <a:pt x="16" y="10"/>
                  </a:lnTo>
                  <a:lnTo>
                    <a:pt x="17" y="7"/>
                  </a:lnTo>
                  <a:lnTo>
                    <a:pt x="4" y="20"/>
                  </a:lnTo>
                  <a:lnTo>
                    <a:pt x="4" y="22"/>
                  </a:lnTo>
                  <a:lnTo>
                    <a:pt x="2" y="24"/>
                  </a:lnTo>
                  <a:lnTo>
                    <a:pt x="2" y="25"/>
                  </a:lnTo>
                  <a:lnTo>
                    <a:pt x="0" y="27"/>
                  </a:lnTo>
                  <a:lnTo>
                    <a:pt x="0" y="41"/>
                  </a:lnTo>
                  <a:lnTo>
                    <a:pt x="21" y="41"/>
                  </a:lnTo>
                  <a:lnTo>
                    <a:pt x="21" y="34"/>
                  </a:lnTo>
                  <a:lnTo>
                    <a:pt x="22" y="32"/>
                  </a:lnTo>
                  <a:lnTo>
                    <a:pt x="22" y="30"/>
                  </a:lnTo>
                  <a:lnTo>
                    <a:pt x="24" y="29"/>
                  </a:lnTo>
                  <a:lnTo>
                    <a:pt x="24" y="27"/>
                  </a:lnTo>
                  <a:lnTo>
                    <a:pt x="29" y="24"/>
                  </a:lnTo>
                  <a:lnTo>
                    <a:pt x="29" y="22"/>
                  </a:lnTo>
                  <a:lnTo>
                    <a:pt x="27" y="25"/>
                  </a:lnTo>
                  <a:lnTo>
                    <a:pt x="29" y="24"/>
                  </a:lnTo>
                  <a:lnTo>
                    <a:pt x="34" y="20"/>
                  </a:lnTo>
                  <a:lnTo>
                    <a:pt x="34" y="19"/>
                  </a:lnTo>
                  <a:lnTo>
                    <a:pt x="34" y="22"/>
                  </a:lnTo>
                  <a:lnTo>
                    <a:pt x="36" y="20"/>
                  </a:lnTo>
                  <a:lnTo>
                    <a:pt x="43" y="20"/>
                  </a:lnTo>
                  <a:lnTo>
                    <a:pt x="48" y="20"/>
                  </a:lnTo>
                  <a:lnTo>
                    <a:pt x="49" y="22"/>
                  </a:lnTo>
                  <a:lnTo>
                    <a:pt x="49" y="19"/>
                  </a:lnTo>
                  <a:lnTo>
                    <a:pt x="49" y="20"/>
                  </a:lnTo>
                  <a:lnTo>
                    <a:pt x="54" y="24"/>
                  </a:lnTo>
                  <a:lnTo>
                    <a:pt x="56" y="25"/>
                  </a:lnTo>
                  <a:lnTo>
                    <a:pt x="54" y="22"/>
                  </a:lnTo>
                  <a:lnTo>
                    <a:pt x="54" y="24"/>
                  </a:lnTo>
                  <a:lnTo>
                    <a:pt x="59" y="27"/>
                  </a:lnTo>
                  <a:lnTo>
                    <a:pt x="59" y="29"/>
                  </a:lnTo>
                  <a:lnTo>
                    <a:pt x="61" y="30"/>
                  </a:lnTo>
                  <a:lnTo>
                    <a:pt x="61" y="32"/>
                  </a:lnTo>
                  <a:lnTo>
                    <a:pt x="63" y="34"/>
                  </a:lnTo>
                  <a:lnTo>
                    <a:pt x="63" y="42"/>
                  </a:lnTo>
                  <a:lnTo>
                    <a:pt x="68" y="47"/>
                  </a:lnTo>
                  <a:lnTo>
                    <a:pt x="75" y="30"/>
                  </a:lnTo>
                  <a:lnTo>
                    <a:pt x="66" y="34"/>
                  </a:lnTo>
                  <a:lnTo>
                    <a:pt x="63" y="46"/>
                  </a:lnTo>
                  <a:lnTo>
                    <a:pt x="61" y="47"/>
                  </a:lnTo>
                  <a:lnTo>
                    <a:pt x="64" y="47"/>
                  </a:lnTo>
                  <a:lnTo>
                    <a:pt x="63" y="47"/>
                  </a:lnTo>
                  <a:lnTo>
                    <a:pt x="59" y="52"/>
                  </a:lnTo>
                  <a:lnTo>
                    <a:pt x="58" y="54"/>
                  </a:lnTo>
                  <a:lnTo>
                    <a:pt x="61" y="52"/>
                  </a:lnTo>
                  <a:lnTo>
                    <a:pt x="63" y="49"/>
                  </a:lnTo>
                  <a:lnTo>
                    <a:pt x="54" y="57"/>
                  </a:lnTo>
                  <a:lnTo>
                    <a:pt x="58" y="56"/>
                  </a:lnTo>
                  <a:lnTo>
                    <a:pt x="59" y="52"/>
                  </a:lnTo>
                  <a:lnTo>
                    <a:pt x="51" y="61"/>
                  </a:lnTo>
                  <a:lnTo>
                    <a:pt x="54" y="59"/>
                  </a:lnTo>
                  <a:lnTo>
                    <a:pt x="56" y="56"/>
                  </a:lnTo>
                  <a:lnTo>
                    <a:pt x="54" y="57"/>
                  </a:lnTo>
                  <a:lnTo>
                    <a:pt x="49" y="61"/>
                  </a:lnTo>
                  <a:lnTo>
                    <a:pt x="49" y="62"/>
                  </a:lnTo>
                  <a:lnTo>
                    <a:pt x="49" y="59"/>
                  </a:lnTo>
                  <a:lnTo>
                    <a:pt x="48" y="61"/>
                  </a:lnTo>
                  <a:lnTo>
                    <a:pt x="36" y="64"/>
                  </a:lnTo>
                  <a:lnTo>
                    <a:pt x="32" y="73"/>
                  </a:lnTo>
                  <a:lnTo>
                    <a:pt x="49" y="66"/>
                  </a:lnTo>
                  <a:lnTo>
                    <a:pt x="44" y="61"/>
                  </a:lnTo>
                  <a:lnTo>
                    <a:pt x="36" y="61"/>
                  </a:lnTo>
                  <a:lnTo>
                    <a:pt x="34" y="59"/>
                  </a:lnTo>
                  <a:lnTo>
                    <a:pt x="34" y="62"/>
                  </a:lnTo>
                  <a:lnTo>
                    <a:pt x="34" y="61"/>
                  </a:lnTo>
                  <a:lnTo>
                    <a:pt x="29" y="57"/>
                  </a:lnTo>
                  <a:lnTo>
                    <a:pt x="27" y="56"/>
                  </a:lnTo>
                  <a:lnTo>
                    <a:pt x="29" y="59"/>
                  </a:lnTo>
                  <a:lnTo>
                    <a:pt x="32" y="61"/>
                  </a:lnTo>
                  <a:lnTo>
                    <a:pt x="24" y="52"/>
                  </a:lnTo>
                  <a:lnTo>
                    <a:pt x="26" y="56"/>
                  </a:lnTo>
                  <a:lnTo>
                    <a:pt x="29" y="57"/>
                  </a:lnTo>
                  <a:lnTo>
                    <a:pt x="21" y="49"/>
                  </a:lnTo>
                  <a:lnTo>
                    <a:pt x="22" y="52"/>
                  </a:lnTo>
                  <a:lnTo>
                    <a:pt x="26" y="54"/>
                  </a:lnTo>
                  <a:lnTo>
                    <a:pt x="24" y="52"/>
                  </a:lnTo>
                  <a:lnTo>
                    <a:pt x="21" y="47"/>
                  </a:lnTo>
                  <a:lnTo>
                    <a:pt x="19" y="47"/>
                  </a:lnTo>
                  <a:lnTo>
                    <a:pt x="22" y="47"/>
                  </a:lnTo>
                  <a:lnTo>
                    <a:pt x="21" y="46"/>
                  </a:lnTo>
                  <a:lnTo>
                    <a:pt x="21" y="41"/>
                  </a:lnTo>
                  <a:lnTo>
                    <a:pt x="0" y="41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71" name="Oval 27"/>
            <p:cNvSpPr>
              <a:spLocks noChangeArrowheads="1"/>
            </p:cNvSpPr>
            <p:nvPr/>
          </p:nvSpPr>
          <p:spPr bwMode="auto">
            <a:xfrm>
              <a:off x="4540" y="1834"/>
              <a:ext cx="65" cy="65"/>
            </a:xfrm>
            <a:prstGeom prst="ellipse">
              <a:avLst/>
            </a:pr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72" name="Freeform 28"/>
            <p:cNvSpPr>
              <a:spLocks/>
            </p:cNvSpPr>
            <p:nvPr/>
          </p:nvSpPr>
          <p:spPr bwMode="auto">
            <a:xfrm>
              <a:off x="4529" y="1824"/>
              <a:ext cx="83" cy="82"/>
            </a:xfrm>
            <a:custGeom>
              <a:avLst/>
              <a:gdLst/>
              <a:ahLst/>
              <a:cxnLst>
                <a:cxn ang="0">
                  <a:pos x="2" y="55"/>
                </a:cxn>
                <a:cxn ang="0">
                  <a:pos x="4" y="60"/>
                </a:cxn>
                <a:cxn ang="0">
                  <a:pos x="14" y="70"/>
                </a:cxn>
                <a:cxn ang="0">
                  <a:pos x="17" y="74"/>
                </a:cxn>
                <a:cxn ang="0">
                  <a:pos x="21" y="77"/>
                </a:cxn>
                <a:cxn ang="0">
                  <a:pos x="21" y="77"/>
                </a:cxn>
                <a:cxn ang="0">
                  <a:pos x="37" y="82"/>
                </a:cxn>
                <a:cxn ang="0">
                  <a:pos x="49" y="79"/>
                </a:cxn>
                <a:cxn ang="0">
                  <a:pos x="63" y="77"/>
                </a:cxn>
                <a:cxn ang="0">
                  <a:pos x="63" y="77"/>
                </a:cxn>
                <a:cxn ang="0">
                  <a:pos x="66" y="74"/>
                </a:cxn>
                <a:cxn ang="0">
                  <a:pos x="69" y="70"/>
                </a:cxn>
                <a:cxn ang="0">
                  <a:pos x="80" y="60"/>
                </a:cxn>
                <a:cxn ang="0">
                  <a:pos x="81" y="55"/>
                </a:cxn>
                <a:cxn ang="0">
                  <a:pos x="75" y="52"/>
                </a:cxn>
                <a:cxn ang="0">
                  <a:pos x="83" y="28"/>
                </a:cxn>
                <a:cxn ang="0">
                  <a:pos x="76" y="20"/>
                </a:cxn>
                <a:cxn ang="0">
                  <a:pos x="75" y="15"/>
                </a:cxn>
                <a:cxn ang="0">
                  <a:pos x="71" y="11"/>
                </a:cxn>
                <a:cxn ang="0">
                  <a:pos x="68" y="8"/>
                </a:cxn>
                <a:cxn ang="0">
                  <a:pos x="63" y="6"/>
                </a:cxn>
                <a:cxn ang="0">
                  <a:pos x="54" y="0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17" y="8"/>
                </a:cxn>
                <a:cxn ang="0">
                  <a:pos x="14" y="11"/>
                </a:cxn>
                <a:cxn ang="0">
                  <a:pos x="4" y="21"/>
                </a:cxn>
                <a:cxn ang="0">
                  <a:pos x="2" y="27"/>
                </a:cxn>
                <a:cxn ang="0">
                  <a:pos x="21" y="42"/>
                </a:cxn>
                <a:cxn ang="0">
                  <a:pos x="19" y="33"/>
                </a:cxn>
                <a:cxn ang="0">
                  <a:pos x="26" y="27"/>
                </a:cxn>
                <a:cxn ang="0">
                  <a:pos x="29" y="23"/>
                </a:cxn>
                <a:cxn ang="0">
                  <a:pos x="32" y="20"/>
                </a:cxn>
                <a:cxn ang="0">
                  <a:pos x="29" y="23"/>
                </a:cxn>
                <a:cxn ang="0">
                  <a:pos x="34" y="21"/>
                </a:cxn>
                <a:cxn ang="0">
                  <a:pos x="48" y="20"/>
                </a:cxn>
                <a:cxn ang="0">
                  <a:pos x="49" y="20"/>
                </a:cxn>
                <a:cxn ang="0">
                  <a:pos x="54" y="21"/>
                </a:cxn>
                <a:cxn ang="0">
                  <a:pos x="58" y="25"/>
                </a:cxn>
                <a:cxn ang="0">
                  <a:pos x="61" y="28"/>
                </a:cxn>
                <a:cxn ang="0">
                  <a:pos x="63" y="33"/>
                </a:cxn>
                <a:cxn ang="0">
                  <a:pos x="63" y="35"/>
                </a:cxn>
                <a:cxn ang="0">
                  <a:pos x="75" y="32"/>
                </a:cxn>
                <a:cxn ang="0">
                  <a:pos x="61" y="48"/>
                </a:cxn>
                <a:cxn ang="0">
                  <a:pos x="59" y="53"/>
                </a:cxn>
                <a:cxn ang="0">
                  <a:pos x="63" y="50"/>
                </a:cxn>
                <a:cxn ang="0">
                  <a:pos x="59" y="53"/>
                </a:cxn>
                <a:cxn ang="0">
                  <a:pos x="56" y="57"/>
                </a:cxn>
                <a:cxn ang="0">
                  <a:pos x="49" y="64"/>
                </a:cxn>
                <a:cxn ang="0">
                  <a:pos x="36" y="65"/>
                </a:cxn>
                <a:cxn ang="0">
                  <a:pos x="44" y="62"/>
                </a:cxn>
                <a:cxn ang="0">
                  <a:pos x="34" y="64"/>
                </a:cxn>
                <a:cxn ang="0">
                  <a:pos x="27" y="57"/>
                </a:cxn>
                <a:cxn ang="0">
                  <a:pos x="24" y="53"/>
                </a:cxn>
                <a:cxn ang="0">
                  <a:pos x="21" y="50"/>
                </a:cxn>
                <a:cxn ang="0">
                  <a:pos x="24" y="53"/>
                </a:cxn>
                <a:cxn ang="0">
                  <a:pos x="22" y="48"/>
                </a:cxn>
                <a:cxn ang="0">
                  <a:pos x="0" y="42"/>
                </a:cxn>
              </a:cxnLst>
              <a:rect l="0" t="0" r="r" b="b"/>
              <a:pathLst>
                <a:path w="83" h="82">
                  <a:moveTo>
                    <a:pt x="0" y="42"/>
                  </a:moveTo>
                  <a:lnTo>
                    <a:pt x="0" y="53"/>
                  </a:lnTo>
                  <a:lnTo>
                    <a:pt x="2" y="55"/>
                  </a:lnTo>
                  <a:lnTo>
                    <a:pt x="5" y="62"/>
                  </a:lnTo>
                  <a:lnTo>
                    <a:pt x="7" y="62"/>
                  </a:lnTo>
                  <a:lnTo>
                    <a:pt x="4" y="60"/>
                  </a:lnTo>
                  <a:lnTo>
                    <a:pt x="5" y="62"/>
                  </a:lnTo>
                  <a:lnTo>
                    <a:pt x="9" y="67"/>
                  </a:lnTo>
                  <a:lnTo>
                    <a:pt x="14" y="70"/>
                  </a:lnTo>
                  <a:lnTo>
                    <a:pt x="9" y="65"/>
                  </a:lnTo>
                  <a:lnTo>
                    <a:pt x="12" y="70"/>
                  </a:lnTo>
                  <a:lnTo>
                    <a:pt x="17" y="74"/>
                  </a:lnTo>
                  <a:lnTo>
                    <a:pt x="12" y="69"/>
                  </a:lnTo>
                  <a:lnTo>
                    <a:pt x="16" y="74"/>
                  </a:lnTo>
                  <a:lnTo>
                    <a:pt x="21" y="77"/>
                  </a:lnTo>
                  <a:lnTo>
                    <a:pt x="22" y="79"/>
                  </a:lnTo>
                  <a:lnTo>
                    <a:pt x="21" y="75"/>
                  </a:lnTo>
                  <a:lnTo>
                    <a:pt x="21" y="77"/>
                  </a:lnTo>
                  <a:lnTo>
                    <a:pt x="27" y="80"/>
                  </a:lnTo>
                  <a:lnTo>
                    <a:pt x="29" y="82"/>
                  </a:lnTo>
                  <a:lnTo>
                    <a:pt x="37" y="82"/>
                  </a:lnTo>
                  <a:lnTo>
                    <a:pt x="36" y="80"/>
                  </a:lnTo>
                  <a:lnTo>
                    <a:pt x="53" y="74"/>
                  </a:lnTo>
                  <a:lnTo>
                    <a:pt x="49" y="79"/>
                  </a:lnTo>
                  <a:lnTo>
                    <a:pt x="54" y="82"/>
                  </a:lnTo>
                  <a:lnTo>
                    <a:pt x="56" y="80"/>
                  </a:lnTo>
                  <a:lnTo>
                    <a:pt x="63" y="77"/>
                  </a:lnTo>
                  <a:lnTo>
                    <a:pt x="63" y="75"/>
                  </a:lnTo>
                  <a:lnTo>
                    <a:pt x="61" y="79"/>
                  </a:lnTo>
                  <a:lnTo>
                    <a:pt x="63" y="77"/>
                  </a:lnTo>
                  <a:lnTo>
                    <a:pt x="68" y="74"/>
                  </a:lnTo>
                  <a:lnTo>
                    <a:pt x="71" y="69"/>
                  </a:lnTo>
                  <a:lnTo>
                    <a:pt x="66" y="74"/>
                  </a:lnTo>
                  <a:lnTo>
                    <a:pt x="71" y="70"/>
                  </a:lnTo>
                  <a:lnTo>
                    <a:pt x="75" y="65"/>
                  </a:lnTo>
                  <a:lnTo>
                    <a:pt x="69" y="70"/>
                  </a:lnTo>
                  <a:lnTo>
                    <a:pt x="75" y="67"/>
                  </a:lnTo>
                  <a:lnTo>
                    <a:pt x="78" y="62"/>
                  </a:lnTo>
                  <a:lnTo>
                    <a:pt x="80" y="60"/>
                  </a:lnTo>
                  <a:lnTo>
                    <a:pt x="76" y="62"/>
                  </a:lnTo>
                  <a:lnTo>
                    <a:pt x="78" y="62"/>
                  </a:lnTo>
                  <a:lnTo>
                    <a:pt x="81" y="55"/>
                  </a:lnTo>
                  <a:lnTo>
                    <a:pt x="83" y="53"/>
                  </a:lnTo>
                  <a:lnTo>
                    <a:pt x="80" y="48"/>
                  </a:lnTo>
                  <a:lnTo>
                    <a:pt x="75" y="52"/>
                  </a:lnTo>
                  <a:lnTo>
                    <a:pt x="81" y="35"/>
                  </a:lnTo>
                  <a:lnTo>
                    <a:pt x="83" y="37"/>
                  </a:lnTo>
                  <a:lnTo>
                    <a:pt x="83" y="28"/>
                  </a:lnTo>
                  <a:lnTo>
                    <a:pt x="81" y="27"/>
                  </a:lnTo>
                  <a:lnTo>
                    <a:pt x="78" y="20"/>
                  </a:lnTo>
                  <a:lnTo>
                    <a:pt x="76" y="20"/>
                  </a:lnTo>
                  <a:lnTo>
                    <a:pt x="80" y="21"/>
                  </a:lnTo>
                  <a:lnTo>
                    <a:pt x="78" y="20"/>
                  </a:lnTo>
                  <a:lnTo>
                    <a:pt x="75" y="15"/>
                  </a:lnTo>
                  <a:lnTo>
                    <a:pt x="69" y="11"/>
                  </a:lnTo>
                  <a:lnTo>
                    <a:pt x="75" y="16"/>
                  </a:lnTo>
                  <a:lnTo>
                    <a:pt x="71" y="11"/>
                  </a:lnTo>
                  <a:lnTo>
                    <a:pt x="66" y="8"/>
                  </a:lnTo>
                  <a:lnTo>
                    <a:pt x="71" y="13"/>
                  </a:lnTo>
                  <a:lnTo>
                    <a:pt x="68" y="8"/>
                  </a:lnTo>
                  <a:lnTo>
                    <a:pt x="63" y="5"/>
                  </a:lnTo>
                  <a:lnTo>
                    <a:pt x="61" y="3"/>
                  </a:lnTo>
                  <a:lnTo>
                    <a:pt x="63" y="6"/>
                  </a:lnTo>
                  <a:lnTo>
                    <a:pt x="63" y="5"/>
                  </a:lnTo>
                  <a:lnTo>
                    <a:pt x="56" y="1"/>
                  </a:lnTo>
                  <a:lnTo>
                    <a:pt x="54" y="0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1" y="5"/>
                  </a:lnTo>
                  <a:lnTo>
                    <a:pt x="21" y="6"/>
                  </a:lnTo>
                  <a:lnTo>
                    <a:pt x="22" y="3"/>
                  </a:lnTo>
                  <a:lnTo>
                    <a:pt x="21" y="5"/>
                  </a:lnTo>
                  <a:lnTo>
                    <a:pt x="16" y="8"/>
                  </a:lnTo>
                  <a:lnTo>
                    <a:pt x="12" y="13"/>
                  </a:lnTo>
                  <a:lnTo>
                    <a:pt x="17" y="8"/>
                  </a:lnTo>
                  <a:lnTo>
                    <a:pt x="12" y="11"/>
                  </a:lnTo>
                  <a:lnTo>
                    <a:pt x="9" y="16"/>
                  </a:lnTo>
                  <a:lnTo>
                    <a:pt x="14" y="11"/>
                  </a:lnTo>
                  <a:lnTo>
                    <a:pt x="9" y="15"/>
                  </a:lnTo>
                  <a:lnTo>
                    <a:pt x="5" y="20"/>
                  </a:lnTo>
                  <a:lnTo>
                    <a:pt x="4" y="21"/>
                  </a:lnTo>
                  <a:lnTo>
                    <a:pt x="7" y="20"/>
                  </a:lnTo>
                  <a:lnTo>
                    <a:pt x="5" y="20"/>
                  </a:lnTo>
                  <a:lnTo>
                    <a:pt x="2" y="27"/>
                  </a:lnTo>
                  <a:lnTo>
                    <a:pt x="0" y="28"/>
                  </a:lnTo>
                  <a:lnTo>
                    <a:pt x="0" y="42"/>
                  </a:lnTo>
                  <a:lnTo>
                    <a:pt x="21" y="42"/>
                  </a:lnTo>
                  <a:lnTo>
                    <a:pt x="21" y="35"/>
                  </a:lnTo>
                  <a:lnTo>
                    <a:pt x="22" y="33"/>
                  </a:lnTo>
                  <a:lnTo>
                    <a:pt x="19" y="33"/>
                  </a:lnTo>
                  <a:lnTo>
                    <a:pt x="21" y="33"/>
                  </a:lnTo>
                  <a:lnTo>
                    <a:pt x="24" y="28"/>
                  </a:lnTo>
                  <a:lnTo>
                    <a:pt x="26" y="27"/>
                  </a:lnTo>
                  <a:lnTo>
                    <a:pt x="22" y="28"/>
                  </a:lnTo>
                  <a:lnTo>
                    <a:pt x="21" y="32"/>
                  </a:lnTo>
                  <a:lnTo>
                    <a:pt x="29" y="23"/>
                  </a:lnTo>
                  <a:lnTo>
                    <a:pt x="26" y="25"/>
                  </a:lnTo>
                  <a:lnTo>
                    <a:pt x="24" y="28"/>
                  </a:lnTo>
                  <a:lnTo>
                    <a:pt x="32" y="20"/>
                  </a:lnTo>
                  <a:lnTo>
                    <a:pt x="29" y="21"/>
                  </a:lnTo>
                  <a:lnTo>
                    <a:pt x="27" y="25"/>
                  </a:lnTo>
                  <a:lnTo>
                    <a:pt x="29" y="23"/>
                  </a:lnTo>
                  <a:lnTo>
                    <a:pt x="34" y="20"/>
                  </a:lnTo>
                  <a:lnTo>
                    <a:pt x="34" y="18"/>
                  </a:lnTo>
                  <a:lnTo>
                    <a:pt x="34" y="21"/>
                  </a:lnTo>
                  <a:lnTo>
                    <a:pt x="36" y="20"/>
                  </a:lnTo>
                  <a:lnTo>
                    <a:pt x="43" y="20"/>
                  </a:lnTo>
                  <a:lnTo>
                    <a:pt x="48" y="20"/>
                  </a:lnTo>
                  <a:lnTo>
                    <a:pt x="49" y="21"/>
                  </a:lnTo>
                  <a:lnTo>
                    <a:pt x="49" y="18"/>
                  </a:lnTo>
                  <a:lnTo>
                    <a:pt x="49" y="20"/>
                  </a:lnTo>
                  <a:lnTo>
                    <a:pt x="54" y="23"/>
                  </a:lnTo>
                  <a:lnTo>
                    <a:pt x="56" y="25"/>
                  </a:lnTo>
                  <a:lnTo>
                    <a:pt x="54" y="21"/>
                  </a:lnTo>
                  <a:lnTo>
                    <a:pt x="51" y="20"/>
                  </a:lnTo>
                  <a:lnTo>
                    <a:pt x="59" y="28"/>
                  </a:lnTo>
                  <a:lnTo>
                    <a:pt x="58" y="25"/>
                  </a:lnTo>
                  <a:lnTo>
                    <a:pt x="54" y="23"/>
                  </a:lnTo>
                  <a:lnTo>
                    <a:pt x="63" y="32"/>
                  </a:lnTo>
                  <a:lnTo>
                    <a:pt x="61" y="28"/>
                  </a:lnTo>
                  <a:lnTo>
                    <a:pt x="58" y="27"/>
                  </a:lnTo>
                  <a:lnTo>
                    <a:pt x="59" y="28"/>
                  </a:lnTo>
                  <a:lnTo>
                    <a:pt x="63" y="33"/>
                  </a:lnTo>
                  <a:lnTo>
                    <a:pt x="64" y="33"/>
                  </a:lnTo>
                  <a:lnTo>
                    <a:pt x="61" y="33"/>
                  </a:lnTo>
                  <a:lnTo>
                    <a:pt x="63" y="35"/>
                  </a:lnTo>
                  <a:lnTo>
                    <a:pt x="63" y="43"/>
                  </a:lnTo>
                  <a:lnTo>
                    <a:pt x="68" y="48"/>
                  </a:lnTo>
                  <a:lnTo>
                    <a:pt x="75" y="32"/>
                  </a:lnTo>
                  <a:lnTo>
                    <a:pt x="66" y="35"/>
                  </a:lnTo>
                  <a:lnTo>
                    <a:pt x="63" y="47"/>
                  </a:lnTo>
                  <a:lnTo>
                    <a:pt x="61" y="48"/>
                  </a:lnTo>
                  <a:lnTo>
                    <a:pt x="64" y="48"/>
                  </a:lnTo>
                  <a:lnTo>
                    <a:pt x="63" y="48"/>
                  </a:lnTo>
                  <a:lnTo>
                    <a:pt x="59" y="53"/>
                  </a:lnTo>
                  <a:lnTo>
                    <a:pt x="58" y="55"/>
                  </a:lnTo>
                  <a:lnTo>
                    <a:pt x="61" y="53"/>
                  </a:lnTo>
                  <a:lnTo>
                    <a:pt x="63" y="50"/>
                  </a:lnTo>
                  <a:lnTo>
                    <a:pt x="54" y="59"/>
                  </a:lnTo>
                  <a:lnTo>
                    <a:pt x="58" y="57"/>
                  </a:lnTo>
                  <a:lnTo>
                    <a:pt x="59" y="53"/>
                  </a:lnTo>
                  <a:lnTo>
                    <a:pt x="51" y="62"/>
                  </a:lnTo>
                  <a:lnTo>
                    <a:pt x="54" y="60"/>
                  </a:lnTo>
                  <a:lnTo>
                    <a:pt x="56" y="57"/>
                  </a:lnTo>
                  <a:lnTo>
                    <a:pt x="54" y="59"/>
                  </a:lnTo>
                  <a:lnTo>
                    <a:pt x="49" y="62"/>
                  </a:lnTo>
                  <a:lnTo>
                    <a:pt x="49" y="64"/>
                  </a:lnTo>
                  <a:lnTo>
                    <a:pt x="49" y="60"/>
                  </a:lnTo>
                  <a:lnTo>
                    <a:pt x="48" y="62"/>
                  </a:lnTo>
                  <a:lnTo>
                    <a:pt x="36" y="65"/>
                  </a:lnTo>
                  <a:lnTo>
                    <a:pt x="32" y="74"/>
                  </a:lnTo>
                  <a:lnTo>
                    <a:pt x="49" y="67"/>
                  </a:lnTo>
                  <a:lnTo>
                    <a:pt x="44" y="62"/>
                  </a:lnTo>
                  <a:lnTo>
                    <a:pt x="36" y="62"/>
                  </a:lnTo>
                  <a:lnTo>
                    <a:pt x="34" y="60"/>
                  </a:lnTo>
                  <a:lnTo>
                    <a:pt x="34" y="64"/>
                  </a:lnTo>
                  <a:lnTo>
                    <a:pt x="34" y="62"/>
                  </a:lnTo>
                  <a:lnTo>
                    <a:pt x="29" y="59"/>
                  </a:lnTo>
                  <a:lnTo>
                    <a:pt x="27" y="57"/>
                  </a:lnTo>
                  <a:lnTo>
                    <a:pt x="29" y="60"/>
                  </a:lnTo>
                  <a:lnTo>
                    <a:pt x="32" y="62"/>
                  </a:lnTo>
                  <a:lnTo>
                    <a:pt x="24" y="53"/>
                  </a:lnTo>
                  <a:lnTo>
                    <a:pt x="26" y="57"/>
                  </a:lnTo>
                  <a:lnTo>
                    <a:pt x="29" y="59"/>
                  </a:lnTo>
                  <a:lnTo>
                    <a:pt x="21" y="50"/>
                  </a:lnTo>
                  <a:lnTo>
                    <a:pt x="22" y="53"/>
                  </a:lnTo>
                  <a:lnTo>
                    <a:pt x="26" y="55"/>
                  </a:lnTo>
                  <a:lnTo>
                    <a:pt x="24" y="53"/>
                  </a:lnTo>
                  <a:lnTo>
                    <a:pt x="21" y="48"/>
                  </a:lnTo>
                  <a:lnTo>
                    <a:pt x="19" y="48"/>
                  </a:lnTo>
                  <a:lnTo>
                    <a:pt x="22" y="48"/>
                  </a:lnTo>
                  <a:lnTo>
                    <a:pt x="21" y="47"/>
                  </a:lnTo>
                  <a:lnTo>
                    <a:pt x="21" y="42"/>
                  </a:lnTo>
                  <a:lnTo>
                    <a:pt x="0" y="4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73" name="Rectangle 29"/>
            <p:cNvSpPr>
              <a:spLocks noChangeArrowheads="1"/>
            </p:cNvSpPr>
            <p:nvPr/>
          </p:nvSpPr>
          <p:spPr bwMode="auto">
            <a:xfrm>
              <a:off x="5109" y="991"/>
              <a:ext cx="149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400" i="0" baseline="0">
                  <a:solidFill>
                    <a:srgbClr val="000000"/>
                  </a:solidFill>
                </a:rPr>
                <a:t>Q</a:t>
              </a:r>
              <a:endParaRPr lang="en-US" sz="2400"/>
            </a:p>
          </p:txBody>
        </p:sp>
        <p:sp>
          <p:nvSpPr>
            <p:cNvPr id="722975" name="Freeform 31"/>
            <p:cNvSpPr>
              <a:spLocks/>
            </p:cNvSpPr>
            <p:nvPr/>
          </p:nvSpPr>
          <p:spPr bwMode="auto">
            <a:xfrm>
              <a:off x="4041" y="1707"/>
              <a:ext cx="66" cy="162"/>
            </a:xfrm>
            <a:custGeom>
              <a:avLst/>
              <a:gdLst/>
              <a:ahLst/>
              <a:cxnLst>
                <a:cxn ang="0">
                  <a:pos x="45" y="155"/>
                </a:cxn>
                <a:cxn ang="0">
                  <a:pos x="49" y="160"/>
                </a:cxn>
                <a:cxn ang="0">
                  <a:pos x="54" y="162"/>
                </a:cxn>
                <a:cxn ang="0">
                  <a:pos x="61" y="160"/>
                </a:cxn>
                <a:cxn ang="0">
                  <a:pos x="64" y="157"/>
                </a:cxn>
                <a:cxn ang="0">
                  <a:pos x="66" y="149"/>
                </a:cxn>
                <a:cxn ang="0">
                  <a:pos x="64" y="135"/>
                </a:cxn>
                <a:cxn ang="0">
                  <a:pos x="62" y="120"/>
                </a:cxn>
                <a:cxn ang="0">
                  <a:pos x="61" y="112"/>
                </a:cxn>
                <a:cxn ang="0">
                  <a:pos x="59" y="101"/>
                </a:cxn>
                <a:cxn ang="0">
                  <a:pos x="57" y="93"/>
                </a:cxn>
                <a:cxn ang="0">
                  <a:pos x="52" y="80"/>
                </a:cxn>
                <a:cxn ang="0">
                  <a:pos x="49" y="64"/>
                </a:cxn>
                <a:cxn ang="0">
                  <a:pos x="45" y="56"/>
                </a:cxn>
                <a:cxn ang="0">
                  <a:pos x="42" y="48"/>
                </a:cxn>
                <a:cxn ang="0">
                  <a:pos x="37" y="37"/>
                </a:cxn>
                <a:cxn ang="0">
                  <a:pos x="34" y="31"/>
                </a:cxn>
                <a:cxn ang="0">
                  <a:pos x="27" y="19"/>
                </a:cxn>
                <a:cxn ang="0">
                  <a:pos x="20" y="7"/>
                </a:cxn>
                <a:cxn ang="0">
                  <a:pos x="15" y="2"/>
                </a:cxn>
                <a:cxn ang="0">
                  <a:pos x="7" y="0"/>
                </a:cxn>
                <a:cxn ang="0">
                  <a:pos x="2" y="5"/>
                </a:cxn>
                <a:cxn ang="0">
                  <a:pos x="0" y="14"/>
                </a:cxn>
                <a:cxn ang="0">
                  <a:pos x="3" y="21"/>
                </a:cxn>
                <a:cxn ang="0">
                  <a:pos x="7" y="26"/>
                </a:cxn>
                <a:cxn ang="0">
                  <a:pos x="13" y="36"/>
                </a:cxn>
                <a:cxn ang="0">
                  <a:pos x="17" y="44"/>
                </a:cxn>
                <a:cxn ang="0">
                  <a:pos x="20" y="51"/>
                </a:cxn>
                <a:cxn ang="0">
                  <a:pos x="23" y="59"/>
                </a:cxn>
                <a:cxn ang="0">
                  <a:pos x="27" y="68"/>
                </a:cxn>
                <a:cxn ang="0">
                  <a:pos x="30" y="76"/>
                </a:cxn>
                <a:cxn ang="0">
                  <a:pos x="32" y="83"/>
                </a:cxn>
                <a:cxn ang="0">
                  <a:pos x="37" y="96"/>
                </a:cxn>
                <a:cxn ang="0">
                  <a:pos x="39" y="105"/>
                </a:cxn>
                <a:cxn ang="0">
                  <a:pos x="40" y="115"/>
                </a:cxn>
                <a:cxn ang="0">
                  <a:pos x="42" y="123"/>
                </a:cxn>
                <a:cxn ang="0">
                  <a:pos x="44" y="138"/>
                </a:cxn>
                <a:cxn ang="0">
                  <a:pos x="45" y="155"/>
                </a:cxn>
              </a:cxnLst>
              <a:rect l="0" t="0" r="r" b="b"/>
              <a:pathLst>
                <a:path w="66" h="162">
                  <a:moveTo>
                    <a:pt x="45" y="152"/>
                  </a:moveTo>
                  <a:lnTo>
                    <a:pt x="45" y="155"/>
                  </a:lnTo>
                  <a:lnTo>
                    <a:pt x="47" y="157"/>
                  </a:lnTo>
                  <a:lnTo>
                    <a:pt x="49" y="160"/>
                  </a:lnTo>
                  <a:lnTo>
                    <a:pt x="50" y="160"/>
                  </a:lnTo>
                  <a:lnTo>
                    <a:pt x="54" y="162"/>
                  </a:lnTo>
                  <a:lnTo>
                    <a:pt x="59" y="162"/>
                  </a:lnTo>
                  <a:lnTo>
                    <a:pt x="61" y="160"/>
                  </a:lnTo>
                  <a:lnTo>
                    <a:pt x="64" y="159"/>
                  </a:lnTo>
                  <a:lnTo>
                    <a:pt x="64" y="157"/>
                  </a:lnTo>
                  <a:lnTo>
                    <a:pt x="66" y="154"/>
                  </a:lnTo>
                  <a:lnTo>
                    <a:pt x="66" y="149"/>
                  </a:lnTo>
                  <a:lnTo>
                    <a:pt x="64" y="145"/>
                  </a:lnTo>
                  <a:lnTo>
                    <a:pt x="64" y="135"/>
                  </a:lnTo>
                  <a:lnTo>
                    <a:pt x="62" y="130"/>
                  </a:lnTo>
                  <a:lnTo>
                    <a:pt x="62" y="120"/>
                  </a:lnTo>
                  <a:lnTo>
                    <a:pt x="61" y="115"/>
                  </a:lnTo>
                  <a:lnTo>
                    <a:pt x="61" y="112"/>
                  </a:lnTo>
                  <a:lnTo>
                    <a:pt x="59" y="106"/>
                  </a:lnTo>
                  <a:lnTo>
                    <a:pt x="59" y="101"/>
                  </a:lnTo>
                  <a:lnTo>
                    <a:pt x="57" y="96"/>
                  </a:lnTo>
                  <a:lnTo>
                    <a:pt x="57" y="93"/>
                  </a:lnTo>
                  <a:lnTo>
                    <a:pt x="54" y="81"/>
                  </a:lnTo>
                  <a:lnTo>
                    <a:pt x="52" y="80"/>
                  </a:lnTo>
                  <a:lnTo>
                    <a:pt x="52" y="74"/>
                  </a:lnTo>
                  <a:lnTo>
                    <a:pt x="49" y="64"/>
                  </a:lnTo>
                  <a:lnTo>
                    <a:pt x="47" y="61"/>
                  </a:lnTo>
                  <a:lnTo>
                    <a:pt x="45" y="56"/>
                  </a:lnTo>
                  <a:lnTo>
                    <a:pt x="44" y="53"/>
                  </a:lnTo>
                  <a:lnTo>
                    <a:pt x="42" y="48"/>
                  </a:lnTo>
                  <a:lnTo>
                    <a:pt x="40" y="44"/>
                  </a:lnTo>
                  <a:lnTo>
                    <a:pt x="37" y="37"/>
                  </a:lnTo>
                  <a:lnTo>
                    <a:pt x="34" y="34"/>
                  </a:lnTo>
                  <a:lnTo>
                    <a:pt x="34" y="31"/>
                  </a:lnTo>
                  <a:lnTo>
                    <a:pt x="27" y="21"/>
                  </a:lnTo>
                  <a:lnTo>
                    <a:pt x="27" y="19"/>
                  </a:lnTo>
                  <a:lnTo>
                    <a:pt x="23" y="12"/>
                  </a:lnTo>
                  <a:lnTo>
                    <a:pt x="20" y="7"/>
                  </a:lnTo>
                  <a:lnTo>
                    <a:pt x="17" y="4"/>
                  </a:lnTo>
                  <a:lnTo>
                    <a:pt x="15" y="2"/>
                  </a:lnTo>
                  <a:lnTo>
                    <a:pt x="12" y="0"/>
                  </a:lnTo>
                  <a:lnTo>
                    <a:pt x="7" y="0"/>
                  </a:lnTo>
                  <a:lnTo>
                    <a:pt x="3" y="4"/>
                  </a:lnTo>
                  <a:lnTo>
                    <a:pt x="2" y="5"/>
                  </a:lnTo>
                  <a:lnTo>
                    <a:pt x="0" y="9"/>
                  </a:lnTo>
                  <a:lnTo>
                    <a:pt x="0" y="14"/>
                  </a:lnTo>
                  <a:lnTo>
                    <a:pt x="2" y="15"/>
                  </a:lnTo>
                  <a:lnTo>
                    <a:pt x="3" y="21"/>
                  </a:lnTo>
                  <a:lnTo>
                    <a:pt x="7" y="22"/>
                  </a:lnTo>
                  <a:lnTo>
                    <a:pt x="7" y="26"/>
                  </a:lnTo>
                  <a:lnTo>
                    <a:pt x="10" y="31"/>
                  </a:lnTo>
                  <a:lnTo>
                    <a:pt x="13" y="36"/>
                  </a:lnTo>
                  <a:lnTo>
                    <a:pt x="13" y="37"/>
                  </a:lnTo>
                  <a:lnTo>
                    <a:pt x="17" y="44"/>
                  </a:lnTo>
                  <a:lnTo>
                    <a:pt x="20" y="48"/>
                  </a:lnTo>
                  <a:lnTo>
                    <a:pt x="20" y="51"/>
                  </a:lnTo>
                  <a:lnTo>
                    <a:pt x="22" y="54"/>
                  </a:lnTo>
                  <a:lnTo>
                    <a:pt x="23" y="59"/>
                  </a:lnTo>
                  <a:lnTo>
                    <a:pt x="25" y="63"/>
                  </a:lnTo>
                  <a:lnTo>
                    <a:pt x="27" y="68"/>
                  </a:lnTo>
                  <a:lnTo>
                    <a:pt x="29" y="71"/>
                  </a:lnTo>
                  <a:lnTo>
                    <a:pt x="30" y="76"/>
                  </a:lnTo>
                  <a:lnTo>
                    <a:pt x="32" y="78"/>
                  </a:lnTo>
                  <a:lnTo>
                    <a:pt x="32" y="83"/>
                  </a:lnTo>
                  <a:lnTo>
                    <a:pt x="34" y="88"/>
                  </a:lnTo>
                  <a:lnTo>
                    <a:pt x="37" y="96"/>
                  </a:lnTo>
                  <a:lnTo>
                    <a:pt x="37" y="100"/>
                  </a:lnTo>
                  <a:lnTo>
                    <a:pt x="39" y="105"/>
                  </a:lnTo>
                  <a:lnTo>
                    <a:pt x="39" y="110"/>
                  </a:lnTo>
                  <a:lnTo>
                    <a:pt x="40" y="115"/>
                  </a:lnTo>
                  <a:lnTo>
                    <a:pt x="40" y="118"/>
                  </a:lnTo>
                  <a:lnTo>
                    <a:pt x="42" y="123"/>
                  </a:lnTo>
                  <a:lnTo>
                    <a:pt x="42" y="133"/>
                  </a:lnTo>
                  <a:lnTo>
                    <a:pt x="44" y="138"/>
                  </a:lnTo>
                  <a:lnTo>
                    <a:pt x="44" y="149"/>
                  </a:lnTo>
                  <a:lnTo>
                    <a:pt x="45" y="155"/>
                  </a:lnTo>
                  <a:lnTo>
                    <a:pt x="45" y="1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76" name="Freeform 32"/>
            <p:cNvSpPr>
              <a:spLocks/>
            </p:cNvSpPr>
            <p:nvPr/>
          </p:nvSpPr>
          <p:spPr bwMode="auto">
            <a:xfrm>
              <a:off x="4048" y="1709"/>
              <a:ext cx="350" cy="155"/>
            </a:xfrm>
            <a:custGeom>
              <a:avLst/>
              <a:gdLst/>
              <a:ahLst/>
              <a:cxnLst>
                <a:cxn ang="0">
                  <a:pos x="335" y="153"/>
                </a:cxn>
                <a:cxn ang="0">
                  <a:pos x="342" y="155"/>
                </a:cxn>
                <a:cxn ang="0">
                  <a:pos x="347" y="153"/>
                </a:cxn>
                <a:cxn ang="0">
                  <a:pos x="350" y="148"/>
                </a:cxn>
                <a:cxn ang="0">
                  <a:pos x="348" y="140"/>
                </a:cxn>
                <a:cxn ang="0">
                  <a:pos x="347" y="138"/>
                </a:cxn>
                <a:cxn ang="0">
                  <a:pos x="325" y="115"/>
                </a:cxn>
                <a:cxn ang="0">
                  <a:pos x="281" y="81"/>
                </a:cxn>
                <a:cxn ang="0">
                  <a:pos x="262" y="69"/>
                </a:cxn>
                <a:cxn ang="0">
                  <a:pos x="244" y="57"/>
                </a:cxn>
                <a:cxn ang="0">
                  <a:pos x="200" y="37"/>
                </a:cxn>
                <a:cxn ang="0">
                  <a:pos x="180" y="29"/>
                </a:cxn>
                <a:cxn ang="0">
                  <a:pos x="146" y="19"/>
                </a:cxn>
                <a:cxn ang="0">
                  <a:pos x="97" y="8"/>
                </a:cxn>
                <a:cxn ang="0">
                  <a:pos x="70" y="3"/>
                </a:cxn>
                <a:cxn ang="0">
                  <a:pos x="48" y="2"/>
                </a:cxn>
                <a:cxn ang="0">
                  <a:pos x="8" y="0"/>
                </a:cxn>
                <a:cxn ang="0">
                  <a:pos x="1" y="5"/>
                </a:cxn>
                <a:cxn ang="0">
                  <a:pos x="0" y="12"/>
                </a:cxn>
                <a:cxn ang="0">
                  <a:pos x="5" y="19"/>
                </a:cxn>
                <a:cxn ang="0">
                  <a:pos x="10" y="20"/>
                </a:cxn>
                <a:cxn ang="0">
                  <a:pos x="45" y="22"/>
                </a:cxn>
                <a:cxn ang="0">
                  <a:pos x="70" y="24"/>
                </a:cxn>
                <a:cxn ang="0">
                  <a:pos x="94" y="29"/>
                </a:cxn>
                <a:cxn ang="0">
                  <a:pos x="139" y="39"/>
                </a:cxn>
                <a:cxn ang="0">
                  <a:pos x="173" y="49"/>
                </a:cxn>
                <a:cxn ang="0">
                  <a:pos x="193" y="57"/>
                </a:cxn>
                <a:cxn ang="0">
                  <a:pos x="234" y="74"/>
                </a:cxn>
                <a:cxn ang="0">
                  <a:pos x="252" y="86"/>
                </a:cxn>
                <a:cxn ang="0">
                  <a:pos x="271" y="98"/>
                </a:cxn>
                <a:cxn ang="0">
                  <a:pos x="311" y="128"/>
                </a:cxn>
                <a:cxn ang="0">
                  <a:pos x="333" y="152"/>
                </a:cxn>
              </a:cxnLst>
              <a:rect l="0" t="0" r="r" b="b"/>
              <a:pathLst>
                <a:path w="350" h="155">
                  <a:moveTo>
                    <a:pt x="331" y="152"/>
                  </a:moveTo>
                  <a:lnTo>
                    <a:pt x="335" y="153"/>
                  </a:lnTo>
                  <a:lnTo>
                    <a:pt x="337" y="155"/>
                  </a:lnTo>
                  <a:lnTo>
                    <a:pt x="342" y="155"/>
                  </a:lnTo>
                  <a:lnTo>
                    <a:pt x="345" y="153"/>
                  </a:lnTo>
                  <a:lnTo>
                    <a:pt x="347" y="153"/>
                  </a:lnTo>
                  <a:lnTo>
                    <a:pt x="348" y="150"/>
                  </a:lnTo>
                  <a:lnTo>
                    <a:pt x="350" y="148"/>
                  </a:lnTo>
                  <a:lnTo>
                    <a:pt x="350" y="143"/>
                  </a:lnTo>
                  <a:lnTo>
                    <a:pt x="348" y="140"/>
                  </a:lnTo>
                  <a:lnTo>
                    <a:pt x="348" y="138"/>
                  </a:lnTo>
                  <a:lnTo>
                    <a:pt x="347" y="138"/>
                  </a:lnTo>
                  <a:lnTo>
                    <a:pt x="331" y="123"/>
                  </a:lnTo>
                  <a:lnTo>
                    <a:pt x="325" y="115"/>
                  </a:lnTo>
                  <a:lnTo>
                    <a:pt x="289" y="86"/>
                  </a:lnTo>
                  <a:lnTo>
                    <a:pt x="281" y="81"/>
                  </a:lnTo>
                  <a:lnTo>
                    <a:pt x="273" y="74"/>
                  </a:lnTo>
                  <a:lnTo>
                    <a:pt x="262" y="69"/>
                  </a:lnTo>
                  <a:lnTo>
                    <a:pt x="252" y="62"/>
                  </a:lnTo>
                  <a:lnTo>
                    <a:pt x="244" y="57"/>
                  </a:lnTo>
                  <a:lnTo>
                    <a:pt x="212" y="40"/>
                  </a:lnTo>
                  <a:lnTo>
                    <a:pt x="200" y="37"/>
                  </a:lnTo>
                  <a:lnTo>
                    <a:pt x="190" y="32"/>
                  </a:lnTo>
                  <a:lnTo>
                    <a:pt x="180" y="29"/>
                  </a:lnTo>
                  <a:lnTo>
                    <a:pt x="156" y="22"/>
                  </a:lnTo>
                  <a:lnTo>
                    <a:pt x="146" y="19"/>
                  </a:lnTo>
                  <a:lnTo>
                    <a:pt x="121" y="12"/>
                  </a:lnTo>
                  <a:lnTo>
                    <a:pt x="97" y="8"/>
                  </a:lnTo>
                  <a:lnTo>
                    <a:pt x="86" y="5"/>
                  </a:lnTo>
                  <a:lnTo>
                    <a:pt x="70" y="3"/>
                  </a:lnTo>
                  <a:lnTo>
                    <a:pt x="59" y="3"/>
                  </a:lnTo>
                  <a:lnTo>
                    <a:pt x="48" y="2"/>
                  </a:lnTo>
                  <a:lnTo>
                    <a:pt x="33" y="0"/>
                  </a:lnTo>
                  <a:lnTo>
                    <a:pt x="8" y="0"/>
                  </a:lnTo>
                  <a:lnTo>
                    <a:pt x="5" y="2"/>
                  </a:lnTo>
                  <a:lnTo>
                    <a:pt x="1" y="5"/>
                  </a:lnTo>
                  <a:lnTo>
                    <a:pt x="0" y="7"/>
                  </a:lnTo>
                  <a:lnTo>
                    <a:pt x="0" y="12"/>
                  </a:lnTo>
                  <a:lnTo>
                    <a:pt x="1" y="15"/>
                  </a:lnTo>
                  <a:lnTo>
                    <a:pt x="5" y="19"/>
                  </a:lnTo>
                  <a:lnTo>
                    <a:pt x="6" y="20"/>
                  </a:lnTo>
                  <a:lnTo>
                    <a:pt x="10" y="20"/>
                  </a:lnTo>
                  <a:lnTo>
                    <a:pt x="33" y="20"/>
                  </a:lnTo>
                  <a:lnTo>
                    <a:pt x="45" y="22"/>
                  </a:lnTo>
                  <a:lnTo>
                    <a:pt x="59" y="24"/>
                  </a:lnTo>
                  <a:lnTo>
                    <a:pt x="70" y="24"/>
                  </a:lnTo>
                  <a:lnTo>
                    <a:pt x="82" y="25"/>
                  </a:lnTo>
                  <a:lnTo>
                    <a:pt x="94" y="29"/>
                  </a:lnTo>
                  <a:lnTo>
                    <a:pt x="118" y="32"/>
                  </a:lnTo>
                  <a:lnTo>
                    <a:pt x="139" y="39"/>
                  </a:lnTo>
                  <a:lnTo>
                    <a:pt x="150" y="42"/>
                  </a:lnTo>
                  <a:lnTo>
                    <a:pt x="173" y="49"/>
                  </a:lnTo>
                  <a:lnTo>
                    <a:pt x="183" y="52"/>
                  </a:lnTo>
                  <a:lnTo>
                    <a:pt x="193" y="57"/>
                  </a:lnTo>
                  <a:lnTo>
                    <a:pt x="205" y="61"/>
                  </a:lnTo>
                  <a:lnTo>
                    <a:pt x="234" y="74"/>
                  </a:lnTo>
                  <a:lnTo>
                    <a:pt x="242" y="79"/>
                  </a:lnTo>
                  <a:lnTo>
                    <a:pt x="252" y="86"/>
                  </a:lnTo>
                  <a:lnTo>
                    <a:pt x="262" y="91"/>
                  </a:lnTo>
                  <a:lnTo>
                    <a:pt x="271" y="98"/>
                  </a:lnTo>
                  <a:lnTo>
                    <a:pt x="279" y="103"/>
                  </a:lnTo>
                  <a:lnTo>
                    <a:pt x="311" y="128"/>
                  </a:lnTo>
                  <a:lnTo>
                    <a:pt x="318" y="136"/>
                  </a:lnTo>
                  <a:lnTo>
                    <a:pt x="333" y="152"/>
                  </a:lnTo>
                  <a:lnTo>
                    <a:pt x="331" y="152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77" name="Freeform 33"/>
            <p:cNvSpPr>
              <a:spLocks/>
            </p:cNvSpPr>
            <p:nvPr/>
          </p:nvSpPr>
          <p:spPr bwMode="auto">
            <a:xfrm>
              <a:off x="4048" y="1856"/>
              <a:ext cx="65" cy="161"/>
            </a:xfrm>
            <a:custGeom>
              <a:avLst/>
              <a:gdLst/>
              <a:ahLst/>
              <a:cxnLst>
                <a:cxn ang="0">
                  <a:pos x="65" y="8"/>
                </a:cxn>
                <a:cxn ang="0">
                  <a:pos x="64" y="3"/>
                </a:cxn>
                <a:cxn ang="0">
                  <a:pos x="59" y="0"/>
                </a:cxn>
                <a:cxn ang="0">
                  <a:pos x="50" y="1"/>
                </a:cxn>
                <a:cxn ang="0">
                  <a:pos x="47" y="5"/>
                </a:cxn>
                <a:cxn ang="0">
                  <a:pos x="45" y="10"/>
                </a:cxn>
                <a:cxn ang="0">
                  <a:pos x="43" y="11"/>
                </a:cxn>
                <a:cxn ang="0">
                  <a:pos x="42" y="27"/>
                </a:cxn>
                <a:cxn ang="0">
                  <a:pos x="40" y="40"/>
                </a:cxn>
                <a:cxn ang="0">
                  <a:pos x="38" y="48"/>
                </a:cxn>
                <a:cxn ang="0">
                  <a:pos x="37" y="59"/>
                </a:cxn>
                <a:cxn ang="0">
                  <a:pos x="33" y="67"/>
                </a:cxn>
                <a:cxn ang="0">
                  <a:pos x="30" y="79"/>
                </a:cxn>
                <a:cxn ang="0">
                  <a:pos x="25" y="92"/>
                </a:cxn>
                <a:cxn ang="0">
                  <a:pos x="22" y="101"/>
                </a:cxn>
                <a:cxn ang="0">
                  <a:pos x="16" y="114"/>
                </a:cxn>
                <a:cxn ang="0">
                  <a:pos x="13" y="119"/>
                </a:cxn>
                <a:cxn ang="0">
                  <a:pos x="8" y="131"/>
                </a:cxn>
                <a:cxn ang="0">
                  <a:pos x="1" y="143"/>
                </a:cxn>
                <a:cxn ang="0">
                  <a:pos x="1" y="146"/>
                </a:cxn>
                <a:cxn ang="0">
                  <a:pos x="0" y="153"/>
                </a:cxn>
                <a:cxn ang="0">
                  <a:pos x="5" y="160"/>
                </a:cxn>
                <a:cxn ang="0">
                  <a:pos x="11" y="161"/>
                </a:cxn>
                <a:cxn ang="0">
                  <a:pos x="18" y="156"/>
                </a:cxn>
                <a:cxn ang="0">
                  <a:pos x="22" y="150"/>
                </a:cxn>
                <a:cxn ang="0">
                  <a:pos x="25" y="143"/>
                </a:cxn>
                <a:cxn ang="0">
                  <a:pos x="30" y="133"/>
                </a:cxn>
                <a:cxn ang="0">
                  <a:pos x="37" y="121"/>
                </a:cxn>
                <a:cxn ang="0">
                  <a:pos x="42" y="107"/>
                </a:cxn>
                <a:cxn ang="0">
                  <a:pos x="45" y="99"/>
                </a:cxn>
                <a:cxn ang="0">
                  <a:pos x="50" y="86"/>
                </a:cxn>
                <a:cxn ang="0">
                  <a:pos x="54" y="75"/>
                </a:cxn>
                <a:cxn ang="0">
                  <a:pos x="55" y="69"/>
                </a:cxn>
                <a:cxn ang="0">
                  <a:pos x="57" y="57"/>
                </a:cxn>
                <a:cxn ang="0">
                  <a:pos x="60" y="48"/>
                </a:cxn>
                <a:cxn ang="0">
                  <a:pos x="62" y="38"/>
                </a:cxn>
                <a:cxn ang="0">
                  <a:pos x="64" y="25"/>
                </a:cxn>
                <a:cxn ang="0">
                  <a:pos x="65" y="10"/>
                </a:cxn>
              </a:cxnLst>
              <a:rect l="0" t="0" r="r" b="b"/>
              <a:pathLst>
                <a:path w="65" h="161">
                  <a:moveTo>
                    <a:pt x="65" y="10"/>
                  </a:moveTo>
                  <a:lnTo>
                    <a:pt x="65" y="8"/>
                  </a:lnTo>
                  <a:lnTo>
                    <a:pt x="64" y="5"/>
                  </a:lnTo>
                  <a:lnTo>
                    <a:pt x="64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4" y="0"/>
                  </a:lnTo>
                  <a:lnTo>
                    <a:pt x="50" y="1"/>
                  </a:lnTo>
                  <a:lnTo>
                    <a:pt x="48" y="1"/>
                  </a:lnTo>
                  <a:lnTo>
                    <a:pt x="47" y="5"/>
                  </a:lnTo>
                  <a:lnTo>
                    <a:pt x="45" y="6"/>
                  </a:lnTo>
                  <a:lnTo>
                    <a:pt x="45" y="10"/>
                  </a:lnTo>
                  <a:lnTo>
                    <a:pt x="47" y="5"/>
                  </a:lnTo>
                  <a:lnTo>
                    <a:pt x="43" y="11"/>
                  </a:lnTo>
                  <a:lnTo>
                    <a:pt x="43" y="21"/>
                  </a:lnTo>
                  <a:lnTo>
                    <a:pt x="42" y="27"/>
                  </a:lnTo>
                  <a:lnTo>
                    <a:pt x="42" y="35"/>
                  </a:lnTo>
                  <a:lnTo>
                    <a:pt x="40" y="40"/>
                  </a:lnTo>
                  <a:lnTo>
                    <a:pt x="40" y="45"/>
                  </a:lnTo>
                  <a:lnTo>
                    <a:pt x="38" y="48"/>
                  </a:lnTo>
                  <a:lnTo>
                    <a:pt x="37" y="53"/>
                  </a:lnTo>
                  <a:lnTo>
                    <a:pt x="37" y="59"/>
                  </a:lnTo>
                  <a:lnTo>
                    <a:pt x="35" y="62"/>
                  </a:lnTo>
                  <a:lnTo>
                    <a:pt x="33" y="67"/>
                  </a:lnTo>
                  <a:lnTo>
                    <a:pt x="33" y="72"/>
                  </a:lnTo>
                  <a:lnTo>
                    <a:pt x="30" y="79"/>
                  </a:lnTo>
                  <a:lnTo>
                    <a:pt x="27" y="89"/>
                  </a:lnTo>
                  <a:lnTo>
                    <a:pt x="25" y="92"/>
                  </a:lnTo>
                  <a:lnTo>
                    <a:pt x="23" y="97"/>
                  </a:lnTo>
                  <a:lnTo>
                    <a:pt x="22" y="101"/>
                  </a:lnTo>
                  <a:lnTo>
                    <a:pt x="18" y="111"/>
                  </a:lnTo>
                  <a:lnTo>
                    <a:pt x="16" y="114"/>
                  </a:lnTo>
                  <a:lnTo>
                    <a:pt x="16" y="118"/>
                  </a:lnTo>
                  <a:lnTo>
                    <a:pt x="13" y="119"/>
                  </a:lnTo>
                  <a:lnTo>
                    <a:pt x="10" y="126"/>
                  </a:lnTo>
                  <a:lnTo>
                    <a:pt x="8" y="131"/>
                  </a:lnTo>
                  <a:lnTo>
                    <a:pt x="8" y="133"/>
                  </a:lnTo>
                  <a:lnTo>
                    <a:pt x="1" y="143"/>
                  </a:lnTo>
                  <a:lnTo>
                    <a:pt x="0" y="148"/>
                  </a:lnTo>
                  <a:lnTo>
                    <a:pt x="1" y="146"/>
                  </a:lnTo>
                  <a:lnTo>
                    <a:pt x="0" y="148"/>
                  </a:lnTo>
                  <a:lnTo>
                    <a:pt x="0" y="153"/>
                  </a:lnTo>
                  <a:lnTo>
                    <a:pt x="1" y="156"/>
                  </a:lnTo>
                  <a:lnTo>
                    <a:pt x="5" y="160"/>
                  </a:lnTo>
                  <a:lnTo>
                    <a:pt x="6" y="161"/>
                  </a:lnTo>
                  <a:lnTo>
                    <a:pt x="11" y="161"/>
                  </a:lnTo>
                  <a:lnTo>
                    <a:pt x="15" y="160"/>
                  </a:lnTo>
                  <a:lnTo>
                    <a:pt x="18" y="156"/>
                  </a:lnTo>
                  <a:lnTo>
                    <a:pt x="20" y="155"/>
                  </a:lnTo>
                  <a:lnTo>
                    <a:pt x="22" y="150"/>
                  </a:lnTo>
                  <a:lnTo>
                    <a:pt x="22" y="148"/>
                  </a:lnTo>
                  <a:lnTo>
                    <a:pt x="25" y="143"/>
                  </a:lnTo>
                  <a:lnTo>
                    <a:pt x="28" y="138"/>
                  </a:lnTo>
                  <a:lnTo>
                    <a:pt x="30" y="133"/>
                  </a:lnTo>
                  <a:lnTo>
                    <a:pt x="33" y="128"/>
                  </a:lnTo>
                  <a:lnTo>
                    <a:pt x="37" y="121"/>
                  </a:lnTo>
                  <a:lnTo>
                    <a:pt x="38" y="118"/>
                  </a:lnTo>
                  <a:lnTo>
                    <a:pt x="42" y="107"/>
                  </a:lnTo>
                  <a:lnTo>
                    <a:pt x="43" y="104"/>
                  </a:lnTo>
                  <a:lnTo>
                    <a:pt x="45" y="99"/>
                  </a:lnTo>
                  <a:lnTo>
                    <a:pt x="47" y="96"/>
                  </a:lnTo>
                  <a:lnTo>
                    <a:pt x="50" y="86"/>
                  </a:lnTo>
                  <a:lnTo>
                    <a:pt x="52" y="82"/>
                  </a:lnTo>
                  <a:lnTo>
                    <a:pt x="54" y="75"/>
                  </a:lnTo>
                  <a:lnTo>
                    <a:pt x="54" y="70"/>
                  </a:lnTo>
                  <a:lnTo>
                    <a:pt x="55" y="69"/>
                  </a:lnTo>
                  <a:lnTo>
                    <a:pt x="57" y="62"/>
                  </a:lnTo>
                  <a:lnTo>
                    <a:pt x="57" y="57"/>
                  </a:lnTo>
                  <a:lnTo>
                    <a:pt x="59" y="55"/>
                  </a:lnTo>
                  <a:lnTo>
                    <a:pt x="60" y="48"/>
                  </a:lnTo>
                  <a:lnTo>
                    <a:pt x="60" y="43"/>
                  </a:lnTo>
                  <a:lnTo>
                    <a:pt x="62" y="38"/>
                  </a:lnTo>
                  <a:lnTo>
                    <a:pt x="62" y="30"/>
                  </a:lnTo>
                  <a:lnTo>
                    <a:pt x="64" y="25"/>
                  </a:lnTo>
                  <a:lnTo>
                    <a:pt x="64" y="15"/>
                  </a:lnTo>
                  <a:lnTo>
                    <a:pt x="65" y="1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78" name="Freeform 34"/>
            <p:cNvSpPr>
              <a:spLocks/>
            </p:cNvSpPr>
            <p:nvPr/>
          </p:nvSpPr>
          <p:spPr bwMode="auto">
            <a:xfrm>
              <a:off x="4056" y="1859"/>
              <a:ext cx="350" cy="153"/>
            </a:xfrm>
            <a:custGeom>
              <a:avLst/>
              <a:gdLst/>
              <a:ahLst/>
              <a:cxnLst>
                <a:cxn ang="0">
                  <a:pos x="349" y="15"/>
                </a:cxn>
                <a:cxn ang="0">
                  <a:pos x="350" y="7"/>
                </a:cxn>
                <a:cxn ang="0">
                  <a:pos x="345" y="2"/>
                </a:cxn>
                <a:cxn ang="0">
                  <a:pos x="337" y="0"/>
                </a:cxn>
                <a:cxn ang="0">
                  <a:pos x="334" y="2"/>
                </a:cxn>
                <a:cxn ang="0">
                  <a:pos x="318" y="17"/>
                </a:cxn>
                <a:cxn ang="0">
                  <a:pos x="303" y="32"/>
                </a:cxn>
                <a:cxn ang="0">
                  <a:pos x="288" y="42"/>
                </a:cxn>
                <a:cxn ang="0">
                  <a:pos x="270" y="56"/>
                </a:cxn>
                <a:cxn ang="0">
                  <a:pos x="251" y="67"/>
                </a:cxn>
                <a:cxn ang="0">
                  <a:pos x="204" y="91"/>
                </a:cxn>
                <a:cxn ang="0">
                  <a:pos x="182" y="99"/>
                </a:cxn>
                <a:cxn ang="0">
                  <a:pos x="160" y="106"/>
                </a:cxn>
                <a:cxn ang="0">
                  <a:pos x="116" y="120"/>
                </a:cxn>
                <a:cxn ang="0">
                  <a:pos x="81" y="126"/>
                </a:cxn>
                <a:cxn ang="0">
                  <a:pos x="47" y="130"/>
                </a:cxn>
                <a:cxn ang="0">
                  <a:pos x="22" y="131"/>
                </a:cxn>
                <a:cxn ang="0">
                  <a:pos x="10" y="133"/>
                </a:cxn>
                <a:cxn ang="0">
                  <a:pos x="3" y="136"/>
                </a:cxn>
                <a:cxn ang="0">
                  <a:pos x="0" y="141"/>
                </a:cxn>
                <a:cxn ang="0">
                  <a:pos x="3" y="150"/>
                </a:cxn>
                <a:cxn ang="0">
                  <a:pos x="8" y="153"/>
                </a:cxn>
                <a:cxn ang="0">
                  <a:pos x="12" y="153"/>
                </a:cxn>
                <a:cxn ang="0">
                  <a:pos x="34" y="152"/>
                </a:cxn>
                <a:cxn ang="0">
                  <a:pos x="59" y="150"/>
                </a:cxn>
                <a:cxn ang="0">
                  <a:pos x="96" y="143"/>
                </a:cxn>
                <a:cxn ang="0">
                  <a:pos x="157" y="130"/>
                </a:cxn>
                <a:cxn ang="0">
                  <a:pos x="179" y="123"/>
                </a:cxn>
                <a:cxn ang="0">
                  <a:pos x="201" y="115"/>
                </a:cxn>
                <a:cxn ang="0">
                  <a:pos x="253" y="89"/>
                </a:cxn>
                <a:cxn ang="0">
                  <a:pos x="271" y="77"/>
                </a:cxn>
                <a:cxn ang="0">
                  <a:pos x="291" y="66"/>
                </a:cxn>
                <a:cxn ang="0">
                  <a:pos x="307" y="54"/>
                </a:cxn>
                <a:cxn ang="0">
                  <a:pos x="323" y="37"/>
                </a:cxn>
                <a:cxn ang="0">
                  <a:pos x="339" y="24"/>
                </a:cxn>
                <a:cxn ang="0">
                  <a:pos x="347" y="17"/>
                </a:cxn>
              </a:cxnLst>
              <a:rect l="0" t="0" r="r" b="b"/>
              <a:pathLst>
                <a:path w="350" h="153">
                  <a:moveTo>
                    <a:pt x="347" y="17"/>
                  </a:moveTo>
                  <a:lnTo>
                    <a:pt x="349" y="15"/>
                  </a:lnTo>
                  <a:lnTo>
                    <a:pt x="350" y="12"/>
                  </a:lnTo>
                  <a:lnTo>
                    <a:pt x="350" y="7"/>
                  </a:lnTo>
                  <a:lnTo>
                    <a:pt x="347" y="3"/>
                  </a:lnTo>
                  <a:lnTo>
                    <a:pt x="345" y="2"/>
                  </a:lnTo>
                  <a:lnTo>
                    <a:pt x="342" y="0"/>
                  </a:lnTo>
                  <a:lnTo>
                    <a:pt x="337" y="0"/>
                  </a:lnTo>
                  <a:lnTo>
                    <a:pt x="334" y="3"/>
                  </a:lnTo>
                  <a:lnTo>
                    <a:pt x="334" y="2"/>
                  </a:lnTo>
                  <a:lnTo>
                    <a:pt x="325" y="10"/>
                  </a:lnTo>
                  <a:lnTo>
                    <a:pt x="318" y="17"/>
                  </a:lnTo>
                  <a:lnTo>
                    <a:pt x="310" y="24"/>
                  </a:lnTo>
                  <a:lnTo>
                    <a:pt x="303" y="32"/>
                  </a:lnTo>
                  <a:lnTo>
                    <a:pt x="297" y="37"/>
                  </a:lnTo>
                  <a:lnTo>
                    <a:pt x="288" y="42"/>
                  </a:lnTo>
                  <a:lnTo>
                    <a:pt x="278" y="49"/>
                  </a:lnTo>
                  <a:lnTo>
                    <a:pt x="270" y="56"/>
                  </a:lnTo>
                  <a:lnTo>
                    <a:pt x="261" y="61"/>
                  </a:lnTo>
                  <a:lnTo>
                    <a:pt x="251" y="67"/>
                  </a:lnTo>
                  <a:lnTo>
                    <a:pt x="243" y="72"/>
                  </a:lnTo>
                  <a:lnTo>
                    <a:pt x="204" y="91"/>
                  </a:lnTo>
                  <a:lnTo>
                    <a:pt x="194" y="94"/>
                  </a:lnTo>
                  <a:lnTo>
                    <a:pt x="182" y="99"/>
                  </a:lnTo>
                  <a:lnTo>
                    <a:pt x="172" y="103"/>
                  </a:lnTo>
                  <a:lnTo>
                    <a:pt x="160" y="106"/>
                  </a:lnTo>
                  <a:lnTo>
                    <a:pt x="150" y="109"/>
                  </a:lnTo>
                  <a:lnTo>
                    <a:pt x="116" y="120"/>
                  </a:lnTo>
                  <a:lnTo>
                    <a:pt x="93" y="123"/>
                  </a:lnTo>
                  <a:lnTo>
                    <a:pt x="81" y="126"/>
                  </a:lnTo>
                  <a:lnTo>
                    <a:pt x="59" y="130"/>
                  </a:lnTo>
                  <a:lnTo>
                    <a:pt x="47" y="130"/>
                  </a:lnTo>
                  <a:lnTo>
                    <a:pt x="34" y="131"/>
                  </a:lnTo>
                  <a:lnTo>
                    <a:pt x="22" y="131"/>
                  </a:lnTo>
                  <a:lnTo>
                    <a:pt x="8" y="133"/>
                  </a:lnTo>
                  <a:lnTo>
                    <a:pt x="10" y="133"/>
                  </a:lnTo>
                  <a:lnTo>
                    <a:pt x="7" y="133"/>
                  </a:lnTo>
                  <a:lnTo>
                    <a:pt x="3" y="136"/>
                  </a:lnTo>
                  <a:lnTo>
                    <a:pt x="2" y="138"/>
                  </a:lnTo>
                  <a:lnTo>
                    <a:pt x="0" y="141"/>
                  </a:lnTo>
                  <a:lnTo>
                    <a:pt x="0" y="147"/>
                  </a:lnTo>
                  <a:lnTo>
                    <a:pt x="3" y="150"/>
                  </a:lnTo>
                  <a:lnTo>
                    <a:pt x="5" y="152"/>
                  </a:lnTo>
                  <a:lnTo>
                    <a:pt x="8" y="153"/>
                  </a:lnTo>
                  <a:lnTo>
                    <a:pt x="10" y="153"/>
                  </a:lnTo>
                  <a:lnTo>
                    <a:pt x="12" y="153"/>
                  </a:lnTo>
                  <a:lnTo>
                    <a:pt x="22" y="152"/>
                  </a:lnTo>
                  <a:lnTo>
                    <a:pt x="34" y="152"/>
                  </a:lnTo>
                  <a:lnTo>
                    <a:pt x="47" y="150"/>
                  </a:lnTo>
                  <a:lnTo>
                    <a:pt x="59" y="150"/>
                  </a:lnTo>
                  <a:lnTo>
                    <a:pt x="84" y="147"/>
                  </a:lnTo>
                  <a:lnTo>
                    <a:pt x="96" y="143"/>
                  </a:lnTo>
                  <a:lnTo>
                    <a:pt x="120" y="140"/>
                  </a:lnTo>
                  <a:lnTo>
                    <a:pt x="157" y="130"/>
                  </a:lnTo>
                  <a:lnTo>
                    <a:pt x="167" y="126"/>
                  </a:lnTo>
                  <a:lnTo>
                    <a:pt x="179" y="123"/>
                  </a:lnTo>
                  <a:lnTo>
                    <a:pt x="189" y="120"/>
                  </a:lnTo>
                  <a:lnTo>
                    <a:pt x="201" y="115"/>
                  </a:lnTo>
                  <a:lnTo>
                    <a:pt x="211" y="111"/>
                  </a:lnTo>
                  <a:lnTo>
                    <a:pt x="253" y="89"/>
                  </a:lnTo>
                  <a:lnTo>
                    <a:pt x="261" y="84"/>
                  </a:lnTo>
                  <a:lnTo>
                    <a:pt x="271" y="77"/>
                  </a:lnTo>
                  <a:lnTo>
                    <a:pt x="280" y="72"/>
                  </a:lnTo>
                  <a:lnTo>
                    <a:pt x="291" y="66"/>
                  </a:lnTo>
                  <a:lnTo>
                    <a:pt x="298" y="59"/>
                  </a:lnTo>
                  <a:lnTo>
                    <a:pt x="307" y="54"/>
                  </a:lnTo>
                  <a:lnTo>
                    <a:pt x="317" y="45"/>
                  </a:lnTo>
                  <a:lnTo>
                    <a:pt x="323" y="37"/>
                  </a:lnTo>
                  <a:lnTo>
                    <a:pt x="332" y="30"/>
                  </a:lnTo>
                  <a:lnTo>
                    <a:pt x="339" y="24"/>
                  </a:lnTo>
                  <a:lnTo>
                    <a:pt x="347" y="18"/>
                  </a:lnTo>
                  <a:lnTo>
                    <a:pt x="347" y="1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79" name="Freeform 35"/>
            <p:cNvSpPr>
              <a:spLocks/>
            </p:cNvSpPr>
            <p:nvPr/>
          </p:nvSpPr>
          <p:spPr bwMode="auto">
            <a:xfrm>
              <a:off x="4374" y="1820"/>
              <a:ext cx="88" cy="88"/>
            </a:xfrm>
            <a:custGeom>
              <a:avLst/>
              <a:gdLst/>
              <a:ahLst/>
              <a:cxnLst>
                <a:cxn ang="0">
                  <a:pos x="2" y="59"/>
                </a:cxn>
                <a:cxn ang="0">
                  <a:pos x="7" y="69"/>
                </a:cxn>
                <a:cxn ang="0">
                  <a:pos x="9" y="71"/>
                </a:cxn>
                <a:cxn ang="0">
                  <a:pos x="19" y="81"/>
                </a:cxn>
                <a:cxn ang="0">
                  <a:pos x="22" y="84"/>
                </a:cxn>
                <a:cxn ang="0">
                  <a:pos x="29" y="86"/>
                </a:cxn>
                <a:cxn ang="0">
                  <a:pos x="51" y="86"/>
                </a:cxn>
                <a:cxn ang="0">
                  <a:pos x="59" y="86"/>
                </a:cxn>
                <a:cxn ang="0">
                  <a:pos x="70" y="81"/>
                </a:cxn>
                <a:cxn ang="0">
                  <a:pos x="70" y="81"/>
                </a:cxn>
                <a:cxn ang="0">
                  <a:pos x="80" y="71"/>
                </a:cxn>
                <a:cxn ang="0">
                  <a:pos x="76" y="73"/>
                </a:cxn>
                <a:cxn ang="0">
                  <a:pos x="86" y="61"/>
                </a:cxn>
                <a:cxn ang="0">
                  <a:pos x="88" y="49"/>
                </a:cxn>
                <a:cxn ang="0">
                  <a:pos x="88" y="31"/>
                </a:cxn>
                <a:cxn ang="0">
                  <a:pos x="85" y="25"/>
                </a:cxn>
                <a:cxn ang="0">
                  <a:pos x="78" y="17"/>
                </a:cxn>
                <a:cxn ang="0">
                  <a:pos x="76" y="12"/>
                </a:cxn>
                <a:cxn ang="0">
                  <a:pos x="70" y="9"/>
                </a:cxn>
                <a:cxn ang="0">
                  <a:pos x="63" y="2"/>
                </a:cxn>
                <a:cxn ang="0">
                  <a:pos x="31" y="0"/>
                </a:cxn>
                <a:cxn ang="0">
                  <a:pos x="24" y="4"/>
                </a:cxn>
                <a:cxn ang="0">
                  <a:pos x="12" y="12"/>
                </a:cxn>
                <a:cxn ang="0">
                  <a:pos x="4" y="24"/>
                </a:cxn>
                <a:cxn ang="0">
                  <a:pos x="0" y="31"/>
                </a:cxn>
                <a:cxn ang="0">
                  <a:pos x="21" y="37"/>
                </a:cxn>
                <a:cxn ang="0">
                  <a:pos x="24" y="31"/>
                </a:cxn>
                <a:cxn ang="0">
                  <a:pos x="26" y="25"/>
                </a:cxn>
                <a:cxn ang="0">
                  <a:pos x="31" y="24"/>
                </a:cxn>
                <a:cxn ang="0">
                  <a:pos x="38" y="20"/>
                </a:cxn>
                <a:cxn ang="0">
                  <a:pos x="53" y="22"/>
                </a:cxn>
                <a:cxn ang="0">
                  <a:pos x="56" y="20"/>
                </a:cxn>
                <a:cxn ang="0">
                  <a:pos x="64" y="29"/>
                </a:cxn>
                <a:cxn ang="0">
                  <a:pos x="61" y="25"/>
                </a:cxn>
                <a:cxn ang="0">
                  <a:pos x="64" y="29"/>
                </a:cxn>
                <a:cxn ang="0">
                  <a:pos x="66" y="36"/>
                </a:cxn>
                <a:cxn ang="0">
                  <a:pos x="71" y="49"/>
                </a:cxn>
                <a:cxn ang="0">
                  <a:pos x="68" y="51"/>
                </a:cxn>
                <a:cxn ang="0">
                  <a:pos x="64" y="56"/>
                </a:cxn>
                <a:cxn ang="0">
                  <a:pos x="61" y="61"/>
                </a:cxn>
                <a:cxn ang="0">
                  <a:pos x="63" y="63"/>
                </a:cxn>
                <a:cxn ang="0">
                  <a:pos x="61" y="61"/>
                </a:cxn>
                <a:cxn ang="0">
                  <a:pos x="56" y="64"/>
                </a:cxn>
                <a:cxn ang="0">
                  <a:pos x="51" y="68"/>
                </a:cxn>
                <a:cxn ang="0">
                  <a:pos x="49" y="71"/>
                </a:cxn>
                <a:cxn ang="0">
                  <a:pos x="36" y="66"/>
                </a:cxn>
                <a:cxn ang="0">
                  <a:pos x="29" y="64"/>
                </a:cxn>
                <a:cxn ang="0">
                  <a:pos x="26" y="61"/>
                </a:cxn>
                <a:cxn ang="0">
                  <a:pos x="29" y="64"/>
                </a:cxn>
                <a:cxn ang="0">
                  <a:pos x="21" y="56"/>
                </a:cxn>
                <a:cxn ang="0">
                  <a:pos x="22" y="52"/>
                </a:cxn>
                <a:cxn ang="0">
                  <a:pos x="0" y="44"/>
                </a:cxn>
              </a:cxnLst>
              <a:rect l="0" t="0" r="r" b="b"/>
              <a:pathLst>
                <a:path w="88" h="88">
                  <a:moveTo>
                    <a:pt x="0" y="44"/>
                  </a:moveTo>
                  <a:lnTo>
                    <a:pt x="0" y="57"/>
                  </a:lnTo>
                  <a:lnTo>
                    <a:pt x="2" y="59"/>
                  </a:lnTo>
                  <a:lnTo>
                    <a:pt x="2" y="63"/>
                  </a:lnTo>
                  <a:lnTo>
                    <a:pt x="4" y="64"/>
                  </a:lnTo>
                  <a:lnTo>
                    <a:pt x="7" y="69"/>
                  </a:lnTo>
                  <a:lnTo>
                    <a:pt x="9" y="69"/>
                  </a:lnTo>
                  <a:lnTo>
                    <a:pt x="5" y="68"/>
                  </a:lnTo>
                  <a:lnTo>
                    <a:pt x="9" y="71"/>
                  </a:lnTo>
                  <a:lnTo>
                    <a:pt x="12" y="76"/>
                  </a:lnTo>
                  <a:lnTo>
                    <a:pt x="17" y="79"/>
                  </a:lnTo>
                  <a:lnTo>
                    <a:pt x="19" y="81"/>
                  </a:lnTo>
                  <a:lnTo>
                    <a:pt x="17" y="78"/>
                  </a:lnTo>
                  <a:lnTo>
                    <a:pt x="14" y="76"/>
                  </a:lnTo>
                  <a:lnTo>
                    <a:pt x="22" y="84"/>
                  </a:lnTo>
                  <a:lnTo>
                    <a:pt x="26" y="84"/>
                  </a:lnTo>
                  <a:lnTo>
                    <a:pt x="27" y="86"/>
                  </a:lnTo>
                  <a:lnTo>
                    <a:pt x="29" y="86"/>
                  </a:lnTo>
                  <a:lnTo>
                    <a:pt x="31" y="88"/>
                  </a:lnTo>
                  <a:lnTo>
                    <a:pt x="39" y="88"/>
                  </a:lnTo>
                  <a:lnTo>
                    <a:pt x="51" y="86"/>
                  </a:lnTo>
                  <a:lnTo>
                    <a:pt x="49" y="88"/>
                  </a:lnTo>
                  <a:lnTo>
                    <a:pt x="58" y="88"/>
                  </a:lnTo>
                  <a:lnTo>
                    <a:pt x="59" y="86"/>
                  </a:lnTo>
                  <a:lnTo>
                    <a:pt x="61" y="86"/>
                  </a:lnTo>
                  <a:lnTo>
                    <a:pt x="63" y="84"/>
                  </a:lnTo>
                  <a:lnTo>
                    <a:pt x="70" y="81"/>
                  </a:lnTo>
                  <a:lnTo>
                    <a:pt x="73" y="76"/>
                  </a:lnTo>
                  <a:lnTo>
                    <a:pt x="68" y="81"/>
                  </a:lnTo>
                  <a:lnTo>
                    <a:pt x="70" y="81"/>
                  </a:lnTo>
                  <a:lnTo>
                    <a:pt x="71" y="79"/>
                  </a:lnTo>
                  <a:lnTo>
                    <a:pt x="76" y="76"/>
                  </a:lnTo>
                  <a:lnTo>
                    <a:pt x="80" y="71"/>
                  </a:lnTo>
                  <a:lnTo>
                    <a:pt x="81" y="69"/>
                  </a:lnTo>
                  <a:lnTo>
                    <a:pt x="81" y="68"/>
                  </a:lnTo>
                  <a:lnTo>
                    <a:pt x="76" y="73"/>
                  </a:lnTo>
                  <a:lnTo>
                    <a:pt x="81" y="69"/>
                  </a:lnTo>
                  <a:lnTo>
                    <a:pt x="85" y="63"/>
                  </a:lnTo>
                  <a:lnTo>
                    <a:pt x="86" y="61"/>
                  </a:lnTo>
                  <a:lnTo>
                    <a:pt x="86" y="59"/>
                  </a:lnTo>
                  <a:lnTo>
                    <a:pt x="88" y="57"/>
                  </a:lnTo>
                  <a:lnTo>
                    <a:pt x="88" y="49"/>
                  </a:lnTo>
                  <a:lnTo>
                    <a:pt x="86" y="51"/>
                  </a:lnTo>
                  <a:lnTo>
                    <a:pt x="88" y="39"/>
                  </a:lnTo>
                  <a:lnTo>
                    <a:pt x="88" y="31"/>
                  </a:lnTo>
                  <a:lnTo>
                    <a:pt x="86" y="29"/>
                  </a:lnTo>
                  <a:lnTo>
                    <a:pt x="86" y="27"/>
                  </a:lnTo>
                  <a:lnTo>
                    <a:pt x="85" y="25"/>
                  </a:lnTo>
                  <a:lnTo>
                    <a:pt x="85" y="22"/>
                  </a:lnTo>
                  <a:lnTo>
                    <a:pt x="76" y="14"/>
                  </a:lnTo>
                  <a:lnTo>
                    <a:pt x="78" y="17"/>
                  </a:lnTo>
                  <a:lnTo>
                    <a:pt x="81" y="19"/>
                  </a:lnTo>
                  <a:lnTo>
                    <a:pt x="80" y="17"/>
                  </a:lnTo>
                  <a:lnTo>
                    <a:pt x="76" y="12"/>
                  </a:lnTo>
                  <a:lnTo>
                    <a:pt x="71" y="9"/>
                  </a:lnTo>
                  <a:lnTo>
                    <a:pt x="68" y="5"/>
                  </a:lnTo>
                  <a:lnTo>
                    <a:pt x="70" y="9"/>
                  </a:lnTo>
                  <a:lnTo>
                    <a:pt x="70" y="7"/>
                  </a:lnTo>
                  <a:lnTo>
                    <a:pt x="64" y="4"/>
                  </a:lnTo>
                  <a:lnTo>
                    <a:pt x="63" y="2"/>
                  </a:lnTo>
                  <a:lnTo>
                    <a:pt x="59" y="2"/>
                  </a:lnTo>
                  <a:lnTo>
                    <a:pt x="58" y="0"/>
                  </a:lnTo>
                  <a:lnTo>
                    <a:pt x="31" y="0"/>
                  </a:lnTo>
                  <a:lnTo>
                    <a:pt x="29" y="2"/>
                  </a:lnTo>
                  <a:lnTo>
                    <a:pt x="26" y="2"/>
                  </a:lnTo>
                  <a:lnTo>
                    <a:pt x="24" y="4"/>
                  </a:lnTo>
                  <a:lnTo>
                    <a:pt x="22" y="4"/>
                  </a:lnTo>
                  <a:lnTo>
                    <a:pt x="17" y="9"/>
                  </a:lnTo>
                  <a:lnTo>
                    <a:pt x="12" y="12"/>
                  </a:lnTo>
                  <a:lnTo>
                    <a:pt x="9" y="17"/>
                  </a:lnTo>
                  <a:lnTo>
                    <a:pt x="4" y="22"/>
                  </a:lnTo>
                  <a:lnTo>
                    <a:pt x="4" y="24"/>
                  </a:lnTo>
                  <a:lnTo>
                    <a:pt x="2" y="25"/>
                  </a:lnTo>
                  <a:lnTo>
                    <a:pt x="2" y="29"/>
                  </a:lnTo>
                  <a:lnTo>
                    <a:pt x="0" y="31"/>
                  </a:lnTo>
                  <a:lnTo>
                    <a:pt x="0" y="44"/>
                  </a:lnTo>
                  <a:lnTo>
                    <a:pt x="21" y="44"/>
                  </a:lnTo>
                  <a:lnTo>
                    <a:pt x="21" y="37"/>
                  </a:lnTo>
                  <a:lnTo>
                    <a:pt x="22" y="36"/>
                  </a:lnTo>
                  <a:lnTo>
                    <a:pt x="22" y="32"/>
                  </a:lnTo>
                  <a:lnTo>
                    <a:pt x="24" y="31"/>
                  </a:lnTo>
                  <a:lnTo>
                    <a:pt x="24" y="29"/>
                  </a:lnTo>
                  <a:lnTo>
                    <a:pt x="29" y="24"/>
                  </a:lnTo>
                  <a:lnTo>
                    <a:pt x="26" y="25"/>
                  </a:lnTo>
                  <a:lnTo>
                    <a:pt x="24" y="29"/>
                  </a:lnTo>
                  <a:lnTo>
                    <a:pt x="29" y="24"/>
                  </a:lnTo>
                  <a:lnTo>
                    <a:pt x="31" y="24"/>
                  </a:lnTo>
                  <a:lnTo>
                    <a:pt x="32" y="22"/>
                  </a:lnTo>
                  <a:lnTo>
                    <a:pt x="36" y="22"/>
                  </a:lnTo>
                  <a:lnTo>
                    <a:pt x="38" y="20"/>
                  </a:lnTo>
                  <a:lnTo>
                    <a:pt x="44" y="20"/>
                  </a:lnTo>
                  <a:lnTo>
                    <a:pt x="51" y="20"/>
                  </a:lnTo>
                  <a:lnTo>
                    <a:pt x="53" y="22"/>
                  </a:lnTo>
                  <a:lnTo>
                    <a:pt x="56" y="22"/>
                  </a:lnTo>
                  <a:lnTo>
                    <a:pt x="58" y="24"/>
                  </a:lnTo>
                  <a:lnTo>
                    <a:pt x="56" y="20"/>
                  </a:lnTo>
                  <a:lnTo>
                    <a:pt x="56" y="22"/>
                  </a:lnTo>
                  <a:lnTo>
                    <a:pt x="61" y="25"/>
                  </a:lnTo>
                  <a:lnTo>
                    <a:pt x="64" y="29"/>
                  </a:lnTo>
                  <a:lnTo>
                    <a:pt x="63" y="25"/>
                  </a:lnTo>
                  <a:lnTo>
                    <a:pt x="59" y="24"/>
                  </a:lnTo>
                  <a:lnTo>
                    <a:pt x="61" y="25"/>
                  </a:lnTo>
                  <a:lnTo>
                    <a:pt x="64" y="31"/>
                  </a:lnTo>
                  <a:lnTo>
                    <a:pt x="70" y="34"/>
                  </a:lnTo>
                  <a:lnTo>
                    <a:pt x="64" y="29"/>
                  </a:lnTo>
                  <a:lnTo>
                    <a:pt x="64" y="32"/>
                  </a:lnTo>
                  <a:lnTo>
                    <a:pt x="66" y="34"/>
                  </a:lnTo>
                  <a:lnTo>
                    <a:pt x="66" y="36"/>
                  </a:lnTo>
                  <a:lnTo>
                    <a:pt x="68" y="37"/>
                  </a:lnTo>
                  <a:lnTo>
                    <a:pt x="68" y="42"/>
                  </a:lnTo>
                  <a:lnTo>
                    <a:pt x="71" y="49"/>
                  </a:lnTo>
                  <a:lnTo>
                    <a:pt x="73" y="37"/>
                  </a:lnTo>
                  <a:lnTo>
                    <a:pt x="68" y="42"/>
                  </a:lnTo>
                  <a:lnTo>
                    <a:pt x="68" y="51"/>
                  </a:lnTo>
                  <a:lnTo>
                    <a:pt x="66" y="52"/>
                  </a:lnTo>
                  <a:lnTo>
                    <a:pt x="66" y="54"/>
                  </a:lnTo>
                  <a:lnTo>
                    <a:pt x="64" y="56"/>
                  </a:lnTo>
                  <a:lnTo>
                    <a:pt x="68" y="56"/>
                  </a:lnTo>
                  <a:lnTo>
                    <a:pt x="70" y="52"/>
                  </a:lnTo>
                  <a:lnTo>
                    <a:pt x="61" y="61"/>
                  </a:lnTo>
                  <a:lnTo>
                    <a:pt x="61" y="63"/>
                  </a:lnTo>
                  <a:lnTo>
                    <a:pt x="59" y="64"/>
                  </a:lnTo>
                  <a:lnTo>
                    <a:pt x="63" y="63"/>
                  </a:lnTo>
                  <a:lnTo>
                    <a:pt x="64" y="59"/>
                  </a:lnTo>
                  <a:lnTo>
                    <a:pt x="63" y="61"/>
                  </a:lnTo>
                  <a:lnTo>
                    <a:pt x="61" y="61"/>
                  </a:lnTo>
                  <a:lnTo>
                    <a:pt x="53" y="69"/>
                  </a:lnTo>
                  <a:lnTo>
                    <a:pt x="56" y="68"/>
                  </a:lnTo>
                  <a:lnTo>
                    <a:pt x="56" y="64"/>
                  </a:lnTo>
                  <a:lnTo>
                    <a:pt x="54" y="66"/>
                  </a:lnTo>
                  <a:lnTo>
                    <a:pt x="53" y="66"/>
                  </a:lnTo>
                  <a:lnTo>
                    <a:pt x="51" y="68"/>
                  </a:lnTo>
                  <a:lnTo>
                    <a:pt x="43" y="68"/>
                  </a:lnTo>
                  <a:lnTo>
                    <a:pt x="38" y="73"/>
                  </a:lnTo>
                  <a:lnTo>
                    <a:pt x="49" y="71"/>
                  </a:lnTo>
                  <a:lnTo>
                    <a:pt x="43" y="68"/>
                  </a:lnTo>
                  <a:lnTo>
                    <a:pt x="38" y="68"/>
                  </a:lnTo>
                  <a:lnTo>
                    <a:pt x="36" y="66"/>
                  </a:lnTo>
                  <a:lnTo>
                    <a:pt x="34" y="66"/>
                  </a:lnTo>
                  <a:lnTo>
                    <a:pt x="32" y="64"/>
                  </a:lnTo>
                  <a:lnTo>
                    <a:pt x="29" y="64"/>
                  </a:lnTo>
                  <a:lnTo>
                    <a:pt x="34" y="69"/>
                  </a:lnTo>
                  <a:lnTo>
                    <a:pt x="31" y="64"/>
                  </a:lnTo>
                  <a:lnTo>
                    <a:pt x="26" y="61"/>
                  </a:lnTo>
                  <a:lnTo>
                    <a:pt x="24" y="59"/>
                  </a:lnTo>
                  <a:lnTo>
                    <a:pt x="26" y="63"/>
                  </a:lnTo>
                  <a:lnTo>
                    <a:pt x="29" y="64"/>
                  </a:lnTo>
                  <a:lnTo>
                    <a:pt x="26" y="61"/>
                  </a:lnTo>
                  <a:lnTo>
                    <a:pt x="22" y="56"/>
                  </a:lnTo>
                  <a:lnTo>
                    <a:pt x="21" y="56"/>
                  </a:lnTo>
                  <a:lnTo>
                    <a:pt x="24" y="57"/>
                  </a:lnTo>
                  <a:lnTo>
                    <a:pt x="22" y="56"/>
                  </a:lnTo>
                  <a:lnTo>
                    <a:pt x="22" y="52"/>
                  </a:lnTo>
                  <a:lnTo>
                    <a:pt x="21" y="51"/>
                  </a:lnTo>
                  <a:lnTo>
                    <a:pt x="21" y="44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grpSp>
          <p:nvGrpSpPr>
            <p:cNvPr id="722981" name="Group 37"/>
            <p:cNvGrpSpPr>
              <a:grpSpLocks/>
            </p:cNvGrpSpPr>
            <p:nvPr/>
          </p:nvGrpSpPr>
          <p:grpSpPr bwMode="auto">
            <a:xfrm>
              <a:off x="5144" y="1781"/>
              <a:ext cx="176" cy="230"/>
              <a:chOff x="5144" y="1781"/>
              <a:chExt cx="176" cy="230"/>
            </a:xfrm>
          </p:grpSpPr>
          <p:sp>
            <p:nvSpPr>
              <p:cNvPr id="722974" name="Rectangle 30"/>
              <p:cNvSpPr>
                <a:spLocks noChangeArrowheads="1"/>
              </p:cNvSpPr>
              <p:nvPr/>
            </p:nvSpPr>
            <p:spPr bwMode="auto">
              <a:xfrm>
                <a:off x="5171" y="1781"/>
                <a:ext cx="149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400" i="0" baseline="0">
                    <a:solidFill>
                      <a:srgbClr val="000000"/>
                    </a:solidFill>
                  </a:rPr>
                  <a:t>Q</a:t>
                </a:r>
                <a:endParaRPr lang="en-US" sz="2400"/>
              </a:p>
            </p:txBody>
          </p:sp>
          <p:sp>
            <p:nvSpPr>
              <p:cNvPr id="722980" name="Line 36"/>
              <p:cNvSpPr>
                <a:spLocks noChangeShapeType="1"/>
              </p:cNvSpPr>
              <p:nvPr/>
            </p:nvSpPr>
            <p:spPr bwMode="auto">
              <a:xfrm>
                <a:off x="5144" y="1800"/>
                <a:ext cx="17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CA"/>
              </a:p>
            </p:txBody>
          </p:sp>
        </p:grpSp>
      </p:grpSp>
      <p:grpSp>
        <p:nvGrpSpPr>
          <p:cNvPr id="723362" name="Group 418"/>
          <p:cNvGrpSpPr>
            <a:grpSpLocks/>
          </p:cNvGrpSpPr>
          <p:nvPr/>
        </p:nvGrpSpPr>
        <p:grpSpPr bwMode="auto">
          <a:xfrm>
            <a:off x="2463800" y="3390900"/>
            <a:ext cx="6273800" cy="2730500"/>
            <a:chOff x="1480" y="2136"/>
            <a:chExt cx="3952" cy="1720"/>
          </a:xfrm>
        </p:grpSpPr>
        <p:grpSp>
          <p:nvGrpSpPr>
            <p:cNvPr id="723184" name="Group 240"/>
            <p:cNvGrpSpPr>
              <a:grpSpLocks/>
            </p:cNvGrpSpPr>
            <p:nvPr/>
          </p:nvGrpSpPr>
          <p:grpSpPr bwMode="auto">
            <a:xfrm>
              <a:off x="1955" y="2160"/>
              <a:ext cx="3477" cy="1067"/>
              <a:chOff x="1955" y="2160"/>
              <a:chExt cx="3477" cy="1067"/>
            </a:xfrm>
          </p:grpSpPr>
          <p:sp>
            <p:nvSpPr>
              <p:cNvPr id="722984" name="Rectangle 40"/>
              <p:cNvSpPr>
                <a:spLocks noChangeArrowheads="1"/>
              </p:cNvSpPr>
              <p:nvPr/>
            </p:nvSpPr>
            <p:spPr bwMode="auto">
              <a:xfrm>
                <a:off x="2093" y="2177"/>
                <a:ext cx="127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R</a:t>
                </a:r>
                <a:endParaRPr lang="en-US" sz="3200" b="0"/>
              </a:p>
            </p:txBody>
          </p:sp>
          <p:sp>
            <p:nvSpPr>
              <p:cNvPr id="722985" name="Rectangle 41"/>
              <p:cNvSpPr>
                <a:spLocks noChangeArrowheads="1"/>
              </p:cNvSpPr>
              <p:nvPr/>
            </p:nvSpPr>
            <p:spPr bwMode="auto">
              <a:xfrm>
                <a:off x="2497" y="2177"/>
                <a:ext cx="9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S</a:t>
                </a:r>
                <a:endParaRPr lang="en-US" sz="3200" b="0"/>
              </a:p>
            </p:txBody>
          </p:sp>
          <p:sp>
            <p:nvSpPr>
              <p:cNvPr id="722986" name="Rectangle 42"/>
              <p:cNvSpPr>
                <a:spLocks noChangeArrowheads="1"/>
              </p:cNvSpPr>
              <p:nvPr/>
            </p:nvSpPr>
            <p:spPr bwMode="auto">
              <a:xfrm>
                <a:off x="2837" y="2177"/>
                <a:ext cx="137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Q</a:t>
                </a:r>
                <a:endParaRPr lang="en-US" sz="3200" b="0"/>
              </a:p>
            </p:txBody>
          </p:sp>
          <p:sp>
            <p:nvSpPr>
              <p:cNvPr id="722987" name="Rectangle 43"/>
              <p:cNvSpPr>
                <a:spLocks noChangeArrowheads="1"/>
              </p:cNvSpPr>
              <p:nvPr/>
            </p:nvSpPr>
            <p:spPr bwMode="auto">
              <a:xfrm>
                <a:off x="3151" y="2177"/>
                <a:ext cx="137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Q</a:t>
                </a:r>
                <a:endParaRPr lang="en-US" sz="3200" b="0"/>
              </a:p>
            </p:txBody>
          </p:sp>
          <p:sp>
            <p:nvSpPr>
              <p:cNvPr id="722988" name="Rectangle 44"/>
              <p:cNvSpPr>
                <a:spLocks noChangeArrowheads="1"/>
              </p:cNvSpPr>
              <p:nvPr/>
            </p:nvSpPr>
            <p:spPr bwMode="auto">
              <a:xfrm>
                <a:off x="3423" y="2177"/>
                <a:ext cx="74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Comment</a:t>
                </a:r>
                <a:endParaRPr lang="en-US" sz="3200" b="0"/>
              </a:p>
            </p:txBody>
          </p:sp>
          <p:sp>
            <p:nvSpPr>
              <p:cNvPr id="722989" name="Rectangle 45"/>
              <p:cNvSpPr>
                <a:spLocks noChangeArrowheads="1"/>
              </p:cNvSpPr>
              <p:nvPr/>
            </p:nvSpPr>
            <p:spPr bwMode="auto">
              <a:xfrm>
                <a:off x="1955" y="2160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2990" name="Line 46"/>
              <p:cNvSpPr>
                <a:spLocks noChangeShapeType="1"/>
              </p:cNvSpPr>
              <p:nvPr/>
            </p:nvSpPr>
            <p:spPr bwMode="auto">
              <a:xfrm>
                <a:off x="1955" y="21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2991" name="Line 47"/>
              <p:cNvSpPr>
                <a:spLocks noChangeShapeType="1"/>
              </p:cNvSpPr>
              <p:nvPr/>
            </p:nvSpPr>
            <p:spPr bwMode="auto">
              <a:xfrm>
                <a:off x="1955" y="2160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2992" name="Rectangle 48"/>
              <p:cNvSpPr>
                <a:spLocks noChangeArrowheads="1"/>
              </p:cNvSpPr>
              <p:nvPr/>
            </p:nvSpPr>
            <p:spPr bwMode="auto">
              <a:xfrm>
                <a:off x="1955" y="2160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2993" name="Line 49"/>
              <p:cNvSpPr>
                <a:spLocks noChangeShapeType="1"/>
              </p:cNvSpPr>
              <p:nvPr/>
            </p:nvSpPr>
            <p:spPr bwMode="auto">
              <a:xfrm>
                <a:off x="1955" y="21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2994" name="Line 50"/>
              <p:cNvSpPr>
                <a:spLocks noChangeShapeType="1"/>
              </p:cNvSpPr>
              <p:nvPr/>
            </p:nvSpPr>
            <p:spPr bwMode="auto">
              <a:xfrm>
                <a:off x="1955" y="2160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2995" name="Rectangle 51"/>
              <p:cNvSpPr>
                <a:spLocks noChangeArrowheads="1"/>
              </p:cNvSpPr>
              <p:nvPr/>
            </p:nvSpPr>
            <p:spPr bwMode="auto">
              <a:xfrm>
                <a:off x="1966" y="2160"/>
                <a:ext cx="389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2996" name="Line 52"/>
              <p:cNvSpPr>
                <a:spLocks noChangeShapeType="1"/>
              </p:cNvSpPr>
              <p:nvPr/>
            </p:nvSpPr>
            <p:spPr bwMode="auto">
              <a:xfrm>
                <a:off x="1966" y="2160"/>
                <a:ext cx="38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2997" name="Rectangle 53"/>
              <p:cNvSpPr>
                <a:spLocks noChangeArrowheads="1"/>
              </p:cNvSpPr>
              <p:nvPr/>
            </p:nvSpPr>
            <p:spPr bwMode="auto">
              <a:xfrm>
                <a:off x="2355" y="2160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2998" name="Line 54"/>
              <p:cNvSpPr>
                <a:spLocks noChangeShapeType="1"/>
              </p:cNvSpPr>
              <p:nvPr/>
            </p:nvSpPr>
            <p:spPr bwMode="auto">
              <a:xfrm>
                <a:off x="2355" y="21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2999" name="Line 55"/>
              <p:cNvSpPr>
                <a:spLocks noChangeShapeType="1"/>
              </p:cNvSpPr>
              <p:nvPr/>
            </p:nvSpPr>
            <p:spPr bwMode="auto">
              <a:xfrm>
                <a:off x="2355" y="2160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00" name="Rectangle 56"/>
              <p:cNvSpPr>
                <a:spLocks noChangeArrowheads="1"/>
              </p:cNvSpPr>
              <p:nvPr/>
            </p:nvSpPr>
            <p:spPr bwMode="auto">
              <a:xfrm>
                <a:off x="2366" y="2160"/>
                <a:ext cx="372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01" name="Line 57"/>
              <p:cNvSpPr>
                <a:spLocks noChangeShapeType="1"/>
              </p:cNvSpPr>
              <p:nvPr/>
            </p:nvSpPr>
            <p:spPr bwMode="auto">
              <a:xfrm>
                <a:off x="2366" y="2160"/>
                <a:ext cx="37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02" name="Rectangle 58"/>
              <p:cNvSpPr>
                <a:spLocks noChangeArrowheads="1"/>
              </p:cNvSpPr>
              <p:nvPr/>
            </p:nvSpPr>
            <p:spPr bwMode="auto">
              <a:xfrm>
                <a:off x="2738" y="2160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03" name="Line 59"/>
              <p:cNvSpPr>
                <a:spLocks noChangeShapeType="1"/>
              </p:cNvSpPr>
              <p:nvPr/>
            </p:nvSpPr>
            <p:spPr bwMode="auto">
              <a:xfrm>
                <a:off x="2738" y="21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04" name="Line 60"/>
              <p:cNvSpPr>
                <a:spLocks noChangeShapeType="1"/>
              </p:cNvSpPr>
              <p:nvPr/>
            </p:nvSpPr>
            <p:spPr bwMode="auto">
              <a:xfrm>
                <a:off x="2738" y="2160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05" name="Rectangle 61"/>
              <p:cNvSpPr>
                <a:spLocks noChangeArrowheads="1"/>
              </p:cNvSpPr>
              <p:nvPr/>
            </p:nvSpPr>
            <p:spPr bwMode="auto">
              <a:xfrm>
                <a:off x="2749" y="2160"/>
                <a:ext cx="329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06" name="Line 62"/>
              <p:cNvSpPr>
                <a:spLocks noChangeShapeType="1"/>
              </p:cNvSpPr>
              <p:nvPr/>
            </p:nvSpPr>
            <p:spPr bwMode="auto">
              <a:xfrm>
                <a:off x="2749" y="2160"/>
                <a:ext cx="32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07" name="Rectangle 63"/>
              <p:cNvSpPr>
                <a:spLocks noChangeArrowheads="1"/>
              </p:cNvSpPr>
              <p:nvPr/>
            </p:nvSpPr>
            <p:spPr bwMode="auto">
              <a:xfrm>
                <a:off x="3078" y="2160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08" name="Line 64"/>
              <p:cNvSpPr>
                <a:spLocks noChangeShapeType="1"/>
              </p:cNvSpPr>
              <p:nvPr/>
            </p:nvSpPr>
            <p:spPr bwMode="auto">
              <a:xfrm>
                <a:off x="3078" y="21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09" name="Line 65"/>
              <p:cNvSpPr>
                <a:spLocks noChangeShapeType="1"/>
              </p:cNvSpPr>
              <p:nvPr/>
            </p:nvSpPr>
            <p:spPr bwMode="auto">
              <a:xfrm>
                <a:off x="3078" y="2160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10" name="Rectangle 66"/>
              <p:cNvSpPr>
                <a:spLocks noChangeArrowheads="1"/>
              </p:cNvSpPr>
              <p:nvPr/>
            </p:nvSpPr>
            <p:spPr bwMode="auto">
              <a:xfrm>
                <a:off x="3089" y="2160"/>
                <a:ext cx="329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11" name="Line 67"/>
              <p:cNvSpPr>
                <a:spLocks noChangeShapeType="1"/>
              </p:cNvSpPr>
              <p:nvPr/>
            </p:nvSpPr>
            <p:spPr bwMode="auto">
              <a:xfrm>
                <a:off x="3089" y="2160"/>
                <a:ext cx="32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12" name="Rectangle 68"/>
              <p:cNvSpPr>
                <a:spLocks noChangeArrowheads="1"/>
              </p:cNvSpPr>
              <p:nvPr/>
            </p:nvSpPr>
            <p:spPr bwMode="auto">
              <a:xfrm>
                <a:off x="3418" y="2160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13" name="Line 69"/>
              <p:cNvSpPr>
                <a:spLocks noChangeShapeType="1"/>
              </p:cNvSpPr>
              <p:nvPr/>
            </p:nvSpPr>
            <p:spPr bwMode="auto">
              <a:xfrm>
                <a:off x="3418" y="21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14" name="Line 70"/>
              <p:cNvSpPr>
                <a:spLocks noChangeShapeType="1"/>
              </p:cNvSpPr>
              <p:nvPr/>
            </p:nvSpPr>
            <p:spPr bwMode="auto">
              <a:xfrm>
                <a:off x="3418" y="2160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15" name="Rectangle 71"/>
              <p:cNvSpPr>
                <a:spLocks noChangeArrowheads="1"/>
              </p:cNvSpPr>
              <p:nvPr/>
            </p:nvSpPr>
            <p:spPr bwMode="auto">
              <a:xfrm>
                <a:off x="3429" y="2160"/>
                <a:ext cx="1992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16" name="Line 72"/>
              <p:cNvSpPr>
                <a:spLocks noChangeShapeType="1"/>
              </p:cNvSpPr>
              <p:nvPr/>
            </p:nvSpPr>
            <p:spPr bwMode="auto">
              <a:xfrm>
                <a:off x="3429" y="2160"/>
                <a:ext cx="1992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17" name="Rectangle 73"/>
              <p:cNvSpPr>
                <a:spLocks noChangeArrowheads="1"/>
              </p:cNvSpPr>
              <p:nvPr/>
            </p:nvSpPr>
            <p:spPr bwMode="auto">
              <a:xfrm>
                <a:off x="5421" y="2160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18" name="Line 74"/>
              <p:cNvSpPr>
                <a:spLocks noChangeShapeType="1"/>
              </p:cNvSpPr>
              <p:nvPr/>
            </p:nvSpPr>
            <p:spPr bwMode="auto">
              <a:xfrm>
                <a:off x="5421" y="21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19" name="Line 75"/>
              <p:cNvSpPr>
                <a:spLocks noChangeShapeType="1"/>
              </p:cNvSpPr>
              <p:nvPr/>
            </p:nvSpPr>
            <p:spPr bwMode="auto">
              <a:xfrm>
                <a:off x="5421" y="2160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20" name="Rectangle 76"/>
              <p:cNvSpPr>
                <a:spLocks noChangeArrowheads="1"/>
              </p:cNvSpPr>
              <p:nvPr/>
            </p:nvSpPr>
            <p:spPr bwMode="auto">
              <a:xfrm>
                <a:off x="5421" y="2160"/>
                <a:ext cx="11" cy="10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21" name="Line 77"/>
              <p:cNvSpPr>
                <a:spLocks noChangeShapeType="1"/>
              </p:cNvSpPr>
              <p:nvPr/>
            </p:nvSpPr>
            <p:spPr bwMode="auto">
              <a:xfrm>
                <a:off x="5421" y="2160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22" name="Line 78"/>
              <p:cNvSpPr>
                <a:spLocks noChangeShapeType="1"/>
              </p:cNvSpPr>
              <p:nvPr/>
            </p:nvSpPr>
            <p:spPr bwMode="auto">
              <a:xfrm>
                <a:off x="5421" y="2160"/>
                <a:ext cx="1" cy="10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23" name="Rectangle 79"/>
              <p:cNvSpPr>
                <a:spLocks noChangeArrowheads="1"/>
              </p:cNvSpPr>
              <p:nvPr/>
            </p:nvSpPr>
            <p:spPr bwMode="auto">
              <a:xfrm>
                <a:off x="1955" y="2170"/>
                <a:ext cx="11" cy="20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24" name="Line 80"/>
              <p:cNvSpPr>
                <a:spLocks noChangeShapeType="1"/>
              </p:cNvSpPr>
              <p:nvPr/>
            </p:nvSpPr>
            <p:spPr bwMode="auto">
              <a:xfrm>
                <a:off x="1955" y="2170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25" name="Rectangle 81"/>
              <p:cNvSpPr>
                <a:spLocks noChangeArrowheads="1"/>
              </p:cNvSpPr>
              <p:nvPr/>
            </p:nvSpPr>
            <p:spPr bwMode="auto">
              <a:xfrm>
                <a:off x="2355" y="2170"/>
                <a:ext cx="5" cy="20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26" name="Line 82"/>
              <p:cNvSpPr>
                <a:spLocks noChangeShapeType="1"/>
              </p:cNvSpPr>
              <p:nvPr/>
            </p:nvSpPr>
            <p:spPr bwMode="auto">
              <a:xfrm>
                <a:off x="2355" y="2170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27" name="Rectangle 83"/>
              <p:cNvSpPr>
                <a:spLocks noChangeArrowheads="1"/>
              </p:cNvSpPr>
              <p:nvPr/>
            </p:nvSpPr>
            <p:spPr bwMode="auto">
              <a:xfrm>
                <a:off x="2738" y="2170"/>
                <a:ext cx="5" cy="20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28" name="Line 84"/>
              <p:cNvSpPr>
                <a:spLocks noChangeShapeType="1"/>
              </p:cNvSpPr>
              <p:nvPr/>
            </p:nvSpPr>
            <p:spPr bwMode="auto">
              <a:xfrm>
                <a:off x="2738" y="2170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29" name="Rectangle 85"/>
              <p:cNvSpPr>
                <a:spLocks noChangeArrowheads="1"/>
              </p:cNvSpPr>
              <p:nvPr/>
            </p:nvSpPr>
            <p:spPr bwMode="auto">
              <a:xfrm>
                <a:off x="3078" y="2170"/>
                <a:ext cx="5" cy="20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30" name="Line 86"/>
              <p:cNvSpPr>
                <a:spLocks noChangeShapeType="1"/>
              </p:cNvSpPr>
              <p:nvPr/>
            </p:nvSpPr>
            <p:spPr bwMode="auto">
              <a:xfrm>
                <a:off x="3078" y="2170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31" name="Rectangle 87"/>
              <p:cNvSpPr>
                <a:spLocks noChangeArrowheads="1"/>
              </p:cNvSpPr>
              <p:nvPr/>
            </p:nvSpPr>
            <p:spPr bwMode="auto">
              <a:xfrm>
                <a:off x="3418" y="2170"/>
                <a:ext cx="5" cy="20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32" name="Line 88"/>
              <p:cNvSpPr>
                <a:spLocks noChangeShapeType="1"/>
              </p:cNvSpPr>
              <p:nvPr/>
            </p:nvSpPr>
            <p:spPr bwMode="auto">
              <a:xfrm>
                <a:off x="3418" y="2170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33" name="Rectangle 89"/>
              <p:cNvSpPr>
                <a:spLocks noChangeArrowheads="1"/>
              </p:cNvSpPr>
              <p:nvPr/>
            </p:nvSpPr>
            <p:spPr bwMode="auto">
              <a:xfrm>
                <a:off x="5421" y="2170"/>
                <a:ext cx="11" cy="20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34" name="Line 90"/>
              <p:cNvSpPr>
                <a:spLocks noChangeShapeType="1"/>
              </p:cNvSpPr>
              <p:nvPr/>
            </p:nvSpPr>
            <p:spPr bwMode="auto">
              <a:xfrm>
                <a:off x="5421" y="2170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35" name="Rectangle 91"/>
              <p:cNvSpPr>
                <a:spLocks noChangeArrowheads="1"/>
              </p:cNvSpPr>
              <p:nvPr/>
            </p:nvSpPr>
            <p:spPr bwMode="auto">
              <a:xfrm>
                <a:off x="2113" y="2387"/>
                <a:ext cx="8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0</a:t>
                </a:r>
                <a:endParaRPr lang="en-US" sz="3200" b="0"/>
              </a:p>
            </p:txBody>
          </p:sp>
          <p:sp>
            <p:nvSpPr>
              <p:cNvPr id="723036" name="Rectangle 92"/>
              <p:cNvSpPr>
                <a:spLocks noChangeArrowheads="1"/>
              </p:cNvSpPr>
              <p:nvPr/>
            </p:nvSpPr>
            <p:spPr bwMode="auto">
              <a:xfrm>
                <a:off x="2502" y="2387"/>
                <a:ext cx="8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0</a:t>
                </a:r>
                <a:endParaRPr lang="en-US" sz="3200" b="0"/>
              </a:p>
            </p:txBody>
          </p:sp>
          <p:sp>
            <p:nvSpPr>
              <p:cNvPr id="723037" name="Rectangle 93"/>
              <p:cNvSpPr>
                <a:spLocks noChangeArrowheads="1"/>
              </p:cNvSpPr>
              <p:nvPr/>
            </p:nvSpPr>
            <p:spPr bwMode="auto">
              <a:xfrm>
                <a:off x="2863" y="2387"/>
                <a:ext cx="8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?</a:t>
                </a:r>
                <a:endParaRPr lang="en-US" sz="3200" b="0"/>
              </a:p>
            </p:txBody>
          </p:sp>
          <p:sp>
            <p:nvSpPr>
              <p:cNvPr id="723038" name="Rectangle 94"/>
              <p:cNvSpPr>
                <a:spLocks noChangeArrowheads="1"/>
              </p:cNvSpPr>
              <p:nvPr/>
            </p:nvSpPr>
            <p:spPr bwMode="auto">
              <a:xfrm>
                <a:off x="3203" y="2387"/>
                <a:ext cx="8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?</a:t>
                </a:r>
                <a:endParaRPr lang="en-US" sz="3200" b="0"/>
              </a:p>
            </p:txBody>
          </p:sp>
          <p:sp>
            <p:nvSpPr>
              <p:cNvPr id="723039" name="Rectangle 95"/>
              <p:cNvSpPr>
                <a:spLocks noChangeArrowheads="1"/>
              </p:cNvSpPr>
              <p:nvPr/>
            </p:nvSpPr>
            <p:spPr bwMode="auto">
              <a:xfrm>
                <a:off x="3423" y="2387"/>
                <a:ext cx="1644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Stored state unknown</a:t>
                </a:r>
              </a:p>
            </p:txBody>
          </p:sp>
          <p:sp>
            <p:nvSpPr>
              <p:cNvPr id="723040" name="Rectangle 96"/>
              <p:cNvSpPr>
                <a:spLocks noChangeArrowheads="1"/>
              </p:cNvSpPr>
              <p:nvPr/>
            </p:nvSpPr>
            <p:spPr bwMode="auto">
              <a:xfrm>
                <a:off x="1955" y="2375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41" name="Line 97"/>
              <p:cNvSpPr>
                <a:spLocks noChangeShapeType="1"/>
              </p:cNvSpPr>
              <p:nvPr/>
            </p:nvSpPr>
            <p:spPr bwMode="auto">
              <a:xfrm>
                <a:off x="1955" y="237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42" name="Rectangle 98"/>
              <p:cNvSpPr>
                <a:spLocks noChangeArrowheads="1"/>
              </p:cNvSpPr>
              <p:nvPr/>
            </p:nvSpPr>
            <p:spPr bwMode="auto">
              <a:xfrm>
                <a:off x="1966" y="2375"/>
                <a:ext cx="389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43" name="Line 99"/>
              <p:cNvSpPr>
                <a:spLocks noChangeShapeType="1"/>
              </p:cNvSpPr>
              <p:nvPr/>
            </p:nvSpPr>
            <p:spPr bwMode="auto">
              <a:xfrm>
                <a:off x="1966" y="2375"/>
                <a:ext cx="38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44" name="Rectangle 100"/>
              <p:cNvSpPr>
                <a:spLocks noChangeArrowheads="1"/>
              </p:cNvSpPr>
              <p:nvPr/>
            </p:nvSpPr>
            <p:spPr bwMode="auto">
              <a:xfrm>
                <a:off x="2355" y="237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45" name="Line 101"/>
              <p:cNvSpPr>
                <a:spLocks noChangeShapeType="1"/>
              </p:cNvSpPr>
              <p:nvPr/>
            </p:nvSpPr>
            <p:spPr bwMode="auto">
              <a:xfrm>
                <a:off x="2355" y="2375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46" name="Line 102"/>
              <p:cNvSpPr>
                <a:spLocks noChangeShapeType="1"/>
              </p:cNvSpPr>
              <p:nvPr/>
            </p:nvSpPr>
            <p:spPr bwMode="auto">
              <a:xfrm>
                <a:off x="2355" y="2375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47" name="Rectangle 103"/>
              <p:cNvSpPr>
                <a:spLocks noChangeArrowheads="1"/>
              </p:cNvSpPr>
              <p:nvPr/>
            </p:nvSpPr>
            <p:spPr bwMode="auto">
              <a:xfrm>
                <a:off x="2360" y="2375"/>
                <a:ext cx="378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48" name="Line 104"/>
              <p:cNvSpPr>
                <a:spLocks noChangeShapeType="1"/>
              </p:cNvSpPr>
              <p:nvPr/>
            </p:nvSpPr>
            <p:spPr bwMode="auto">
              <a:xfrm>
                <a:off x="2360" y="2375"/>
                <a:ext cx="3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49" name="Rectangle 105"/>
              <p:cNvSpPr>
                <a:spLocks noChangeArrowheads="1"/>
              </p:cNvSpPr>
              <p:nvPr/>
            </p:nvSpPr>
            <p:spPr bwMode="auto">
              <a:xfrm>
                <a:off x="2738" y="237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50" name="Line 106"/>
              <p:cNvSpPr>
                <a:spLocks noChangeShapeType="1"/>
              </p:cNvSpPr>
              <p:nvPr/>
            </p:nvSpPr>
            <p:spPr bwMode="auto">
              <a:xfrm>
                <a:off x="2738" y="2375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51" name="Line 107"/>
              <p:cNvSpPr>
                <a:spLocks noChangeShapeType="1"/>
              </p:cNvSpPr>
              <p:nvPr/>
            </p:nvSpPr>
            <p:spPr bwMode="auto">
              <a:xfrm>
                <a:off x="2738" y="2375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52" name="Rectangle 108"/>
              <p:cNvSpPr>
                <a:spLocks noChangeArrowheads="1"/>
              </p:cNvSpPr>
              <p:nvPr/>
            </p:nvSpPr>
            <p:spPr bwMode="auto">
              <a:xfrm>
                <a:off x="2743" y="2375"/>
                <a:ext cx="33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53" name="Line 109"/>
              <p:cNvSpPr>
                <a:spLocks noChangeShapeType="1"/>
              </p:cNvSpPr>
              <p:nvPr/>
            </p:nvSpPr>
            <p:spPr bwMode="auto">
              <a:xfrm>
                <a:off x="2743" y="2375"/>
                <a:ext cx="3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54" name="Rectangle 110"/>
              <p:cNvSpPr>
                <a:spLocks noChangeArrowheads="1"/>
              </p:cNvSpPr>
              <p:nvPr/>
            </p:nvSpPr>
            <p:spPr bwMode="auto">
              <a:xfrm>
                <a:off x="3078" y="237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55" name="Line 111"/>
              <p:cNvSpPr>
                <a:spLocks noChangeShapeType="1"/>
              </p:cNvSpPr>
              <p:nvPr/>
            </p:nvSpPr>
            <p:spPr bwMode="auto">
              <a:xfrm>
                <a:off x="3078" y="2375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56" name="Line 112"/>
              <p:cNvSpPr>
                <a:spLocks noChangeShapeType="1"/>
              </p:cNvSpPr>
              <p:nvPr/>
            </p:nvSpPr>
            <p:spPr bwMode="auto">
              <a:xfrm>
                <a:off x="3078" y="2375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57" name="Rectangle 113"/>
              <p:cNvSpPr>
                <a:spLocks noChangeArrowheads="1"/>
              </p:cNvSpPr>
              <p:nvPr/>
            </p:nvSpPr>
            <p:spPr bwMode="auto">
              <a:xfrm>
                <a:off x="3083" y="2375"/>
                <a:ext cx="33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58" name="Line 114"/>
              <p:cNvSpPr>
                <a:spLocks noChangeShapeType="1"/>
              </p:cNvSpPr>
              <p:nvPr/>
            </p:nvSpPr>
            <p:spPr bwMode="auto">
              <a:xfrm>
                <a:off x="3083" y="2375"/>
                <a:ext cx="3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59" name="Rectangle 115"/>
              <p:cNvSpPr>
                <a:spLocks noChangeArrowheads="1"/>
              </p:cNvSpPr>
              <p:nvPr/>
            </p:nvSpPr>
            <p:spPr bwMode="auto">
              <a:xfrm>
                <a:off x="3418" y="2375"/>
                <a:ext cx="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60" name="Line 116"/>
              <p:cNvSpPr>
                <a:spLocks noChangeShapeType="1"/>
              </p:cNvSpPr>
              <p:nvPr/>
            </p:nvSpPr>
            <p:spPr bwMode="auto">
              <a:xfrm>
                <a:off x="3418" y="2375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61" name="Line 117"/>
              <p:cNvSpPr>
                <a:spLocks noChangeShapeType="1"/>
              </p:cNvSpPr>
              <p:nvPr/>
            </p:nvSpPr>
            <p:spPr bwMode="auto">
              <a:xfrm>
                <a:off x="3418" y="2375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62" name="Rectangle 118"/>
              <p:cNvSpPr>
                <a:spLocks noChangeArrowheads="1"/>
              </p:cNvSpPr>
              <p:nvPr/>
            </p:nvSpPr>
            <p:spPr bwMode="auto">
              <a:xfrm>
                <a:off x="3423" y="2375"/>
                <a:ext cx="1998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63" name="Line 119"/>
              <p:cNvSpPr>
                <a:spLocks noChangeShapeType="1"/>
              </p:cNvSpPr>
              <p:nvPr/>
            </p:nvSpPr>
            <p:spPr bwMode="auto">
              <a:xfrm>
                <a:off x="3423" y="2375"/>
                <a:ext cx="19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64" name="Rectangle 120"/>
              <p:cNvSpPr>
                <a:spLocks noChangeArrowheads="1"/>
              </p:cNvSpPr>
              <p:nvPr/>
            </p:nvSpPr>
            <p:spPr bwMode="auto">
              <a:xfrm>
                <a:off x="5421" y="2375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65" name="Line 121"/>
              <p:cNvSpPr>
                <a:spLocks noChangeShapeType="1"/>
              </p:cNvSpPr>
              <p:nvPr/>
            </p:nvSpPr>
            <p:spPr bwMode="auto">
              <a:xfrm>
                <a:off x="5421" y="2375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66" name="Rectangle 122"/>
              <p:cNvSpPr>
                <a:spLocks noChangeArrowheads="1"/>
              </p:cNvSpPr>
              <p:nvPr/>
            </p:nvSpPr>
            <p:spPr bwMode="auto">
              <a:xfrm>
                <a:off x="1955" y="2380"/>
                <a:ext cx="11" cy="2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67" name="Line 123"/>
              <p:cNvSpPr>
                <a:spLocks noChangeShapeType="1"/>
              </p:cNvSpPr>
              <p:nvPr/>
            </p:nvSpPr>
            <p:spPr bwMode="auto">
              <a:xfrm>
                <a:off x="1955" y="238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68" name="Rectangle 124"/>
              <p:cNvSpPr>
                <a:spLocks noChangeArrowheads="1"/>
              </p:cNvSpPr>
              <p:nvPr/>
            </p:nvSpPr>
            <p:spPr bwMode="auto">
              <a:xfrm>
                <a:off x="2355" y="2380"/>
                <a:ext cx="5" cy="2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69" name="Line 125"/>
              <p:cNvSpPr>
                <a:spLocks noChangeShapeType="1"/>
              </p:cNvSpPr>
              <p:nvPr/>
            </p:nvSpPr>
            <p:spPr bwMode="auto">
              <a:xfrm>
                <a:off x="2355" y="238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70" name="Rectangle 126"/>
              <p:cNvSpPr>
                <a:spLocks noChangeArrowheads="1"/>
              </p:cNvSpPr>
              <p:nvPr/>
            </p:nvSpPr>
            <p:spPr bwMode="auto">
              <a:xfrm>
                <a:off x="2738" y="2380"/>
                <a:ext cx="5" cy="2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71" name="Line 127"/>
              <p:cNvSpPr>
                <a:spLocks noChangeShapeType="1"/>
              </p:cNvSpPr>
              <p:nvPr/>
            </p:nvSpPr>
            <p:spPr bwMode="auto">
              <a:xfrm>
                <a:off x="2738" y="238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72" name="Rectangle 128"/>
              <p:cNvSpPr>
                <a:spLocks noChangeArrowheads="1"/>
              </p:cNvSpPr>
              <p:nvPr/>
            </p:nvSpPr>
            <p:spPr bwMode="auto">
              <a:xfrm>
                <a:off x="3078" y="2380"/>
                <a:ext cx="5" cy="2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73" name="Line 129"/>
              <p:cNvSpPr>
                <a:spLocks noChangeShapeType="1"/>
              </p:cNvSpPr>
              <p:nvPr/>
            </p:nvSpPr>
            <p:spPr bwMode="auto">
              <a:xfrm>
                <a:off x="3078" y="238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74" name="Rectangle 130"/>
              <p:cNvSpPr>
                <a:spLocks noChangeArrowheads="1"/>
              </p:cNvSpPr>
              <p:nvPr/>
            </p:nvSpPr>
            <p:spPr bwMode="auto">
              <a:xfrm>
                <a:off x="3418" y="2380"/>
                <a:ext cx="5" cy="2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75" name="Line 131"/>
              <p:cNvSpPr>
                <a:spLocks noChangeShapeType="1"/>
              </p:cNvSpPr>
              <p:nvPr/>
            </p:nvSpPr>
            <p:spPr bwMode="auto">
              <a:xfrm>
                <a:off x="3418" y="238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76" name="Rectangle 132"/>
              <p:cNvSpPr>
                <a:spLocks noChangeArrowheads="1"/>
              </p:cNvSpPr>
              <p:nvPr/>
            </p:nvSpPr>
            <p:spPr bwMode="auto">
              <a:xfrm>
                <a:off x="5421" y="2380"/>
                <a:ext cx="11" cy="2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77" name="Line 133"/>
              <p:cNvSpPr>
                <a:spLocks noChangeShapeType="1"/>
              </p:cNvSpPr>
              <p:nvPr/>
            </p:nvSpPr>
            <p:spPr bwMode="auto">
              <a:xfrm>
                <a:off x="5421" y="238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78" name="Rectangle 134"/>
              <p:cNvSpPr>
                <a:spLocks noChangeArrowheads="1"/>
              </p:cNvSpPr>
              <p:nvPr/>
            </p:nvSpPr>
            <p:spPr bwMode="auto">
              <a:xfrm>
                <a:off x="2113" y="2597"/>
                <a:ext cx="8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0</a:t>
                </a:r>
                <a:endParaRPr lang="en-US" sz="3200" b="0"/>
              </a:p>
            </p:txBody>
          </p:sp>
          <p:sp>
            <p:nvSpPr>
              <p:cNvPr id="723079" name="Rectangle 135"/>
              <p:cNvSpPr>
                <a:spLocks noChangeArrowheads="1"/>
              </p:cNvSpPr>
              <p:nvPr/>
            </p:nvSpPr>
            <p:spPr bwMode="auto">
              <a:xfrm>
                <a:off x="2502" y="2597"/>
                <a:ext cx="8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1</a:t>
                </a:r>
                <a:endParaRPr lang="en-US" sz="3200" b="0"/>
              </a:p>
            </p:txBody>
          </p:sp>
          <p:sp>
            <p:nvSpPr>
              <p:cNvPr id="723080" name="Rectangle 136"/>
              <p:cNvSpPr>
                <a:spLocks noChangeArrowheads="1"/>
              </p:cNvSpPr>
              <p:nvPr/>
            </p:nvSpPr>
            <p:spPr bwMode="auto">
              <a:xfrm>
                <a:off x="2863" y="2597"/>
                <a:ext cx="8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1</a:t>
                </a:r>
                <a:endParaRPr lang="en-US" sz="3200" b="0"/>
              </a:p>
            </p:txBody>
          </p:sp>
          <p:sp>
            <p:nvSpPr>
              <p:cNvPr id="723081" name="Rectangle 137"/>
              <p:cNvSpPr>
                <a:spLocks noChangeArrowheads="1"/>
              </p:cNvSpPr>
              <p:nvPr/>
            </p:nvSpPr>
            <p:spPr bwMode="auto">
              <a:xfrm>
                <a:off x="3203" y="2597"/>
                <a:ext cx="8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0</a:t>
                </a:r>
                <a:endParaRPr lang="en-US" sz="3200" b="0"/>
              </a:p>
            </p:txBody>
          </p:sp>
          <p:sp>
            <p:nvSpPr>
              <p:cNvPr id="723082" name="Rectangle 138"/>
              <p:cNvSpPr>
                <a:spLocks noChangeArrowheads="1"/>
              </p:cNvSpPr>
              <p:nvPr/>
            </p:nvSpPr>
            <p:spPr bwMode="auto">
              <a:xfrm>
                <a:off x="3423" y="2597"/>
                <a:ext cx="915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“Set” Q to 1</a:t>
                </a:r>
                <a:endParaRPr lang="en-US" sz="3200" b="0"/>
              </a:p>
            </p:txBody>
          </p:sp>
          <p:sp>
            <p:nvSpPr>
              <p:cNvPr id="723083" name="Rectangle 139"/>
              <p:cNvSpPr>
                <a:spLocks noChangeArrowheads="1"/>
              </p:cNvSpPr>
              <p:nvPr/>
            </p:nvSpPr>
            <p:spPr bwMode="auto">
              <a:xfrm>
                <a:off x="1955" y="2584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84" name="Line 140"/>
              <p:cNvSpPr>
                <a:spLocks noChangeShapeType="1"/>
              </p:cNvSpPr>
              <p:nvPr/>
            </p:nvSpPr>
            <p:spPr bwMode="auto">
              <a:xfrm>
                <a:off x="1955" y="258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85" name="Rectangle 141"/>
              <p:cNvSpPr>
                <a:spLocks noChangeArrowheads="1"/>
              </p:cNvSpPr>
              <p:nvPr/>
            </p:nvSpPr>
            <p:spPr bwMode="auto">
              <a:xfrm>
                <a:off x="1966" y="2584"/>
                <a:ext cx="389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86" name="Line 142"/>
              <p:cNvSpPr>
                <a:spLocks noChangeShapeType="1"/>
              </p:cNvSpPr>
              <p:nvPr/>
            </p:nvSpPr>
            <p:spPr bwMode="auto">
              <a:xfrm>
                <a:off x="1966" y="2584"/>
                <a:ext cx="38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87" name="Rectangle 143"/>
              <p:cNvSpPr>
                <a:spLocks noChangeArrowheads="1"/>
              </p:cNvSpPr>
              <p:nvPr/>
            </p:nvSpPr>
            <p:spPr bwMode="auto">
              <a:xfrm>
                <a:off x="2355" y="2584"/>
                <a:ext cx="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88" name="Line 144"/>
              <p:cNvSpPr>
                <a:spLocks noChangeShapeType="1"/>
              </p:cNvSpPr>
              <p:nvPr/>
            </p:nvSpPr>
            <p:spPr bwMode="auto">
              <a:xfrm>
                <a:off x="2355" y="258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89" name="Line 145"/>
              <p:cNvSpPr>
                <a:spLocks noChangeShapeType="1"/>
              </p:cNvSpPr>
              <p:nvPr/>
            </p:nvSpPr>
            <p:spPr bwMode="auto">
              <a:xfrm>
                <a:off x="2355" y="2584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90" name="Rectangle 146"/>
              <p:cNvSpPr>
                <a:spLocks noChangeArrowheads="1"/>
              </p:cNvSpPr>
              <p:nvPr/>
            </p:nvSpPr>
            <p:spPr bwMode="auto">
              <a:xfrm>
                <a:off x="2360" y="2584"/>
                <a:ext cx="378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91" name="Line 147"/>
              <p:cNvSpPr>
                <a:spLocks noChangeShapeType="1"/>
              </p:cNvSpPr>
              <p:nvPr/>
            </p:nvSpPr>
            <p:spPr bwMode="auto">
              <a:xfrm>
                <a:off x="2360" y="2584"/>
                <a:ext cx="3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92" name="Rectangle 148"/>
              <p:cNvSpPr>
                <a:spLocks noChangeArrowheads="1"/>
              </p:cNvSpPr>
              <p:nvPr/>
            </p:nvSpPr>
            <p:spPr bwMode="auto">
              <a:xfrm>
                <a:off x="2738" y="2584"/>
                <a:ext cx="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93" name="Line 149"/>
              <p:cNvSpPr>
                <a:spLocks noChangeShapeType="1"/>
              </p:cNvSpPr>
              <p:nvPr/>
            </p:nvSpPr>
            <p:spPr bwMode="auto">
              <a:xfrm>
                <a:off x="2738" y="258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94" name="Line 150"/>
              <p:cNvSpPr>
                <a:spLocks noChangeShapeType="1"/>
              </p:cNvSpPr>
              <p:nvPr/>
            </p:nvSpPr>
            <p:spPr bwMode="auto">
              <a:xfrm>
                <a:off x="2738" y="2584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95" name="Rectangle 151"/>
              <p:cNvSpPr>
                <a:spLocks noChangeArrowheads="1"/>
              </p:cNvSpPr>
              <p:nvPr/>
            </p:nvSpPr>
            <p:spPr bwMode="auto">
              <a:xfrm>
                <a:off x="2743" y="2584"/>
                <a:ext cx="33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96" name="Line 152"/>
              <p:cNvSpPr>
                <a:spLocks noChangeShapeType="1"/>
              </p:cNvSpPr>
              <p:nvPr/>
            </p:nvSpPr>
            <p:spPr bwMode="auto">
              <a:xfrm>
                <a:off x="2743" y="2584"/>
                <a:ext cx="3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97" name="Rectangle 153"/>
              <p:cNvSpPr>
                <a:spLocks noChangeArrowheads="1"/>
              </p:cNvSpPr>
              <p:nvPr/>
            </p:nvSpPr>
            <p:spPr bwMode="auto">
              <a:xfrm>
                <a:off x="3078" y="2584"/>
                <a:ext cx="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98" name="Line 154"/>
              <p:cNvSpPr>
                <a:spLocks noChangeShapeType="1"/>
              </p:cNvSpPr>
              <p:nvPr/>
            </p:nvSpPr>
            <p:spPr bwMode="auto">
              <a:xfrm>
                <a:off x="3078" y="258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099" name="Line 155"/>
              <p:cNvSpPr>
                <a:spLocks noChangeShapeType="1"/>
              </p:cNvSpPr>
              <p:nvPr/>
            </p:nvSpPr>
            <p:spPr bwMode="auto">
              <a:xfrm>
                <a:off x="3078" y="2584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00" name="Rectangle 156"/>
              <p:cNvSpPr>
                <a:spLocks noChangeArrowheads="1"/>
              </p:cNvSpPr>
              <p:nvPr/>
            </p:nvSpPr>
            <p:spPr bwMode="auto">
              <a:xfrm>
                <a:off x="3083" y="2584"/>
                <a:ext cx="33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01" name="Line 157"/>
              <p:cNvSpPr>
                <a:spLocks noChangeShapeType="1"/>
              </p:cNvSpPr>
              <p:nvPr/>
            </p:nvSpPr>
            <p:spPr bwMode="auto">
              <a:xfrm>
                <a:off x="3083" y="2584"/>
                <a:ext cx="3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02" name="Rectangle 158"/>
              <p:cNvSpPr>
                <a:spLocks noChangeArrowheads="1"/>
              </p:cNvSpPr>
              <p:nvPr/>
            </p:nvSpPr>
            <p:spPr bwMode="auto">
              <a:xfrm>
                <a:off x="3418" y="2584"/>
                <a:ext cx="5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03" name="Line 159"/>
              <p:cNvSpPr>
                <a:spLocks noChangeShapeType="1"/>
              </p:cNvSpPr>
              <p:nvPr/>
            </p:nvSpPr>
            <p:spPr bwMode="auto">
              <a:xfrm>
                <a:off x="3418" y="258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04" name="Line 160"/>
              <p:cNvSpPr>
                <a:spLocks noChangeShapeType="1"/>
              </p:cNvSpPr>
              <p:nvPr/>
            </p:nvSpPr>
            <p:spPr bwMode="auto">
              <a:xfrm>
                <a:off x="3418" y="2584"/>
                <a:ext cx="1" cy="6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05" name="Rectangle 161"/>
              <p:cNvSpPr>
                <a:spLocks noChangeArrowheads="1"/>
              </p:cNvSpPr>
              <p:nvPr/>
            </p:nvSpPr>
            <p:spPr bwMode="auto">
              <a:xfrm>
                <a:off x="3423" y="2584"/>
                <a:ext cx="1998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06" name="Line 162"/>
              <p:cNvSpPr>
                <a:spLocks noChangeShapeType="1"/>
              </p:cNvSpPr>
              <p:nvPr/>
            </p:nvSpPr>
            <p:spPr bwMode="auto">
              <a:xfrm>
                <a:off x="3423" y="2584"/>
                <a:ext cx="19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07" name="Rectangle 163"/>
              <p:cNvSpPr>
                <a:spLocks noChangeArrowheads="1"/>
              </p:cNvSpPr>
              <p:nvPr/>
            </p:nvSpPr>
            <p:spPr bwMode="auto">
              <a:xfrm>
                <a:off x="5421" y="2584"/>
                <a:ext cx="11" cy="6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08" name="Line 164"/>
              <p:cNvSpPr>
                <a:spLocks noChangeShapeType="1"/>
              </p:cNvSpPr>
              <p:nvPr/>
            </p:nvSpPr>
            <p:spPr bwMode="auto">
              <a:xfrm>
                <a:off x="5421" y="258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09" name="Rectangle 165"/>
              <p:cNvSpPr>
                <a:spLocks noChangeArrowheads="1"/>
              </p:cNvSpPr>
              <p:nvPr/>
            </p:nvSpPr>
            <p:spPr bwMode="auto">
              <a:xfrm>
                <a:off x="1955" y="2590"/>
                <a:ext cx="11" cy="2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10" name="Line 166"/>
              <p:cNvSpPr>
                <a:spLocks noChangeShapeType="1"/>
              </p:cNvSpPr>
              <p:nvPr/>
            </p:nvSpPr>
            <p:spPr bwMode="auto">
              <a:xfrm>
                <a:off x="1955" y="259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11" name="Rectangle 167"/>
              <p:cNvSpPr>
                <a:spLocks noChangeArrowheads="1"/>
              </p:cNvSpPr>
              <p:nvPr/>
            </p:nvSpPr>
            <p:spPr bwMode="auto">
              <a:xfrm>
                <a:off x="2355" y="2590"/>
                <a:ext cx="5" cy="2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12" name="Line 168"/>
              <p:cNvSpPr>
                <a:spLocks noChangeShapeType="1"/>
              </p:cNvSpPr>
              <p:nvPr/>
            </p:nvSpPr>
            <p:spPr bwMode="auto">
              <a:xfrm>
                <a:off x="2355" y="259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13" name="Rectangle 169"/>
              <p:cNvSpPr>
                <a:spLocks noChangeArrowheads="1"/>
              </p:cNvSpPr>
              <p:nvPr/>
            </p:nvSpPr>
            <p:spPr bwMode="auto">
              <a:xfrm>
                <a:off x="2738" y="2590"/>
                <a:ext cx="5" cy="2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14" name="Line 170"/>
              <p:cNvSpPr>
                <a:spLocks noChangeShapeType="1"/>
              </p:cNvSpPr>
              <p:nvPr/>
            </p:nvSpPr>
            <p:spPr bwMode="auto">
              <a:xfrm>
                <a:off x="2738" y="259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15" name="Rectangle 171"/>
              <p:cNvSpPr>
                <a:spLocks noChangeArrowheads="1"/>
              </p:cNvSpPr>
              <p:nvPr/>
            </p:nvSpPr>
            <p:spPr bwMode="auto">
              <a:xfrm>
                <a:off x="3078" y="2590"/>
                <a:ext cx="5" cy="2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16" name="Line 172"/>
              <p:cNvSpPr>
                <a:spLocks noChangeShapeType="1"/>
              </p:cNvSpPr>
              <p:nvPr/>
            </p:nvSpPr>
            <p:spPr bwMode="auto">
              <a:xfrm>
                <a:off x="3078" y="259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17" name="Rectangle 173"/>
              <p:cNvSpPr>
                <a:spLocks noChangeArrowheads="1"/>
              </p:cNvSpPr>
              <p:nvPr/>
            </p:nvSpPr>
            <p:spPr bwMode="auto">
              <a:xfrm>
                <a:off x="3418" y="2590"/>
                <a:ext cx="5" cy="2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18" name="Line 174"/>
              <p:cNvSpPr>
                <a:spLocks noChangeShapeType="1"/>
              </p:cNvSpPr>
              <p:nvPr/>
            </p:nvSpPr>
            <p:spPr bwMode="auto">
              <a:xfrm>
                <a:off x="3418" y="259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19" name="Rectangle 175"/>
              <p:cNvSpPr>
                <a:spLocks noChangeArrowheads="1"/>
              </p:cNvSpPr>
              <p:nvPr/>
            </p:nvSpPr>
            <p:spPr bwMode="auto">
              <a:xfrm>
                <a:off x="5421" y="2590"/>
                <a:ext cx="11" cy="204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20" name="Line 176"/>
              <p:cNvSpPr>
                <a:spLocks noChangeShapeType="1"/>
              </p:cNvSpPr>
              <p:nvPr/>
            </p:nvSpPr>
            <p:spPr bwMode="auto">
              <a:xfrm>
                <a:off x="5421" y="2590"/>
                <a:ext cx="1" cy="204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21" name="Rectangle 177"/>
              <p:cNvSpPr>
                <a:spLocks noChangeArrowheads="1"/>
              </p:cNvSpPr>
              <p:nvPr/>
            </p:nvSpPr>
            <p:spPr bwMode="auto">
              <a:xfrm>
                <a:off x="2113" y="2806"/>
                <a:ext cx="8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0</a:t>
                </a:r>
                <a:endParaRPr lang="en-US" sz="3200" b="0"/>
              </a:p>
            </p:txBody>
          </p:sp>
          <p:sp>
            <p:nvSpPr>
              <p:cNvPr id="723122" name="Rectangle 178"/>
              <p:cNvSpPr>
                <a:spLocks noChangeArrowheads="1"/>
              </p:cNvSpPr>
              <p:nvPr/>
            </p:nvSpPr>
            <p:spPr bwMode="auto">
              <a:xfrm>
                <a:off x="2502" y="2806"/>
                <a:ext cx="8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0</a:t>
                </a:r>
                <a:endParaRPr lang="en-US" sz="3200" b="0"/>
              </a:p>
            </p:txBody>
          </p:sp>
          <p:sp>
            <p:nvSpPr>
              <p:cNvPr id="723123" name="Rectangle 179"/>
              <p:cNvSpPr>
                <a:spLocks noChangeArrowheads="1"/>
              </p:cNvSpPr>
              <p:nvPr/>
            </p:nvSpPr>
            <p:spPr bwMode="auto">
              <a:xfrm>
                <a:off x="2863" y="2806"/>
                <a:ext cx="8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1</a:t>
                </a:r>
                <a:endParaRPr lang="en-US" sz="3200" b="0"/>
              </a:p>
            </p:txBody>
          </p:sp>
          <p:sp>
            <p:nvSpPr>
              <p:cNvPr id="723124" name="Rectangle 180"/>
              <p:cNvSpPr>
                <a:spLocks noChangeArrowheads="1"/>
              </p:cNvSpPr>
              <p:nvPr/>
            </p:nvSpPr>
            <p:spPr bwMode="auto">
              <a:xfrm>
                <a:off x="3203" y="2806"/>
                <a:ext cx="8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0</a:t>
                </a:r>
                <a:endParaRPr lang="en-US" sz="3200" b="0"/>
              </a:p>
            </p:txBody>
          </p:sp>
          <p:sp>
            <p:nvSpPr>
              <p:cNvPr id="723125" name="Rectangle 181"/>
              <p:cNvSpPr>
                <a:spLocks noChangeArrowheads="1"/>
              </p:cNvSpPr>
              <p:nvPr/>
            </p:nvSpPr>
            <p:spPr bwMode="auto">
              <a:xfrm>
                <a:off x="3423" y="2806"/>
                <a:ext cx="1725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Now Q “remembers” 1</a:t>
                </a:r>
                <a:endParaRPr lang="en-US" sz="3200" b="0"/>
              </a:p>
            </p:txBody>
          </p:sp>
          <p:sp>
            <p:nvSpPr>
              <p:cNvPr id="723126" name="Rectangle 182"/>
              <p:cNvSpPr>
                <a:spLocks noChangeArrowheads="1"/>
              </p:cNvSpPr>
              <p:nvPr/>
            </p:nvSpPr>
            <p:spPr bwMode="auto">
              <a:xfrm>
                <a:off x="1955" y="2794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27" name="Line 183"/>
              <p:cNvSpPr>
                <a:spLocks noChangeShapeType="1"/>
              </p:cNvSpPr>
              <p:nvPr/>
            </p:nvSpPr>
            <p:spPr bwMode="auto">
              <a:xfrm>
                <a:off x="1955" y="279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28" name="Rectangle 184"/>
              <p:cNvSpPr>
                <a:spLocks noChangeArrowheads="1"/>
              </p:cNvSpPr>
              <p:nvPr/>
            </p:nvSpPr>
            <p:spPr bwMode="auto">
              <a:xfrm>
                <a:off x="1966" y="2794"/>
                <a:ext cx="389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29" name="Line 185"/>
              <p:cNvSpPr>
                <a:spLocks noChangeShapeType="1"/>
              </p:cNvSpPr>
              <p:nvPr/>
            </p:nvSpPr>
            <p:spPr bwMode="auto">
              <a:xfrm>
                <a:off x="1966" y="2794"/>
                <a:ext cx="38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30" name="Rectangle 186"/>
              <p:cNvSpPr>
                <a:spLocks noChangeArrowheads="1"/>
              </p:cNvSpPr>
              <p:nvPr/>
            </p:nvSpPr>
            <p:spPr bwMode="auto">
              <a:xfrm>
                <a:off x="2355" y="279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31" name="Line 187"/>
              <p:cNvSpPr>
                <a:spLocks noChangeShapeType="1"/>
              </p:cNvSpPr>
              <p:nvPr/>
            </p:nvSpPr>
            <p:spPr bwMode="auto">
              <a:xfrm>
                <a:off x="2355" y="279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32" name="Line 188"/>
              <p:cNvSpPr>
                <a:spLocks noChangeShapeType="1"/>
              </p:cNvSpPr>
              <p:nvPr/>
            </p:nvSpPr>
            <p:spPr bwMode="auto">
              <a:xfrm>
                <a:off x="2355" y="279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33" name="Rectangle 189"/>
              <p:cNvSpPr>
                <a:spLocks noChangeArrowheads="1"/>
              </p:cNvSpPr>
              <p:nvPr/>
            </p:nvSpPr>
            <p:spPr bwMode="auto">
              <a:xfrm>
                <a:off x="2360" y="2794"/>
                <a:ext cx="378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34" name="Line 190"/>
              <p:cNvSpPr>
                <a:spLocks noChangeShapeType="1"/>
              </p:cNvSpPr>
              <p:nvPr/>
            </p:nvSpPr>
            <p:spPr bwMode="auto">
              <a:xfrm>
                <a:off x="2360" y="2794"/>
                <a:ext cx="3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35" name="Rectangle 191"/>
              <p:cNvSpPr>
                <a:spLocks noChangeArrowheads="1"/>
              </p:cNvSpPr>
              <p:nvPr/>
            </p:nvSpPr>
            <p:spPr bwMode="auto">
              <a:xfrm>
                <a:off x="2738" y="279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36" name="Line 192"/>
              <p:cNvSpPr>
                <a:spLocks noChangeShapeType="1"/>
              </p:cNvSpPr>
              <p:nvPr/>
            </p:nvSpPr>
            <p:spPr bwMode="auto">
              <a:xfrm>
                <a:off x="2738" y="279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37" name="Line 193"/>
              <p:cNvSpPr>
                <a:spLocks noChangeShapeType="1"/>
              </p:cNvSpPr>
              <p:nvPr/>
            </p:nvSpPr>
            <p:spPr bwMode="auto">
              <a:xfrm>
                <a:off x="2738" y="279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38" name="Rectangle 194"/>
              <p:cNvSpPr>
                <a:spLocks noChangeArrowheads="1"/>
              </p:cNvSpPr>
              <p:nvPr/>
            </p:nvSpPr>
            <p:spPr bwMode="auto">
              <a:xfrm>
                <a:off x="2743" y="2794"/>
                <a:ext cx="33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39" name="Line 195"/>
              <p:cNvSpPr>
                <a:spLocks noChangeShapeType="1"/>
              </p:cNvSpPr>
              <p:nvPr/>
            </p:nvSpPr>
            <p:spPr bwMode="auto">
              <a:xfrm>
                <a:off x="2743" y="2794"/>
                <a:ext cx="3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40" name="Rectangle 196"/>
              <p:cNvSpPr>
                <a:spLocks noChangeArrowheads="1"/>
              </p:cNvSpPr>
              <p:nvPr/>
            </p:nvSpPr>
            <p:spPr bwMode="auto">
              <a:xfrm>
                <a:off x="3078" y="279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41" name="Line 197"/>
              <p:cNvSpPr>
                <a:spLocks noChangeShapeType="1"/>
              </p:cNvSpPr>
              <p:nvPr/>
            </p:nvSpPr>
            <p:spPr bwMode="auto">
              <a:xfrm>
                <a:off x="3078" y="279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42" name="Line 198"/>
              <p:cNvSpPr>
                <a:spLocks noChangeShapeType="1"/>
              </p:cNvSpPr>
              <p:nvPr/>
            </p:nvSpPr>
            <p:spPr bwMode="auto">
              <a:xfrm>
                <a:off x="3078" y="279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43" name="Rectangle 199"/>
              <p:cNvSpPr>
                <a:spLocks noChangeArrowheads="1"/>
              </p:cNvSpPr>
              <p:nvPr/>
            </p:nvSpPr>
            <p:spPr bwMode="auto">
              <a:xfrm>
                <a:off x="3083" y="2794"/>
                <a:ext cx="33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44" name="Line 200"/>
              <p:cNvSpPr>
                <a:spLocks noChangeShapeType="1"/>
              </p:cNvSpPr>
              <p:nvPr/>
            </p:nvSpPr>
            <p:spPr bwMode="auto">
              <a:xfrm>
                <a:off x="3083" y="2794"/>
                <a:ext cx="3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45" name="Rectangle 201"/>
              <p:cNvSpPr>
                <a:spLocks noChangeArrowheads="1"/>
              </p:cNvSpPr>
              <p:nvPr/>
            </p:nvSpPr>
            <p:spPr bwMode="auto">
              <a:xfrm>
                <a:off x="3418" y="279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46" name="Line 202"/>
              <p:cNvSpPr>
                <a:spLocks noChangeShapeType="1"/>
              </p:cNvSpPr>
              <p:nvPr/>
            </p:nvSpPr>
            <p:spPr bwMode="auto">
              <a:xfrm>
                <a:off x="3418" y="279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47" name="Line 203"/>
              <p:cNvSpPr>
                <a:spLocks noChangeShapeType="1"/>
              </p:cNvSpPr>
              <p:nvPr/>
            </p:nvSpPr>
            <p:spPr bwMode="auto">
              <a:xfrm>
                <a:off x="3418" y="279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48" name="Rectangle 204"/>
              <p:cNvSpPr>
                <a:spLocks noChangeArrowheads="1"/>
              </p:cNvSpPr>
              <p:nvPr/>
            </p:nvSpPr>
            <p:spPr bwMode="auto">
              <a:xfrm>
                <a:off x="3423" y="2794"/>
                <a:ext cx="1998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49" name="Line 205"/>
              <p:cNvSpPr>
                <a:spLocks noChangeShapeType="1"/>
              </p:cNvSpPr>
              <p:nvPr/>
            </p:nvSpPr>
            <p:spPr bwMode="auto">
              <a:xfrm>
                <a:off x="3423" y="2794"/>
                <a:ext cx="199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50" name="Rectangle 206"/>
              <p:cNvSpPr>
                <a:spLocks noChangeArrowheads="1"/>
              </p:cNvSpPr>
              <p:nvPr/>
            </p:nvSpPr>
            <p:spPr bwMode="auto">
              <a:xfrm>
                <a:off x="5421" y="2794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51" name="Line 207"/>
              <p:cNvSpPr>
                <a:spLocks noChangeShapeType="1"/>
              </p:cNvSpPr>
              <p:nvPr/>
            </p:nvSpPr>
            <p:spPr bwMode="auto">
              <a:xfrm>
                <a:off x="5421" y="279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52" name="Rectangle 208"/>
              <p:cNvSpPr>
                <a:spLocks noChangeArrowheads="1"/>
              </p:cNvSpPr>
              <p:nvPr/>
            </p:nvSpPr>
            <p:spPr bwMode="auto">
              <a:xfrm>
                <a:off x="1955" y="2799"/>
                <a:ext cx="11" cy="20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53" name="Line 209"/>
              <p:cNvSpPr>
                <a:spLocks noChangeShapeType="1"/>
              </p:cNvSpPr>
              <p:nvPr/>
            </p:nvSpPr>
            <p:spPr bwMode="auto">
              <a:xfrm>
                <a:off x="1955" y="2799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54" name="Rectangle 210"/>
              <p:cNvSpPr>
                <a:spLocks noChangeArrowheads="1"/>
              </p:cNvSpPr>
              <p:nvPr/>
            </p:nvSpPr>
            <p:spPr bwMode="auto">
              <a:xfrm>
                <a:off x="2355" y="2799"/>
                <a:ext cx="5" cy="20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55" name="Line 211"/>
              <p:cNvSpPr>
                <a:spLocks noChangeShapeType="1"/>
              </p:cNvSpPr>
              <p:nvPr/>
            </p:nvSpPr>
            <p:spPr bwMode="auto">
              <a:xfrm>
                <a:off x="2355" y="2799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56" name="Rectangle 212"/>
              <p:cNvSpPr>
                <a:spLocks noChangeArrowheads="1"/>
              </p:cNvSpPr>
              <p:nvPr/>
            </p:nvSpPr>
            <p:spPr bwMode="auto">
              <a:xfrm>
                <a:off x="2738" y="2799"/>
                <a:ext cx="5" cy="20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57" name="Line 213"/>
              <p:cNvSpPr>
                <a:spLocks noChangeShapeType="1"/>
              </p:cNvSpPr>
              <p:nvPr/>
            </p:nvSpPr>
            <p:spPr bwMode="auto">
              <a:xfrm>
                <a:off x="2738" y="2799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58" name="Rectangle 214"/>
              <p:cNvSpPr>
                <a:spLocks noChangeArrowheads="1"/>
              </p:cNvSpPr>
              <p:nvPr/>
            </p:nvSpPr>
            <p:spPr bwMode="auto">
              <a:xfrm>
                <a:off x="3078" y="2799"/>
                <a:ext cx="5" cy="20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59" name="Line 215"/>
              <p:cNvSpPr>
                <a:spLocks noChangeShapeType="1"/>
              </p:cNvSpPr>
              <p:nvPr/>
            </p:nvSpPr>
            <p:spPr bwMode="auto">
              <a:xfrm>
                <a:off x="3078" y="2799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60" name="Rectangle 216"/>
              <p:cNvSpPr>
                <a:spLocks noChangeArrowheads="1"/>
              </p:cNvSpPr>
              <p:nvPr/>
            </p:nvSpPr>
            <p:spPr bwMode="auto">
              <a:xfrm>
                <a:off x="3418" y="2799"/>
                <a:ext cx="5" cy="20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61" name="Line 217"/>
              <p:cNvSpPr>
                <a:spLocks noChangeShapeType="1"/>
              </p:cNvSpPr>
              <p:nvPr/>
            </p:nvSpPr>
            <p:spPr bwMode="auto">
              <a:xfrm>
                <a:off x="3418" y="2799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62" name="Rectangle 218"/>
              <p:cNvSpPr>
                <a:spLocks noChangeArrowheads="1"/>
              </p:cNvSpPr>
              <p:nvPr/>
            </p:nvSpPr>
            <p:spPr bwMode="auto">
              <a:xfrm>
                <a:off x="5421" y="2799"/>
                <a:ext cx="11" cy="20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63" name="Line 219"/>
              <p:cNvSpPr>
                <a:spLocks noChangeShapeType="1"/>
              </p:cNvSpPr>
              <p:nvPr/>
            </p:nvSpPr>
            <p:spPr bwMode="auto">
              <a:xfrm>
                <a:off x="5421" y="2799"/>
                <a:ext cx="1" cy="20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64" name="Rectangle 220"/>
              <p:cNvSpPr>
                <a:spLocks noChangeArrowheads="1"/>
              </p:cNvSpPr>
              <p:nvPr/>
            </p:nvSpPr>
            <p:spPr bwMode="auto">
              <a:xfrm>
                <a:off x="2113" y="3016"/>
                <a:ext cx="8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1</a:t>
                </a:r>
                <a:endParaRPr lang="en-US" sz="3200" b="0"/>
              </a:p>
            </p:txBody>
          </p:sp>
          <p:sp>
            <p:nvSpPr>
              <p:cNvPr id="723165" name="Rectangle 221"/>
              <p:cNvSpPr>
                <a:spLocks noChangeArrowheads="1"/>
              </p:cNvSpPr>
              <p:nvPr/>
            </p:nvSpPr>
            <p:spPr bwMode="auto">
              <a:xfrm>
                <a:off x="2502" y="3016"/>
                <a:ext cx="8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0</a:t>
                </a:r>
                <a:endParaRPr lang="en-US" sz="3200" b="0"/>
              </a:p>
            </p:txBody>
          </p:sp>
          <p:sp>
            <p:nvSpPr>
              <p:cNvPr id="723166" name="Rectangle 222"/>
              <p:cNvSpPr>
                <a:spLocks noChangeArrowheads="1"/>
              </p:cNvSpPr>
              <p:nvPr/>
            </p:nvSpPr>
            <p:spPr bwMode="auto">
              <a:xfrm>
                <a:off x="2863" y="3016"/>
                <a:ext cx="8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0</a:t>
                </a:r>
                <a:endParaRPr lang="en-US" sz="3200" b="0"/>
              </a:p>
            </p:txBody>
          </p:sp>
          <p:sp>
            <p:nvSpPr>
              <p:cNvPr id="723167" name="Rectangle 223"/>
              <p:cNvSpPr>
                <a:spLocks noChangeArrowheads="1"/>
              </p:cNvSpPr>
              <p:nvPr/>
            </p:nvSpPr>
            <p:spPr bwMode="auto">
              <a:xfrm>
                <a:off x="3203" y="3016"/>
                <a:ext cx="88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1</a:t>
                </a:r>
                <a:endParaRPr lang="en-US" sz="3200" b="0"/>
              </a:p>
            </p:txBody>
          </p:sp>
          <p:sp>
            <p:nvSpPr>
              <p:cNvPr id="723168" name="Rectangle 224"/>
              <p:cNvSpPr>
                <a:spLocks noChangeArrowheads="1"/>
              </p:cNvSpPr>
              <p:nvPr/>
            </p:nvSpPr>
            <p:spPr bwMode="auto">
              <a:xfrm>
                <a:off x="3423" y="3016"/>
                <a:ext cx="1090" cy="21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200" i="0" baseline="0">
                    <a:solidFill>
                      <a:srgbClr val="000000"/>
                    </a:solidFill>
                  </a:rPr>
                  <a:t>“Reset” Q to 0</a:t>
                </a:r>
                <a:endParaRPr lang="en-US" sz="3200" b="0"/>
              </a:p>
            </p:txBody>
          </p:sp>
          <p:sp>
            <p:nvSpPr>
              <p:cNvPr id="723169" name="Rectangle 225"/>
              <p:cNvSpPr>
                <a:spLocks noChangeArrowheads="1"/>
              </p:cNvSpPr>
              <p:nvPr/>
            </p:nvSpPr>
            <p:spPr bwMode="auto">
              <a:xfrm>
                <a:off x="1955" y="3004"/>
                <a:ext cx="11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70" name="Line 226"/>
              <p:cNvSpPr>
                <a:spLocks noChangeShapeType="1"/>
              </p:cNvSpPr>
              <p:nvPr/>
            </p:nvSpPr>
            <p:spPr bwMode="auto">
              <a:xfrm>
                <a:off x="1955" y="3004"/>
                <a:ext cx="11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71" name="Rectangle 227"/>
              <p:cNvSpPr>
                <a:spLocks noChangeArrowheads="1"/>
              </p:cNvSpPr>
              <p:nvPr/>
            </p:nvSpPr>
            <p:spPr bwMode="auto">
              <a:xfrm>
                <a:off x="1966" y="3004"/>
                <a:ext cx="389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72" name="Line 228"/>
              <p:cNvSpPr>
                <a:spLocks noChangeShapeType="1"/>
              </p:cNvSpPr>
              <p:nvPr/>
            </p:nvSpPr>
            <p:spPr bwMode="auto">
              <a:xfrm>
                <a:off x="1966" y="3004"/>
                <a:ext cx="389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73" name="Rectangle 229"/>
              <p:cNvSpPr>
                <a:spLocks noChangeArrowheads="1"/>
              </p:cNvSpPr>
              <p:nvPr/>
            </p:nvSpPr>
            <p:spPr bwMode="auto">
              <a:xfrm>
                <a:off x="2355" y="300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74" name="Line 230"/>
              <p:cNvSpPr>
                <a:spLocks noChangeShapeType="1"/>
              </p:cNvSpPr>
              <p:nvPr/>
            </p:nvSpPr>
            <p:spPr bwMode="auto">
              <a:xfrm>
                <a:off x="2355" y="300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75" name="Line 231"/>
              <p:cNvSpPr>
                <a:spLocks noChangeShapeType="1"/>
              </p:cNvSpPr>
              <p:nvPr/>
            </p:nvSpPr>
            <p:spPr bwMode="auto">
              <a:xfrm>
                <a:off x="2355" y="300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76" name="Rectangle 232"/>
              <p:cNvSpPr>
                <a:spLocks noChangeArrowheads="1"/>
              </p:cNvSpPr>
              <p:nvPr/>
            </p:nvSpPr>
            <p:spPr bwMode="auto">
              <a:xfrm>
                <a:off x="2360" y="3004"/>
                <a:ext cx="378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77" name="Line 233"/>
              <p:cNvSpPr>
                <a:spLocks noChangeShapeType="1"/>
              </p:cNvSpPr>
              <p:nvPr/>
            </p:nvSpPr>
            <p:spPr bwMode="auto">
              <a:xfrm>
                <a:off x="2360" y="3004"/>
                <a:ext cx="378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78" name="Rectangle 234"/>
              <p:cNvSpPr>
                <a:spLocks noChangeArrowheads="1"/>
              </p:cNvSpPr>
              <p:nvPr/>
            </p:nvSpPr>
            <p:spPr bwMode="auto">
              <a:xfrm>
                <a:off x="2738" y="300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79" name="Line 235"/>
              <p:cNvSpPr>
                <a:spLocks noChangeShapeType="1"/>
              </p:cNvSpPr>
              <p:nvPr/>
            </p:nvSpPr>
            <p:spPr bwMode="auto">
              <a:xfrm>
                <a:off x="2738" y="3004"/>
                <a:ext cx="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80" name="Line 236"/>
              <p:cNvSpPr>
                <a:spLocks noChangeShapeType="1"/>
              </p:cNvSpPr>
              <p:nvPr/>
            </p:nvSpPr>
            <p:spPr bwMode="auto">
              <a:xfrm>
                <a:off x="2738" y="3004"/>
                <a:ext cx="1" cy="5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81" name="Rectangle 237"/>
              <p:cNvSpPr>
                <a:spLocks noChangeArrowheads="1"/>
              </p:cNvSpPr>
              <p:nvPr/>
            </p:nvSpPr>
            <p:spPr bwMode="auto">
              <a:xfrm>
                <a:off x="2743" y="3004"/>
                <a:ext cx="33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82" name="Line 238"/>
              <p:cNvSpPr>
                <a:spLocks noChangeShapeType="1"/>
              </p:cNvSpPr>
              <p:nvPr/>
            </p:nvSpPr>
            <p:spPr bwMode="auto">
              <a:xfrm>
                <a:off x="2743" y="3004"/>
                <a:ext cx="335" cy="1"/>
              </a:xfrm>
              <a:prstGeom prst="line">
                <a:avLst/>
              </a:prstGeom>
              <a:noFill/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23183" name="Rectangle 239"/>
              <p:cNvSpPr>
                <a:spLocks noChangeArrowheads="1"/>
              </p:cNvSpPr>
              <p:nvPr/>
            </p:nvSpPr>
            <p:spPr bwMode="auto">
              <a:xfrm>
                <a:off x="3078" y="3004"/>
                <a:ext cx="5" cy="5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CA"/>
              </a:p>
            </p:txBody>
          </p:sp>
        </p:grpSp>
        <p:sp>
          <p:nvSpPr>
            <p:cNvPr id="723185" name="Line 241"/>
            <p:cNvSpPr>
              <a:spLocks noChangeShapeType="1"/>
            </p:cNvSpPr>
            <p:nvPr/>
          </p:nvSpPr>
          <p:spPr bwMode="auto">
            <a:xfrm>
              <a:off x="3078" y="3004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186" name="Line 242"/>
            <p:cNvSpPr>
              <a:spLocks noChangeShapeType="1"/>
            </p:cNvSpPr>
            <p:nvPr/>
          </p:nvSpPr>
          <p:spPr bwMode="auto">
            <a:xfrm>
              <a:off x="3078" y="3004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187" name="Rectangle 243"/>
            <p:cNvSpPr>
              <a:spLocks noChangeArrowheads="1"/>
            </p:cNvSpPr>
            <p:nvPr/>
          </p:nvSpPr>
          <p:spPr bwMode="auto">
            <a:xfrm>
              <a:off x="3083" y="3004"/>
              <a:ext cx="33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188" name="Line 244"/>
            <p:cNvSpPr>
              <a:spLocks noChangeShapeType="1"/>
            </p:cNvSpPr>
            <p:nvPr/>
          </p:nvSpPr>
          <p:spPr bwMode="auto">
            <a:xfrm>
              <a:off x="3083" y="3004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189" name="Rectangle 245"/>
            <p:cNvSpPr>
              <a:spLocks noChangeArrowheads="1"/>
            </p:cNvSpPr>
            <p:nvPr/>
          </p:nvSpPr>
          <p:spPr bwMode="auto">
            <a:xfrm>
              <a:off x="3418" y="3004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190" name="Line 246"/>
            <p:cNvSpPr>
              <a:spLocks noChangeShapeType="1"/>
            </p:cNvSpPr>
            <p:nvPr/>
          </p:nvSpPr>
          <p:spPr bwMode="auto">
            <a:xfrm>
              <a:off x="3418" y="3004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191" name="Line 247"/>
            <p:cNvSpPr>
              <a:spLocks noChangeShapeType="1"/>
            </p:cNvSpPr>
            <p:nvPr/>
          </p:nvSpPr>
          <p:spPr bwMode="auto">
            <a:xfrm>
              <a:off x="3418" y="3004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192" name="Rectangle 248"/>
            <p:cNvSpPr>
              <a:spLocks noChangeArrowheads="1"/>
            </p:cNvSpPr>
            <p:nvPr/>
          </p:nvSpPr>
          <p:spPr bwMode="auto">
            <a:xfrm>
              <a:off x="3423" y="3004"/>
              <a:ext cx="199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193" name="Line 249"/>
            <p:cNvSpPr>
              <a:spLocks noChangeShapeType="1"/>
            </p:cNvSpPr>
            <p:nvPr/>
          </p:nvSpPr>
          <p:spPr bwMode="auto">
            <a:xfrm>
              <a:off x="3423" y="3004"/>
              <a:ext cx="19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194" name="Rectangle 250"/>
            <p:cNvSpPr>
              <a:spLocks noChangeArrowheads="1"/>
            </p:cNvSpPr>
            <p:nvPr/>
          </p:nvSpPr>
          <p:spPr bwMode="auto">
            <a:xfrm>
              <a:off x="5421" y="3004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195" name="Line 251"/>
            <p:cNvSpPr>
              <a:spLocks noChangeShapeType="1"/>
            </p:cNvSpPr>
            <p:nvPr/>
          </p:nvSpPr>
          <p:spPr bwMode="auto">
            <a:xfrm>
              <a:off x="5421" y="3004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196" name="Rectangle 252"/>
            <p:cNvSpPr>
              <a:spLocks noChangeArrowheads="1"/>
            </p:cNvSpPr>
            <p:nvPr/>
          </p:nvSpPr>
          <p:spPr bwMode="auto">
            <a:xfrm>
              <a:off x="1955" y="3009"/>
              <a:ext cx="11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197" name="Line 253"/>
            <p:cNvSpPr>
              <a:spLocks noChangeShapeType="1"/>
            </p:cNvSpPr>
            <p:nvPr/>
          </p:nvSpPr>
          <p:spPr bwMode="auto">
            <a:xfrm>
              <a:off x="1955" y="300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198" name="Rectangle 254"/>
            <p:cNvSpPr>
              <a:spLocks noChangeArrowheads="1"/>
            </p:cNvSpPr>
            <p:nvPr/>
          </p:nvSpPr>
          <p:spPr bwMode="auto">
            <a:xfrm>
              <a:off x="2355" y="3009"/>
              <a:ext cx="5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199" name="Line 255"/>
            <p:cNvSpPr>
              <a:spLocks noChangeShapeType="1"/>
            </p:cNvSpPr>
            <p:nvPr/>
          </p:nvSpPr>
          <p:spPr bwMode="auto">
            <a:xfrm>
              <a:off x="2355" y="300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00" name="Rectangle 256"/>
            <p:cNvSpPr>
              <a:spLocks noChangeArrowheads="1"/>
            </p:cNvSpPr>
            <p:nvPr/>
          </p:nvSpPr>
          <p:spPr bwMode="auto">
            <a:xfrm>
              <a:off x="2738" y="3009"/>
              <a:ext cx="5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01" name="Line 257"/>
            <p:cNvSpPr>
              <a:spLocks noChangeShapeType="1"/>
            </p:cNvSpPr>
            <p:nvPr/>
          </p:nvSpPr>
          <p:spPr bwMode="auto">
            <a:xfrm>
              <a:off x="2738" y="300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03" name="Line 259"/>
            <p:cNvSpPr>
              <a:spLocks noChangeShapeType="1"/>
            </p:cNvSpPr>
            <p:nvPr/>
          </p:nvSpPr>
          <p:spPr bwMode="auto">
            <a:xfrm>
              <a:off x="3078" y="300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04" name="Rectangle 260"/>
            <p:cNvSpPr>
              <a:spLocks noChangeArrowheads="1"/>
            </p:cNvSpPr>
            <p:nvPr/>
          </p:nvSpPr>
          <p:spPr bwMode="auto">
            <a:xfrm>
              <a:off x="3418" y="3009"/>
              <a:ext cx="5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05" name="Line 261"/>
            <p:cNvSpPr>
              <a:spLocks noChangeShapeType="1"/>
            </p:cNvSpPr>
            <p:nvPr/>
          </p:nvSpPr>
          <p:spPr bwMode="auto">
            <a:xfrm>
              <a:off x="3418" y="300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06" name="Rectangle 262"/>
            <p:cNvSpPr>
              <a:spLocks noChangeArrowheads="1"/>
            </p:cNvSpPr>
            <p:nvPr/>
          </p:nvSpPr>
          <p:spPr bwMode="auto">
            <a:xfrm>
              <a:off x="5421" y="3009"/>
              <a:ext cx="11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07" name="Line 263"/>
            <p:cNvSpPr>
              <a:spLocks noChangeShapeType="1"/>
            </p:cNvSpPr>
            <p:nvPr/>
          </p:nvSpPr>
          <p:spPr bwMode="auto">
            <a:xfrm>
              <a:off x="5421" y="300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08" name="Rectangle 264"/>
            <p:cNvSpPr>
              <a:spLocks noChangeArrowheads="1"/>
            </p:cNvSpPr>
            <p:nvPr/>
          </p:nvSpPr>
          <p:spPr bwMode="auto">
            <a:xfrm>
              <a:off x="2113" y="3225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23209" name="Rectangle 265"/>
            <p:cNvSpPr>
              <a:spLocks noChangeArrowheads="1"/>
            </p:cNvSpPr>
            <p:nvPr/>
          </p:nvSpPr>
          <p:spPr bwMode="auto">
            <a:xfrm>
              <a:off x="2502" y="3225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23210" name="Rectangle 266"/>
            <p:cNvSpPr>
              <a:spLocks noChangeArrowheads="1"/>
            </p:cNvSpPr>
            <p:nvPr/>
          </p:nvSpPr>
          <p:spPr bwMode="auto">
            <a:xfrm>
              <a:off x="2863" y="3225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23211" name="Rectangle 267"/>
            <p:cNvSpPr>
              <a:spLocks noChangeArrowheads="1"/>
            </p:cNvSpPr>
            <p:nvPr/>
          </p:nvSpPr>
          <p:spPr bwMode="auto">
            <a:xfrm>
              <a:off x="3203" y="3225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23212" name="Rectangle 268"/>
            <p:cNvSpPr>
              <a:spLocks noChangeArrowheads="1"/>
            </p:cNvSpPr>
            <p:nvPr/>
          </p:nvSpPr>
          <p:spPr bwMode="auto">
            <a:xfrm>
              <a:off x="3423" y="3225"/>
              <a:ext cx="1725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Now Q “remembers” 0</a:t>
              </a:r>
              <a:endParaRPr lang="en-US" sz="3200" b="0"/>
            </a:p>
          </p:txBody>
        </p:sp>
        <p:sp>
          <p:nvSpPr>
            <p:cNvPr id="723214" name="Line 270"/>
            <p:cNvSpPr>
              <a:spLocks noChangeShapeType="1"/>
            </p:cNvSpPr>
            <p:nvPr/>
          </p:nvSpPr>
          <p:spPr bwMode="auto">
            <a:xfrm>
              <a:off x="1955" y="321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16" name="Line 272"/>
            <p:cNvSpPr>
              <a:spLocks noChangeShapeType="1"/>
            </p:cNvSpPr>
            <p:nvPr/>
          </p:nvSpPr>
          <p:spPr bwMode="auto">
            <a:xfrm>
              <a:off x="1966" y="3213"/>
              <a:ext cx="3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18" name="Line 274"/>
            <p:cNvSpPr>
              <a:spLocks noChangeShapeType="1"/>
            </p:cNvSpPr>
            <p:nvPr/>
          </p:nvSpPr>
          <p:spPr bwMode="auto">
            <a:xfrm>
              <a:off x="2355" y="321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19" name="Line 275"/>
            <p:cNvSpPr>
              <a:spLocks noChangeShapeType="1"/>
            </p:cNvSpPr>
            <p:nvPr/>
          </p:nvSpPr>
          <p:spPr bwMode="auto">
            <a:xfrm>
              <a:off x="2355" y="321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21" name="Line 277"/>
            <p:cNvSpPr>
              <a:spLocks noChangeShapeType="1"/>
            </p:cNvSpPr>
            <p:nvPr/>
          </p:nvSpPr>
          <p:spPr bwMode="auto">
            <a:xfrm>
              <a:off x="2360" y="3213"/>
              <a:ext cx="37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23" name="Line 279"/>
            <p:cNvSpPr>
              <a:spLocks noChangeShapeType="1"/>
            </p:cNvSpPr>
            <p:nvPr/>
          </p:nvSpPr>
          <p:spPr bwMode="auto">
            <a:xfrm>
              <a:off x="2738" y="321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24" name="Line 280"/>
            <p:cNvSpPr>
              <a:spLocks noChangeShapeType="1"/>
            </p:cNvSpPr>
            <p:nvPr/>
          </p:nvSpPr>
          <p:spPr bwMode="auto">
            <a:xfrm>
              <a:off x="2738" y="321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26" name="Line 282"/>
            <p:cNvSpPr>
              <a:spLocks noChangeShapeType="1"/>
            </p:cNvSpPr>
            <p:nvPr/>
          </p:nvSpPr>
          <p:spPr bwMode="auto">
            <a:xfrm>
              <a:off x="2743" y="3213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28" name="Line 284"/>
            <p:cNvSpPr>
              <a:spLocks noChangeShapeType="1"/>
            </p:cNvSpPr>
            <p:nvPr/>
          </p:nvSpPr>
          <p:spPr bwMode="auto">
            <a:xfrm>
              <a:off x="3078" y="321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29" name="Line 285"/>
            <p:cNvSpPr>
              <a:spLocks noChangeShapeType="1"/>
            </p:cNvSpPr>
            <p:nvPr/>
          </p:nvSpPr>
          <p:spPr bwMode="auto">
            <a:xfrm>
              <a:off x="3078" y="321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31" name="Line 287"/>
            <p:cNvSpPr>
              <a:spLocks noChangeShapeType="1"/>
            </p:cNvSpPr>
            <p:nvPr/>
          </p:nvSpPr>
          <p:spPr bwMode="auto">
            <a:xfrm>
              <a:off x="3083" y="3213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33" name="Line 289"/>
            <p:cNvSpPr>
              <a:spLocks noChangeShapeType="1"/>
            </p:cNvSpPr>
            <p:nvPr/>
          </p:nvSpPr>
          <p:spPr bwMode="auto">
            <a:xfrm>
              <a:off x="3418" y="321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34" name="Line 290"/>
            <p:cNvSpPr>
              <a:spLocks noChangeShapeType="1"/>
            </p:cNvSpPr>
            <p:nvPr/>
          </p:nvSpPr>
          <p:spPr bwMode="auto">
            <a:xfrm>
              <a:off x="3418" y="3213"/>
              <a:ext cx="1" cy="6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36" name="Line 292"/>
            <p:cNvSpPr>
              <a:spLocks noChangeShapeType="1"/>
            </p:cNvSpPr>
            <p:nvPr/>
          </p:nvSpPr>
          <p:spPr bwMode="auto">
            <a:xfrm>
              <a:off x="3423" y="3213"/>
              <a:ext cx="19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38" name="Line 294"/>
            <p:cNvSpPr>
              <a:spLocks noChangeShapeType="1"/>
            </p:cNvSpPr>
            <p:nvPr/>
          </p:nvSpPr>
          <p:spPr bwMode="auto">
            <a:xfrm>
              <a:off x="5421" y="321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39" name="Rectangle 295"/>
            <p:cNvSpPr>
              <a:spLocks noChangeArrowheads="1"/>
            </p:cNvSpPr>
            <p:nvPr/>
          </p:nvSpPr>
          <p:spPr bwMode="auto">
            <a:xfrm>
              <a:off x="1955" y="3219"/>
              <a:ext cx="11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40" name="Line 296"/>
            <p:cNvSpPr>
              <a:spLocks noChangeShapeType="1"/>
            </p:cNvSpPr>
            <p:nvPr/>
          </p:nvSpPr>
          <p:spPr bwMode="auto">
            <a:xfrm>
              <a:off x="1955" y="321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41" name="Rectangle 297"/>
            <p:cNvSpPr>
              <a:spLocks noChangeArrowheads="1"/>
            </p:cNvSpPr>
            <p:nvPr/>
          </p:nvSpPr>
          <p:spPr bwMode="auto">
            <a:xfrm>
              <a:off x="2355" y="3219"/>
              <a:ext cx="5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42" name="Line 298"/>
            <p:cNvSpPr>
              <a:spLocks noChangeShapeType="1"/>
            </p:cNvSpPr>
            <p:nvPr/>
          </p:nvSpPr>
          <p:spPr bwMode="auto">
            <a:xfrm>
              <a:off x="2355" y="321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43" name="Rectangle 299"/>
            <p:cNvSpPr>
              <a:spLocks noChangeArrowheads="1"/>
            </p:cNvSpPr>
            <p:nvPr/>
          </p:nvSpPr>
          <p:spPr bwMode="auto">
            <a:xfrm>
              <a:off x="2738" y="3219"/>
              <a:ext cx="5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44" name="Line 300"/>
            <p:cNvSpPr>
              <a:spLocks noChangeShapeType="1"/>
            </p:cNvSpPr>
            <p:nvPr/>
          </p:nvSpPr>
          <p:spPr bwMode="auto">
            <a:xfrm>
              <a:off x="2738" y="321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46" name="Line 302"/>
            <p:cNvSpPr>
              <a:spLocks noChangeShapeType="1"/>
            </p:cNvSpPr>
            <p:nvPr/>
          </p:nvSpPr>
          <p:spPr bwMode="auto">
            <a:xfrm>
              <a:off x="3078" y="321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47" name="Rectangle 303"/>
            <p:cNvSpPr>
              <a:spLocks noChangeArrowheads="1"/>
            </p:cNvSpPr>
            <p:nvPr/>
          </p:nvSpPr>
          <p:spPr bwMode="auto">
            <a:xfrm>
              <a:off x="3418" y="3219"/>
              <a:ext cx="5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48" name="Line 304"/>
            <p:cNvSpPr>
              <a:spLocks noChangeShapeType="1"/>
            </p:cNvSpPr>
            <p:nvPr/>
          </p:nvSpPr>
          <p:spPr bwMode="auto">
            <a:xfrm>
              <a:off x="3418" y="321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49" name="Rectangle 305"/>
            <p:cNvSpPr>
              <a:spLocks noChangeArrowheads="1"/>
            </p:cNvSpPr>
            <p:nvPr/>
          </p:nvSpPr>
          <p:spPr bwMode="auto">
            <a:xfrm>
              <a:off x="5421" y="3219"/>
              <a:ext cx="11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50" name="Line 306"/>
            <p:cNvSpPr>
              <a:spLocks noChangeShapeType="1"/>
            </p:cNvSpPr>
            <p:nvPr/>
          </p:nvSpPr>
          <p:spPr bwMode="auto">
            <a:xfrm>
              <a:off x="5421" y="3219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51" name="Rectangle 307"/>
            <p:cNvSpPr>
              <a:spLocks noChangeArrowheads="1"/>
            </p:cNvSpPr>
            <p:nvPr/>
          </p:nvSpPr>
          <p:spPr bwMode="auto">
            <a:xfrm>
              <a:off x="2113" y="3435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23252" name="Rectangle 308"/>
            <p:cNvSpPr>
              <a:spLocks noChangeArrowheads="1"/>
            </p:cNvSpPr>
            <p:nvPr/>
          </p:nvSpPr>
          <p:spPr bwMode="auto">
            <a:xfrm>
              <a:off x="2502" y="3435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1</a:t>
              </a:r>
              <a:endParaRPr lang="en-US" sz="3200" b="0"/>
            </a:p>
          </p:txBody>
        </p:sp>
        <p:sp>
          <p:nvSpPr>
            <p:cNvPr id="723253" name="Rectangle 309"/>
            <p:cNvSpPr>
              <a:spLocks noChangeArrowheads="1"/>
            </p:cNvSpPr>
            <p:nvPr/>
          </p:nvSpPr>
          <p:spPr bwMode="auto">
            <a:xfrm>
              <a:off x="2863" y="3435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23254" name="Rectangle 310"/>
            <p:cNvSpPr>
              <a:spLocks noChangeArrowheads="1"/>
            </p:cNvSpPr>
            <p:nvPr/>
          </p:nvSpPr>
          <p:spPr bwMode="auto">
            <a:xfrm>
              <a:off x="3203" y="3435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23255" name="Rectangle 311"/>
            <p:cNvSpPr>
              <a:spLocks noChangeArrowheads="1"/>
            </p:cNvSpPr>
            <p:nvPr/>
          </p:nvSpPr>
          <p:spPr bwMode="auto">
            <a:xfrm>
              <a:off x="3423" y="3435"/>
              <a:ext cx="890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Both go low</a:t>
              </a:r>
              <a:endParaRPr lang="en-US" sz="3200" b="0"/>
            </a:p>
          </p:txBody>
        </p:sp>
        <p:sp>
          <p:nvSpPr>
            <p:cNvPr id="723256" name="Rectangle 312"/>
            <p:cNvSpPr>
              <a:spLocks noChangeArrowheads="1"/>
            </p:cNvSpPr>
            <p:nvPr/>
          </p:nvSpPr>
          <p:spPr bwMode="auto">
            <a:xfrm>
              <a:off x="1955" y="3423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57" name="Line 313"/>
            <p:cNvSpPr>
              <a:spLocks noChangeShapeType="1"/>
            </p:cNvSpPr>
            <p:nvPr/>
          </p:nvSpPr>
          <p:spPr bwMode="auto">
            <a:xfrm>
              <a:off x="1955" y="342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58" name="Rectangle 314"/>
            <p:cNvSpPr>
              <a:spLocks noChangeArrowheads="1"/>
            </p:cNvSpPr>
            <p:nvPr/>
          </p:nvSpPr>
          <p:spPr bwMode="auto">
            <a:xfrm>
              <a:off x="1966" y="3423"/>
              <a:ext cx="38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59" name="Line 315"/>
            <p:cNvSpPr>
              <a:spLocks noChangeShapeType="1"/>
            </p:cNvSpPr>
            <p:nvPr/>
          </p:nvSpPr>
          <p:spPr bwMode="auto">
            <a:xfrm>
              <a:off x="1966" y="3423"/>
              <a:ext cx="3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60" name="Rectangle 316"/>
            <p:cNvSpPr>
              <a:spLocks noChangeArrowheads="1"/>
            </p:cNvSpPr>
            <p:nvPr/>
          </p:nvSpPr>
          <p:spPr bwMode="auto">
            <a:xfrm>
              <a:off x="2355" y="3423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61" name="Line 317"/>
            <p:cNvSpPr>
              <a:spLocks noChangeShapeType="1"/>
            </p:cNvSpPr>
            <p:nvPr/>
          </p:nvSpPr>
          <p:spPr bwMode="auto">
            <a:xfrm>
              <a:off x="2355" y="342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62" name="Line 318"/>
            <p:cNvSpPr>
              <a:spLocks noChangeShapeType="1"/>
            </p:cNvSpPr>
            <p:nvPr/>
          </p:nvSpPr>
          <p:spPr bwMode="auto">
            <a:xfrm>
              <a:off x="2355" y="342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63" name="Rectangle 319"/>
            <p:cNvSpPr>
              <a:spLocks noChangeArrowheads="1"/>
            </p:cNvSpPr>
            <p:nvPr/>
          </p:nvSpPr>
          <p:spPr bwMode="auto">
            <a:xfrm>
              <a:off x="2360" y="3423"/>
              <a:ext cx="37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64" name="Line 320"/>
            <p:cNvSpPr>
              <a:spLocks noChangeShapeType="1"/>
            </p:cNvSpPr>
            <p:nvPr/>
          </p:nvSpPr>
          <p:spPr bwMode="auto">
            <a:xfrm>
              <a:off x="2360" y="3423"/>
              <a:ext cx="37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65" name="Rectangle 321"/>
            <p:cNvSpPr>
              <a:spLocks noChangeArrowheads="1"/>
            </p:cNvSpPr>
            <p:nvPr/>
          </p:nvSpPr>
          <p:spPr bwMode="auto">
            <a:xfrm>
              <a:off x="2738" y="3423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66" name="Line 322"/>
            <p:cNvSpPr>
              <a:spLocks noChangeShapeType="1"/>
            </p:cNvSpPr>
            <p:nvPr/>
          </p:nvSpPr>
          <p:spPr bwMode="auto">
            <a:xfrm>
              <a:off x="2738" y="342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67" name="Line 323"/>
            <p:cNvSpPr>
              <a:spLocks noChangeShapeType="1"/>
            </p:cNvSpPr>
            <p:nvPr/>
          </p:nvSpPr>
          <p:spPr bwMode="auto">
            <a:xfrm>
              <a:off x="2738" y="342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68" name="Rectangle 324"/>
            <p:cNvSpPr>
              <a:spLocks noChangeArrowheads="1"/>
            </p:cNvSpPr>
            <p:nvPr/>
          </p:nvSpPr>
          <p:spPr bwMode="auto">
            <a:xfrm>
              <a:off x="2743" y="3423"/>
              <a:ext cx="33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69" name="Line 325"/>
            <p:cNvSpPr>
              <a:spLocks noChangeShapeType="1"/>
            </p:cNvSpPr>
            <p:nvPr/>
          </p:nvSpPr>
          <p:spPr bwMode="auto">
            <a:xfrm>
              <a:off x="2743" y="3423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71" name="Line 327"/>
            <p:cNvSpPr>
              <a:spLocks noChangeShapeType="1"/>
            </p:cNvSpPr>
            <p:nvPr/>
          </p:nvSpPr>
          <p:spPr bwMode="auto">
            <a:xfrm>
              <a:off x="3078" y="342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72" name="Line 328"/>
            <p:cNvSpPr>
              <a:spLocks noChangeShapeType="1"/>
            </p:cNvSpPr>
            <p:nvPr/>
          </p:nvSpPr>
          <p:spPr bwMode="auto">
            <a:xfrm>
              <a:off x="3078" y="342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73" name="Rectangle 329"/>
            <p:cNvSpPr>
              <a:spLocks noChangeArrowheads="1"/>
            </p:cNvSpPr>
            <p:nvPr/>
          </p:nvSpPr>
          <p:spPr bwMode="auto">
            <a:xfrm>
              <a:off x="3083" y="3423"/>
              <a:ext cx="33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74" name="Line 330"/>
            <p:cNvSpPr>
              <a:spLocks noChangeShapeType="1"/>
            </p:cNvSpPr>
            <p:nvPr/>
          </p:nvSpPr>
          <p:spPr bwMode="auto">
            <a:xfrm>
              <a:off x="3083" y="3423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75" name="Rectangle 331"/>
            <p:cNvSpPr>
              <a:spLocks noChangeArrowheads="1"/>
            </p:cNvSpPr>
            <p:nvPr/>
          </p:nvSpPr>
          <p:spPr bwMode="auto">
            <a:xfrm>
              <a:off x="3418" y="3423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76" name="Line 332"/>
            <p:cNvSpPr>
              <a:spLocks noChangeShapeType="1"/>
            </p:cNvSpPr>
            <p:nvPr/>
          </p:nvSpPr>
          <p:spPr bwMode="auto">
            <a:xfrm>
              <a:off x="3418" y="342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77" name="Line 333"/>
            <p:cNvSpPr>
              <a:spLocks noChangeShapeType="1"/>
            </p:cNvSpPr>
            <p:nvPr/>
          </p:nvSpPr>
          <p:spPr bwMode="auto">
            <a:xfrm>
              <a:off x="3418" y="342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78" name="Rectangle 334"/>
            <p:cNvSpPr>
              <a:spLocks noChangeArrowheads="1"/>
            </p:cNvSpPr>
            <p:nvPr/>
          </p:nvSpPr>
          <p:spPr bwMode="auto">
            <a:xfrm>
              <a:off x="3423" y="3423"/>
              <a:ext cx="199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79" name="Line 335"/>
            <p:cNvSpPr>
              <a:spLocks noChangeShapeType="1"/>
            </p:cNvSpPr>
            <p:nvPr/>
          </p:nvSpPr>
          <p:spPr bwMode="auto">
            <a:xfrm>
              <a:off x="3423" y="3423"/>
              <a:ext cx="19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80" name="Rectangle 336"/>
            <p:cNvSpPr>
              <a:spLocks noChangeArrowheads="1"/>
            </p:cNvSpPr>
            <p:nvPr/>
          </p:nvSpPr>
          <p:spPr bwMode="auto">
            <a:xfrm>
              <a:off x="5421" y="3423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81" name="Line 337"/>
            <p:cNvSpPr>
              <a:spLocks noChangeShapeType="1"/>
            </p:cNvSpPr>
            <p:nvPr/>
          </p:nvSpPr>
          <p:spPr bwMode="auto">
            <a:xfrm>
              <a:off x="5421" y="342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82" name="Rectangle 338"/>
            <p:cNvSpPr>
              <a:spLocks noChangeArrowheads="1"/>
            </p:cNvSpPr>
            <p:nvPr/>
          </p:nvSpPr>
          <p:spPr bwMode="auto">
            <a:xfrm>
              <a:off x="1955" y="3428"/>
              <a:ext cx="11" cy="20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83" name="Line 339"/>
            <p:cNvSpPr>
              <a:spLocks noChangeShapeType="1"/>
            </p:cNvSpPr>
            <p:nvPr/>
          </p:nvSpPr>
          <p:spPr bwMode="auto">
            <a:xfrm>
              <a:off x="1955" y="3428"/>
              <a:ext cx="1" cy="2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84" name="Rectangle 340"/>
            <p:cNvSpPr>
              <a:spLocks noChangeArrowheads="1"/>
            </p:cNvSpPr>
            <p:nvPr/>
          </p:nvSpPr>
          <p:spPr bwMode="auto">
            <a:xfrm>
              <a:off x="2355" y="3428"/>
              <a:ext cx="5" cy="20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85" name="Line 341"/>
            <p:cNvSpPr>
              <a:spLocks noChangeShapeType="1"/>
            </p:cNvSpPr>
            <p:nvPr/>
          </p:nvSpPr>
          <p:spPr bwMode="auto">
            <a:xfrm>
              <a:off x="2355" y="3428"/>
              <a:ext cx="1" cy="2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86" name="Rectangle 342"/>
            <p:cNvSpPr>
              <a:spLocks noChangeArrowheads="1"/>
            </p:cNvSpPr>
            <p:nvPr/>
          </p:nvSpPr>
          <p:spPr bwMode="auto">
            <a:xfrm>
              <a:off x="2738" y="3428"/>
              <a:ext cx="5" cy="20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87" name="Line 343"/>
            <p:cNvSpPr>
              <a:spLocks noChangeShapeType="1"/>
            </p:cNvSpPr>
            <p:nvPr/>
          </p:nvSpPr>
          <p:spPr bwMode="auto">
            <a:xfrm>
              <a:off x="2738" y="3428"/>
              <a:ext cx="1" cy="2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89" name="Line 345"/>
            <p:cNvSpPr>
              <a:spLocks noChangeShapeType="1"/>
            </p:cNvSpPr>
            <p:nvPr/>
          </p:nvSpPr>
          <p:spPr bwMode="auto">
            <a:xfrm>
              <a:off x="3078" y="3428"/>
              <a:ext cx="1" cy="2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90" name="Rectangle 346"/>
            <p:cNvSpPr>
              <a:spLocks noChangeArrowheads="1"/>
            </p:cNvSpPr>
            <p:nvPr/>
          </p:nvSpPr>
          <p:spPr bwMode="auto">
            <a:xfrm>
              <a:off x="3418" y="3428"/>
              <a:ext cx="5" cy="20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91" name="Line 347"/>
            <p:cNvSpPr>
              <a:spLocks noChangeShapeType="1"/>
            </p:cNvSpPr>
            <p:nvPr/>
          </p:nvSpPr>
          <p:spPr bwMode="auto">
            <a:xfrm>
              <a:off x="3418" y="3428"/>
              <a:ext cx="1" cy="2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92" name="Rectangle 348"/>
            <p:cNvSpPr>
              <a:spLocks noChangeArrowheads="1"/>
            </p:cNvSpPr>
            <p:nvPr/>
          </p:nvSpPr>
          <p:spPr bwMode="auto">
            <a:xfrm>
              <a:off x="5421" y="3428"/>
              <a:ext cx="11" cy="20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93" name="Line 349"/>
            <p:cNvSpPr>
              <a:spLocks noChangeShapeType="1"/>
            </p:cNvSpPr>
            <p:nvPr/>
          </p:nvSpPr>
          <p:spPr bwMode="auto">
            <a:xfrm>
              <a:off x="5421" y="3428"/>
              <a:ext cx="1" cy="20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294" name="Rectangle 350"/>
            <p:cNvSpPr>
              <a:spLocks noChangeArrowheads="1"/>
            </p:cNvSpPr>
            <p:nvPr/>
          </p:nvSpPr>
          <p:spPr bwMode="auto">
            <a:xfrm>
              <a:off x="2113" y="3645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23295" name="Rectangle 351"/>
            <p:cNvSpPr>
              <a:spLocks noChangeArrowheads="1"/>
            </p:cNvSpPr>
            <p:nvPr/>
          </p:nvSpPr>
          <p:spPr bwMode="auto">
            <a:xfrm>
              <a:off x="2502" y="3645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0</a:t>
              </a:r>
              <a:endParaRPr lang="en-US" sz="3200" b="0"/>
            </a:p>
          </p:txBody>
        </p:sp>
        <p:sp>
          <p:nvSpPr>
            <p:cNvPr id="723296" name="Rectangle 352"/>
            <p:cNvSpPr>
              <a:spLocks noChangeArrowheads="1"/>
            </p:cNvSpPr>
            <p:nvPr/>
          </p:nvSpPr>
          <p:spPr bwMode="auto">
            <a:xfrm>
              <a:off x="2863" y="3645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?</a:t>
              </a:r>
              <a:endParaRPr lang="en-US" sz="3200" b="0"/>
            </a:p>
          </p:txBody>
        </p:sp>
        <p:sp>
          <p:nvSpPr>
            <p:cNvPr id="723297" name="Rectangle 353"/>
            <p:cNvSpPr>
              <a:spLocks noChangeArrowheads="1"/>
            </p:cNvSpPr>
            <p:nvPr/>
          </p:nvSpPr>
          <p:spPr bwMode="auto">
            <a:xfrm>
              <a:off x="3203" y="3645"/>
              <a:ext cx="88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?</a:t>
              </a:r>
              <a:endParaRPr lang="en-US" sz="3200" b="0"/>
            </a:p>
          </p:txBody>
        </p:sp>
        <p:sp>
          <p:nvSpPr>
            <p:cNvPr id="723298" name="Rectangle 354"/>
            <p:cNvSpPr>
              <a:spLocks noChangeArrowheads="1"/>
            </p:cNvSpPr>
            <p:nvPr/>
          </p:nvSpPr>
          <p:spPr bwMode="auto">
            <a:xfrm>
              <a:off x="3423" y="3645"/>
              <a:ext cx="7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200" i="0" baseline="0">
                  <a:solidFill>
                    <a:srgbClr val="000000"/>
                  </a:solidFill>
                </a:rPr>
                <a:t>Unstable!</a:t>
              </a:r>
            </a:p>
          </p:txBody>
        </p:sp>
        <p:sp>
          <p:nvSpPr>
            <p:cNvPr id="723299" name="Rectangle 355"/>
            <p:cNvSpPr>
              <a:spLocks noChangeArrowheads="1"/>
            </p:cNvSpPr>
            <p:nvPr/>
          </p:nvSpPr>
          <p:spPr bwMode="auto">
            <a:xfrm>
              <a:off x="1955" y="3633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00" name="Line 356"/>
            <p:cNvSpPr>
              <a:spLocks noChangeShapeType="1"/>
            </p:cNvSpPr>
            <p:nvPr/>
          </p:nvSpPr>
          <p:spPr bwMode="auto">
            <a:xfrm>
              <a:off x="1955" y="363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01" name="Rectangle 357"/>
            <p:cNvSpPr>
              <a:spLocks noChangeArrowheads="1"/>
            </p:cNvSpPr>
            <p:nvPr/>
          </p:nvSpPr>
          <p:spPr bwMode="auto">
            <a:xfrm>
              <a:off x="1966" y="3633"/>
              <a:ext cx="389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02" name="Line 358"/>
            <p:cNvSpPr>
              <a:spLocks noChangeShapeType="1"/>
            </p:cNvSpPr>
            <p:nvPr/>
          </p:nvSpPr>
          <p:spPr bwMode="auto">
            <a:xfrm>
              <a:off x="1966" y="3633"/>
              <a:ext cx="389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03" name="Rectangle 359"/>
            <p:cNvSpPr>
              <a:spLocks noChangeArrowheads="1"/>
            </p:cNvSpPr>
            <p:nvPr/>
          </p:nvSpPr>
          <p:spPr bwMode="auto">
            <a:xfrm>
              <a:off x="2355" y="3633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04" name="Line 360"/>
            <p:cNvSpPr>
              <a:spLocks noChangeShapeType="1"/>
            </p:cNvSpPr>
            <p:nvPr/>
          </p:nvSpPr>
          <p:spPr bwMode="auto">
            <a:xfrm>
              <a:off x="2355" y="363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05" name="Line 361"/>
            <p:cNvSpPr>
              <a:spLocks noChangeShapeType="1"/>
            </p:cNvSpPr>
            <p:nvPr/>
          </p:nvSpPr>
          <p:spPr bwMode="auto">
            <a:xfrm>
              <a:off x="2355" y="363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06" name="Rectangle 362"/>
            <p:cNvSpPr>
              <a:spLocks noChangeArrowheads="1"/>
            </p:cNvSpPr>
            <p:nvPr/>
          </p:nvSpPr>
          <p:spPr bwMode="auto">
            <a:xfrm>
              <a:off x="2360" y="3633"/>
              <a:ext cx="37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07" name="Line 363"/>
            <p:cNvSpPr>
              <a:spLocks noChangeShapeType="1"/>
            </p:cNvSpPr>
            <p:nvPr/>
          </p:nvSpPr>
          <p:spPr bwMode="auto">
            <a:xfrm>
              <a:off x="2360" y="3633"/>
              <a:ext cx="37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08" name="Rectangle 364"/>
            <p:cNvSpPr>
              <a:spLocks noChangeArrowheads="1"/>
            </p:cNvSpPr>
            <p:nvPr/>
          </p:nvSpPr>
          <p:spPr bwMode="auto">
            <a:xfrm>
              <a:off x="2738" y="3633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09" name="Line 365"/>
            <p:cNvSpPr>
              <a:spLocks noChangeShapeType="1"/>
            </p:cNvSpPr>
            <p:nvPr/>
          </p:nvSpPr>
          <p:spPr bwMode="auto">
            <a:xfrm>
              <a:off x="2738" y="363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10" name="Line 366"/>
            <p:cNvSpPr>
              <a:spLocks noChangeShapeType="1"/>
            </p:cNvSpPr>
            <p:nvPr/>
          </p:nvSpPr>
          <p:spPr bwMode="auto">
            <a:xfrm>
              <a:off x="2738" y="363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11" name="Rectangle 367"/>
            <p:cNvSpPr>
              <a:spLocks noChangeArrowheads="1"/>
            </p:cNvSpPr>
            <p:nvPr/>
          </p:nvSpPr>
          <p:spPr bwMode="auto">
            <a:xfrm>
              <a:off x="2743" y="3633"/>
              <a:ext cx="33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12" name="Line 368"/>
            <p:cNvSpPr>
              <a:spLocks noChangeShapeType="1"/>
            </p:cNvSpPr>
            <p:nvPr/>
          </p:nvSpPr>
          <p:spPr bwMode="auto">
            <a:xfrm>
              <a:off x="2743" y="3633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14" name="Line 370"/>
            <p:cNvSpPr>
              <a:spLocks noChangeShapeType="1"/>
            </p:cNvSpPr>
            <p:nvPr/>
          </p:nvSpPr>
          <p:spPr bwMode="auto">
            <a:xfrm>
              <a:off x="3078" y="363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15" name="Line 371"/>
            <p:cNvSpPr>
              <a:spLocks noChangeShapeType="1"/>
            </p:cNvSpPr>
            <p:nvPr/>
          </p:nvSpPr>
          <p:spPr bwMode="auto">
            <a:xfrm>
              <a:off x="3078" y="363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16" name="Rectangle 372"/>
            <p:cNvSpPr>
              <a:spLocks noChangeArrowheads="1"/>
            </p:cNvSpPr>
            <p:nvPr/>
          </p:nvSpPr>
          <p:spPr bwMode="auto">
            <a:xfrm>
              <a:off x="3083" y="3633"/>
              <a:ext cx="33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17" name="Line 373"/>
            <p:cNvSpPr>
              <a:spLocks noChangeShapeType="1"/>
            </p:cNvSpPr>
            <p:nvPr/>
          </p:nvSpPr>
          <p:spPr bwMode="auto">
            <a:xfrm>
              <a:off x="3083" y="3633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18" name="Rectangle 374"/>
            <p:cNvSpPr>
              <a:spLocks noChangeArrowheads="1"/>
            </p:cNvSpPr>
            <p:nvPr/>
          </p:nvSpPr>
          <p:spPr bwMode="auto">
            <a:xfrm>
              <a:off x="3418" y="3633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19" name="Line 375"/>
            <p:cNvSpPr>
              <a:spLocks noChangeShapeType="1"/>
            </p:cNvSpPr>
            <p:nvPr/>
          </p:nvSpPr>
          <p:spPr bwMode="auto">
            <a:xfrm>
              <a:off x="3418" y="3633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20" name="Line 376"/>
            <p:cNvSpPr>
              <a:spLocks noChangeShapeType="1"/>
            </p:cNvSpPr>
            <p:nvPr/>
          </p:nvSpPr>
          <p:spPr bwMode="auto">
            <a:xfrm>
              <a:off x="3418" y="3633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21" name="Rectangle 377"/>
            <p:cNvSpPr>
              <a:spLocks noChangeArrowheads="1"/>
            </p:cNvSpPr>
            <p:nvPr/>
          </p:nvSpPr>
          <p:spPr bwMode="auto">
            <a:xfrm>
              <a:off x="3423" y="3633"/>
              <a:ext cx="199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22" name="Line 378"/>
            <p:cNvSpPr>
              <a:spLocks noChangeShapeType="1"/>
            </p:cNvSpPr>
            <p:nvPr/>
          </p:nvSpPr>
          <p:spPr bwMode="auto">
            <a:xfrm>
              <a:off x="3423" y="3633"/>
              <a:ext cx="19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23" name="Rectangle 379"/>
            <p:cNvSpPr>
              <a:spLocks noChangeArrowheads="1"/>
            </p:cNvSpPr>
            <p:nvPr/>
          </p:nvSpPr>
          <p:spPr bwMode="auto">
            <a:xfrm>
              <a:off x="5421" y="3633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24" name="Line 380"/>
            <p:cNvSpPr>
              <a:spLocks noChangeShapeType="1"/>
            </p:cNvSpPr>
            <p:nvPr/>
          </p:nvSpPr>
          <p:spPr bwMode="auto">
            <a:xfrm>
              <a:off x="5421" y="3633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25" name="Rectangle 381"/>
            <p:cNvSpPr>
              <a:spLocks noChangeArrowheads="1"/>
            </p:cNvSpPr>
            <p:nvPr/>
          </p:nvSpPr>
          <p:spPr bwMode="auto">
            <a:xfrm>
              <a:off x="1955" y="3638"/>
              <a:ext cx="11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26" name="Line 382"/>
            <p:cNvSpPr>
              <a:spLocks noChangeShapeType="1"/>
            </p:cNvSpPr>
            <p:nvPr/>
          </p:nvSpPr>
          <p:spPr bwMode="auto">
            <a:xfrm>
              <a:off x="1955" y="3638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27" name="Rectangle 383"/>
            <p:cNvSpPr>
              <a:spLocks noChangeArrowheads="1"/>
            </p:cNvSpPr>
            <p:nvPr/>
          </p:nvSpPr>
          <p:spPr bwMode="auto">
            <a:xfrm>
              <a:off x="1955" y="3842"/>
              <a:ext cx="400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28" name="Line 384"/>
            <p:cNvSpPr>
              <a:spLocks noChangeShapeType="1"/>
            </p:cNvSpPr>
            <p:nvPr/>
          </p:nvSpPr>
          <p:spPr bwMode="auto">
            <a:xfrm>
              <a:off x="1955" y="3842"/>
              <a:ext cx="400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29" name="Rectangle 385"/>
            <p:cNvSpPr>
              <a:spLocks noChangeArrowheads="1"/>
            </p:cNvSpPr>
            <p:nvPr/>
          </p:nvSpPr>
          <p:spPr bwMode="auto">
            <a:xfrm>
              <a:off x="2355" y="3638"/>
              <a:ext cx="5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30" name="Line 386"/>
            <p:cNvSpPr>
              <a:spLocks noChangeShapeType="1"/>
            </p:cNvSpPr>
            <p:nvPr/>
          </p:nvSpPr>
          <p:spPr bwMode="auto">
            <a:xfrm>
              <a:off x="2355" y="3638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31" name="Rectangle 387"/>
            <p:cNvSpPr>
              <a:spLocks noChangeArrowheads="1"/>
            </p:cNvSpPr>
            <p:nvPr/>
          </p:nvSpPr>
          <p:spPr bwMode="auto">
            <a:xfrm>
              <a:off x="2355" y="3842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32" name="Line 388"/>
            <p:cNvSpPr>
              <a:spLocks noChangeShapeType="1"/>
            </p:cNvSpPr>
            <p:nvPr/>
          </p:nvSpPr>
          <p:spPr bwMode="auto">
            <a:xfrm>
              <a:off x="2355" y="384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33" name="Line 389"/>
            <p:cNvSpPr>
              <a:spLocks noChangeShapeType="1"/>
            </p:cNvSpPr>
            <p:nvPr/>
          </p:nvSpPr>
          <p:spPr bwMode="auto">
            <a:xfrm>
              <a:off x="2355" y="384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34" name="Rectangle 390"/>
            <p:cNvSpPr>
              <a:spLocks noChangeArrowheads="1"/>
            </p:cNvSpPr>
            <p:nvPr/>
          </p:nvSpPr>
          <p:spPr bwMode="auto">
            <a:xfrm>
              <a:off x="2360" y="3842"/>
              <a:ext cx="37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35" name="Line 391"/>
            <p:cNvSpPr>
              <a:spLocks noChangeShapeType="1"/>
            </p:cNvSpPr>
            <p:nvPr/>
          </p:nvSpPr>
          <p:spPr bwMode="auto">
            <a:xfrm>
              <a:off x="2360" y="3842"/>
              <a:ext cx="37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36" name="Rectangle 392"/>
            <p:cNvSpPr>
              <a:spLocks noChangeArrowheads="1"/>
            </p:cNvSpPr>
            <p:nvPr/>
          </p:nvSpPr>
          <p:spPr bwMode="auto">
            <a:xfrm>
              <a:off x="2738" y="3638"/>
              <a:ext cx="5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37" name="Line 393"/>
            <p:cNvSpPr>
              <a:spLocks noChangeShapeType="1"/>
            </p:cNvSpPr>
            <p:nvPr/>
          </p:nvSpPr>
          <p:spPr bwMode="auto">
            <a:xfrm>
              <a:off x="2738" y="3638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38" name="Rectangle 394"/>
            <p:cNvSpPr>
              <a:spLocks noChangeArrowheads="1"/>
            </p:cNvSpPr>
            <p:nvPr/>
          </p:nvSpPr>
          <p:spPr bwMode="auto">
            <a:xfrm>
              <a:off x="2738" y="3842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39" name="Line 395"/>
            <p:cNvSpPr>
              <a:spLocks noChangeShapeType="1"/>
            </p:cNvSpPr>
            <p:nvPr/>
          </p:nvSpPr>
          <p:spPr bwMode="auto">
            <a:xfrm>
              <a:off x="2738" y="384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40" name="Line 396"/>
            <p:cNvSpPr>
              <a:spLocks noChangeShapeType="1"/>
            </p:cNvSpPr>
            <p:nvPr/>
          </p:nvSpPr>
          <p:spPr bwMode="auto">
            <a:xfrm>
              <a:off x="2738" y="384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41" name="Rectangle 397"/>
            <p:cNvSpPr>
              <a:spLocks noChangeArrowheads="1"/>
            </p:cNvSpPr>
            <p:nvPr/>
          </p:nvSpPr>
          <p:spPr bwMode="auto">
            <a:xfrm>
              <a:off x="2743" y="3842"/>
              <a:ext cx="33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42" name="Line 398"/>
            <p:cNvSpPr>
              <a:spLocks noChangeShapeType="1"/>
            </p:cNvSpPr>
            <p:nvPr/>
          </p:nvSpPr>
          <p:spPr bwMode="auto">
            <a:xfrm>
              <a:off x="2743" y="3842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44" name="Line 400"/>
            <p:cNvSpPr>
              <a:spLocks noChangeShapeType="1"/>
            </p:cNvSpPr>
            <p:nvPr/>
          </p:nvSpPr>
          <p:spPr bwMode="auto">
            <a:xfrm>
              <a:off x="3078" y="3638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46" name="Line 402"/>
            <p:cNvSpPr>
              <a:spLocks noChangeShapeType="1"/>
            </p:cNvSpPr>
            <p:nvPr/>
          </p:nvSpPr>
          <p:spPr bwMode="auto">
            <a:xfrm>
              <a:off x="3078" y="384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47" name="Line 403"/>
            <p:cNvSpPr>
              <a:spLocks noChangeShapeType="1"/>
            </p:cNvSpPr>
            <p:nvPr/>
          </p:nvSpPr>
          <p:spPr bwMode="auto">
            <a:xfrm>
              <a:off x="3078" y="384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48" name="Rectangle 404"/>
            <p:cNvSpPr>
              <a:spLocks noChangeArrowheads="1"/>
            </p:cNvSpPr>
            <p:nvPr/>
          </p:nvSpPr>
          <p:spPr bwMode="auto">
            <a:xfrm>
              <a:off x="3083" y="3842"/>
              <a:ext cx="33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49" name="Line 405"/>
            <p:cNvSpPr>
              <a:spLocks noChangeShapeType="1"/>
            </p:cNvSpPr>
            <p:nvPr/>
          </p:nvSpPr>
          <p:spPr bwMode="auto">
            <a:xfrm>
              <a:off x="3083" y="3842"/>
              <a:ext cx="33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50" name="Rectangle 406"/>
            <p:cNvSpPr>
              <a:spLocks noChangeArrowheads="1"/>
            </p:cNvSpPr>
            <p:nvPr/>
          </p:nvSpPr>
          <p:spPr bwMode="auto">
            <a:xfrm>
              <a:off x="3418" y="3638"/>
              <a:ext cx="5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51" name="Line 407"/>
            <p:cNvSpPr>
              <a:spLocks noChangeShapeType="1"/>
            </p:cNvSpPr>
            <p:nvPr/>
          </p:nvSpPr>
          <p:spPr bwMode="auto">
            <a:xfrm>
              <a:off x="3418" y="3638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52" name="Rectangle 408"/>
            <p:cNvSpPr>
              <a:spLocks noChangeArrowheads="1"/>
            </p:cNvSpPr>
            <p:nvPr/>
          </p:nvSpPr>
          <p:spPr bwMode="auto">
            <a:xfrm>
              <a:off x="3418" y="3842"/>
              <a:ext cx="5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53" name="Line 409"/>
            <p:cNvSpPr>
              <a:spLocks noChangeShapeType="1"/>
            </p:cNvSpPr>
            <p:nvPr/>
          </p:nvSpPr>
          <p:spPr bwMode="auto">
            <a:xfrm>
              <a:off x="3418" y="3842"/>
              <a:ext cx="5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54" name="Line 410"/>
            <p:cNvSpPr>
              <a:spLocks noChangeShapeType="1"/>
            </p:cNvSpPr>
            <p:nvPr/>
          </p:nvSpPr>
          <p:spPr bwMode="auto">
            <a:xfrm>
              <a:off x="3418" y="3842"/>
              <a:ext cx="1" cy="5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55" name="Rectangle 411"/>
            <p:cNvSpPr>
              <a:spLocks noChangeArrowheads="1"/>
            </p:cNvSpPr>
            <p:nvPr/>
          </p:nvSpPr>
          <p:spPr bwMode="auto">
            <a:xfrm>
              <a:off x="3423" y="3842"/>
              <a:ext cx="1998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56" name="Line 412"/>
            <p:cNvSpPr>
              <a:spLocks noChangeShapeType="1"/>
            </p:cNvSpPr>
            <p:nvPr/>
          </p:nvSpPr>
          <p:spPr bwMode="auto">
            <a:xfrm>
              <a:off x="3423" y="3842"/>
              <a:ext cx="1998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57" name="Rectangle 413"/>
            <p:cNvSpPr>
              <a:spLocks noChangeArrowheads="1"/>
            </p:cNvSpPr>
            <p:nvPr/>
          </p:nvSpPr>
          <p:spPr bwMode="auto">
            <a:xfrm>
              <a:off x="5421" y="3638"/>
              <a:ext cx="11" cy="204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58" name="Line 414"/>
            <p:cNvSpPr>
              <a:spLocks noChangeShapeType="1"/>
            </p:cNvSpPr>
            <p:nvPr/>
          </p:nvSpPr>
          <p:spPr bwMode="auto">
            <a:xfrm>
              <a:off x="5421" y="3638"/>
              <a:ext cx="1" cy="204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59" name="Rectangle 415"/>
            <p:cNvSpPr>
              <a:spLocks noChangeArrowheads="1"/>
            </p:cNvSpPr>
            <p:nvPr/>
          </p:nvSpPr>
          <p:spPr bwMode="auto">
            <a:xfrm>
              <a:off x="5421" y="3842"/>
              <a:ext cx="11" cy="5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3360" name="Line 416"/>
            <p:cNvSpPr>
              <a:spLocks noChangeShapeType="1"/>
            </p:cNvSpPr>
            <p:nvPr/>
          </p:nvSpPr>
          <p:spPr bwMode="auto">
            <a:xfrm>
              <a:off x="5421" y="3842"/>
              <a:ext cx="1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CA"/>
            </a:p>
          </p:txBody>
        </p:sp>
        <p:sp>
          <p:nvSpPr>
            <p:cNvPr id="722982" name="Text Box 38"/>
            <p:cNvSpPr txBox="1">
              <a:spLocks noChangeArrowheads="1"/>
            </p:cNvSpPr>
            <p:nvPr/>
          </p:nvSpPr>
          <p:spPr bwMode="auto">
            <a:xfrm>
              <a:off x="1480" y="2136"/>
              <a:ext cx="7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b="0" i="0" baseline="0"/>
                <a:t>Time</a:t>
              </a:r>
            </a:p>
          </p:txBody>
        </p:sp>
        <p:sp>
          <p:nvSpPr>
            <p:cNvPr id="722983" name="Line 39"/>
            <p:cNvSpPr>
              <a:spLocks noChangeShapeType="1"/>
            </p:cNvSpPr>
            <p:nvPr/>
          </p:nvSpPr>
          <p:spPr bwMode="auto">
            <a:xfrm>
              <a:off x="1736" y="2360"/>
              <a:ext cx="0" cy="13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CA"/>
            </a:p>
          </p:txBody>
        </p:sp>
        <p:sp>
          <p:nvSpPr>
            <p:cNvPr id="723361" name="Line 417"/>
            <p:cNvSpPr>
              <a:spLocks noChangeShapeType="1"/>
            </p:cNvSpPr>
            <p:nvPr/>
          </p:nvSpPr>
          <p:spPr bwMode="auto">
            <a:xfrm>
              <a:off x="3152" y="2200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CA"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Basic (NAND)  S </a:t>
            </a:r>
            <a:r>
              <a:rPr lang="en-US" dirty="0">
                <a:solidFill>
                  <a:schemeClr val="tx1"/>
                </a:solidFill>
                <a:cs typeface="Times New Roman" pitchFamily="18" charset="0"/>
              </a:rPr>
              <a:t>– </a:t>
            </a:r>
            <a:r>
              <a:rPr lang="en-US" dirty="0">
                <a:solidFill>
                  <a:schemeClr val="tx1"/>
                </a:solidFill>
                <a:sym typeface="Symbol" pitchFamily="18" charset="2"/>
              </a:rPr>
              <a:t>R</a:t>
            </a:r>
            <a:r>
              <a:rPr lang="en-US" dirty="0">
                <a:solidFill>
                  <a:schemeClr val="tx1"/>
                </a:solidFill>
              </a:rPr>
              <a:t> Latch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357188">
              <a:lnSpc>
                <a:spcPct val="90000"/>
              </a:lnSpc>
              <a:spcBef>
                <a:spcPct val="50000"/>
              </a:spcBef>
              <a:buClr>
                <a:srgbClr val="CC3300"/>
              </a:buClr>
              <a:buSzPct val="100000"/>
              <a:buFont typeface="Arial" pitchFamily="34" charset="0"/>
              <a:buChar char="●"/>
            </a:pPr>
            <a:r>
              <a:rPr lang="en-US" sz="2400" dirty="0"/>
              <a:t>SR latch is made from two </a:t>
            </a:r>
            <a:r>
              <a:rPr lang="en-US" sz="2400" dirty="0">
                <a:solidFill>
                  <a:schemeClr val="accent2"/>
                </a:solidFill>
              </a:rPr>
              <a:t>cross-coupled</a:t>
            </a:r>
            <a:r>
              <a:rPr lang="en-US" sz="2400" dirty="0"/>
              <a:t> NANDs</a:t>
            </a:r>
          </a:p>
          <a:p>
            <a:pPr marL="357188" indent="-357188">
              <a:lnSpc>
                <a:spcPct val="90000"/>
              </a:lnSpc>
              <a:spcBef>
                <a:spcPct val="50000"/>
              </a:spcBef>
              <a:buClr>
                <a:srgbClr val="CC3300"/>
              </a:buClr>
              <a:buSzPct val="100000"/>
              <a:buFont typeface="Arial" pitchFamily="34" charset="0"/>
              <a:buChar char="●"/>
            </a:pPr>
            <a:r>
              <a:rPr lang="en-US" sz="2400" dirty="0"/>
              <a:t>Sometimes called S R latch</a:t>
            </a:r>
          </a:p>
          <a:p>
            <a:pPr marL="357188" indent="-357188">
              <a:lnSpc>
                <a:spcPct val="90000"/>
              </a:lnSpc>
              <a:spcBef>
                <a:spcPct val="50000"/>
              </a:spcBef>
              <a:buClr>
                <a:srgbClr val="CC3300"/>
              </a:buClr>
              <a:buSzPct val="100000"/>
              <a:buFont typeface="Arial" pitchFamily="34" charset="0"/>
              <a:buChar char="●"/>
            </a:pPr>
            <a:r>
              <a:rPr lang="en-US" sz="2400" dirty="0"/>
              <a:t>Usually S=1 and R=1</a:t>
            </a:r>
          </a:p>
          <a:p>
            <a:pPr marL="357188" indent="-357188">
              <a:lnSpc>
                <a:spcPct val="90000"/>
              </a:lnSpc>
              <a:spcBef>
                <a:spcPct val="50000"/>
              </a:spcBef>
              <a:buClr>
                <a:srgbClr val="CC3300"/>
              </a:buClr>
              <a:buSzPct val="100000"/>
              <a:buFont typeface="Arial" pitchFamily="34" charset="0"/>
              <a:buChar char="●"/>
            </a:pPr>
            <a:r>
              <a:rPr lang="en-US" sz="2400" dirty="0"/>
              <a:t>S=0 and R=0 generates illogical results</a:t>
            </a:r>
            <a:endParaRPr lang="en-CA" sz="2400" dirty="0"/>
          </a:p>
        </p:txBody>
      </p:sp>
      <p:pic>
        <p:nvPicPr>
          <p:cNvPr id="7649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903" y="3386340"/>
            <a:ext cx="8807407" cy="3109994"/>
          </a:xfrm>
          <a:prstGeom prst="rect">
            <a:avLst/>
          </a:prstGeom>
          <a:noFill/>
        </p:spPr>
      </p:pic>
      <p:sp>
        <p:nvSpPr>
          <p:cNvPr id="5" name="Line 6"/>
          <p:cNvSpPr>
            <a:spLocks noChangeShapeType="1"/>
          </p:cNvSpPr>
          <p:nvPr/>
        </p:nvSpPr>
        <p:spPr bwMode="auto">
          <a:xfrm>
            <a:off x="3453256" y="1860672"/>
            <a:ext cx="193711" cy="2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711986" y="1864210"/>
            <a:ext cx="193711" cy="2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2212733" y="2406493"/>
            <a:ext cx="193711" cy="2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3361097" y="2406493"/>
            <a:ext cx="193711" cy="2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1160066" y="2906244"/>
            <a:ext cx="193711" cy="2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  <p:sp>
        <p:nvSpPr>
          <p:cNvPr id="10" name="Line 6"/>
          <p:cNvSpPr>
            <a:spLocks noChangeShapeType="1"/>
          </p:cNvSpPr>
          <p:nvPr/>
        </p:nvSpPr>
        <p:spPr bwMode="auto">
          <a:xfrm>
            <a:off x="2297797" y="2916877"/>
            <a:ext cx="193711" cy="2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9999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800" b="1" i="1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800" b="1" i="1" u="none" strike="noStrike" cap="none" normalizeH="0" baseline="-25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10176</TotalTime>
  <Words>1789</Words>
  <Application>Microsoft Office PowerPoint</Application>
  <PresentationFormat>On-screen Show (4:3)</PresentationFormat>
  <Paragraphs>407</Paragraphs>
  <Slides>24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Helvetica</vt:lpstr>
      <vt:lpstr>Swiss 721 SWA</vt:lpstr>
      <vt:lpstr>Symbol</vt:lpstr>
      <vt:lpstr>Times New Roman</vt:lpstr>
      <vt:lpstr>Wingdings</vt:lpstr>
      <vt:lpstr>Default Design</vt:lpstr>
      <vt:lpstr>Document</vt:lpstr>
      <vt:lpstr>PowerPoint Presentation</vt:lpstr>
      <vt:lpstr>Overview</vt:lpstr>
      <vt:lpstr>Introduction to Sequential Circuits</vt:lpstr>
      <vt:lpstr>Introduction to Sequential Circuits</vt:lpstr>
      <vt:lpstr>Types of Sequential Circuits</vt:lpstr>
      <vt:lpstr>Synchronous Clocked Sequential Circuit</vt:lpstr>
      <vt:lpstr>Basic (NOR)  S – R Latch</vt:lpstr>
      <vt:lpstr>Basic (NOR)  S – R Latch</vt:lpstr>
      <vt:lpstr>Basic (NAND)  S – R Latch</vt:lpstr>
      <vt:lpstr>Basic (NAND)  S – R Latch</vt:lpstr>
      <vt:lpstr>Clocked S - R Latch</vt:lpstr>
      <vt:lpstr>Clocked S - R Latch (continued)</vt:lpstr>
      <vt:lpstr>Clocked S - R Latch (continued)</vt:lpstr>
      <vt:lpstr>D Latch</vt:lpstr>
      <vt:lpstr>Flip-Flops</vt:lpstr>
      <vt:lpstr>The Latch Timing Problem</vt:lpstr>
      <vt:lpstr>The Latch Timing Problem (continued)</vt:lpstr>
      <vt:lpstr>The Latch Timing Problem (continued)</vt:lpstr>
      <vt:lpstr>S-R Master-Slave Flip-Flop</vt:lpstr>
      <vt:lpstr>Flip-Flop Problem</vt:lpstr>
      <vt:lpstr>Flip-Flop Solution </vt:lpstr>
      <vt:lpstr>Edge-Triggered D Flip-Flop</vt:lpstr>
      <vt:lpstr>Positive-Edge Triggered D Flip-Flop</vt:lpstr>
      <vt:lpstr>Terms of 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Part 1 - PPT - Mano &amp; Kime - 2nd Ed</dc:title>
  <dc:creator>Kaminski &amp; Kime</dc:creator>
  <dc:description>Fall 2001 Draft</dc:description>
  <cp:lastModifiedBy>Salekul Islam</cp:lastModifiedBy>
  <cp:revision>449</cp:revision>
  <cp:lastPrinted>1999-06-21T13:11:14Z</cp:lastPrinted>
  <dcterms:created xsi:type="dcterms:W3CDTF">1999-02-14T20:48:18Z</dcterms:created>
  <dcterms:modified xsi:type="dcterms:W3CDTF">2024-10-07T18:45:52Z</dcterms:modified>
  <cp:category/>
</cp:coreProperties>
</file>