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369" r:id="rId3"/>
    <p:sldId id="380" r:id="rId4"/>
    <p:sldId id="381" r:id="rId5"/>
    <p:sldId id="377" r:id="rId6"/>
    <p:sldId id="378" r:id="rId7"/>
    <p:sldId id="379" r:id="rId8"/>
    <p:sldId id="256" r:id="rId9"/>
    <p:sldId id="261" r:id="rId10"/>
    <p:sldId id="265" r:id="rId11"/>
    <p:sldId id="271" r:id="rId12"/>
    <p:sldId id="272" r:id="rId13"/>
    <p:sldId id="276" r:id="rId14"/>
    <p:sldId id="277" r:id="rId15"/>
    <p:sldId id="278" r:id="rId16"/>
    <p:sldId id="279" r:id="rId17"/>
    <p:sldId id="281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800" b="1" i="1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0099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2787"/>
    <p:restoredTop sz="83979" autoAdjust="0"/>
  </p:normalViewPr>
  <p:slideViewPr>
    <p:cSldViewPr snapToGrid="0">
      <p:cViewPr varScale="1">
        <p:scale>
          <a:sx n="61" d="100"/>
          <a:sy n="61" d="100"/>
        </p:scale>
        <p:origin x="91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984" y="-58"/>
      </p:cViewPr>
      <p:guideLst>
        <p:guide orient="horz" pos="3025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53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defTabSz="966788">
              <a:defRPr sz="1200" b="0" i="0" baseline="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0675" y="0"/>
            <a:ext cx="321151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31353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defTabSz="966788">
              <a:defRPr sz="1200" b="0" i="0" baseline="0"/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0675" y="9142413"/>
            <a:ext cx="32115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/>
            </a:lvl1pPr>
          </a:lstStyle>
          <a:p>
            <a:fld id="{92872C6F-C228-4B86-8CCC-9DBF37A6A7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defTabSz="1020763">
              <a:defRPr sz="1400" b="0" i="0" baseline="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400" b="0" i="0" baseline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defTabSz="1020763">
              <a:defRPr sz="1400" b="0" i="0" baseline="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400" b="0" i="0" baseline="0"/>
            </a:lvl1pPr>
          </a:lstStyle>
          <a:p>
            <a:fld id="{4C57B812-B302-41A3-8F57-9E513C39002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E14D5-9F7D-4463-9411-71898F5A16DE}" type="slidenum">
              <a:rPr lang="en-US"/>
              <a:pPr/>
              <a:t>1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4F6B30-B56A-464C-8617-3A124A507A6C}" type="slidenum">
              <a:rPr lang="en-US"/>
              <a:pPr/>
              <a:t>6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ROW T4: 10110</a:t>
            </a:r>
          </a:p>
          <a:p>
            <a:r>
              <a:rPr lang="en-US"/>
              <a:t>Row T5:  11011</a:t>
            </a:r>
          </a:p>
          <a:p>
            <a:r>
              <a:rPr lang="en-US"/>
              <a:t>Row T6:  11101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5995D-72F5-47F5-808B-E9B89C83A4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67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5995D-72F5-47F5-808B-E9B89C83A4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67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5995D-72F5-47F5-808B-E9B89C83A4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6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1" name="Text Box 1051"/>
          <p:cNvSpPr txBox="1">
            <a:spLocks noChangeArrowheads="1"/>
          </p:cNvSpPr>
          <p:nvPr userDrawn="1"/>
        </p:nvSpPr>
        <p:spPr bwMode="auto">
          <a:xfrm>
            <a:off x="1833563" y="5167313"/>
            <a:ext cx="5913437" cy="153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i="0" baseline="0"/>
              <a:t>Charles Kime &amp; Thomas Kaminski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0" i="0" baseline="0">
                <a:cs typeface="Times New Roman" pitchFamily="18" charset="0"/>
              </a:rPr>
              <a:t>© 2004 Pearson Education, Inc.</a:t>
            </a:r>
            <a:br>
              <a:rPr lang="en-US" sz="2200" b="0" i="0" baseline="0">
                <a:cs typeface="Times New Roman" pitchFamily="18" charset="0"/>
              </a:rPr>
            </a:br>
            <a:r>
              <a:rPr lang="en-US" sz="2200" b="0" i="0" baseline="0">
                <a:cs typeface="Times New Roman" pitchFamily="18" charset="0"/>
                <a:hlinkClick r:id="" action="ppaction://hlinkshowjump?jump=lastslide"/>
              </a:rPr>
              <a:t>Terms of Use</a:t>
            </a:r>
            <a:br>
              <a:rPr lang="en-US" sz="2200" b="0" i="0" baseline="0">
                <a:cs typeface="Times New Roman" pitchFamily="18" charset="0"/>
              </a:rPr>
            </a:br>
            <a:r>
              <a:rPr lang="en-US" sz="1800" b="0" i="0" baseline="0">
                <a:cs typeface="Times New Roman" pitchFamily="18" charset="0"/>
              </a:rPr>
              <a:t>(Hyperlinks are active in View Show mode)</a:t>
            </a:r>
          </a:p>
        </p:txBody>
      </p:sp>
      <p:sp>
        <p:nvSpPr>
          <p:cNvPr id="6172" name="Text Box 1052"/>
          <p:cNvSpPr txBox="1">
            <a:spLocks noChangeArrowheads="1"/>
          </p:cNvSpPr>
          <p:nvPr userDrawn="1"/>
        </p:nvSpPr>
        <p:spPr bwMode="auto">
          <a:xfrm>
            <a:off x="1301750" y="2847975"/>
            <a:ext cx="69786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4000" i="0" baseline="0" dirty="0">
                <a:solidFill>
                  <a:schemeClr val="hlink"/>
                </a:solidFill>
                <a:latin typeface="Helvetica" pitchFamily="34" charset="0"/>
              </a:rPr>
              <a:t>Chapter 5 – Registers and Register Transfers</a:t>
            </a:r>
          </a:p>
        </p:txBody>
      </p:sp>
      <p:sp>
        <p:nvSpPr>
          <p:cNvPr id="6173" name="Text Box 1053"/>
          <p:cNvSpPr txBox="1">
            <a:spLocks noChangeArrowheads="1"/>
          </p:cNvSpPr>
          <p:nvPr userDrawn="1"/>
        </p:nvSpPr>
        <p:spPr bwMode="auto">
          <a:xfrm>
            <a:off x="904875" y="2179638"/>
            <a:ext cx="7772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3200" i="0" baseline="0"/>
              <a:t>Logic and Computer Design Fundamentals</a:t>
            </a:r>
          </a:p>
        </p:txBody>
      </p:sp>
      <p:sp>
        <p:nvSpPr>
          <p:cNvPr id="6174" name="Line 1054"/>
          <p:cNvSpPr>
            <a:spLocks noChangeShapeType="1"/>
          </p:cNvSpPr>
          <p:nvPr userDrawn="1"/>
        </p:nvSpPr>
        <p:spPr bwMode="auto">
          <a:xfrm>
            <a:off x="579438" y="1935163"/>
            <a:ext cx="80152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0"/>
            <a:ext cx="1943100" cy="6342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5963" y="0"/>
            <a:ext cx="5680075" cy="63420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193E-FCFF-430B-8904-CE83A483430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CBD1-B4CF-447D-89BC-BEFA54A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5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8" name="Picture 54" descr="C:\Documents and Settings\Charles R Kime\My Documents\Texts\Website\PowerPoint_Slides\Work_Area\Chapter_01\watermark.jpg"/>
          <p:cNvPicPr>
            <a:picLocks noChangeAspect="1" noChangeArrowheads="1"/>
          </p:cNvPicPr>
          <p:nvPr userDrawn="1"/>
        </p:nvPicPr>
        <p:blipFill>
          <a:blip r:embed="rId14" cstate="print"/>
          <a:srcRect t="39345"/>
          <a:stretch>
            <a:fillRect/>
          </a:stretch>
        </p:blipFill>
        <p:spPr bwMode="auto">
          <a:xfrm>
            <a:off x="693738" y="6353175"/>
            <a:ext cx="2230437" cy="476250"/>
          </a:xfrm>
          <a:prstGeom prst="rect">
            <a:avLst/>
          </a:prstGeom>
          <a:noFill/>
        </p:spPr>
      </p:pic>
      <p:sp>
        <p:nvSpPr>
          <p:cNvPr id="1079" name="Text Box 55"/>
          <p:cNvSpPr txBox="1">
            <a:spLocks noChangeArrowheads="1"/>
          </p:cNvSpPr>
          <p:nvPr userDrawn="1"/>
        </p:nvSpPr>
        <p:spPr bwMode="auto">
          <a:xfrm>
            <a:off x="696913" y="6338888"/>
            <a:ext cx="2728912" cy="519112"/>
          </a:xfrm>
          <a:prstGeom prst="rect">
            <a:avLst/>
          </a:prstGeom>
          <a:noFill/>
          <a:ln w="1588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2800" i="0" baseline="0">
              <a:solidFill>
                <a:schemeClr val="accent2"/>
              </a:solidFill>
            </a:endParaRPr>
          </a:p>
        </p:txBody>
      </p:sp>
      <p:sp>
        <p:nvSpPr>
          <p:cNvPr id="1081" name="Line 57"/>
          <p:cNvSpPr>
            <a:spLocks noChangeShapeType="1"/>
          </p:cNvSpPr>
          <p:nvPr userDrawn="1"/>
        </p:nvSpPr>
        <p:spPr bwMode="auto">
          <a:xfrm>
            <a:off x="581025" y="1173163"/>
            <a:ext cx="80152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82" name="Rectangle 58"/>
          <p:cNvSpPr>
            <a:spLocks noGrp="1" noChangeArrowheads="1"/>
          </p:cNvSpPr>
          <p:nvPr>
            <p:ph type="title"/>
          </p:nvPr>
        </p:nvSpPr>
        <p:spPr bwMode="auto">
          <a:xfrm>
            <a:off x="715963" y="0"/>
            <a:ext cx="77724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83" name="Rectangle 59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314450"/>
            <a:ext cx="7772400" cy="502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8925" indent="-288925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000" b="1">
          <a:solidFill>
            <a:schemeClr val="tx1"/>
          </a:solidFill>
          <a:latin typeface="+mn-lt"/>
        </a:defRPr>
      </a:lvl4pPr>
      <a:lvl5pPr marL="20066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4638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9210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3782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8354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Transfer Versus Serial Transfer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3908339" cy="398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3272" y="5525363"/>
            <a:ext cx="4305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Transfer</a:t>
            </a:r>
          </a:p>
          <a:p>
            <a:r>
              <a:rPr lang="en-US" dirty="0"/>
              <a:t>Transfer all the bit in one clock cycle.</a:t>
            </a:r>
          </a:p>
          <a:p>
            <a:r>
              <a:rPr lang="en-US" dirty="0"/>
              <a:t>Require combinatorial circuits.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8" y="2599913"/>
            <a:ext cx="434387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15000" y="4648200"/>
            <a:ext cx="31005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(Serial Transfer)</a:t>
            </a:r>
          </a:p>
          <a:p>
            <a:endParaRPr lang="en-US" dirty="0"/>
          </a:p>
          <a:p>
            <a:r>
              <a:rPr lang="en-US" dirty="0"/>
              <a:t>Take multiple clock cycles</a:t>
            </a:r>
          </a:p>
          <a:p>
            <a:r>
              <a:rPr lang="en-US" dirty="0"/>
              <a:t>to transfer data.</a:t>
            </a:r>
          </a:p>
          <a:p>
            <a:br>
              <a:rPr lang="en-US" dirty="0"/>
            </a:br>
            <a:r>
              <a:rPr lang="en-US" dirty="0"/>
              <a:t>Assume n=4, each shift </a:t>
            </a:r>
          </a:p>
          <a:p>
            <a:r>
              <a:rPr lang="en-US" dirty="0"/>
              <a:t>Register has 4 DFF.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1752600"/>
            <a:ext cx="1371600" cy="3495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67000" y="5248364"/>
            <a:ext cx="0" cy="92383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190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Block Diagram of a Universal Shift Register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15921" r="10304"/>
          <a:stretch/>
        </p:blipFill>
        <p:spPr bwMode="auto">
          <a:xfrm>
            <a:off x="1251089" y="1600200"/>
            <a:ext cx="6995621" cy="433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6499" y="5939197"/>
            <a:ext cx="792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called the universal shift register because it has both shifts and parallel load capabilities.</a:t>
            </a:r>
          </a:p>
        </p:txBody>
      </p:sp>
    </p:spTree>
    <p:extLst>
      <p:ext uri="{BB962C8B-B14F-4D97-AF65-F5344CB8AC3E}">
        <p14:creationId xmlns:p14="http://schemas.microsoft.com/office/powerpoint/2010/main" val="42568478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7219"/>
            <a:ext cx="8305800" cy="585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2286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Detail Implementation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3452" r="5405"/>
          <a:stretch/>
        </p:blipFill>
        <p:spPr bwMode="auto">
          <a:xfrm>
            <a:off x="152399" y="-46899"/>
            <a:ext cx="2637891" cy="141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33795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Control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2"/>
          <a:stretch/>
        </p:blipFill>
        <p:spPr bwMode="auto">
          <a:xfrm>
            <a:off x="1185863" y="2057399"/>
            <a:ext cx="67722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61273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81000"/>
            <a:ext cx="9144000" cy="6172200"/>
            <a:chOff x="290729" y="1219200"/>
            <a:chExt cx="7835375" cy="50292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025" y="1219200"/>
              <a:ext cx="7137079" cy="502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2895600" y="3352800"/>
              <a:ext cx="0" cy="144780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4419600" y="3276600"/>
              <a:ext cx="0" cy="144780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867400" y="3276600"/>
              <a:ext cx="0" cy="144780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391400" y="3352800"/>
              <a:ext cx="0" cy="144780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76600" y="2590800"/>
              <a:ext cx="0" cy="228600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2971800" y="4876800"/>
              <a:ext cx="3048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800600" y="2590800"/>
              <a:ext cx="0" cy="228600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495800" y="4876800"/>
              <a:ext cx="3048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248400" y="2590800"/>
              <a:ext cx="0" cy="228600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943600" y="4876800"/>
              <a:ext cx="3048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696200" y="2578443"/>
              <a:ext cx="0" cy="228600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7391400" y="4864443"/>
              <a:ext cx="3048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90729" y="4076700"/>
              <a:ext cx="13997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S0=0, S1=0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S0=0, S1=0 [No Change Mode]</a:t>
            </a:r>
          </a:p>
        </p:txBody>
      </p:sp>
    </p:spTree>
    <p:extLst>
      <p:ext uri="{BB962C8B-B14F-4D97-AF65-F5344CB8AC3E}">
        <p14:creationId xmlns:p14="http://schemas.microsoft.com/office/powerpoint/2010/main" val="328971298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381000"/>
            <a:ext cx="8686800" cy="6019800"/>
            <a:chOff x="290729" y="1219200"/>
            <a:chExt cx="7836950" cy="50292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219200"/>
              <a:ext cx="7137079" cy="502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290729" y="4076700"/>
              <a:ext cx="146386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S1=0 , S0=1 </a:t>
              </a:r>
            </a:p>
            <a:p>
              <a:r>
                <a:rPr lang="en-US" dirty="0"/>
                <a:t> </a:t>
              </a:r>
            </a:p>
          </p:txBody>
        </p:sp>
        <p:sp>
          <p:nvSpPr>
            <p:cNvPr id="3" name="Freeform 2"/>
            <p:cNvSpPr/>
            <p:nvPr/>
          </p:nvSpPr>
          <p:spPr>
            <a:xfrm>
              <a:off x="1911178" y="2809103"/>
              <a:ext cx="1028314" cy="2913316"/>
            </a:xfrm>
            <a:custGeom>
              <a:avLst/>
              <a:gdLst>
                <a:gd name="connsiteX0" fmla="*/ 0 w 1028314"/>
                <a:gd name="connsiteY0" fmla="*/ 2734962 h 2913316"/>
                <a:gd name="connsiteX1" fmla="*/ 823784 w 1028314"/>
                <a:gd name="connsiteY1" fmla="*/ 2734962 h 2913316"/>
                <a:gd name="connsiteX2" fmla="*/ 856736 w 1028314"/>
                <a:gd name="connsiteY2" fmla="*/ 881448 h 2913316"/>
                <a:gd name="connsiteX3" fmla="*/ 1013254 w 1028314"/>
                <a:gd name="connsiteY3" fmla="*/ 527221 h 2913316"/>
                <a:gd name="connsiteX4" fmla="*/ 1013254 w 1028314"/>
                <a:gd name="connsiteY4" fmla="*/ 0 h 2913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4" h="2913316">
                  <a:moveTo>
                    <a:pt x="0" y="2734962"/>
                  </a:moveTo>
                  <a:cubicBezTo>
                    <a:pt x="340497" y="2889421"/>
                    <a:pt x="680995" y="3043881"/>
                    <a:pt x="823784" y="2734962"/>
                  </a:cubicBezTo>
                  <a:cubicBezTo>
                    <a:pt x="966573" y="2426043"/>
                    <a:pt x="825158" y="1249405"/>
                    <a:pt x="856736" y="881448"/>
                  </a:cubicBezTo>
                  <a:cubicBezTo>
                    <a:pt x="888314" y="513491"/>
                    <a:pt x="987168" y="674129"/>
                    <a:pt x="1013254" y="527221"/>
                  </a:cubicBezTo>
                  <a:cubicBezTo>
                    <a:pt x="1039340" y="380313"/>
                    <a:pt x="1026297" y="190156"/>
                    <a:pt x="1013254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916195" y="1820633"/>
              <a:ext cx="1493165" cy="3286572"/>
            </a:xfrm>
            <a:custGeom>
              <a:avLst/>
              <a:gdLst>
                <a:gd name="connsiteX0" fmla="*/ 0 w 1493165"/>
                <a:gd name="connsiteY0" fmla="*/ 255302 h 3286572"/>
                <a:gd name="connsiteX1" fmla="*/ 411891 w 1493165"/>
                <a:gd name="connsiteY1" fmla="*/ 271778 h 3286572"/>
                <a:gd name="connsiteX2" fmla="*/ 403654 w 1493165"/>
                <a:gd name="connsiteY2" fmla="*/ 3039691 h 3286572"/>
                <a:gd name="connsiteX3" fmla="*/ 1285102 w 1493165"/>
                <a:gd name="connsiteY3" fmla="*/ 3023216 h 3286572"/>
                <a:gd name="connsiteX4" fmla="*/ 1252151 w 1493165"/>
                <a:gd name="connsiteY4" fmla="*/ 1902870 h 3286572"/>
                <a:gd name="connsiteX5" fmla="*/ 1466335 w 1493165"/>
                <a:gd name="connsiteY5" fmla="*/ 1647497 h 3286572"/>
                <a:gd name="connsiteX6" fmla="*/ 1482810 w 1493165"/>
                <a:gd name="connsiteY6" fmla="*/ 1037897 h 328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3165" h="3286572">
                  <a:moveTo>
                    <a:pt x="0" y="255302"/>
                  </a:moveTo>
                  <a:cubicBezTo>
                    <a:pt x="172307" y="31507"/>
                    <a:pt x="344615" y="-192287"/>
                    <a:pt x="411891" y="271778"/>
                  </a:cubicBezTo>
                  <a:cubicBezTo>
                    <a:pt x="479167" y="735843"/>
                    <a:pt x="258119" y="2581118"/>
                    <a:pt x="403654" y="3039691"/>
                  </a:cubicBezTo>
                  <a:cubicBezTo>
                    <a:pt x="549189" y="3498264"/>
                    <a:pt x="1143686" y="3212686"/>
                    <a:pt x="1285102" y="3023216"/>
                  </a:cubicBezTo>
                  <a:cubicBezTo>
                    <a:pt x="1426518" y="2833746"/>
                    <a:pt x="1221945" y="2132157"/>
                    <a:pt x="1252151" y="1902870"/>
                  </a:cubicBezTo>
                  <a:cubicBezTo>
                    <a:pt x="1282357" y="1673583"/>
                    <a:pt x="1427892" y="1791659"/>
                    <a:pt x="1466335" y="1647497"/>
                  </a:cubicBezTo>
                  <a:cubicBezTo>
                    <a:pt x="1504778" y="1503335"/>
                    <a:pt x="1493794" y="1270616"/>
                    <a:pt x="1482810" y="1037897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431957" y="1809219"/>
              <a:ext cx="1449859" cy="3248595"/>
            </a:xfrm>
            <a:custGeom>
              <a:avLst/>
              <a:gdLst>
                <a:gd name="connsiteX0" fmla="*/ 0 w 1449859"/>
                <a:gd name="connsiteY0" fmla="*/ 242003 h 3248595"/>
                <a:gd name="connsiteX1" fmla="*/ 378940 w 1449859"/>
                <a:gd name="connsiteY1" fmla="*/ 274954 h 3248595"/>
                <a:gd name="connsiteX2" fmla="*/ 370702 w 1449859"/>
                <a:gd name="connsiteY2" fmla="*/ 3018154 h 3248595"/>
                <a:gd name="connsiteX3" fmla="*/ 1252151 w 1449859"/>
                <a:gd name="connsiteY3" fmla="*/ 2985203 h 3248595"/>
                <a:gd name="connsiteX4" fmla="*/ 1252151 w 1449859"/>
                <a:gd name="connsiteY4" fmla="*/ 2054327 h 3248595"/>
                <a:gd name="connsiteX5" fmla="*/ 1408670 w 1449859"/>
                <a:gd name="connsiteY5" fmla="*/ 1724813 h 3248595"/>
                <a:gd name="connsiteX6" fmla="*/ 1449859 w 1449859"/>
                <a:gd name="connsiteY6" fmla="*/ 1024597 h 324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9859" h="3248595">
                  <a:moveTo>
                    <a:pt x="0" y="242003"/>
                  </a:moveTo>
                  <a:cubicBezTo>
                    <a:pt x="158578" y="27132"/>
                    <a:pt x="317156" y="-187738"/>
                    <a:pt x="378940" y="274954"/>
                  </a:cubicBezTo>
                  <a:cubicBezTo>
                    <a:pt x="440724" y="737646"/>
                    <a:pt x="225167" y="2566446"/>
                    <a:pt x="370702" y="3018154"/>
                  </a:cubicBezTo>
                  <a:cubicBezTo>
                    <a:pt x="516237" y="3469862"/>
                    <a:pt x="1105243" y="3145841"/>
                    <a:pt x="1252151" y="2985203"/>
                  </a:cubicBezTo>
                  <a:cubicBezTo>
                    <a:pt x="1399059" y="2824565"/>
                    <a:pt x="1226065" y="2264392"/>
                    <a:pt x="1252151" y="2054327"/>
                  </a:cubicBezTo>
                  <a:cubicBezTo>
                    <a:pt x="1278238" y="1844262"/>
                    <a:pt x="1375719" y="1896435"/>
                    <a:pt x="1408670" y="1724813"/>
                  </a:cubicBezTo>
                  <a:cubicBezTo>
                    <a:pt x="1441621" y="1553191"/>
                    <a:pt x="1445740" y="1288894"/>
                    <a:pt x="1449859" y="1024597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931243" y="1830319"/>
              <a:ext cx="1451615" cy="3234153"/>
            </a:xfrm>
            <a:custGeom>
              <a:avLst/>
              <a:gdLst>
                <a:gd name="connsiteX0" fmla="*/ 0 w 1451615"/>
                <a:gd name="connsiteY0" fmla="*/ 237378 h 3234153"/>
                <a:gd name="connsiteX1" fmla="*/ 321276 w 1451615"/>
                <a:gd name="connsiteY1" fmla="*/ 278567 h 3234153"/>
                <a:gd name="connsiteX2" fmla="*/ 345989 w 1451615"/>
                <a:gd name="connsiteY2" fmla="*/ 3030005 h 3234153"/>
                <a:gd name="connsiteX3" fmla="*/ 1276865 w 1451615"/>
                <a:gd name="connsiteY3" fmla="*/ 2955865 h 3234153"/>
                <a:gd name="connsiteX4" fmla="*/ 1243914 w 1451615"/>
                <a:gd name="connsiteY4" fmla="*/ 2354503 h 3234153"/>
                <a:gd name="connsiteX5" fmla="*/ 1433384 w 1451615"/>
                <a:gd name="connsiteY5" fmla="*/ 1637811 h 3234153"/>
                <a:gd name="connsiteX6" fmla="*/ 1433384 w 1451615"/>
                <a:gd name="connsiteY6" fmla="*/ 1003497 h 323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1615" h="3234153">
                  <a:moveTo>
                    <a:pt x="0" y="237378"/>
                  </a:moveTo>
                  <a:cubicBezTo>
                    <a:pt x="131805" y="25253"/>
                    <a:pt x="263611" y="-186871"/>
                    <a:pt x="321276" y="278567"/>
                  </a:cubicBezTo>
                  <a:cubicBezTo>
                    <a:pt x="378941" y="744005"/>
                    <a:pt x="186724" y="2583789"/>
                    <a:pt x="345989" y="3030005"/>
                  </a:cubicBezTo>
                  <a:cubicBezTo>
                    <a:pt x="505254" y="3476221"/>
                    <a:pt x="1127211" y="3068449"/>
                    <a:pt x="1276865" y="2955865"/>
                  </a:cubicBezTo>
                  <a:cubicBezTo>
                    <a:pt x="1426519" y="2843281"/>
                    <a:pt x="1217828" y="2574179"/>
                    <a:pt x="1243914" y="2354503"/>
                  </a:cubicBezTo>
                  <a:cubicBezTo>
                    <a:pt x="1270000" y="2134827"/>
                    <a:pt x="1401806" y="1862979"/>
                    <a:pt x="1433384" y="1637811"/>
                  </a:cubicBezTo>
                  <a:cubicBezTo>
                    <a:pt x="1464962" y="1412643"/>
                    <a:pt x="1449173" y="1208070"/>
                    <a:pt x="1433384" y="1003497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S0=1, S1=0 [Shift Right Mode]</a:t>
            </a:r>
          </a:p>
        </p:txBody>
      </p:sp>
    </p:spTree>
    <p:extLst>
      <p:ext uri="{BB962C8B-B14F-4D97-AF65-F5344CB8AC3E}">
        <p14:creationId xmlns:p14="http://schemas.microsoft.com/office/powerpoint/2010/main" val="349442813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81000"/>
            <a:ext cx="8915400" cy="5943600"/>
            <a:chOff x="290729" y="1219200"/>
            <a:chExt cx="7836950" cy="50292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219200"/>
              <a:ext cx="7137079" cy="502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290729" y="4076700"/>
              <a:ext cx="146386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S1=1 , S0=0 </a:t>
              </a:r>
            </a:p>
            <a:p>
              <a:r>
                <a:rPr lang="en-US" dirty="0"/>
                <a:t> 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6997254" y="2770012"/>
              <a:ext cx="696887" cy="2917498"/>
            </a:xfrm>
            <a:custGeom>
              <a:avLst/>
              <a:gdLst>
                <a:gd name="connsiteX0" fmla="*/ 696887 w 696887"/>
                <a:gd name="connsiteY0" fmla="*/ 2864669 h 2917498"/>
                <a:gd name="connsiteX1" fmla="*/ 87287 w 696887"/>
                <a:gd name="connsiteY1" fmla="*/ 2798766 h 2917498"/>
                <a:gd name="connsiteX2" fmla="*/ 29622 w 696887"/>
                <a:gd name="connsiteY2" fmla="*/ 1818464 h 2917498"/>
                <a:gd name="connsiteX3" fmla="*/ 334422 w 696887"/>
                <a:gd name="connsiteY3" fmla="*/ 994680 h 2917498"/>
                <a:gd name="connsiteX4" fmla="*/ 342660 w 696887"/>
                <a:gd name="connsiteY4" fmla="*/ 113231 h 2917498"/>
                <a:gd name="connsiteX5" fmla="*/ 334422 w 696887"/>
                <a:gd name="connsiteY5" fmla="*/ 39091 h 291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6887" h="2917498">
                  <a:moveTo>
                    <a:pt x="696887" y="2864669"/>
                  </a:moveTo>
                  <a:cubicBezTo>
                    <a:pt x="447692" y="2918901"/>
                    <a:pt x="198498" y="2973133"/>
                    <a:pt x="87287" y="2798766"/>
                  </a:cubicBezTo>
                  <a:cubicBezTo>
                    <a:pt x="-23924" y="2624399"/>
                    <a:pt x="-11567" y="2119145"/>
                    <a:pt x="29622" y="1818464"/>
                  </a:cubicBezTo>
                  <a:cubicBezTo>
                    <a:pt x="70811" y="1517783"/>
                    <a:pt x="282249" y="1278885"/>
                    <a:pt x="334422" y="994680"/>
                  </a:cubicBezTo>
                  <a:cubicBezTo>
                    <a:pt x="386595" y="710475"/>
                    <a:pt x="342660" y="272496"/>
                    <a:pt x="342660" y="113231"/>
                  </a:cubicBezTo>
                  <a:cubicBezTo>
                    <a:pt x="342660" y="-46034"/>
                    <a:pt x="338541" y="-3472"/>
                    <a:pt x="334422" y="390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477668" y="1820907"/>
              <a:ext cx="2318766" cy="3565610"/>
            </a:xfrm>
            <a:custGeom>
              <a:avLst/>
              <a:gdLst>
                <a:gd name="connsiteX0" fmla="*/ 1928148 w 2318766"/>
                <a:gd name="connsiteY0" fmla="*/ 222077 h 3565610"/>
                <a:gd name="connsiteX1" fmla="*/ 2257662 w 2318766"/>
                <a:gd name="connsiteY1" fmla="*/ 312693 h 3565610"/>
                <a:gd name="connsiteX2" fmla="*/ 2274137 w 2318766"/>
                <a:gd name="connsiteY2" fmla="*/ 3237125 h 3565610"/>
                <a:gd name="connsiteX3" fmla="*/ 1788105 w 2318766"/>
                <a:gd name="connsiteY3" fmla="*/ 3525450 h 3565610"/>
                <a:gd name="connsiteX4" fmla="*/ 1252646 w 2318766"/>
                <a:gd name="connsiteY4" fmla="*/ 3500736 h 3565610"/>
                <a:gd name="connsiteX5" fmla="*/ 107586 w 2318766"/>
                <a:gd name="connsiteY5" fmla="*/ 3508974 h 3565610"/>
                <a:gd name="connsiteX6" fmla="*/ 74635 w 2318766"/>
                <a:gd name="connsiteY6" fmla="*/ 2899374 h 3565610"/>
                <a:gd name="connsiteX7" fmla="*/ 338246 w 2318766"/>
                <a:gd name="connsiteY7" fmla="*/ 2001450 h 3565610"/>
                <a:gd name="connsiteX8" fmla="*/ 387673 w 2318766"/>
                <a:gd name="connsiteY8" fmla="*/ 1078812 h 356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8766" h="3565610">
                  <a:moveTo>
                    <a:pt x="1928148" y="222077"/>
                  </a:moveTo>
                  <a:cubicBezTo>
                    <a:pt x="2064072" y="16131"/>
                    <a:pt x="2199997" y="-189815"/>
                    <a:pt x="2257662" y="312693"/>
                  </a:cubicBezTo>
                  <a:cubicBezTo>
                    <a:pt x="2315327" y="815201"/>
                    <a:pt x="2352397" y="2701666"/>
                    <a:pt x="2274137" y="3237125"/>
                  </a:cubicBezTo>
                  <a:cubicBezTo>
                    <a:pt x="2195878" y="3772585"/>
                    <a:pt x="1958354" y="3481515"/>
                    <a:pt x="1788105" y="3525450"/>
                  </a:cubicBezTo>
                  <a:cubicBezTo>
                    <a:pt x="1617856" y="3569385"/>
                    <a:pt x="1252646" y="3500736"/>
                    <a:pt x="1252646" y="3500736"/>
                  </a:cubicBezTo>
                  <a:cubicBezTo>
                    <a:pt x="972559" y="3497990"/>
                    <a:pt x="303921" y="3609201"/>
                    <a:pt x="107586" y="3508974"/>
                  </a:cubicBezTo>
                  <a:cubicBezTo>
                    <a:pt x="-88749" y="3408747"/>
                    <a:pt x="36192" y="3150628"/>
                    <a:pt x="74635" y="2899374"/>
                  </a:cubicBezTo>
                  <a:cubicBezTo>
                    <a:pt x="113078" y="2648120"/>
                    <a:pt x="286073" y="2304877"/>
                    <a:pt x="338246" y="2001450"/>
                  </a:cubicBezTo>
                  <a:cubicBezTo>
                    <a:pt x="390419" y="1698023"/>
                    <a:pt x="389046" y="1388417"/>
                    <a:pt x="387673" y="1078812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043851" y="1959357"/>
              <a:ext cx="2274250" cy="3188920"/>
            </a:xfrm>
            <a:custGeom>
              <a:avLst/>
              <a:gdLst>
                <a:gd name="connsiteX0" fmla="*/ 1953295 w 2274250"/>
                <a:gd name="connsiteY0" fmla="*/ 124816 h 3188920"/>
                <a:gd name="connsiteX1" fmla="*/ 2233381 w 2274250"/>
                <a:gd name="connsiteY1" fmla="*/ 289573 h 3188920"/>
                <a:gd name="connsiteX2" fmla="*/ 2233381 w 2274250"/>
                <a:gd name="connsiteY2" fmla="*/ 2662070 h 3188920"/>
                <a:gd name="connsiteX3" fmla="*/ 1862679 w 2274250"/>
                <a:gd name="connsiteY3" fmla="*/ 3148102 h 3188920"/>
                <a:gd name="connsiteX4" fmla="*/ 281014 w 2274250"/>
                <a:gd name="connsiteY4" fmla="*/ 3123389 h 3188920"/>
                <a:gd name="connsiteX5" fmla="*/ 17403 w 2274250"/>
                <a:gd name="connsiteY5" fmla="*/ 2810351 h 3188920"/>
                <a:gd name="connsiteX6" fmla="*/ 58592 w 2274250"/>
                <a:gd name="connsiteY6" fmla="*/ 1945378 h 3188920"/>
                <a:gd name="connsiteX7" fmla="*/ 330441 w 2274250"/>
                <a:gd name="connsiteY7" fmla="*/ 1714719 h 3188920"/>
                <a:gd name="connsiteX8" fmla="*/ 355154 w 2274250"/>
                <a:gd name="connsiteY8" fmla="*/ 965075 h 318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4250" h="3188920">
                  <a:moveTo>
                    <a:pt x="1953295" y="124816"/>
                  </a:moveTo>
                  <a:cubicBezTo>
                    <a:pt x="2069997" y="-4244"/>
                    <a:pt x="2186700" y="-133303"/>
                    <a:pt x="2233381" y="289573"/>
                  </a:cubicBezTo>
                  <a:cubicBezTo>
                    <a:pt x="2280062" y="712449"/>
                    <a:pt x="2295165" y="2185649"/>
                    <a:pt x="2233381" y="2662070"/>
                  </a:cubicBezTo>
                  <a:cubicBezTo>
                    <a:pt x="2171597" y="3138491"/>
                    <a:pt x="2188074" y="3071216"/>
                    <a:pt x="1862679" y="3148102"/>
                  </a:cubicBezTo>
                  <a:cubicBezTo>
                    <a:pt x="1537284" y="3224989"/>
                    <a:pt x="588560" y="3179681"/>
                    <a:pt x="281014" y="3123389"/>
                  </a:cubicBezTo>
                  <a:cubicBezTo>
                    <a:pt x="-26532" y="3067097"/>
                    <a:pt x="54473" y="3006686"/>
                    <a:pt x="17403" y="2810351"/>
                  </a:cubicBezTo>
                  <a:cubicBezTo>
                    <a:pt x="-19667" y="2614016"/>
                    <a:pt x="6419" y="2127983"/>
                    <a:pt x="58592" y="1945378"/>
                  </a:cubicBezTo>
                  <a:cubicBezTo>
                    <a:pt x="110765" y="1762773"/>
                    <a:pt x="281014" y="1878103"/>
                    <a:pt x="330441" y="1714719"/>
                  </a:cubicBezTo>
                  <a:cubicBezTo>
                    <a:pt x="379868" y="1551335"/>
                    <a:pt x="367511" y="1258205"/>
                    <a:pt x="355154" y="965075"/>
                  </a:cubicBezTo>
                </a:path>
              </a:pathLst>
            </a:custGeom>
            <a:noFill/>
            <a:ln>
              <a:solidFill>
                <a:srgbClr val="92D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443583" y="1773287"/>
              <a:ext cx="2388945" cy="3629067"/>
            </a:xfrm>
            <a:custGeom>
              <a:avLst/>
              <a:gdLst>
                <a:gd name="connsiteX0" fmla="*/ 2062514 w 2388945"/>
                <a:gd name="connsiteY0" fmla="*/ 286172 h 3629067"/>
                <a:gd name="connsiteX1" fmla="*/ 2350839 w 2388945"/>
                <a:gd name="connsiteY1" fmla="*/ 277935 h 3629067"/>
                <a:gd name="connsiteX2" fmla="*/ 2342601 w 2388945"/>
                <a:gd name="connsiteY2" fmla="*/ 3194129 h 3629067"/>
                <a:gd name="connsiteX3" fmla="*/ 1955422 w 2388945"/>
                <a:gd name="connsiteY3" fmla="*/ 3548356 h 3629067"/>
                <a:gd name="connsiteX4" fmla="*/ 126622 w 2388945"/>
                <a:gd name="connsiteY4" fmla="*/ 3564832 h 3629067"/>
                <a:gd name="connsiteX5" fmla="*/ 167812 w 2388945"/>
                <a:gd name="connsiteY5" fmla="*/ 2823427 h 3629067"/>
                <a:gd name="connsiteX6" fmla="*/ 250190 w 2388945"/>
                <a:gd name="connsiteY6" fmla="*/ 2106735 h 3629067"/>
                <a:gd name="connsiteX7" fmla="*/ 480849 w 2388945"/>
                <a:gd name="connsiteY7" fmla="*/ 1941978 h 3629067"/>
                <a:gd name="connsiteX8" fmla="*/ 497325 w 2388945"/>
                <a:gd name="connsiteY8" fmla="*/ 1109956 h 3629067"/>
                <a:gd name="connsiteX9" fmla="*/ 497325 w 2388945"/>
                <a:gd name="connsiteY9" fmla="*/ 1109956 h 362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8945" h="3629067">
                  <a:moveTo>
                    <a:pt x="2062514" y="286172"/>
                  </a:moveTo>
                  <a:cubicBezTo>
                    <a:pt x="2183336" y="39723"/>
                    <a:pt x="2304158" y="-206725"/>
                    <a:pt x="2350839" y="277935"/>
                  </a:cubicBezTo>
                  <a:cubicBezTo>
                    <a:pt x="2397520" y="762595"/>
                    <a:pt x="2408504" y="2649059"/>
                    <a:pt x="2342601" y="3194129"/>
                  </a:cubicBezTo>
                  <a:cubicBezTo>
                    <a:pt x="2276698" y="3739199"/>
                    <a:pt x="2324752" y="3486572"/>
                    <a:pt x="1955422" y="3548356"/>
                  </a:cubicBezTo>
                  <a:cubicBezTo>
                    <a:pt x="1586092" y="3610140"/>
                    <a:pt x="424557" y="3685654"/>
                    <a:pt x="126622" y="3564832"/>
                  </a:cubicBezTo>
                  <a:cubicBezTo>
                    <a:pt x="-171313" y="3444011"/>
                    <a:pt x="147217" y="3066443"/>
                    <a:pt x="167812" y="2823427"/>
                  </a:cubicBezTo>
                  <a:cubicBezTo>
                    <a:pt x="188407" y="2580411"/>
                    <a:pt x="198017" y="2253643"/>
                    <a:pt x="250190" y="2106735"/>
                  </a:cubicBezTo>
                  <a:cubicBezTo>
                    <a:pt x="302363" y="1959827"/>
                    <a:pt x="439660" y="2108108"/>
                    <a:pt x="480849" y="1941978"/>
                  </a:cubicBezTo>
                  <a:cubicBezTo>
                    <a:pt x="522038" y="1775848"/>
                    <a:pt x="497325" y="1109956"/>
                    <a:pt x="497325" y="1109956"/>
                  </a:cubicBezTo>
                  <a:lnTo>
                    <a:pt x="497325" y="1109956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006811" y="2042984"/>
              <a:ext cx="336090" cy="1977081"/>
            </a:xfrm>
            <a:custGeom>
              <a:avLst/>
              <a:gdLst>
                <a:gd name="connsiteX0" fmla="*/ 0 w 336090"/>
                <a:gd name="connsiteY0" fmla="*/ 0 h 1977081"/>
                <a:gd name="connsiteX1" fmla="*/ 313038 w 336090"/>
                <a:gd name="connsiteY1" fmla="*/ 337751 h 1977081"/>
                <a:gd name="connsiteX2" fmla="*/ 288324 w 336090"/>
                <a:gd name="connsiteY2" fmla="*/ 1977081 h 1977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090" h="1977081">
                  <a:moveTo>
                    <a:pt x="0" y="0"/>
                  </a:moveTo>
                  <a:cubicBezTo>
                    <a:pt x="132492" y="4119"/>
                    <a:pt x="264984" y="8238"/>
                    <a:pt x="313038" y="337751"/>
                  </a:cubicBezTo>
                  <a:cubicBezTo>
                    <a:pt x="361092" y="667264"/>
                    <a:pt x="324708" y="1322172"/>
                    <a:pt x="288324" y="1977081"/>
                  </a:cubicBezTo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S0=0, S1=1 [Shift Left Mode]</a:t>
            </a:r>
          </a:p>
        </p:txBody>
      </p:sp>
    </p:spTree>
    <p:extLst>
      <p:ext uri="{BB962C8B-B14F-4D97-AF65-F5344CB8AC3E}">
        <p14:creationId xmlns:p14="http://schemas.microsoft.com/office/powerpoint/2010/main" val="112483381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381000"/>
            <a:ext cx="9144000" cy="6019800"/>
            <a:chOff x="290729" y="1219200"/>
            <a:chExt cx="7850873" cy="50292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523" y="1219200"/>
              <a:ext cx="7137079" cy="502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290729" y="4076700"/>
              <a:ext cx="146386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S1=1 , S0=1 </a:t>
              </a:r>
            </a:p>
            <a:p>
              <a:r>
                <a:rPr lang="en-US" dirty="0"/>
                <a:t> </a:t>
              </a:r>
            </a:p>
          </p:txBody>
        </p:sp>
        <p:sp>
          <p:nvSpPr>
            <p:cNvPr id="3" name="Freeform 2"/>
            <p:cNvSpPr/>
            <p:nvPr/>
          </p:nvSpPr>
          <p:spPr>
            <a:xfrm>
              <a:off x="2363156" y="2924432"/>
              <a:ext cx="569514" cy="2858530"/>
            </a:xfrm>
            <a:custGeom>
              <a:avLst/>
              <a:gdLst>
                <a:gd name="connsiteX0" fmla="*/ 9341 w 569514"/>
                <a:gd name="connsiteY0" fmla="*/ 2858530 h 2858530"/>
                <a:gd name="connsiteX1" fmla="*/ 58768 w 569514"/>
                <a:gd name="connsiteY1" fmla="*/ 1738184 h 2858530"/>
                <a:gd name="connsiteX2" fmla="*/ 454185 w 569514"/>
                <a:gd name="connsiteY2" fmla="*/ 996779 h 2858530"/>
                <a:gd name="connsiteX3" fmla="*/ 569514 w 569514"/>
                <a:gd name="connsiteY3" fmla="*/ 0 h 285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514" h="2858530">
                  <a:moveTo>
                    <a:pt x="9341" y="2858530"/>
                  </a:moveTo>
                  <a:cubicBezTo>
                    <a:pt x="-3016" y="2453503"/>
                    <a:pt x="-15373" y="2048476"/>
                    <a:pt x="58768" y="1738184"/>
                  </a:cubicBezTo>
                  <a:cubicBezTo>
                    <a:pt x="132909" y="1427892"/>
                    <a:pt x="369061" y="1286476"/>
                    <a:pt x="454185" y="996779"/>
                  </a:cubicBezTo>
                  <a:cubicBezTo>
                    <a:pt x="539309" y="707082"/>
                    <a:pt x="554411" y="353541"/>
                    <a:pt x="569514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3865582" y="2973859"/>
              <a:ext cx="591201" cy="2850292"/>
            </a:xfrm>
            <a:custGeom>
              <a:avLst/>
              <a:gdLst>
                <a:gd name="connsiteX0" fmla="*/ 30915 w 591201"/>
                <a:gd name="connsiteY0" fmla="*/ 2850292 h 2850292"/>
                <a:gd name="connsiteX1" fmla="*/ 55629 w 591201"/>
                <a:gd name="connsiteY1" fmla="*/ 1655806 h 2850292"/>
                <a:gd name="connsiteX2" fmla="*/ 541661 w 591201"/>
                <a:gd name="connsiteY2" fmla="*/ 939114 h 2850292"/>
                <a:gd name="connsiteX3" fmla="*/ 549899 w 591201"/>
                <a:gd name="connsiteY3" fmla="*/ 0 h 285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201" h="2850292">
                  <a:moveTo>
                    <a:pt x="30915" y="2850292"/>
                  </a:moveTo>
                  <a:cubicBezTo>
                    <a:pt x="710" y="2412314"/>
                    <a:pt x="-29495" y="1974336"/>
                    <a:pt x="55629" y="1655806"/>
                  </a:cubicBezTo>
                  <a:cubicBezTo>
                    <a:pt x="140753" y="1337276"/>
                    <a:pt x="459283" y="1215082"/>
                    <a:pt x="541661" y="939114"/>
                  </a:cubicBezTo>
                  <a:cubicBezTo>
                    <a:pt x="624039" y="663146"/>
                    <a:pt x="586969" y="331573"/>
                    <a:pt x="549899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60320" y="2932670"/>
              <a:ext cx="557638" cy="2940908"/>
            </a:xfrm>
            <a:custGeom>
              <a:avLst/>
              <a:gdLst>
                <a:gd name="connsiteX0" fmla="*/ 60177 w 557638"/>
                <a:gd name="connsiteY0" fmla="*/ 2940908 h 2940908"/>
                <a:gd name="connsiteX1" fmla="*/ 35464 w 557638"/>
                <a:gd name="connsiteY1" fmla="*/ 1762898 h 2940908"/>
                <a:gd name="connsiteX2" fmla="*/ 480307 w 557638"/>
                <a:gd name="connsiteY2" fmla="*/ 1046206 h 2940908"/>
                <a:gd name="connsiteX3" fmla="*/ 554448 w 557638"/>
                <a:gd name="connsiteY3" fmla="*/ 0 h 294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638" h="2940908">
                  <a:moveTo>
                    <a:pt x="60177" y="2940908"/>
                  </a:moveTo>
                  <a:cubicBezTo>
                    <a:pt x="12809" y="2509795"/>
                    <a:pt x="-34558" y="2078682"/>
                    <a:pt x="35464" y="1762898"/>
                  </a:cubicBezTo>
                  <a:cubicBezTo>
                    <a:pt x="105486" y="1447114"/>
                    <a:pt x="393810" y="1340022"/>
                    <a:pt x="480307" y="1046206"/>
                  </a:cubicBezTo>
                  <a:cubicBezTo>
                    <a:pt x="566804" y="752390"/>
                    <a:pt x="560626" y="376195"/>
                    <a:pt x="554448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829684" y="2949146"/>
              <a:ext cx="559448" cy="2989555"/>
            </a:xfrm>
            <a:custGeom>
              <a:avLst/>
              <a:gdLst>
                <a:gd name="connsiteX0" fmla="*/ 40673 w 559448"/>
                <a:gd name="connsiteY0" fmla="*/ 2940908 h 2989555"/>
                <a:gd name="connsiteX1" fmla="*/ 40673 w 559448"/>
                <a:gd name="connsiteY1" fmla="*/ 2842054 h 2989555"/>
                <a:gd name="connsiteX2" fmla="*/ 32435 w 559448"/>
                <a:gd name="connsiteY2" fmla="*/ 1705232 h 2989555"/>
                <a:gd name="connsiteX3" fmla="*/ 501992 w 559448"/>
                <a:gd name="connsiteY3" fmla="*/ 1029730 h 2989555"/>
                <a:gd name="connsiteX4" fmla="*/ 534943 w 559448"/>
                <a:gd name="connsiteY4" fmla="*/ 0 h 298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448" h="2989555">
                  <a:moveTo>
                    <a:pt x="40673" y="2940908"/>
                  </a:moveTo>
                  <a:cubicBezTo>
                    <a:pt x="41359" y="2994454"/>
                    <a:pt x="42046" y="3048000"/>
                    <a:pt x="40673" y="2842054"/>
                  </a:cubicBezTo>
                  <a:cubicBezTo>
                    <a:pt x="39300" y="2636108"/>
                    <a:pt x="-44451" y="2007286"/>
                    <a:pt x="32435" y="1705232"/>
                  </a:cubicBezTo>
                  <a:cubicBezTo>
                    <a:pt x="109321" y="1403178"/>
                    <a:pt x="418241" y="1313935"/>
                    <a:pt x="501992" y="1029730"/>
                  </a:cubicBezTo>
                  <a:cubicBezTo>
                    <a:pt x="585743" y="745525"/>
                    <a:pt x="560343" y="372762"/>
                    <a:pt x="534943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S0=1, S1=1 [Parallel Load Mode]</a:t>
            </a:r>
          </a:p>
        </p:txBody>
      </p:sp>
    </p:spTree>
    <p:extLst>
      <p:ext uri="{BB962C8B-B14F-4D97-AF65-F5344CB8AC3E}">
        <p14:creationId xmlns:p14="http://schemas.microsoft.com/office/powerpoint/2010/main" val="16239650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9072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Register – a </a:t>
            </a:r>
            <a:r>
              <a:rPr lang="en-US" u="sng" dirty="0">
                <a:cs typeface="Times New Roman" pitchFamily="18" charset="0"/>
              </a:rPr>
              <a:t>collection</a:t>
            </a:r>
            <a:r>
              <a:rPr lang="en-US" dirty="0">
                <a:cs typeface="Times New Roman" pitchFamily="18" charset="0"/>
              </a:rPr>
              <a:t> of binary storage elements </a:t>
            </a:r>
          </a:p>
          <a:p>
            <a:r>
              <a:rPr lang="en-US" dirty="0">
                <a:cs typeface="Times New Roman" pitchFamily="18" charset="0"/>
              </a:rPr>
              <a:t>In theory, a register is sequential logic which can be defined by a state table</a:t>
            </a:r>
          </a:p>
          <a:p>
            <a:r>
              <a:rPr lang="en-US" dirty="0">
                <a:cs typeface="Times New Roman" pitchFamily="18" charset="0"/>
              </a:rPr>
              <a:t>More often think of a register as storing a vector of binary values</a:t>
            </a:r>
          </a:p>
          <a:p>
            <a:r>
              <a:rPr lang="en-US" dirty="0">
                <a:cs typeface="Times New Roman" pitchFamily="18" charset="0"/>
              </a:rPr>
              <a:t>Frequently used to perform simple data storage and data movement and processing operations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4-Bit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332263"/>
            <a:ext cx="7772400" cy="5027613"/>
          </a:xfrm>
        </p:spPr>
        <p:txBody>
          <a:bodyPr/>
          <a:lstStyle/>
          <a:p>
            <a:r>
              <a:rPr lang="en-CA" sz="2000" dirty="0"/>
              <a:t>Clear goes to R</a:t>
            </a:r>
          </a:p>
          <a:p>
            <a:r>
              <a:rPr lang="en-CA" sz="2000" dirty="0"/>
              <a:t>We put ‘1’ all the time</a:t>
            </a:r>
          </a:p>
          <a:p>
            <a:r>
              <a:rPr lang="en-CA" sz="2000" dirty="0"/>
              <a:t>Put ‘0’ if want to clear the values</a:t>
            </a:r>
          </a:p>
        </p:txBody>
      </p:sp>
      <p:pic>
        <p:nvPicPr>
          <p:cNvPr id="1006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1250" y="357615"/>
            <a:ext cx="3842200" cy="623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65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4530" y="2996745"/>
            <a:ext cx="1965920" cy="2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 bwMode="auto">
          <a:xfrm>
            <a:off x="1080654" y="1395351"/>
            <a:ext cx="575954" cy="59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2527541" y="1423358"/>
            <a:ext cx="2501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0276" y="1314450"/>
            <a:ext cx="3071812" cy="5027613"/>
          </a:xfrm>
        </p:spPr>
        <p:txBody>
          <a:bodyPr/>
          <a:lstStyle/>
          <a:p>
            <a:r>
              <a:rPr lang="en-CA" sz="1800" dirty="0"/>
              <a:t>If data is not changed no need to trigger the clock</a:t>
            </a:r>
          </a:p>
          <a:p>
            <a:r>
              <a:rPr lang="en-CA" sz="1800" dirty="0"/>
              <a:t>Clock inputs = C inputs</a:t>
            </a:r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endParaRPr lang="en-CA" sz="1800" dirty="0"/>
          </a:p>
          <a:p>
            <a:r>
              <a:rPr lang="en-CA" sz="1800" dirty="0"/>
              <a:t>When Load = 1, register is clocked normally, new data is loaded</a:t>
            </a:r>
          </a:p>
          <a:p>
            <a:r>
              <a:rPr lang="en-CA" sz="1800" dirty="0">
                <a:solidFill>
                  <a:srgbClr val="FF0000"/>
                </a:solidFill>
              </a:rPr>
              <a:t>Note, clock pulses arrive periodically, Load determines if new data would be loaded or not</a:t>
            </a:r>
          </a:p>
          <a:p>
            <a:endParaRPr lang="en-CA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with Parallel Load</a:t>
            </a:r>
          </a:p>
        </p:txBody>
      </p:sp>
      <p:pic>
        <p:nvPicPr>
          <p:cNvPr id="10076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4800" y="2314880"/>
            <a:ext cx="2208457" cy="33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76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9763" y="890588"/>
            <a:ext cx="5630888" cy="53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76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239" y="2707312"/>
            <a:ext cx="3208303" cy="94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Shift Registers</a:t>
            </a:r>
          </a:p>
        </p:txBody>
      </p:sp>
      <p:sp>
        <p:nvSpPr>
          <p:cNvPr id="91751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15938" y="1263650"/>
            <a:ext cx="7239000" cy="5027613"/>
          </a:xfrm>
        </p:spPr>
        <p:txBody>
          <a:bodyPr/>
          <a:lstStyle/>
          <a:p>
            <a:r>
              <a:rPr lang="en-US" sz="2000">
                <a:cs typeface="Times New Roman" pitchFamily="18" charset="0"/>
              </a:rPr>
              <a:t>Shift Registers move data laterally within the register toward its MSB or LSB position</a:t>
            </a:r>
          </a:p>
          <a:p>
            <a:r>
              <a:rPr lang="en-US" sz="2000">
                <a:cs typeface="Times New Roman" pitchFamily="18" charset="0"/>
              </a:rPr>
              <a:t>In the simplest case, the shift register is simply a set of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D flip-flops connected in a row like this:</a:t>
            </a:r>
          </a:p>
          <a:p>
            <a:endParaRPr lang="en-US" sz="2000">
              <a:cs typeface="Times New Roman" pitchFamily="18" charset="0"/>
            </a:endParaRPr>
          </a:p>
          <a:p>
            <a:endParaRPr lang="en-US" sz="2400">
              <a:cs typeface="Times New Roman" pitchFamily="18" charset="0"/>
            </a:endParaRPr>
          </a:p>
          <a:p>
            <a:endParaRPr lang="en-US" sz="2400">
              <a:cs typeface="Times New Roman" pitchFamily="18" charset="0"/>
            </a:endParaRPr>
          </a:p>
          <a:p>
            <a:endParaRPr lang="en-US" sz="2400">
              <a:cs typeface="Times New Roman" pitchFamily="18" charset="0"/>
            </a:endParaRPr>
          </a:p>
          <a:p>
            <a:r>
              <a:rPr lang="en-US" sz="2000">
                <a:cs typeface="Times New Roman" pitchFamily="18" charset="0"/>
              </a:rPr>
              <a:t>Data input, In, is called a </a:t>
            </a:r>
            <a:r>
              <a:rPr lang="en-US" sz="2000" i="1">
                <a:cs typeface="Times New Roman" pitchFamily="18" charset="0"/>
              </a:rPr>
              <a:t>serial input</a:t>
            </a:r>
            <a:r>
              <a:rPr lang="en-US" sz="2000">
                <a:cs typeface="Times New Roman" pitchFamily="18" charset="0"/>
              </a:rPr>
              <a:t> or the </a:t>
            </a:r>
            <a:r>
              <a:rPr lang="en-US" sz="2000" i="1">
                <a:cs typeface="Times New Roman" pitchFamily="18" charset="0"/>
              </a:rPr>
              <a:t>shift right input</a:t>
            </a:r>
            <a:r>
              <a:rPr lang="en-US" sz="2000">
                <a:cs typeface="Times New Roman" pitchFamily="18" charset="0"/>
              </a:rPr>
              <a:t>.</a:t>
            </a:r>
          </a:p>
          <a:p>
            <a:r>
              <a:rPr lang="en-US" sz="2000">
                <a:cs typeface="Times New Roman" pitchFamily="18" charset="0"/>
              </a:rPr>
              <a:t>Data output, Out, is often called the</a:t>
            </a:r>
            <a:r>
              <a:rPr lang="en-US" sz="2000" i="1">
                <a:cs typeface="Times New Roman" pitchFamily="18" charset="0"/>
              </a:rPr>
              <a:t> serial output</a:t>
            </a:r>
            <a:r>
              <a:rPr lang="en-US" sz="2000">
                <a:cs typeface="Times New Roman" pitchFamily="18" charset="0"/>
              </a:rPr>
              <a:t>.</a:t>
            </a:r>
          </a:p>
          <a:p>
            <a:r>
              <a:rPr lang="en-US" sz="2000">
                <a:cs typeface="Times New Roman" pitchFamily="18" charset="0"/>
              </a:rPr>
              <a:t>The vector (A, B, C, Out) is called the </a:t>
            </a:r>
            <a:r>
              <a:rPr lang="en-US" sz="2000" i="1">
                <a:cs typeface="Times New Roman" pitchFamily="18" charset="0"/>
              </a:rPr>
              <a:t>parallel output</a:t>
            </a:r>
            <a:r>
              <a:rPr lang="en-US" sz="2000">
                <a:cs typeface="Times New Roman" pitchFamily="18" charset="0"/>
              </a:rPr>
              <a:t>.</a:t>
            </a:r>
          </a:p>
          <a:p>
            <a:endParaRPr lang="en-US" sz="2000">
              <a:cs typeface="Times New Roman" pitchFamily="18" charset="0"/>
            </a:endParaRPr>
          </a:p>
          <a:p>
            <a:endParaRPr lang="en-US" sz="2400"/>
          </a:p>
        </p:txBody>
      </p:sp>
      <p:graphicFrame>
        <p:nvGraphicFramePr>
          <p:cNvPr id="917508" name="Object 4"/>
          <p:cNvGraphicFramePr>
            <a:graphicFrameLocks noChangeAspect="1"/>
          </p:cNvGraphicFramePr>
          <p:nvPr/>
        </p:nvGraphicFramePr>
        <p:xfrm>
          <a:off x="2057400" y="2705100"/>
          <a:ext cx="5486400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508" name="Designer Drawing" r:id="rId2" imgW="5788800" imgH="1811160" progId="Designer.Drawing.7">
                  <p:embed/>
                </p:oleObj>
              </mc:Choice>
              <mc:Fallback>
                <p:oleObj name="Designer Drawing" r:id="rId2" imgW="5788800" imgH="1811160" progId="Designer.Drawing.7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05100"/>
                        <a:ext cx="5486400" cy="171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Shift Registers</a:t>
            </a:r>
            <a:r>
              <a:rPr lang="en-US" b="0">
                <a:solidFill>
                  <a:schemeClr val="tx1"/>
                </a:solidFill>
              </a:rPr>
              <a:t> (continued)</a:t>
            </a:r>
          </a:p>
        </p:txBody>
      </p:sp>
      <p:sp>
        <p:nvSpPr>
          <p:cNvPr id="9185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15938" y="1314450"/>
            <a:ext cx="7772400" cy="5027613"/>
          </a:xfrm>
        </p:spPr>
        <p:txBody>
          <a:bodyPr/>
          <a:lstStyle/>
          <a:p>
            <a:r>
              <a:rPr lang="en-US" sz="2000">
                <a:cs typeface="Times New Roman" pitchFamily="18" charset="0"/>
              </a:rPr>
              <a:t>The behavior of the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serial shift register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is given in the listing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on the lower right</a:t>
            </a:r>
          </a:p>
          <a:p>
            <a:r>
              <a:rPr lang="en-US" sz="2000">
                <a:cs typeface="Times New Roman" pitchFamily="18" charset="0"/>
              </a:rPr>
              <a:t>T0 is the register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state just before 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the first clock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pulse occurs </a:t>
            </a:r>
          </a:p>
          <a:p>
            <a:r>
              <a:rPr lang="en-US" sz="2000">
                <a:cs typeface="Times New Roman" pitchFamily="18" charset="0"/>
              </a:rPr>
              <a:t>T1 is after the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first pulse and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before the second.</a:t>
            </a:r>
          </a:p>
          <a:p>
            <a:r>
              <a:rPr lang="en-US" sz="2000">
                <a:cs typeface="Times New Roman" pitchFamily="18" charset="0"/>
              </a:rPr>
              <a:t>Initially unknown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states are denoted by “?”</a:t>
            </a:r>
            <a:r>
              <a:rPr lang="en-US" sz="2400">
                <a:cs typeface="Times New Roman" pitchFamily="18" charset="0"/>
              </a:rPr>
              <a:t> </a:t>
            </a:r>
          </a:p>
          <a:p>
            <a:r>
              <a:rPr lang="en-US" sz="2000">
                <a:cs typeface="Times New Roman" pitchFamily="18" charset="0"/>
              </a:rPr>
              <a:t>Complete the last three</a:t>
            </a:r>
            <a:br>
              <a:rPr lang="en-US" sz="2000">
                <a:cs typeface="Times New Roman" pitchFamily="18" charset="0"/>
              </a:rPr>
            </a:br>
            <a:r>
              <a:rPr lang="en-US" sz="2000">
                <a:cs typeface="Times New Roman" pitchFamily="18" charset="0"/>
              </a:rPr>
              <a:t>rows of the table</a:t>
            </a:r>
          </a:p>
          <a:p>
            <a:endParaRPr lang="en-US" sz="2000">
              <a:cs typeface="Times New Roman" pitchFamily="18" charset="0"/>
            </a:endParaRPr>
          </a:p>
          <a:p>
            <a:endParaRPr lang="en-US" sz="2400"/>
          </a:p>
        </p:txBody>
      </p:sp>
      <p:sp>
        <p:nvSpPr>
          <p:cNvPr id="918792" name="Rectangle 264"/>
          <p:cNvSpPr>
            <a:spLocks noChangeArrowheads="1"/>
          </p:cNvSpPr>
          <p:nvPr/>
        </p:nvSpPr>
        <p:spPr bwMode="auto">
          <a:xfrm>
            <a:off x="6967538" y="4203700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63" name="Rectangle 435"/>
          <p:cNvSpPr>
            <a:spLocks noChangeArrowheads="1"/>
          </p:cNvSpPr>
          <p:nvPr/>
        </p:nvSpPr>
        <p:spPr bwMode="auto">
          <a:xfrm>
            <a:off x="6967538" y="5213350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35" name="Freeform 7"/>
          <p:cNvSpPr>
            <a:spLocks/>
          </p:cNvSpPr>
          <p:nvPr/>
        </p:nvSpPr>
        <p:spPr bwMode="auto">
          <a:xfrm>
            <a:off x="7604125" y="1652588"/>
            <a:ext cx="503238" cy="938212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584"/>
              </a:cxn>
              <a:cxn ang="0">
                <a:pos x="3" y="588"/>
              </a:cxn>
              <a:cxn ang="0">
                <a:pos x="7" y="591"/>
              </a:cxn>
              <a:cxn ang="0">
                <a:pos x="311" y="591"/>
              </a:cxn>
              <a:cxn ang="0">
                <a:pos x="314" y="588"/>
              </a:cxn>
              <a:cxn ang="0">
                <a:pos x="317" y="584"/>
              </a:cxn>
              <a:cxn ang="0">
                <a:pos x="317" y="6"/>
              </a:cxn>
              <a:cxn ang="0">
                <a:pos x="314" y="3"/>
              </a:cxn>
              <a:cxn ang="0">
                <a:pos x="311" y="0"/>
              </a:cxn>
              <a:cxn ang="0">
                <a:pos x="307" y="0"/>
              </a:cxn>
              <a:cxn ang="0">
                <a:pos x="10" y="0"/>
              </a:cxn>
              <a:cxn ang="0">
                <a:pos x="10" y="19"/>
              </a:cxn>
              <a:cxn ang="0">
                <a:pos x="307" y="19"/>
              </a:cxn>
              <a:cxn ang="0">
                <a:pos x="298" y="9"/>
              </a:cxn>
              <a:cxn ang="0">
                <a:pos x="298" y="581"/>
              </a:cxn>
              <a:cxn ang="0">
                <a:pos x="307" y="571"/>
              </a:cxn>
              <a:cxn ang="0">
                <a:pos x="10" y="571"/>
              </a:cxn>
              <a:cxn ang="0">
                <a:pos x="20" y="581"/>
              </a:cxn>
              <a:cxn ang="0">
                <a:pos x="20" y="9"/>
              </a:cxn>
              <a:cxn ang="0">
                <a:pos x="10" y="19"/>
              </a:cxn>
              <a:cxn ang="0">
                <a:pos x="10" y="0"/>
              </a:cxn>
            </a:cxnLst>
            <a:rect l="0" t="0" r="r" b="b"/>
            <a:pathLst>
              <a:path w="317" h="591">
                <a:moveTo>
                  <a:pt x="10" y="0"/>
                </a:move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584"/>
                </a:lnTo>
                <a:lnTo>
                  <a:pt x="3" y="588"/>
                </a:lnTo>
                <a:lnTo>
                  <a:pt x="7" y="591"/>
                </a:lnTo>
                <a:lnTo>
                  <a:pt x="311" y="591"/>
                </a:lnTo>
                <a:lnTo>
                  <a:pt x="314" y="588"/>
                </a:lnTo>
                <a:lnTo>
                  <a:pt x="317" y="584"/>
                </a:lnTo>
                <a:lnTo>
                  <a:pt x="317" y="6"/>
                </a:lnTo>
                <a:lnTo>
                  <a:pt x="314" y="3"/>
                </a:lnTo>
                <a:lnTo>
                  <a:pt x="311" y="0"/>
                </a:lnTo>
                <a:lnTo>
                  <a:pt x="307" y="0"/>
                </a:lnTo>
                <a:lnTo>
                  <a:pt x="10" y="0"/>
                </a:lnTo>
                <a:lnTo>
                  <a:pt x="10" y="19"/>
                </a:lnTo>
                <a:lnTo>
                  <a:pt x="307" y="19"/>
                </a:lnTo>
                <a:lnTo>
                  <a:pt x="298" y="9"/>
                </a:lnTo>
                <a:lnTo>
                  <a:pt x="298" y="581"/>
                </a:lnTo>
                <a:lnTo>
                  <a:pt x="307" y="571"/>
                </a:lnTo>
                <a:lnTo>
                  <a:pt x="10" y="571"/>
                </a:lnTo>
                <a:lnTo>
                  <a:pt x="20" y="581"/>
                </a:lnTo>
                <a:lnTo>
                  <a:pt x="20" y="9"/>
                </a:lnTo>
                <a:lnTo>
                  <a:pt x="10" y="19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36" name="Rectangle 8"/>
          <p:cNvSpPr>
            <a:spLocks noChangeArrowheads="1"/>
          </p:cNvSpPr>
          <p:nvPr/>
        </p:nvSpPr>
        <p:spPr bwMode="auto">
          <a:xfrm>
            <a:off x="7677150" y="1774825"/>
            <a:ext cx="2603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/>
          </a:p>
        </p:txBody>
      </p:sp>
      <p:sp>
        <p:nvSpPr>
          <p:cNvPr id="918537" name="Rectangle 9"/>
          <p:cNvSpPr>
            <a:spLocks noChangeArrowheads="1"/>
          </p:cNvSpPr>
          <p:nvPr/>
        </p:nvSpPr>
        <p:spPr bwMode="auto">
          <a:xfrm>
            <a:off x="7859713" y="1774825"/>
            <a:ext cx="274637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/>
          </a:p>
        </p:txBody>
      </p:sp>
      <p:sp>
        <p:nvSpPr>
          <p:cNvPr id="918538" name="Freeform 10"/>
          <p:cNvSpPr>
            <a:spLocks/>
          </p:cNvSpPr>
          <p:nvPr/>
        </p:nvSpPr>
        <p:spPr bwMode="auto">
          <a:xfrm>
            <a:off x="7604125" y="2246313"/>
            <a:ext cx="144463" cy="130175"/>
          </a:xfrm>
          <a:custGeom>
            <a:avLst/>
            <a:gdLst/>
            <a:ahLst/>
            <a:cxnLst>
              <a:cxn ang="0">
                <a:pos x="17" y="3"/>
              </a:cxn>
              <a:cxn ang="0">
                <a:pos x="15" y="2"/>
              </a:cxn>
              <a:cxn ang="0">
                <a:pos x="12" y="0"/>
              </a:cxn>
              <a:cxn ang="0">
                <a:pos x="7" y="0"/>
              </a:cxn>
              <a:cxn ang="0">
                <a:pos x="3" y="3"/>
              </a:cxn>
              <a:cxn ang="0">
                <a:pos x="2" y="5"/>
              </a:cxn>
              <a:cxn ang="0">
                <a:pos x="0" y="8"/>
              </a:cxn>
              <a:cxn ang="0">
                <a:pos x="0" y="13"/>
              </a:cxn>
              <a:cxn ang="0">
                <a:pos x="3" y="17"/>
              </a:cxn>
              <a:cxn ang="0">
                <a:pos x="74" y="79"/>
              </a:cxn>
              <a:cxn ang="0">
                <a:pos x="76" y="81"/>
              </a:cxn>
              <a:cxn ang="0">
                <a:pos x="79" y="82"/>
              </a:cxn>
              <a:cxn ang="0">
                <a:pos x="84" y="82"/>
              </a:cxn>
              <a:cxn ang="0">
                <a:pos x="87" y="79"/>
              </a:cxn>
              <a:cxn ang="0">
                <a:pos x="89" y="77"/>
              </a:cxn>
              <a:cxn ang="0">
                <a:pos x="91" y="74"/>
              </a:cxn>
              <a:cxn ang="0">
                <a:pos x="91" y="69"/>
              </a:cxn>
              <a:cxn ang="0">
                <a:pos x="87" y="66"/>
              </a:cxn>
              <a:cxn ang="0">
                <a:pos x="17" y="3"/>
              </a:cxn>
            </a:cxnLst>
            <a:rect l="0" t="0" r="r" b="b"/>
            <a:pathLst>
              <a:path w="91" h="82">
                <a:moveTo>
                  <a:pt x="17" y="3"/>
                </a:moveTo>
                <a:lnTo>
                  <a:pt x="15" y="2"/>
                </a:lnTo>
                <a:lnTo>
                  <a:pt x="12" y="0"/>
                </a:lnTo>
                <a:lnTo>
                  <a:pt x="7" y="0"/>
                </a:lnTo>
                <a:lnTo>
                  <a:pt x="3" y="3"/>
                </a:lnTo>
                <a:lnTo>
                  <a:pt x="2" y="5"/>
                </a:lnTo>
                <a:lnTo>
                  <a:pt x="0" y="8"/>
                </a:lnTo>
                <a:lnTo>
                  <a:pt x="0" y="13"/>
                </a:lnTo>
                <a:lnTo>
                  <a:pt x="3" y="17"/>
                </a:lnTo>
                <a:lnTo>
                  <a:pt x="74" y="79"/>
                </a:lnTo>
                <a:lnTo>
                  <a:pt x="76" y="81"/>
                </a:lnTo>
                <a:lnTo>
                  <a:pt x="79" y="82"/>
                </a:lnTo>
                <a:lnTo>
                  <a:pt x="84" y="82"/>
                </a:lnTo>
                <a:lnTo>
                  <a:pt x="87" y="79"/>
                </a:lnTo>
                <a:lnTo>
                  <a:pt x="89" y="77"/>
                </a:lnTo>
                <a:lnTo>
                  <a:pt x="91" y="74"/>
                </a:lnTo>
                <a:lnTo>
                  <a:pt x="91" y="69"/>
                </a:lnTo>
                <a:lnTo>
                  <a:pt x="87" y="66"/>
                </a:lnTo>
                <a:lnTo>
                  <a:pt x="17" y="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39" name="Freeform 11"/>
          <p:cNvSpPr>
            <a:spLocks/>
          </p:cNvSpPr>
          <p:nvPr/>
        </p:nvSpPr>
        <p:spPr bwMode="auto">
          <a:xfrm>
            <a:off x="7604125" y="2346325"/>
            <a:ext cx="144463" cy="101600"/>
          </a:xfrm>
          <a:custGeom>
            <a:avLst/>
            <a:gdLst/>
            <a:ahLst/>
            <a:cxnLst>
              <a:cxn ang="0">
                <a:pos x="86" y="18"/>
              </a:cxn>
              <a:cxn ang="0">
                <a:pos x="89" y="14"/>
              </a:cxn>
              <a:cxn ang="0">
                <a:pos x="91" y="11"/>
              </a:cxn>
              <a:cxn ang="0">
                <a:pos x="91" y="6"/>
              </a:cxn>
              <a:cxn ang="0">
                <a:pos x="87" y="3"/>
              </a:cxn>
              <a:cxn ang="0">
                <a:pos x="86" y="1"/>
              </a:cxn>
              <a:cxn ang="0">
                <a:pos x="82" y="0"/>
              </a:cxn>
              <a:cxn ang="0">
                <a:pos x="77" y="0"/>
              </a:cxn>
              <a:cxn ang="0">
                <a:pos x="76" y="1"/>
              </a:cxn>
              <a:cxn ang="0">
                <a:pos x="5" y="46"/>
              </a:cxn>
              <a:cxn ang="0">
                <a:pos x="2" y="49"/>
              </a:cxn>
              <a:cxn ang="0">
                <a:pos x="0" y="52"/>
              </a:cxn>
              <a:cxn ang="0">
                <a:pos x="0" y="57"/>
              </a:cxn>
              <a:cxn ang="0">
                <a:pos x="3" y="60"/>
              </a:cxn>
              <a:cxn ang="0">
                <a:pos x="5" y="62"/>
              </a:cxn>
              <a:cxn ang="0">
                <a:pos x="8" y="64"/>
              </a:cxn>
              <a:cxn ang="0">
                <a:pos x="13" y="64"/>
              </a:cxn>
              <a:cxn ang="0">
                <a:pos x="15" y="62"/>
              </a:cxn>
              <a:cxn ang="0">
                <a:pos x="86" y="18"/>
              </a:cxn>
            </a:cxnLst>
            <a:rect l="0" t="0" r="r" b="b"/>
            <a:pathLst>
              <a:path w="91" h="64">
                <a:moveTo>
                  <a:pt x="86" y="18"/>
                </a:moveTo>
                <a:lnTo>
                  <a:pt x="89" y="14"/>
                </a:lnTo>
                <a:lnTo>
                  <a:pt x="91" y="11"/>
                </a:lnTo>
                <a:lnTo>
                  <a:pt x="91" y="6"/>
                </a:lnTo>
                <a:lnTo>
                  <a:pt x="87" y="3"/>
                </a:lnTo>
                <a:lnTo>
                  <a:pt x="86" y="1"/>
                </a:lnTo>
                <a:lnTo>
                  <a:pt x="82" y="0"/>
                </a:lnTo>
                <a:lnTo>
                  <a:pt x="77" y="0"/>
                </a:lnTo>
                <a:lnTo>
                  <a:pt x="76" y="1"/>
                </a:lnTo>
                <a:lnTo>
                  <a:pt x="5" y="46"/>
                </a:lnTo>
                <a:lnTo>
                  <a:pt x="2" y="49"/>
                </a:lnTo>
                <a:lnTo>
                  <a:pt x="0" y="52"/>
                </a:lnTo>
                <a:lnTo>
                  <a:pt x="0" y="57"/>
                </a:lnTo>
                <a:lnTo>
                  <a:pt x="3" y="60"/>
                </a:lnTo>
                <a:lnTo>
                  <a:pt x="5" y="62"/>
                </a:lnTo>
                <a:lnTo>
                  <a:pt x="8" y="64"/>
                </a:lnTo>
                <a:lnTo>
                  <a:pt x="13" y="64"/>
                </a:lnTo>
                <a:lnTo>
                  <a:pt x="15" y="62"/>
                </a:lnTo>
                <a:lnTo>
                  <a:pt x="86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40" name="Freeform 12"/>
          <p:cNvSpPr>
            <a:spLocks/>
          </p:cNvSpPr>
          <p:nvPr/>
        </p:nvSpPr>
        <p:spPr bwMode="auto">
          <a:xfrm>
            <a:off x="7346950" y="2324100"/>
            <a:ext cx="30163" cy="619125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9" y="7"/>
              </a:cxn>
              <a:cxn ang="0">
                <a:pos x="16" y="4"/>
              </a:cxn>
              <a:cxn ang="0">
                <a:pos x="13" y="0"/>
              </a:cxn>
              <a:cxn ang="0">
                <a:pos x="6" y="0"/>
              </a:cxn>
              <a:cxn ang="0">
                <a:pos x="3" y="4"/>
              </a:cxn>
              <a:cxn ang="0">
                <a:pos x="0" y="7"/>
              </a:cxn>
              <a:cxn ang="0">
                <a:pos x="0" y="383"/>
              </a:cxn>
              <a:cxn ang="0">
                <a:pos x="3" y="387"/>
              </a:cxn>
              <a:cxn ang="0">
                <a:pos x="6" y="390"/>
              </a:cxn>
              <a:cxn ang="0">
                <a:pos x="13" y="390"/>
              </a:cxn>
              <a:cxn ang="0">
                <a:pos x="16" y="387"/>
              </a:cxn>
              <a:cxn ang="0">
                <a:pos x="19" y="383"/>
              </a:cxn>
              <a:cxn ang="0">
                <a:pos x="19" y="380"/>
              </a:cxn>
              <a:cxn ang="0">
                <a:pos x="19" y="10"/>
              </a:cxn>
            </a:cxnLst>
            <a:rect l="0" t="0" r="r" b="b"/>
            <a:pathLst>
              <a:path w="19" h="390">
                <a:moveTo>
                  <a:pt x="19" y="10"/>
                </a:moveTo>
                <a:lnTo>
                  <a:pt x="19" y="7"/>
                </a:lnTo>
                <a:lnTo>
                  <a:pt x="16" y="4"/>
                </a:lnTo>
                <a:lnTo>
                  <a:pt x="13" y="0"/>
                </a:lnTo>
                <a:lnTo>
                  <a:pt x="6" y="0"/>
                </a:lnTo>
                <a:lnTo>
                  <a:pt x="3" y="4"/>
                </a:lnTo>
                <a:lnTo>
                  <a:pt x="0" y="7"/>
                </a:lnTo>
                <a:lnTo>
                  <a:pt x="0" y="383"/>
                </a:lnTo>
                <a:lnTo>
                  <a:pt x="3" y="387"/>
                </a:lnTo>
                <a:lnTo>
                  <a:pt x="6" y="390"/>
                </a:lnTo>
                <a:lnTo>
                  <a:pt x="13" y="390"/>
                </a:lnTo>
                <a:lnTo>
                  <a:pt x="16" y="387"/>
                </a:lnTo>
                <a:lnTo>
                  <a:pt x="19" y="383"/>
                </a:lnTo>
                <a:lnTo>
                  <a:pt x="19" y="380"/>
                </a:lnTo>
                <a:lnTo>
                  <a:pt x="19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41" name="Freeform 13"/>
          <p:cNvSpPr>
            <a:spLocks/>
          </p:cNvSpPr>
          <p:nvPr/>
        </p:nvSpPr>
        <p:spPr bwMode="auto">
          <a:xfrm>
            <a:off x="7346950" y="2324100"/>
            <a:ext cx="273050" cy="31750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4"/>
              </a:cxn>
              <a:cxn ang="0">
                <a:pos x="0" y="7"/>
              </a:cxn>
              <a:cxn ang="0">
                <a:pos x="0" y="14"/>
              </a:cxn>
              <a:cxn ang="0">
                <a:pos x="3" y="17"/>
              </a:cxn>
              <a:cxn ang="0">
                <a:pos x="6" y="20"/>
              </a:cxn>
              <a:cxn ang="0">
                <a:pos x="165" y="20"/>
              </a:cxn>
              <a:cxn ang="0">
                <a:pos x="169" y="17"/>
              </a:cxn>
              <a:cxn ang="0">
                <a:pos x="172" y="14"/>
              </a:cxn>
              <a:cxn ang="0">
                <a:pos x="172" y="7"/>
              </a:cxn>
              <a:cxn ang="0">
                <a:pos x="169" y="4"/>
              </a:cxn>
              <a:cxn ang="0">
                <a:pos x="165" y="0"/>
              </a:cxn>
              <a:cxn ang="0">
                <a:pos x="162" y="0"/>
              </a:cxn>
              <a:cxn ang="0">
                <a:pos x="9" y="0"/>
              </a:cxn>
            </a:cxnLst>
            <a:rect l="0" t="0" r="r" b="b"/>
            <a:pathLst>
              <a:path w="172" h="20">
                <a:moveTo>
                  <a:pt x="9" y="0"/>
                </a:moveTo>
                <a:lnTo>
                  <a:pt x="6" y="0"/>
                </a:lnTo>
                <a:lnTo>
                  <a:pt x="3" y="4"/>
                </a:lnTo>
                <a:lnTo>
                  <a:pt x="0" y="7"/>
                </a:lnTo>
                <a:lnTo>
                  <a:pt x="0" y="14"/>
                </a:lnTo>
                <a:lnTo>
                  <a:pt x="3" y="17"/>
                </a:lnTo>
                <a:lnTo>
                  <a:pt x="6" y="20"/>
                </a:lnTo>
                <a:lnTo>
                  <a:pt x="165" y="20"/>
                </a:lnTo>
                <a:lnTo>
                  <a:pt x="169" y="17"/>
                </a:lnTo>
                <a:lnTo>
                  <a:pt x="172" y="14"/>
                </a:lnTo>
                <a:lnTo>
                  <a:pt x="172" y="7"/>
                </a:lnTo>
                <a:lnTo>
                  <a:pt x="169" y="4"/>
                </a:lnTo>
                <a:lnTo>
                  <a:pt x="165" y="0"/>
                </a:lnTo>
                <a:lnTo>
                  <a:pt x="162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42" name="Freeform 14"/>
          <p:cNvSpPr>
            <a:spLocks/>
          </p:cNvSpPr>
          <p:nvPr/>
        </p:nvSpPr>
        <p:spPr bwMode="auto">
          <a:xfrm>
            <a:off x="6626225" y="1652588"/>
            <a:ext cx="503238" cy="938212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584"/>
              </a:cxn>
              <a:cxn ang="0">
                <a:pos x="3" y="588"/>
              </a:cxn>
              <a:cxn ang="0">
                <a:pos x="7" y="591"/>
              </a:cxn>
              <a:cxn ang="0">
                <a:pos x="311" y="591"/>
              </a:cxn>
              <a:cxn ang="0">
                <a:pos x="314" y="588"/>
              </a:cxn>
              <a:cxn ang="0">
                <a:pos x="317" y="584"/>
              </a:cxn>
              <a:cxn ang="0">
                <a:pos x="317" y="6"/>
              </a:cxn>
              <a:cxn ang="0">
                <a:pos x="314" y="3"/>
              </a:cxn>
              <a:cxn ang="0">
                <a:pos x="311" y="0"/>
              </a:cxn>
              <a:cxn ang="0">
                <a:pos x="307" y="0"/>
              </a:cxn>
              <a:cxn ang="0">
                <a:pos x="10" y="0"/>
              </a:cxn>
              <a:cxn ang="0">
                <a:pos x="10" y="19"/>
              </a:cxn>
              <a:cxn ang="0">
                <a:pos x="307" y="19"/>
              </a:cxn>
              <a:cxn ang="0">
                <a:pos x="297" y="9"/>
              </a:cxn>
              <a:cxn ang="0">
                <a:pos x="297" y="581"/>
              </a:cxn>
              <a:cxn ang="0">
                <a:pos x="307" y="571"/>
              </a:cxn>
              <a:cxn ang="0">
                <a:pos x="10" y="571"/>
              </a:cxn>
              <a:cxn ang="0">
                <a:pos x="20" y="581"/>
              </a:cxn>
              <a:cxn ang="0">
                <a:pos x="20" y="9"/>
              </a:cxn>
              <a:cxn ang="0">
                <a:pos x="10" y="19"/>
              </a:cxn>
              <a:cxn ang="0">
                <a:pos x="10" y="0"/>
              </a:cxn>
            </a:cxnLst>
            <a:rect l="0" t="0" r="r" b="b"/>
            <a:pathLst>
              <a:path w="317" h="591">
                <a:moveTo>
                  <a:pt x="10" y="0"/>
                </a:move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584"/>
                </a:lnTo>
                <a:lnTo>
                  <a:pt x="3" y="588"/>
                </a:lnTo>
                <a:lnTo>
                  <a:pt x="7" y="591"/>
                </a:lnTo>
                <a:lnTo>
                  <a:pt x="311" y="591"/>
                </a:lnTo>
                <a:lnTo>
                  <a:pt x="314" y="588"/>
                </a:lnTo>
                <a:lnTo>
                  <a:pt x="317" y="584"/>
                </a:lnTo>
                <a:lnTo>
                  <a:pt x="317" y="6"/>
                </a:lnTo>
                <a:lnTo>
                  <a:pt x="314" y="3"/>
                </a:lnTo>
                <a:lnTo>
                  <a:pt x="311" y="0"/>
                </a:lnTo>
                <a:lnTo>
                  <a:pt x="307" y="0"/>
                </a:lnTo>
                <a:lnTo>
                  <a:pt x="10" y="0"/>
                </a:lnTo>
                <a:lnTo>
                  <a:pt x="10" y="19"/>
                </a:lnTo>
                <a:lnTo>
                  <a:pt x="307" y="19"/>
                </a:lnTo>
                <a:lnTo>
                  <a:pt x="297" y="9"/>
                </a:lnTo>
                <a:lnTo>
                  <a:pt x="297" y="581"/>
                </a:lnTo>
                <a:lnTo>
                  <a:pt x="307" y="571"/>
                </a:lnTo>
                <a:lnTo>
                  <a:pt x="10" y="571"/>
                </a:lnTo>
                <a:lnTo>
                  <a:pt x="20" y="581"/>
                </a:lnTo>
                <a:lnTo>
                  <a:pt x="20" y="9"/>
                </a:lnTo>
                <a:lnTo>
                  <a:pt x="10" y="19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43" name="Rectangle 15"/>
          <p:cNvSpPr>
            <a:spLocks noChangeArrowheads="1"/>
          </p:cNvSpPr>
          <p:nvPr/>
        </p:nvSpPr>
        <p:spPr bwMode="auto">
          <a:xfrm>
            <a:off x="6699250" y="1774825"/>
            <a:ext cx="2603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/>
          </a:p>
        </p:txBody>
      </p:sp>
      <p:sp>
        <p:nvSpPr>
          <p:cNvPr id="918544" name="Rectangle 16"/>
          <p:cNvSpPr>
            <a:spLocks noChangeArrowheads="1"/>
          </p:cNvSpPr>
          <p:nvPr/>
        </p:nvSpPr>
        <p:spPr bwMode="auto">
          <a:xfrm>
            <a:off x="6881813" y="1774825"/>
            <a:ext cx="274637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/>
          </a:p>
        </p:txBody>
      </p:sp>
      <p:sp>
        <p:nvSpPr>
          <p:cNvPr id="918545" name="Freeform 17"/>
          <p:cNvSpPr>
            <a:spLocks/>
          </p:cNvSpPr>
          <p:nvPr/>
        </p:nvSpPr>
        <p:spPr bwMode="auto">
          <a:xfrm>
            <a:off x="6626225" y="2246313"/>
            <a:ext cx="142875" cy="130175"/>
          </a:xfrm>
          <a:custGeom>
            <a:avLst/>
            <a:gdLst/>
            <a:ahLst/>
            <a:cxnLst>
              <a:cxn ang="0">
                <a:pos x="16" y="3"/>
              </a:cxn>
              <a:cxn ang="0">
                <a:pos x="15" y="2"/>
              </a:cxn>
              <a:cxn ang="0">
                <a:pos x="12" y="0"/>
              </a:cxn>
              <a:cxn ang="0">
                <a:pos x="7" y="0"/>
              </a:cxn>
              <a:cxn ang="0">
                <a:pos x="3" y="3"/>
              </a:cxn>
              <a:cxn ang="0">
                <a:pos x="2" y="5"/>
              </a:cxn>
              <a:cxn ang="0">
                <a:pos x="0" y="8"/>
              </a:cxn>
              <a:cxn ang="0">
                <a:pos x="0" y="13"/>
              </a:cxn>
              <a:cxn ang="0">
                <a:pos x="3" y="17"/>
              </a:cxn>
              <a:cxn ang="0">
                <a:pos x="74" y="79"/>
              </a:cxn>
              <a:cxn ang="0">
                <a:pos x="76" y="81"/>
              </a:cxn>
              <a:cxn ang="0">
                <a:pos x="79" y="82"/>
              </a:cxn>
              <a:cxn ang="0">
                <a:pos x="84" y="82"/>
              </a:cxn>
              <a:cxn ang="0">
                <a:pos x="87" y="79"/>
              </a:cxn>
              <a:cxn ang="0">
                <a:pos x="89" y="77"/>
              </a:cxn>
              <a:cxn ang="0">
                <a:pos x="90" y="74"/>
              </a:cxn>
              <a:cxn ang="0">
                <a:pos x="90" y="69"/>
              </a:cxn>
              <a:cxn ang="0">
                <a:pos x="87" y="66"/>
              </a:cxn>
              <a:cxn ang="0">
                <a:pos x="16" y="3"/>
              </a:cxn>
            </a:cxnLst>
            <a:rect l="0" t="0" r="r" b="b"/>
            <a:pathLst>
              <a:path w="90" h="82">
                <a:moveTo>
                  <a:pt x="16" y="3"/>
                </a:moveTo>
                <a:lnTo>
                  <a:pt x="15" y="2"/>
                </a:lnTo>
                <a:lnTo>
                  <a:pt x="12" y="0"/>
                </a:lnTo>
                <a:lnTo>
                  <a:pt x="7" y="0"/>
                </a:lnTo>
                <a:lnTo>
                  <a:pt x="3" y="3"/>
                </a:lnTo>
                <a:lnTo>
                  <a:pt x="2" y="5"/>
                </a:lnTo>
                <a:lnTo>
                  <a:pt x="0" y="8"/>
                </a:lnTo>
                <a:lnTo>
                  <a:pt x="0" y="13"/>
                </a:lnTo>
                <a:lnTo>
                  <a:pt x="3" y="17"/>
                </a:lnTo>
                <a:lnTo>
                  <a:pt x="74" y="79"/>
                </a:lnTo>
                <a:lnTo>
                  <a:pt x="76" y="81"/>
                </a:lnTo>
                <a:lnTo>
                  <a:pt x="79" y="82"/>
                </a:lnTo>
                <a:lnTo>
                  <a:pt x="84" y="82"/>
                </a:lnTo>
                <a:lnTo>
                  <a:pt x="87" y="79"/>
                </a:lnTo>
                <a:lnTo>
                  <a:pt x="89" y="77"/>
                </a:lnTo>
                <a:lnTo>
                  <a:pt x="90" y="74"/>
                </a:lnTo>
                <a:lnTo>
                  <a:pt x="90" y="69"/>
                </a:lnTo>
                <a:lnTo>
                  <a:pt x="87" y="66"/>
                </a:lnTo>
                <a:lnTo>
                  <a:pt x="16" y="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46" name="Freeform 18"/>
          <p:cNvSpPr>
            <a:spLocks/>
          </p:cNvSpPr>
          <p:nvPr/>
        </p:nvSpPr>
        <p:spPr bwMode="auto">
          <a:xfrm>
            <a:off x="6626225" y="2346325"/>
            <a:ext cx="142875" cy="101600"/>
          </a:xfrm>
          <a:custGeom>
            <a:avLst/>
            <a:gdLst/>
            <a:ahLst/>
            <a:cxnLst>
              <a:cxn ang="0">
                <a:pos x="85" y="18"/>
              </a:cxn>
              <a:cxn ang="0">
                <a:pos x="89" y="14"/>
              </a:cxn>
              <a:cxn ang="0">
                <a:pos x="90" y="11"/>
              </a:cxn>
              <a:cxn ang="0">
                <a:pos x="90" y="6"/>
              </a:cxn>
              <a:cxn ang="0">
                <a:pos x="87" y="3"/>
              </a:cxn>
              <a:cxn ang="0">
                <a:pos x="85" y="1"/>
              </a:cxn>
              <a:cxn ang="0">
                <a:pos x="82" y="0"/>
              </a:cxn>
              <a:cxn ang="0">
                <a:pos x="77" y="0"/>
              </a:cxn>
              <a:cxn ang="0">
                <a:pos x="76" y="1"/>
              </a:cxn>
              <a:cxn ang="0">
                <a:pos x="5" y="46"/>
              </a:cxn>
              <a:cxn ang="0">
                <a:pos x="2" y="49"/>
              </a:cxn>
              <a:cxn ang="0">
                <a:pos x="0" y="52"/>
              </a:cxn>
              <a:cxn ang="0">
                <a:pos x="0" y="57"/>
              </a:cxn>
              <a:cxn ang="0">
                <a:pos x="3" y="60"/>
              </a:cxn>
              <a:cxn ang="0">
                <a:pos x="5" y="62"/>
              </a:cxn>
              <a:cxn ang="0">
                <a:pos x="8" y="64"/>
              </a:cxn>
              <a:cxn ang="0">
                <a:pos x="13" y="64"/>
              </a:cxn>
              <a:cxn ang="0">
                <a:pos x="15" y="62"/>
              </a:cxn>
              <a:cxn ang="0">
                <a:pos x="85" y="18"/>
              </a:cxn>
            </a:cxnLst>
            <a:rect l="0" t="0" r="r" b="b"/>
            <a:pathLst>
              <a:path w="90" h="64">
                <a:moveTo>
                  <a:pt x="85" y="18"/>
                </a:moveTo>
                <a:lnTo>
                  <a:pt x="89" y="14"/>
                </a:lnTo>
                <a:lnTo>
                  <a:pt x="90" y="11"/>
                </a:lnTo>
                <a:lnTo>
                  <a:pt x="90" y="6"/>
                </a:lnTo>
                <a:lnTo>
                  <a:pt x="87" y="3"/>
                </a:lnTo>
                <a:lnTo>
                  <a:pt x="85" y="1"/>
                </a:lnTo>
                <a:lnTo>
                  <a:pt x="82" y="0"/>
                </a:lnTo>
                <a:lnTo>
                  <a:pt x="77" y="0"/>
                </a:lnTo>
                <a:lnTo>
                  <a:pt x="76" y="1"/>
                </a:lnTo>
                <a:lnTo>
                  <a:pt x="5" y="46"/>
                </a:lnTo>
                <a:lnTo>
                  <a:pt x="2" y="49"/>
                </a:lnTo>
                <a:lnTo>
                  <a:pt x="0" y="52"/>
                </a:lnTo>
                <a:lnTo>
                  <a:pt x="0" y="57"/>
                </a:lnTo>
                <a:lnTo>
                  <a:pt x="3" y="60"/>
                </a:lnTo>
                <a:lnTo>
                  <a:pt x="5" y="62"/>
                </a:lnTo>
                <a:lnTo>
                  <a:pt x="8" y="64"/>
                </a:lnTo>
                <a:lnTo>
                  <a:pt x="13" y="64"/>
                </a:lnTo>
                <a:lnTo>
                  <a:pt x="15" y="62"/>
                </a:lnTo>
                <a:lnTo>
                  <a:pt x="85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47" name="Freeform 19"/>
          <p:cNvSpPr>
            <a:spLocks/>
          </p:cNvSpPr>
          <p:nvPr/>
        </p:nvSpPr>
        <p:spPr bwMode="auto">
          <a:xfrm>
            <a:off x="6367463" y="2324100"/>
            <a:ext cx="31750" cy="619125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20" y="7"/>
              </a:cxn>
              <a:cxn ang="0">
                <a:pos x="17" y="4"/>
              </a:cxn>
              <a:cxn ang="0">
                <a:pos x="14" y="0"/>
              </a:cxn>
              <a:cxn ang="0">
                <a:pos x="7" y="0"/>
              </a:cxn>
              <a:cxn ang="0">
                <a:pos x="4" y="4"/>
              </a:cxn>
              <a:cxn ang="0">
                <a:pos x="0" y="7"/>
              </a:cxn>
              <a:cxn ang="0">
                <a:pos x="0" y="383"/>
              </a:cxn>
              <a:cxn ang="0">
                <a:pos x="4" y="387"/>
              </a:cxn>
              <a:cxn ang="0">
                <a:pos x="7" y="390"/>
              </a:cxn>
              <a:cxn ang="0">
                <a:pos x="14" y="390"/>
              </a:cxn>
              <a:cxn ang="0">
                <a:pos x="17" y="387"/>
              </a:cxn>
              <a:cxn ang="0">
                <a:pos x="20" y="383"/>
              </a:cxn>
              <a:cxn ang="0">
                <a:pos x="20" y="380"/>
              </a:cxn>
              <a:cxn ang="0">
                <a:pos x="20" y="10"/>
              </a:cxn>
            </a:cxnLst>
            <a:rect l="0" t="0" r="r" b="b"/>
            <a:pathLst>
              <a:path w="20" h="390">
                <a:moveTo>
                  <a:pt x="20" y="10"/>
                </a:moveTo>
                <a:lnTo>
                  <a:pt x="20" y="7"/>
                </a:lnTo>
                <a:lnTo>
                  <a:pt x="17" y="4"/>
                </a:lnTo>
                <a:lnTo>
                  <a:pt x="14" y="0"/>
                </a:lnTo>
                <a:lnTo>
                  <a:pt x="7" y="0"/>
                </a:lnTo>
                <a:lnTo>
                  <a:pt x="4" y="4"/>
                </a:lnTo>
                <a:lnTo>
                  <a:pt x="0" y="7"/>
                </a:lnTo>
                <a:lnTo>
                  <a:pt x="0" y="383"/>
                </a:lnTo>
                <a:lnTo>
                  <a:pt x="4" y="387"/>
                </a:lnTo>
                <a:lnTo>
                  <a:pt x="7" y="390"/>
                </a:lnTo>
                <a:lnTo>
                  <a:pt x="14" y="390"/>
                </a:lnTo>
                <a:lnTo>
                  <a:pt x="17" y="387"/>
                </a:lnTo>
                <a:lnTo>
                  <a:pt x="20" y="383"/>
                </a:lnTo>
                <a:lnTo>
                  <a:pt x="20" y="380"/>
                </a:lnTo>
                <a:lnTo>
                  <a:pt x="20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48" name="Freeform 20"/>
          <p:cNvSpPr>
            <a:spLocks/>
          </p:cNvSpPr>
          <p:nvPr/>
        </p:nvSpPr>
        <p:spPr bwMode="auto">
          <a:xfrm>
            <a:off x="6367463" y="2324100"/>
            <a:ext cx="274637" cy="3175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4" y="4"/>
              </a:cxn>
              <a:cxn ang="0">
                <a:pos x="0" y="7"/>
              </a:cxn>
              <a:cxn ang="0">
                <a:pos x="0" y="14"/>
              </a:cxn>
              <a:cxn ang="0">
                <a:pos x="4" y="17"/>
              </a:cxn>
              <a:cxn ang="0">
                <a:pos x="7" y="20"/>
              </a:cxn>
              <a:cxn ang="0">
                <a:pos x="166" y="20"/>
              </a:cxn>
              <a:cxn ang="0">
                <a:pos x="170" y="17"/>
              </a:cxn>
              <a:cxn ang="0">
                <a:pos x="173" y="14"/>
              </a:cxn>
              <a:cxn ang="0">
                <a:pos x="173" y="7"/>
              </a:cxn>
              <a:cxn ang="0">
                <a:pos x="170" y="4"/>
              </a:cxn>
              <a:cxn ang="0">
                <a:pos x="166" y="0"/>
              </a:cxn>
              <a:cxn ang="0">
                <a:pos x="163" y="0"/>
              </a:cxn>
              <a:cxn ang="0">
                <a:pos x="10" y="0"/>
              </a:cxn>
            </a:cxnLst>
            <a:rect l="0" t="0" r="r" b="b"/>
            <a:pathLst>
              <a:path w="173" h="20">
                <a:moveTo>
                  <a:pt x="10" y="0"/>
                </a:moveTo>
                <a:lnTo>
                  <a:pt x="7" y="0"/>
                </a:lnTo>
                <a:lnTo>
                  <a:pt x="4" y="4"/>
                </a:lnTo>
                <a:lnTo>
                  <a:pt x="0" y="7"/>
                </a:lnTo>
                <a:lnTo>
                  <a:pt x="0" y="14"/>
                </a:lnTo>
                <a:lnTo>
                  <a:pt x="4" y="17"/>
                </a:lnTo>
                <a:lnTo>
                  <a:pt x="7" y="20"/>
                </a:lnTo>
                <a:lnTo>
                  <a:pt x="166" y="20"/>
                </a:lnTo>
                <a:lnTo>
                  <a:pt x="170" y="17"/>
                </a:lnTo>
                <a:lnTo>
                  <a:pt x="173" y="14"/>
                </a:lnTo>
                <a:lnTo>
                  <a:pt x="173" y="7"/>
                </a:lnTo>
                <a:lnTo>
                  <a:pt x="170" y="4"/>
                </a:lnTo>
                <a:lnTo>
                  <a:pt x="166" y="0"/>
                </a:lnTo>
                <a:lnTo>
                  <a:pt x="163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49" name="Freeform 21"/>
          <p:cNvSpPr>
            <a:spLocks/>
          </p:cNvSpPr>
          <p:nvPr/>
        </p:nvSpPr>
        <p:spPr bwMode="auto">
          <a:xfrm>
            <a:off x="5648325" y="1652588"/>
            <a:ext cx="503238" cy="938212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584"/>
              </a:cxn>
              <a:cxn ang="0">
                <a:pos x="3" y="588"/>
              </a:cxn>
              <a:cxn ang="0">
                <a:pos x="7" y="591"/>
              </a:cxn>
              <a:cxn ang="0">
                <a:pos x="310" y="591"/>
              </a:cxn>
              <a:cxn ang="0">
                <a:pos x="314" y="588"/>
              </a:cxn>
              <a:cxn ang="0">
                <a:pos x="317" y="584"/>
              </a:cxn>
              <a:cxn ang="0">
                <a:pos x="317" y="6"/>
              </a:cxn>
              <a:cxn ang="0">
                <a:pos x="314" y="3"/>
              </a:cxn>
              <a:cxn ang="0">
                <a:pos x="310" y="0"/>
              </a:cxn>
              <a:cxn ang="0">
                <a:pos x="307" y="0"/>
              </a:cxn>
              <a:cxn ang="0">
                <a:pos x="10" y="0"/>
              </a:cxn>
              <a:cxn ang="0">
                <a:pos x="10" y="19"/>
              </a:cxn>
              <a:cxn ang="0">
                <a:pos x="307" y="19"/>
              </a:cxn>
              <a:cxn ang="0">
                <a:pos x="297" y="9"/>
              </a:cxn>
              <a:cxn ang="0">
                <a:pos x="297" y="581"/>
              </a:cxn>
              <a:cxn ang="0">
                <a:pos x="307" y="571"/>
              </a:cxn>
              <a:cxn ang="0">
                <a:pos x="10" y="571"/>
              </a:cxn>
              <a:cxn ang="0">
                <a:pos x="20" y="581"/>
              </a:cxn>
              <a:cxn ang="0">
                <a:pos x="20" y="9"/>
              </a:cxn>
              <a:cxn ang="0">
                <a:pos x="10" y="19"/>
              </a:cxn>
              <a:cxn ang="0">
                <a:pos x="10" y="0"/>
              </a:cxn>
            </a:cxnLst>
            <a:rect l="0" t="0" r="r" b="b"/>
            <a:pathLst>
              <a:path w="317" h="591">
                <a:moveTo>
                  <a:pt x="10" y="0"/>
                </a:move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584"/>
                </a:lnTo>
                <a:lnTo>
                  <a:pt x="3" y="588"/>
                </a:lnTo>
                <a:lnTo>
                  <a:pt x="7" y="591"/>
                </a:lnTo>
                <a:lnTo>
                  <a:pt x="310" y="591"/>
                </a:lnTo>
                <a:lnTo>
                  <a:pt x="314" y="588"/>
                </a:lnTo>
                <a:lnTo>
                  <a:pt x="317" y="584"/>
                </a:lnTo>
                <a:lnTo>
                  <a:pt x="317" y="6"/>
                </a:lnTo>
                <a:lnTo>
                  <a:pt x="314" y="3"/>
                </a:lnTo>
                <a:lnTo>
                  <a:pt x="310" y="0"/>
                </a:lnTo>
                <a:lnTo>
                  <a:pt x="307" y="0"/>
                </a:lnTo>
                <a:lnTo>
                  <a:pt x="10" y="0"/>
                </a:lnTo>
                <a:lnTo>
                  <a:pt x="10" y="19"/>
                </a:lnTo>
                <a:lnTo>
                  <a:pt x="307" y="19"/>
                </a:lnTo>
                <a:lnTo>
                  <a:pt x="297" y="9"/>
                </a:lnTo>
                <a:lnTo>
                  <a:pt x="297" y="581"/>
                </a:lnTo>
                <a:lnTo>
                  <a:pt x="307" y="571"/>
                </a:lnTo>
                <a:lnTo>
                  <a:pt x="10" y="571"/>
                </a:lnTo>
                <a:lnTo>
                  <a:pt x="20" y="581"/>
                </a:lnTo>
                <a:lnTo>
                  <a:pt x="20" y="9"/>
                </a:lnTo>
                <a:lnTo>
                  <a:pt x="10" y="19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50" name="Rectangle 22"/>
          <p:cNvSpPr>
            <a:spLocks noChangeArrowheads="1"/>
          </p:cNvSpPr>
          <p:nvPr/>
        </p:nvSpPr>
        <p:spPr bwMode="auto">
          <a:xfrm>
            <a:off x="5721350" y="1774825"/>
            <a:ext cx="2603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/>
          </a:p>
        </p:txBody>
      </p:sp>
      <p:sp>
        <p:nvSpPr>
          <p:cNvPr id="918551" name="Rectangle 23"/>
          <p:cNvSpPr>
            <a:spLocks noChangeArrowheads="1"/>
          </p:cNvSpPr>
          <p:nvPr/>
        </p:nvSpPr>
        <p:spPr bwMode="auto">
          <a:xfrm>
            <a:off x="5903913" y="1774825"/>
            <a:ext cx="274637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/>
          </a:p>
        </p:txBody>
      </p:sp>
      <p:sp>
        <p:nvSpPr>
          <p:cNvPr id="918552" name="Freeform 24"/>
          <p:cNvSpPr>
            <a:spLocks/>
          </p:cNvSpPr>
          <p:nvPr/>
        </p:nvSpPr>
        <p:spPr bwMode="auto">
          <a:xfrm>
            <a:off x="5648325" y="2246313"/>
            <a:ext cx="142875" cy="130175"/>
          </a:xfrm>
          <a:custGeom>
            <a:avLst/>
            <a:gdLst/>
            <a:ahLst/>
            <a:cxnLst>
              <a:cxn ang="0">
                <a:pos x="16" y="3"/>
              </a:cxn>
              <a:cxn ang="0">
                <a:pos x="15" y="2"/>
              </a:cxn>
              <a:cxn ang="0">
                <a:pos x="11" y="0"/>
              </a:cxn>
              <a:cxn ang="0">
                <a:pos x="7" y="0"/>
              </a:cxn>
              <a:cxn ang="0">
                <a:pos x="3" y="3"/>
              </a:cxn>
              <a:cxn ang="0">
                <a:pos x="2" y="5"/>
              </a:cxn>
              <a:cxn ang="0">
                <a:pos x="0" y="8"/>
              </a:cxn>
              <a:cxn ang="0">
                <a:pos x="0" y="13"/>
              </a:cxn>
              <a:cxn ang="0">
                <a:pos x="3" y="17"/>
              </a:cxn>
              <a:cxn ang="0">
                <a:pos x="74" y="79"/>
              </a:cxn>
              <a:cxn ang="0">
                <a:pos x="76" y="81"/>
              </a:cxn>
              <a:cxn ang="0">
                <a:pos x="79" y="82"/>
              </a:cxn>
              <a:cxn ang="0">
                <a:pos x="84" y="82"/>
              </a:cxn>
              <a:cxn ang="0">
                <a:pos x="87" y="79"/>
              </a:cxn>
              <a:cxn ang="0">
                <a:pos x="89" y="77"/>
              </a:cxn>
              <a:cxn ang="0">
                <a:pos x="90" y="74"/>
              </a:cxn>
              <a:cxn ang="0">
                <a:pos x="90" y="69"/>
              </a:cxn>
              <a:cxn ang="0">
                <a:pos x="87" y="66"/>
              </a:cxn>
              <a:cxn ang="0">
                <a:pos x="16" y="3"/>
              </a:cxn>
            </a:cxnLst>
            <a:rect l="0" t="0" r="r" b="b"/>
            <a:pathLst>
              <a:path w="90" h="82">
                <a:moveTo>
                  <a:pt x="16" y="3"/>
                </a:moveTo>
                <a:lnTo>
                  <a:pt x="15" y="2"/>
                </a:lnTo>
                <a:lnTo>
                  <a:pt x="11" y="0"/>
                </a:lnTo>
                <a:lnTo>
                  <a:pt x="7" y="0"/>
                </a:lnTo>
                <a:lnTo>
                  <a:pt x="3" y="3"/>
                </a:lnTo>
                <a:lnTo>
                  <a:pt x="2" y="5"/>
                </a:lnTo>
                <a:lnTo>
                  <a:pt x="0" y="8"/>
                </a:lnTo>
                <a:lnTo>
                  <a:pt x="0" y="13"/>
                </a:lnTo>
                <a:lnTo>
                  <a:pt x="3" y="17"/>
                </a:lnTo>
                <a:lnTo>
                  <a:pt x="74" y="79"/>
                </a:lnTo>
                <a:lnTo>
                  <a:pt x="76" y="81"/>
                </a:lnTo>
                <a:lnTo>
                  <a:pt x="79" y="82"/>
                </a:lnTo>
                <a:lnTo>
                  <a:pt x="84" y="82"/>
                </a:lnTo>
                <a:lnTo>
                  <a:pt x="87" y="79"/>
                </a:lnTo>
                <a:lnTo>
                  <a:pt x="89" y="77"/>
                </a:lnTo>
                <a:lnTo>
                  <a:pt x="90" y="74"/>
                </a:lnTo>
                <a:lnTo>
                  <a:pt x="90" y="69"/>
                </a:lnTo>
                <a:lnTo>
                  <a:pt x="87" y="66"/>
                </a:lnTo>
                <a:lnTo>
                  <a:pt x="16" y="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53" name="Freeform 25"/>
          <p:cNvSpPr>
            <a:spLocks/>
          </p:cNvSpPr>
          <p:nvPr/>
        </p:nvSpPr>
        <p:spPr bwMode="auto">
          <a:xfrm>
            <a:off x="5648325" y="2346325"/>
            <a:ext cx="142875" cy="101600"/>
          </a:xfrm>
          <a:custGeom>
            <a:avLst/>
            <a:gdLst/>
            <a:ahLst/>
            <a:cxnLst>
              <a:cxn ang="0">
                <a:pos x="85" y="18"/>
              </a:cxn>
              <a:cxn ang="0">
                <a:pos x="89" y="14"/>
              </a:cxn>
              <a:cxn ang="0">
                <a:pos x="90" y="11"/>
              </a:cxn>
              <a:cxn ang="0">
                <a:pos x="90" y="6"/>
              </a:cxn>
              <a:cxn ang="0">
                <a:pos x="87" y="3"/>
              </a:cxn>
              <a:cxn ang="0">
                <a:pos x="85" y="1"/>
              </a:cxn>
              <a:cxn ang="0">
                <a:pos x="82" y="0"/>
              </a:cxn>
              <a:cxn ang="0">
                <a:pos x="77" y="0"/>
              </a:cxn>
              <a:cxn ang="0">
                <a:pos x="76" y="1"/>
              </a:cxn>
              <a:cxn ang="0">
                <a:pos x="5" y="46"/>
              </a:cxn>
              <a:cxn ang="0">
                <a:pos x="2" y="49"/>
              </a:cxn>
              <a:cxn ang="0">
                <a:pos x="0" y="52"/>
              </a:cxn>
              <a:cxn ang="0">
                <a:pos x="0" y="57"/>
              </a:cxn>
              <a:cxn ang="0">
                <a:pos x="3" y="60"/>
              </a:cxn>
              <a:cxn ang="0">
                <a:pos x="5" y="62"/>
              </a:cxn>
              <a:cxn ang="0">
                <a:pos x="8" y="64"/>
              </a:cxn>
              <a:cxn ang="0">
                <a:pos x="13" y="64"/>
              </a:cxn>
              <a:cxn ang="0">
                <a:pos x="15" y="62"/>
              </a:cxn>
              <a:cxn ang="0">
                <a:pos x="85" y="18"/>
              </a:cxn>
            </a:cxnLst>
            <a:rect l="0" t="0" r="r" b="b"/>
            <a:pathLst>
              <a:path w="90" h="64">
                <a:moveTo>
                  <a:pt x="85" y="18"/>
                </a:moveTo>
                <a:lnTo>
                  <a:pt x="89" y="14"/>
                </a:lnTo>
                <a:lnTo>
                  <a:pt x="90" y="11"/>
                </a:lnTo>
                <a:lnTo>
                  <a:pt x="90" y="6"/>
                </a:lnTo>
                <a:lnTo>
                  <a:pt x="87" y="3"/>
                </a:lnTo>
                <a:lnTo>
                  <a:pt x="85" y="1"/>
                </a:lnTo>
                <a:lnTo>
                  <a:pt x="82" y="0"/>
                </a:lnTo>
                <a:lnTo>
                  <a:pt x="77" y="0"/>
                </a:lnTo>
                <a:lnTo>
                  <a:pt x="76" y="1"/>
                </a:lnTo>
                <a:lnTo>
                  <a:pt x="5" y="46"/>
                </a:lnTo>
                <a:lnTo>
                  <a:pt x="2" y="49"/>
                </a:lnTo>
                <a:lnTo>
                  <a:pt x="0" y="52"/>
                </a:lnTo>
                <a:lnTo>
                  <a:pt x="0" y="57"/>
                </a:lnTo>
                <a:lnTo>
                  <a:pt x="3" y="60"/>
                </a:lnTo>
                <a:lnTo>
                  <a:pt x="5" y="62"/>
                </a:lnTo>
                <a:lnTo>
                  <a:pt x="8" y="64"/>
                </a:lnTo>
                <a:lnTo>
                  <a:pt x="13" y="64"/>
                </a:lnTo>
                <a:lnTo>
                  <a:pt x="15" y="62"/>
                </a:lnTo>
                <a:lnTo>
                  <a:pt x="85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54" name="Freeform 26"/>
          <p:cNvSpPr>
            <a:spLocks/>
          </p:cNvSpPr>
          <p:nvPr/>
        </p:nvSpPr>
        <p:spPr bwMode="auto">
          <a:xfrm>
            <a:off x="5389563" y="2324100"/>
            <a:ext cx="31750" cy="619125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20" y="7"/>
              </a:cxn>
              <a:cxn ang="0">
                <a:pos x="17" y="4"/>
              </a:cxn>
              <a:cxn ang="0">
                <a:pos x="13" y="0"/>
              </a:cxn>
              <a:cxn ang="0">
                <a:pos x="7" y="0"/>
              </a:cxn>
              <a:cxn ang="0">
                <a:pos x="4" y="4"/>
              </a:cxn>
              <a:cxn ang="0">
                <a:pos x="0" y="7"/>
              </a:cxn>
              <a:cxn ang="0">
                <a:pos x="0" y="383"/>
              </a:cxn>
              <a:cxn ang="0">
                <a:pos x="4" y="387"/>
              </a:cxn>
              <a:cxn ang="0">
                <a:pos x="7" y="390"/>
              </a:cxn>
              <a:cxn ang="0">
                <a:pos x="13" y="390"/>
              </a:cxn>
              <a:cxn ang="0">
                <a:pos x="17" y="387"/>
              </a:cxn>
              <a:cxn ang="0">
                <a:pos x="20" y="383"/>
              </a:cxn>
              <a:cxn ang="0">
                <a:pos x="20" y="380"/>
              </a:cxn>
              <a:cxn ang="0">
                <a:pos x="20" y="10"/>
              </a:cxn>
            </a:cxnLst>
            <a:rect l="0" t="0" r="r" b="b"/>
            <a:pathLst>
              <a:path w="20" h="390">
                <a:moveTo>
                  <a:pt x="20" y="10"/>
                </a:moveTo>
                <a:lnTo>
                  <a:pt x="20" y="7"/>
                </a:lnTo>
                <a:lnTo>
                  <a:pt x="17" y="4"/>
                </a:lnTo>
                <a:lnTo>
                  <a:pt x="13" y="0"/>
                </a:lnTo>
                <a:lnTo>
                  <a:pt x="7" y="0"/>
                </a:lnTo>
                <a:lnTo>
                  <a:pt x="4" y="4"/>
                </a:lnTo>
                <a:lnTo>
                  <a:pt x="0" y="7"/>
                </a:lnTo>
                <a:lnTo>
                  <a:pt x="0" y="383"/>
                </a:lnTo>
                <a:lnTo>
                  <a:pt x="4" y="387"/>
                </a:lnTo>
                <a:lnTo>
                  <a:pt x="7" y="390"/>
                </a:lnTo>
                <a:lnTo>
                  <a:pt x="13" y="390"/>
                </a:lnTo>
                <a:lnTo>
                  <a:pt x="17" y="387"/>
                </a:lnTo>
                <a:lnTo>
                  <a:pt x="20" y="383"/>
                </a:lnTo>
                <a:lnTo>
                  <a:pt x="20" y="380"/>
                </a:lnTo>
                <a:lnTo>
                  <a:pt x="20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55" name="Freeform 27"/>
          <p:cNvSpPr>
            <a:spLocks/>
          </p:cNvSpPr>
          <p:nvPr/>
        </p:nvSpPr>
        <p:spPr bwMode="auto">
          <a:xfrm>
            <a:off x="5389563" y="2324100"/>
            <a:ext cx="274637" cy="3175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4" y="4"/>
              </a:cxn>
              <a:cxn ang="0">
                <a:pos x="0" y="7"/>
              </a:cxn>
              <a:cxn ang="0">
                <a:pos x="0" y="14"/>
              </a:cxn>
              <a:cxn ang="0">
                <a:pos x="4" y="17"/>
              </a:cxn>
              <a:cxn ang="0">
                <a:pos x="7" y="20"/>
              </a:cxn>
              <a:cxn ang="0">
                <a:pos x="166" y="20"/>
              </a:cxn>
              <a:cxn ang="0">
                <a:pos x="170" y="17"/>
              </a:cxn>
              <a:cxn ang="0">
                <a:pos x="173" y="14"/>
              </a:cxn>
              <a:cxn ang="0">
                <a:pos x="173" y="7"/>
              </a:cxn>
              <a:cxn ang="0">
                <a:pos x="170" y="4"/>
              </a:cxn>
              <a:cxn ang="0">
                <a:pos x="166" y="0"/>
              </a:cxn>
              <a:cxn ang="0">
                <a:pos x="163" y="0"/>
              </a:cxn>
              <a:cxn ang="0">
                <a:pos x="10" y="0"/>
              </a:cxn>
            </a:cxnLst>
            <a:rect l="0" t="0" r="r" b="b"/>
            <a:pathLst>
              <a:path w="173" h="20">
                <a:moveTo>
                  <a:pt x="10" y="0"/>
                </a:moveTo>
                <a:lnTo>
                  <a:pt x="7" y="0"/>
                </a:lnTo>
                <a:lnTo>
                  <a:pt x="4" y="4"/>
                </a:lnTo>
                <a:lnTo>
                  <a:pt x="0" y="7"/>
                </a:lnTo>
                <a:lnTo>
                  <a:pt x="0" y="14"/>
                </a:lnTo>
                <a:lnTo>
                  <a:pt x="4" y="17"/>
                </a:lnTo>
                <a:lnTo>
                  <a:pt x="7" y="20"/>
                </a:lnTo>
                <a:lnTo>
                  <a:pt x="166" y="20"/>
                </a:lnTo>
                <a:lnTo>
                  <a:pt x="170" y="17"/>
                </a:lnTo>
                <a:lnTo>
                  <a:pt x="173" y="14"/>
                </a:lnTo>
                <a:lnTo>
                  <a:pt x="173" y="7"/>
                </a:lnTo>
                <a:lnTo>
                  <a:pt x="170" y="4"/>
                </a:lnTo>
                <a:lnTo>
                  <a:pt x="166" y="0"/>
                </a:lnTo>
                <a:lnTo>
                  <a:pt x="163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56" name="Freeform 28"/>
          <p:cNvSpPr>
            <a:spLocks/>
          </p:cNvSpPr>
          <p:nvPr/>
        </p:nvSpPr>
        <p:spPr bwMode="auto">
          <a:xfrm>
            <a:off x="4670425" y="1652588"/>
            <a:ext cx="503238" cy="938212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584"/>
              </a:cxn>
              <a:cxn ang="0">
                <a:pos x="3" y="588"/>
              </a:cxn>
              <a:cxn ang="0">
                <a:pos x="6" y="591"/>
              </a:cxn>
              <a:cxn ang="0">
                <a:pos x="310" y="591"/>
              </a:cxn>
              <a:cxn ang="0">
                <a:pos x="314" y="588"/>
              </a:cxn>
              <a:cxn ang="0">
                <a:pos x="317" y="584"/>
              </a:cxn>
              <a:cxn ang="0">
                <a:pos x="317" y="6"/>
              </a:cxn>
              <a:cxn ang="0">
                <a:pos x="314" y="3"/>
              </a:cxn>
              <a:cxn ang="0">
                <a:pos x="310" y="0"/>
              </a:cxn>
              <a:cxn ang="0">
                <a:pos x="307" y="0"/>
              </a:cxn>
              <a:cxn ang="0">
                <a:pos x="10" y="0"/>
              </a:cxn>
              <a:cxn ang="0">
                <a:pos x="10" y="19"/>
              </a:cxn>
              <a:cxn ang="0">
                <a:pos x="307" y="19"/>
              </a:cxn>
              <a:cxn ang="0">
                <a:pos x="297" y="9"/>
              </a:cxn>
              <a:cxn ang="0">
                <a:pos x="297" y="581"/>
              </a:cxn>
              <a:cxn ang="0">
                <a:pos x="307" y="571"/>
              </a:cxn>
              <a:cxn ang="0">
                <a:pos x="10" y="571"/>
              </a:cxn>
              <a:cxn ang="0">
                <a:pos x="20" y="581"/>
              </a:cxn>
              <a:cxn ang="0">
                <a:pos x="20" y="9"/>
              </a:cxn>
              <a:cxn ang="0">
                <a:pos x="10" y="19"/>
              </a:cxn>
              <a:cxn ang="0">
                <a:pos x="10" y="0"/>
              </a:cxn>
            </a:cxnLst>
            <a:rect l="0" t="0" r="r" b="b"/>
            <a:pathLst>
              <a:path w="317" h="591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584"/>
                </a:lnTo>
                <a:lnTo>
                  <a:pt x="3" y="588"/>
                </a:lnTo>
                <a:lnTo>
                  <a:pt x="6" y="591"/>
                </a:lnTo>
                <a:lnTo>
                  <a:pt x="310" y="591"/>
                </a:lnTo>
                <a:lnTo>
                  <a:pt x="314" y="588"/>
                </a:lnTo>
                <a:lnTo>
                  <a:pt x="317" y="584"/>
                </a:lnTo>
                <a:lnTo>
                  <a:pt x="317" y="6"/>
                </a:lnTo>
                <a:lnTo>
                  <a:pt x="314" y="3"/>
                </a:lnTo>
                <a:lnTo>
                  <a:pt x="310" y="0"/>
                </a:lnTo>
                <a:lnTo>
                  <a:pt x="307" y="0"/>
                </a:lnTo>
                <a:lnTo>
                  <a:pt x="10" y="0"/>
                </a:lnTo>
                <a:lnTo>
                  <a:pt x="10" y="19"/>
                </a:lnTo>
                <a:lnTo>
                  <a:pt x="307" y="19"/>
                </a:lnTo>
                <a:lnTo>
                  <a:pt x="297" y="9"/>
                </a:lnTo>
                <a:lnTo>
                  <a:pt x="297" y="581"/>
                </a:lnTo>
                <a:lnTo>
                  <a:pt x="307" y="571"/>
                </a:lnTo>
                <a:lnTo>
                  <a:pt x="10" y="571"/>
                </a:lnTo>
                <a:lnTo>
                  <a:pt x="20" y="581"/>
                </a:lnTo>
                <a:lnTo>
                  <a:pt x="20" y="9"/>
                </a:lnTo>
                <a:lnTo>
                  <a:pt x="10" y="19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57" name="Rectangle 29"/>
          <p:cNvSpPr>
            <a:spLocks noChangeArrowheads="1"/>
          </p:cNvSpPr>
          <p:nvPr/>
        </p:nvSpPr>
        <p:spPr bwMode="auto">
          <a:xfrm>
            <a:off x="4743450" y="1774825"/>
            <a:ext cx="2603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/>
          </a:p>
        </p:txBody>
      </p:sp>
      <p:sp>
        <p:nvSpPr>
          <p:cNvPr id="918558" name="Rectangle 30"/>
          <p:cNvSpPr>
            <a:spLocks noChangeArrowheads="1"/>
          </p:cNvSpPr>
          <p:nvPr/>
        </p:nvSpPr>
        <p:spPr bwMode="auto">
          <a:xfrm>
            <a:off x="4926013" y="1774825"/>
            <a:ext cx="274637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/>
          </a:p>
        </p:txBody>
      </p:sp>
      <p:sp>
        <p:nvSpPr>
          <p:cNvPr id="918559" name="Freeform 31"/>
          <p:cNvSpPr>
            <a:spLocks/>
          </p:cNvSpPr>
          <p:nvPr/>
        </p:nvSpPr>
        <p:spPr bwMode="auto">
          <a:xfrm>
            <a:off x="4670425" y="2246313"/>
            <a:ext cx="142875" cy="130175"/>
          </a:xfrm>
          <a:custGeom>
            <a:avLst/>
            <a:gdLst/>
            <a:ahLst/>
            <a:cxnLst>
              <a:cxn ang="0">
                <a:pos x="16" y="3"/>
              </a:cxn>
              <a:cxn ang="0">
                <a:pos x="15" y="2"/>
              </a:cxn>
              <a:cxn ang="0">
                <a:pos x="11" y="0"/>
              </a:cxn>
              <a:cxn ang="0">
                <a:pos x="6" y="0"/>
              </a:cxn>
              <a:cxn ang="0">
                <a:pos x="3" y="3"/>
              </a:cxn>
              <a:cxn ang="0">
                <a:pos x="1" y="5"/>
              </a:cxn>
              <a:cxn ang="0">
                <a:pos x="0" y="8"/>
              </a:cxn>
              <a:cxn ang="0">
                <a:pos x="0" y="13"/>
              </a:cxn>
              <a:cxn ang="0">
                <a:pos x="3" y="17"/>
              </a:cxn>
              <a:cxn ang="0">
                <a:pos x="74" y="79"/>
              </a:cxn>
              <a:cxn ang="0">
                <a:pos x="75" y="81"/>
              </a:cxn>
              <a:cxn ang="0">
                <a:pos x="79" y="82"/>
              </a:cxn>
              <a:cxn ang="0">
                <a:pos x="84" y="82"/>
              </a:cxn>
              <a:cxn ang="0">
                <a:pos x="87" y="79"/>
              </a:cxn>
              <a:cxn ang="0">
                <a:pos x="89" y="77"/>
              </a:cxn>
              <a:cxn ang="0">
                <a:pos x="90" y="74"/>
              </a:cxn>
              <a:cxn ang="0">
                <a:pos x="90" y="69"/>
              </a:cxn>
              <a:cxn ang="0">
                <a:pos x="87" y="66"/>
              </a:cxn>
              <a:cxn ang="0">
                <a:pos x="16" y="3"/>
              </a:cxn>
            </a:cxnLst>
            <a:rect l="0" t="0" r="r" b="b"/>
            <a:pathLst>
              <a:path w="90" h="82">
                <a:moveTo>
                  <a:pt x="16" y="3"/>
                </a:moveTo>
                <a:lnTo>
                  <a:pt x="15" y="2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1" y="5"/>
                </a:lnTo>
                <a:lnTo>
                  <a:pt x="0" y="8"/>
                </a:lnTo>
                <a:lnTo>
                  <a:pt x="0" y="13"/>
                </a:lnTo>
                <a:lnTo>
                  <a:pt x="3" y="17"/>
                </a:lnTo>
                <a:lnTo>
                  <a:pt x="74" y="79"/>
                </a:lnTo>
                <a:lnTo>
                  <a:pt x="75" y="81"/>
                </a:lnTo>
                <a:lnTo>
                  <a:pt x="79" y="82"/>
                </a:lnTo>
                <a:lnTo>
                  <a:pt x="84" y="82"/>
                </a:lnTo>
                <a:lnTo>
                  <a:pt x="87" y="79"/>
                </a:lnTo>
                <a:lnTo>
                  <a:pt x="89" y="77"/>
                </a:lnTo>
                <a:lnTo>
                  <a:pt x="90" y="74"/>
                </a:lnTo>
                <a:lnTo>
                  <a:pt x="90" y="69"/>
                </a:lnTo>
                <a:lnTo>
                  <a:pt x="87" y="66"/>
                </a:lnTo>
                <a:lnTo>
                  <a:pt x="16" y="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60" name="Freeform 32"/>
          <p:cNvSpPr>
            <a:spLocks/>
          </p:cNvSpPr>
          <p:nvPr/>
        </p:nvSpPr>
        <p:spPr bwMode="auto">
          <a:xfrm>
            <a:off x="4670425" y="2346325"/>
            <a:ext cx="142875" cy="101600"/>
          </a:xfrm>
          <a:custGeom>
            <a:avLst/>
            <a:gdLst/>
            <a:ahLst/>
            <a:cxnLst>
              <a:cxn ang="0">
                <a:pos x="85" y="18"/>
              </a:cxn>
              <a:cxn ang="0">
                <a:pos x="89" y="14"/>
              </a:cxn>
              <a:cxn ang="0">
                <a:pos x="90" y="11"/>
              </a:cxn>
              <a:cxn ang="0">
                <a:pos x="90" y="6"/>
              </a:cxn>
              <a:cxn ang="0">
                <a:pos x="87" y="3"/>
              </a:cxn>
              <a:cxn ang="0">
                <a:pos x="85" y="1"/>
              </a:cxn>
              <a:cxn ang="0">
                <a:pos x="82" y="0"/>
              </a:cxn>
              <a:cxn ang="0">
                <a:pos x="77" y="0"/>
              </a:cxn>
              <a:cxn ang="0">
                <a:pos x="75" y="1"/>
              </a:cxn>
              <a:cxn ang="0">
                <a:pos x="5" y="46"/>
              </a:cxn>
              <a:cxn ang="0">
                <a:pos x="1" y="49"/>
              </a:cxn>
              <a:cxn ang="0">
                <a:pos x="0" y="52"/>
              </a:cxn>
              <a:cxn ang="0">
                <a:pos x="0" y="57"/>
              </a:cxn>
              <a:cxn ang="0">
                <a:pos x="3" y="60"/>
              </a:cxn>
              <a:cxn ang="0">
                <a:pos x="5" y="62"/>
              </a:cxn>
              <a:cxn ang="0">
                <a:pos x="8" y="64"/>
              </a:cxn>
              <a:cxn ang="0">
                <a:pos x="13" y="64"/>
              </a:cxn>
              <a:cxn ang="0">
                <a:pos x="15" y="62"/>
              </a:cxn>
              <a:cxn ang="0">
                <a:pos x="85" y="18"/>
              </a:cxn>
            </a:cxnLst>
            <a:rect l="0" t="0" r="r" b="b"/>
            <a:pathLst>
              <a:path w="90" h="64">
                <a:moveTo>
                  <a:pt x="85" y="18"/>
                </a:moveTo>
                <a:lnTo>
                  <a:pt x="89" y="14"/>
                </a:lnTo>
                <a:lnTo>
                  <a:pt x="90" y="11"/>
                </a:lnTo>
                <a:lnTo>
                  <a:pt x="90" y="6"/>
                </a:lnTo>
                <a:lnTo>
                  <a:pt x="87" y="3"/>
                </a:lnTo>
                <a:lnTo>
                  <a:pt x="85" y="1"/>
                </a:lnTo>
                <a:lnTo>
                  <a:pt x="82" y="0"/>
                </a:lnTo>
                <a:lnTo>
                  <a:pt x="77" y="0"/>
                </a:lnTo>
                <a:lnTo>
                  <a:pt x="75" y="1"/>
                </a:lnTo>
                <a:lnTo>
                  <a:pt x="5" y="46"/>
                </a:lnTo>
                <a:lnTo>
                  <a:pt x="1" y="49"/>
                </a:lnTo>
                <a:lnTo>
                  <a:pt x="0" y="52"/>
                </a:lnTo>
                <a:lnTo>
                  <a:pt x="0" y="57"/>
                </a:lnTo>
                <a:lnTo>
                  <a:pt x="3" y="60"/>
                </a:lnTo>
                <a:lnTo>
                  <a:pt x="5" y="62"/>
                </a:lnTo>
                <a:lnTo>
                  <a:pt x="8" y="64"/>
                </a:lnTo>
                <a:lnTo>
                  <a:pt x="13" y="64"/>
                </a:lnTo>
                <a:lnTo>
                  <a:pt x="15" y="62"/>
                </a:lnTo>
                <a:lnTo>
                  <a:pt x="85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61" name="Freeform 33"/>
          <p:cNvSpPr>
            <a:spLocks/>
          </p:cNvSpPr>
          <p:nvPr/>
        </p:nvSpPr>
        <p:spPr bwMode="auto">
          <a:xfrm>
            <a:off x="4411663" y="2324100"/>
            <a:ext cx="31750" cy="619125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20" y="7"/>
              </a:cxn>
              <a:cxn ang="0">
                <a:pos x="17" y="4"/>
              </a:cxn>
              <a:cxn ang="0">
                <a:pos x="13" y="0"/>
              </a:cxn>
              <a:cxn ang="0">
                <a:pos x="7" y="0"/>
              </a:cxn>
              <a:cxn ang="0">
                <a:pos x="3" y="4"/>
              </a:cxn>
              <a:cxn ang="0">
                <a:pos x="0" y="7"/>
              </a:cxn>
              <a:cxn ang="0">
                <a:pos x="0" y="383"/>
              </a:cxn>
              <a:cxn ang="0">
                <a:pos x="3" y="387"/>
              </a:cxn>
              <a:cxn ang="0">
                <a:pos x="7" y="390"/>
              </a:cxn>
              <a:cxn ang="0">
                <a:pos x="13" y="390"/>
              </a:cxn>
              <a:cxn ang="0">
                <a:pos x="17" y="387"/>
              </a:cxn>
              <a:cxn ang="0">
                <a:pos x="20" y="383"/>
              </a:cxn>
              <a:cxn ang="0">
                <a:pos x="20" y="380"/>
              </a:cxn>
              <a:cxn ang="0">
                <a:pos x="20" y="10"/>
              </a:cxn>
            </a:cxnLst>
            <a:rect l="0" t="0" r="r" b="b"/>
            <a:pathLst>
              <a:path w="20" h="390">
                <a:moveTo>
                  <a:pt x="20" y="10"/>
                </a:moveTo>
                <a:lnTo>
                  <a:pt x="20" y="7"/>
                </a:lnTo>
                <a:lnTo>
                  <a:pt x="17" y="4"/>
                </a:lnTo>
                <a:lnTo>
                  <a:pt x="13" y="0"/>
                </a:lnTo>
                <a:lnTo>
                  <a:pt x="7" y="0"/>
                </a:lnTo>
                <a:lnTo>
                  <a:pt x="3" y="4"/>
                </a:lnTo>
                <a:lnTo>
                  <a:pt x="0" y="7"/>
                </a:lnTo>
                <a:lnTo>
                  <a:pt x="0" y="383"/>
                </a:lnTo>
                <a:lnTo>
                  <a:pt x="3" y="387"/>
                </a:lnTo>
                <a:lnTo>
                  <a:pt x="7" y="390"/>
                </a:lnTo>
                <a:lnTo>
                  <a:pt x="13" y="390"/>
                </a:lnTo>
                <a:lnTo>
                  <a:pt x="17" y="387"/>
                </a:lnTo>
                <a:lnTo>
                  <a:pt x="20" y="383"/>
                </a:lnTo>
                <a:lnTo>
                  <a:pt x="20" y="380"/>
                </a:lnTo>
                <a:lnTo>
                  <a:pt x="20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62" name="Freeform 34"/>
          <p:cNvSpPr>
            <a:spLocks/>
          </p:cNvSpPr>
          <p:nvPr/>
        </p:nvSpPr>
        <p:spPr bwMode="auto">
          <a:xfrm>
            <a:off x="4411663" y="2324100"/>
            <a:ext cx="274637" cy="3175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4"/>
              </a:cxn>
              <a:cxn ang="0">
                <a:pos x="0" y="7"/>
              </a:cxn>
              <a:cxn ang="0">
                <a:pos x="0" y="14"/>
              </a:cxn>
              <a:cxn ang="0">
                <a:pos x="3" y="17"/>
              </a:cxn>
              <a:cxn ang="0">
                <a:pos x="7" y="20"/>
              </a:cxn>
              <a:cxn ang="0">
                <a:pos x="166" y="20"/>
              </a:cxn>
              <a:cxn ang="0">
                <a:pos x="169" y="17"/>
              </a:cxn>
              <a:cxn ang="0">
                <a:pos x="173" y="14"/>
              </a:cxn>
              <a:cxn ang="0">
                <a:pos x="173" y="7"/>
              </a:cxn>
              <a:cxn ang="0">
                <a:pos x="169" y="4"/>
              </a:cxn>
              <a:cxn ang="0">
                <a:pos x="166" y="0"/>
              </a:cxn>
              <a:cxn ang="0">
                <a:pos x="163" y="0"/>
              </a:cxn>
              <a:cxn ang="0">
                <a:pos x="10" y="0"/>
              </a:cxn>
            </a:cxnLst>
            <a:rect l="0" t="0" r="r" b="b"/>
            <a:pathLst>
              <a:path w="173" h="20">
                <a:moveTo>
                  <a:pt x="10" y="0"/>
                </a:moveTo>
                <a:lnTo>
                  <a:pt x="7" y="0"/>
                </a:lnTo>
                <a:lnTo>
                  <a:pt x="3" y="4"/>
                </a:lnTo>
                <a:lnTo>
                  <a:pt x="0" y="7"/>
                </a:lnTo>
                <a:lnTo>
                  <a:pt x="0" y="14"/>
                </a:lnTo>
                <a:lnTo>
                  <a:pt x="3" y="17"/>
                </a:lnTo>
                <a:lnTo>
                  <a:pt x="7" y="20"/>
                </a:lnTo>
                <a:lnTo>
                  <a:pt x="166" y="20"/>
                </a:lnTo>
                <a:lnTo>
                  <a:pt x="169" y="17"/>
                </a:lnTo>
                <a:lnTo>
                  <a:pt x="173" y="14"/>
                </a:lnTo>
                <a:lnTo>
                  <a:pt x="173" y="7"/>
                </a:lnTo>
                <a:lnTo>
                  <a:pt x="169" y="4"/>
                </a:lnTo>
                <a:lnTo>
                  <a:pt x="166" y="0"/>
                </a:lnTo>
                <a:lnTo>
                  <a:pt x="163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63" name="Freeform 35"/>
          <p:cNvSpPr>
            <a:spLocks/>
          </p:cNvSpPr>
          <p:nvPr/>
        </p:nvSpPr>
        <p:spPr bwMode="auto">
          <a:xfrm>
            <a:off x="7100888" y="1835150"/>
            <a:ext cx="519112" cy="30163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7" y="19"/>
              </a:cxn>
              <a:cxn ang="0">
                <a:pos x="320" y="19"/>
              </a:cxn>
              <a:cxn ang="0">
                <a:pos x="324" y="16"/>
              </a:cxn>
              <a:cxn ang="0">
                <a:pos x="327" y="13"/>
              </a:cxn>
              <a:cxn ang="0">
                <a:pos x="327" y="6"/>
              </a:cxn>
              <a:cxn ang="0">
                <a:pos x="324" y="3"/>
              </a:cxn>
              <a:cxn ang="0">
                <a:pos x="320" y="0"/>
              </a:cxn>
              <a:cxn ang="0">
                <a:pos x="317" y="0"/>
              </a:cxn>
              <a:cxn ang="0">
                <a:pos x="10" y="0"/>
              </a:cxn>
            </a:cxnLst>
            <a:rect l="0" t="0" r="r" b="b"/>
            <a:pathLst>
              <a:path w="327" h="19">
                <a:moveTo>
                  <a:pt x="10" y="0"/>
                </a:move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7" y="19"/>
                </a:lnTo>
                <a:lnTo>
                  <a:pt x="320" y="19"/>
                </a:lnTo>
                <a:lnTo>
                  <a:pt x="324" y="16"/>
                </a:lnTo>
                <a:lnTo>
                  <a:pt x="327" y="13"/>
                </a:lnTo>
                <a:lnTo>
                  <a:pt x="327" y="6"/>
                </a:lnTo>
                <a:lnTo>
                  <a:pt x="324" y="3"/>
                </a:lnTo>
                <a:lnTo>
                  <a:pt x="320" y="0"/>
                </a:lnTo>
                <a:lnTo>
                  <a:pt x="31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64" name="Freeform 36"/>
          <p:cNvSpPr>
            <a:spLocks/>
          </p:cNvSpPr>
          <p:nvPr/>
        </p:nvSpPr>
        <p:spPr bwMode="auto">
          <a:xfrm>
            <a:off x="6122988" y="1835150"/>
            <a:ext cx="519112" cy="30163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7" y="19"/>
              </a:cxn>
              <a:cxn ang="0">
                <a:pos x="320" y="19"/>
              </a:cxn>
              <a:cxn ang="0">
                <a:pos x="324" y="16"/>
              </a:cxn>
              <a:cxn ang="0">
                <a:pos x="327" y="13"/>
              </a:cxn>
              <a:cxn ang="0">
                <a:pos x="327" y="6"/>
              </a:cxn>
              <a:cxn ang="0">
                <a:pos x="324" y="3"/>
              </a:cxn>
              <a:cxn ang="0">
                <a:pos x="320" y="0"/>
              </a:cxn>
              <a:cxn ang="0">
                <a:pos x="317" y="0"/>
              </a:cxn>
              <a:cxn ang="0">
                <a:pos x="10" y="0"/>
              </a:cxn>
            </a:cxnLst>
            <a:rect l="0" t="0" r="r" b="b"/>
            <a:pathLst>
              <a:path w="327" h="19">
                <a:moveTo>
                  <a:pt x="10" y="0"/>
                </a:move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7" y="19"/>
                </a:lnTo>
                <a:lnTo>
                  <a:pt x="320" y="19"/>
                </a:lnTo>
                <a:lnTo>
                  <a:pt x="324" y="16"/>
                </a:lnTo>
                <a:lnTo>
                  <a:pt x="327" y="13"/>
                </a:lnTo>
                <a:lnTo>
                  <a:pt x="327" y="6"/>
                </a:lnTo>
                <a:lnTo>
                  <a:pt x="324" y="3"/>
                </a:lnTo>
                <a:lnTo>
                  <a:pt x="320" y="0"/>
                </a:lnTo>
                <a:lnTo>
                  <a:pt x="31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65" name="Freeform 37"/>
          <p:cNvSpPr>
            <a:spLocks/>
          </p:cNvSpPr>
          <p:nvPr/>
        </p:nvSpPr>
        <p:spPr bwMode="auto">
          <a:xfrm>
            <a:off x="5145088" y="1835150"/>
            <a:ext cx="519112" cy="30163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320" y="19"/>
              </a:cxn>
              <a:cxn ang="0">
                <a:pos x="324" y="16"/>
              </a:cxn>
              <a:cxn ang="0">
                <a:pos x="327" y="13"/>
              </a:cxn>
              <a:cxn ang="0">
                <a:pos x="327" y="6"/>
              </a:cxn>
              <a:cxn ang="0">
                <a:pos x="324" y="3"/>
              </a:cxn>
              <a:cxn ang="0">
                <a:pos x="320" y="0"/>
              </a:cxn>
              <a:cxn ang="0">
                <a:pos x="317" y="0"/>
              </a:cxn>
              <a:cxn ang="0">
                <a:pos x="10" y="0"/>
              </a:cxn>
            </a:cxnLst>
            <a:rect l="0" t="0" r="r" b="b"/>
            <a:pathLst>
              <a:path w="327" h="19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320" y="19"/>
                </a:lnTo>
                <a:lnTo>
                  <a:pt x="324" y="16"/>
                </a:lnTo>
                <a:lnTo>
                  <a:pt x="327" y="13"/>
                </a:lnTo>
                <a:lnTo>
                  <a:pt x="327" y="6"/>
                </a:lnTo>
                <a:lnTo>
                  <a:pt x="324" y="3"/>
                </a:lnTo>
                <a:lnTo>
                  <a:pt x="320" y="0"/>
                </a:lnTo>
                <a:lnTo>
                  <a:pt x="31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66" name="Freeform 38"/>
          <p:cNvSpPr>
            <a:spLocks/>
          </p:cNvSpPr>
          <p:nvPr/>
        </p:nvSpPr>
        <p:spPr bwMode="auto">
          <a:xfrm>
            <a:off x="4167188" y="1835150"/>
            <a:ext cx="519112" cy="30163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320" y="19"/>
              </a:cxn>
              <a:cxn ang="0">
                <a:pos x="323" y="16"/>
              </a:cxn>
              <a:cxn ang="0">
                <a:pos x="327" y="13"/>
              </a:cxn>
              <a:cxn ang="0">
                <a:pos x="327" y="6"/>
              </a:cxn>
              <a:cxn ang="0">
                <a:pos x="323" y="3"/>
              </a:cxn>
              <a:cxn ang="0">
                <a:pos x="320" y="0"/>
              </a:cxn>
              <a:cxn ang="0">
                <a:pos x="317" y="0"/>
              </a:cxn>
              <a:cxn ang="0">
                <a:pos x="10" y="0"/>
              </a:cxn>
            </a:cxnLst>
            <a:rect l="0" t="0" r="r" b="b"/>
            <a:pathLst>
              <a:path w="327" h="19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320" y="19"/>
                </a:lnTo>
                <a:lnTo>
                  <a:pt x="323" y="16"/>
                </a:lnTo>
                <a:lnTo>
                  <a:pt x="327" y="13"/>
                </a:lnTo>
                <a:lnTo>
                  <a:pt x="327" y="6"/>
                </a:lnTo>
                <a:lnTo>
                  <a:pt x="323" y="3"/>
                </a:lnTo>
                <a:lnTo>
                  <a:pt x="320" y="0"/>
                </a:lnTo>
                <a:lnTo>
                  <a:pt x="31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67" name="Freeform 39"/>
          <p:cNvSpPr>
            <a:spLocks/>
          </p:cNvSpPr>
          <p:nvPr/>
        </p:nvSpPr>
        <p:spPr bwMode="auto">
          <a:xfrm>
            <a:off x="8094663" y="1852613"/>
            <a:ext cx="522287" cy="3175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3"/>
              </a:cxn>
              <a:cxn ang="0">
                <a:pos x="0" y="7"/>
              </a:cxn>
              <a:cxn ang="0">
                <a:pos x="0" y="13"/>
              </a:cxn>
              <a:cxn ang="0">
                <a:pos x="3" y="16"/>
              </a:cxn>
              <a:cxn ang="0">
                <a:pos x="7" y="20"/>
              </a:cxn>
              <a:cxn ang="0">
                <a:pos x="322" y="20"/>
              </a:cxn>
              <a:cxn ang="0">
                <a:pos x="325" y="16"/>
              </a:cxn>
              <a:cxn ang="0">
                <a:pos x="329" y="13"/>
              </a:cxn>
              <a:cxn ang="0">
                <a:pos x="329" y="7"/>
              </a:cxn>
              <a:cxn ang="0">
                <a:pos x="325" y="3"/>
              </a:cxn>
              <a:cxn ang="0">
                <a:pos x="322" y="0"/>
              </a:cxn>
              <a:cxn ang="0">
                <a:pos x="319" y="0"/>
              </a:cxn>
              <a:cxn ang="0">
                <a:pos x="10" y="0"/>
              </a:cxn>
            </a:cxnLst>
            <a:rect l="0" t="0" r="r" b="b"/>
            <a:pathLst>
              <a:path w="329" h="20">
                <a:moveTo>
                  <a:pt x="10" y="0"/>
                </a:moveTo>
                <a:lnTo>
                  <a:pt x="7" y="0"/>
                </a:lnTo>
                <a:lnTo>
                  <a:pt x="3" y="3"/>
                </a:lnTo>
                <a:lnTo>
                  <a:pt x="0" y="7"/>
                </a:lnTo>
                <a:lnTo>
                  <a:pt x="0" y="13"/>
                </a:lnTo>
                <a:lnTo>
                  <a:pt x="3" y="16"/>
                </a:lnTo>
                <a:lnTo>
                  <a:pt x="7" y="20"/>
                </a:lnTo>
                <a:lnTo>
                  <a:pt x="322" y="20"/>
                </a:lnTo>
                <a:lnTo>
                  <a:pt x="325" y="16"/>
                </a:lnTo>
                <a:lnTo>
                  <a:pt x="329" y="13"/>
                </a:lnTo>
                <a:lnTo>
                  <a:pt x="329" y="7"/>
                </a:lnTo>
                <a:lnTo>
                  <a:pt x="325" y="3"/>
                </a:lnTo>
                <a:lnTo>
                  <a:pt x="322" y="0"/>
                </a:lnTo>
                <a:lnTo>
                  <a:pt x="319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636" name="Rectangle 108"/>
          <p:cNvSpPr>
            <a:spLocks noChangeArrowheads="1"/>
          </p:cNvSpPr>
          <p:nvPr/>
        </p:nvSpPr>
        <p:spPr bwMode="auto">
          <a:xfrm>
            <a:off x="5276850" y="3201988"/>
            <a:ext cx="7938" cy="3270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667" name="Rectangle 139"/>
          <p:cNvSpPr>
            <a:spLocks noChangeArrowheads="1"/>
          </p:cNvSpPr>
          <p:nvPr/>
        </p:nvSpPr>
        <p:spPr bwMode="auto">
          <a:xfrm>
            <a:off x="5276850" y="3529013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693" name="Rectangle 165"/>
          <p:cNvSpPr>
            <a:spLocks noChangeArrowheads="1"/>
          </p:cNvSpPr>
          <p:nvPr/>
        </p:nvSpPr>
        <p:spPr bwMode="auto">
          <a:xfrm>
            <a:off x="5276850" y="3538538"/>
            <a:ext cx="7938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724" name="Rectangle 196"/>
          <p:cNvSpPr>
            <a:spLocks noChangeArrowheads="1"/>
          </p:cNvSpPr>
          <p:nvPr/>
        </p:nvSpPr>
        <p:spPr bwMode="auto">
          <a:xfrm>
            <a:off x="5276850" y="386715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750" name="Rectangle 222"/>
          <p:cNvSpPr>
            <a:spLocks noChangeArrowheads="1"/>
          </p:cNvSpPr>
          <p:nvPr/>
        </p:nvSpPr>
        <p:spPr bwMode="auto">
          <a:xfrm>
            <a:off x="5276850" y="3875088"/>
            <a:ext cx="7938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772" name="Rectangle 244"/>
          <p:cNvSpPr>
            <a:spLocks noChangeArrowheads="1"/>
          </p:cNvSpPr>
          <p:nvPr/>
        </p:nvSpPr>
        <p:spPr bwMode="auto">
          <a:xfrm>
            <a:off x="3579813" y="4203700"/>
            <a:ext cx="17462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774" name="Rectangle 246"/>
          <p:cNvSpPr>
            <a:spLocks noChangeArrowheads="1"/>
          </p:cNvSpPr>
          <p:nvPr/>
        </p:nvSpPr>
        <p:spPr bwMode="auto">
          <a:xfrm>
            <a:off x="3597275" y="4203700"/>
            <a:ext cx="8334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776" name="Rectangle 248"/>
          <p:cNvSpPr>
            <a:spLocks noChangeArrowheads="1"/>
          </p:cNvSpPr>
          <p:nvPr/>
        </p:nvSpPr>
        <p:spPr bwMode="auto">
          <a:xfrm>
            <a:off x="4430713" y="4203700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779" name="Rectangle 251"/>
          <p:cNvSpPr>
            <a:spLocks noChangeArrowheads="1"/>
          </p:cNvSpPr>
          <p:nvPr/>
        </p:nvSpPr>
        <p:spPr bwMode="auto">
          <a:xfrm>
            <a:off x="4438650" y="4203700"/>
            <a:ext cx="838200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782" name="Rectangle 254"/>
          <p:cNvSpPr>
            <a:spLocks noChangeArrowheads="1"/>
          </p:cNvSpPr>
          <p:nvPr/>
        </p:nvSpPr>
        <p:spPr bwMode="auto">
          <a:xfrm>
            <a:off x="5276850" y="420370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785" name="Rectangle 257"/>
          <p:cNvSpPr>
            <a:spLocks noChangeArrowheads="1"/>
          </p:cNvSpPr>
          <p:nvPr/>
        </p:nvSpPr>
        <p:spPr bwMode="auto">
          <a:xfrm>
            <a:off x="5284788" y="4203700"/>
            <a:ext cx="836612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787" name="Rectangle 259"/>
          <p:cNvSpPr>
            <a:spLocks noChangeArrowheads="1"/>
          </p:cNvSpPr>
          <p:nvPr/>
        </p:nvSpPr>
        <p:spPr bwMode="auto">
          <a:xfrm>
            <a:off x="6121400" y="4203700"/>
            <a:ext cx="9525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790" name="Rectangle 262"/>
          <p:cNvSpPr>
            <a:spLocks noChangeArrowheads="1"/>
          </p:cNvSpPr>
          <p:nvPr/>
        </p:nvSpPr>
        <p:spPr bwMode="auto">
          <a:xfrm>
            <a:off x="6130925" y="4203700"/>
            <a:ext cx="83661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795" name="Rectangle 267"/>
          <p:cNvSpPr>
            <a:spLocks noChangeArrowheads="1"/>
          </p:cNvSpPr>
          <p:nvPr/>
        </p:nvSpPr>
        <p:spPr bwMode="auto">
          <a:xfrm>
            <a:off x="6975475" y="4203700"/>
            <a:ext cx="838200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797" name="Rectangle 269"/>
          <p:cNvSpPr>
            <a:spLocks noChangeArrowheads="1"/>
          </p:cNvSpPr>
          <p:nvPr/>
        </p:nvSpPr>
        <p:spPr bwMode="auto">
          <a:xfrm>
            <a:off x="7813675" y="420370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800" name="Rectangle 272"/>
          <p:cNvSpPr>
            <a:spLocks noChangeArrowheads="1"/>
          </p:cNvSpPr>
          <p:nvPr/>
        </p:nvSpPr>
        <p:spPr bwMode="auto">
          <a:xfrm>
            <a:off x="7821613" y="4203700"/>
            <a:ext cx="8334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802" name="Rectangle 274"/>
          <p:cNvSpPr>
            <a:spLocks noChangeArrowheads="1"/>
          </p:cNvSpPr>
          <p:nvPr/>
        </p:nvSpPr>
        <p:spPr bwMode="auto">
          <a:xfrm>
            <a:off x="8655050" y="4203700"/>
            <a:ext cx="174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808" name="Rectangle 280"/>
          <p:cNvSpPr>
            <a:spLocks noChangeArrowheads="1"/>
          </p:cNvSpPr>
          <p:nvPr/>
        </p:nvSpPr>
        <p:spPr bwMode="auto">
          <a:xfrm>
            <a:off x="5276850" y="4211638"/>
            <a:ext cx="7938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839" name="Rectangle 311"/>
          <p:cNvSpPr>
            <a:spLocks noChangeArrowheads="1"/>
          </p:cNvSpPr>
          <p:nvPr/>
        </p:nvSpPr>
        <p:spPr bwMode="auto">
          <a:xfrm>
            <a:off x="5276850" y="454025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865" name="Rectangle 337"/>
          <p:cNvSpPr>
            <a:spLocks noChangeArrowheads="1"/>
          </p:cNvSpPr>
          <p:nvPr/>
        </p:nvSpPr>
        <p:spPr bwMode="auto">
          <a:xfrm>
            <a:off x="5276850" y="4548188"/>
            <a:ext cx="7938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896" name="Rectangle 368"/>
          <p:cNvSpPr>
            <a:spLocks noChangeArrowheads="1"/>
          </p:cNvSpPr>
          <p:nvPr/>
        </p:nvSpPr>
        <p:spPr bwMode="auto">
          <a:xfrm>
            <a:off x="5276850" y="487680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22" name="Rectangle 394"/>
          <p:cNvSpPr>
            <a:spLocks noChangeArrowheads="1"/>
          </p:cNvSpPr>
          <p:nvPr/>
        </p:nvSpPr>
        <p:spPr bwMode="auto">
          <a:xfrm>
            <a:off x="5276850" y="4884738"/>
            <a:ext cx="7938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44" name="Rectangle 416"/>
          <p:cNvSpPr>
            <a:spLocks noChangeArrowheads="1"/>
          </p:cNvSpPr>
          <p:nvPr/>
        </p:nvSpPr>
        <p:spPr bwMode="auto">
          <a:xfrm>
            <a:off x="3579813" y="5213350"/>
            <a:ext cx="17462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46" name="Rectangle 418"/>
          <p:cNvSpPr>
            <a:spLocks noChangeArrowheads="1"/>
          </p:cNvSpPr>
          <p:nvPr/>
        </p:nvSpPr>
        <p:spPr bwMode="auto">
          <a:xfrm>
            <a:off x="3597275" y="5213350"/>
            <a:ext cx="8334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48" name="Rectangle 420"/>
          <p:cNvSpPr>
            <a:spLocks noChangeArrowheads="1"/>
          </p:cNvSpPr>
          <p:nvPr/>
        </p:nvSpPr>
        <p:spPr bwMode="auto">
          <a:xfrm>
            <a:off x="4430713" y="5213350"/>
            <a:ext cx="79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51" name="Rectangle 423"/>
          <p:cNvSpPr>
            <a:spLocks noChangeArrowheads="1"/>
          </p:cNvSpPr>
          <p:nvPr/>
        </p:nvSpPr>
        <p:spPr bwMode="auto">
          <a:xfrm>
            <a:off x="4438650" y="5213350"/>
            <a:ext cx="838200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53" name="Rectangle 425"/>
          <p:cNvSpPr>
            <a:spLocks noChangeArrowheads="1"/>
          </p:cNvSpPr>
          <p:nvPr/>
        </p:nvSpPr>
        <p:spPr bwMode="auto">
          <a:xfrm>
            <a:off x="5276850" y="521335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56" name="Rectangle 428"/>
          <p:cNvSpPr>
            <a:spLocks noChangeArrowheads="1"/>
          </p:cNvSpPr>
          <p:nvPr/>
        </p:nvSpPr>
        <p:spPr bwMode="auto">
          <a:xfrm>
            <a:off x="5284788" y="5213350"/>
            <a:ext cx="836612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58" name="Rectangle 430"/>
          <p:cNvSpPr>
            <a:spLocks noChangeArrowheads="1"/>
          </p:cNvSpPr>
          <p:nvPr/>
        </p:nvSpPr>
        <p:spPr bwMode="auto">
          <a:xfrm>
            <a:off x="6121400" y="5213350"/>
            <a:ext cx="9525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61" name="Rectangle 433"/>
          <p:cNvSpPr>
            <a:spLocks noChangeArrowheads="1"/>
          </p:cNvSpPr>
          <p:nvPr/>
        </p:nvSpPr>
        <p:spPr bwMode="auto">
          <a:xfrm>
            <a:off x="6130925" y="5213350"/>
            <a:ext cx="83661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66" name="Rectangle 438"/>
          <p:cNvSpPr>
            <a:spLocks noChangeArrowheads="1"/>
          </p:cNvSpPr>
          <p:nvPr/>
        </p:nvSpPr>
        <p:spPr bwMode="auto">
          <a:xfrm>
            <a:off x="6975475" y="5213350"/>
            <a:ext cx="838200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68" name="Rectangle 440"/>
          <p:cNvSpPr>
            <a:spLocks noChangeArrowheads="1"/>
          </p:cNvSpPr>
          <p:nvPr/>
        </p:nvSpPr>
        <p:spPr bwMode="auto">
          <a:xfrm>
            <a:off x="7813675" y="521335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71" name="Rectangle 443"/>
          <p:cNvSpPr>
            <a:spLocks noChangeArrowheads="1"/>
          </p:cNvSpPr>
          <p:nvPr/>
        </p:nvSpPr>
        <p:spPr bwMode="auto">
          <a:xfrm>
            <a:off x="7821613" y="5213350"/>
            <a:ext cx="83343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73" name="Rectangle 445"/>
          <p:cNvSpPr>
            <a:spLocks noChangeArrowheads="1"/>
          </p:cNvSpPr>
          <p:nvPr/>
        </p:nvSpPr>
        <p:spPr bwMode="auto">
          <a:xfrm>
            <a:off x="8655050" y="5213350"/>
            <a:ext cx="174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979" name="Rectangle 451"/>
          <p:cNvSpPr>
            <a:spLocks noChangeArrowheads="1"/>
          </p:cNvSpPr>
          <p:nvPr/>
        </p:nvSpPr>
        <p:spPr bwMode="auto">
          <a:xfrm>
            <a:off x="5276850" y="5221288"/>
            <a:ext cx="7938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011" name="Rectangle 483"/>
          <p:cNvSpPr>
            <a:spLocks noChangeArrowheads="1"/>
          </p:cNvSpPr>
          <p:nvPr/>
        </p:nvSpPr>
        <p:spPr bwMode="auto">
          <a:xfrm>
            <a:off x="5276850" y="5549900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050" name="Rectangle 522"/>
          <p:cNvSpPr>
            <a:spLocks noChangeArrowheads="1"/>
          </p:cNvSpPr>
          <p:nvPr/>
        </p:nvSpPr>
        <p:spPr bwMode="auto">
          <a:xfrm>
            <a:off x="5276850" y="5557838"/>
            <a:ext cx="7938" cy="3016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68" name="Freeform 40"/>
          <p:cNvSpPr>
            <a:spLocks/>
          </p:cNvSpPr>
          <p:nvPr/>
        </p:nvSpPr>
        <p:spPr bwMode="auto">
          <a:xfrm>
            <a:off x="4067175" y="2911475"/>
            <a:ext cx="3309938" cy="31750"/>
          </a:xfrm>
          <a:custGeom>
            <a:avLst/>
            <a:gdLst/>
            <a:ahLst/>
            <a:cxnLst>
              <a:cxn ang="0">
                <a:pos x="2075" y="20"/>
              </a:cxn>
              <a:cxn ang="0">
                <a:pos x="2079" y="20"/>
              </a:cxn>
              <a:cxn ang="0">
                <a:pos x="2082" y="17"/>
              </a:cxn>
              <a:cxn ang="0">
                <a:pos x="2085" y="13"/>
              </a:cxn>
              <a:cxn ang="0">
                <a:pos x="2085" y="7"/>
              </a:cxn>
              <a:cxn ang="0">
                <a:pos x="2082" y="3"/>
              </a:cxn>
              <a:cxn ang="0">
                <a:pos x="2079" y="0"/>
              </a:cxn>
              <a:cxn ang="0">
                <a:pos x="7" y="0"/>
              </a:cxn>
              <a:cxn ang="0">
                <a:pos x="4" y="3"/>
              </a:cxn>
              <a:cxn ang="0">
                <a:pos x="0" y="7"/>
              </a:cxn>
              <a:cxn ang="0">
                <a:pos x="0" y="13"/>
              </a:cxn>
              <a:cxn ang="0">
                <a:pos x="4" y="17"/>
              </a:cxn>
              <a:cxn ang="0">
                <a:pos x="7" y="20"/>
              </a:cxn>
              <a:cxn ang="0">
                <a:pos x="10" y="20"/>
              </a:cxn>
              <a:cxn ang="0">
                <a:pos x="2075" y="20"/>
              </a:cxn>
            </a:cxnLst>
            <a:rect l="0" t="0" r="r" b="b"/>
            <a:pathLst>
              <a:path w="2085" h="20">
                <a:moveTo>
                  <a:pt x="2075" y="20"/>
                </a:moveTo>
                <a:lnTo>
                  <a:pt x="2079" y="20"/>
                </a:lnTo>
                <a:lnTo>
                  <a:pt x="2082" y="17"/>
                </a:lnTo>
                <a:lnTo>
                  <a:pt x="2085" y="13"/>
                </a:lnTo>
                <a:lnTo>
                  <a:pt x="2085" y="7"/>
                </a:lnTo>
                <a:lnTo>
                  <a:pt x="2082" y="3"/>
                </a:lnTo>
                <a:lnTo>
                  <a:pt x="2079" y="0"/>
                </a:lnTo>
                <a:lnTo>
                  <a:pt x="7" y="0"/>
                </a:lnTo>
                <a:lnTo>
                  <a:pt x="4" y="3"/>
                </a:lnTo>
                <a:lnTo>
                  <a:pt x="0" y="7"/>
                </a:lnTo>
                <a:lnTo>
                  <a:pt x="0" y="13"/>
                </a:lnTo>
                <a:lnTo>
                  <a:pt x="4" y="17"/>
                </a:lnTo>
                <a:lnTo>
                  <a:pt x="7" y="20"/>
                </a:lnTo>
                <a:lnTo>
                  <a:pt x="10" y="20"/>
                </a:lnTo>
                <a:lnTo>
                  <a:pt x="2075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69" name="Oval 41"/>
          <p:cNvSpPr>
            <a:spLocks noChangeArrowheads="1"/>
          </p:cNvSpPr>
          <p:nvPr/>
        </p:nvSpPr>
        <p:spPr bwMode="auto">
          <a:xfrm>
            <a:off x="4373563" y="2878138"/>
            <a:ext cx="101600" cy="1016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70" name="Freeform 42"/>
          <p:cNvSpPr>
            <a:spLocks/>
          </p:cNvSpPr>
          <p:nvPr/>
        </p:nvSpPr>
        <p:spPr bwMode="auto">
          <a:xfrm>
            <a:off x="4357688" y="2862263"/>
            <a:ext cx="127000" cy="127000"/>
          </a:xfrm>
          <a:custGeom>
            <a:avLst/>
            <a:gdLst/>
            <a:ahLst/>
            <a:cxnLst>
              <a:cxn ang="0">
                <a:pos x="1" y="54"/>
              </a:cxn>
              <a:cxn ang="0">
                <a:pos x="3" y="59"/>
              </a:cxn>
              <a:cxn ang="0">
                <a:pos x="13" y="69"/>
              </a:cxn>
              <a:cxn ang="0">
                <a:pos x="16" y="72"/>
              </a:cxn>
              <a:cxn ang="0">
                <a:pos x="19" y="75"/>
              </a:cxn>
              <a:cxn ang="0">
                <a:pos x="19" y="75"/>
              </a:cxn>
              <a:cxn ang="0">
                <a:pos x="36" y="80"/>
              </a:cxn>
              <a:cxn ang="0">
                <a:pos x="47" y="77"/>
              </a:cxn>
              <a:cxn ang="0">
                <a:pos x="60" y="75"/>
              </a:cxn>
              <a:cxn ang="0">
                <a:pos x="60" y="75"/>
              </a:cxn>
              <a:cxn ang="0">
                <a:pos x="64" y="72"/>
              </a:cxn>
              <a:cxn ang="0">
                <a:pos x="67" y="69"/>
              </a:cxn>
              <a:cxn ang="0">
                <a:pos x="77" y="59"/>
              </a:cxn>
              <a:cxn ang="0">
                <a:pos x="79" y="54"/>
              </a:cxn>
              <a:cxn ang="0">
                <a:pos x="72" y="51"/>
              </a:cxn>
              <a:cxn ang="0">
                <a:pos x="80" y="28"/>
              </a:cxn>
              <a:cxn ang="0">
                <a:pos x="74" y="20"/>
              </a:cxn>
              <a:cxn ang="0">
                <a:pos x="72" y="15"/>
              </a:cxn>
              <a:cxn ang="0">
                <a:pos x="69" y="11"/>
              </a:cxn>
              <a:cxn ang="0">
                <a:pos x="65" y="8"/>
              </a:cxn>
              <a:cxn ang="0">
                <a:pos x="60" y="6"/>
              </a:cxn>
              <a:cxn ang="0">
                <a:pos x="52" y="0"/>
              </a:cxn>
              <a:cxn ang="0">
                <a:pos x="19" y="5"/>
              </a:cxn>
              <a:cxn ang="0">
                <a:pos x="19" y="5"/>
              </a:cxn>
              <a:cxn ang="0">
                <a:pos x="16" y="8"/>
              </a:cxn>
              <a:cxn ang="0">
                <a:pos x="13" y="11"/>
              </a:cxn>
              <a:cxn ang="0">
                <a:pos x="3" y="21"/>
              </a:cxn>
              <a:cxn ang="0">
                <a:pos x="1" y="26"/>
              </a:cxn>
              <a:cxn ang="0">
                <a:pos x="19" y="41"/>
              </a:cxn>
              <a:cxn ang="0">
                <a:pos x="18" y="33"/>
              </a:cxn>
              <a:cxn ang="0">
                <a:pos x="24" y="26"/>
              </a:cxn>
              <a:cxn ang="0">
                <a:pos x="28" y="23"/>
              </a:cxn>
              <a:cxn ang="0">
                <a:pos x="31" y="20"/>
              </a:cxn>
              <a:cxn ang="0">
                <a:pos x="28" y="23"/>
              </a:cxn>
              <a:cxn ang="0">
                <a:pos x="33" y="21"/>
              </a:cxn>
              <a:cxn ang="0">
                <a:pos x="46" y="20"/>
              </a:cxn>
              <a:cxn ang="0">
                <a:pos x="47" y="20"/>
              </a:cxn>
              <a:cxn ang="0">
                <a:pos x="52" y="21"/>
              </a:cxn>
              <a:cxn ang="0">
                <a:pos x="56" y="25"/>
              </a:cxn>
              <a:cxn ang="0">
                <a:pos x="59" y="28"/>
              </a:cxn>
              <a:cxn ang="0">
                <a:pos x="60" y="33"/>
              </a:cxn>
              <a:cxn ang="0">
                <a:pos x="60" y="34"/>
              </a:cxn>
              <a:cxn ang="0">
                <a:pos x="72" y="31"/>
              </a:cxn>
              <a:cxn ang="0">
                <a:pos x="59" y="48"/>
              </a:cxn>
              <a:cxn ang="0">
                <a:pos x="57" y="52"/>
              </a:cxn>
              <a:cxn ang="0">
                <a:pos x="60" y="49"/>
              </a:cxn>
              <a:cxn ang="0">
                <a:pos x="57" y="52"/>
              </a:cxn>
              <a:cxn ang="0">
                <a:pos x="54" y="56"/>
              </a:cxn>
              <a:cxn ang="0">
                <a:pos x="47" y="62"/>
              </a:cxn>
              <a:cxn ang="0">
                <a:pos x="34" y="64"/>
              </a:cxn>
              <a:cxn ang="0">
                <a:pos x="42" y="61"/>
              </a:cxn>
              <a:cxn ang="0">
                <a:pos x="33" y="62"/>
              </a:cxn>
              <a:cxn ang="0">
                <a:pos x="26" y="56"/>
              </a:cxn>
              <a:cxn ang="0">
                <a:pos x="23" y="52"/>
              </a:cxn>
              <a:cxn ang="0">
                <a:pos x="19" y="49"/>
              </a:cxn>
              <a:cxn ang="0">
                <a:pos x="23" y="52"/>
              </a:cxn>
              <a:cxn ang="0">
                <a:pos x="21" y="48"/>
              </a:cxn>
              <a:cxn ang="0">
                <a:pos x="0" y="41"/>
              </a:cxn>
            </a:cxnLst>
            <a:rect l="0" t="0" r="r" b="b"/>
            <a:pathLst>
              <a:path w="80" h="80">
                <a:moveTo>
                  <a:pt x="0" y="41"/>
                </a:moveTo>
                <a:lnTo>
                  <a:pt x="0" y="52"/>
                </a:lnTo>
                <a:lnTo>
                  <a:pt x="1" y="54"/>
                </a:lnTo>
                <a:lnTo>
                  <a:pt x="5" y="61"/>
                </a:lnTo>
                <a:lnTo>
                  <a:pt x="6" y="61"/>
                </a:lnTo>
                <a:lnTo>
                  <a:pt x="3" y="59"/>
                </a:lnTo>
                <a:lnTo>
                  <a:pt x="5" y="61"/>
                </a:lnTo>
                <a:lnTo>
                  <a:pt x="8" y="66"/>
                </a:lnTo>
                <a:lnTo>
                  <a:pt x="13" y="69"/>
                </a:lnTo>
                <a:lnTo>
                  <a:pt x="8" y="64"/>
                </a:lnTo>
                <a:lnTo>
                  <a:pt x="11" y="69"/>
                </a:lnTo>
                <a:lnTo>
                  <a:pt x="16" y="72"/>
                </a:lnTo>
                <a:lnTo>
                  <a:pt x="11" y="67"/>
                </a:lnTo>
                <a:lnTo>
                  <a:pt x="14" y="72"/>
                </a:lnTo>
                <a:lnTo>
                  <a:pt x="19" y="75"/>
                </a:lnTo>
                <a:lnTo>
                  <a:pt x="21" y="77"/>
                </a:lnTo>
                <a:lnTo>
                  <a:pt x="19" y="74"/>
                </a:lnTo>
                <a:lnTo>
                  <a:pt x="19" y="75"/>
                </a:lnTo>
                <a:lnTo>
                  <a:pt x="26" y="79"/>
                </a:lnTo>
                <a:lnTo>
                  <a:pt x="28" y="80"/>
                </a:lnTo>
                <a:lnTo>
                  <a:pt x="36" y="80"/>
                </a:lnTo>
                <a:lnTo>
                  <a:pt x="34" y="79"/>
                </a:lnTo>
                <a:lnTo>
                  <a:pt x="51" y="72"/>
                </a:lnTo>
                <a:lnTo>
                  <a:pt x="47" y="77"/>
                </a:lnTo>
                <a:lnTo>
                  <a:pt x="52" y="80"/>
                </a:lnTo>
                <a:lnTo>
                  <a:pt x="54" y="79"/>
                </a:lnTo>
                <a:lnTo>
                  <a:pt x="60" y="75"/>
                </a:lnTo>
                <a:lnTo>
                  <a:pt x="60" y="74"/>
                </a:lnTo>
                <a:lnTo>
                  <a:pt x="59" y="77"/>
                </a:lnTo>
                <a:lnTo>
                  <a:pt x="60" y="75"/>
                </a:lnTo>
                <a:lnTo>
                  <a:pt x="65" y="72"/>
                </a:lnTo>
                <a:lnTo>
                  <a:pt x="69" y="67"/>
                </a:lnTo>
                <a:lnTo>
                  <a:pt x="64" y="72"/>
                </a:lnTo>
                <a:lnTo>
                  <a:pt x="69" y="69"/>
                </a:lnTo>
                <a:lnTo>
                  <a:pt x="72" y="64"/>
                </a:lnTo>
                <a:lnTo>
                  <a:pt x="67" y="69"/>
                </a:lnTo>
                <a:lnTo>
                  <a:pt x="72" y="66"/>
                </a:lnTo>
                <a:lnTo>
                  <a:pt x="75" y="61"/>
                </a:lnTo>
                <a:lnTo>
                  <a:pt x="77" y="59"/>
                </a:lnTo>
                <a:lnTo>
                  <a:pt x="74" y="61"/>
                </a:lnTo>
                <a:lnTo>
                  <a:pt x="75" y="61"/>
                </a:lnTo>
                <a:lnTo>
                  <a:pt x="79" y="54"/>
                </a:lnTo>
                <a:lnTo>
                  <a:pt x="80" y="52"/>
                </a:lnTo>
                <a:lnTo>
                  <a:pt x="77" y="48"/>
                </a:lnTo>
                <a:lnTo>
                  <a:pt x="72" y="51"/>
                </a:lnTo>
                <a:lnTo>
                  <a:pt x="79" y="34"/>
                </a:lnTo>
                <a:lnTo>
                  <a:pt x="80" y="36"/>
                </a:lnTo>
                <a:lnTo>
                  <a:pt x="80" y="28"/>
                </a:lnTo>
                <a:lnTo>
                  <a:pt x="79" y="26"/>
                </a:lnTo>
                <a:lnTo>
                  <a:pt x="75" y="20"/>
                </a:lnTo>
                <a:lnTo>
                  <a:pt x="74" y="20"/>
                </a:lnTo>
                <a:lnTo>
                  <a:pt x="77" y="21"/>
                </a:lnTo>
                <a:lnTo>
                  <a:pt x="75" y="20"/>
                </a:lnTo>
                <a:lnTo>
                  <a:pt x="72" y="15"/>
                </a:lnTo>
                <a:lnTo>
                  <a:pt x="67" y="11"/>
                </a:lnTo>
                <a:lnTo>
                  <a:pt x="72" y="16"/>
                </a:lnTo>
                <a:lnTo>
                  <a:pt x="69" y="11"/>
                </a:lnTo>
                <a:lnTo>
                  <a:pt x="64" y="8"/>
                </a:lnTo>
                <a:lnTo>
                  <a:pt x="69" y="13"/>
                </a:lnTo>
                <a:lnTo>
                  <a:pt x="65" y="8"/>
                </a:lnTo>
                <a:lnTo>
                  <a:pt x="60" y="5"/>
                </a:lnTo>
                <a:lnTo>
                  <a:pt x="59" y="3"/>
                </a:lnTo>
                <a:lnTo>
                  <a:pt x="60" y="6"/>
                </a:lnTo>
                <a:lnTo>
                  <a:pt x="60" y="5"/>
                </a:lnTo>
                <a:lnTo>
                  <a:pt x="54" y="2"/>
                </a:lnTo>
                <a:lnTo>
                  <a:pt x="52" y="0"/>
                </a:lnTo>
                <a:lnTo>
                  <a:pt x="28" y="0"/>
                </a:lnTo>
                <a:lnTo>
                  <a:pt x="26" y="2"/>
                </a:lnTo>
                <a:lnTo>
                  <a:pt x="19" y="5"/>
                </a:lnTo>
                <a:lnTo>
                  <a:pt x="19" y="6"/>
                </a:lnTo>
                <a:lnTo>
                  <a:pt x="21" y="3"/>
                </a:lnTo>
                <a:lnTo>
                  <a:pt x="19" y="5"/>
                </a:lnTo>
                <a:lnTo>
                  <a:pt x="14" y="8"/>
                </a:lnTo>
                <a:lnTo>
                  <a:pt x="11" y="13"/>
                </a:lnTo>
                <a:lnTo>
                  <a:pt x="16" y="8"/>
                </a:lnTo>
                <a:lnTo>
                  <a:pt x="11" y="11"/>
                </a:lnTo>
                <a:lnTo>
                  <a:pt x="8" y="16"/>
                </a:lnTo>
                <a:lnTo>
                  <a:pt x="13" y="11"/>
                </a:lnTo>
                <a:lnTo>
                  <a:pt x="8" y="15"/>
                </a:lnTo>
                <a:lnTo>
                  <a:pt x="5" y="20"/>
                </a:lnTo>
                <a:lnTo>
                  <a:pt x="3" y="21"/>
                </a:lnTo>
                <a:lnTo>
                  <a:pt x="6" y="20"/>
                </a:lnTo>
                <a:lnTo>
                  <a:pt x="5" y="20"/>
                </a:lnTo>
                <a:lnTo>
                  <a:pt x="1" y="26"/>
                </a:lnTo>
                <a:lnTo>
                  <a:pt x="0" y="28"/>
                </a:lnTo>
                <a:lnTo>
                  <a:pt x="0" y="41"/>
                </a:lnTo>
                <a:lnTo>
                  <a:pt x="19" y="41"/>
                </a:lnTo>
                <a:lnTo>
                  <a:pt x="19" y="34"/>
                </a:lnTo>
                <a:lnTo>
                  <a:pt x="21" y="33"/>
                </a:lnTo>
                <a:lnTo>
                  <a:pt x="18" y="33"/>
                </a:lnTo>
                <a:lnTo>
                  <a:pt x="19" y="33"/>
                </a:lnTo>
                <a:lnTo>
                  <a:pt x="23" y="28"/>
                </a:lnTo>
                <a:lnTo>
                  <a:pt x="24" y="26"/>
                </a:lnTo>
                <a:lnTo>
                  <a:pt x="21" y="28"/>
                </a:lnTo>
                <a:lnTo>
                  <a:pt x="19" y="31"/>
                </a:lnTo>
                <a:lnTo>
                  <a:pt x="28" y="23"/>
                </a:lnTo>
                <a:lnTo>
                  <a:pt x="24" y="25"/>
                </a:lnTo>
                <a:lnTo>
                  <a:pt x="23" y="28"/>
                </a:lnTo>
                <a:lnTo>
                  <a:pt x="31" y="20"/>
                </a:lnTo>
                <a:lnTo>
                  <a:pt x="28" y="21"/>
                </a:lnTo>
                <a:lnTo>
                  <a:pt x="26" y="25"/>
                </a:lnTo>
                <a:lnTo>
                  <a:pt x="28" y="23"/>
                </a:lnTo>
                <a:lnTo>
                  <a:pt x="33" y="20"/>
                </a:lnTo>
                <a:lnTo>
                  <a:pt x="33" y="18"/>
                </a:lnTo>
                <a:lnTo>
                  <a:pt x="33" y="21"/>
                </a:lnTo>
                <a:lnTo>
                  <a:pt x="34" y="20"/>
                </a:lnTo>
                <a:lnTo>
                  <a:pt x="41" y="20"/>
                </a:lnTo>
                <a:lnTo>
                  <a:pt x="46" y="20"/>
                </a:lnTo>
                <a:lnTo>
                  <a:pt x="47" y="21"/>
                </a:lnTo>
                <a:lnTo>
                  <a:pt x="47" y="18"/>
                </a:lnTo>
                <a:lnTo>
                  <a:pt x="47" y="20"/>
                </a:lnTo>
                <a:lnTo>
                  <a:pt x="52" y="23"/>
                </a:lnTo>
                <a:lnTo>
                  <a:pt x="54" y="25"/>
                </a:lnTo>
                <a:lnTo>
                  <a:pt x="52" y="21"/>
                </a:lnTo>
                <a:lnTo>
                  <a:pt x="49" y="20"/>
                </a:lnTo>
                <a:lnTo>
                  <a:pt x="57" y="28"/>
                </a:lnTo>
                <a:lnTo>
                  <a:pt x="56" y="25"/>
                </a:lnTo>
                <a:lnTo>
                  <a:pt x="52" y="23"/>
                </a:lnTo>
                <a:lnTo>
                  <a:pt x="60" y="31"/>
                </a:lnTo>
                <a:lnTo>
                  <a:pt x="59" y="28"/>
                </a:lnTo>
                <a:lnTo>
                  <a:pt x="56" y="26"/>
                </a:lnTo>
                <a:lnTo>
                  <a:pt x="57" y="28"/>
                </a:lnTo>
                <a:lnTo>
                  <a:pt x="60" y="33"/>
                </a:lnTo>
                <a:lnTo>
                  <a:pt x="62" y="33"/>
                </a:lnTo>
                <a:lnTo>
                  <a:pt x="59" y="33"/>
                </a:lnTo>
                <a:lnTo>
                  <a:pt x="60" y="34"/>
                </a:lnTo>
                <a:lnTo>
                  <a:pt x="60" y="43"/>
                </a:lnTo>
                <a:lnTo>
                  <a:pt x="65" y="48"/>
                </a:lnTo>
                <a:lnTo>
                  <a:pt x="72" y="31"/>
                </a:lnTo>
                <a:lnTo>
                  <a:pt x="64" y="34"/>
                </a:lnTo>
                <a:lnTo>
                  <a:pt x="60" y="46"/>
                </a:lnTo>
                <a:lnTo>
                  <a:pt x="59" y="48"/>
                </a:lnTo>
                <a:lnTo>
                  <a:pt x="62" y="48"/>
                </a:lnTo>
                <a:lnTo>
                  <a:pt x="60" y="48"/>
                </a:lnTo>
                <a:lnTo>
                  <a:pt x="57" y="52"/>
                </a:lnTo>
                <a:lnTo>
                  <a:pt x="56" y="54"/>
                </a:lnTo>
                <a:lnTo>
                  <a:pt x="59" y="52"/>
                </a:lnTo>
                <a:lnTo>
                  <a:pt x="60" y="49"/>
                </a:lnTo>
                <a:lnTo>
                  <a:pt x="52" y="57"/>
                </a:lnTo>
                <a:lnTo>
                  <a:pt x="56" y="56"/>
                </a:lnTo>
                <a:lnTo>
                  <a:pt x="57" y="52"/>
                </a:lnTo>
                <a:lnTo>
                  <a:pt x="49" y="61"/>
                </a:lnTo>
                <a:lnTo>
                  <a:pt x="52" y="59"/>
                </a:lnTo>
                <a:lnTo>
                  <a:pt x="54" y="56"/>
                </a:lnTo>
                <a:lnTo>
                  <a:pt x="52" y="57"/>
                </a:lnTo>
                <a:lnTo>
                  <a:pt x="47" y="61"/>
                </a:lnTo>
                <a:lnTo>
                  <a:pt x="47" y="62"/>
                </a:lnTo>
                <a:lnTo>
                  <a:pt x="47" y="59"/>
                </a:lnTo>
                <a:lnTo>
                  <a:pt x="46" y="61"/>
                </a:lnTo>
                <a:lnTo>
                  <a:pt x="34" y="64"/>
                </a:lnTo>
                <a:lnTo>
                  <a:pt x="31" y="72"/>
                </a:lnTo>
                <a:lnTo>
                  <a:pt x="47" y="66"/>
                </a:lnTo>
                <a:lnTo>
                  <a:pt x="42" y="61"/>
                </a:lnTo>
                <a:lnTo>
                  <a:pt x="34" y="61"/>
                </a:lnTo>
                <a:lnTo>
                  <a:pt x="33" y="59"/>
                </a:lnTo>
                <a:lnTo>
                  <a:pt x="33" y="62"/>
                </a:lnTo>
                <a:lnTo>
                  <a:pt x="33" y="61"/>
                </a:lnTo>
                <a:lnTo>
                  <a:pt x="28" y="57"/>
                </a:lnTo>
                <a:lnTo>
                  <a:pt x="26" y="56"/>
                </a:lnTo>
                <a:lnTo>
                  <a:pt x="28" y="59"/>
                </a:lnTo>
                <a:lnTo>
                  <a:pt x="31" y="61"/>
                </a:lnTo>
                <a:lnTo>
                  <a:pt x="23" y="52"/>
                </a:lnTo>
                <a:lnTo>
                  <a:pt x="24" y="56"/>
                </a:lnTo>
                <a:lnTo>
                  <a:pt x="28" y="57"/>
                </a:lnTo>
                <a:lnTo>
                  <a:pt x="19" y="49"/>
                </a:lnTo>
                <a:lnTo>
                  <a:pt x="21" y="52"/>
                </a:lnTo>
                <a:lnTo>
                  <a:pt x="24" y="54"/>
                </a:lnTo>
                <a:lnTo>
                  <a:pt x="23" y="52"/>
                </a:lnTo>
                <a:lnTo>
                  <a:pt x="19" y="48"/>
                </a:lnTo>
                <a:lnTo>
                  <a:pt x="18" y="48"/>
                </a:lnTo>
                <a:lnTo>
                  <a:pt x="21" y="48"/>
                </a:lnTo>
                <a:lnTo>
                  <a:pt x="19" y="46"/>
                </a:lnTo>
                <a:lnTo>
                  <a:pt x="19" y="41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71" name="Oval 43"/>
          <p:cNvSpPr>
            <a:spLocks noChangeArrowheads="1"/>
          </p:cNvSpPr>
          <p:nvPr/>
        </p:nvSpPr>
        <p:spPr bwMode="auto">
          <a:xfrm>
            <a:off x="5332413" y="2862263"/>
            <a:ext cx="100012" cy="1016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72" name="Freeform 44"/>
          <p:cNvSpPr>
            <a:spLocks/>
          </p:cNvSpPr>
          <p:nvPr/>
        </p:nvSpPr>
        <p:spPr bwMode="auto">
          <a:xfrm>
            <a:off x="5316538" y="2846388"/>
            <a:ext cx="125412" cy="128587"/>
          </a:xfrm>
          <a:custGeom>
            <a:avLst/>
            <a:gdLst/>
            <a:ahLst/>
            <a:cxnLst>
              <a:cxn ang="0">
                <a:pos x="2" y="54"/>
              </a:cxn>
              <a:cxn ang="0">
                <a:pos x="4" y="59"/>
              </a:cxn>
              <a:cxn ang="0">
                <a:pos x="10" y="66"/>
              </a:cxn>
              <a:cxn ang="0">
                <a:pos x="22" y="77"/>
              </a:cxn>
              <a:cxn ang="0">
                <a:pos x="27" y="81"/>
              </a:cxn>
              <a:cxn ang="0">
                <a:pos x="50" y="72"/>
              </a:cxn>
              <a:cxn ang="0">
                <a:pos x="53" y="79"/>
              </a:cxn>
              <a:cxn ang="0">
                <a:pos x="58" y="77"/>
              </a:cxn>
              <a:cxn ang="0">
                <a:pos x="68" y="67"/>
              </a:cxn>
              <a:cxn ang="0">
                <a:pos x="71" y="64"/>
              </a:cxn>
              <a:cxn ang="0">
                <a:pos x="74" y="61"/>
              </a:cxn>
              <a:cxn ang="0">
                <a:pos x="74" y="61"/>
              </a:cxn>
              <a:cxn ang="0">
                <a:pos x="76" y="48"/>
              </a:cxn>
              <a:cxn ang="0">
                <a:pos x="79" y="36"/>
              </a:cxn>
              <a:cxn ang="0">
                <a:pos x="74" y="20"/>
              </a:cxn>
              <a:cxn ang="0">
                <a:pos x="74" y="20"/>
              </a:cxn>
              <a:cxn ang="0">
                <a:pos x="71" y="16"/>
              </a:cxn>
              <a:cxn ang="0">
                <a:pos x="68" y="13"/>
              </a:cxn>
              <a:cxn ang="0">
                <a:pos x="58" y="3"/>
              </a:cxn>
              <a:cxn ang="0">
                <a:pos x="53" y="2"/>
              </a:cxn>
              <a:cxn ang="0">
                <a:pos x="25" y="2"/>
              </a:cxn>
              <a:cxn ang="0">
                <a:pos x="20" y="3"/>
              </a:cxn>
              <a:cxn ang="0">
                <a:pos x="8" y="15"/>
              </a:cxn>
              <a:cxn ang="0">
                <a:pos x="7" y="20"/>
              </a:cxn>
              <a:cxn ang="0">
                <a:pos x="0" y="28"/>
              </a:cxn>
              <a:cxn ang="0">
                <a:pos x="20" y="35"/>
              </a:cxn>
              <a:cxn ang="0">
                <a:pos x="20" y="33"/>
              </a:cxn>
              <a:cxn ang="0">
                <a:pos x="22" y="28"/>
              </a:cxn>
              <a:cxn ang="0">
                <a:pos x="28" y="23"/>
              </a:cxn>
              <a:cxn ang="0">
                <a:pos x="33" y="20"/>
              </a:cxn>
              <a:cxn ang="0">
                <a:pos x="46" y="21"/>
              </a:cxn>
              <a:cxn ang="0">
                <a:pos x="51" y="23"/>
              </a:cxn>
              <a:cxn ang="0">
                <a:pos x="48" y="20"/>
              </a:cxn>
              <a:cxn ang="0">
                <a:pos x="51" y="23"/>
              </a:cxn>
              <a:cxn ang="0">
                <a:pos x="55" y="26"/>
              </a:cxn>
              <a:cxn ang="0">
                <a:pos x="61" y="33"/>
              </a:cxn>
              <a:cxn ang="0">
                <a:pos x="59" y="43"/>
              </a:cxn>
              <a:cxn ang="0">
                <a:pos x="63" y="35"/>
              </a:cxn>
              <a:cxn ang="0">
                <a:pos x="61" y="48"/>
              </a:cxn>
              <a:cxn ang="0">
                <a:pos x="55" y="54"/>
              </a:cxn>
              <a:cxn ang="0">
                <a:pos x="51" y="58"/>
              </a:cxn>
              <a:cxn ang="0">
                <a:pos x="48" y="61"/>
              </a:cxn>
              <a:cxn ang="0">
                <a:pos x="51" y="58"/>
              </a:cxn>
              <a:cxn ang="0">
                <a:pos x="46" y="59"/>
              </a:cxn>
              <a:cxn ang="0">
                <a:pos x="30" y="72"/>
              </a:cxn>
              <a:cxn ang="0">
                <a:pos x="33" y="61"/>
              </a:cxn>
              <a:cxn ang="0">
                <a:pos x="28" y="58"/>
              </a:cxn>
              <a:cxn ang="0">
                <a:pos x="22" y="53"/>
              </a:cxn>
              <a:cxn ang="0">
                <a:pos x="20" y="48"/>
              </a:cxn>
              <a:cxn ang="0">
                <a:pos x="20" y="46"/>
              </a:cxn>
            </a:cxnLst>
            <a:rect l="0" t="0" r="r" b="b"/>
            <a:pathLst>
              <a:path w="79" h="81">
                <a:moveTo>
                  <a:pt x="0" y="41"/>
                </a:moveTo>
                <a:lnTo>
                  <a:pt x="0" y="53"/>
                </a:lnTo>
                <a:lnTo>
                  <a:pt x="2" y="54"/>
                </a:lnTo>
                <a:lnTo>
                  <a:pt x="5" y="61"/>
                </a:lnTo>
                <a:lnTo>
                  <a:pt x="7" y="61"/>
                </a:lnTo>
                <a:lnTo>
                  <a:pt x="4" y="59"/>
                </a:lnTo>
                <a:lnTo>
                  <a:pt x="5" y="61"/>
                </a:lnTo>
                <a:lnTo>
                  <a:pt x="8" y="66"/>
                </a:lnTo>
                <a:lnTo>
                  <a:pt x="10" y="66"/>
                </a:lnTo>
                <a:lnTo>
                  <a:pt x="7" y="64"/>
                </a:lnTo>
                <a:lnTo>
                  <a:pt x="20" y="77"/>
                </a:lnTo>
                <a:lnTo>
                  <a:pt x="22" y="77"/>
                </a:lnTo>
                <a:lnTo>
                  <a:pt x="23" y="79"/>
                </a:lnTo>
                <a:lnTo>
                  <a:pt x="25" y="79"/>
                </a:lnTo>
                <a:lnTo>
                  <a:pt x="27" y="81"/>
                </a:lnTo>
                <a:lnTo>
                  <a:pt x="35" y="81"/>
                </a:lnTo>
                <a:lnTo>
                  <a:pt x="33" y="79"/>
                </a:lnTo>
                <a:lnTo>
                  <a:pt x="50" y="72"/>
                </a:lnTo>
                <a:lnTo>
                  <a:pt x="46" y="77"/>
                </a:lnTo>
                <a:lnTo>
                  <a:pt x="51" y="81"/>
                </a:lnTo>
                <a:lnTo>
                  <a:pt x="53" y="79"/>
                </a:lnTo>
                <a:lnTo>
                  <a:pt x="59" y="76"/>
                </a:lnTo>
                <a:lnTo>
                  <a:pt x="59" y="74"/>
                </a:lnTo>
                <a:lnTo>
                  <a:pt x="58" y="77"/>
                </a:lnTo>
                <a:lnTo>
                  <a:pt x="59" y="76"/>
                </a:lnTo>
                <a:lnTo>
                  <a:pt x="64" y="72"/>
                </a:lnTo>
                <a:lnTo>
                  <a:pt x="68" y="67"/>
                </a:lnTo>
                <a:lnTo>
                  <a:pt x="63" y="72"/>
                </a:lnTo>
                <a:lnTo>
                  <a:pt x="68" y="69"/>
                </a:lnTo>
                <a:lnTo>
                  <a:pt x="71" y="64"/>
                </a:lnTo>
                <a:lnTo>
                  <a:pt x="66" y="69"/>
                </a:lnTo>
                <a:lnTo>
                  <a:pt x="71" y="66"/>
                </a:lnTo>
                <a:lnTo>
                  <a:pt x="74" y="61"/>
                </a:lnTo>
                <a:lnTo>
                  <a:pt x="76" y="59"/>
                </a:lnTo>
                <a:lnTo>
                  <a:pt x="73" y="61"/>
                </a:lnTo>
                <a:lnTo>
                  <a:pt x="74" y="61"/>
                </a:lnTo>
                <a:lnTo>
                  <a:pt x="78" y="54"/>
                </a:lnTo>
                <a:lnTo>
                  <a:pt x="79" y="53"/>
                </a:lnTo>
                <a:lnTo>
                  <a:pt x="76" y="48"/>
                </a:lnTo>
                <a:lnTo>
                  <a:pt x="71" y="51"/>
                </a:lnTo>
                <a:lnTo>
                  <a:pt x="78" y="35"/>
                </a:lnTo>
                <a:lnTo>
                  <a:pt x="79" y="36"/>
                </a:lnTo>
                <a:lnTo>
                  <a:pt x="79" y="28"/>
                </a:lnTo>
                <a:lnTo>
                  <a:pt x="78" y="26"/>
                </a:lnTo>
                <a:lnTo>
                  <a:pt x="74" y="20"/>
                </a:lnTo>
                <a:lnTo>
                  <a:pt x="73" y="20"/>
                </a:lnTo>
                <a:lnTo>
                  <a:pt x="76" y="21"/>
                </a:lnTo>
                <a:lnTo>
                  <a:pt x="74" y="20"/>
                </a:lnTo>
                <a:lnTo>
                  <a:pt x="71" y="15"/>
                </a:lnTo>
                <a:lnTo>
                  <a:pt x="66" y="12"/>
                </a:lnTo>
                <a:lnTo>
                  <a:pt x="71" y="16"/>
                </a:lnTo>
                <a:lnTo>
                  <a:pt x="68" y="12"/>
                </a:lnTo>
                <a:lnTo>
                  <a:pt x="63" y="8"/>
                </a:lnTo>
                <a:lnTo>
                  <a:pt x="68" y="13"/>
                </a:lnTo>
                <a:lnTo>
                  <a:pt x="64" y="8"/>
                </a:lnTo>
                <a:lnTo>
                  <a:pt x="59" y="5"/>
                </a:lnTo>
                <a:lnTo>
                  <a:pt x="58" y="3"/>
                </a:lnTo>
                <a:lnTo>
                  <a:pt x="59" y="7"/>
                </a:lnTo>
                <a:lnTo>
                  <a:pt x="59" y="5"/>
                </a:lnTo>
                <a:lnTo>
                  <a:pt x="53" y="2"/>
                </a:lnTo>
                <a:lnTo>
                  <a:pt x="51" y="0"/>
                </a:lnTo>
                <a:lnTo>
                  <a:pt x="27" y="0"/>
                </a:lnTo>
                <a:lnTo>
                  <a:pt x="25" y="2"/>
                </a:lnTo>
                <a:lnTo>
                  <a:pt x="23" y="2"/>
                </a:lnTo>
                <a:lnTo>
                  <a:pt x="22" y="3"/>
                </a:lnTo>
                <a:lnTo>
                  <a:pt x="20" y="3"/>
                </a:lnTo>
                <a:lnTo>
                  <a:pt x="7" y="16"/>
                </a:lnTo>
                <a:lnTo>
                  <a:pt x="10" y="15"/>
                </a:lnTo>
                <a:lnTo>
                  <a:pt x="8" y="15"/>
                </a:lnTo>
                <a:lnTo>
                  <a:pt x="5" y="20"/>
                </a:lnTo>
                <a:lnTo>
                  <a:pt x="4" y="21"/>
                </a:lnTo>
                <a:lnTo>
                  <a:pt x="7" y="20"/>
                </a:lnTo>
                <a:lnTo>
                  <a:pt x="5" y="20"/>
                </a:lnTo>
                <a:lnTo>
                  <a:pt x="2" y="26"/>
                </a:lnTo>
                <a:lnTo>
                  <a:pt x="0" y="28"/>
                </a:lnTo>
                <a:lnTo>
                  <a:pt x="0" y="41"/>
                </a:lnTo>
                <a:lnTo>
                  <a:pt x="20" y="41"/>
                </a:lnTo>
                <a:lnTo>
                  <a:pt x="20" y="35"/>
                </a:lnTo>
                <a:lnTo>
                  <a:pt x="22" y="33"/>
                </a:lnTo>
                <a:lnTo>
                  <a:pt x="18" y="33"/>
                </a:lnTo>
                <a:lnTo>
                  <a:pt x="20" y="33"/>
                </a:lnTo>
                <a:lnTo>
                  <a:pt x="23" y="28"/>
                </a:lnTo>
                <a:lnTo>
                  <a:pt x="25" y="26"/>
                </a:lnTo>
                <a:lnTo>
                  <a:pt x="22" y="28"/>
                </a:lnTo>
                <a:lnTo>
                  <a:pt x="23" y="28"/>
                </a:lnTo>
                <a:lnTo>
                  <a:pt x="27" y="23"/>
                </a:lnTo>
                <a:lnTo>
                  <a:pt x="28" y="23"/>
                </a:lnTo>
                <a:lnTo>
                  <a:pt x="30" y="21"/>
                </a:lnTo>
                <a:lnTo>
                  <a:pt x="31" y="21"/>
                </a:lnTo>
                <a:lnTo>
                  <a:pt x="33" y="20"/>
                </a:lnTo>
                <a:lnTo>
                  <a:pt x="40" y="20"/>
                </a:lnTo>
                <a:lnTo>
                  <a:pt x="45" y="20"/>
                </a:lnTo>
                <a:lnTo>
                  <a:pt x="46" y="21"/>
                </a:lnTo>
                <a:lnTo>
                  <a:pt x="46" y="18"/>
                </a:lnTo>
                <a:lnTo>
                  <a:pt x="46" y="20"/>
                </a:lnTo>
                <a:lnTo>
                  <a:pt x="51" y="23"/>
                </a:lnTo>
                <a:lnTo>
                  <a:pt x="53" y="25"/>
                </a:lnTo>
                <a:lnTo>
                  <a:pt x="51" y="21"/>
                </a:lnTo>
                <a:lnTo>
                  <a:pt x="48" y="20"/>
                </a:lnTo>
                <a:lnTo>
                  <a:pt x="56" y="28"/>
                </a:lnTo>
                <a:lnTo>
                  <a:pt x="55" y="25"/>
                </a:lnTo>
                <a:lnTo>
                  <a:pt x="51" y="23"/>
                </a:lnTo>
                <a:lnTo>
                  <a:pt x="59" y="31"/>
                </a:lnTo>
                <a:lnTo>
                  <a:pt x="58" y="28"/>
                </a:lnTo>
                <a:lnTo>
                  <a:pt x="55" y="26"/>
                </a:lnTo>
                <a:lnTo>
                  <a:pt x="56" y="28"/>
                </a:lnTo>
                <a:lnTo>
                  <a:pt x="59" y="33"/>
                </a:lnTo>
                <a:lnTo>
                  <a:pt x="61" y="33"/>
                </a:lnTo>
                <a:lnTo>
                  <a:pt x="58" y="33"/>
                </a:lnTo>
                <a:lnTo>
                  <a:pt x="59" y="35"/>
                </a:lnTo>
                <a:lnTo>
                  <a:pt x="59" y="43"/>
                </a:lnTo>
                <a:lnTo>
                  <a:pt x="64" y="48"/>
                </a:lnTo>
                <a:lnTo>
                  <a:pt x="71" y="31"/>
                </a:lnTo>
                <a:lnTo>
                  <a:pt x="63" y="35"/>
                </a:lnTo>
                <a:lnTo>
                  <a:pt x="59" y="46"/>
                </a:lnTo>
                <a:lnTo>
                  <a:pt x="58" y="48"/>
                </a:lnTo>
                <a:lnTo>
                  <a:pt x="61" y="48"/>
                </a:lnTo>
                <a:lnTo>
                  <a:pt x="59" y="48"/>
                </a:lnTo>
                <a:lnTo>
                  <a:pt x="56" y="53"/>
                </a:lnTo>
                <a:lnTo>
                  <a:pt x="55" y="54"/>
                </a:lnTo>
                <a:lnTo>
                  <a:pt x="58" y="53"/>
                </a:lnTo>
                <a:lnTo>
                  <a:pt x="59" y="49"/>
                </a:lnTo>
                <a:lnTo>
                  <a:pt x="51" y="58"/>
                </a:lnTo>
                <a:lnTo>
                  <a:pt x="55" y="56"/>
                </a:lnTo>
                <a:lnTo>
                  <a:pt x="56" y="53"/>
                </a:lnTo>
                <a:lnTo>
                  <a:pt x="48" y="61"/>
                </a:lnTo>
                <a:lnTo>
                  <a:pt x="51" y="59"/>
                </a:lnTo>
                <a:lnTo>
                  <a:pt x="53" y="56"/>
                </a:lnTo>
                <a:lnTo>
                  <a:pt x="51" y="58"/>
                </a:lnTo>
                <a:lnTo>
                  <a:pt x="46" y="61"/>
                </a:lnTo>
                <a:lnTo>
                  <a:pt x="46" y="62"/>
                </a:lnTo>
                <a:lnTo>
                  <a:pt x="46" y="59"/>
                </a:lnTo>
                <a:lnTo>
                  <a:pt x="45" y="61"/>
                </a:lnTo>
                <a:lnTo>
                  <a:pt x="33" y="64"/>
                </a:lnTo>
                <a:lnTo>
                  <a:pt x="30" y="72"/>
                </a:lnTo>
                <a:lnTo>
                  <a:pt x="46" y="66"/>
                </a:lnTo>
                <a:lnTo>
                  <a:pt x="41" y="61"/>
                </a:lnTo>
                <a:lnTo>
                  <a:pt x="33" y="61"/>
                </a:lnTo>
                <a:lnTo>
                  <a:pt x="31" y="59"/>
                </a:lnTo>
                <a:lnTo>
                  <a:pt x="30" y="59"/>
                </a:lnTo>
                <a:lnTo>
                  <a:pt x="28" y="58"/>
                </a:lnTo>
                <a:lnTo>
                  <a:pt x="27" y="58"/>
                </a:lnTo>
                <a:lnTo>
                  <a:pt x="23" y="53"/>
                </a:lnTo>
                <a:lnTo>
                  <a:pt x="22" y="53"/>
                </a:lnTo>
                <a:lnTo>
                  <a:pt x="25" y="54"/>
                </a:lnTo>
                <a:lnTo>
                  <a:pt x="23" y="53"/>
                </a:lnTo>
                <a:lnTo>
                  <a:pt x="20" y="48"/>
                </a:lnTo>
                <a:lnTo>
                  <a:pt x="18" y="48"/>
                </a:lnTo>
                <a:lnTo>
                  <a:pt x="22" y="48"/>
                </a:lnTo>
                <a:lnTo>
                  <a:pt x="20" y="46"/>
                </a:lnTo>
                <a:lnTo>
                  <a:pt x="2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73" name="Oval 45"/>
          <p:cNvSpPr>
            <a:spLocks noChangeArrowheads="1"/>
          </p:cNvSpPr>
          <p:nvPr/>
        </p:nvSpPr>
        <p:spPr bwMode="auto">
          <a:xfrm>
            <a:off x="6326188" y="2862263"/>
            <a:ext cx="101600" cy="1016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74" name="Freeform 46"/>
          <p:cNvSpPr>
            <a:spLocks/>
          </p:cNvSpPr>
          <p:nvPr/>
        </p:nvSpPr>
        <p:spPr bwMode="auto">
          <a:xfrm>
            <a:off x="6310313" y="2846388"/>
            <a:ext cx="128587" cy="128587"/>
          </a:xfrm>
          <a:custGeom>
            <a:avLst/>
            <a:gdLst/>
            <a:ahLst/>
            <a:cxnLst>
              <a:cxn ang="0">
                <a:pos x="2" y="54"/>
              </a:cxn>
              <a:cxn ang="0">
                <a:pos x="4" y="59"/>
              </a:cxn>
              <a:cxn ang="0">
                <a:pos x="13" y="69"/>
              </a:cxn>
              <a:cxn ang="0">
                <a:pos x="17" y="72"/>
              </a:cxn>
              <a:cxn ang="0">
                <a:pos x="20" y="76"/>
              </a:cxn>
              <a:cxn ang="0">
                <a:pos x="20" y="76"/>
              </a:cxn>
              <a:cxn ang="0">
                <a:pos x="36" y="81"/>
              </a:cxn>
              <a:cxn ang="0">
                <a:pos x="48" y="77"/>
              </a:cxn>
              <a:cxn ang="0">
                <a:pos x="61" y="76"/>
              </a:cxn>
              <a:cxn ang="0">
                <a:pos x="61" y="76"/>
              </a:cxn>
              <a:cxn ang="0">
                <a:pos x="64" y="72"/>
              </a:cxn>
              <a:cxn ang="0">
                <a:pos x="68" y="69"/>
              </a:cxn>
              <a:cxn ang="0">
                <a:pos x="77" y="59"/>
              </a:cxn>
              <a:cxn ang="0">
                <a:pos x="79" y="54"/>
              </a:cxn>
              <a:cxn ang="0">
                <a:pos x="73" y="51"/>
              </a:cxn>
              <a:cxn ang="0">
                <a:pos x="81" y="28"/>
              </a:cxn>
              <a:cxn ang="0">
                <a:pos x="74" y="20"/>
              </a:cxn>
              <a:cxn ang="0">
                <a:pos x="73" y="15"/>
              </a:cxn>
              <a:cxn ang="0">
                <a:pos x="69" y="12"/>
              </a:cxn>
              <a:cxn ang="0">
                <a:pos x="66" y="8"/>
              </a:cxn>
              <a:cxn ang="0">
                <a:pos x="61" y="7"/>
              </a:cxn>
              <a:cxn ang="0">
                <a:pos x="53" y="0"/>
              </a:cxn>
              <a:cxn ang="0">
                <a:pos x="20" y="5"/>
              </a:cxn>
              <a:cxn ang="0">
                <a:pos x="20" y="5"/>
              </a:cxn>
              <a:cxn ang="0">
                <a:pos x="17" y="8"/>
              </a:cxn>
              <a:cxn ang="0">
                <a:pos x="13" y="12"/>
              </a:cxn>
              <a:cxn ang="0">
                <a:pos x="4" y="21"/>
              </a:cxn>
              <a:cxn ang="0">
                <a:pos x="2" y="26"/>
              </a:cxn>
              <a:cxn ang="0">
                <a:pos x="20" y="41"/>
              </a:cxn>
              <a:cxn ang="0">
                <a:pos x="18" y="33"/>
              </a:cxn>
              <a:cxn ang="0">
                <a:pos x="25" y="26"/>
              </a:cxn>
              <a:cxn ang="0">
                <a:pos x="28" y="23"/>
              </a:cxn>
              <a:cxn ang="0">
                <a:pos x="31" y="20"/>
              </a:cxn>
              <a:cxn ang="0">
                <a:pos x="28" y="23"/>
              </a:cxn>
              <a:cxn ang="0">
                <a:pos x="33" y="21"/>
              </a:cxn>
              <a:cxn ang="0">
                <a:pos x="46" y="20"/>
              </a:cxn>
              <a:cxn ang="0">
                <a:pos x="48" y="20"/>
              </a:cxn>
              <a:cxn ang="0">
                <a:pos x="53" y="21"/>
              </a:cxn>
              <a:cxn ang="0">
                <a:pos x="53" y="23"/>
              </a:cxn>
              <a:cxn ang="0">
                <a:pos x="56" y="26"/>
              </a:cxn>
              <a:cxn ang="0">
                <a:pos x="63" y="33"/>
              </a:cxn>
              <a:cxn ang="0">
                <a:pos x="61" y="43"/>
              </a:cxn>
              <a:cxn ang="0">
                <a:pos x="64" y="35"/>
              </a:cxn>
              <a:cxn ang="0">
                <a:pos x="63" y="48"/>
              </a:cxn>
              <a:cxn ang="0">
                <a:pos x="56" y="54"/>
              </a:cxn>
              <a:cxn ang="0">
                <a:pos x="53" y="58"/>
              </a:cxn>
              <a:cxn ang="0">
                <a:pos x="50" y="61"/>
              </a:cxn>
              <a:cxn ang="0">
                <a:pos x="53" y="58"/>
              </a:cxn>
              <a:cxn ang="0">
                <a:pos x="48" y="59"/>
              </a:cxn>
              <a:cxn ang="0">
                <a:pos x="31" y="72"/>
              </a:cxn>
              <a:cxn ang="0">
                <a:pos x="35" y="61"/>
              </a:cxn>
              <a:cxn ang="0">
                <a:pos x="33" y="61"/>
              </a:cxn>
              <a:cxn ang="0">
                <a:pos x="28" y="59"/>
              </a:cxn>
              <a:cxn ang="0">
                <a:pos x="25" y="56"/>
              </a:cxn>
              <a:cxn ang="0">
                <a:pos x="22" y="53"/>
              </a:cxn>
              <a:cxn ang="0">
                <a:pos x="20" y="48"/>
              </a:cxn>
              <a:cxn ang="0">
                <a:pos x="20" y="46"/>
              </a:cxn>
            </a:cxnLst>
            <a:rect l="0" t="0" r="r" b="b"/>
            <a:pathLst>
              <a:path w="81" h="81">
                <a:moveTo>
                  <a:pt x="0" y="41"/>
                </a:moveTo>
                <a:lnTo>
                  <a:pt x="0" y="53"/>
                </a:lnTo>
                <a:lnTo>
                  <a:pt x="2" y="54"/>
                </a:lnTo>
                <a:lnTo>
                  <a:pt x="5" y="61"/>
                </a:lnTo>
                <a:lnTo>
                  <a:pt x="7" y="61"/>
                </a:lnTo>
                <a:lnTo>
                  <a:pt x="4" y="59"/>
                </a:lnTo>
                <a:lnTo>
                  <a:pt x="5" y="61"/>
                </a:lnTo>
                <a:lnTo>
                  <a:pt x="8" y="66"/>
                </a:lnTo>
                <a:lnTo>
                  <a:pt x="13" y="69"/>
                </a:lnTo>
                <a:lnTo>
                  <a:pt x="8" y="64"/>
                </a:lnTo>
                <a:lnTo>
                  <a:pt x="12" y="69"/>
                </a:lnTo>
                <a:lnTo>
                  <a:pt x="17" y="72"/>
                </a:lnTo>
                <a:lnTo>
                  <a:pt x="12" y="67"/>
                </a:lnTo>
                <a:lnTo>
                  <a:pt x="15" y="72"/>
                </a:lnTo>
                <a:lnTo>
                  <a:pt x="20" y="76"/>
                </a:lnTo>
                <a:lnTo>
                  <a:pt x="22" y="77"/>
                </a:lnTo>
                <a:lnTo>
                  <a:pt x="20" y="74"/>
                </a:lnTo>
                <a:lnTo>
                  <a:pt x="20" y="76"/>
                </a:lnTo>
                <a:lnTo>
                  <a:pt x="27" y="79"/>
                </a:lnTo>
                <a:lnTo>
                  <a:pt x="28" y="81"/>
                </a:lnTo>
                <a:lnTo>
                  <a:pt x="36" y="81"/>
                </a:lnTo>
                <a:lnTo>
                  <a:pt x="35" y="79"/>
                </a:lnTo>
                <a:lnTo>
                  <a:pt x="51" y="72"/>
                </a:lnTo>
                <a:lnTo>
                  <a:pt x="48" y="77"/>
                </a:lnTo>
                <a:lnTo>
                  <a:pt x="53" y="81"/>
                </a:lnTo>
                <a:lnTo>
                  <a:pt x="54" y="79"/>
                </a:lnTo>
                <a:lnTo>
                  <a:pt x="61" y="76"/>
                </a:lnTo>
                <a:lnTo>
                  <a:pt x="61" y="74"/>
                </a:lnTo>
                <a:lnTo>
                  <a:pt x="59" y="77"/>
                </a:lnTo>
                <a:lnTo>
                  <a:pt x="61" y="76"/>
                </a:lnTo>
                <a:lnTo>
                  <a:pt x="66" y="72"/>
                </a:lnTo>
                <a:lnTo>
                  <a:pt x="69" y="67"/>
                </a:lnTo>
                <a:lnTo>
                  <a:pt x="64" y="72"/>
                </a:lnTo>
                <a:lnTo>
                  <a:pt x="69" y="69"/>
                </a:lnTo>
                <a:lnTo>
                  <a:pt x="73" y="64"/>
                </a:lnTo>
                <a:lnTo>
                  <a:pt x="68" y="69"/>
                </a:lnTo>
                <a:lnTo>
                  <a:pt x="73" y="66"/>
                </a:lnTo>
                <a:lnTo>
                  <a:pt x="76" y="61"/>
                </a:lnTo>
                <a:lnTo>
                  <a:pt x="77" y="59"/>
                </a:lnTo>
                <a:lnTo>
                  <a:pt x="74" y="61"/>
                </a:lnTo>
                <a:lnTo>
                  <a:pt x="76" y="61"/>
                </a:lnTo>
                <a:lnTo>
                  <a:pt x="79" y="54"/>
                </a:lnTo>
                <a:lnTo>
                  <a:pt x="81" y="53"/>
                </a:lnTo>
                <a:lnTo>
                  <a:pt x="77" y="48"/>
                </a:lnTo>
                <a:lnTo>
                  <a:pt x="73" y="51"/>
                </a:lnTo>
                <a:lnTo>
                  <a:pt x="79" y="35"/>
                </a:lnTo>
                <a:lnTo>
                  <a:pt x="81" y="36"/>
                </a:lnTo>
                <a:lnTo>
                  <a:pt x="81" y="28"/>
                </a:lnTo>
                <a:lnTo>
                  <a:pt x="79" y="26"/>
                </a:lnTo>
                <a:lnTo>
                  <a:pt x="76" y="20"/>
                </a:lnTo>
                <a:lnTo>
                  <a:pt x="74" y="20"/>
                </a:lnTo>
                <a:lnTo>
                  <a:pt x="77" y="21"/>
                </a:lnTo>
                <a:lnTo>
                  <a:pt x="76" y="20"/>
                </a:lnTo>
                <a:lnTo>
                  <a:pt x="73" y="15"/>
                </a:lnTo>
                <a:lnTo>
                  <a:pt x="68" y="12"/>
                </a:lnTo>
                <a:lnTo>
                  <a:pt x="73" y="16"/>
                </a:lnTo>
                <a:lnTo>
                  <a:pt x="69" y="12"/>
                </a:lnTo>
                <a:lnTo>
                  <a:pt x="64" y="8"/>
                </a:lnTo>
                <a:lnTo>
                  <a:pt x="69" y="13"/>
                </a:lnTo>
                <a:lnTo>
                  <a:pt x="66" y="8"/>
                </a:lnTo>
                <a:lnTo>
                  <a:pt x="61" y="5"/>
                </a:lnTo>
                <a:lnTo>
                  <a:pt x="59" y="3"/>
                </a:lnTo>
                <a:lnTo>
                  <a:pt x="61" y="7"/>
                </a:lnTo>
                <a:lnTo>
                  <a:pt x="61" y="5"/>
                </a:lnTo>
                <a:lnTo>
                  <a:pt x="54" y="2"/>
                </a:lnTo>
                <a:lnTo>
                  <a:pt x="53" y="0"/>
                </a:lnTo>
                <a:lnTo>
                  <a:pt x="28" y="0"/>
                </a:lnTo>
                <a:lnTo>
                  <a:pt x="27" y="2"/>
                </a:lnTo>
                <a:lnTo>
                  <a:pt x="20" y="5"/>
                </a:lnTo>
                <a:lnTo>
                  <a:pt x="20" y="7"/>
                </a:lnTo>
                <a:lnTo>
                  <a:pt x="22" y="3"/>
                </a:lnTo>
                <a:lnTo>
                  <a:pt x="20" y="5"/>
                </a:lnTo>
                <a:lnTo>
                  <a:pt x="15" y="8"/>
                </a:lnTo>
                <a:lnTo>
                  <a:pt x="12" y="13"/>
                </a:lnTo>
                <a:lnTo>
                  <a:pt x="17" y="8"/>
                </a:lnTo>
                <a:lnTo>
                  <a:pt x="12" y="12"/>
                </a:lnTo>
                <a:lnTo>
                  <a:pt x="8" y="16"/>
                </a:lnTo>
                <a:lnTo>
                  <a:pt x="13" y="12"/>
                </a:lnTo>
                <a:lnTo>
                  <a:pt x="8" y="15"/>
                </a:lnTo>
                <a:lnTo>
                  <a:pt x="5" y="20"/>
                </a:lnTo>
                <a:lnTo>
                  <a:pt x="4" y="21"/>
                </a:lnTo>
                <a:lnTo>
                  <a:pt x="7" y="20"/>
                </a:lnTo>
                <a:lnTo>
                  <a:pt x="5" y="20"/>
                </a:lnTo>
                <a:lnTo>
                  <a:pt x="2" y="26"/>
                </a:lnTo>
                <a:lnTo>
                  <a:pt x="0" y="28"/>
                </a:lnTo>
                <a:lnTo>
                  <a:pt x="0" y="41"/>
                </a:lnTo>
                <a:lnTo>
                  <a:pt x="20" y="41"/>
                </a:lnTo>
                <a:lnTo>
                  <a:pt x="20" y="35"/>
                </a:lnTo>
                <a:lnTo>
                  <a:pt x="22" y="33"/>
                </a:lnTo>
                <a:lnTo>
                  <a:pt x="18" y="33"/>
                </a:lnTo>
                <a:lnTo>
                  <a:pt x="20" y="33"/>
                </a:lnTo>
                <a:lnTo>
                  <a:pt x="23" y="28"/>
                </a:lnTo>
                <a:lnTo>
                  <a:pt x="25" y="26"/>
                </a:lnTo>
                <a:lnTo>
                  <a:pt x="22" y="28"/>
                </a:lnTo>
                <a:lnTo>
                  <a:pt x="20" y="31"/>
                </a:lnTo>
                <a:lnTo>
                  <a:pt x="28" y="23"/>
                </a:lnTo>
                <a:lnTo>
                  <a:pt x="25" y="25"/>
                </a:lnTo>
                <a:lnTo>
                  <a:pt x="23" y="28"/>
                </a:lnTo>
                <a:lnTo>
                  <a:pt x="31" y="20"/>
                </a:lnTo>
                <a:lnTo>
                  <a:pt x="28" y="21"/>
                </a:lnTo>
                <a:lnTo>
                  <a:pt x="27" y="25"/>
                </a:lnTo>
                <a:lnTo>
                  <a:pt x="28" y="23"/>
                </a:lnTo>
                <a:lnTo>
                  <a:pt x="33" y="20"/>
                </a:lnTo>
                <a:lnTo>
                  <a:pt x="33" y="18"/>
                </a:lnTo>
                <a:lnTo>
                  <a:pt x="33" y="21"/>
                </a:lnTo>
                <a:lnTo>
                  <a:pt x="35" y="20"/>
                </a:lnTo>
                <a:lnTo>
                  <a:pt x="41" y="20"/>
                </a:lnTo>
                <a:lnTo>
                  <a:pt x="46" y="20"/>
                </a:lnTo>
                <a:lnTo>
                  <a:pt x="48" y="21"/>
                </a:lnTo>
                <a:lnTo>
                  <a:pt x="48" y="18"/>
                </a:lnTo>
                <a:lnTo>
                  <a:pt x="48" y="20"/>
                </a:lnTo>
                <a:lnTo>
                  <a:pt x="53" y="23"/>
                </a:lnTo>
                <a:lnTo>
                  <a:pt x="54" y="25"/>
                </a:lnTo>
                <a:lnTo>
                  <a:pt x="53" y="21"/>
                </a:lnTo>
                <a:lnTo>
                  <a:pt x="50" y="20"/>
                </a:lnTo>
                <a:lnTo>
                  <a:pt x="56" y="25"/>
                </a:lnTo>
                <a:lnTo>
                  <a:pt x="53" y="23"/>
                </a:lnTo>
                <a:lnTo>
                  <a:pt x="61" y="31"/>
                </a:lnTo>
                <a:lnTo>
                  <a:pt x="59" y="28"/>
                </a:lnTo>
                <a:lnTo>
                  <a:pt x="56" y="26"/>
                </a:lnTo>
                <a:lnTo>
                  <a:pt x="58" y="28"/>
                </a:lnTo>
                <a:lnTo>
                  <a:pt x="61" y="33"/>
                </a:lnTo>
                <a:lnTo>
                  <a:pt x="63" y="33"/>
                </a:lnTo>
                <a:lnTo>
                  <a:pt x="59" y="33"/>
                </a:lnTo>
                <a:lnTo>
                  <a:pt x="61" y="35"/>
                </a:lnTo>
                <a:lnTo>
                  <a:pt x="61" y="43"/>
                </a:lnTo>
                <a:lnTo>
                  <a:pt x="66" y="48"/>
                </a:lnTo>
                <a:lnTo>
                  <a:pt x="73" y="31"/>
                </a:lnTo>
                <a:lnTo>
                  <a:pt x="64" y="35"/>
                </a:lnTo>
                <a:lnTo>
                  <a:pt x="61" y="46"/>
                </a:lnTo>
                <a:lnTo>
                  <a:pt x="59" y="48"/>
                </a:lnTo>
                <a:lnTo>
                  <a:pt x="63" y="48"/>
                </a:lnTo>
                <a:lnTo>
                  <a:pt x="61" y="48"/>
                </a:lnTo>
                <a:lnTo>
                  <a:pt x="58" y="53"/>
                </a:lnTo>
                <a:lnTo>
                  <a:pt x="56" y="54"/>
                </a:lnTo>
                <a:lnTo>
                  <a:pt x="59" y="53"/>
                </a:lnTo>
                <a:lnTo>
                  <a:pt x="61" y="49"/>
                </a:lnTo>
                <a:lnTo>
                  <a:pt x="53" y="58"/>
                </a:lnTo>
                <a:lnTo>
                  <a:pt x="56" y="56"/>
                </a:lnTo>
                <a:lnTo>
                  <a:pt x="58" y="53"/>
                </a:lnTo>
                <a:lnTo>
                  <a:pt x="50" y="61"/>
                </a:lnTo>
                <a:lnTo>
                  <a:pt x="53" y="59"/>
                </a:lnTo>
                <a:lnTo>
                  <a:pt x="54" y="56"/>
                </a:lnTo>
                <a:lnTo>
                  <a:pt x="53" y="58"/>
                </a:lnTo>
                <a:lnTo>
                  <a:pt x="48" y="61"/>
                </a:lnTo>
                <a:lnTo>
                  <a:pt x="48" y="62"/>
                </a:lnTo>
                <a:lnTo>
                  <a:pt x="48" y="59"/>
                </a:lnTo>
                <a:lnTo>
                  <a:pt x="46" y="61"/>
                </a:lnTo>
                <a:lnTo>
                  <a:pt x="35" y="64"/>
                </a:lnTo>
                <a:lnTo>
                  <a:pt x="31" y="72"/>
                </a:lnTo>
                <a:lnTo>
                  <a:pt x="48" y="66"/>
                </a:lnTo>
                <a:lnTo>
                  <a:pt x="43" y="61"/>
                </a:lnTo>
                <a:lnTo>
                  <a:pt x="35" y="61"/>
                </a:lnTo>
                <a:lnTo>
                  <a:pt x="33" y="59"/>
                </a:lnTo>
                <a:lnTo>
                  <a:pt x="33" y="62"/>
                </a:lnTo>
                <a:lnTo>
                  <a:pt x="33" y="61"/>
                </a:lnTo>
                <a:lnTo>
                  <a:pt x="28" y="58"/>
                </a:lnTo>
                <a:lnTo>
                  <a:pt x="27" y="56"/>
                </a:lnTo>
                <a:lnTo>
                  <a:pt x="28" y="59"/>
                </a:lnTo>
                <a:lnTo>
                  <a:pt x="31" y="61"/>
                </a:lnTo>
                <a:lnTo>
                  <a:pt x="23" y="53"/>
                </a:lnTo>
                <a:lnTo>
                  <a:pt x="25" y="56"/>
                </a:lnTo>
                <a:lnTo>
                  <a:pt x="28" y="58"/>
                </a:lnTo>
                <a:lnTo>
                  <a:pt x="20" y="49"/>
                </a:lnTo>
                <a:lnTo>
                  <a:pt x="22" y="53"/>
                </a:lnTo>
                <a:lnTo>
                  <a:pt x="25" y="54"/>
                </a:lnTo>
                <a:lnTo>
                  <a:pt x="23" y="53"/>
                </a:lnTo>
                <a:lnTo>
                  <a:pt x="20" y="48"/>
                </a:lnTo>
                <a:lnTo>
                  <a:pt x="18" y="48"/>
                </a:lnTo>
                <a:lnTo>
                  <a:pt x="22" y="48"/>
                </a:lnTo>
                <a:lnTo>
                  <a:pt x="20" y="46"/>
                </a:lnTo>
                <a:lnTo>
                  <a:pt x="20" y="41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8575" name="Rectangle 47"/>
          <p:cNvSpPr>
            <a:spLocks noChangeArrowheads="1"/>
          </p:cNvSpPr>
          <p:nvPr/>
        </p:nvSpPr>
        <p:spPr bwMode="auto">
          <a:xfrm>
            <a:off x="3911600" y="1568450"/>
            <a:ext cx="2968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In</a:t>
            </a:r>
            <a:endParaRPr lang="en-US"/>
          </a:p>
        </p:txBody>
      </p:sp>
      <p:sp>
        <p:nvSpPr>
          <p:cNvPr id="918576" name="Rectangle 48"/>
          <p:cNvSpPr>
            <a:spLocks noChangeArrowheads="1"/>
          </p:cNvSpPr>
          <p:nvPr/>
        </p:nvSpPr>
        <p:spPr bwMode="auto">
          <a:xfrm>
            <a:off x="3200400" y="2808288"/>
            <a:ext cx="828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Clock CP</a:t>
            </a:r>
            <a:endParaRPr lang="en-US"/>
          </a:p>
        </p:txBody>
      </p:sp>
      <p:sp>
        <p:nvSpPr>
          <p:cNvPr id="918577" name="Rectangle 49"/>
          <p:cNvSpPr>
            <a:spLocks noChangeArrowheads="1"/>
          </p:cNvSpPr>
          <p:nvPr/>
        </p:nvSpPr>
        <p:spPr bwMode="auto">
          <a:xfrm>
            <a:off x="5307013" y="1543050"/>
            <a:ext cx="25241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A</a:t>
            </a:r>
            <a:endParaRPr lang="en-US"/>
          </a:p>
        </p:txBody>
      </p:sp>
      <p:sp>
        <p:nvSpPr>
          <p:cNvPr id="918578" name="Rectangle 50"/>
          <p:cNvSpPr>
            <a:spLocks noChangeArrowheads="1"/>
          </p:cNvSpPr>
          <p:nvPr/>
        </p:nvSpPr>
        <p:spPr bwMode="auto">
          <a:xfrm>
            <a:off x="6337300" y="1524000"/>
            <a:ext cx="2603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B</a:t>
            </a:r>
            <a:endParaRPr lang="en-US"/>
          </a:p>
        </p:txBody>
      </p:sp>
      <p:sp>
        <p:nvSpPr>
          <p:cNvPr id="918579" name="Rectangle 51"/>
          <p:cNvSpPr>
            <a:spLocks noChangeArrowheads="1"/>
          </p:cNvSpPr>
          <p:nvPr/>
        </p:nvSpPr>
        <p:spPr bwMode="auto">
          <a:xfrm>
            <a:off x="7296150" y="1543050"/>
            <a:ext cx="2603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/>
          </a:p>
        </p:txBody>
      </p:sp>
      <p:sp>
        <p:nvSpPr>
          <p:cNvPr id="918580" name="Rectangle 52"/>
          <p:cNvSpPr>
            <a:spLocks noChangeArrowheads="1"/>
          </p:cNvSpPr>
          <p:nvPr/>
        </p:nvSpPr>
        <p:spPr bwMode="auto">
          <a:xfrm>
            <a:off x="8326438" y="1552575"/>
            <a:ext cx="479425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0" baseline="0">
                <a:solidFill>
                  <a:srgbClr val="000000"/>
                </a:solidFill>
                <a:latin typeface="Swiss 721 SWA" charset="0"/>
              </a:rPr>
              <a:t>Out</a:t>
            </a:r>
            <a:endParaRPr lang="en-US"/>
          </a:p>
        </p:txBody>
      </p:sp>
      <p:grpSp>
        <p:nvGrpSpPr>
          <p:cNvPr id="919090" name="Group 562"/>
          <p:cNvGrpSpPr>
            <a:grpSpLocks/>
          </p:cNvGrpSpPr>
          <p:nvPr/>
        </p:nvGrpSpPr>
        <p:grpSpPr bwMode="auto">
          <a:xfrm>
            <a:off x="3579813" y="3170238"/>
            <a:ext cx="5092700" cy="2847975"/>
            <a:chOff x="2255" y="1997"/>
            <a:chExt cx="3208" cy="1794"/>
          </a:xfrm>
        </p:grpSpPr>
        <p:sp>
          <p:nvSpPr>
            <p:cNvPr id="918581" name="Rectangle 53"/>
            <p:cNvSpPr>
              <a:spLocks noChangeArrowheads="1"/>
            </p:cNvSpPr>
            <p:nvPr/>
          </p:nvSpPr>
          <p:spPr bwMode="auto">
            <a:xfrm>
              <a:off x="2409" y="2024"/>
              <a:ext cx="23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CP</a:t>
              </a:r>
              <a:endParaRPr lang="en-US"/>
            </a:p>
          </p:txBody>
        </p:sp>
        <p:sp>
          <p:nvSpPr>
            <p:cNvPr id="918582" name="Rectangle 54"/>
            <p:cNvSpPr>
              <a:spLocks noChangeArrowheads="1"/>
            </p:cNvSpPr>
            <p:nvPr/>
          </p:nvSpPr>
          <p:spPr bwMode="auto">
            <a:xfrm>
              <a:off x="2644" y="2024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583" name="Rectangle 55"/>
            <p:cNvSpPr>
              <a:spLocks noChangeArrowheads="1"/>
            </p:cNvSpPr>
            <p:nvPr/>
          </p:nvSpPr>
          <p:spPr bwMode="auto">
            <a:xfrm>
              <a:off x="2976" y="2024"/>
              <a:ext cx="16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In</a:t>
              </a:r>
              <a:endParaRPr lang="en-US"/>
            </a:p>
          </p:txBody>
        </p:sp>
        <p:sp>
          <p:nvSpPr>
            <p:cNvPr id="918584" name="Rectangle 56"/>
            <p:cNvSpPr>
              <a:spLocks noChangeArrowheads="1"/>
            </p:cNvSpPr>
            <p:nvPr/>
          </p:nvSpPr>
          <p:spPr bwMode="auto">
            <a:xfrm>
              <a:off x="3144" y="2024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585" name="Rectangle 57"/>
            <p:cNvSpPr>
              <a:spLocks noChangeArrowheads="1"/>
            </p:cNvSpPr>
            <p:nvPr/>
          </p:nvSpPr>
          <p:spPr bwMode="auto">
            <a:xfrm>
              <a:off x="3528" y="2024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918586" name="Rectangle 58"/>
            <p:cNvSpPr>
              <a:spLocks noChangeArrowheads="1"/>
            </p:cNvSpPr>
            <p:nvPr/>
          </p:nvSpPr>
          <p:spPr bwMode="auto">
            <a:xfrm>
              <a:off x="3656" y="2024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587" name="Rectangle 59"/>
            <p:cNvSpPr>
              <a:spLocks noChangeArrowheads="1"/>
            </p:cNvSpPr>
            <p:nvPr/>
          </p:nvSpPr>
          <p:spPr bwMode="auto">
            <a:xfrm>
              <a:off x="4066" y="2024"/>
              <a:ext cx="11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918588" name="Rectangle 60"/>
            <p:cNvSpPr>
              <a:spLocks noChangeArrowheads="1"/>
            </p:cNvSpPr>
            <p:nvPr/>
          </p:nvSpPr>
          <p:spPr bwMode="auto">
            <a:xfrm>
              <a:off x="4185" y="2024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589" name="Rectangle 61"/>
            <p:cNvSpPr>
              <a:spLocks noChangeArrowheads="1"/>
            </p:cNvSpPr>
            <p:nvPr/>
          </p:nvSpPr>
          <p:spPr bwMode="auto">
            <a:xfrm>
              <a:off x="4593" y="2024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C</a:t>
              </a:r>
              <a:endParaRPr lang="en-US"/>
            </a:p>
          </p:txBody>
        </p:sp>
        <p:sp>
          <p:nvSpPr>
            <p:cNvPr id="918590" name="Rectangle 62"/>
            <p:cNvSpPr>
              <a:spLocks noChangeArrowheads="1"/>
            </p:cNvSpPr>
            <p:nvPr/>
          </p:nvSpPr>
          <p:spPr bwMode="auto">
            <a:xfrm>
              <a:off x="4721" y="2024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591" name="Rectangle 63"/>
            <p:cNvSpPr>
              <a:spLocks noChangeArrowheads="1"/>
            </p:cNvSpPr>
            <p:nvPr/>
          </p:nvSpPr>
          <p:spPr bwMode="auto">
            <a:xfrm>
              <a:off x="5042" y="2024"/>
              <a:ext cx="29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Out</a:t>
              </a:r>
              <a:endParaRPr lang="en-US"/>
            </a:p>
          </p:txBody>
        </p:sp>
        <p:sp>
          <p:nvSpPr>
            <p:cNvPr id="918592" name="Rectangle 64"/>
            <p:cNvSpPr>
              <a:spLocks noChangeArrowheads="1"/>
            </p:cNvSpPr>
            <p:nvPr/>
          </p:nvSpPr>
          <p:spPr bwMode="auto">
            <a:xfrm>
              <a:off x="5339" y="2024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593" name="Rectangle 65"/>
            <p:cNvSpPr>
              <a:spLocks noChangeArrowheads="1"/>
            </p:cNvSpPr>
            <p:nvPr/>
          </p:nvSpPr>
          <p:spPr bwMode="auto">
            <a:xfrm>
              <a:off x="2255" y="2006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594" name="Line 66"/>
            <p:cNvSpPr>
              <a:spLocks noChangeShapeType="1"/>
            </p:cNvSpPr>
            <p:nvPr/>
          </p:nvSpPr>
          <p:spPr bwMode="auto">
            <a:xfrm>
              <a:off x="2255" y="200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595" name="Line 67"/>
            <p:cNvSpPr>
              <a:spLocks noChangeShapeType="1"/>
            </p:cNvSpPr>
            <p:nvPr/>
          </p:nvSpPr>
          <p:spPr bwMode="auto">
            <a:xfrm>
              <a:off x="2255" y="200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596" name="Rectangle 68"/>
            <p:cNvSpPr>
              <a:spLocks noChangeArrowheads="1"/>
            </p:cNvSpPr>
            <p:nvPr/>
          </p:nvSpPr>
          <p:spPr bwMode="auto">
            <a:xfrm>
              <a:off x="2255" y="2006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597" name="Line 69"/>
            <p:cNvSpPr>
              <a:spLocks noChangeShapeType="1"/>
            </p:cNvSpPr>
            <p:nvPr/>
          </p:nvSpPr>
          <p:spPr bwMode="auto">
            <a:xfrm>
              <a:off x="2255" y="200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598" name="Line 70"/>
            <p:cNvSpPr>
              <a:spLocks noChangeShapeType="1"/>
            </p:cNvSpPr>
            <p:nvPr/>
          </p:nvSpPr>
          <p:spPr bwMode="auto">
            <a:xfrm>
              <a:off x="2255" y="200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599" name="Rectangle 71"/>
            <p:cNvSpPr>
              <a:spLocks noChangeArrowheads="1"/>
            </p:cNvSpPr>
            <p:nvPr/>
          </p:nvSpPr>
          <p:spPr bwMode="auto">
            <a:xfrm>
              <a:off x="2266" y="2006"/>
              <a:ext cx="52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00" name="Line 72"/>
            <p:cNvSpPr>
              <a:spLocks noChangeShapeType="1"/>
            </p:cNvSpPr>
            <p:nvPr/>
          </p:nvSpPr>
          <p:spPr bwMode="auto">
            <a:xfrm>
              <a:off x="2266" y="2006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04" name="Rectangle 76"/>
            <p:cNvSpPr>
              <a:spLocks noChangeArrowheads="1"/>
            </p:cNvSpPr>
            <p:nvPr/>
          </p:nvSpPr>
          <p:spPr bwMode="auto">
            <a:xfrm>
              <a:off x="2802" y="2006"/>
              <a:ext cx="52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05" name="Line 77"/>
            <p:cNvSpPr>
              <a:spLocks noChangeShapeType="1"/>
            </p:cNvSpPr>
            <p:nvPr/>
          </p:nvSpPr>
          <p:spPr bwMode="auto">
            <a:xfrm>
              <a:off x="2802" y="2006"/>
              <a:ext cx="5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06" name="Rectangle 78"/>
            <p:cNvSpPr>
              <a:spLocks noChangeArrowheads="1"/>
            </p:cNvSpPr>
            <p:nvPr/>
          </p:nvSpPr>
          <p:spPr bwMode="auto">
            <a:xfrm>
              <a:off x="3324" y="2006"/>
              <a:ext cx="1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07" name="Line 79"/>
            <p:cNvSpPr>
              <a:spLocks noChangeShapeType="1"/>
            </p:cNvSpPr>
            <p:nvPr/>
          </p:nvSpPr>
          <p:spPr bwMode="auto">
            <a:xfrm>
              <a:off x="3324" y="2006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08" name="Line 80"/>
            <p:cNvSpPr>
              <a:spLocks noChangeShapeType="1"/>
            </p:cNvSpPr>
            <p:nvPr/>
          </p:nvSpPr>
          <p:spPr bwMode="auto">
            <a:xfrm>
              <a:off x="3324" y="200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09" name="Rectangle 81"/>
            <p:cNvSpPr>
              <a:spLocks noChangeArrowheads="1"/>
            </p:cNvSpPr>
            <p:nvPr/>
          </p:nvSpPr>
          <p:spPr bwMode="auto">
            <a:xfrm>
              <a:off x="3334" y="2006"/>
              <a:ext cx="52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10" name="Line 82"/>
            <p:cNvSpPr>
              <a:spLocks noChangeShapeType="1"/>
            </p:cNvSpPr>
            <p:nvPr/>
          </p:nvSpPr>
          <p:spPr bwMode="auto">
            <a:xfrm>
              <a:off x="3334" y="2006"/>
              <a:ext cx="5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11" name="Rectangle 83"/>
            <p:cNvSpPr>
              <a:spLocks noChangeArrowheads="1"/>
            </p:cNvSpPr>
            <p:nvPr/>
          </p:nvSpPr>
          <p:spPr bwMode="auto">
            <a:xfrm>
              <a:off x="3856" y="2006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12" name="Line 84"/>
            <p:cNvSpPr>
              <a:spLocks noChangeShapeType="1"/>
            </p:cNvSpPr>
            <p:nvPr/>
          </p:nvSpPr>
          <p:spPr bwMode="auto">
            <a:xfrm>
              <a:off x="3856" y="200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13" name="Line 85"/>
            <p:cNvSpPr>
              <a:spLocks noChangeShapeType="1"/>
            </p:cNvSpPr>
            <p:nvPr/>
          </p:nvSpPr>
          <p:spPr bwMode="auto">
            <a:xfrm>
              <a:off x="3856" y="200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14" name="Rectangle 86"/>
            <p:cNvSpPr>
              <a:spLocks noChangeArrowheads="1"/>
            </p:cNvSpPr>
            <p:nvPr/>
          </p:nvSpPr>
          <p:spPr bwMode="auto">
            <a:xfrm>
              <a:off x="3867" y="2006"/>
              <a:ext cx="52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15" name="Line 87"/>
            <p:cNvSpPr>
              <a:spLocks noChangeShapeType="1"/>
            </p:cNvSpPr>
            <p:nvPr/>
          </p:nvSpPr>
          <p:spPr bwMode="auto">
            <a:xfrm>
              <a:off x="3867" y="2006"/>
              <a:ext cx="5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19" name="Rectangle 91"/>
            <p:cNvSpPr>
              <a:spLocks noChangeArrowheads="1"/>
            </p:cNvSpPr>
            <p:nvPr/>
          </p:nvSpPr>
          <p:spPr bwMode="auto">
            <a:xfrm>
              <a:off x="4400" y="2006"/>
              <a:ext cx="52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20" name="Line 92"/>
            <p:cNvSpPr>
              <a:spLocks noChangeShapeType="1"/>
            </p:cNvSpPr>
            <p:nvPr/>
          </p:nvSpPr>
          <p:spPr bwMode="auto">
            <a:xfrm>
              <a:off x="4400" y="2006"/>
              <a:ext cx="5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21" name="Rectangle 93"/>
            <p:cNvSpPr>
              <a:spLocks noChangeArrowheads="1"/>
            </p:cNvSpPr>
            <p:nvPr/>
          </p:nvSpPr>
          <p:spPr bwMode="auto">
            <a:xfrm>
              <a:off x="4922" y="2006"/>
              <a:ext cx="1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22" name="Line 94"/>
            <p:cNvSpPr>
              <a:spLocks noChangeShapeType="1"/>
            </p:cNvSpPr>
            <p:nvPr/>
          </p:nvSpPr>
          <p:spPr bwMode="auto">
            <a:xfrm>
              <a:off x="4922" y="2006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23" name="Line 95"/>
            <p:cNvSpPr>
              <a:spLocks noChangeShapeType="1"/>
            </p:cNvSpPr>
            <p:nvPr/>
          </p:nvSpPr>
          <p:spPr bwMode="auto">
            <a:xfrm>
              <a:off x="4922" y="200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24" name="Rectangle 96"/>
            <p:cNvSpPr>
              <a:spLocks noChangeArrowheads="1"/>
            </p:cNvSpPr>
            <p:nvPr/>
          </p:nvSpPr>
          <p:spPr bwMode="auto">
            <a:xfrm>
              <a:off x="4932" y="2006"/>
              <a:ext cx="520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25" name="Line 97"/>
            <p:cNvSpPr>
              <a:spLocks noChangeShapeType="1"/>
            </p:cNvSpPr>
            <p:nvPr/>
          </p:nvSpPr>
          <p:spPr bwMode="auto">
            <a:xfrm>
              <a:off x="4932" y="2006"/>
              <a:ext cx="5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26" name="Rectangle 98"/>
            <p:cNvSpPr>
              <a:spLocks noChangeArrowheads="1"/>
            </p:cNvSpPr>
            <p:nvPr/>
          </p:nvSpPr>
          <p:spPr bwMode="auto">
            <a:xfrm>
              <a:off x="5452" y="2006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27" name="Line 99"/>
            <p:cNvSpPr>
              <a:spLocks noChangeShapeType="1"/>
            </p:cNvSpPr>
            <p:nvPr/>
          </p:nvSpPr>
          <p:spPr bwMode="auto">
            <a:xfrm>
              <a:off x="5452" y="200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28" name="Line 100"/>
            <p:cNvSpPr>
              <a:spLocks noChangeShapeType="1"/>
            </p:cNvSpPr>
            <p:nvPr/>
          </p:nvSpPr>
          <p:spPr bwMode="auto">
            <a:xfrm>
              <a:off x="5452" y="200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29" name="Rectangle 101"/>
            <p:cNvSpPr>
              <a:spLocks noChangeArrowheads="1"/>
            </p:cNvSpPr>
            <p:nvPr/>
          </p:nvSpPr>
          <p:spPr bwMode="auto">
            <a:xfrm>
              <a:off x="5452" y="2006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30" name="Line 102"/>
            <p:cNvSpPr>
              <a:spLocks noChangeShapeType="1"/>
            </p:cNvSpPr>
            <p:nvPr/>
          </p:nvSpPr>
          <p:spPr bwMode="auto">
            <a:xfrm>
              <a:off x="5452" y="200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31" name="Line 103"/>
            <p:cNvSpPr>
              <a:spLocks noChangeShapeType="1"/>
            </p:cNvSpPr>
            <p:nvPr/>
          </p:nvSpPr>
          <p:spPr bwMode="auto">
            <a:xfrm>
              <a:off x="5452" y="200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32" name="Rectangle 104"/>
            <p:cNvSpPr>
              <a:spLocks noChangeArrowheads="1"/>
            </p:cNvSpPr>
            <p:nvPr/>
          </p:nvSpPr>
          <p:spPr bwMode="auto">
            <a:xfrm>
              <a:off x="2255" y="2017"/>
              <a:ext cx="11" cy="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33" name="Line 105"/>
            <p:cNvSpPr>
              <a:spLocks noChangeShapeType="1"/>
            </p:cNvSpPr>
            <p:nvPr/>
          </p:nvSpPr>
          <p:spPr bwMode="auto">
            <a:xfrm>
              <a:off x="2255" y="2017"/>
              <a:ext cx="1" cy="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37" name="Line 109"/>
            <p:cNvSpPr>
              <a:spLocks noChangeShapeType="1"/>
            </p:cNvSpPr>
            <p:nvPr/>
          </p:nvSpPr>
          <p:spPr bwMode="auto">
            <a:xfrm>
              <a:off x="3324" y="2017"/>
              <a:ext cx="1" cy="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38" name="Rectangle 110"/>
            <p:cNvSpPr>
              <a:spLocks noChangeArrowheads="1"/>
            </p:cNvSpPr>
            <p:nvPr/>
          </p:nvSpPr>
          <p:spPr bwMode="auto">
            <a:xfrm>
              <a:off x="3856" y="2017"/>
              <a:ext cx="6" cy="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39" name="Line 111"/>
            <p:cNvSpPr>
              <a:spLocks noChangeShapeType="1"/>
            </p:cNvSpPr>
            <p:nvPr/>
          </p:nvSpPr>
          <p:spPr bwMode="auto">
            <a:xfrm>
              <a:off x="3856" y="2017"/>
              <a:ext cx="1" cy="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42" name="Rectangle 114"/>
            <p:cNvSpPr>
              <a:spLocks noChangeArrowheads="1"/>
            </p:cNvSpPr>
            <p:nvPr/>
          </p:nvSpPr>
          <p:spPr bwMode="auto">
            <a:xfrm>
              <a:off x="4922" y="2017"/>
              <a:ext cx="5" cy="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43" name="Line 115"/>
            <p:cNvSpPr>
              <a:spLocks noChangeShapeType="1"/>
            </p:cNvSpPr>
            <p:nvPr/>
          </p:nvSpPr>
          <p:spPr bwMode="auto">
            <a:xfrm>
              <a:off x="4922" y="2017"/>
              <a:ext cx="1" cy="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44" name="Rectangle 116"/>
            <p:cNvSpPr>
              <a:spLocks noChangeArrowheads="1"/>
            </p:cNvSpPr>
            <p:nvPr/>
          </p:nvSpPr>
          <p:spPr bwMode="auto">
            <a:xfrm>
              <a:off x="5452" y="2017"/>
              <a:ext cx="11" cy="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45" name="Line 117"/>
            <p:cNvSpPr>
              <a:spLocks noChangeShapeType="1"/>
            </p:cNvSpPr>
            <p:nvPr/>
          </p:nvSpPr>
          <p:spPr bwMode="auto">
            <a:xfrm>
              <a:off x="5452" y="2017"/>
              <a:ext cx="1" cy="20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46" name="Rectangle 118"/>
            <p:cNvSpPr>
              <a:spLocks noChangeArrowheads="1"/>
            </p:cNvSpPr>
            <p:nvPr/>
          </p:nvSpPr>
          <p:spPr bwMode="auto">
            <a:xfrm>
              <a:off x="2424" y="2236"/>
              <a:ext cx="20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T0</a:t>
              </a:r>
              <a:endParaRPr lang="en-US"/>
            </a:p>
          </p:txBody>
        </p:sp>
        <p:sp>
          <p:nvSpPr>
            <p:cNvPr id="918647" name="Rectangle 119"/>
            <p:cNvSpPr>
              <a:spLocks noChangeArrowheads="1"/>
            </p:cNvSpPr>
            <p:nvPr/>
          </p:nvSpPr>
          <p:spPr bwMode="auto">
            <a:xfrm>
              <a:off x="2631" y="223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648" name="Rectangle 120"/>
            <p:cNvSpPr>
              <a:spLocks noChangeArrowheads="1"/>
            </p:cNvSpPr>
            <p:nvPr/>
          </p:nvSpPr>
          <p:spPr bwMode="auto">
            <a:xfrm>
              <a:off x="3015" y="223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918649" name="Rectangle 121"/>
            <p:cNvSpPr>
              <a:spLocks noChangeArrowheads="1"/>
            </p:cNvSpPr>
            <p:nvPr/>
          </p:nvSpPr>
          <p:spPr bwMode="auto">
            <a:xfrm>
              <a:off x="3104" y="223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650" name="Rectangle 122"/>
            <p:cNvSpPr>
              <a:spLocks noChangeArrowheads="1"/>
            </p:cNvSpPr>
            <p:nvPr/>
          </p:nvSpPr>
          <p:spPr bwMode="auto">
            <a:xfrm>
              <a:off x="3547" y="223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/>
            </a:p>
          </p:txBody>
        </p:sp>
        <p:sp>
          <p:nvSpPr>
            <p:cNvPr id="918651" name="Rectangle 123"/>
            <p:cNvSpPr>
              <a:spLocks noChangeArrowheads="1"/>
            </p:cNvSpPr>
            <p:nvPr/>
          </p:nvSpPr>
          <p:spPr bwMode="auto">
            <a:xfrm>
              <a:off x="3636" y="223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652" name="Rectangle 124"/>
            <p:cNvSpPr>
              <a:spLocks noChangeArrowheads="1"/>
            </p:cNvSpPr>
            <p:nvPr/>
          </p:nvSpPr>
          <p:spPr bwMode="auto">
            <a:xfrm>
              <a:off x="4080" y="223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/>
            </a:p>
          </p:txBody>
        </p:sp>
        <p:sp>
          <p:nvSpPr>
            <p:cNvPr id="918653" name="Rectangle 125"/>
            <p:cNvSpPr>
              <a:spLocks noChangeArrowheads="1"/>
            </p:cNvSpPr>
            <p:nvPr/>
          </p:nvSpPr>
          <p:spPr bwMode="auto">
            <a:xfrm>
              <a:off x="4169" y="223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654" name="Rectangle 126"/>
            <p:cNvSpPr>
              <a:spLocks noChangeArrowheads="1"/>
            </p:cNvSpPr>
            <p:nvPr/>
          </p:nvSpPr>
          <p:spPr bwMode="auto">
            <a:xfrm>
              <a:off x="4613" y="223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/>
            </a:p>
          </p:txBody>
        </p:sp>
        <p:sp>
          <p:nvSpPr>
            <p:cNvPr id="918655" name="Rectangle 127"/>
            <p:cNvSpPr>
              <a:spLocks noChangeArrowheads="1"/>
            </p:cNvSpPr>
            <p:nvPr/>
          </p:nvSpPr>
          <p:spPr bwMode="auto">
            <a:xfrm>
              <a:off x="4701" y="223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656" name="Rectangle 128"/>
            <p:cNvSpPr>
              <a:spLocks noChangeArrowheads="1"/>
            </p:cNvSpPr>
            <p:nvPr/>
          </p:nvSpPr>
          <p:spPr bwMode="auto">
            <a:xfrm>
              <a:off x="5145" y="223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/>
            </a:p>
          </p:txBody>
        </p:sp>
        <p:sp>
          <p:nvSpPr>
            <p:cNvPr id="918657" name="Rectangle 129"/>
            <p:cNvSpPr>
              <a:spLocks noChangeArrowheads="1"/>
            </p:cNvSpPr>
            <p:nvPr/>
          </p:nvSpPr>
          <p:spPr bwMode="auto">
            <a:xfrm>
              <a:off x="5234" y="223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658" name="Rectangle 130"/>
            <p:cNvSpPr>
              <a:spLocks noChangeArrowheads="1"/>
            </p:cNvSpPr>
            <p:nvPr/>
          </p:nvSpPr>
          <p:spPr bwMode="auto">
            <a:xfrm>
              <a:off x="2255" y="2223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59" name="Line 131"/>
            <p:cNvSpPr>
              <a:spLocks noChangeShapeType="1"/>
            </p:cNvSpPr>
            <p:nvPr/>
          </p:nvSpPr>
          <p:spPr bwMode="auto">
            <a:xfrm>
              <a:off x="2255" y="222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60" name="Rectangle 132"/>
            <p:cNvSpPr>
              <a:spLocks noChangeArrowheads="1"/>
            </p:cNvSpPr>
            <p:nvPr/>
          </p:nvSpPr>
          <p:spPr bwMode="auto">
            <a:xfrm>
              <a:off x="2266" y="2223"/>
              <a:ext cx="5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65" name="Rectangle 137"/>
            <p:cNvSpPr>
              <a:spLocks noChangeArrowheads="1"/>
            </p:cNvSpPr>
            <p:nvPr/>
          </p:nvSpPr>
          <p:spPr bwMode="auto">
            <a:xfrm>
              <a:off x="2796" y="2223"/>
              <a:ext cx="52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68" name="Line 140"/>
            <p:cNvSpPr>
              <a:spLocks noChangeShapeType="1"/>
            </p:cNvSpPr>
            <p:nvPr/>
          </p:nvSpPr>
          <p:spPr bwMode="auto">
            <a:xfrm>
              <a:off x="3324" y="222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69" name="Line 141"/>
            <p:cNvSpPr>
              <a:spLocks noChangeShapeType="1"/>
            </p:cNvSpPr>
            <p:nvPr/>
          </p:nvSpPr>
          <p:spPr bwMode="auto">
            <a:xfrm>
              <a:off x="3324" y="222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70" name="Rectangle 142"/>
            <p:cNvSpPr>
              <a:spLocks noChangeArrowheads="1"/>
            </p:cNvSpPr>
            <p:nvPr/>
          </p:nvSpPr>
          <p:spPr bwMode="auto">
            <a:xfrm>
              <a:off x="3329" y="2223"/>
              <a:ext cx="52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72" name="Rectangle 144"/>
            <p:cNvSpPr>
              <a:spLocks noChangeArrowheads="1"/>
            </p:cNvSpPr>
            <p:nvPr/>
          </p:nvSpPr>
          <p:spPr bwMode="auto">
            <a:xfrm>
              <a:off x="3856" y="2223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73" name="Line 145"/>
            <p:cNvSpPr>
              <a:spLocks noChangeShapeType="1"/>
            </p:cNvSpPr>
            <p:nvPr/>
          </p:nvSpPr>
          <p:spPr bwMode="auto">
            <a:xfrm>
              <a:off x="3856" y="222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74" name="Line 146"/>
            <p:cNvSpPr>
              <a:spLocks noChangeShapeType="1"/>
            </p:cNvSpPr>
            <p:nvPr/>
          </p:nvSpPr>
          <p:spPr bwMode="auto">
            <a:xfrm>
              <a:off x="3856" y="222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75" name="Rectangle 147"/>
            <p:cNvSpPr>
              <a:spLocks noChangeArrowheads="1"/>
            </p:cNvSpPr>
            <p:nvPr/>
          </p:nvSpPr>
          <p:spPr bwMode="auto">
            <a:xfrm>
              <a:off x="3862" y="2223"/>
              <a:ext cx="52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80" name="Rectangle 152"/>
            <p:cNvSpPr>
              <a:spLocks noChangeArrowheads="1"/>
            </p:cNvSpPr>
            <p:nvPr/>
          </p:nvSpPr>
          <p:spPr bwMode="auto">
            <a:xfrm>
              <a:off x="4394" y="2223"/>
              <a:ext cx="528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82" name="Rectangle 154"/>
            <p:cNvSpPr>
              <a:spLocks noChangeArrowheads="1"/>
            </p:cNvSpPr>
            <p:nvPr/>
          </p:nvSpPr>
          <p:spPr bwMode="auto">
            <a:xfrm>
              <a:off x="4922" y="2223"/>
              <a:ext cx="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83" name="Line 155"/>
            <p:cNvSpPr>
              <a:spLocks noChangeShapeType="1"/>
            </p:cNvSpPr>
            <p:nvPr/>
          </p:nvSpPr>
          <p:spPr bwMode="auto">
            <a:xfrm>
              <a:off x="4922" y="222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84" name="Line 156"/>
            <p:cNvSpPr>
              <a:spLocks noChangeShapeType="1"/>
            </p:cNvSpPr>
            <p:nvPr/>
          </p:nvSpPr>
          <p:spPr bwMode="auto">
            <a:xfrm>
              <a:off x="4922" y="222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85" name="Rectangle 157"/>
            <p:cNvSpPr>
              <a:spLocks noChangeArrowheads="1"/>
            </p:cNvSpPr>
            <p:nvPr/>
          </p:nvSpPr>
          <p:spPr bwMode="auto">
            <a:xfrm>
              <a:off x="4927" y="2223"/>
              <a:ext cx="5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87" name="Rectangle 159"/>
            <p:cNvSpPr>
              <a:spLocks noChangeArrowheads="1"/>
            </p:cNvSpPr>
            <p:nvPr/>
          </p:nvSpPr>
          <p:spPr bwMode="auto">
            <a:xfrm>
              <a:off x="5452" y="2223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88" name="Line 160"/>
            <p:cNvSpPr>
              <a:spLocks noChangeShapeType="1"/>
            </p:cNvSpPr>
            <p:nvPr/>
          </p:nvSpPr>
          <p:spPr bwMode="auto">
            <a:xfrm>
              <a:off x="5452" y="222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89" name="Rectangle 161"/>
            <p:cNvSpPr>
              <a:spLocks noChangeArrowheads="1"/>
            </p:cNvSpPr>
            <p:nvPr/>
          </p:nvSpPr>
          <p:spPr bwMode="auto">
            <a:xfrm>
              <a:off x="2255" y="2229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90" name="Line 162"/>
            <p:cNvSpPr>
              <a:spLocks noChangeShapeType="1"/>
            </p:cNvSpPr>
            <p:nvPr/>
          </p:nvSpPr>
          <p:spPr bwMode="auto">
            <a:xfrm>
              <a:off x="2255" y="222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94" name="Line 166"/>
            <p:cNvSpPr>
              <a:spLocks noChangeShapeType="1"/>
            </p:cNvSpPr>
            <p:nvPr/>
          </p:nvSpPr>
          <p:spPr bwMode="auto">
            <a:xfrm>
              <a:off x="3324" y="222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95" name="Rectangle 167"/>
            <p:cNvSpPr>
              <a:spLocks noChangeArrowheads="1"/>
            </p:cNvSpPr>
            <p:nvPr/>
          </p:nvSpPr>
          <p:spPr bwMode="auto">
            <a:xfrm>
              <a:off x="3856" y="2229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96" name="Line 168"/>
            <p:cNvSpPr>
              <a:spLocks noChangeShapeType="1"/>
            </p:cNvSpPr>
            <p:nvPr/>
          </p:nvSpPr>
          <p:spPr bwMode="auto">
            <a:xfrm>
              <a:off x="3856" y="222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699" name="Rectangle 171"/>
            <p:cNvSpPr>
              <a:spLocks noChangeArrowheads="1"/>
            </p:cNvSpPr>
            <p:nvPr/>
          </p:nvSpPr>
          <p:spPr bwMode="auto">
            <a:xfrm>
              <a:off x="4922" y="2229"/>
              <a:ext cx="5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00" name="Line 172"/>
            <p:cNvSpPr>
              <a:spLocks noChangeShapeType="1"/>
            </p:cNvSpPr>
            <p:nvPr/>
          </p:nvSpPr>
          <p:spPr bwMode="auto">
            <a:xfrm>
              <a:off x="4922" y="222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01" name="Rectangle 173"/>
            <p:cNvSpPr>
              <a:spLocks noChangeArrowheads="1"/>
            </p:cNvSpPr>
            <p:nvPr/>
          </p:nvSpPr>
          <p:spPr bwMode="auto">
            <a:xfrm>
              <a:off x="5452" y="2229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02" name="Line 174"/>
            <p:cNvSpPr>
              <a:spLocks noChangeShapeType="1"/>
            </p:cNvSpPr>
            <p:nvPr/>
          </p:nvSpPr>
          <p:spPr bwMode="auto">
            <a:xfrm>
              <a:off x="5452" y="222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03" name="Rectangle 175"/>
            <p:cNvSpPr>
              <a:spLocks noChangeArrowheads="1"/>
            </p:cNvSpPr>
            <p:nvPr/>
          </p:nvSpPr>
          <p:spPr bwMode="auto">
            <a:xfrm>
              <a:off x="2424" y="2448"/>
              <a:ext cx="20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T1</a:t>
              </a:r>
              <a:endParaRPr lang="en-US"/>
            </a:p>
          </p:txBody>
        </p:sp>
        <p:sp>
          <p:nvSpPr>
            <p:cNvPr id="918704" name="Rectangle 176"/>
            <p:cNvSpPr>
              <a:spLocks noChangeArrowheads="1"/>
            </p:cNvSpPr>
            <p:nvPr/>
          </p:nvSpPr>
          <p:spPr bwMode="auto">
            <a:xfrm>
              <a:off x="2631" y="2448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705" name="Rectangle 177"/>
            <p:cNvSpPr>
              <a:spLocks noChangeArrowheads="1"/>
            </p:cNvSpPr>
            <p:nvPr/>
          </p:nvSpPr>
          <p:spPr bwMode="auto">
            <a:xfrm>
              <a:off x="3015" y="2448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18706" name="Rectangle 178"/>
            <p:cNvSpPr>
              <a:spLocks noChangeArrowheads="1"/>
            </p:cNvSpPr>
            <p:nvPr/>
          </p:nvSpPr>
          <p:spPr bwMode="auto">
            <a:xfrm>
              <a:off x="3104" y="2448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707" name="Rectangle 179"/>
            <p:cNvSpPr>
              <a:spLocks noChangeArrowheads="1"/>
            </p:cNvSpPr>
            <p:nvPr/>
          </p:nvSpPr>
          <p:spPr bwMode="auto">
            <a:xfrm>
              <a:off x="3547" y="2448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918708" name="Rectangle 180"/>
            <p:cNvSpPr>
              <a:spLocks noChangeArrowheads="1"/>
            </p:cNvSpPr>
            <p:nvPr/>
          </p:nvSpPr>
          <p:spPr bwMode="auto">
            <a:xfrm>
              <a:off x="3636" y="2448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709" name="Rectangle 181"/>
            <p:cNvSpPr>
              <a:spLocks noChangeArrowheads="1"/>
            </p:cNvSpPr>
            <p:nvPr/>
          </p:nvSpPr>
          <p:spPr bwMode="auto">
            <a:xfrm>
              <a:off x="4080" y="2448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/>
            </a:p>
          </p:txBody>
        </p:sp>
        <p:sp>
          <p:nvSpPr>
            <p:cNvPr id="918710" name="Rectangle 182"/>
            <p:cNvSpPr>
              <a:spLocks noChangeArrowheads="1"/>
            </p:cNvSpPr>
            <p:nvPr/>
          </p:nvSpPr>
          <p:spPr bwMode="auto">
            <a:xfrm>
              <a:off x="4169" y="2448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711" name="Rectangle 183"/>
            <p:cNvSpPr>
              <a:spLocks noChangeArrowheads="1"/>
            </p:cNvSpPr>
            <p:nvPr/>
          </p:nvSpPr>
          <p:spPr bwMode="auto">
            <a:xfrm>
              <a:off x="4613" y="2448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/>
            </a:p>
          </p:txBody>
        </p:sp>
        <p:sp>
          <p:nvSpPr>
            <p:cNvPr id="918712" name="Rectangle 184"/>
            <p:cNvSpPr>
              <a:spLocks noChangeArrowheads="1"/>
            </p:cNvSpPr>
            <p:nvPr/>
          </p:nvSpPr>
          <p:spPr bwMode="auto">
            <a:xfrm>
              <a:off x="4701" y="2448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713" name="Rectangle 185"/>
            <p:cNvSpPr>
              <a:spLocks noChangeArrowheads="1"/>
            </p:cNvSpPr>
            <p:nvPr/>
          </p:nvSpPr>
          <p:spPr bwMode="auto">
            <a:xfrm>
              <a:off x="5145" y="2448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/>
            </a:p>
          </p:txBody>
        </p:sp>
        <p:sp>
          <p:nvSpPr>
            <p:cNvPr id="918714" name="Rectangle 186"/>
            <p:cNvSpPr>
              <a:spLocks noChangeArrowheads="1"/>
            </p:cNvSpPr>
            <p:nvPr/>
          </p:nvSpPr>
          <p:spPr bwMode="auto">
            <a:xfrm>
              <a:off x="5234" y="2448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715" name="Rectangle 187"/>
            <p:cNvSpPr>
              <a:spLocks noChangeArrowheads="1"/>
            </p:cNvSpPr>
            <p:nvPr/>
          </p:nvSpPr>
          <p:spPr bwMode="auto">
            <a:xfrm>
              <a:off x="2255" y="2436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16" name="Line 188"/>
            <p:cNvSpPr>
              <a:spLocks noChangeShapeType="1"/>
            </p:cNvSpPr>
            <p:nvPr/>
          </p:nvSpPr>
          <p:spPr bwMode="auto">
            <a:xfrm>
              <a:off x="2255" y="243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17" name="Rectangle 189"/>
            <p:cNvSpPr>
              <a:spLocks noChangeArrowheads="1"/>
            </p:cNvSpPr>
            <p:nvPr/>
          </p:nvSpPr>
          <p:spPr bwMode="auto">
            <a:xfrm>
              <a:off x="2266" y="2436"/>
              <a:ext cx="5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18" name="Line 190"/>
            <p:cNvSpPr>
              <a:spLocks noChangeShapeType="1"/>
            </p:cNvSpPr>
            <p:nvPr/>
          </p:nvSpPr>
          <p:spPr bwMode="auto">
            <a:xfrm>
              <a:off x="2266" y="2436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22" name="Rectangle 194"/>
            <p:cNvSpPr>
              <a:spLocks noChangeArrowheads="1"/>
            </p:cNvSpPr>
            <p:nvPr/>
          </p:nvSpPr>
          <p:spPr bwMode="auto">
            <a:xfrm>
              <a:off x="2796" y="2436"/>
              <a:ext cx="52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23" name="Line 195"/>
            <p:cNvSpPr>
              <a:spLocks noChangeShapeType="1"/>
            </p:cNvSpPr>
            <p:nvPr/>
          </p:nvSpPr>
          <p:spPr bwMode="auto">
            <a:xfrm>
              <a:off x="2796" y="2436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25" name="Line 197"/>
            <p:cNvSpPr>
              <a:spLocks noChangeShapeType="1"/>
            </p:cNvSpPr>
            <p:nvPr/>
          </p:nvSpPr>
          <p:spPr bwMode="auto">
            <a:xfrm>
              <a:off x="3324" y="2436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26" name="Line 198"/>
            <p:cNvSpPr>
              <a:spLocks noChangeShapeType="1"/>
            </p:cNvSpPr>
            <p:nvPr/>
          </p:nvSpPr>
          <p:spPr bwMode="auto">
            <a:xfrm>
              <a:off x="3324" y="243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27" name="Rectangle 199"/>
            <p:cNvSpPr>
              <a:spLocks noChangeArrowheads="1"/>
            </p:cNvSpPr>
            <p:nvPr/>
          </p:nvSpPr>
          <p:spPr bwMode="auto">
            <a:xfrm>
              <a:off x="3329" y="2436"/>
              <a:ext cx="5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28" name="Line 200"/>
            <p:cNvSpPr>
              <a:spLocks noChangeShapeType="1"/>
            </p:cNvSpPr>
            <p:nvPr/>
          </p:nvSpPr>
          <p:spPr bwMode="auto">
            <a:xfrm>
              <a:off x="3329" y="2436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29" name="Rectangle 201"/>
            <p:cNvSpPr>
              <a:spLocks noChangeArrowheads="1"/>
            </p:cNvSpPr>
            <p:nvPr/>
          </p:nvSpPr>
          <p:spPr bwMode="auto">
            <a:xfrm>
              <a:off x="3856" y="2436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30" name="Line 202"/>
            <p:cNvSpPr>
              <a:spLocks noChangeShapeType="1"/>
            </p:cNvSpPr>
            <p:nvPr/>
          </p:nvSpPr>
          <p:spPr bwMode="auto">
            <a:xfrm>
              <a:off x="3856" y="243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31" name="Line 203"/>
            <p:cNvSpPr>
              <a:spLocks noChangeShapeType="1"/>
            </p:cNvSpPr>
            <p:nvPr/>
          </p:nvSpPr>
          <p:spPr bwMode="auto">
            <a:xfrm>
              <a:off x="3856" y="243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32" name="Rectangle 204"/>
            <p:cNvSpPr>
              <a:spLocks noChangeArrowheads="1"/>
            </p:cNvSpPr>
            <p:nvPr/>
          </p:nvSpPr>
          <p:spPr bwMode="auto">
            <a:xfrm>
              <a:off x="3862" y="2436"/>
              <a:ext cx="5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33" name="Line 205"/>
            <p:cNvSpPr>
              <a:spLocks noChangeShapeType="1"/>
            </p:cNvSpPr>
            <p:nvPr/>
          </p:nvSpPr>
          <p:spPr bwMode="auto">
            <a:xfrm>
              <a:off x="3862" y="2436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37" name="Rectangle 209"/>
            <p:cNvSpPr>
              <a:spLocks noChangeArrowheads="1"/>
            </p:cNvSpPr>
            <p:nvPr/>
          </p:nvSpPr>
          <p:spPr bwMode="auto">
            <a:xfrm>
              <a:off x="4394" y="2436"/>
              <a:ext cx="52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38" name="Line 210"/>
            <p:cNvSpPr>
              <a:spLocks noChangeShapeType="1"/>
            </p:cNvSpPr>
            <p:nvPr/>
          </p:nvSpPr>
          <p:spPr bwMode="auto">
            <a:xfrm>
              <a:off x="4394" y="2436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39" name="Rectangle 211"/>
            <p:cNvSpPr>
              <a:spLocks noChangeArrowheads="1"/>
            </p:cNvSpPr>
            <p:nvPr/>
          </p:nvSpPr>
          <p:spPr bwMode="auto">
            <a:xfrm>
              <a:off x="4922" y="2436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40" name="Line 212"/>
            <p:cNvSpPr>
              <a:spLocks noChangeShapeType="1"/>
            </p:cNvSpPr>
            <p:nvPr/>
          </p:nvSpPr>
          <p:spPr bwMode="auto">
            <a:xfrm>
              <a:off x="4922" y="2436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41" name="Line 213"/>
            <p:cNvSpPr>
              <a:spLocks noChangeShapeType="1"/>
            </p:cNvSpPr>
            <p:nvPr/>
          </p:nvSpPr>
          <p:spPr bwMode="auto">
            <a:xfrm>
              <a:off x="4922" y="243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42" name="Rectangle 214"/>
            <p:cNvSpPr>
              <a:spLocks noChangeArrowheads="1"/>
            </p:cNvSpPr>
            <p:nvPr/>
          </p:nvSpPr>
          <p:spPr bwMode="auto">
            <a:xfrm>
              <a:off x="4927" y="2436"/>
              <a:ext cx="5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43" name="Line 215"/>
            <p:cNvSpPr>
              <a:spLocks noChangeShapeType="1"/>
            </p:cNvSpPr>
            <p:nvPr/>
          </p:nvSpPr>
          <p:spPr bwMode="auto">
            <a:xfrm>
              <a:off x="4927" y="2436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44" name="Rectangle 216"/>
            <p:cNvSpPr>
              <a:spLocks noChangeArrowheads="1"/>
            </p:cNvSpPr>
            <p:nvPr/>
          </p:nvSpPr>
          <p:spPr bwMode="auto">
            <a:xfrm>
              <a:off x="5452" y="2436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45" name="Line 217"/>
            <p:cNvSpPr>
              <a:spLocks noChangeShapeType="1"/>
            </p:cNvSpPr>
            <p:nvPr/>
          </p:nvSpPr>
          <p:spPr bwMode="auto">
            <a:xfrm>
              <a:off x="5452" y="243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46" name="Rectangle 218"/>
            <p:cNvSpPr>
              <a:spLocks noChangeArrowheads="1"/>
            </p:cNvSpPr>
            <p:nvPr/>
          </p:nvSpPr>
          <p:spPr bwMode="auto">
            <a:xfrm>
              <a:off x="2255" y="2441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47" name="Line 219"/>
            <p:cNvSpPr>
              <a:spLocks noChangeShapeType="1"/>
            </p:cNvSpPr>
            <p:nvPr/>
          </p:nvSpPr>
          <p:spPr bwMode="auto">
            <a:xfrm>
              <a:off x="2255" y="2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51" name="Line 223"/>
            <p:cNvSpPr>
              <a:spLocks noChangeShapeType="1"/>
            </p:cNvSpPr>
            <p:nvPr/>
          </p:nvSpPr>
          <p:spPr bwMode="auto">
            <a:xfrm>
              <a:off x="3324" y="2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52" name="Rectangle 224"/>
            <p:cNvSpPr>
              <a:spLocks noChangeArrowheads="1"/>
            </p:cNvSpPr>
            <p:nvPr/>
          </p:nvSpPr>
          <p:spPr bwMode="auto">
            <a:xfrm>
              <a:off x="3856" y="2441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53" name="Line 225"/>
            <p:cNvSpPr>
              <a:spLocks noChangeShapeType="1"/>
            </p:cNvSpPr>
            <p:nvPr/>
          </p:nvSpPr>
          <p:spPr bwMode="auto">
            <a:xfrm>
              <a:off x="3856" y="2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56" name="Rectangle 228"/>
            <p:cNvSpPr>
              <a:spLocks noChangeArrowheads="1"/>
            </p:cNvSpPr>
            <p:nvPr/>
          </p:nvSpPr>
          <p:spPr bwMode="auto">
            <a:xfrm>
              <a:off x="4922" y="2441"/>
              <a:ext cx="5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57" name="Line 229"/>
            <p:cNvSpPr>
              <a:spLocks noChangeShapeType="1"/>
            </p:cNvSpPr>
            <p:nvPr/>
          </p:nvSpPr>
          <p:spPr bwMode="auto">
            <a:xfrm>
              <a:off x="4922" y="2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58" name="Rectangle 230"/>
            <p:cNvSpPr>
              <a:spLocks noChangeArrowheads="1"/>
            </p:cNvSpPr>
            <p:nvPr/>
          </p:nvSpPr>
          <p:spPr bwMode="auto">
            <a:xfrm>
              <a:off x="5452" y="2441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59" name="Line 231"/>
            <p:cNvSpPr>
              <a:spLocks noChangeShapeType="1"/>
            </p:cNvSpPr>
            <p:nvPr/>
          </p:nvSpPr>
          <p:spPr bwMode="auto">
            <a:xfrm>
              <a:off x="5452" y="2441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60" name="Rectangle 232"/>
            <p:cNvSpPr>
              <a:spLocks noChangeArrowheads="1"/>
            </p:cNvSpPr>
            <p:nvPr/>
          </p:nvSpPr>
          <p:spPr bwMode="auto">
            <a:xfrm>
              <a:off x="2424" y="2660"/>
              <a:ext cx="20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T2</a:t>
              </a:r>
              <a:endParaRPr lang="en-US"/>
            </a:p>
          </p:txBody>
        </p:sp>
        <p:sp>
          <p:nvSpPr>
            <p:cNvPr id="918761" name="Rectangle 233"/>
            <p:cNvSpPr>
              <a:spLocks noChangeArrowheads="1"/>
            </p:cNvSpPr>
            <p:nvPr/>
          </p:nvSpPr>
          <p:spPr bwMode="auto">
            <a:xfrm>
              <a:off x="2631" y="2660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762" name="Rectangle 234"/>
            <p:cNvSpPr>
              <a:spLocks noChangeArrowheads="1"/>
            </p:cNvSpPr>
            <p:nvPr/>
          </p:nvSpPr>
          <p:spPr bwMode="auto">
            <a:xfrm>
              <a:off x="3015" y="2660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18763" name="Rectangle 235"/>
            <p:cNvSpPr>
              <a:spLocks noChangeArrowheads="1"/>
            </p:cNvSpPr>
            <p:nvPr/>
          </p:nvSpPr>
          <p:spPr bwMode="auto">
            <a:xfrm>
              <a:off x="3104" y="2660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764" name="Rectangle 236"/>
            <p:cNvSpPr>
              <a:spLocks noChangeArrowheads="1"/>
            </p:cNvSpPr>
            <p:nvPr/>
          </p:nvSpPr>
          <p:spPr bwMode="auto">
            <a:xfrm>
              <a:off x="3547" y="2660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18765" name="Rectangle 237"/>
            <p:cNvSpPr>
              <a:spLocks noChangeArrowheads="1"/>
            </p:cNvSpPr>
            <p:nvPr/>
          </p:nvSpPr>
          <p:spPr bwMode="auto">
            <a:xfrm>
              <a:off x="3636" y="2660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766" name="Rectangle 238"/>
            <p:cNvSpPr>
              <a:spLocks noChangeArrowheads="1"/>
            </p:cNvSpPr>
            <p:nvPr/>
          </p:nvSpPr>
          <p:spPr bwMode="auto">
            <a:xfrm>
              <a:off x="4080" y="2660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918767" name="Rectangle 239"/>
            <p:cNvSpPr>
              <a:spLocks noChangeArrowheads="1"/>
            </p:cNvSpPr>
            <p:nvPr/>
          </p:nvSpPr>
          <p:spPr bwMode="auto">
            <a:xfrm>
              <a:off x="4169" y="2660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768" name="Rectangle 240"/>
            <p:cNvSpPr>
              <a:spLocks noChangeArrowheads="1"/>
            </p:cNvSpPr>
            <p:nvPr/>
          </p:nvSpPr>
          <p:spPr bwMode="auto">
            <a:xfrm>
              <a:off x="4613" y="2660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/>
            </a:p>
          </p:txBody>
        </p:sp>
        <p:sp>
          <p:nvSpPr>
            <p:cNvPr id="918769" name="Rectangle 241"/>
            <p:cNvSpPr>
              <a:spLocks noChangeArrowheads="1"/>
            </p:cNvSpPr>
            <p:nvPr/>
          </p:nvSpPr>
          <p:spPr bwMode="auto">
            <a:xfrm>
              <a:off x="4701" y="2660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770" name="Rectangle 242"/>
            <p:cNvSpPr>
              <a:spLocks noChangeArrowheads="1"/>
            </p:cNvSpPr>
            <p:nvPr/>
          </p:nvSpPr>
          <p:spPr bwMode="auto">
            <a:xfrm>
              <a:off x="5145" y="2660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/>
            </a:p>
          </p:txBody>
        </p:sp>
        <p:sp>
          <p:nvSpPr>
            <p:cNvPr id="918771" name="Rectangle 243"/>
            <p:cNvSpPr>
              <a:spLocks noChangeArrowheads="1"/>
            </p:cNvSpPr>
            <p:nvPr/>
          </p:nvSpPr>
          <p:spPr bwMode="auto">
            <a:xfrm>
              <a:off x="5234" y="2660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773" name="Line 245"/>
            <p:cNvSpPr>
              <a:spLocks noChangeShapeType="1"/>
            </p:cNvSpPr>
            <p:nvPr/>
          </p:nvSpPr>
          <p:spPr bwMode="auto">
            <a:xfrm>
              <a:off x="2255" y="264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75" name="Line 247"/>
            <p:cNvSpPr>
              <a:spLocks noChangeShapeType="1"/>
            </p:cNvSpPr>
            <p:nvPr/>
          </p:nvSpPr>
          <p:spPr bwMode="auto">
            <a:xfrm>
              <a:off x="2266" y="2648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80" name="Line 252"/>
            <p:cNvSpPr>
              <a:spLocks noChangeShapeType="1"/>
            </p:cNvSpPr>
            <p:nvPr/>
          </p:nvSpPr>
          <p:spPr bwMode="auto">
            <a:xfrm>
              <a:off x="2796" y="2648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83" name="Line 255"/>
            <p:cNvSpPr>
              <a:spLocks noChangeShapeType="1"/>
            </p:cNvSpPr>
            <p:nvPr/>
          </p:nvSpPr>
          <p:spPr bwMode="auto">
            <a:xfrm>
              <a:off x="3324" y="2648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84" name="Line 256"/>
            <p:cNvSpPr>
              <a:spLocks noChangeShapeType="1"/>
            </p:cNvSpPr>
            <p:nvPr/>
          </p:nvSpPr>
          <p:spPr bwMode="auto">
            <a:xfrm>
              <a:off x="3324" y="2648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86" name="Line 258"/>
            <p:cNvSpPr>
              <a:spLocks noChangeShapeType="1"/>
            </p:cNvSpPr>
            <p:nvPr/>
          </p:nvSpPr>
          <p:spPr bwMode="auto">
            <a:xfrm>
              <a:off x="3329" y="2648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88" name="Line 260"/>
            <p:cNvSpPr>
              <a:spLocks noChangeShapeType="1"/>
            </p:cNvSpPr>
            <p:nvPr/>
          </p:nvSpPr>
          <p:spPr bwMode="auto">
            <a:xfrm>
              <a:off x="3856" y="2648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89" name="Line 261"/>
            <p:cNvSpPr>
              <a:spLocks noChangeShapeType="1"/>
            </p:cNvSpPr>
            <p:nvPr/>
          </p:nvSpPr>
          <p:spPr bwMode="auto">
            <a:xfrm>
              <a:off x="3856" y="2648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91" name="Line 263"/>
            <p:cNvSpPr>
              <a:spLocks noChangeShapeType="1"/>
            </p:cNvSpPr>
            <p:nvPr/>
          </p:nvSpPr>
          <p:spPr bwMode="auto">
            <a:xfrm>
              <a:off x="3862" y="2648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96" name="Line 268"/>
            <p:cNvSpPr>
              <a:spLocks noChangeShapeType="1"/>
            </p:cNvSpPr>
            <p:nvPr/>
          </p:nvSpPr>
          <p:spPr bwMode="auto">
            <a:xfrm>
              <a:off x="4394" y="2648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98" name="Line 270"/>
            <p:cNvSpPr>
              <a:spLocks noChangeShapeType="1"/>
            </p:cNvSpPr>
            <p:nvPr/>
          </p:nvSpPr>
          <p:spPr bwMode="auto">
            <a:xfrm>
              <a:off x="4922" y="2648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799" name="Line 271"/>
            <p:cNvSpPr>
              <a:spLocks noChangeShapeType="1"/>
            </p:cNvSpPr>
            <p:nvPr/>
          </p:nvSpPr>
          <p:spPr bwMode="auto">
            <a:xfrm>
              <a:off x="4922" y="2648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01" name="Line 273"/>
            <p:cNvSpPr>
              <a:spLocks noChangeShapeType="1"/>
            </p:cNvSpPr>
            <p:nvPr/>
          </p:nvSpPr>
          <p:spPr bwMode="auto">
            <a:xfrm>
              <a:off x="4927" y="2648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03" name="Line 275"/>
            <p:cNvSpPr>
              <a:spLocks noChangeShapeType="1"/>
            </p:cNvSpPr>
            <p:nvPr/>
          </p:nvSpPr>
          <p:spPr bwMode="auto">
            <a:xfrm>
              <a:off x="5452" y="264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04" name="Rectangle 276"/>
            <p:cNvSpPr>
              <a:spLocks noChangeArrowheads="1"/>
            </p:cNvSpPr>
            <p:nvPr/>
          </p:nvSpPr>
          <p:spPr bwMode="auto">
            <a:xfrm>
              <a:off x="2255" y="2653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05" name="Line 277"/>
            <p:cNvSpPr>
              <a:spLocks noChangeShapeType="1"/>
            </p:cNvSpPr>
            <p:nvPr/>
          </p:nvSpPr>
          <p:spPr bwMode="auto">
            <a:xfrm>
              <a:off x="2255" y="26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09" name="Line 281"/>
            <p:cNvSpPr>
              <a:spLocks noChangeShapeType="1"/>
            </p:cNvSpPr>
            <p:nvPr/>
          </p:nvSpPr>
          <p:spPr bwMode="auto">
            <a:xfrm>
              <a:off x="3324" y="26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10" name="Rectangle 282"/>
            <p:cNvSpPr>
              <a:spLocks noChangeArrowheads="1"/>
            </p:cNvSpPr>
            <p:nvPr/>
          </p:nvSpPr>
          <p:spPr bwMode="auto">
            <a:xfrm>
              <a:off x="3856" y="2653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11" name="Line 283"/>
            <p:cNvSpPr>
              <a:spLocks noChangeShapeType="1"/>
            </p:cNvSpPr>
            <p:nvPr/>
          </p:nvSpPr>
          <p:spPr bwMode="auto">
            <a:xfrm>
              <a:off x="3856" y="26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14" name="Rectangle 286"/>
            <p:cNvSpPr>
              <a:spLocks noChangeArrowheads="1"/>
            </p:cNvSpPr>
            <p:nvPr/>
          </p:nvSpPr>
          <p:spPr bwMode="auto">
            <a:xfrm>
              <a:off x="4922" y="2653"/>
              <a:ext cx="5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15" name="Line 287"/>
            <p:cNvSpPr>
              <a:spLocks noChangeShapeType="1"/>
            </p:cNvSpPr>
            <p:nvPr/>
          </p:nvSpPr>
          <p:spPr bwMode="auto">
            <a:xfrm>
              <a:off x="4922" y="26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16" name="Rectangle 288"/>
            <p:cNvSpPr>
              <a:spLocks noChangeArrowheads="1"/>
            </p:cNvSpPr>
            <p:nvPr/>
          </p:nvSpPr>
          <p:spPr bwMode="auto">
            <a:xfrm>
              <a:off x="5452" y="2653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17" name="Line 289"/>
            <p:cNvSpPr>
              <a:spLocks noChangeShapeType="1"/>
            </p:cNvSpPr>
            <p:nvPr/>
          </p:nvSpPr>
          <p:spPr bwMode="auto">
            <a:xfrm>
              <a:off x="5452" y="26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18" name="Rectangle 290"/>
            <p:cNvSpPr>
              <a:spLocks noChangeArrowheads="1"/>
            </p:cNvSpPr>
            <p:nvPr/>
          </p:nvSpPr>
          <p:spPr bwMode="auto">
            <a:xfrm>
              <a:off x="2424" y="2872"/>
              <a:ext cx="20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T3</a:t>
              </a:r>
              <a:endParaRPr lang="en-US"/>
            </a:p>
          </p:txBody>
        </p:sp>
        <p:sp>
          <p:nvSpPr>
            <p:cNvPr id="918819" name="Rectangle 291"/>
            <p:cNvSpPr>
              <a:spLocks noChangeArrowheads="1"/>
            </p:cNvSpPr>
            <p:nvPr/>
          </p:nvSpPr>
          <p:spPr bwMode="auto">
            <a:xfrm>
              <a:off x="2631" y="287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820" name="Rectangle 292"/>
            <p:cNvSpPr>
              <a:spLocks noChangeArrowheads="1"/>
            </p:cNvSpPr>
            <p:nvPr/>
          </p:nvSpPr>
          <p:spPr bwMode="auto">
            <a:xfrm>
              <a:off x="3015" y="287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918821" name="Rectangle 293"/>
            <p:cNvSpPr>
              <a:spLocks noChangeArrowheads="1"/>
            </p:cNvSpPr>
            <p:nvPr/>
          </p:nvSpPr>
          <p:spPr bwMode="auto">
            <a:xfrm>
              <a:off x="3104" y="287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822" name="Rectangle 294"/>
            <p:cNvSpPr>
              <a:spLocks noChangeArrowheads="1"/>
            </p:cNvSpPr>
            <p:nvPr/>
          </p:nvSpPr>
          <p:spPr bwMode="auto">
            <a:xfrm>
              <a:off x="3547" y="287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18823" name="Rectangle 295"/>
            <p:cNvSpPr>
              <a:spLocks noChangeArrowheads="1"/>
            </p:cNvSpPr>
            <p:nvPr/>
          </p:nvSpPr>
          <p:spPr bwMode="auto">
            <a:xfrm>
              <a:off x="3636" y="287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824" name="Rectangle 296"/>
            <p:cNvSpPr>
              <a:spLocks noChangeArrowheads="1"/>
            </p:cNvSpPr>
            <p:nvPr/>
          </p:nvSpPr>
          <p:spPr bwMode="auto">
            <a:xfrm>
              <a:off x="4080" y="287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18825" name="Rectangle 297"/>
            <p:cNvSpPr>
              <a:spLocks noChangeArrowheads="1"/>
            </p:cNvSpPr>
            <p:nvPr/>
          </p:nvSpPr>
          <p:spPr bwMode="auto">
            <a:xfrm>
              <a:off x="4169" y="287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826" name="Rectangle 298"/>
            <p:cNvSpPr>
              <a:spLocks noChangeArrowheads="1"/>
            </p:cNvSpPr>
            <p:nvPr/>
          </p:nvSpPr>
          <p:spPr bwMode="auto">
            <a:xfrm>
              <a:off x="4613" y="287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918827" name="Rectangle 299"/>
            <p:cNvSpPr>
              <a:spLocks noChangeArrowheads="1"/>
            </p:cNvSpPr>
            <p:nvPr/>
          </p:nvSpPr>
          <p:spPr bwMode="auto">
            <a:xfrm>
              <a:off x="4701" y="287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828" name="Rectangle 300"/>
            <p:cNvSpPr>
              <a:spLocks noChangeArrowheads="1"/>
            </p:cNvSpPr>
            <p:nvPr/>
          </p:nvSpPr>
          <p:spPr bwMode="auto">
            <a:xfrm>
              <a:off x="5145" y="287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/>
            </a:p>
          </p:txBody>
        </p:sp>
        <p:sp>
          <p:nvSpPr>
            <p:cNvPr id="918829" name="Rectangle 301"/>
            <p:cNvSpPr>
              <a:spLocks noChangeArrowheads="1"/>
            </p:cNvSpPr>
            <p:nvPr/>
          </p:nvSpPr>
          <p:spPr bwMode="auto">
            <a:xfrm>
              <a:off x="5234" y="287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830" name="Rectangle 302"/>
            <p:cNvSpPr>
              <a:spLocks noChangeArrowheads="1"/>
            </p:cNvSpPr>
            <p:nvPr/>
          </p:nvSpPr>
          <p:spPr bwMode="auto">
            <a:xfrm>
              <a:off x="2255" y="2860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31" name="Line 303"/>
            <p:cNvSpPr>
              <a:spLocks noChangeShapeType="1"/>
            </p:cNvSpPr>
            <p:nvPr/>
          </p:nvSpPr>
          <p:spPr bwMode="auto">
            <a:xfrm>
              <a:off x="2255" y="286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32" name="Rectangle 304"/>
            <p:cNvSpPr>
              <a:spLocks noChangeArrowheads="1"/>
            </p:cNvSpPr>
            <p:nvPr/>
          </p:nvSpPr>
          <p:spPr bwMode="auto">
            <a:xfrm>
              <a:off x="2266" y="2860"/>
              <a:ext cx="5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37" name="Rectangle 309"/>
            <p:cNvSpPr>
              <a:spLocks noChangeArrowheads="1"/>
            </p:cNvSpPr>
            <p:nvPr/>
          </p:nvSpPr>
          <p:spPr bwMode="auto">
            <a:xfrm>
              <a:off x="2796" y="2860"/>
              <a:ext cx="52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40" name="Line 312"/>
            <p:cNvSpPr>
              <a:spLocks noChangeShapeType="1"/>
            </p:cNvSpPr>
            <p:nvPr/>
          </p:nvSpPr>
          <p:spPr bwMode="auto">
            <a:xfrm>
              <a:off x="3324" y="286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41" name="Line 313"/>
            <p:cNvSpPr>
              <a:spLocks noChangeShapeType="1"/>
            </p:cNvSpPr>
            <p:nvPr/>
          </p:nvSpPr>
          <p:spPr bwMode="auto">
            <a:xfrm>
              <a:off x="3324" y="286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42" name="Rectangle 314"/>
            <p:cNvSpPr>
              <a:spLocks noChangeArrowheads="1"/>
            </p:cNvSpPr>
            <p:nvPr/>
          </p:nvSpPr>
          <p:spPr bwMode="auto">
            <a:xfrm>
              <a:off x="3329" y="2860"/>
              <a:ext cx="5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44" name="Rectangle 316"/>
            <p:cNvSpPr>
              <a:spLocks noChangeArrowheads="1"/>
            </p:cNvSpPr>
            <p:nvPr/>
          </p:nvSpPr>
          <p:spPr bwMode="auto">
            <a:xfrm>
              <a:off x="3856" y="2860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45" name="Line 317"/>
            <p:cNvSpPr>
              <a:spLocks noChangeShapeType="1"/>
            </p:cNvSpPr>
            <p:nvPr/>
          </p:nvSpPr>
          <p:spPr bwMode="auto">
            <a:xfrm>
              <a:off x="3856" y="28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46" name="Line 318"/>
            <p:cNvSpPr>
              <a:spLocks noChangeShapeType="1"/>
            </p:cNvSpPr>
            <p:nvPr/>
          </p:nvSpPr>
          <p:spPr bwMode="auto">
            <a:xfrm>
              <a:off x="3856" y="286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47" name="Rectangle 319"/>
            <p:cNvSpPr>
              <a:spLocks noChangeArrowheads="1"/>
            </p:cNvSpPr>
            <p:nvPr/>
          </p:nvSpPr>
          <p:spPr bwMode="auto">
            <a:xfrm>
              <a:off x="3862" y="2860"/>
              <a:ext cx="5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52" name="Rectangle 324"/>
            <p:cNvSpPr>
              <a:spLocks noChangeArrowheads="1"/>
            </p:cNvSpPr>
            <p:nvPr/>
          </p:nvSpPr>
          <p:spPr bwMode="auto">
            <a:xfrm>
              <a:off x="4394" y="2860"/>
              <a:ext cx="52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54" name="Rectangle 326"/>
            <p:cNvSpPr>
              <a:spLocks noChangeArrowheads="1"/>
            </p:cNvSpPr>
            <p:nvPr/>
          </p:nvSpPr>
          <p:spPr bwMode="auto">
            <a:xfrm>
              <a:off x="4922" y="2860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55" name="Line 327"/>
            <p:cNvSpPr>
              <a:spLocks noChangeShapeType="1"/>
            </p:cNvSpPr>
            <p:nvPr/>
          </p:nvSpPr>
          <p:spPr bwMode="auto">
            <a:xfrm>
              <a:off x="4922" y="2860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56" name="Line 328"/>
            <p:cNvSpPr>
              <a:spLocks noChangeShapeType="1"/>
            </p:cNvSpPr>
            <p:nvPr/>
          </p:nvSpPr>
          <p:spPr bwMode="auto">
            <a:xfrm>
              <a:off x="4922" y="2860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57" name="Rectangle 329"/>
            <p:cNvSpPr>
              <a:spLocks noChangeArrowheads="1"/>
            </p:cNvSpPr>
            <p:nvPr/>
          </p:nvSpPr>
          <p:spPr bwMode="auto">
            <a:xfrm>
              <a:off x="4927" y="2860"/>
              <a:ext cx="5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59" name="Rectangle 331"/>
            <p:cNvSpPr>
              <a:spLocks noChangeArrowheads="1"/>
            </p:cNvSpPr>
            <p:nvPr/>
          </p:nvSpPr>
          <p:spPr bwMode="auto">
            <a:xfrm>
              <a:off x="5452" y="2860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60" name="Line 332"/>
            <p:cNvSpPr>
              <a:spLocks noChangeShapeType="1"/>
            </p:cNvSpPr>
            <p:nvPr/>
          </p:nvSpPr>
          <p:spPr bwMode="auto">
            <a:xfrm>
              <a:off x="5452" y="286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61" name="Rectangle 333"/>
            <p:cNvSpPr>
              <a:spLocks noChangeArrowheads="1"/>
            </p:cNvSpPr>
            <p:nvPr/>
          </p:nvSpPr>
          <p:spPr bwMode="auto">
            <a:xfrm>
              <a:off x="2255" y="2865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62" name="Line 334"/>
            <p:cNvSpPr>
              <a:spLocks noChangeShapeType="1"/>
            </p:cNvSpPr>
            <p:nvPr/>
          </p:nvSpPr>
          <p:spPr bwMode="auto">
            <a:xfrm>
              <a:off x="2255" y="2865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66" name="Line 338"/>
            <p:cNvSpPr>
              <a:spLocks noChangeShapeType="1"/>
            </p:cNvSpPr>
            <p:nvPr/>
          </p:nvSpPr>
          <p:spPr bwMode="auto">
            <a:xfrm>
              <a:off x="3324" y="2865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67" name="Rectangle 339"/>
            <p:cNvSpPr>
              <a:spLocks noChangeArrowheads="1"/>
            </p:cNvSpPr>
            <p:nvPr/>
          </p:nvSpPr>
          <p:spPr bwMode="auto">
            <a:xfrm>
              <a:off x="3856" y="2865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68" name="Line 340"/>
            <p:cNvSpPr>
              <a:spLocks noChangeShapeType="1"/>
            </p:cNvSpPr>
            <p:nvPr/>
          </p:nvSpPr>
          <p:spPr bwMode="auto">
            <a:xfrm>
              <a:off x="3856" y="2865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71" name="Rectangle 343"/>
            <p:cNvSpPr>
              <a:spLocks noChangeArrowheads="1"/>
            </p:cNvSpPr>
            <p:nvPr/>
          </p:nvSpPr>
          <p:spPr bwMode="auto">
            <a:xfrm>
              <a:off x="4922" y="2865"/>
              <a:ext cx="5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72" name="Line 344"/>
            <p:cNvSpPr>
              <a:spLocks noChangeShapeType="1"/>
            </p:cNvSpPr>
            <p:nvPr/>
          </p:nvSpPr>
          <p:spPr bwMode="auto">
            <a:xfrm>
              <a:off x="4922" y="2865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73" name="Rectangle 345"/>
            <p:cNvSpPr>
              <a:spLocks noChangeArrowheads="1"/>
            </p:cNvSpPr>
            <p:nvPr/>
          </p:nvSpPr>
          <p:spPr bwMode="auto">
            <a:xfrm>
              <a:off x="5452" y="2865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74" name="Line 346"/>
            <p:cNvSpPr>
              <a:spLocks noChangeShapeType="1"/>
            </p:cNvSpPr>
            <p:nvPr/>
          </p:nvSpPr>
          <p:spPr bwMode="auto">
            <a:xfrm>
              <a:off x="5452" y="2865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75" name="Rectangle 347"/>
            <p:cNvSpPr>
              <a:spLocks noChangeArrowheads="1"/>
            </p:cNvSpPr>
            <p:nvPr/>
          </p:nvSpPr>
          <p:spPr bwMode="auto">
            <a:xfrm>
              <a:off x="2424" y="3084"/>
              <a:ext cx="20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T4</a:t>
              </a:r>
              <a:endParaRPr lang="en-US"/>
            </a:p>
          </p:txBody>
        </p:sp>
        <p:sp>
          <p:nvSpPr>
            <p:cNvPr id="918876" name="Rectangle 348"/>
            <p:cNvSpPr>
              <a:spLocks noChangeArrowheads="1"/>
            </p:cNvSpPr>
            <p:nvPr/>
          </p:nvSpPr>
          <p:spPr bwMode="auto">
            <a:xfrm>
              <a:off x="2631" y="3084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877" name="Rectangle 349"/>
            <p:cNvSpPr>
              <a:spLocks noChangeArrowheads="1"/>
            </p:cNvSpPr>
            <p:nvPr/>
          </p:nvSpPr>
          <p:spPr bwMode="auto">
            <a:xfrm>
              <a:off x="3015" y="3084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18878" name="Rectangle 350"/>
            <p:cNvSpPr>
              <a:spLocks noChangeArrowheads="1"/>
            </p:cNvSpPr>
            <p:nvPr/>
          </p:nvSpPr>
          <p:spPr bwMode="auto">
            <a:xfrm>
              <a:off x="3104" y="3084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880" name="Rectangle 352"/>
            <p:cNvSpPr>
              <a:spLocks noChangeArrowheads="1"/>
            </p:cNvSpPr>
            <p:nvPr/>
          </p:nvSpPr>
          <p:spPr bwMode="auto">
            <a:xfrm>
              <a:off x="3636" y="3084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884" name="Rectangle 356"/>
            <p:cNvSpPr>
              <a:spLocks noChangeArrowheads="1"/>
            </p:cNvSpPr>
            <p:nvPr/>
          </p:nvSpPr>
          <p:spPr bwMode="auto">
            <a:xfrm>
              <a:off x="4701" y="3084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886" name="Rectangle 358"/>
            <p:cNvSpPr>
              <a:spLocks noChangeArrowheads="1"/>
            </p:cNvSpPr>
            <p:nvPr/>
          </p:nvSpPr>
          <p:spPr bwMode="auto">
            <a:xfrm>
              <a:off x="5234" y="3084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887" name="Rectangle 359"/>
            <p:cNvSpPr>
              <a:spLocks noChangeArrowheads="1"/>
            </p:cNvSpPr>
            <p:nvPr/>
          </p:nvSpPr>
          <p:spPr bwMode="auto">
            <a:xfrm>
              <a:off x="2255" y="3072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88" name="Line 360"/>
            <p:cNvSpPr>
              <a:spLocks noChangeShapeType="1"/>
            </p:cNvSpPr>
            <p:nvPr/>
          </p:nvSpPr>
          <p:spPr bwMode="auto">
            <a:xfrm>
              <a:off x="2255" y="307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89" name="Rectangle 361"/>
            <p:cNvSpPr>
              <a:spLocks noChangeArrowheads="1"/>
            </p:cNvSpPr>
            <p:nvPr/>
          </p:nvSpPr>
          <p:spPr bwMode="auto">
            <a:xfrm>
              <a:off x="2266" y="3072"/>
              <a:ext cx="5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90" name="Line 362"/>
            <p:cNvSpPr>
              <a:spLocks noChangeShapeType="1"/>
            </p:cNvSpPr>
            <p:nvPr/>
          </p:nvSpPr>
          <p:spPr bwMode="auto">
            <a:xfrm>
              <a:off x="2266" y="3072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94" name="Rectangle 366"/>
            <p:cNvSpPr>
              <a:spLocks noChangeArrowheads="1"/>
            </p:cNvSpPr>
            <p:nvPr/>
          </p:nvSpPr>
          <p:spPr bwMode="auto">
            <a:xfrm>
              <a:off x="2796" y="3072"/>
              <a:ext cx="52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95" name="Line 367"/>
            <p:cNvSpPr>
              <a:spLocks noChangeShapeType="1"/>
            </p:cNvSpPr>
            <p:nvPr/>
          </p:nvSpPr>
          <p:spPr bwMode="auto">
            <a:xfrm>
              <a:off x="2796" y="3072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97" name="Line 369"/>
            <p:cNvSpPr>
              <a:spLocks noChangeShapeType="1"/>
            </p:cNvSpPr>
            <p:nvPr/>
          </p:nvSpPr>
          <p:spPr bwMode="auto">
            <a:xfrm>
              <a:off x="3324" y="307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98" name="Line 370"/>
            <p:cNvSpPr>
              <a:spLocks noChangeShapeType="1"/>
            </p:cNvSpPr>
            <p:nvPr/>
          </p:nvSpPr>
          <p:spPr bwMode="auto">
            <a:xfrm>
              <a:off x="3324" y="307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899" name="Rectangle 371"/>
            <p:cNvSpPr>
              <a:spLocks noChangeArrowheads="1"/>
            </p:cNvSpPr>
            <p:nvPr/>
          </p:nvSpPr>
          <p:spPr bwMode="auto">
            <a:xfrm>
              <a:off x="3329" y="3072"/>
              <a:ext cx="5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00" name="Line 372"/>
            <p:cNvSpPr>
              <a:spLocks noChangeShapeType="1"/>
            </p:cNvSpPr>
            <p:nvPr/>
          </p:nvSpPr>
          <p:spPr bwMode="auto">
            <a:xfrm>
              <a:off x="3329" y="3072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01" name="Rectangle 373"/>
            <p:cNvSpPr>
              <a:spLocks noChangeArrowheads="1"/>
            </p:cNvSpPr>
            <p:nvPr/>
          </p:nvSpPr>
          <p:spPr bwMode="auto">
            <a:xfrm>
              <a:off x="3856" y="3072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02" name="Line 374"/>
            <p:cNvSpPr>
              <a:spLocks noChangeShapeType="1"/>
            </p:cNvSpPr>
            <p:nvPr/>
          </p:nvSpPr>
          <p:spPr bwMode="auto">
            <a:xfrm>
              <a:off x="3856" y="307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03" name="Line 375"/>
            <p:cNvSpPr>
              <a:spLocks noChangeShapeType="1"/>
            </p:cNvSpPr>
            <p:nvPr/>
          </p:nvSpPr>
          <p:spPr bwMode="auto">
            <a:xfrm>
              <a:off x="3856" y="307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04" name="Rectangle 376"/>
            <p:cNvSpPr>
              <a:spLocks noChangeArrowheads="1"/>
            </p:cNvSpPr>
            <p:nvPr/>
          </p:nvSpPr>
          <p:spPr bwMode="auto">
            <a:xfrm>
              <a:off x="3862" y="3072"/>
              <a:ext cx="5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05" name="Line 377"/>
            <p:cNvSpPr>
              <a:spLocks noChangeShapeType="1"/>
            </p:cNvSpPr>
            <p:nvPr/>
          </p:nvSpPr>
          <p:spPr bwMode="auto">
            <a:xfrm>
              <a:off x="3862" y="3072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09" name="Rectangle 381"/>
            <p:cNvSpPr>
              <a:spLocks noChangeArrowheads="1"/>
            </p:cNvSpPr>
            <p:nvPr/>
          </p:nvSpPr>
          <p:spPr bwMode="auto">
            <a:xfrm>
              <a:off x="4394" y="3072"/>
              <a:ext cx="52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10" name="Line 382"/>
            <p:cNvSpPr>
              <a:spLocks noChangeShapeType="1"/>
            </p:cNvSpPr>
            <p:nvPr/>
          </p:nvSpPr>
          <p:spPr bwMode="auto">
            <a:xfrm>
              <a:off x="4394" y="3072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11" name="Rectangle 383"/>
            <p:cNvSpPr>
              <a:spLocks noChangeArrowheads="1"/>
            </p:cNvSpPr>
            <p:nvPr/>
          </p:nvSpPr>
          <p:spPr bwMode="auto">
            <a:xfrm>
              <a:off x="4922" y="3072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12" name="Line 384"/>
            <p:cNvSpPr>
              <a:spLocks noChangeShapeType="1"/>
            </p:cNvSpPr>
            <p:nvPr/>
          </p:nvSpPr>
          <p:spPr bwMode="auto">
            <a:xfrm>
              <a:off x="4922" y="307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13" name="Line 385"/>
            <p:cNvSpPr>
              <a:spLocks noChangeShapeType="1"/>
            </p:cNvSpPr>
            <p:nvPr/>
          </p:nvSpPr>
          <p:spPr bwMode="auto">
            <a:xfrm>
              <a:off x="4922" y="307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14" name="Rectangle 386"/>
            <p:cNvSpPr>
              <a:spLocks noChangeArrowheads="1"/>
            </p:cNvSpPr>
            <p:nvPr/>
          </p:nvSpPr>
          <p:spPr bwMode="auto">
            <a:xfrm>
              <a:off x="4927" y="3072"/>
              <a:ext cx="5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15" name="Line 387"/>
            <p:cNvSpPr>
              <a:spLocks noChangeShapeType="1"/>
            </p:cNvSpPr>
            <p:nvPr/>
          </p:nvSpPr>
          <p:spPr bwMode="auto">
            <a:xfrm>
              <a:off x="4927" y="3072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16" name="Rectangle 388"/>
            <p:cNvSpPr>
              <a:spLocks noChangeArrowheads="1"/>
            </p:cNvSpPr>
            <p:nvPr/>
          </p:nvSpPr>
          <p:spPr bwMode="auto">
            <a:xfrm>
              <a:off x="5452" y="3072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17" name="Line 389"/>
            <p:cNvSpPr>
              <a:spLocks noChangeShapeType="1"/>
            </p:cNvSpPr>
            <p:nvPr/>
          </p:nvSpPr>
          <p:spPr bwMode="auto">
            <a:xfrm>
              <a:off x="5452" y="307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18" name="Rectangle 390"/>
            <p:cNvSpPr>
              <a:spLocks noChangeArrowheads="1"/>
            </p:cNvSpPr>
            <p:nvPr/>
          </p:nvSpPr>
          <p:spPr bwMode="auto">
            <a:xfrm>
              <a:off x="2255" y="3077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19" name="Line 391"/>
            <p:cNvSpPr>
              <a:spLocks noChangeShapeType="1"/>
            </p:cNvSpPr>
            <p:nvPr/>
          </p:nvSpPr>
          <p:spPr bwMode="auto">
            <a:xfrm>
              <a:off x="2255" y="3077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23" name="Line 395"/>
            <p:cNvSpPr>
              <a:spLocks noChangeShapeType="1"/>
            </p:cNvSpPr>
            <p:nvPr/>
          </p:nvSpPr>
          <p:spPr bwMode="auto">
            <a:xfrm>
              <a:off x="3324" y="3077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24" name="Rectangle 396"/>
            <p:cNvSpPr>
              <a:spLocks noChangeArrowheads="1"/>
            </p:cNvSpPr>
            <p:nvPr/>
          </p:nvSpPr>
          <p:spPr bwMode="auto">
            <a:xfrm>
              <a:off x="3856" y="3077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25" name="Line 397"/>
            <p:cNvSpPr>
              <a:spLocks noChangeShapeType="1"/>
            </p:cNvSpPr>
            <p:nvPr/>
          </p:nvSpPr>
          <p:spPr bwMode="auto">
            <a:xfrm>
              <a:off x="3856" y="3077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28" name="Rectangle 400"/>
            <p:cNvSpPr>
              <a:spLocks noChangeArrowheads="1"/>
            </p:cNvSpPr>
            <p:nvPr/>
          </p:nvSpPr>
          <p:spPr bwMode="auto">
            <a:xfrm>
              <a:off x="4922" y="3077"/>
              <a:ext cx="5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29" name="Line 401"/>
            <p:cNvSpPr>
              <a:spLocks noChangeShapeType="1"/>
            </p:cNvSpPr>
            <p:nvPr/>
          </p:nvSpPr>
          <p:spPr bwMode="auto">
            <a:xfrm>
              <a:off x="4922" y="3077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30" name="Rectangle 402"/>
            <p:cNvSpPr>
              <a:spLocks noChangeArrowheads="1"/>
            </p:cNvSpPr>
            <p:nvPr/>
          </p:nvSpPr>
          <p:spPr bwMode="auto">
            <a:xfrm>
              <a:off x="5452" y="3077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31" name="Line 403"/>
            <p:cNvSpPr>
              <a:spLocks noChangeShapeType="1"/>
            </p:cNvSpPr>
            <p:nvPr/>
          </p:nvSpPr>
          <p:spPr bwMode="auto">
            <a:xfrm>
              <a:off x="5452" y="3077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32" name="Rectangle 404"/>
            <p:cNvSpPr>
              <a:spLocks noChangeArrowheads="1"/>
            </p:cNvSpPr>
            <p:nvPr/>
          </p:nvSpPr>
          <p:spPr bwMode="auto">
            <a:xfrm>
              <a:off x="2424" y="3296"/>
              <a:ext cx="20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T5</a:t>
              </a:r>
              <a:endParaRPr lang="en-US"/>
            </a:p>
          </p:txBody>
        </p:sp>
        <p:sp>
          <p:nvSpPr>
            <p:cNvPr id="918933" name="Rectangle 405"/>
            <p:cNvSpPr>
              <a:spLocks noChangeArrowheads="1"/>
            </p:cNvSpPr>
            <p:nvPr/>
          </p:nvSpPr>
          <p:spPr bwMode="auto">
            <a:xfrm>
              <a:off x="2631" y="329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934" name="Rectangle 406"/>
            <p:cNvSpPr>
              <a:spLocks noChangeArrowheads="1"/>
            </p:cNvSpPr>
            <p:nvPr/>
          </p:nvSpPr>
          <p:spPr bwMode="auto">
            <a:xfrm>
              <a:off x="3015" y="3296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18935" name="Rectangle 407"/>
            <p:cNvSpPr>
              <a:spLocks noChangeArrowheads="1"/>
            </p:cNvSpPr>
            <p:nvPr/>
          </p:nvSpPr>
          <p:spPr bwMode="auto">
            <a:xfrm>
              <a:off x="3104" y="329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937" name="Rectangle 409"/>
            <p:cNvSpPr>
              <a:spLocks noChangeArrowheads="1"/>
            </p:cNvSpPr>
            <p:nvPr/>
          </p:nvSpPr>
          <p:spPr bwMode="auto">
            <a:xfrm>
              <a:off x="3636" y="329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939" name="Rectangle 411"/>
            <p:cNvSpPr>
              <a:spLocks noChangeArrowheads="1"/>
            </p:cNvSpPr>
            <p:nvPr/>
          </p:nvSpPr>
          <p:spPr bwMode="auto">
            <a:xfrm>
              <a:off x="4169" y="329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941" name="Rectangle 413"/>
            <p:cNvSpPr>
              <a:spLocks noChangeArrowheads="1"/>
            </p:cNvSpPr>
            <p:nvPr/>
          </p:nvSpPr>
          <p:spPr bwMode="auto">
            <a:xfrm>
              <a:off x="4701" y="329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943" name="Rectangle 415"/>
            <p:cNvSpPr>
              <a:spLocks noChangeArrowheads="1"/>
            </p:cNvSpPr>
            <p:nvPr/>
          </p:nvSpPr>
          <p:spPr bwMode="auto">
            <a:xfrm>
              <a:off x="5234" y="3296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945" name="Line 417"/>
            <p:cNvSpPr>
              <a:spLocks noChangeShapeType="1"/>
            </p:cNvSpPr>
            <p:nvPr/>
          </p:nvSpPr>
          <p:spPr bwMode="auto">
            <a:xfrm>
              <a:off x="2255" y="328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47" name="Line 419"/>
            <p:cNvSpPr>
              <a:spLocks noChangeShapeType="1"/>
            </p:cNvSpPr>
            <p:nvPr/>
          </p:nvSpPr>
          <p:spPr bwMode="auto">
            <a:xfrm>
              <a:off x="2266" y="3284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52" name="Line 424"/>
            <p:cNvSpPr>
              <a:spLocks noChangeShapeType="1"/>
            </p:cNvSpPr>
            <p:nvPr/>
          </p:nvSpPr>
          <p:spPr bwMode="auto">
            <a:xfrm>
              <a:off x="2796" y="3284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54" name="Line 426"/>
            <p:cNvSpPr>
              <a:spLocks noChangeShapeType="1"/>
            </p:cNvSpPr>
            <p:nvPr/>
          </p:nvSpPr>
          <p:spPr bwMode="auto">
            <a:xfrm>
              <a:off x="3324" y="3284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55" name="Line 427"/>
            <p:cNvSpPr>
              <a:spLocks noChangeShapeType="1"/>
            </p:cNvSpPr>
            <p:nvPr/>
          </p:nvSpPr>
          <p:spPr bwMode="auto">
            <a:xfrm>
              <a:off x="3324" y="328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57" name="Line 429"/>
            <p:cNvSpPr>
              <a:spLocks noChangeShapeType="1"/>
            </p:cNvSpPr>
            <p:nvPr/>
          </p:nvSpPr>
          <p:spPr bwMode="auto">
            <a:xfrm>
              <a:off x="3329" y="3284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59" name="Line 431"/>
            <p:cNvSpPr>
              <a:spLocks noChangeShapeType="1"/>
            </p:cNvSpPr>
            <p:nvPr/>
          </p:nvSpPr>
          <p:spPr bwMode="auto">
            <a:xfrm>
              <a:off x="3856" y="3284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60" name="Line 432"/>
            <p:cNvSpPr>
              <a:spLocks noChangeShapeType="1"/>
            </p:cNvSpPr>
            <p:nvPr/>
          </p:nvSpPr>
          <p:spPr bwMode="auto">
            <a:xfrm>
              <a:off x="3856" y="328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62" name="Line 434"/>
            <p:cNvSpPr>
              <a:spLocks noChangeShapeType="1"/>
            </p:cNvSpPr>
            <p:nvPr/>
          </p:nvSpPr>
          <p:spPr bwMode="auto">
            <a:xfrm>
              <a:off x="3862" y="3284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67" name="Line 439"/>
            <p:cNvSpPr>
              <a:spLocks noChangeShapeType="1"/>
            </p:cNvSpPr>
            <p:nvPr/>
          </p:nvSpPr>
          <p:spPr bwMode="auto">
            <a:xfrm>
              <a:off x="4394" y="3284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69" name="Line 441"/>
            <p:cNvSpPr>
              <a:spLocks noChangeShapeType="1"/>
            </p:cNvSpPr>
            <p:nvPr/>
          </p:nvSpPr>
          <p:spPr bwMode="auto">
            <a:xfrm>
              <a:off x="4922" y="3284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70" name="Line 442"/>
            <p:cNvSpPr>
              <a:spLocks noChangeShapeType="1"/>
            </p:cNvSpPr>
            <p:nvPr/>
          </p:nvSpPr>
          <p:spPr bwMode="auto">
            <a:xfrm>
              <a:off x="4922" y="328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72" name="Line 444"/>
            <p:cNvSpPr>
              <a:spLocks noChangeShapeType="1"/>
            </p:cNvSpPr>
            <p:nvPr/>
          </p:nvSpPr>
          <p:spPr bwMode="auto">
            <a:xfrm>
              <a:off x="4927" y="3284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74" name="Line 446"/>
            <p:cNvSpPr>
              <a:spLocks noChangeShapeType="1"/>
            </p:cNvSpPr>
            <p:nvPr/>
          </p:nvSpPr>
          <p:spPr bwMode="auto">
            <a:xfrm>
              <a:off x="5452" y="328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75" name="Rectangle 447"/>
            <p:cNvSpPr>
              <a:spLocks noChangeArrowheads="1"/>
            </p:cNvSpPr>
            <p:nvPr/>
          </p:nvSpPr>
          <p:spPr bwMode="auto">
            <a:xfrm>
              <a:off x="2255" y="3289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76" name="Line 448"/>
            <p:cNvSpPr>
              <a:spLocks noChangeShapeType="1"/>
            </p:cNvSpPr>
            <p:nvPr/>
          </p:nvSpPr>
          <p:spPr bwMode="auto">
            <a:xfrm>
              <a:off x="2255" y="328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80" name="Line 452"/>
            <p:cNvSpPr>
              <a:spLocks noChangeShapeType="1"/>
            </p:cNvSpPr>
            <p:nvPr/>
          </p:nvSpPr>
          <p:spPr bwMode="auto">
            <a:xfrm>
              <a:off x="3324" y="328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81" name="Rectangle 453"/>
            <p:cNvSpPr>
              <a:spLocks noChangeArrowheads="1"/>
            </p:cNvSpPr>
            <p:nvPr/>
          </p:nvSpPr>
          <p:spPr bwMode="auto">
            <a:xfrm>
              <a:off x="3856" y="3289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83" name="Line 455"/>
            <p:cNvSpPr>
              <a:spLocks noChangeShapeType="1"/>
            </p:cNvSpPr>
            <p:nvPr/>
          </p:nvSpPr>
          <p:spPr bwMode="auto">
            <a:xfrm>
              <a:off x="3856" y="328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86" name="Rectangle 458"/>
            <p:cNvSpPr>
              <a:spLocks noChangeArrowheads="1"/>
            </p:cNvSpPr>
            <p:nvPr/>
          </p:nvSpPr>
          <p:spPr bwMode="auto">
            <a:xfrm>
              <a:off x="4922" y="3289"/>
              <a:ext cx="5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87" name="Line 459"/>
            <p:cNvSpPr>
              <a:spLocks noChangeShapeType="1"/>
            </p:cNvSpPr>
            <p:nvPr/>
          </p:nvSpPr>
          <p:spPr bwMode="auto">
            <a:xfrm>
              <a:off x="4922" y="328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88" name="Rectangle 460"/>
            <p:cNvSpPr>
              <a:spLocks noChangeArrowheads="1"/>
            </p:cNvSpPr>
            <p:nvPr/>
          </p:nvSpPr>
          <p:spPr bwMode="auto">
            <a:xfrm>
              <a:off x="5452" y="3289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89" name="Line 461"/>
            <p:cNvSpPr>
              <a:spLocks noChangeShapeType="1"/>
            </p:cNvSpPr>
            <p:nvPr/>
          </p:nvSpPr>
          <p:spPr bwMode="auto">
            <a:xfrm>
              <a:off x="5452" y="328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8990" name="Rectangle 462"/>
            <p:cNvSpPr>
              <a:spLocks noChangeArrowheads="1"/>
            </p:cNvSpPr>
            <p:nvPr/>
          </p:nvSpPr>
          <p:spPr bwMode="auto">
            <a:xfrm>
              <a:off x="2433" y="3508"/>
              <a:ext cx="1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</a:rPr>
                <a:t>T6</a:t>
              </a:r>
              <a:endParaRPr lang="en-US"/>
            </a:p>
          </p:txBody>
        </p:sp>
        <p:sp>
          <p:nvSpPr>
            <p:cNvPr id="918991" name="Rectangle 463"/>
            <p:cNvSpPr>
              <a:spLocks noChangeArrowheads="1"/>
            </p:cNvSpPr>
            <p:nvPr/>
          </p:nvSpPr>
          <p:spPr bwMode="auto">
            <a:xfrm>
              <a:off x="2622" y="3508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992" name="Rectangle 464"/>
            <p:cNvSpPr>
              <a:spLocks noChangeArrowheads="1"/>
            </p:cNvSpPr>
            <p:nvPr/>
          </p:nvSpPr>
          <p:spPr bwMode="auto">
            <a:xfrm>
              <a:off x="3018" y="3508"/>
              <a:ext cx="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918993" name="Rectangle 465"/>
            <p:cNvSpPr>
              <a:spLocks noChangeArrowheads="1"/>
            </p:cNvSpPr>
            <p:nvPr/>
          </p:nvSpPr>
          <p:spPr bwMode="auto">
            <a:xfrm>
              <a:off x="3100" y="3508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995" name="Rectangle 467"/>
            <p:cNvSpPr>
              <a:spLocks noChangeArrowheads="1"/>
            </p:cNvSpPr>
            <p:nvPr/>
          </p:nvSpPr>
          <p:spPr bwMode="auto">
            <a:xfrm>
              <a:off x="3633" y="3508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8999" name="Rectangle 471"/>
            <p:cNvSpPr>
              <a:spLocks noChangeArrowheads="1"/>
            </p:cNvSpPr>
            <p:nvPr/>
          </p:nvSpPr>
          <p:spPr bwMode="auto">
            <a:xfrm>
              <a:off x="4698" y="3508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9001" name="Rectangle 473"/>
            <p:cNvSpPr>
              <a:spLocks noChangeArrowheads="1"/>
            </p:cNvSpPr>
            <p:nvPr/>
          </p:nvSpPr>
          <p:spPr bwMode="auto">
            <a:xfrm>
              <a:off x="5230" y="3508"/>
              <a:ext cx="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9002" name="Rectangle 474"/>
            <p:cNvSpPr>
              <a:spLocks noChangeArrowheads="1"/>
            </p:cNvSpPr>
            <p:nvPr/>
          </p:nvSpPr>
          <p:spPr bwMode="auto">
            <a:xfrm>
              <a:off x="2255" y="3496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03" name="Line 475"/>
            <p:cNvSpPr>
              <a:spLocks noChangeShapeType="1"/>
            </p:cNvSpPr>
            <p:nvPr/>
          </p:nvSpPr>
          <p:spPr bwMode="auto">
            <a:xfrm>
              <a:off x="2255" y="349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04" name="Rectangle 476"/>
            <p:cNvSpPr>
              <a:spLocks noChangeArrowheads="1"/>
            </p:cNvSpPr>
            <p:nvPr/>
          </p:nvSpPr>
          <p:spPr bwMode="auto">
            <a:xfrm>
              <a:off x="2266" y="3496"/>
              <a:ext cx="5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05" name="Line 477"/>
            <p:cNvSpPr>
              <a:spLocks noChangeShapeType="1"/>
            </p:cNvSpPr>
            <p:nvPr/>
          </p:nvSpPr>
          <p:spPr bwMode="auto">
            <a:xfrm>
              <a:off x="2266" y="3496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09" name="Rectangle 481"/>
            <p:cNvSpPr>
              <a:spLocks noChangeArrowheads="1"/>
            </p:cNvSpPr>
            <p:nvPr/>
          </p:nvSpPr>
          <p:spPr bwMode="auto">
            <a:xfrm>
              <a:off x="2796" y="3496"/>
              <a:ext cx="52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10" name="Line 482"/>
            <p:cNvSpPr>
              <a:spLocks noChangeShapeType="1"/>
            </p:cNvSpPr>
            <p:nvPr/>
          </p:nvSpPr>
          <p:spPr bwMode="auto">
            <a:xfrm>
              <a:off x="2796" y="3496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12" name="Line 484"/>
            <p:cNvSpPr>
              <a:spLocks noChangeShapeType="1"/>
            </p:cNvSpPr>
            <p:nvPr/>
          </p:nvSpPr>
          <p:spPr bwMode="auto">
            <a:xfrm>
              <a:off x="3324" y="3496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13" name="Line 485"/>
            <p:cNvSpPr>
              <a:spLocks noChangeShapeType="1"/>
            </p:cNvSpPr>
            <p:nvPr/>
          </p:nvSpPr>
          <p:spPr bwMode="auto">
            <a:xfrm>
              <a:off x="3324" y="349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14" name="Rectangle 486"/>
            <p:cNvSpPr>
              <a:spLocks noChangeArrowheads="1"/>
            </p:cNvSpPr>
            <p:nvPr/>
          </p:nvSpPr>
          <p:spPr bwMode="auto">
            <a:xfrm>
              <a:off x="3329" y="3496"/>
              <a:ext cx="5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15" name="Line 487"/>
            <p:cNvSpPr>
              <a:spLocks noChangeShapeType="1"/>
            </p:cNvSpPr>
            <p:nvPr/>
          </p:nvSpPr>
          <p:spPr bwMode="auto">
            <a:xfrm>
              <a:off x="3329" y="3496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16" name="Rectangle 488"/>
            <p:cNvSpPr>
              <a:spLocks noChangeArrowheads="1"/>
            </p:cNvSpPr>
            <p:nvPr/>
          </p:nvSpPr>
          <p:spPr bwMode="auto">
            <a:xfrm>
              <a:off x="3856" y="3496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17" name="Line 489"/>
            <p:cNvSpPr>
              <a:spLocks noChangeShapeType="1"/>
            </p:cNvSpPr>
            <p:nvPr/>
          </p:nvSpPr>
          <p:spPr bwMode="auto">
            <a:xfrm>
              <a:off x="3856" y="349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18" name="Line 490"/>
            <p:cNvSpPr>
              <a:spLocks noChangeShapeType="1"/>
            </p:cNvSpPr>
            <p:nvPr/>
          </p:nvSpPr>
          <p:spPr bwMode="auto">
            <a:xfrm>
              <a:off x="3856" y="349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19" name="Rectangle 491"/>
            <p:cNvSpPr>
              <a:spLocks noChangeArrowheads="1"/>
            </p:cNvSpPr>
            <p:nvPr/>
          </p:nvSpPr>
          <p:spPr bwMode="auto">
            <a:xfrm>
              <a:off x="3862" y="3496"/>
              <a:ext cx="52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20" name="Line 492"/>
            <p:cNvSpPr>
              <a:spLocks noChangeShapeType="1"/>
            </p:cNvSpPr>
            <p:nvPr/>
          </p:nvSpPr>
          <p:spPr bwMode="auto">
            <a:xfrm>
              <a:off x="3862" y="3496"/>
              <a:ext cx="5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24" name="Rectangle 496"/>
            <p:cNvSpPr>
              <a:spLocks noChangeArrowheads="1"/>
            </p:cNvSpPr>
            <p:nvPr/>
          </p:nvSpPr>
          <p:spPr bwMode="auto">
            <a:xfrm>
              <a:off x="4394" y="3496"/>
              <a:ext cx="52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25" name="Line 497"/>
            <p:cNvSpPr>
              <a:spLocks noChangeShapeType="1"/>
            </p:cNvSpPr>
            <p:nvPr/>
          </p:nvSpPr>
          <p:spPr bwMode="auto">
            <a:xfrm>
              <a:off x="4394" y="3496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26" name="Rectangle 498"/>
            <p:cNvSpPr>
              <a:spLocks noChangeArrowheads="1"/>
            </p:cNvSpPr>
            <p:nvPr/>
          </p:nvSpPr>
          <p:spPr bwMode="auto">
            <a:xfrm>
              <a:off x="4922" y="3496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27" name="Line 499"/>
            <p:cNvSpPr>
              <a:spLocks noChangeShapeType="1"/>
            </p:cNvSpPr>
            <p:nvPr/>
          </p:nvSpPr>
          <p:spPr bwMode="auto">
            <a:xfrm>
              <a:off x="4922" y="3496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28" name="Line 500"/>
            <p:cNvSpPr>
              <a:spLocks noChangeShapeType="1"/>
            </p:cNvSpPr>
            <p:nvPr/>
          </p:nvSpPr>
          <p:spPr bwMode="auto">
            <a:xfrm>
              <a:off x="4922" y="3496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29" name="Rectangle 501"/>
            <p:cNvSpPr>
              <a:spLocks noChangeArrowheads="1"/>
            </p:cNvSpPr>
            <p:nvPr/>
          </p:nvSpPr>
          <p:spPr bwMode="auto">
            <a:xfrm>
              <a:off x="4927" y="3496"/>
              <a:ext cx="5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30" name="Line 502"/>
            <p:cNvSpPr>
              <a:spLocks noChangeShapeType="1"/>
            </p:cNvSpPr>
            <p:nvPr/>
          </p:nvSpPr>
          <p:spPr bwMode="auto">
            <a:xfrm>
              <a:off x="4927" y="3496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31" name="Rectangle 503"/>
            <p:cNvSpPr>
              <a:spLocks noChangeArrowheads="1"/>
            </p:cNvSpPr>
            <p:nvPr/>
          </p:nvSpPr>
          <p:spPr bwMode="auto">
            <a:xfrm>
              <a:off x="5452" y="3496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32" name="Line 504"/>
            <p:cNvSpPr>
              <a:spLocks noChangeShapeType="1"/>
            </p:cNvSpPr>
            <p:nvPr/>
          </p:nvSpPr>
          <p:spPr bwMode="auto">
            <a:xfrm>
              <a:off x="5452" y="349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33" name="Rectangle 505"/>
            <p:cNvSpPr>
              <a:spLocks noChangeArrowheads="1"/>
            </p:cNvSpPr>
            <p:nvPr/>
          </p:nvSpPr>
          <p:spPr bwMode="auto">
            <a:xfrm>
              <a:off x="2255" y="3501"/>
              <a:ext cx="11" cy="19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34" name="Line 506"/>
            <p:cNvSpPr>
              <a:spLocks noChangeShapeType="1"/>
            </p:cNvSpPr>
            <p:nvPr/>
          </p:nvSpPr>
          <p:spPr bwMode="auto">
            <a:xfrm>
              <a:off x="2255" y="3501"/>
              <a:ext cx="1" cy="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35" name="Rectangle 507"/>
            <p:cNvSpPr>
              <a:spLocks noChangeArrowheads="1"/>
            </p:cNvSpPr>
            <p:nvPr/>
          </p:nvSpPr>
          <p:spPr bwMode="auto">
            <a:xfrm>
              <a:off x="2255" y="3691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36" name="Line 508"/>
            <p:cNvSpPr>
              <a:spLocks noChangeShapeType="1"/>
            </p:cNvSpPr>
            <p:nvPr/>
          </p:nvSpPr>
          <p:spPr bwMode="auto">
            <a:xfrm>
              <a:off x="2255" y="369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37" name="Line 509"/>
            <p:cNvSpPr>
              <a:spLocks noChangeShapeType="1"/>
            </p:cNvSpPr>
            <p:nvPr/>
          </p:nvSpPr>
          <p:spPr bwMode="auto">
            <a:xfrm>
              <a:off x="2255" y="3691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38" name="Rectangle 510"/>
            <p:cNvSpPr>
              <a:spLocks noChangeArrowheads="1"/>
            </p:cNvSpPr>
            <p:nvPr/>
          </p:nvSpPr>
          <p:spPr bwMode="auto">
            <a:xfrm>
              <a:off x="2255" y="3691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39" name="Line 511"/>
            <p:cNvSpPr>
              <a:spLocks noChangeShapeType="1"/>
            </p:cNvSpPr>
            <p:nvPr/>
          </p:nvSpPr>
          <p:spPr bwMode="auto">
            <a:xfrm>
              <a:off x="2255" y="369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40" name="Line 512"/>
            <p:cNvSpPr>
              <a:spLocks noChangeShapeType="1"/>
            </p:cNvSpPr>
            <p:nvPr/>
          </p:nvSpPr>
          <p:spPr bwMode="auto">
            <a:xfrm>
              <a:off x="2255" y="3691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41" name="Rectangle 513"/>
            <p:cNvSpPr>
              <a:spLocks noChangeArrowheads="1"/>
            </p:cNvSpPr>
            <p:nvPr/>
          </p:nvSpPr>
          <p:spPr bwMode="auto">
            <a:xfrm>
              <a:off x="2266" y="3691"/>
              <a:ext cx="525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42" name="Line 514"/>
            <p:cNvSpPr>
              <a:spLocks noChangeShapeType="1"/>
            </p:cNvSpPr>
            <p:nvPr/>
          </p:nvSpPr>
          <p:spPr bwMode="auto">
            <a:xfrm>
              <a:off x="2266" y="3691"/>
              <a:ext cx="5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48" name="Rectangle 520"/>
            <p:cNvSpPr>
              <a:spLocks noChangeArrowheads="1"/>
            </p:cNvSpPr>
            <p:nvPr/>
          </p:nvSpPr>
          <p:spPr bwMode="auto">
            <a:xfrm>
              <a:off x="2802" y="3691"/>
              <a:ext cx="522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49" name="Line 521"/>
            <p:cNvSpPr>
              <a:spLocks noChangeShapeType="1"/>
            </p:cNvSpPr>
            <p:nvPr/>
          </p:nvSpPr>
          <p:spPr bwMode="auto">
            <a:xfrm>
              <a:off x="2802" y="3691"/>
              <a:ext cx="5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51" name="Line 523"/>
            <p:cNvSpPr>
              <a:spLocks noChangeShapeType="1"/>
            </p:cNvSpPr>
            <p:nvPr/>
          </p:nvSpPr>
          <p:spPr bwMode="auto">
            <a:xfrm>
              <a:off x="3324" y="3501"/>
              <a:ext cx="1" cy="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52" name="Rectangle 524"/>
            <p:cNvSpPr>
              <a:spLocks noChangeArrowheads="1"/>
            </p:cNvSpPr>
            <p:nvPr/>
          </p:nvSpPr>
          <p:spPr bwMode="auto">
            <a:xfrm>
              <a:off x="3324" y="3691"/>
              <a:ext cx="1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53" name="Line 525"/>
            <p:cNvSpPr>
              <a:spLocks noChangeShapeType="1"/>
            </p:cNvSpPr>
            <p:nvPr/>
          </p:nvSpPr>
          <p:spPr bwMode="auto">
            <a:xfrm>
              <a:off x="3324" y="369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54" name="Line 526"/>
            <p:cNvSpPr>
              <a:spLocks noChangeShapeType="1"/>
            </p:cNvSpPr>
            <p:nvPr/>
          </p:nvSpPr>
          <p:spPr bwMode="auto">
            <a:xfrm>
              <a:off x="3324" y="3691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55" name="Rectangle 527"/>
            <p:cNvSpPr>
              <a:spLocks noChangeArrowheads="1"/>
            </p:cNvSpPr>
            <p:nvPr/>
          </p:nvSpPr>
          <p:spPr bwMode="auto">
            <a:xfrm>
              <a:off x="3334" y="3691"/>
              <a:ext cx="522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56" name="Line 528"/>
            <p:cNvSpPr>
              <a:spLocks noChangeShapeType="1"/>
            </p:cNvSpPr>
            <p:nvPr/>
          </p:nvSpPr>
          <p:spPr bwMode="auto">
            <a:xfrm>
              <a:off x="3334" y="3691"/>
              <a:ext cx="5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57" name="Rectangle 529"/>
            <p:cNvSpPr>
              <a:spLocks noChangeArrowheads="1"/>
            </p:cNvSpPr>
            <p:nvPr/>
          </p:nvSpPr>
          <p:spPr bwMode="auto">
            <a:xfrm>
              <a:off x="3856" y="3501"/>
              <a:ext cx="6" cy="19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58" name="Line 530"/>
            <p:cNvSpPr>
              <a:spLocks noChangeShapeType="1"/>
            </p:cNvSpPr>
            <p:nvPr/>
          </p:nvSpPr>
          <p:spPr bwMode="auto">
            <a:xfrm>
              <a:off x="3856" y="3501"/>
              <a:ext cx="1" cy="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59" name="Rectangle 531"/>
            <p:cNvSpPr>
              <a:spLocks noChangeArrowheads="1"/>
            </p:cNvSpPr>
            <p:nvPr/>
          </p:nvSpPr>
          <p:spPr bwMode="auto">
            <a:xfrm>
              <a:off x="3856" y="3691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60" name="Line 532"/>
            <p:cNvSpPr>
              <a:spLocks noChangeShapeType="1"/>
            </p:cNvSpPr>
            <p:nvPr/>
          </p:nvSpPr>
          <p:spPr bwMode="auto">
            <a:xfrm>
              <a:off x="3856" y="369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61" name="Line 533"/>
            <p:cNvSpPr>
              <a:spLocks noChangeShapeType="1"/>
            </p:cNvSpPr>
            <p:nvPr/>
          </p:nvSpPr>
          <p:spPr bwMode="auto">
            <a:xfrm>
              <a:off x="3856" y="3691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62" name="Rectangle 534"/>
            <p:cNvSpPr>
              <a:spLocks noChangeArrowheads="1"/>
            </p:cNvSpPr>
            <p:nvPr/>
          </p:nvSpPr>
          <p:spPr bwMode="auto">
            <a:xfrm>
              <a:off x="3867" y="3691"/>
              <a:ext cx="522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63" name="Line 535"/>
            <p:cNvSpPr>
              <a:spLocks noChangeShapeType="1"/>
            </p:cNvSpPr>
            <p:nvPr/>
          </p:nvSpPr>
          <p:spPr bwMode="auto">
            <a:xfrm>
              <a:off x="3867" y="3691"/>
              <a:ext cx="5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69" name="Rectangle 541"/>
            <p:cNvSpPr>
              <a:spLocks noChangeArrowheads="1"/>
            </p:cNvSpPr>
            <p:nvPr/>
          </p:nvSpPr>
          <p:spPr bwMode="auto">
            <a:xfrm>
              <a:off x="4400" y="3691"/>
              <a:ext cx="522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70" name="Line 542"/>
            <p:cNvSpPr>
              <a:spLocks noChangeShapeType="1"/>
            </p:cNvSpPr>
            <p:nvPr/>
          </p:nvSpPr>
          <p:spPr bwMode="auto">
            <a:xfrm>
              <a:off x="4400" y="3691"/>
              <a:ext cx="52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71" name="Rectangle 543"/>
            <p:cNvSpPr>
              <a:spLocks noChangeArrowheads="1"/>
            </p:cNvSpPr>
            <p:nvPr/>
          </p:nvSpPr>
          <p:spPr bwMode="auto">
            <a:xfrm>
              <a:off x="4922" y="3501"/>
              <a:ext cx="5" cy="19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72" name="Line 544"/>
            <p:cNvSpPr>
              <a:spLocks noChangeShapeType="1"/>
            </p:cNvSpPr>
            <p:nvPr/>
          </p:nvSpPr>
          <p:spPr bwMode="auto">
            <a:xfrm>
              <a:off x="4922" y="3501"/>
              <a:ext cx="1" cy="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73" name="Rectangle 545"/>
            <p:cNvSpPr>
              <a:spLocks noChangeArrowheads="1"/>
            </p:cNvSpPr>
            <p:nvPr/>
          </p:nvSpPr>
          <p:spPr bwMode="auto">
            <a:xfrm>
              <a:off x="4922" y="3691"/>
              <a:ext cx="1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74" name="Line 546"/>
            <p:cNvSpPr>
              <a:spLocks noChangeShapeType="1"/>
            </p:cNvSpPr>
            <p:nvPr/>
          </p:nvSpPr>
          <p:spPr bwMode="auto">
            <a:xfrm>
              <a:off x="4922" y="369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75" name="Line 547"/>
            <p:cNvSpPr>
              <a:spLocks noChangeShapeType="1"/>
            </p:cNvSpPr>
            <p:nvPr/>
          </p:nvSpPr>
          <p:spPr bwMode="auto">
            <a:xfrm>
              <a:off x="4922" y="3691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76" name="Rectangle 548"/>
            <p:cNvSpPr>
              <a:spLocks noChangeArrowheads="1"/>
            </p:cNvSpPr>
            <p:nvPr/>
          </p:nvSpPr>
          <p:spPr bwMode="auto">
            <a:xfrm>
              <a:off x="4932" y="3691"/>
              <a:ext cx="520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77" name="Line 549"/>
            <p:cNvSpPr>
              <a:spLocks noChangeShapeType="1"/>
            </p:cNvSpPr>
            <p:nvPr/>
          </p:nvSpPr>
          <p:spPr bwMode="auto">
            <a:xfrm>
              <a:off x="4932" y="3691"/>
              <a:ext cx="5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78" name="Rectangle 550"/>
            <p:cNvSpPr>
              <a:spLocks noChangeArrowheads="1"/>
            </p:cNvSpPr>
            <p:nvPr/>
          </p:nvSpPr>
          <p:spPr bwMode="auto">
            <a:xfrm>
              <a:off x="5452" y="3501"/>
              <a:ext cx="11" cy="19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79" name="Line 551"/>
            <p:cNvSpPr>
              <a:spLocks noChangeShapeType="1"/>
            </p:cNvSpPr>
            <p:nvPr/>
          </p:nvSpPr>
          <p:spPr bwMode="auto">
            <a:xfrm>
              <a:off x="5452" y="3501"/>
              <a:ext cx="1" cy="19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80" name="Rectangle 552"/>
            <p:cNvSpPr>
              <a:spLocks noChangeArrowheads="1"/>
            </p:cNvSpPr>
            <p:nvPr/>
          </p:nvSpPr>
          <p:spPr bwMode="auto">
            <a:xfrm>
              <a:off x="5452" y="3691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81" name="Line 553"/>
            <p:cNvSpPr>
              <a:spLocks noChangeShapeType="1"/>
            </p:cNvSpPr>
            <p:nvPr/>
          </p:nvSpPr>
          <p:spPr bwMode="auto">
            <a:xfrm>
              <a:off x="5452" y="369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82" name="Line 554"/>
            <p:cNvSpPr>
              <a:spLocks noChangeShapeType="1"/>
            </p:cNvSpPr>
            <p:nvPr/>
          </p:nvSpPr>
          <p:spPr bwMode="auto">
            <a:xfrm>
              <a:off x="5452" y="3691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83" name="Rectangle 555"/>
            <p:cNvSpPr>
              <a:spLocks noChangeArrowheads="1"/>
            </p:cNvSpPr>
            <p:nvPr/>
          </p:nvSpPr>
          <p:spPr bwMode="auto">
            <a:xfrm>
              <a:off x="5452" y="3691"/>
              <a:ext cx="11" cy="1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84" name="Line 556"/>
            <p:cNvSpPr>
              <a:spLocks noChangeShapeType="1"/>
            </p:cNvSpPr>
            <p:nvPr/>
          </p:nvSpPr>
          <p:spPr bwMode="auto">
            <a:xfrm>
              <a:off x="5452" y="3691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85" name="Line 557"/>
            <p:cNvSpPr>
              <a:spLocks noChangeShapeType="1"/>
            </p:cNvSpPr>
            <p:nvPr/>
          </p:nvSpPr>
          <p:spPr bwMode="auto">
            <a:xfrm>
              <a:off x="5452" y="3691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919086" name="Rectangle 558"/>
            <p:cNvSpPr>
              <a:spLocks noChangeArrowheads="1"/>
            </p:cNvSpPr>
            <p:nvPr/>
          </p:nvSpPr>
          <p:spPr bwMode="auto">
            <a:xfrm>
              <a:off x="2301" y="3705"/>
              <a:ext cx="1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i="0" baseline="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919088" name="Line 560"/>
            <p:cNvSpPr>
              <a:spLocks noChangeShapeType="1"/>
            </p:cNvSpPr>
            <p:nvPr/>
          </p:nvSpPr>
          <p:spPr bwMode="auto">
            <a:xfrm>
              <a:off x="2788" y="1997"/>
              <a:ext cx="0" cy="1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919089" name="Line 561"/>
            <p:cNvSpPr>
              <a:spLocks noChangeShapeType="1"/>
            </p:cNvSpPr>
            <p:nvPr/>
          </p:nvSpPr>
          <p:spPr bwMode="auto">
            <a:xfrm>
              <a:off x="4390" y="2017"/>
              <a:ext cx="0" cy="17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Parallel Load Shift Registers </a:t>
            </a:r>
          </a:p>
        </p:txBody>
      </p:sp>
      <p:sp>
        <p:nvSpPr>
          <p:cNvPr id="9195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19138" y="1517650"/>
            <a:ext cx="80518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By adding a </a:t>
            </a:r>
            <a:r>
              <a:rPr lang="en-US" sz="2400" dirty="0" err="1">
                <a:cs typeface="Times New Roman" pitchFamily="18" charset="0"/>
              </a:rPr>
              <a:t>mux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between each shift register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stage, data can be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shifted or loaded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If SHIFT is low,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A and B are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replaced by the data on D</a:t>
            </a:r>
            <a:r>
              <a:rPr lang="en-US" sz="2400" baseline="-25000" dirty="0">
                <a:cs typeface="Times New Roman" pitchFamily="18" charset="0"/>
              </a:rPr>
              <a:t>A</a:t>
            </a:r>
            <a:r>
              <a:rPr lang="en-US" sz="2400" dirty="0">
                <a:cs typeface="Times New Roman" pitchFamily="18" charset="0"/>
              </a:rPr>
              <a:t> and D</a:t>
            </a:r>
            <a:r>
              <a:rPr lang="en-US" sz="2400" baseline="-25000" dirty="0">
                <a:cs typeface="Times New Roman" pitchFamily="18" charset="0"/>
              </a:rPr>
              <a:t>B</a:t>
            </a:r>
            <a:r>
              <a:rPr lang="en-US" sz="2400" dirty="0">
                <a:cs typeface="Times New Roman" pitchFamily="18" charset="0"/>
              </a:rPr>
              <a:t> lines, else data shifts right on each clock.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By adding more bits, we can make </a:t>
            </a:r>
            <a:r>
              <a:rPr lang="en-US" sz="2400" i="1" dirty="0">
                <a:cs typeface="Times New Roman" pitchFamily="18" charset="0"/>
              </a:rPr>
              <a:t>n</a:t>
            </a:r>
            <a:r>
              <a:rPr lang="en-US" sz="2400" dirty="0">
                <a:cs typeface="Times New Roman" pitchFamily="18" charset="0"/>
              </a:rPr>
              <a:t>-bit parallel load shift registers.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 parallel load shift register with an added “hold” operation that stores data unchanged is given in Figure 7-10 of the text.</a:t>
            </a:r>
          </a:p>
        </p:txBody>
      </p:sp>
      <p:sp>
        <p:nvSpPr>
          <p:cNvPr id="919560" name="Freeform 8"/>
          <p:cNvSpPr>
            <a:spLocks/>
          </p:cNvSpPr>
          <p:nvPr/>
        </p:nvSpPr>
        <p:spPr bwMode="auto">
          <a:xfrm>
            <a:off x="7491413" y="2147888"/>
            <a:ext cx="84137" cy="195262"/>
          </a:xfrm>
          <a:custGeom>
            <a:avLst/>
            <a:gdLst/>
            <a:ahLst/>
            <a:cxnLst>
              <a:cxn ang="0">
                <a:pos x="35" y="114"/>
              </a:cxn>
              <a:cxn ang="0">
                <a:pos x="35" y="117"/>
              </a:cxn>
              <a:cxn ang="0">
                <a:pos x="36" y="118"/>
              </a:cxn>
              <a:cxn ang="0">
                <a:pos x="38" y="122"/>
              </a:cxn>
              <a:cxn ang="0">
                <a:pos x="39" y="122"/>
              </a:cxn>
              <a:cxn ang="0">
                <a:pos x="43" y="123"/>
              </a:cxn>
              <a:cxn ang="0">
                <a:pos x="47" y="123"/>
              </a:cxn>
              <a:cxn ang="0">
                <a:pos x="49" y="122"/>
              </a:cxn>
              <a:cxn ang="0">
                <a:pos x="52" y="120"/>
              </a:cxn>
              <a:cxn ang="0">
                <a:pos x="52" y="118"/>
              </a:cxn>
              <a:cxn ang="0">
                <a:pos x="53" y="115"/>
              </a:cxn>
              <a:cxn ang="0">
                <a:pos x="53" y="111"/>
              </a:cxn>
              <a:cxn ang="0">
                <a:pos x="52" y="108"/>
              </a:cxn>
              <a:cxn ang="0">
                <a:pos x="52" y="97"/>
              </a:cxn>
              <a:cxn ang="0">
                <a:pos x="50" y="93"/>
              </a:cxn>
              <a:cxn ang="0">
                <a:pos x="50" y="90"/>
              </a:cxn>
              <a:cxn ang="0">
                <a:pos x="49" y="86"/>
              </a:cxn>
              <a:cxn ang="0">
                <a:pos x="49" y="79"/>
              </a:cxn>
              <a:cxn ang="0">
                <a:pos x="47" y="76"/>
              </a:cxn>
              <a:cxn ang="0">
                <a:pos x="47" y="73"/>
              </a:cxn>
              <a:cxn ang="0">
                <a:pos x="46" y="68"/>
              </a:cxn>
              <a:cxn ang="0">
                <a:pos x="46" y="65"/>
              </a:cxn>
              <a:cxn ang="0">
                <a:pos x="43" y="59"/>
              </a:cxn>
              <a:cxn ang="0">
                <a:pos x="43" y="56"/>
              </a:cxn>
              <a:cxn ang="0">
                <a:pos x="38" y="47"/>
              </a:cxn>
              <a:cxn ang="0">
                <a:pos x="38" y="42"/>
              </a:cxn>
              <a:cxn ang="0">
                <a:pos x="30" y="25"/>
              </a:cxn>
              <a:cxn ang="0">
                <a:pos x="28" y="23"/>
              </a:cxn>
              <a:cxn ang="0">
                <a:pos x="19" y="4"/>
              </a:cxn>
              <a:cxn ang="0">
                <a:pos x="16" y="3"/>
              </a:cxn>
              <a:cxn ang="0">
                <a:pos x="18" y="4"/>
              </a:cxn>
              <a:cxn ang="0">
                <a:pos x="16" y="1"/>
              </a:cxn>
              <a:cxn ang="0">
                <a:pos x="14" y="1"/>
              </a:cxn>
              <a:cxn ang="0">
                <a:pos x="11" y="0"/>
              </a:cxn>
              <a:cxn ang="0">
                <a:pos x="7" y="0"/>
              </a:cxn>
              <a:cxn ang="0">
                <a:pos x="5" y="1"/>
              </a:cxn>
              <a:cxn ang="0">
                <a:pos x="2" y="3"/>
              </a:cxn>
              <a:cxn ang="0">
                <a:pos x="2" y="4"/>
              </a:cxn>
              <a:cxn ang="0">
                <a:pos x="0" y="8"/>
              </a:cxn>
              <a:cxn ang="0">
                <a:pos x="0" y="12"/>
              </a:cxn>
              <a:cxn ang="0">
                <a:pos x="2" y="14"/>
              </a:cxn>
              <a:cxn ang="0">
                <a:pos x="3" y="15"/>
              </a:cxn>
              <a:cxn ang="0">
                <a:pos x="3" y="17"/>
              </a:cxn>
              <a:cxn ang="0">
                <a:pos x="13" y="36"/>
              </a:cxn>
              <a:cxn ang="0">
                <a:pos x="14" y="37"/>
              </a:cxn>
              <a:cxn ang="0">
                <a:pos x="19" y="45"/>
              </a:cxn>
              <a:cxn ang="0">
                <a:pos x="19" y="50"/>
              </a:cxn>
              <a:cxn ang="0">
                <a:pos x="24" y="59"/>
              </a:cxn>
              <a:cxn ang="0">
                <a:pos x="24" y="62"/>
              </a:cxn>
              <a:cxn ang="0">
                <a:pos x="27" y="68"/>
              </a:cxn>
              <a:cxn ang="0">
                <a:pos x="27" y="72"/>
              </a:cxn>
              <a:cxn ang="0">
                <a:pos x="28" y="76"/>
              </a:cxn>
              <a:cxn ang="0">
                <a:pos x="28" y="79"/>
              </a:cxn>
              <a:cxn ang="0">
                <a:pos x="30" y="83"/>
              </a:cxn>
              <a:cxn ang="0">
                <a:pos x="30" y="89"/>
              </a:cxn>
              <a:cxn ang="0">
                <a:pos x="32" y="93"/>
              </a:cxn>
              <a:cxn ang="0">
                <a:pos x="32" y="97"/>
              </a:cxn>
              <a:cxn ang="0">
                <a:pos x="33" y="100"/>
              </a:cxn>
              <a:cxn ang="0">
                <a:pos x="33" y="111"/>
              </a:cxn>
              <a:cxn ang="0">
                <a:pos x="35" y="117"/>
              </a:cxn>
              <a:cxn ang="0">
                <a:pos x="35" y="114"/>
              </a:cxn>
            </a:cxnLst>
            <a:rect l="0" t="0" r="r" b="b"/>
            <a:pathLst>
              <a:path w="53" h="123">
                <a:moveTo>
                  <a:pt x="35" y="114"/>
                </a:moveTo>
                <a:lnTo>
                  <a:pt x="35" y="117"/>
                </a:lnTo>
                <a:lnTo>
                  <a:pt x="36" y="118"/>
                </a:lnTo>
                <a:lnTo>
                  <a:pt x="38" y="122"/>
                </a:lnTo>
                <a:lnTo>
                  <a:pt x="39" y="122"/>
                </a:lnTo>
                <a:lnTo>
                  <a:pt x="43" y="123"/>
                </a:lnTo>
                <a:lnTo>
                  <a:pt x="47" y="123"/>
                </a:lnTo>
                <a:lnTo>
                  <a:pt x="49" y="122"/>
                </a:lnTo>
                <a:lnTo>
                  <a:pt x="52" y="120"/>
                </a:lnTo>
                <a:lnTo>
                  <a:pt x="52" y="118"/>
                </a:lnTo>
                <a:lnTo>
                  <a:pt x="53" y="115"/>
                </a:lnTo>
                <a:lnTo>
                  <a:pt x="53" y="111"/>
                </a:lnTo>
                <a:lnTo>
                  <a:pt x="52" y="108"/>
                </a:lnTo>
                <a:lnTo>
                  <a:pt x="52" y="97"/>
                </a:lnTo>
                <a:lnTo>
                  <a:pt x="50" y="93"/>
                </a:lnTo>
                <a:lnTo>
                  <a:pt x="50" y="90"/>
                </a:lnTo>
                <a:lnTo>
                  <a:pt x="49" y="86"/>
                </a:lnTo>
                <a:lnTo>
                  <a:pt x="49" y="79"/>
                </a:lnTo>
                <a:lnTo>
                  <a:pt x="47" y="76"/>
                </a:lnTo>
                <a:lnTo>
                  <a:pt x="47" y="73"/>
                </a:lnTo>
                <a:lnTo>
                  <a:pt x="46" y="68"/>
                </a:lnTo>
                <a:lnTo>
                  <a:pt x="46" y="65"/>
                </a:lnTo>
                <a:lnTo>
                  <a:pt x="43" y="59"/>
                </a:lnTo>
                <a:lnTo>
                  <a:pt x="43" y="56"/>
                </a:lnTo>
                <a:lnTo>
                  <a:pt x="38" y="47"/>
                </a:lnTo>
                <a:lnTo>
                  <a:pt x="38" y="42"/>
                </a:lnTo>
                <a:lnTo>
                  <a:pt x="30" y="25"/>
                </a:lnTo>
                <a:lnTo>
                  <a:pt x="28" y="23"/>
                </a:lnTo>
                <a:lnTo>
                  <a:pt x="19" y="4"/>
                </a:lnTo>
                <a:lnTo>
                  <a:pt x="16" y="3"/>
                </a:lnTo>
                <a:lnTo>
                  <a:pt x="18" y="4"/>
                </a:lnTo>
                <a:lnTo>
                  <a:pt x="16" y="1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5" y="1"/>
                </a:lnTo>
                <a:lnTo>
                  <a:pt x="2" y="3"/>
                </a:lnTo>
                <a:lnTo>
                  <a:pt x="2" y="4"/>
                </a:lnTo>
                <a:lnTo>
                  <a:pt x="0" y="8"/>
                </a:lnTo>
                <a:lnTo>
                  <a:pt x="0" y="12"/>
                </a:lnTo>
                <a:lnTo>
                  <a:pt x="2" y="14"/>
                </a:lnTo>
                <a:lnTo>
                  <a:pt x="3" y="15"/>
                </a:lnTo>
                <a:lnTo>
                  <a:pt x="3" y="17"/>
                </a:lnTo>
                <a:lnTo>
                  <a:pt x="13" y="36"/>
                </a:lnTo>
                <a:lnTo>
                  <a:pt x="14" y="37"/>
                </a:lnTo>
                <a:lnTo>
                  <a:pt x="19" y="45"/>
                </a:lnTo>
                <a:lnTo>
                  <a:pt x="19" y="50"/>
                </a:lnTo>
                <a:lnTo>
                  <a:pt x="24" y="59"/>
                </a:lnTo>
                <a:lnTo>
                  <a:pt x="24" y="62"/>
                </a:lnTo>
                <a:lnTo>
                  <a:pt x="27" y="68"/>
                </a:lnTo>
                <a:lnTo>
                  <a:pt x="27" y="72"/>
                </a:lnTo>
                <a:lnTo>
                  <a:pt x="28" y="76"/>
                </a:lnTo>
                <a:lnTo>
                  <a:pt x="28" y="79"/>
                </a:lnTo>
                <a:lnTo>
                  <a:pt x="30" y="83"/>
                </a:lnTo>
                <a:lnTo>
                  <a:pt x="30" y="89"/>
                </a:lnTo>
                <a:lnTo>
                  <a:pt x="32" y="93"/>
                </a:lnTo>
                <a:lnTo>
                  <a:pt x="32" y="97"/>
                </a:lnTo>
                <a:lnTo>
                  <a:pt x="33" y="100"/>
                </a:lnTo>
                <a:lnTo>
                  <a:pt x="33" y="111"/>
                </a:lnTo>
                <a:lnTo>
                  <a:pt x="35" y="117"/>
                </a:lnTo>
                <a:lnTo>
                  <a:pt x="35" y="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61" name="Freeform 9"/>
          <p:cNvSpPr>
            <a:spLocks/>
          </p:cNvSpPr>
          <p:nvPr/>
        </p:nvSpPr>
        <p:spPr bwMode="auto">
          <a:xfrm>
            <a:off x="7496175" y="2147888"/>
            <a:ext cx="444500" cy="187325"/>
          </a:xfrm>
          <a:custGeom>
            <a:avLst/>
            <a:gdLst/>
            <a:ahLst/>
            <a:cxnLst>
              <a:cxn ang="0">
                <a:pos x="264" y="115"/>
              </a:cxn>
              <a:cxn ang="0">
                <a:pos x="268" y="118"/>
              </a:cxn>
              <a:cxn ang="0">
                <a:pos x="272" y="118"/>
              </a:cxn>
              <a:cxn ang="0">
                <a:pos x="275" y="117"/>
              </a:cxn>
              <a:cxn ang="0">
                <a:pos x="279" y="114"/>
              </a:cxn>
              <a:cxn ang="0">
                <a:pos x="280" y="112"/>
              </a:cxn>
              <a:cxn ang="0">
                <a:pos x="280" y="108"/>
              </a:cxn>
              <a:cxn ang="0">
                <a:pos x="279" y="104"/>
              </a:cxn>
              <a:cxn ang="0">
                <a:pos x="277" y="103"/>
              </a:cxn>
              <a:cxn ang="0">
                <a:pos x="264" y="89"/>
              </a:cxn>
              <a:cxn ang="0">
                <a:pos x="252" y="79"/>
              </a:cxn>
              <a:cxn ang="0">
                <a:pos x="246" y="73"/>
              </a:cxn>
              <a:cxn ang="0">
                <a:pos x="232" y="64"/>
              </a:cxn>
              <a:cxn ang="0">
                <a:pos x="224" y="59"/>
              </a:cxn>
              <a:cxn ang="0">
                <a:pos x="218" y="54"/>
              </a:cxn>
              <a:cxn ang="0">
                <a:pos x="210" y="51"/>
              </a:cxn>
              <a:cxn ang="0">
                <a:pos x="194" y="42"/>
              </a:cxn>
              <a:cxn ang="0">
                <a:pos x="179" y="36"/>
              </a:cxn>
              <a:cxn ang="0">
                <a:pos x="171" y="31"/>
              </a:cxn>
              <a:cxn ang="0">
                <a:pos x="161" y="26"/>
              </a:cxn>
              <a:cxn ang="0">
                <a:pos x="152" y="23"/>
              </a:cxn>
              <a:cxn ang="0">
                <a:pos x="144" y="20"/>
              </a:cxn>
              <a:cxn ang="0">
                <a:pos x="135" y="19"/>
              </a:cxn>
              <a:cxn ang="0">
                <a:pos x="127" y="15"/>
              </a:cxn>
              <a:cxn ang="0">
                <a:pos x="116" y="12"/>
              </a:cxn>
              <a:cxn ang="0">
                <a:pos x="97" y="9"/>
              </a:cxn>
              <a:cxn ang="0">
                <a:pos x="88" y="6"/>
              </a:cxn>
              <a:cxn ang="0">
                <a:pos x="69" y="3"/>
              </a:cxn>
              <a:cxn ang="0">
                <a:pos x="60" y="3"/>
              </a:cxn>
              <a:cxn ang="0">
                <a:pos x="41" y="0"/>
              </a:cxn>
              <a:cxn ang="0">
                <a:pos x="8" y="0"/>
              </a:cxn>
              <a:cxn ang="0">
                <a:pos x="5" y="1"/>
              </a:cxn>
              <a:cxn ang="0">
                <a:pos x="2" y="4"/>
              </a:cxn>
              <a:cxn ang="0">
                <a:pos x="0" y="6"/>
              </a:cxn>
              <a:cxn ang="0">
                <a:pos x="0" y="11"/>
              </a:cxn>
              <a:cxn ang="0">
                <a:pos x="2" y="14"/>
              </a:cxn>
              <a:cxn ang="0">
                <a:pos x="5" y="17"/>
              </a:cxn>
              <a:cxn ang="0">
                <a:pos x="7" y="19"/>
              </a:cxn>
              <a:cxn ang="0">
                <a:pos x="10" y="19"/>
              </a:cxn>
              <a:cxn ang="0">
                <a:pos x="38" y="19"/>
              </a:cxn>
              <a:cxn ang="0">
                <a:pos x="57" y="22"/>
              </a:cxn>
              <a:cxn ang="0">
                <a:pos x="66" y="22"/>
              </a:cxn>
              <a:cxn ang="0">
                <a:pos x="85" y="25"/>
              </a:cxn>
              <a:cxn ang="0">
                <a:pos x="94" y="28"/>
              </a:cxn>
              <a:cxn ang="0">
                <a:pos x="113" y="31"/>
              </a:cxn>
              <a:cxn ang="0">
                <a:pos x="121" y="34"/>
              </a:cxn>
              <a:cxn ang="0">
                <a:pos x="129" y="37"/>
              </a:cxn>
              <a:cxn ang="0">
                <a:pos x="138" y="39"/>
              </a:cxn>
              <a:cxn ang="0">
                <a:pos x="146" y="42"/>
              </a:cxn>
              <a:cxn ang="0">
                <a:pos x="155" y="45"/>
              </a:cxn>
              <a:cxn ang="0">
                <a:pos x="161" y="47"/>
              </a:cxn>
              <a:cxn ang="0">
                <a:pos x="169" y="51"/>
              </a:cxn>
              <a:cxn ang="0">
                <a:pos x="185" y="58"/>
              </a:cxn>
              <a:cxn ang="0">
                <a:pos x="200" y="67"/>
              </a:cxn>
              <a:cxn ang="0">
                <a:pos x="208" y="70"/>
              </a:cxn>
              <a:cxn ang="0">
                <a:pos x="214" y="75"/>
              </a:cxn>
              <a:cxn ang="0">
                <a:pos x="222" y="79"/>
              </a:cxn>
              <a:cxn ang="0">
                <a:pos x="233" y="89"/>
              </a:cxn>
              <a:cxn ang="0">
                <a:pos x="239" y="95"/>
              </a:cxn>
              <a:cxn ang="0">
                <a:pos x="252" y="104"/>
              </a:cxn>
              <a:cxn ang="0">
                <a:pos x="264" y="115"/>
              </a:cxn>
            </a:cxnLst>
            <a:rect l="0" t="0" r="r" b="b"/>
            <a:pathLst>
              <a:path w="280" h="118">
                <a:moveTo>
                  <a:pt x="264" y="115"/>
                </a:moveTo>
                <a:lnTo>
                  <a:pt x="268" y="118"/>
                </a:lnTo>
                <a:lnTo>
                  <a:pt x="272" y="118"/>
                </a:lnTo>
                <a:lnTo>
                  <a:pt x="275" y="117"/>
                </a:lnTo>
                <a:lnTo>
                  <a:pt x="279" y="114"/>
                </a:lnTo>
                <a:lnTo>
                  <a:pt x="280" y="112"/>
                </a:lnTo>
                <a:lnTo>
                  <a:pt x="280" y="108"/>
                </a:lnTo>
                <a:lnTo>
                  <a:pt x="279" y="104"/>
                </a:lnTo>
                <a:lnTo>
                  <a:pt x="277" y="103"/>
                </a:lnTo>
                <a:lnTo>
                  <a:pt x="264" y="89"/>
                </a:lnTo>
                <a:lnTo>
                  <a:pt x="252" y="79"/>
                </a:lnTo>
                <a:lnTo>
                  <a:pt x="246" y="73"/>
                </a:lnTo>
                <a:lnTo>
                  <a:pt x="232" y="64"/>
                </a:lnTo>
                <a:lnTo>
                  <a:pt x="224" y="59"/>
                </a:lnTo>
                <a:lnTo>
                  <a:pt x="218" y="54"/>
                </a:lnTo>
                <a:lnTo>
                  <a:pt x="210" y="51"/>
                </a:lnTo>
                <a:lnTo>
                  <a:pt x="194" y="42"/>
                </a:lnTo>
                <a:lnTo>
                  <a:pt x="179" y="36"/>
                </a:lnTo>
                <a:lnTo>
                  <a:pt x="171" y="31"/>
                </a:lnTo>
                <a:lnTo>
                  <a:pt x="161" y="26"/>
                </a:lnTo>
                <a:lnTo>
                  <a:pt x="152" y="23"/>
                </a:lnTo>
                <a:lnTo>
                  <a:pt x="144" y="20"/>
                </a:lnTo>
                <a:lnTo>
                  <a:pt x="135" y="19"/>
                </a:lnTo>
                <a:lnTo>
                  <a:pt x="127" y="15"/>
                </a:lnTo>
                <a:lnTo>
                  <a:pt x="116" y="12"/>
                </a:lnTo>
                <a:lnTo>
                  <a:pt x="97" y="9"/>
                </a:lnTo>
                <a:lnTo>
                  <a:pt x="88" y="6"/>
                </a:lnTo>
                <a:lnTo>
                  <a:pt x="69" y="3"/>
                </a:lnTo>
                <a:lnTo>
                  <a:pt x="60" y="3"/>
                </a:lnTo>
                <a:lnTo>
                  <a:pt x="41" y="0"/>
                </a:lnTo>
                <a:lnTo>
                  <a:pt x="8" y="0"/>
                </a:lnTo>
                <a:lnTo>
                  <a:pt x="5" y="1"/>
                </a:lnTo>
                <a:lnTo>
                  <a:pt x="2" y="4"/>
                </a:lnTo>
                <a:lnTo>
                  <a:pt x="0" y="6"/>
                </a:lnTo>
                <a:lnTo>
                  <a:pt x="0" y="11"/>
                </a:lnTo>
                <a:lnTo>
                  <a:pt x="2" y="14"/>
                </a:lnTo>
                <a:lnTo>
                  <a:pt x="5" y="17"/>
                </a:lnTo>
                <a:lnTo>
                  <a:pt x="7" y="19"/>
                </a:lnTo>
                <a:lnTo>
                  <a:pt x="10" y="19"/>
                </a:lnTo>
                <a:lnTo>
                  <a:pt x="38" y="19"/>
                </a:lnTo>
                <a:lnTo>
                  <a:pt x="57" y="22"/>
                </a:lnTo>
                <a:lnTo>
                  <a:pt x="66" y="22"/>
                </a:lnTo>
                <a:lnTo>
                  <a:pt x="85" y="25"/>
                </a:lnTo>
                <a:lnTo>
                  <a:pt x="94" y="28"/>
                </a:lnTo>
                <a:lnTo>
                  <a:pt x="113" y="31"/>
                </a:lnTo>
                <a:lnTo>
                  <a:pt x="121" y="34"/>
                </a:lnTo>
                <a:lnTo>
                  <a:pt x="129" y="37"/>
                </a:lnTo>
                <a:lnTo>
                  <a:pt x="138" y="39"/>
                </a:lnTo>
                <a:lnTo>
                  <a:pt x="146" y="42"/>
                </a:lnTo>
                <a:lnTo>
                  <a:pt x="155" y="45"/>
                </a:lnTo>
                <a:lnTo>
                  <a:pt x="161" y="47"/>
                </a:lnTo>
                <a:lnTo>
                  <a:pt x="169" y="51"/>
                </a:lnTo>
                <a:lnTo>
                  <a:pt x="185" y="58"/>
                </a:lnTo>
                <a:lnTo>
                  <a:pt x="200" y="67"/>
                </a:lnTo>
                <a:lnTo>
                  <a:pt x="208" y="70"/>
                </a:lnTo>
                <a:lnTo>
                  <a:pt x="214" y="75"/>
                </a:lnTo>
                <a:lnTo>
                  <a:pt x="222" y="79"/>
                </a:lnTo>
                <a:lnTo>
                  <a:pt x="233" y="89"/>
                </a:lnTo>
                <a:lnTo>
                  <a:pt x="239" y="95"/>
                </a:lnTo>
                <a:lnTo>
                  <a:pt x="252" y="104"/>
                </a:lnTo>
                <a:lnTo>
                  <a:pt x="264" y="1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62" name="Freeform 10"/>
          <p:cNvSpPr>
            <a:spLocks/>
          </p:cNvSpPr>
          <p:nvPr/>
        </p:nvSpPr>
        <p:spPr bwMode="auto">
          <a:xfrm>
            <a:off x="7496175" y="2320925"/>
            <a:ext cx="87313" cy="198438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8"/>
              </a:cxn>
              <a:cxn ang="0">
                <a:pos x="54" y="5"/>
              </a:cxn>
              <a:cxn ang="0">
                <a:pos x="54" y="3"/>
              </a:cxn>
              <a:cxn ang="0">
                <a:pos x="50" y="2"/>
              </a:cxn>
              <a:cxn ang="0">
                <a:pos x="49" y="0"/>
              </a:cxn>
              <a:cxn ang="0">
                <a:pos x="44" y="0"/>
              </a:cxn>
              <a:cxn ang="0">
                <a:pos x="41" y="2"/>
              </a:cxn>
              <a:cxn ang="0">
                <a:pos x="40" y="2"/>
              </a:cxn>
              <a:cxn ang="0">
                <a:pos x="38" y="5"/>
              </a:cxn>
              <a:cxn ang="0">
                <a:pos x="36" y="6"/>
              </a:cxn>
              <a:cxn ang="0">
                <a:pos x="36" y="9"/>
              </a:cxn>
              <a:cxn ang="0">
                <a:pos x="38" y="5"/>
              </a:cxn>
              <a:cxn ang="0">
                <a:pos x="35" y="11"/>
              </a:cxn>
              <a:cxn ang="0">
                <a:pos x="35" y="22"/>
              </a:cxn>
              <a:cxn ang="0">
                <a:pos x="33" y="25"/>
              </a:cxn>
              <a:cxn ang="0">
                <a:pos x="33" y="30"/>
              </a:cxn>
              <a:cxn ang="0">
                <a:pos x="32" y="33"/>
              </a:cxn>
              <a:cxn ang="0">
                <a:pos x="32" y="39"/>
              </a:cxn>
              <a:cxn ang="0">
                <a:pos x="30" y="44"/>
              </a:cxn>
              <a:cxn ang="0">
                <a:pos x="30" y="47"/>
              </a:cxn>
              <a:cxn ang="0">
                <a:pos x="27" y="53"/>
              </a:cxn>
              <a:cxn ang="0">
                <a:pos x="27" y="56"/>
              </a:cxn>
              <a:cxn ang="0">
                <a:pos x="25" y="59"/>
              </a:cxn>
              <a:cxn ang="0">
                <a:pos x="25" y="63"/>
              </a:cxn>
              <a:cxn ang="0">
                <a:pos x="24" y="64"/>
              </a:cxn>
              <a:cxn ang="0">
                <a:pos x="22" y="69"/>
              </a:cxn>
              <a:cxn ang="0">
                <a:pos x="19" y="77"/>
              </a:cxn>
              <a:cxn ang="0">
                <a:pos x="19" y="80"/>
              </a:cxn>
              <a:cxn ang="0">
                <a:pos x="11" y="94"/>
              </a:cxn>
              <a:cxn ang="0">
                <a:pos x="8" y="97"/>
              </a:cxn>
              <a:cxn ang="0">
                <a:pos x="2" y="111"/>
              </a:cxn>
              <a:cxn ang="0">
                <a:pos x="0" y="113"/>
              </a:cxn>
              <a:cxn ang="0">
                <a:pos x="0" y="117"/>
              </a:cxn>
              <a:cxn ang="0">
                <a:pos x="2" y="120"/>
              </a:cxn>
              <a:cxn ang="0">
                <a:pos x="2" y="122"/>
              </a:cxn>
              <a:cxn ang="0">
                <a:pos x="5" y="123"/>
              </a:cxn>
              <a:cxn ang="0">
                <a:pos x="7" y="125"/>
              </a:cxn>
              <a:cxn ang="0">
                <a:pos x="11" y="125"/>
              </a:cxn>
              <a:cxn ang="0">
                <a:pos x="15" y="123"/>
              </a:cxn>
              <a:cxn ang="0">
                <a:pos x="16" y="123"/>
              </a:cxn>
              <a:cxn ang="0">
                <a:pos x="18" y="120"/>
              </a:cxn>
              <a:cxn ang="0">
                <a:pos x="24" y="109"/>
              </a:cxn>
              <a:cxn ang="0">
                <a:pos x="27" y="106"/>
              </a:cxn>
              <a:cxn ang="0">
                <a:pos x="38" y="83"/>
              </a:cxn>
              <a:cxn ang="0">
                <a:pos x="38" y="80"/>
              </a:cxn>
              <a:cxn ang="0">
                <a:pos x="41" y="75"/>
              </a:cxn>
              <a:cxn ang="0">
                <a:pos x="43" y="70"/>
              </a:cxn>
              <a:cxn ang="0">
                <a:pos x="44" y="66"/>
              </a:cxn>
              <a:cxn ang="0">
                <a:pos x="44" y="63"/>
              </a:cxn>
              <a:cxn ang="0">
                <a:pos x="46" y="59"/>
              </a:cxn>
              <a:cxn ang="0">
                <a:pos x="46" y="56"/>
              </a:cxn>
              <a:cxn ang="0">
                <a:pos x="49" y="50"/>
              </a:cxn>
              <a:cxn ang="0">
                <a:pos x="49" y="47"/>
              </a:cxn>
              <a:cxn ang="0">
                <a:pos x="50" y="42"/>
              </a:cxn>
              <a:cxn ang="0">
                <a:pos x="50" y="36"/>
              </a:cxn>
              <a:cxn ang="0">
                <a:pos x="52" y="33"/>
              </a:cxn>
              <a:cxn ang="0">
                <a:pos x="52" y="28"/>
              </a:cxn>
              <a:cxn ang="0">
                <a:pos x="54" y="25"/>
              </a:cxn>
              <a:cxn ang="0">
                <a:pos x="54" y="14"/>
              </a:cxn>
              <a:cxn ang="0">
                <a:pos x="55" y="9"/>
              </a:cxn>
            </a:cxnLst>
            <a:rect l="0" t="0" r="r" b="b"/>
            <a:pathLst>
              <a:path w="55" h="125">
                <a:moveTo>
                  <a:pt x="55" y="9"/>
                </a:moveTo>
                <a:lnTo>
                  <a:pt x="55" y="8"/>
                </a:lnTo>
                <a:lnTo>
                  <a:pt x="54" y="5"/>
                </a:lnTo>
                <a:lnTo>
                  <a:pt x="54" y="3"/>
                </a:lnTo>
                <a:lnTo>
                  <a:pt x="50" y="2"/>
                </a:lnTo>
                <a:lnTo>
                  <a:pt x="49" y="0"/>
                </a:lnTo>
                <a:lnTo>
                  <a:pt x="44" y="0"/>
                </a:lnTo>
                <a:lnTo>
                  <a:pt x="41" y="2"/>
                </a:lnTo>
                <a:lnTo>
                  <a:pt x="40" y="2"/>
                </a:lnTo>
                <a:lnTo>
                  <a:pt x="38" y="5"/>
                </a:lnTo>
                <a:lnTo>
                  <a:pt x="36" y="6"/>
                </a:lnTo>
                <a:lnTo>
                  <a:pt x="36" y="9"/>
                </a:lnTo>
                <a:lnTo>
                  <a:pt x="38" y="5"/>
                </a:lnTo>
                <a:lnTo>
                  <a:pt x="35" y="11"/>
                </a:lnTo>
                <a:lnTo>
                  <a:pt x="35" y="22"/>
                </a:lnTo>
                <a:lnTo>
                  <a:pt x="33" y="25"/>
                </a:lnTo>
                <a:lnTo>
                  <a:pt x="33" y="30"/>
                </a:lnTo>
                <a:lnTo>
                  <a:pt x="32" y="33"/>
                </a:lnTo>
                <a:lnTo>
                  <a:pt x="32" y="39"/>
                </a:lnTo>
                <a:lnTo>
                  <a:pt x="30" y="44"/>
                </a:lnTo>
                <a:lnTo>
                  <a:pt x="30" y="47"/>
                </a:lnTo>
                <a:lnTo>
                  <a:pt x="27" y="53"/>
                </a:lnTo>
                <a:lnTo>
                  <a:pt x="27" y="56"/>
                </a:lnTo>
                <a:lnTo>
                  <a:pt x="25" y="59"/>
                </a:lnTo>
                <a:lnTo>
                  <a:pt x="25" y="63"/>
                </a:lnTo>
                <a:lnTo>
                  <a:pt x="24" y="64"/>
                </a:lnTo>
                <a:lnTo>
                  <a:pt x="22" y="69"/>
                </a:lnTo>
                <a:lnTo>
                  <a:pt x="19" y="77"/>
                </a:lnTo>
                <a:lnTo>
                  <a:pt x="19" y="80"/>
                </a:lnTo>
                <a:lnTo>
                  <a:pt x="11" y="94"/>
                </a:lnTo>
                <a:lnTo>
                  <a:pt x="8" y="97"/>
                </a:lnTo>
                <a:lnTo>
                  <a:pt x="2" y="111"/>
                </a:lnTo>
                <a:lnTo>
                  <a:pt x="0" y="113"/>
                </a:lnTo>
                <a:lnTo>
                  <a:pt x="0" y="117"/>
                </a:lnTo>
                <a:lnTo>
                  <a:pt x="2" y="120"/>
                </a:lnTo>
                <a:lnTo>
                  <a:pt x="2" y="122"/>
                </a:lnTo>
                <a:lnTo>
                  <a:pt x="5" y="123"/>
                </a:lnTo>
                <a:lnTo>
                  <a:pt x="7" y="125"/>
                </a:lnTo>
                <a:lnTo>
                  <a:pt x="11" y="125"/>
                </a:lnTo>
                <a:lnTo>
                  <a:pt x="15" y="123"/>
                </a:lnTo>
                <a:lnTo>
                  <a:pt x="16" y="123"/>
                </a:lnTo>
                <a:lnTo>
                  <a:pt x="18" y="120"/>
                </a:lnTo>
                <a:lnTo>
                  <a:pt x="24" y="109"/>
                </a:lnTo>
                <a:lnTo>
                  <a:pt x="27" y="106"/>
                </a:lnTo>
                <a:lnTo>
                  <a:pt x="38" y="83"/>
                </a:lnTo>
                <a:lnTo>
                  <a:pt x="38" y="80"/>
                </a:lnTo>
                <a:lnTo>
                  <a:pt x="41" y="75"/>
                </a:lnTo>
                <a:lnTo>
                  <a:pt x="43" y="70"/>
                </a:lnTo>
                <a:lnTo>
                  <a:pt x="44" y="66"/>
                </a:lnTo>
                <a:lnTo>
                  <a:pt x="44" y="63"/>
                </a:lnTo>
                <a:lnTo>
                  <a:pt x="46" y="59"/>
                </a:lnTo>
                <a:lnTo>
                  <a:pt x="46" y="56"/>
                </a:lnTo>
                <a:lnTo>
                  <a:pt x="49" y="50"/>
                </a:lnTo>
                <a:lnTo>
                  <a:pt x="49" y="47"/>
                </a:lnTo>
                <a:lnTo>
                  <a:pt x="50" y="42"/>
                </a:lnTo>
                <a:lnTo>
                  <a:pt x="50" y="36"/>
                </a:lnTo>
                <a:lnTo>
                  <a:pt x="52" y="33"/>
                </a:lnTo>
                <a:lnTo>
                  <a:pt x="52" y="28"/>
                </a:lnTo>
                <a:lnTo>
                  <a:pt x="54" y="25"/>
                </a:lnTo>
                <a:lnTo>
                  <a:pt x="54" y="14"/>
                </a:lnTo>
                <a:lnTo>
                  <a:pt x="55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63" name="Freeform 11"/>
          <p:cNvSpPr>
            <a:spLocks/>
          </p:cNvSpPr>
          <p:nvPr/>
        </p:nvSpPr>
        <p:spPr bwMode="auto">
          <a:xfrm>
            <a:off x="7507288" y="2325688"/>
            <a:ext cx="442912" cy="188912"/>
          </a:xfrm>
          <a:custGeom>
            <a:avLst/>
            <a:gdLst/>
            <a:ahLst/>
            <a:cxnLst>
              <a:cxn ang="0">
                <a:pos x="278" y="14"/>
              </a:cxn>
              <a:cxn ang="0">
                <a:pos x="279" y="6"/>
              </a:cxn>
              <a:cxn ang="0">
                <a:pos x="275" y="2"/>
              </a:cxn>
              <a:cxn ang="0">
                <a:pos x="267" y="0"/>
              </a:cxn>
              <a:cxn ang="0">
                <a:pos x="264" y="2"/>
              </a:cxn>
              <a:cxn ang="0">
                <a:pos x="251" y="13"/>
              </a:cxn>
              <a:cxn ang="0">
                <a:pos x="232" y="28"/>
              </a:cxn>
              <a:cxn ang="0">
                <a:pos x="220" y="38"/>
              </a:cxn>
              <a:cxn ang="0">
                <a:pos x="206" y="47"/>
              </a:cxn>
              <a:cxn ang="0">
                <a:pos x="192" y="55"/>
              </a:cxn>
              <a:cxn ang="0">
                <a:pos x="178" y="61"/>
              </a:cxn>
              <a:cxn ang="0">
                <a:pos x="159" y="70"/>
              </a:cxn>
              <a:cxn ang="0">
                <a:pos x="143" y="75"/>
              </a:cxn>
              <a:cxn ang="0">
                <a:pos x="126" y="80"/>
              </a:cxn>
              <a:cxn ang="0">
                <a:pos x="90" y="89"/>
              </a:cxn>
              <a:cxn ang="0">
                <a:pos x="67" y="95"/>
              </a:cxn>
              <a:cxn ang="0">
                <a:pos x="37" y="99"/>
              </a:cxn>
              <a:cxn ang="0">
                <a:pos x="8" y="100"/>
              </a:cxn>
              <a:cxn ang="0">
                <a:pos x="6" y="100"/>
              </a:cxn>
              <a:cxn ang="0">
                <a:pos x="1" y="105"/>
              </a:cxn>
              <a:cxn ang="0">
                <a:pos x="0" y="113"/>
              </a:cxn>
              <a:cxn ang="0">
                <a:pos x="4" y="117"/>
              </a:cxn>
              <a:cxn ang="0">
                <a:pos x="9" y="119"/>
              </a:cxn>
              <a:cxn ang="0">
                <a:pos x="18" y="117"/>
              </a:cxn>
              <a:cxn ang="0">
                <a:pos x="56" y="114"/>
              </a:cxn>
              <a:cxn ang="0">
                <a:pos x="89" y="111"/>
              </a:cxn>
              <a:cxn ang="0">
                <a:pos x="114" y="105"/>
              </a:cxn>
              <a:cxn ang="0">
                <a:pos x="132" y="99"/>
              </a:cxn>
              <a:cxn ang="0">
                <a:pos x="150" y="94"/>
              </a:cxn>
              <a:cxn ang="0">
                <a:pos x="168" y="86"/>
              </a:cxn>
              <a:cxn ang="0">
                <a:pos x="184" y="80"/>
              </a:cxn>
              <a:cxn ang="0">
                <a:pos x="201" y="70"/>
              </a:cxn>
              <a:cxn ang="0">
                <a:pos x="215" y="63"/>
              </a:cxn>
              <a:cxn ang="0">
                <a:pos x="229" y="53"/>
              </a:cxn>
              <a:cxn ang="0">
                <a:pos x="245" y="44"/>
              </a:cxn>
              <a:cxn ang="0">
                <a:pos x="264" y="28"/>
              </a:cxn>
              <a:cxn ang="0">
                <a:pos x="276" y="17"/>
              </a:cxn>
            </a:cxnLst>
            <a:rect l="0" t="0" r="r" b="b"/>
            <a:pathLst>
              <a:path w="279" h="119">
                <a:moveTo>
                  <a:pt x="276" y="16"/>
                </a:moveTo>
                <a:lnTo>
                  <a:pt x="278" y="14"/>
                </a:lnTo>
                <a:lnTo>
                  <a:pt x="279" y="11"/>
                </a:lnTo>
                <a:lnTo>
                  <a:pt x="279" y="6"/>
                </a:lnTo>
                <a:lnTo>
                  <a:pt x="276" y="3"/>
                </a:lnTo>
                <a:lnTo>
                  <a:pt x="275" y="2"/>
                </a:lnTo>
                <a:lnTo>
                  <a:pt x="272" y="0"/>
                </a:lnTo>
                <a:lnTo>
                  <a:pt x="267" y="0"/>
                </a:lnTo>
                <a:lnTo>
                  <a:pt x="264" y="3"/>
                </a:lnTo>
                <a:lnTo>
                  <a:pt x="264" y="2"/>
                </a:lnTo>
                <a:lnTo>
                  <a:pt x="257" y="6"/>
                </a:lnTo>
                <a:lnTo>
                  <a:pt x="251" y="13"/>
                </a:lnTo>
                <a:lnTo>
                  <a:pt x="239" y="22"/>
                </a:lnTo>
                <a:lnTo>
                  <a:pt x="232" y="28"/>
                </a:lnTo>
                <a:lnTo>
                  <a:pt x="228" y="33"/>
                </a:lnTo>
                <a:lnTo>
                  <a:pt x="220" y="38"/>
                </a:lnTo>
                <a:lnTo>
                  <a:pt x="214" y="42"/>
                </a:lnTo>
                <a:lnTo>
                  <a:pt x="206" y="47"/>
                </a:lnTo>
                <a:lnTo>
                  <a:pt x="198" y="50"/>
                </a:lnTo>
                <a:lnTo>
                  <a:pt x="192" y="55"/>
                </a:lnTo>
                <a:lnTo>
                  <a:pt x="184" y="60"/>
                </a:lnTo>
                <a:lnTo>
                  <a:pt x="178" y="61"/>
                </a:lnTo>
                <a:lnTo>
                  <a:pt x="167" y="66"/>
                </a:lnTo>
                <a:lnTo>
                  <a:pt x="159" y="70"/>
                </a:lnTo>
                <a:lnTo>
                  <a:pt x="153" y="72"/>
                </a:lnTo>
                <a:lnTo>
                  <a:pt x="143" y="75"/>
                </a:lnTo>
                <a:lnTo>
                  <a:pt x="136" y="78"/>
                </a:lnTo>
                <a:lnTo>
                  <a:pt x="126" y="80"/>
                </a:lnTo>
                <a:lnTo>
                  <a:pt x="111" y="86"/>
                </a:lnTo>
                <a:lnTo>
                  <a:pt x="90" y="89"/>
                </a:lnTo>
                <a:lnTo>
                  <a:pt x="83" y="92"/>
                </a:lnTo>
                <a:lnTo>
                  <a:pt x="67" y="95"/>
                </a:lnTo>
                <a:lnTo>
                  <a:pt x="56" y="95"/>
                </a:lnTo>
                <a:lnTo>
                  <a:pt x="37" y="99"/>
                </a:lnTo>
                <a:lnTo>
                  <a:pt x="18" y="99"/>
                </a:lnTo>
                <a:lnTo>
                  <a:pt x="8" y="100"/>
                </a:lnTo>
                <a:lnTo>
                  <a:pt x="9" y="100"/>
                </a:lnTo>
                <a:lnTo>
                  <a:pt x="6" y="100"/>
                </a:lnTo>
                <a:lnTo>
                  <a:pt x="3" y="103"/>
                </a:lnTo>
                <a:lnTo>
                  <a:pt x="1" y="105"/>
                </a:lnTo>
                <a:lnTo>
                  <a:pt x="0" y="108"/>
                </a:lnTo>
                <a:lnTo>
                  <a:pt x="0" y="113"/>
                </a:lnTo>
                <a:lnTo>
                  <a:pt x="3" y="116"/>
                </a:lnTo>
                <a:lnTo>
                  <a:pt x="4" y="117"/>
                </a:lnTo>
                <a:lnTo>
                  <a:pt x="8" y="119"/>
                </a:lnTo>
                <a:lnTo>
                  <a:pt x="9" y="119"/>
                </a:lnTo>
                <a:lnTo>
                  <a:pt x="11" y="119"/>
                </a:lnTo>
                <a:lnTo>
                  <a:pt x="18" y="117"/>
                </a:lnTo>
                <a:lnTo>
                  <a:pt x="37" y="117"/>
                </a:lnTo>
                <a:lnTo>
                  <a:pt x="56" y="114"/>
                </a:lnTo>
                <a:lnTo>
                  <a:pt x="67" y="114"/>
                </a:lnTo>
                <a:lnTo>
                  <a:pt x="89" y="111"/>
                </a:lnTo>
                <a:lnTo>
                  <a:pt x="97" y="108"/>
                </a:lnTo>
                <a:lnTo>
                  <a:pt x="114" y="105"/>
                </a:lnTo>
                <a:lnTo>
                  <a:pt x="125" y="102"/>
                </a:lnTo>
                <a:lnTo>
                  <a:pt x="132" y="99"/>
                </a:lnTo>
                <a:lnTo>
                  <a:pt x="142" y="97"/>
                </a:lnTo>
                <a:lnTo>
                  <a:pt x="150" y="94"/>
                </a:lnTo>
                <a:lnTo>
                  <a:pt x="159" y="91"/>
                </a:lnTo>
                <a:lnTo>
                  <a:pt x="168" y="86"/>
                </a:lnTo>
                <a:lnTo>
                  <a:pt x="176" y="81"/>
                </a:lnTo>
                <a:lnTo>
                  <a:pt x="184" y="80"/>
                </a:lnTo>
                <a:lnTo>
                  <a:pt x="193" y="75"/>
                </a:lnTo>
                <a:lnTo>
                  <a:pt x="201" y="70"/>
                </a:lnTo>
                <a:lnTo>
                  <a:pt x="207" y="66"/>
                </a:lnTo>
                <a:lnTo>
                  <a:pt x="215" y="63"/>
                </a:lnTo>
                <a:lnTo>
                  <a:pt x="223" y="58"/>
                </a:lnTo>
                <a:lnTo>
                  <a:pt x="229" y="53"/>
                </a:lnTo>
                <a:lnTo>
                  <a:pt x="237" y="49"/>
                </a:lnTo>
                <a:lnTo>
                  <a:pt x="245" y="44"/>
                </a:lnTo>
                <a:lnTo>
                  <a:pt x="251" y="38"/>
                </a:lnTo>
                <a:lnTo>
                  <a:pt x="264" y="28"/>
                </a:lnTo>
                <a:lnTo>
                  <a:pt x="270" y="22"/>
                </a:lnTo>
                <a:lnTo>
                  <a:pt x="276" y="17"/>
                </a:lnTo>
                <a:lnTo>
                  <a:pt x="276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64" name="Freeform 12"/>
          <p:cNvSpPr>
            <a:spLocks/>
          </p:cNvSpPr>
          <p:nvPr/>
        </p:nvSpPr>
        <p:spPr bwMode="auto">
          <a:xfrm>
            <a:off x="7124700" y="1946275"/>
            <a:ext cx="201613" cy="373063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7"/>
              </a:cxn>
              <a:cxn ang="0">
                <a:pos x="3" y="16"/>
              </a:cxn>
              <a:cxn ang="0">
                <a:pos x="24" y="19"/>
              </a:cxn>
              <a:cxn ang="0">
                <a:pos x="33" y="22"/>
              </a:cxn>
              <a:cxn ang="0">
                <a:pos x="60" y="33"/>
              </a:cxn>
              <a:cxn ang="0">
                <a:pos x="70" y="41"/>
              </a:cxn>
              <a:cxn ang="0">
                <a:pos x="78" y="47"/>
              </a:cxn>
              <a:cxn ang="0">
                <a:pos x="84" y="55"/>
              </a:cxn>
              <a:cxn ang="0">
                <a:pos x="92" y="66"/>
              </a:cxn>
              <a:cxn ang="0">
                <a:pos x="103" y="92"/>
              </a:cxn>
              <a:cxn ang="0">
                <a:pos x="106" y="102"/>
              </a:cxn>
              <a:cxn ang="0">
                <a:pos x="108" y="119"/>
              </a:cxn>
              <a:cxn ang="0">
                <a:pos x="106" y="121"/>
              </a:cxn>
              <a:cxn ang="0">
                <a:pos x="105" y="135"/>
              </a:cxn>
              <a:cxn ang="0">
                <a:pos x="99" y="158"/>
              </a:cxn>
              <a:cxn ang="0">
                <a:pos x="91" y="172"/>
              </a:cxn>
              <a:cxn ang="0">
                <a:pos x="83" y="183"/>
              </a:cxn>
              <a:cxn ang="0">
                <a:pos x="75" y="191"/>
              </a:cxn>
              <a:cxn ang="0">
                <a:pos x="64" y="199"/>
              </a:cxn>
              <a:cxn ang="0">
                <a:pos x="50" y="206"/>
              </a:cxn>
              <a:cxn ang="0">
                <a:pos x="27" y="213"/>
              </a:cxn>
              <a:cxn ang="0">
                <a:pos x="13" y="214"/>
              </a:cxn>
              <a:cxn ang="0">
                <a:pos x="10" y="216"/>
              </a:cxn>
              <a:cxn ang="0">
                <a:pos x="3" y="219"/>
              </a:cxn>
              <a:cxn ang="0">
                <a:pos x="0" y="228"/>
              </a:cxn>
              <a:cxn ang="0">
                <a:pos x="6" y="235"/>
              </a:cxn>
              <a:cxn ang="0">
                <a:pos x="13" y="235"/>
              </a:cxn>
              <a:cxn ang="0">
                <a:pos x="27" y="233"/>
              </a:cxn>
              <a:cxn ang="0">
                <a:pos x="39" y="230"/>
              </a:cxn>
              <a:cxn ang="0">
                <a:pos x="69" y="216"/>
              </a:cxn>
              <a:cxn ang="0">
                <a:pos x="80" y="211"/>
              </a:cxn>
              <a:cxn ang="0">
                <a:pos x="88" y="203"/>
              </a:cxn>
              <a:cxn ang="0">
                <a:pos x="95" y="195"/>
              </a:cxn>
              <a:cxn ang="0">
                <a:pos x="103" y="188"/>
              </a:cxn>
              <a:cxn ang="0">
                <a:pos x="108" y="177"/>
              </a:cxn>
              <a:cxn ang="0">
                <a:pos x="122" y="147"/>
              </a:cxn>
              <a:cxn ang="0">
                <a:pos x="125" y="135"/>
              </a:cxn>
              <a:cxn ang="0">
                <a:pos x="127" y="121"/>
              </a:cxn>
              <a:cxn ang="0">
                <a:pos x="125" y="110"/>
              </a:cxn>
              <a:cxn ang="0">
                <a:pos x="124" y="92"/>
              </a:cxn>
              <a:cxn ang="0">
                <a:pos x="114" y="66"/>
              </a:cxn>
              <a:cxn ang="0">
                <a:pos x="106" y="52"/>
              </a:cxn>
              <a:cxn ang="0">
                <a:pos x="100" y="42"/>
              </a:cxn>
              <a:cxn ang="0">
                <a:pos x="91" y="35"/>
              </a:cxn>
              <a:cxn ang="0">
                <a:pos x="83" y="25"/>
              </a:cxn>
              <a:cxn ang="0">
                <a:pos x="74" y="19"/>
              </a:cxn>
              <a:cxn ang="0">
                <a:pos x="60" y="11"/>
              </a:cxn>
              <a:cxn ang="0">
                <a:pos x="33" y="2"/>
              </a:cxn>
              <a:cxn ang="0">
                <a:pos x="10" y="0"/>
              </a:cxn>
            </a:cxnLst>
            <a:rect l="0" t="0" r="r" b="b"/>
            <a:pathLst>
              <a:path w="127" h="235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7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24" y="19"/>
                </a:lnTo>
                <a:lnTo>
                  <a:pt x="27" y="21"/>
                </a:lnTo>
                <a:lnTo>
                  <a:pt x="33" y="22"/>
                </a:lnTo>
                <a:lnTo>
                  <a:pt x="50" y="27"/>
                </a:lnTo>
                <a:lnTo>
                  <a:pt x="60" y="33"/>
                </a:lnTo>
                <a:lnTo>
                  <a:pt x="64" y="35"/>
                </a:lnTo>
                <a:lnTo>
                  <a:pt x="70" y="41"/>
                </a:lnTo>
                <a:lnTo>
                  <a:pt x="75" y="42"/>
                </a:lnTo>
                <a:lnTo>
                  <a:pt x="78" y="47"/>
                </a:lnTo>
                <a:lnTo>
                  <a:pt x="83" y="50"/>
                </a:lnTo>
                <a:lnTo>
                  <a:pt x="84" y="55"/>
                </a:lnTo>
                <a:lnTo>
                  <a:pt x="91" y="61"/>
                </a:lnTo>
                <a:lnTo>
                  <a:pt x="92" y="66"/>
                </a:lnTo>
                <a:lnTo>
                  <a:pt x="99" y="75"/>
                </a:lnTo>
                <a:lnTo>
                  <a:pt x="103" y="92"/>
                </a:lnTo>
                <a:lnTo>
                  <a:pt x="105" y="99"/>
                </a:lnTo>
                <a:lnTo>
                  <a:pt x="106" y="102"/>
                </a:lnTo>
                <a:lnTo>
                  <a:pt x="106" y="113"/>
                </a:lnTo>
                <a:lnTo>
                  <a:pt x="108" y="119"/>
                </a:lnTo>
                <a:lnTo>
                  <a:pt x="108" y="114"/>
                </a:lnTo>
                <a:lnTo>
                  <a:pt x="106" y="121"/>
                </a:lnTo>
                <a:lnTo>
                  <a:pt x="106" y="131"/>
                </a:lnTo>
                <a:lnTo>
                  <a:pt x="105" y="135"/>
                </a:lnTo>
                <a:lnTo>
                  <a:pt x="103" y="141"/>
                </a:lnTo>
                <a:lnTo>
                  <a:pt x="99" y="158"/>
                </a:lnTo>
                <a:lnTo>
                  <a:pt x="92" y="167"/>
                </a:lnTo>
                <a:lnTo>
                  <a:pt x="91" y="172"/>
                </a:lnTo>
                <a:lnTo>
                  <a:pt x="84" y="178"/>
                </a:lnTo>
                <a:lnTo>
                  <a:pt x="83" y="183"/>
                </a:lnTo>
                <a:lnTo>
                  <a:pt x="78" y="186"/>
                </a:lnTo>
                <a:lnTo>
                  <a:pt x="75" y="191"/>
                </a:lnTo>
                <a:lnTo>
                  <a:pt x="70" y="192"/>
                </a:lnTo>
                <a:lnTo>
                  <a:pt x="64" y="199"/>
                </a:lnTo>
                <a:lnTo>
                  <a:pt x="60" y="200"/>
                </a:lnTo>
                <a:lnTo>
                  <a:pt x="50" y="206"/>
                </a:lnTo>
                <a:lnTo>
                  <a:pt x="33" y="211"/>
                </a:lnTo>
                <a:lnTo>
                  <a:pt x="27" y="213"/>
                </a:lnTo>
                <a:lnTo>
                  <a:pt x="24" y="214"/>
                </a:lnTo>
                <a:lnTo>
                  <a:pt x="13" y="214"/>
                </a:lnTo>
                <a:lnTo>
                  <a:pt x="6" y="216"/>
                </a:lnTo>
                <a:lnTo>
                  <a:pt x="10" y="216"/>
                </a:lnTo>
                <a:lnTo>
                  <a:pt x="6" y="216"/>
                </a:lnTo>
                <a:lnTo>
                  <a:pt x="3" y="219"/>
                </a:lnTo>
                <a:lnTo>
                  <a:pt x="0" y="222"/>
                </a:lnTo>
                <a:lnTo>
                  <a:pt x="0" y="228"/>
                </a:lnTo>
                <a:lnTo>
                  <a:pt x="3" y="231"/>
                </a:lnTo>
                <a:lnTo>
                  <a:pt x="6" y="235"/>
                </a:lnTo>
                <a:lnTo>
                  <a:pt x="10" y="235"/>
                </a:lnTo>
                <a:lnTo>
                  <a:pt x="13" y="235"/>
                </a:lnTo>
                <a:lnTo>
                  <a:pt x="16" y="233"/>
                </a:lnTo>
                <a:lnTo>
                  <a:pt x="27" y="233"/>
                </a:lnTo>
                <a:lnTo>
                  <a:pt x="33" y="231"/>
                </a:lnTo>
                <a:lnTo>
                  <a:pt x="39" y="230"/>
                </a:lnTo>
                <a:lnTo>
                  <a:pt x="60" y="222"/>
                </a:lnTo>
                <a:lnTo>
                  <a:pt x="69" y="216"/>
                </a:lnTo>
                <a:lnTo>
                  <a:pt x="74" y="214"/>
                </a:lnTo>
                <a:lnTo>
                  <a:pt x="80" y="211"/>
                </a:lnTo>
                <a:lnTo>
                  <a:pt x="83" y="208"/>
                </a:lnTo>
                <a:lnTo>
                  <a:pt x="88" y="203"/>
                </a:lnTo>
                <a:lnTo>
                  <a:pt x="91" y="199"/>
                </a:lnTo>
                <a:lnTo>
                  <a:pt x="95" y="195"/>
                </a:lnTo>
                <a:lnTo>
                  <a:pt x="100" y="191"/>
                </a:lnTo>
                <a:lnTo>
                  <a:pt x="103" y="188"/>
                </a:lnTo>
                <a:lnTo>
                  <a:pt x="106" y="181"/>
                </a:lnTo>
                <a:lnTo>
                  <a:pt x="108" y="177"/>
                </a:lnTo>
                <a:lnTo>
                  <a:pt x="114" y="167"/>
                </a:lnTo>
                <a:lnTo>
                  <a:pt x="122" y="147"/>
                </a:lnTo>
                <a:lnTo>
                  <a:pt x="124" y="141"/>
                </a:lnTo>
                <a:lnTo>
                  <a:pt x="125" y="135"/>
                </a:lnTo>
                <a:lnTo>
                  <a:pt x="125" y="124"/>
                </a:lnTo>
                <a:lnTo>
                  <a:pt x="127" y="121"/>
                </a:lnTo>
                <a:lnTo>
                  <a:pt x="127" y="116"/>
                </a:lnTo>
                <a:lnTo>
                  <a:pt x="125" y="110"/>
                </a:lnTo>
                <a:lnTo>
                  <a:pt x="125" y="99"/>
                </a:lnTo>
                <a:lnTo>
                  <a:pt x="124" y="92"/>
                </a:lnTo>
                <a:lnTo>
                  <a:pt x="122" y="86"/>
                </a:lnTo>
                <a:lnTo>
                  <a:pt x="114" y="66"/>
                </a:lnTo>
                <a:lnTo>
                  <a:pt x="108" y="57"/>
                </a:lnTo>
                <a:lnTo>
                  <a:pt x="106" y="52"/>
                </a:lnTo>
                <a:lnTo>
                  <a:pt x="103" y="46"/>
                </a:lnTo>
                <a:lnTo>
                  <a:pt x="100" y="42"/>
                </a:lnTo>
                <a:lnTo>
                  <a:pt x="95" y="38"/>
                </a:lnTo>
                <a:lnTo>
                  <a:pt x="91" y="35"/>
                </a:lnTo>
                <a:lnTo>
                  <a:pt x="88" y="30"/>
                </a:lnTo>
                <a:lnTo>
                  <a:pt x="83" y="25"/>
                </a:lnTo>
                <a:lnTo>
                  <a:pt x="80" y="22"/>
                </a:lnTo>
                <a:lnTo>
                  <a:pt x="74" y="19"/>
                </a:lnTo>
                <a:lnTo>
                  <a:pt x="69" y="17"/>
                </a:lnTo>
                <a:lnTo>
                  <a:pt x="60" y="11"/>
                </a:lnTo>
                <a:lnTo>
                  <a:pt x="39" y="3"/>
                </a:lnTo>
                <a:lnTo>
                  <a:pt x="33" y="2"/>
                </a:lnTo>
                <a:lnTo>
                  <a:pt x="2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65" name="Freeform 13"/>
          <p:cNvSpPr>
            <a:spLocks/>
          </p:cNvSpPr>
          <p:nvPr/>
        </p:nvSpPr>
        <p:spPr bwMode="auto">
          <a:xfrm>
            <a:off x="6886575" y="1946275"/>
            <a:ext cx="287338" cy="30163"/>
          </a:xfrm>
          <a:custGeom>
            <a:avLst/>
            <a:gdLst/>
            <a:ahLst/>
            <a:cxnLst>
              <a:cxn ang="0">
                <a:pos x="172" y="19"/>
              </a:cxn>
              <a:cxn ang="0">
                <a:pos x="175" y="19"/>
              </a:cxn>
              <a:cxn ang="0">
                <a:pos x="178" y="16"/>
              </a:cxn>
              <a:cxn ang="0">
                <a:pos x="181" y="13"/>
              </a:cxn>
              <a:cxn ang="0">
                <a:pos x="181" y="7"/>
              </a:cxn>
              <a:cxn ang="0">
                <a:pos x="178" y="3"/>
              </a:cxn>
              <a:cxn ang="0">
                <a:pos x="175" y="0"/>
              </a:cxn>
              <a:cxn ang="0">
                <a:pos x="6" y="0"/>
              </a:cxn>
              <a:cxn ang="0">
                <a:pos x="3" y="3"/>
              </a:cxn>
              <a:cxn ang="0">
                <a:pos x="0" y="7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10" y="19"/>
              </a:cxn>
              <a:cxn ang="0">
                <a:pos x="172" y="19"/>
              </a:cxn>
            </a:cxnLst>
            <a:rect l="0" t="0" r="r" b="b"/>
            <a:pathLst>
              <a:path w="181" h="19">
                <a:moveTo>
                  <a:pt x="172" y="19"/>
                </a:moveTo>
                <a:lnTo>
                  <a:pt x="175" y="19"/>
                </a:lnTo>
                <a:lnTo>
                  <a:pt x="178" y="16"/>
                </a:lnTo>
                <a:lnTo>
                  <a:pt x="181" y="13"/>
                </a:lnTo>
                <a:lnTo>
                  <a:pt x="181" y="7"/>
                </a:lnTo>
                <a:lnTo>
                  <a:pt x="178" y="3"/>
                </a:lnTo>
                <a:lnTo>
                  <a:pt x="175" y="0"/>
                </a:lnTo>
                <a:lnTo>
                  <a:pt x="6" y="0"/>
                </a:lnTo>
                <a:lnTo>
                  <a:pt x="3" y="3"/>
                </a:lnTo>
                <a:lnTo>
                  <a:pt x="0" y="7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10" y="19"/>
                </a:lnTo>
                <a:lnTo>
                  <a:pt x="172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66" name="Freeform 14"/>
          <p:cNvSpPr>
            <a:spLocks/>
          </p:cNvSpPr>
          <p:nvPr/>
        </p:nvSpPr>
        <p:spPr bwMode="auto">
          <a:xfrm>
            <a:off x="6886575" y="2293938"/>
            <a:ext cx="287338" cy="30162"/>
          </a:xfrm>
          <a:custGeom>
            <a:avLst/>
            <a:gdLst/>
            <a:ahLst/>
            <a:cxnLst>
              <a:cxn ang="0">
                <a:pos x="172" y="19"/>
              </a:cxn>
              <a:cxn ang="0">
                <a:pos x="175" y="19"/>
              </a:cxn>
              <a:cxn ang="0">
                <a:pos x="178" y="16"/>
              </a:cxn>
              <a:cxn ang="0">
                <a:pos x="181" y="12"/>
              </a:cxn>
              <a:cxn ang="0">
                <a:pos x="181" y="6"/>
              </a:cxn>
              <a:cxn ang="0">
                <a:pos x="178" y="3"/>
              </a:cxn>
              <a:cxn ang="0">
                <a:pos x="175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6"/>
              </a:cxn>
              <a:cxn ang="0">
                <a:pos x="6" y="19"/>
              </a:cxn>
              <a:cxn ang="0">
                <a:pos x="10" y="19"/>
              </a:cxn>
              <a:cxn ang="0">
                <a:pos x="172" y="19"/>
              </a:cxn>
            </a:cxnLst>
            <a:rect l="0" t="0" r="r" b="b"/>
            <a:pathLst>
              <a:path w="181" h="19">
                <a:moveTo>
                  <a:pt x="172" y="19"/>
                </a:moveTo>
                <a:lnTo>
                  <a:pt x="175" y="19"/>
                </a:lnTo>
                <a:lnTo>
                  <a:pt x="178" y="16"/>
                </a:lnTo>
                <a:lnTo>
                  <a:pt x="181" y="12"/>
                </a:lnTo>
                <a:lnTo>
                  <a:pt x="181" y="6"/>
                </a:lnTo>
                <a:lnTo>
                  <a:pt x="178" y="3"/>
                </a:lnTo>
                <a:lnTo>
                  <a:pt x="175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6"/>
                </a:lnTo>
                <a:lnTo>
                  <a:pt x="6" y="19"/>
                </a:lnTo>
                <a:lnTo>
                  <a:pt x="10" y="19"/>
                </a:lnTo>
                <a:lnTo>
                  <a:pt x="172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67" name="Freeform 15"/>
          <p:cNvSpPr>
            <a:spLocks/>
          </p:cNvSpPr>
          <p:nvPr/>
        </p:nvSpPr>
        <p:spPr bwMode="auto">
          <a:xfrm>
            <a:off x="6886575" y="1946275"/>
            <a:ext cx="30163" cy="377825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9" y="7"/>
              </a:cxn>
              <a:cxn ang="0">
                <a:pos x="16" y="3"/>
              </a:cxn>
              <a:cxn ang="0">
                <a:pos x="13" y="0"/>
              </a:cxn>
              <a:cxn ang="0">
                <a:pos x="6" y="0"/>
              </a:cxn>
              <a:cxn ang="0">
                <a:pos x="3" y="3"/>
              </a:cxn>
              <a:cxn ang="0">
                <a:pos x="0" y="7"/>
              </a:cxn>
              <a:cxn ang="0">
                <a:pos x="0" y="231"/>
              </a:cxn>
              <a:cxn ang="0">
                <a:pos x="3" y="235"/>
              </a:cxn>
              <a:cxn ang="0">
                <a:pos x="6" y="238"/>
              </a:cxn>
              <a:cxn ang="0">
                <a:pos x="13" y="238"/>
              </a:cxn>
              <a:cxn ang="0">
                <a:pos x="16" y="235"/>
              </a:cxn>
              <a:cxn ang="0">
                <a:pos x="19" y="231"/>
              </a:cxn>
              <a:cxn ang="0">
                <a:pos x="19" y="228"/>
              </a:cxn>
              <a:cxn ang="0">
                <a:pos x="19" y="10"/>
              </a:cxn>
            </a:cxnLst>
            <a:rect l="0" t="0" r="r" b="b"/>
            <a:pathLst>
              <a:path w="19" h="238">
                <a:moveTo>
                  <a:pt x="19" y="10"/>
                </a:moveTo>
                <a:lnTo>
                  <a:pt x="19" y="7"/>
                </a:lnTo>
                <a:lnTo>
                  <a:pt x="16" y="3"/>
                </a:lnTo>
                <a:lnTo>
                  <a:pt x="13" y="0"/>
                </a:lnTo>
                <a:lnTo>
                  <a:pt x="6" y="0"/>
                </a:lnTo>
                <a:lnTo>
                  <a:pt x="3" y="3"/>
                </a:lnTo>
                <a:lnTo>
                  <a:pt x="0" y="7"/>
                </a:lnTo>
                <a:lnTo>
                  <a:pt x="0" y="231"/>
                </a:lnTo>
                <a:lnTo>
                  <a:pt x="3" y="235"/>
                </a:lnTo>
                <a:lnTo>
                  <a:pt x="6" y="238"/>
                </a:lnTo>
                <a:lnTo>
                  <a:pt x="13" y="238"/>
                </a:lnTo>
                <a:lnTo>
                  <a:pt x="16" y="235"/>
                </a:lnTo>
                <a:lnTo>
                  <a:pt x="19" y="231"/>
                </a:lnTo>
                <a:lnTo>
                  <a:pt x="19" y="228"/>
                </a:lnTo>
                <a:lnTo>
                  <a:pt x="19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68" name="Freeform 16"/>
          <p:cNvSpPr>
            <a:spLocks/>
          </p:cNvSpPr>
          <p:nvPr/>
        </p:nvSpPr>
        <p:spPr bwMode="auto">
          <a:xfrm>
            <a:off x="7124700" y="2368550"/>
            <a:ext cx="201613" cy="371475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0" y="6"/>
              </a:cxn>
              <a:cxn ang="0">
                <a:pos x="3" y="15"/>
              </a:cxn>
              <a:cxn ang="0">
                <a:pos x="24" y="19"/>
              </a:cxn>
              <a:cxn ang="0">
                <a:pos x="33" y="22"/>
              </a:cxn>
              <a:cxn ang="0">
                <a:pos x="60" y="33"/>
              </a:cxn>
              <a:cxn ang="0">
                <a:pos x="70" y="40"/>
              </a:cxn>
              <a:cxn ang="0">
                <a:pos x="78" y="47"/>
              </a:cxn>
              <a:cxn ang="0">
                <a:pos x="84" y="54"/>
              </a:cxn>
              <a:cxn ang="0">
                <a:pos x="92" y="65"/>
              </a:cxn>
              <a:cxn ang="0">
                <a:pos x="103" y="92"/>
              </a:cxn>
              <a:cxn ang="0">
                <a:pos x="106" y="101"/>
              </a:cxn>
              <a:cxn ang="0">
                <a:pos x="108" y="118"/>
              </a:cxn>
              <a:cxn ang="0">
                <a:pos x="106" y="120"/>
              </a:cxn>
              <a:cxn ang="0">
                <a:pos x="105" y="134"/>
              </a:cxn>
              <a:cxn ang="0">
                <a:pos x="99" y="157"/>
              </a:cxn>
              <a:cxn ang="0">
                <a:pos x="91" y="172"/>
              </a:cxn>
              <a:cxn ang="0">
                <a:pos x="83" y="182"/>
              </a:cxn>
              <a:cxn ang="0">
                <a:pos x="75" y="190"/>
              </a:cxn>
              <a:cxn ang="0">
                <a:pos x="64" y="198"/>
              </a:cxn>
              <a:cxn ang="0">
                <a:pos x="50" y="206"/>
              </a:cxn>
              <a:cxn ang="0">
                <a:pos x="27" y="212"/>
              </a:cxn>
              <a:cxn ang="0">
                <a:pos x="13" y="214"/>
              </a:cxn>
              <a:cxn ang="0">
                <a:pos x="10" y="215"/>
              </a:cxn>
              <a:cxn ang="0">
                <a:pos x="3" y="218"/>
              </a:cxn>
              <a:cxn ang="0">
                <a:pos x="0" y="228"/>
              </a:cxn>
              <a:cxn ang="0">
                <a:pos x="6" y="234"/>
              </a:cxn>
              <a:cxn ang="0">
                <a:pos x="13" y="234"/>
              </a:cxn>
              <a:cxn ang="0">
                <a:pos x="27" y="232"/>
              </a:cxn>
              <a:cxn ang="0">
                <a:pos x="39" y="229"/>
              </a:cxn>
              <a:cxn ang="0">
                <a:pos x="69" y="215"/>
              </a:cxn>
              <a:cxn ang="0">
                <a:pos x="80" y="211"/>
              </a:cxn>
              <a:cxn ang="0">
                <a:pos x="88" y="203"/>
              </a:cxn>
              <a:cxn ang="0">
                <a:pos x="95" y="195"/>
              </a:cxn>
              <a:cxn ang="0">
                <a:pos x="103" y="187"/>
              </a:cxn>
              <a:cxn ang="0">
                <a:pos x="108" y="176"/>
              </a:cxn>
              <a:cxn ang="0">
                <a:pos x="122" y="147"/>
              </a:cxn>
              <a:cxn ang="0">
                <a:pos x="125" y="134"/>
              </a:cxn>
              <a:cxn ang="0">
                <a:pos x="127" y="120"/>
              </a:cxn>
              <a:cxn ang="0">
                <a:pos x="125" y="109"/>
              </a:cxn>
              <a:cxn ang="0">
                <a:pos x="124" y="92"/>
              </a:cxn>
              <a:cxn ang="0">
                <a:pos x="114" y="65"/>
              </a:cxn>
              <a:cxn ang="0">
                <a:pos x="106" y="51"/>
              </a:cxn>
              <a:cxn ang="0">
                <a:pos x="100" y="42"/>
              </a:cxn>
              <a:cxn ang="0">
                <a:pos x="91" y="34"/>
              </a:cxn>
              <a:cxn ang="0">
                <a:pos x="83" y="25"/>
              </a:cxn>
              <a:cxn ang="0">
                <a:pos x="74" y="19"/>
              </a:cxn>
              <a:cxn ang="0">
                <a:pos x="60" y="11"/>
              </a:cxn>
              <a:cxn ang="0">
                <a:pos x="33" y="1"/>
              </a:cxn>
              <a:cxn ang="0">
                <a:pos x="10" y="0"/>
              </a:cxn>
            </a:cxnLst>
            <a:rect l="0" t="0" r="r" b="b"/>
            <a:pathLst>
              <a:path w="127" h="234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9"/>
                </a:lnTo>
                <a:lnTo>
                  <a:pt x="24" y="19"/>
                </a:lnTo>
                <a:lnTo>
                  <a:pt x="27" y="20"/>
                </a:lnTo>
                <a:lnTo>
                  <a:pt x="33" y="22"/>
                </a:lnTo>
                <a:lnTo>
                  <a:pt x="50" y="26"/>
                </a:lnTo>
                <a:lnTo>
                  <a:pt x="60" y="33"/>
                </a:lnTo>
                <a:lnTo>
                  <a:pt x="64" y="34"/>
                </a:lnTo>
                <a:lnTo>
                  <a:pt x="70" y="40"/>
                </a:lnTo>
                <a:lnTo>
                  <a:pt x="75" y="42"/>
                </a:lnTo>
                <a:lnTo>
                  <a:pt x="78" y="47"/>
                </a:lnTo>
                <a:lnTo>
                  <a:pt x="83" y="50"/>
                </a:lnTo>
                <a:lnTo>
                  <a:pt x="84" y="54"/>
                </a:lnTo>
                <a:lnTo>
                  <a:pt x="91" y="61"/>
                </a:lnTo>
                <a:lnTo>
                  <a:pt x="92" y="65"/>
                </a:lnTo>
                <a:lnTo>
                  <a:pt x="99" y="75"/>
                </a:lnTo>
                <a:lnTo>
                  <a:pt x="103" y="92"/>
                </a:lnTo>
                <a:lnTo>
                  <a:pt x="105" y="98"/>
                </a:lnTo>
                <a:lnTo>
                  <a:pt x="106" y="101"/>
                </a:lnTo>
                <a:lnTo>
                  <a:pt x="106" y="112"/>
                </a:lnTo>
                <a:lnTo>
                  <a:pt x="108" y="118"/>
                </a:lnTo>
                <a:lnTo>
                  <a:pt x="108" y="114"/>
                </a:lnTo>
                <a:lnTo>
                  <a:pt x="106" y="120"/>
                </a:lnTo>
                <a:lnTo>
                  <a:pt x="106" y="131"/>
                </a:lnTo>
                <a:lnTo>
                  <a:pt x="105" y="134"/>
                </a:lnTo>
                <a:lnTo>
                  <a:pt x="103" y="140"/>
                </a:lnTo>
                <a:lnTo>
                  <a:pt x="99" y="157"/>
                </a:lnTo>
                <a:lnTo>
                  <a:pt x="92" y="167"/>
                </a:lnTo>
                <a:lnTo>
                  <a:pt x="91" y="172"/>
                </a:lnTo>
                <a:lnTo>
                  <a:pt x="84" y="178"/>
                </a:lnTo>
                <a:lnTo>
                  <a:pt x="83" y="182"/>
                </a:lnTo>
                <a:lnTo>
                  <a:pt x="78" y="186"/>
                </a:lnTo>
                <a:lnTo>
                  <a:pt x="75" y="190"/>
                </a:lnTo>
                <a:lnTo>
                  <a:pt x="70" y="192"/>
                </a:lnTo>
                <a:lnTo>
                  <a:pt x="64" y="198"/>
                </a:lnTo>
                <a:lnTo>
                  <a:pt x="60" y="200"/>
                </a:lnTo>
                <a:lnTo>
                  <a:pt x="50" y="206"/>
                </a:lnTo>
                <a:lnTo>
                  <a:pt x="33" y="211"/>
                </a:lnTo>
                <a:lnTo>
                  <a:pt x="27" y="212"/>
                </a:lnTo>
                <a:lnTo>
                  <a:pt x="24" y="214"/>
                </a:lnTo>
                <a:lnTo>
                  <a:pt x="13" y="214"/>
                </a:lnTo>
                <a:lnTo>
                  <a:pt x="6" y="215"/>
                </a:lnTo>
                <a:lnTo>
                  <a:pt x="10" y="215"/>
                </a:lnTo>
                <a:lnTo>
                  <a:pt x="6" y="215"/>
                </a:lnTo>
                <a:lnTo>
                  <a:pt x="3" y="218"/>
                </a:lnTo>
                <a:lnTo>
                  <a:pt x="0" y="222"/>
                </a:lnTo>
                <a:lnTo>
                  <a:pt x="0" y="228"/>
                </a:lnTo>
                <a:lnTo>
                  <a:pt x="3" y="231"/>
                </a:lnTo>
                <a:lnTo>
                  <a:pt x="6" y="234"/>
                </a:lnTo>
                <a:lnTo>
                  <a:pt x="10" y="234"/>
                </a:lnTo>
                <a:lnTo>
                  <a:pt x="13" y="234"/>
                </a:lnTo>
                <a:lnTo>
                  <a:pt x="16" y="232"/>
                </a:lnTo>
                <a:lnTo>
                  <a:pt x="27" y="232"/>
                </a:lnTo>
                <a:lnTo>
                  <a:pt x="33" y="231"/>
                </a:lnTo>
                <a:lnTo>
                  <a:pt x="39" y="229"/>
                </a:lnTo>
                <a:lnTo>
                  <a:pt x="60" y="222"/>
                </a:lnTo>
                <a:lnTo>
                  <a:pt x="69" y="215"/>
                </a:lnTo>
                <a:lnTo>
                  <a:pt x="74" y="214"/>
                </a:lnTo>
                <a:lnTo>
                  <a:pt x="80" y="211"/>
                </a:lnTo>
                <a:lnTo>
                  <a:pt x="83" y="207"/>
                </a:lnTo>
                <a:lnTo>
                  <a:pt x="88" y="203"/>
                </a:lnTo>
                <a:lnTo>
                  <a:pt x="91" y="198"/>
                </a:lnTo>
                <a:lnTo>
                  <a:pt x="95" y="195"/>
                </a:lnTo>
                <a:lnTo>
                  <a:pt x="100" y="190"/>
                </a:lnTo>
                <a:lnTo>
                  <a:pt x="103" y="187"/>
                </a:lnTo>
                <a:lnTo>
                  <a:pt x="106" y="181"/>
                </a:lnTo>
                <a:lnTo>
                  <a:pt x="108" y="176"/>
                </a:lnTo>
                <a:lnTo>
                  <a:pt x="114" y="167"/>
                </a:lnTo>
                <a:lnTo>
                  <a:pt x="122" y="147"/>
                </a:lnTo>
                <a:lnTo>
                  <a:pt x="124" y="140"/>
                </a:lnTo>
                <a:lnTo>
                  <a:pt x="125" y="134"/>
                </a:lnTo>
                <a:lnTo>
                  <a:pt x="125" y="123"/>
                </a:lnTo>
                <a:lnTo>
                  <a:pt x="127" y="120"/>
                </a:lnTo>
                <a:lnTo>
                  <a:pt x="127" y="115"/>
                </a:lnTo>
                <a:lnTo>
                  <a:pt x="125" y="109"/>
                </a:lnTo>
                <a:lnTo>
                  <a:pt x="125" y="98"/>
                </a:lnTo>
                <a:lnTo>
                  <a:pt x="124" y="92"/>
                </a:lnTo>
                <a:lnTo>
                  <a:pt x="122" y="86"/>
                </a:lnTo>
                <a:lnTo>
                  <a:pt x="114" y="65"/>
                </a:lnTo>
                <a:lnTo>
                  <a:pt x="108" y="56"/>
                </a:lnTo>
                <a:lnTo>
                  <a:pt x="106" y="51"/>
                </a:lnTo>
                <a:lnTo>
                  <a:pt x="103" y="45"/>
                </a:lnTo>
                <a:lnTo>
                  <a:pt x="100" y="42"/>
                </a:lnTo>
                <a:lnTo>
                  <a:pt x="95" y="37"/>
                </a:lnTo>
                <a:lnTo>
                  <a:pt x="91" y="34"/>
                </a:lnTo>
                <a:lnTo>
                  <a:pt x="88" y="29"/>
                </a:lnTo>
                <a:lnTo>
                  <a:pt x="83" y="25"/>
                </a:lnTo>
                <a:lnTo>
                  <a:pt x="80" y="22"/>
                </a:lnTo>
                <a:lnTo>
                  <a:pt x="74" y="19"/>
                </a:lnTo>
                <a:lnTo>
                  <a:pt x="69" y="17"/>
                </a:lnTo>
                <a:lnTo>
                  <a:pt x="60" y="11"/>
                </a:lnTo>
                <a:lnTo>
                  <a:pt x="39" y="3"/>
                </a:lnTo>
                <a:lnTo>
                  <a:pt x="33" y="1"/>
                </a:lnTo>
                <a:lnTo>
                  <a:pt x="2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69" name="Freeform 17"/>
          <p:cNvSpPr>
            <a:spLocks/>
          </p:cNvSpPr>
          <p:nvPr/>
        </p:nvSpPr>
        <p:spPr bwMode="auto">
          <a:xfrm>
            <a:off x="6886575" y="2368550"/>
            <a:ext cx="287338" cy="30163"/>
          </a:xfrm>
          <a:custGeom>
            <a:avLst/>
            <a:gdLst/>
            <a:ahLst/>
            <a:cxnLst>
              <a:cxn ang="0">
                <a:pos x="172" y="19"/>
              </a:cxn>
              <a:cxn ang="0">
                <a:pos x="175" y="19"/>
              </a:cxn>
              <a:cxn ang="0">
                <a:pos x="178" y="15"/>
              </a:cxn>
              <a:cxn ang="0">
                <a:pos x="181" y="12"/>
              </a:cxn>
              <a:cxn ang="0">
                <a:pos x="181" y="6"/>
              </a:cxn>
              <a:cxn ang="0">
                <a:pos x="178" y="3"/>
              </a:cxn>
              <a:cxn ang="0">
                <a:pos x="175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9"/>
              </a:cxn>
              <a:cxn ang="0">
                <a:pos x="10" y="19"/>
              </a:cxn>
              <a:cxn ang="0">
                <a:pos x="172" y="19"/>
              </a:cxn>
            </a:cxnLst>
            <a:rect l="0" t="0" r="r" b="b"/>
            <a:pathLst>
              <a:path w="181" h="19">
                <a:moveTo>
                  <a:pt x="172" y="19"/>
                </a:moveTo>
                <a:lnTo>
                  <a:pt x="175" y="19"/>
                </a:lnTo>
                <a:lnTo>
                  <a:pt x="178" y="15"/>
                </a:lnTo>
                <a:lnTo>
                  <a:pt x="181" y="12"/>
                </a:lnTo>
                <a:lnTo>
                  <a:pt x="181" y="6"/>
                </a:lnTo>
                <a:lnTo>
                  <a:pt x="178" y="3"/>
                </a:lnTo>
                <a:lnTo>
                  <a:pt x="175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9"/>
                </a:lnTo>
                <a:lnTo>
                  <a:pt x="10" y="19"/>
                </a:lnTo>
                <a:lnTo>
                  <a:pt x="172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70" name="Freeform 18"/>
          <p:cNvSpPr>
            <a:spLocks/>
          </p:cNvSpPr>
          <p:nvPr/>
        </p:nvSpPr>
        <p:spPr bwMode="auto">
          <a:xfrm>
            <a:off x="6886575" y="2713038"/>
            <a:ext cx="287338" cy="30162"/>
          </a:xfrm>
          <a:custGeom>
            <a:avLst/>
            <a:gdLst/>
            <a:ahLst/>
            <a:cxnLst>
              <a:cxn ang="0">
                <a:pos x="172" y="19"/>
              </a:cxn>
              <a:cxn ang="0">
                <a:pos x="175" y="19"/>
              </a:cxn>
              <a:cxn ang="0">
                <a:pos x="178" y="15"/>
              </a:cxn>
              <a:cxn ang="0">
                <a:pos x="181" y="12"/>
              </a:cxn>
              <a:cxn ang="0">
                <a:pos x="181" y="6"/>
              </a:cxn>
              <a:cxn ang="0">
                <a:pos x="178" y="3"/>
              </a:cxn>
              <a:cxn ang="0">
                <a:pos x="175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9"/>
              </a:cxn>
              <a:cxn ang="0">
                <a:pos x="10" y="19"/>
              </a:cxn>
              <a:cxn ang="0">
                <a:pos x="172" y="19"/>
              </a:cxn>
            </a:cxnLst>
            <a:rect l="0" t="0" r="r" b="b"/>
            <a:pathLst>
              <a:path w="181" h="19">
                <a:moveTo>
                  <a:pt x="172" y="19"/>
                </a:moveTo>
                <a:lnTo>
                  <a:pt x="175" y="19"/>
                </a:lnTo>
                <a:lnTo>
                  <a:pt x="178" y="15"/>
                </a:lnTo>
                <a:lnTo>
                  <a:pt x="181" y="12"/>
                </a:lnTo>
                <a:lnTo>
                  <a:pt x="181" y="6"/>
                </a:lnTo>
                <a:lnTo>
                  <a:pt x="178" y="3"/>
                </a:lnTo>
                <a:lnTo>
                  <a:pt x="175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9"/>
                </a:lnTo>
                <a:lnTo>
                  <a:pt x="10" y="19"/>
                </a:lnTo>
                <a:lnTo>
                  <a:pt x="172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71" name="Freeform 19"/>
          <p:cNvSpPr>
            <a:spLocks/>
          </p:cNvSpPr>
          <p:nvPr/>
        </p:nvSpPr>
        <p:spPr bwMode="auto">
          <a:xfrm>
            <a:off x="6886575" y="2368550"/>
            <a:ext cx="30163" cy="37465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9" y="6"/>
              </a:cxn>
              <a:cxn ang="0">
                <a:pos x="16" y="3"/>
              </a:cxn>
              <a:cxn ang="0">
                <a:pos x="13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229"/>
              </a:cxn>
              <a:cxn ang="0">
                <a:pos x="3" y="232"/>
              </a:cxn>
              <a:cxn ang="0">
                <a:pos x="6" y="236"/>
              </a:cxn>
              <a:cxn ang="0">
                <a:pos x="13" y="236"/>
              </a:cxn>
              <a:cxn ang="0">
                <a:pos x="16" y="232"/>
              </a:cxn>
              <a:cxn ang="0">
                <a:pos x="19" y="229"/>
              </a:cxn>
              <a:cxn ang="0">
                <a:pos x="19" y="226"/>
              </a:cxn>
              <a:cxn ang="0">
                <a:pos x="19" y="9"/>
              </a:cxn>
            </a:cxnLst>
            <a:rect l="0" t="0" r="r" b="b"/>
            <a:pathLst>
              <a:path w="19" h="236">
                <a:moveTo>
                  <a:pt x="19" y="9"/>
                </a:moveTo>
                <a:lnTo>
                  <a:pt x="19" y="6"/>
                </a:lnTo>
                <a:lnTo>
                  <a:pt x="16" y="3"/>
                </a:lnTo>
                <a:lnTo>
                  <a:pt x="13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229"/>
                </a:lnTo>
                <a:lnTo>
                  <a:pt x="3" y="232"/>
                </a:lnTo>
                <a:lnTo>
                  <a:pt x="6" y="236"/>
                </a:lnTo>
                <a:lnTo>
                  <a:pt x="13" y="236"/>
                </a:lnTo>
                <a:lnTo>
                  <a:pt x="16" y="232"/>
                </a:lnTo>
                <a:lnTo>
                  <a:pt x="19" y="229"/>
                </a:lnTo>
                <a:lnTo>
                  <a:pt x="19" y="226"/>
                </a:lnTo>
                <a:lnTo>
                  <a:pt x="19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72" name="Freeform 20"/>
          <p:cNvSpPr>
            <a:spLocks/>
          </p:cNvSpPr>
          <p:nvPr/>
        </p:nvSpPr>
        <p:spPr bwMode="auto">
          <a:xfrm>
            <a:off x="8483600" y="2422525"/>
            <a:ext cx="423863" cy="30163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261" y="19"/>
              </a:cxn>
              <a:cxn ang="0">
                <a:pos x="264" y="16"/>
              </a:cxn>
              <a:cxn ang="0">
                <a:pos x="267" y="13"/>
              </a:cxn>
              <a:cxn ang="0">
                <a:pos x="267" y="6"/>
              </a:cxn>
              <a:cxn ang="0">
                <a:pos x="264" y="3"/>
              </a:cxn>
              <a:cxn ang="0">
                <a:pos x="261" y="0"/>
              </a:cxn>
              <a:cxn ang="0">
                <a:pos x="258" y="0"/>
              </a:cxn>
              <a:cxn ang="0">
                <a:pos x="10" y="0"/>
              </a:cxn>
            </a:cxnLst>
            <a:rect l="0" t="0" r="r" b="b"/>
            <a:pathLst>
              <a:path w="267" h="19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261" y="19"/>
                </a:lnTo>
                <a:lnTo>
                  <a:pt x="264" y="16"/>
                </a:lnTo>
                <a:lnTo>
                  <a:pt x="267" y="13"/>
                </a:lnTo>
                <a:lnTo>
                  <a:pt x="267" y="6"/>
                </a:lnTo>
                <a:lnTo>
                  <a:pt x="264" y="3"/>
                </a:lnTo>
                <a:lnTo>
                  <a:pt x="261" y="0"/>
                </a:lnTo>
                <a:lnTo>
                  <a:pt x="258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73" name="Freeform 21"/>
          <p:cNvSpPr>
            <a:spLocks/>
          </p:cNvSpPr>
          <p:nvPr/>
        </p:nvSpPr>
        <p:spPr bwMode="auto">
          <a:xfrm>
            <a:off x="7915275" y="2319338"/>
            <a:ext cx="125413" cy="2857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12"/>
              </a:cxn>
              <a:cxn ang="0">
                <a:pos x="4" y="15"/>
              </a:cxn>
              <a:cxn ang="0">
                <a:pos x="7" y="18"/>
              </a:cxn>
              <a:cxn ang="0">
                <a:pos x="72" y="18"/>
              </a:cxn>
              <a:cxn ang="0">
                <a:pos x="75" y="15"/>
              </a:cxn>
              <a:cxn ang="0">
                <a:pos x="79" y="12"/>
              </a:cxn>
              <a:cxn ang="0">
                <a:pos x="79" y="6"/>
              </a:cxn>
              <a:cxn ang="0">
                <a:pos x="75" y="3"/>
              </a:cxn>
              <a:cxn ang="0">
                <a:pos x="72" y="0"/>
              </a:cxn>
              <a:cxn ang="0">
                <a:pos x="69" y="0"/>
              </a:cxn>
              <a:cxn ang="0">
                <a:pos x="10" y="0"/>
              </a:cxn>
            </a:cxnLst>
            <a:rect l="0" t="0" r="r" b="b"/>
            <a:pathLst>
              <a:path w="79" h="18">
                <a:moveTo>
                  <a:pt x="10" y="0"/>
                </a:move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2"/>
                </a:lnTo>
                <a:lnTo>
                  <a:pt x="4" y="15"/>
                </a:lnTo>
                <a:lnTo>
                  <a:pt x="7" y="18"/>
                </a:lnTo>
                <a:lnTo>
                  <a:pt x="72" y="18"/>
                </a:lnTo>
                <a:lnTo>
                  <a:pt x="75" y="15"/>
                </a:lnTo>
                <a:lnTo>
                  <a:pt x="79" y="12"/>
                </a:lnTo>
                <a:lnTo>
                  <a:pt x="79" y="6"/>
                </a:lnTo>
                <a:lnTo>
                  <a:pt x="75" y="3"/>
                </a:lnTo>
                <a:lnTo>
                  <a:pt x="72" y="0"/>
                </a:lnTo>
                <a:lnTo>
                  <a:pt x="69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74" name="Freeform 22"/>
          <p:cNvSpPr>
            <a:spLocks/>
          </p:cNvSpPr>
          <p:nvPr/>
        </p:nvSpPr>
        <p:spPr bwMode="auto">
          <a:xfrm>
            <a:off x="7313613" y="2132013"/>
            <a:ext cx="74612" cy="30162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4"/>
              </a:cxn>
              <a:cxn ang="0">
                <a:pos x="0" y="7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40" y="19"/>
              </a:cxn>
              <a:cxn ang="0">
                <a:pos x="44" y="16"/>
              </a:cxn>
              <a:cxn ang="0">
                <a:pos x="47" y="13"/>
              </a:cxn>
              <a:cxn ang="0">
                <a:pos x="47" y="7"/>
              </a:cxn>
              <a:cxn ang="0">
                <a:pos x="44" y="4"/>
              </a:cxn>
              <a:cxn ang="0">
                <a:pos x="40" y="0"/>
              </a:cxn>
              <a:cxn ang="0">
                <a:pos x="37" y="0"/>
              </a:cxn>
              <a:cxn ang="0">
                <a:pos x="9" y="0"/>
              </a:cxn>
            </a:cxnLst>
            <a:rect l="0" t="0" r="r" b="b"/>
            <a:pathLst>
              <a:path w="47" h="19">
                <a:moveTo>
                  <a:pt x="9" y="0"/>
                </a:moveTo>
                <a:lnTo>
                  <a:pt x="6" y="0"/>
                </a:lnTo>
                <a:lnTo>
                  <a:pt x="3" y="4"/>
                </a:lnTo>
                <a:lnTo>
                  <a:pt x="0" y="7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40" y="19"/>
                </a:lnTo>
                <a:lnTo>
                  <a:pt x="44" y="16"/>
                </a:lnTo>
                <a:lnTo>
                  <a:pt x="47" y="13"/>
                </a:lnTo>
                <a:lnTo>
                  <a:pt x="47" y="7"/>
                </a:lnTo>
                <a:lnTo>
                  <a:pt x="44" y="4"/>
                </a:lnTo>
                <a:lnTo>
                  <a:pt x="40" y="0"/>
                </a:lnTo>
                <a:lnTo>
                  <a:pt x="37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75" name="Freeform 23"/>
          <p:cNvSpPr>
            <a:spLocks/>
          </p:cNvSpPr>
          <p:nvPr/>
        </p:nvSpPr>
        <p:spPr bwMode="auto">
          <a:xfrm>
            <a:off x="7358063" y="2132013"/>
            <a:ext cx="30162" cy="122237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9" y="7"/>
              </a:cxn>
              <a:cxn ang="0">
                <a:pos x="16" y="4"/>
              </a:cxn>
              <a:cxn ang="0">
                <a:pos x="12" y="0"/>
              </a:cxn>
              <a:cxn ang="0">
                <a:pos x="6" y="0"/>
              </a:cxn>
              <a:cxn ang="0">
                <a:pos x="3" y="4"/>
              </a:cxn>
              <a:cxn ang="0">
                <a:pos x="0" y="7"/>
              </a:cxn>
              <a:cxn ang="0">
                <a:pos x="0" y="71"/>
              </a:cxn>
              <a:cxn ang="0">
                <a:pos x="3" y="74"/>
              </a:cxn>
              <a:cxn ang="0">
                <a:pos x="6" y="77"/>
              </a:cxn>
              <a:cxn ang="0">
                <a:pos x="12" y="77"/>
              </a:cxn>
              <a:cxn ang="0">
                <a:pos x="16" y="74"/>
              </a:cxn>
              <a:cxn ang="0">
                <a:pos x="19" y="71"/>
              </a:cxn>
              <a:cxn ang="0">
                <a:pos x="19" y="68"/>
              </a:cxn>
              <a:cxn ang="0">
                <a:pos x="19" y="10"/>
              </a:cxn>
            </a:cxnLst>
            <a:rect l="0" t="0" r="r" b="b"/>
            <a:pathLst>
              <a:path w="19" h="77">
                <a:moveTo>
                  <a:pt x="19" y="10"/>
                </a:moveTo>
                <a:lnTo>
                  <a:pt x="19" y="7"/>
                </a:lnTo>
                <a:lnTo>
                  <a:pt x="16" y="4"/>
                </a:lnTo>
                <a:lnTo>
                  <a:pt x="12" y="0"/>
                </a:lnTo>
                <a:lnTo>
                  <a:pt x="6" y="0"/>
                </a:lnTo>
                <a:lnTo>
                  <a:pt x="3" y="4"/>
                </a:lnTo>
                <a:lnTo>
                  <a:pt x="0" y="7"/>
                </a:lnTo>
                <a:lnTo>
                  <a:pt x="0" y="71"/>
                </a:lnTo>
                <a:lnTo>
                  <a:pt x="3" y="74"/>
                </a:lnTo>
                <a:lnTo>
                  <a:pt x="6" y="77"/>
                </a:lnTo>
                <a:lnTo>
                  <a:pt x="12" y="77"/>
                </a:lnTo>
                <a:lnTo>
                  <a:pt x="16" y="74"/>
                </a:lnTo>
                <a:lnTo>
                  <a:pt x="19" y="71"/>
                </a:lnTo>
                <a:lnTo>
                  <a:pt x="19" y="68"/>
                </a:lnTo>
                <a:lnTo>
                  <a:pt x="19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76" name="Freeform 24"/>
          <p:cNvSpPr>
            <a:spLocks/>
          </p:cNvSpPr>
          <p:nvPr/>
        </p:nvSpPr>
        <p:spPr bwMode="auto">
          <a:xfrm>
            <a:off x="7358063" y="2224088"/>
            <a:ext cx="171450" cy="30162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102" y="19"/>
              </a:cxn>
              <a:cxn ang="0">
                <a:pos x="105" y="16"/>
              </a:cxn>
              <a:cxn ang="0">
                <a:pos x="108" y="13"/>
              </a:cxn>
              <a:cxn ang="0">
                <a:pos x="108" y="6"/>
              </a:cxn>
              <a:cxn ang="0">
                <a:pos x="105" y="3"/>
              </a:cxn>
              <a:cxn ang="0">
                <a:pos x="102" y="0"/>
              </a:cxn>
              <a:cxn ang="0">
                <a:pos x="98" y="0"/>
              </a:cxn>
              <a:cxn ang="0">
                <a:pos x="9" y="0"/>
              </a:cxn>
            </a:cxnLst>
            <a:rect l="0" t="0" r="r" b="b"/>
            <a:pathLst>
              <a:path w="108" h="19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102" y="19"/>
                </a:lnTo>
                <a:lnTo>
                  <a:pt x="105" y="16"/>
                </a:lnTo>
                <a:lnTo>
                  <a:pt x="108" y="13"/>
                </a:lnTo>
                <a:lnTo>
                  <a:pt x="108" y="6"/>
                </a:lnTo>
                <a:lnTo>
                  <a:pt x="105" y="3"/>
                </a:lnTo>
                <a:lnTo>
                  <a:pt x="102" y="0"/>
                </a:lnTo>
                <a:lnTo>
                  <a:pt x="9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77" name="Freeform 25"/>
          <p:cNvSpPr>
            <a:spLocks/>
          </p:cNvSpPr>
          <p:nvPr/>
        </p:nvSpPr>
        <p:spPr bwMode="auto">
          <a:xfrm>
            <a:off x="7313613" y="2551113"/>
            <a:ext cx="74612" cy="30162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7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40" y="19"/>
              </a:cxn>
              <a:cxn ang="0">
                <a:pos x="44" y="16"/>
              </a:cxn>
              <a:cxn ang="0">
                <a:pos x="47" y="13"/>
              </a:cxn>
              <a:cxn ang="0">
                <a:pos x="47" y="7"/>
              </a:cxn>
              <a:cxn ang="0">
                <a:pos x="44" y="3"/>
              </a:cxn>
              <a:cxn ang="0">
                <a:pos x="40" y="0"/>
              </a:cxn>
              <a:cxn ang="0">
                <a:pos x="37" y="0"/>
              </a:cxn>
              <a:cxn ang="0">
                <a:pos x="9" y="0"/>
              </a:cxn>
            </a:cxnLst>
            <a:rect l="0" t="0" r="r" b="b"/>
            <a:pathLst>
              <a:path w="47" h="19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7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40" y="19"/>
                </a:lnTo>
                <a:lnTo>
                  <a:pt x="44" y="16"/>
                </a:lnTo>
                <a:lnTo>
                  <a:pt x="47" y="13"/>
                </a:lnTo>
                <a:lnTo>
                  <a:pt x="47" y="7"/>
                </a:lnTo>
                <a:lnTo>
                  <a:pt x="44" y="3"/>
                </a:lnTo>
                <a:lnTo>
                  <a:pt x="40" y="0"/>
                </a:lnTo>
                <a:lnTo>
                  <a:pt x="37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78" name="Freeform 26"/>
          <p:cNvSpPr>
            <a:spLocks/>
          </p:cNvSpPr>
          <p:nvPr/>
        </p:nvSpPr>
        <p:spPr bwMode="auto">
          <a:xfrm>
            <a:off x="7358063" y="2457450"/>
            <a:ext cx="30162" cy="123825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0" y="72"/>
              </a:cxn>
              <a:cxn ang="0">
                <a:pos x="3" y="75"/>
              </a:cxn>
              <a:cxn ang="0">
                <a:pos x="6" y="78"/>
              </a:cxn>
              <a:cxn ang="0">
                <a:pos x="12" y="78"/>
              </a:cxn>
              <a:cxn ang="0">
                <a:pos x="16" y="75"/>
              </a:cxn>
              <a:cxn ang="0">
                <a:pos x="19" y="72"/>
              </a:cxn>
              <a:cxn ang="0">
                <a:pos x="19" y="6"/>
              </a:cxn>
              <a:cxn ang="0">
                <a:pos x="16" y="3"/>
              </a:cxn>
              <a:cxn ang="0">
                <a:pos x="12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9"/>
              </a:cxn>
              <a:cxn ang="0">
                <a:pos x="0" y="69"/>
              </a:cxn>
            </a:cxnLst>
            <a:rect l="0" t="0" r="r" b="b"/>
            <a:pathLst>
              <a:path w="19" h="78">
                <a:moveTo>
                  <a:pt x="0" y="69"/>
                </a:moveTo>
                <a:lnTo>
                  <a:pt x="0" y="72"/>
                </a:lnTo>
                <a:lnTo>
                  <a:pt x="3" y="75"/>
                </a:lnTo>
                <a:lnTo>
                  <a:pt x="6" y="78"/>
                </a:lnTo>
                <a:lnTo>
                  <a:pt x="12" y="78"/>
                </a:lnTo>
                <a:lnTo>
                  <a:pt x="16" y="75"/>
                </a:lnTo>
                <a:lnTo>
                  <a:pt x="19" y="72"/>
                </a:lnTo>
                <a:lnTo>
                  <a:pt x="19" y="6"/>
                </a:lnTo>
                <a:lnTo>
                  <a:pt x="16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9"/>
                </a:lnTo>
                <a:lnTo>
                  <a:pt x="0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79" name="Freeform 27"/>
          <p:cNvSpPr>
            <a:spLocks/>
          </p:cNvSpPr>
          <p:nvPr/>
        </p:nvSpPr>
        <p:spPr bwMode="auto">
          <a:xfrm>
            <a:off x="7358063" y="2457450"/>
            <a:ext cx="171450" cy="30163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6"/>
              </a:cxn>
              <a:cxn ang="0">
                <a:pos x="6" y="19"/>
              </a:cxn>
              <a:cxn ang="0">
                <a:pos x="102" y="19"/>
              </a:cxn>
              <a:cxn ang="0">
                <a:pos x="105" y="16"/>
              </a:cxn>
              <a:cxn ang="0">
                <a:pos x="108" y="12"/>
              </a:cxn>
              <a:cxn ang="0">
                <a:pos x="108" y="6"/>
              </a:cxn>
              <a:cxn ang="0">
                <a:pos x="105" y="3"/>
              </a:cxn>
              <a:cxn ang="0">
                <a:pos x="102" y="0"/>
              </a:cxn>
              <a:cxn ang="0">
                <a:pos x="98" y="0"/>
              </a:cxn>
              <a:cxn ang="0">
                <a:pos x="9" y="0"/>
              </a:cxn>
            </a:cxnLst>
            <a:rect l="0" t="0" r="r" b="b"/>
            <a:pathLst>
              <a:path w="108" h="19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6"/>
                </a:lnTo>
                <a:lnTo>
                  <a:pt x="6" y="19"/>
                </a:lnTo>
                <a:lnTo>
                  <a:pt x="102" y="19"/>
                </a:lnTo>
                <a:lnTo>
                  <a:pt x="105" y="16"/>
                </a:lnTo>
                <a:lnTo>
                  <a:pt x="108" y="12"/>
                </a:lnTo>
                <a:lnTo>
                  <a:pt x="108" y="6"/>
                </a:lnTo>
                <a:lnTo>
                  <a:pt x="105" y="3"/>
                </a:lnTo>
                <a:lnTo>
                  <a:pt x="102" y="0"/>
                </a:lnTo>
                <a:lnTo>
                  <a:pt x="9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80" name="Freeform 28"/>
          <p:cNvSpPr>
            <a:spLocks/>
          </p:cNvSpPr>
          <p:nvPr/>
        </p:nvSpPr>
        <p:spPr bwMode="auto">
          <a:xfrm>
            <a:off x="6754813" y="1993900"/>
            <a:ext cx="169862" cy="30163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12"/>
              </a:cxn>
              <a:cxn ang="0">
                <a:pos x="4" y="16"/>
              </a:cxn>
              <a:cxn ang="0">
                <a:pos x="7" y="19"/>
              </a:cxn>
              <a:cxn ang="0">
                <a:pos x="100" y="19"/>
              </a:cxn>
              <a:cxn ang="0">
                <a:pos x="103" y="16"/>
              </a:cxn>
              <a:cxn ang="0">
                <a:pos x="107" y="12"/>
              </a:cxn>
              <a:cxn ang="0">
                <a:pos x="107" y="6"/>
              </a:cxn>
              <a:cxn ang="0">
                <a:pos x="103" y="3"/>
              </a:cxn>
              <a:cxn ang="0">
                <a:pos x="100" y="0"/>
              </a:cxn>
              <a:cxn ang="0">
                <a:pos x="97" y="0"/>
              </a:cxn>
              <a:cxn ang="0">
                <a:pos x="10" y="0"/>
              </a:cxn>
            </a:cxnLst>
            <a:rect l="0" t="0" r="r" b="b"/>
            <a:pathLst>
              <a:path w="107" h="19">
                <a:moveTo>
                  <a:pt x="10" y="0"/>
                </a:move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2"/>
                </a:lnTo>
                <a:lnTo>
                  <a:pt x="4" y="16"/>
                </a:lnTo>
                <a:lnTo>
                  <a:pt x="7" y="19"/>
                </a:lnTo>
                <a:lnTo>
                  <a:pt x="100" y="19"/>
                </a:lnTo>
                <a:lnTo>
                  <a:pt x="103" y="16"/>
                </a:lnTo>
                <a:lnTo>
                  <a:pt x="107" y="12"/>
                </a:lnTo>
                <a:lnTo>
                  <a:pt x="107" y="6"/>
                </a:lnTo>
                <a:lnTo>
                  <a:pt x="103" y="3"/>
                </a:lnTo>
                <a:lnTo>
                  <a:pt x="100" y="0"/>
                </a:lnTo>
                <a:lnTo>
                  <a:pt x="9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81" name="Freeform 29"/>
          <p:cNvSpPr>
            <a:spLocks/>
          </p:cNvSpPr>
          <p:nvPr/>
        </p:nvSpPr>
        <p:spPr bwMode="auto">
          <a:xfrm>
            <a:off x="6754813" y="1714500"/>
            <a:ext cx="30162" cy="309563"/>
          </a:xfrm>
          <a:custGeom>
            <a:avLst/>
            <a:gdLst/>
            <a:ahLst/>
            <a:cxnLst>
              <a:cxn ang="0">
                <a:pos x="0" y="185"/>
              </a:cxn>
              <a:cxn ang="0">
                <a:pos x="0" y="188"/>
              </a:cxn>
              <a:cxn ang="0">
                <a:pos x="4" y="192"/>
              </a:cxn>
              <a:cxn ang="0">
                <a:pos x="7" y="195"/>
              </a:cxn>
              <a:cxn ang="0">
                <a:pos x="13" y="195"/>
              </a:cxn>
              <a:cxn ang="0">
                <a:pos x="16" y="192"/>
              </a:cxn>
              <a:cxn ang="0">
                <a:pos x="19" y="188"/>
              </a:cxn>
              <a:cxn ang="0">
                <a:pos x="19" y="6"/>
              </a:cxn>
              <a:cxn ang="0">
                <a:pos x="16" y="3"/>
              </a:cxn>
              <a:cxn ang="0">
                <a:pos x="13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9"/>
              </a:cxn>
              <a:cxn ang="0">
                <a:pos x="0" y="185"/>
              </a:cxn>
            </a:cxnLst>
            <a:rect l="0" t="0" r="r" b="b"/>
            <a:pathLst>
              <a:path w="19" h="195">
                <a:moveTo>
                  <a:pt x="0" y="185"/>
                </a:moveTo>
                <a:lnTo>
                  <a:pt x="0" y="188"/>
                </a:lnTo>
                <a:lnTo>
                  <a:pt x="4" y="192"/>
                </a:lnTo>
                <a:lnTo>
                  <a:pt x="7" y="195"/>
                </a:lnTo>
                <a:lnTo>
                  <a:pt x="13" y="195"/>
                </a:lnTo>
                <a:lnTo>
                  <a:pt x="16" y="192"/>
                </a:lnTo>
                <a:lnTo>
                  <a:pt x="19" y="188"/>
                </a:lnTo>
                <a:lnTo>
                  <a:pt x="19" y="6"/>
                </a:lnTo>
                <a:lnTo>
                  <a:pt x="16" y="3"/>
                </a:lnTo>
                <a:lnTo>
                  <a:pt x="13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9"/>
                </a:lnTo>
                <a:lnTo>
                  <a:pt x="0" y="18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82" name="Freeform 30"/>
          <p:cNvSpPr>
            <a:spLocks/>
          </p:cNvSpPr>
          <p:nvPr/>
        </p:nvSpPr>
        <p:spPr bwMode="auto">
          <a:xfrm>
            <a:off x="7729538" y="2828925"/>
            <a:ext cx="311150" cy="30163"/>
          </a:xfrm>
          <a:custGeom>
            <a:avLst/>
            <a:gdLst/>
            <a:ahLst/>
            <a:cxnLst>
              <a:cxn ang="0">
                <a:pos x="186" y="19"/>
              </a:cxn>
              <a:cxn ang="0">
                <a:pos x="189" y="19"/>
              </a:cxn>
              <a:cxn ang="0">
                <a:pos x="192" y="16"/>
              </a:cxn>
              <a:cxn ang="0">
                <a:pos x="196" y="13"/>
              </a:cxn>
              <a:cxn ang="0">
                <a:pos x="196" y="6"/>
              </a:cxn>
              <a:cxn ang="0">
                <a:pos x="192" y="3"/>
              </a:cxn>
              <a:cxn ang="0">
                <a:pos x="189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7" y="19"/>
              </a:cxn>
              <a:cxn ang="0">
                <a:pos x="10" y="19"/>
              </a:cxn>
              <a:cxn ang="0">
                <a:pos x="186" y="19"/>
              </a:cxn>
            </a:cxnLst>
            <a:rect l="0" t="0" r="r" b="b"/>
            <a:pathLst>
              <a:path w="196" h="19">
                <a:moveTo>
                  <a:pt x="186" y="19"/>
                </a:moveTo>
                <a:lnTo>
                  <a:pt x="189" y="19"/>
                </a:lnTo>
                <a:lnTo>
                  <a:pt x="192" y="16"/>
                </a:lnTo>
                <a:lnTo>
                  <a:pt x="196" y="13"/>
                </a:lnTo>
                <a:lnTo>
                  <a:pt x="196" y="6"/>
                </a:lnTo>
                <a:lnTo>
                  <a:pt x="192" y="3"/>
                </a:lnTo>
                <a:lnTo>
                  <a:pt x="189" y="0"/>
                </a:ln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7" y="19"/>
                </a:lnTo>
                <a:lnTo>
                  <a:pt x="10" y="19"/>
                </a:lnTo>
                <a:lnTo>
                  <a:pt x="186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83" name="Freeform 31"/>
          <p:cNvSpPr>
            <a:spLocks/>
          </p:cNvSpPr>
          <p:nvPr/>
        </p:nvSpPr>
        <p:spPr bwMode="auto">
          <a:xfrm>
            <a:off x="7729538" y="2828925"/>
            <a:ext cx="30162" cy="635000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9" y="6"/>
              </a:cxn>
              <a:cxn ang="0">
                <a:pos x="16" y="3"/>
              </a:cxn>
              <a:cxn ang="0">
                <a:pos x="13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394"/>
              </a:cxn>
              <a:cxn ang="0">
                <a:pos x="3" y="397"/>
              </a:cxn>
              <a:cxn ang="0">
                <a:pos x="7" y="400"/>
              </a:cxn>
              <a:cxn ang="0">
                <a:pos x="13" y="400"/>
              </a:cxn>
              <a:cxn ang="0">
                <a:pos x="16" y="397"/>
              </a:cxn>
              <a:cxn ang="0">
                <a:pos x="19" y="394"/>
              </a:cxn>
              <a:cxn ang="0">
                <a:pos x="19" y="391"/>
              </a:cxn>
              <a:cxn ang="0">
                <a:pos x="19" y="10"/>
              </a:cxn>
            </a:cxnLst>
            <a:rect l="0" t="0" r="r" b="b"/>
            <a:pathLst>
              <a:path w="19" h="400">
                <a:moveTo>
                  <a:pt x="19" y="10"/>
                </a:moveTo>
                <a:lnTo>
                  <a:pt x="19" y="6"/>
                </a:lnTo>
                <a:lnTo>
                  <a:pt x="16" y="3"/>
                </a:lnTo>
                <a:lnTo>
                  <a:pt x="13" y="0"/>
                </a:ln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394"/>
                </a:lnTo>
                <a:lnTo>
                  <a:pt x="3" y="397"/>
                </a:lnTo>
                <a:lnTo>
                  <a:pt x="7" y="400"/>
                </a:lnTo>
                <a:lnTo>
                  <a:pt x="13" y="400"/>
                </a:lnTo>
                <a:lnTo>
                  <a:pt x="16" y="397"/>
                </a:lnTo>
                <a:lnTo>
                  <a:pt x="19" y="394"/>
                </a:lnTo>
                <a:lnTo>
                  <a:pt x="19" y="391"/>
                </a:lnTo>
                <a:lnTo>
                  <a:pt x="19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84" name="Freeform 32"/>
          <p:cNvSpPr>
            <a:spLocks/>
          </p:cNvSpPr>
          <p:nvPr/>
        </p:nvSpPr>
        <p:spPr bwMode="auto">
          <a:xfrm>
            <a:off x="6800850" y="2132013"/>
            <a:ext cx="120650" cy="119062"/>
          </a:xfrm>
          <a:custGeom>
            <a:avLst/>
            <a:gdLst/>
            <a:ahLst/>
            <a:cxnLst>
              <a:cxn ang="0">
                <a:pos x="1" y="50"/>
              </a:cxn>
              <a:cxn ang="0">
                <a:pos x="3" y="55"/>
              </a:cxn>
              <a:cxn ang="0">
                <a:pos x="12" y="64"/>
              </a:cxn>
              <a:cxn ang="0">
                <a:pos x="15" y="68"/>
              </a:cxn>
              <a:cxn ang="0">
                <a:pos x="18" y="71"/>
              </a:cxn>
              <a:cxn ang="0">
                <a:pos x="18" y="71"/>
              </a:cxn>
              <a:cxn ang="0">
                <a:pos x="34" y="75"/>
              </a:cxn>
              <a:cxn ang="0">
                <a:pos x="45" y="72"/>
              </a:cxn>
              <a:cxn ang="0">
                <a:pos x="57" y="71"/>
              </a:cxn>
              <a:cxn ang="0">
                <a:pos x="57" y="71"/>
              </a:cxn>
              <a:cxn ang="0">
                <a:pos x="60" y="68"/>
              </a:cxn>
              <a:cxn ang="0">
                <a:pos x="64" y="64"/>
              </a:cxn>
              <a:cxn ang="0">
                <a:pos x="73" y="55"/>
              </a:cxn>
              <a:cxn ang="0">
                <a:pos x="74" y="50"/>
              </a:cxn>
              <a:cxn ang="0">
                <a:pos x="68" y="47"/>
              </a:cxn>
              <a:cxn ang="0">
                <a:pos x="76" y="25"/>
              </a:cxn>
              <a:cxn ang="0">
                <a:pos x="73" y="21"/>
              </a:cxn>
              <a:cxn ang="0">
                <a:pos x="62" y="10"/>
              </a:cxn>
              <a:cxn ang="0">
                <a:pos x="56" y="4"/>
              </a:cxn>
              <a:cxn ang="0">
                <a:pos x="51" y="2"/>
              </a:cxn>
              <a:cxn ang="0">
                <a:pos x="24" y="2"/>
              </a:cxn>
              <a:cxn ang="0">
                <a:pos x="20" y="4"/>
              </a:cxn>
              <a:cxn ang="0">
                <a:pos x="14" y="10"/>
              </a:cxn>
              <a:cxn ang="0">
                <a:pos x="3" y="21"/>
              </a:cxn>
              <a:cxn ang="0">
                <a:pos x="0" y="25"/>
              </a:cxn>
              <a:cxn ang="0">
                <a:pos x="18" y="32"/>
              </a:cxn>
              <a:cxn ang="0">
                <a:pos x="21" y="27"/>
              </a:cxn>
              <a:cxn ang="0">
                <a:pos x="26" y="21"/>
              </a:cxn>
              <a:cxn ang="0">
                <a:pos x="31" y="19"/>
              </a:cxn>
              <a:cxn ang="0">
                <a:pos x="32" y="19"/>
              </a:cxn>
              <a:cxn ang="0">
                <a:pos x="45" y="21"/>
              </a:cxn>
              <a:cxn ang="0">
                <a:pos x="49" y="22"/>
              </a:cxn>
              <a:cxn ang="0">
                <a:pos x="49" y="22"/>
              </a:cxn>
              <a:cxn ang="0">
                <a:pos x="56" y="29"/>
              </a:cxn>
              <a:cxn ang="0">
                <a:pos x="57" y="39"/>
              </a:cxn>
              <a:cxn ang="0">
                <a:pos x="60" y="32"/>
              </a:cxn>
              <a:cxn ang="0">
                <a:pos x="59" y="44"/>
              </a:cxn>
              <a:cxn ang="0">
                <a:pos x="53" y="50"/>
              </a:cxn>
              <a:cxn ang="0">
                <a:pos x="49" y="54"/>
              </a:cxn>
              <a:cxn ang="0">
                <a:pos x="46" y="57"/>
              </a:cxn>
              <a:cxn ang="0">
                <a:pos x="49" y="54"/>
              </a:cxn>
              <a:cxn ang="0">
                <a:pos x="45" y="55"/>
              </a:cxn>
              <a:cxn ang="0">
                <a:pos x="29" y="68"/>
              </a:cxn>
              <a:cxn ang="0">
                <a:pos x="32" y="57"/>
              </a:cxn>
              <a:cxn ang="0">
                <a:pos x="31" y="57"/>
              </a:cxn>
              <a:cxn ang="0">
                <a:pos x="26" y="55"/>
              </a:cxn>
              <a:cxn ang="0">
                <a:pos x="23" y="52"/>
              </a:cxn>
              <a:cxn ang="0">
                <a:pos x="20" y="49"/>
              </a:cxn>
              <a:cxn ang="0">
                <a:pos x="18" y="44"/>
              </a:cxn>
              <a:cxn ang="0">
                <a:pos x="18" y="43"/>
              </a:cxn>
            </a:cxnLst>
            <a:rect l="0" t="0" r="r" b="b"/>
            <a:pathLst>
              <a:path w="76" h="75">
                <a:moveTo>
                  <a:pt x="0" y="38"/>
                </a:moveTo>
                <a:lnTo>
                  <a:pt x="0" y="49"/>
                </a:lnTo>
                <a:lnTo>
                  <a:pt x="1" y="50"/>
                </a:lnTo>
                <a:lnTo>
                  <a:pt x="4" y="57"/>
                </a:lnTo>
                <a:lnTo>
                  <a:pt x="6" y="57"/>
                </a:lnTo>
                <a:lnTo>
                  <a:pt x="3" y="55"/>
                </a:lnTo>
                <a:lnTo>
                  <a:pt x="4" y="57"/>
                </a:lnTo>
                <a:lnTo>
                  <a:pt x="7" y="61"/>
                </a:lnTo>
                <a:lnTo>
                  <a:pt x="12" y="64"/>
                </a:lnTo>
                <a:lnTo>
                  <a:pt x="7" y="60"/>
                </a:lnTo>
                <a:lnTo>
                  <a:pt x="10" y="64"/>
                </a:lnTo>
                <a:lnTo>
                  <a:pt x="15" y="68"/>
                </a:lnTo>
                <a:lnTo>
                  <a:pt x="10" y="63"/>
                </a:lnTo>
                <a:lnTo>
                  <a:pt x="14" y="68"/>
                </a:lnTo>
                <a:lnTo>
                  <a:pt x="18" y="71"/>
                </a:lnTo>
                <a:lnTo>
                  <a:pt x="20" y="72"/>
                </a:lnTo>
                <a:lnTo>
                  <a:pt x="18" y="69"/>
                </a:lnTo>
                <a:lnTo>
                  <a:pt x="18" y="71"/>
                </a:lnTo>
                <a:lnTo>
                  <a:pt x="24" y="74"/>
                </a:lnTo>
                <a:lnTo>
                  <a:pt x="26" y="75"/>
                </a:lnTo>
                <a:lnTo>
                  <a:pt x="34" y="75"/>
                </a:lnTo>
                <a:lnTo>
                  <a:pt x="32" y="74"/>
                </a:lnTo>
                <a:lnTo>
                  <a:pt x="48" y="68"/>
                </a:lnTo>
                <a:lnTo>
                  <a:pt x="45" y="72"/>
                </a:lnTo>
                <a:lnTo>
                  <a:pt x="49" y="75"/>
                </a:lnTo>
                <a:lnTo>
                  <a:pt x="51" y="74"/>
                </a:lnTo>
                <a:lnTo>
                  <a:pt x="57" y="71"/>
                </a:lnTo>
                <a:lnTo>
                  <a:pt x="57" y="69"/>
                </a:lnTo>
                <a:lnTo>
                  <a:pt x="56" y="72"/>
                </a:lnTo>
                <a:lnTo>
                  <a:pt x="57" y="71"/>
                </a:lnTo>
                <a:lnTo>
                  <a:pt x="62" y="68"/>
                </a:lnTo>
                <a:lnTo>
                  <a:pt x="65" y="63"/>
                </a:lnTo>
                <a:lnTo>
                  <a:pt x="60" y="68"/>
                </a:lnTo>
                <a:lnTo>
                  <a:pt x="65" y="64"/>
                </a:lnTo>
                <a:lnTo>
                  <a:pt x="68" y="60"/>
                </a:lnTo>
                <a:lnTo>
                  <a:pt x="64" y="64"/>
                </a:lnTo>
                <a:lnTo>
                  <a:pt x="68" y="61"/>
                </a:lnTo>
                <a:lnTo>
                  <a:pt x="71" y="57"/>
                </a:lnTo>
                <a:lnTo>
                  <a:pt x="73" y="55"/>
                </a:lnTo>
                <a:lnTo>
                  <a:pt x="70" y="57"/>
                </a:lnTo>
                <a:lnTo>
                  <a:pt x="71" y="57"/>
                </a:lnTo>
                <a:lnTo>
                  <a:pt x="74" y="50"/>
                </a:lnTo>
                <a:lnTo>
                  <a:pt x="76" y="49"/>
                </a:lnTo>
                <a:lnTo>
                  <a:pt x="73" y="44"/>
                </a:lnTo>
                <a:lnTo>
                  <a:pt x="68" y="47"/>
                </a:lnTo>
                <a:lnTo>
                  <a:pt x="74" y="32"/>
                </a:lnTo>
                <a:lnTo>
                  <a:pt x="76" y="33"/>
                </a:lnTo>
                <a:lnTo>
                  <a:pt x="76" y="25"/>
                </a:lnTo>
                <a:lnTo>
                  <a:pt x="74" y="24"/>
                </a:lnTo>
                <a:lnTo>
                  <a:pt x="74" y="22"/>
                </a:lnTo>
                <a:lnTo>
                  <a:pt x="73" y="21"/>
                </a:lnTo>
                <a:lnTo>
                  <a:pt x="73" y="19"/>
                </a:lnTo>
                <a:lnTo>
                  <a:pt x="60" y="7"/>
                </a:lnTo>
                <a:lnTo>
                  <a:pt x="62" y="10"/>
                </a:lnTo>
                <a:lnTo>
                  <a:pt x="62" y="8"/>
                </a:lnTo>
                <a:lnTo>
                  <a:pt x="57" y="5"/>
                </a:lnTo>
                <a:lnTo>
                  <a:pt x="56" y="4"/>
                </a:lnTo>
                <a:lnTo>
                  <a:pt x="57" y="7"/>
                </a:lnTo>
                <a:lnTo>
                  <a:pt x="57" y="5"/>
                </a:lnTo>
                <a:lnTo>
                  <a:pt x="51" y="2"/>
                </a:lnTo>
                <a:lnTo>
                  <a:pt x="49" y="0"/>
                </a:lnTo>
                <a:lnTo>
                  <a:pt x="26" y="0"/>
                </a:lnTo>
                <a:lnTo>
                  <a:pt x="24" y="2"/>
                </a:lnTo>
                <a:lnTo>
                  <a:pt x="18" y="5"/>
                </a:lnTo>
                <a:lnTo>
                  <a:pt x="18" y="7"/>
                </a:lnTo>
                <a:lnTo>
                  <a:pt x="20" y="4"/>
                </a:lnTo>
                <a:lnTo>
                  <a:pt x="18" y="5"/>
                </a:lnTo>
                <a:lnTo>
                  <a:pt x="14" y="8"/>
                </a:lnTo>
                <a:lnTo>
                  <a:pt x="14" y="10"/>
                </a:lnTo>
                <a:lnTo>
                  <a:pt x="15" y="7"/>
                </a:lnTo>
                <a:lnTo>
                  <a:pt x="3" y="19"/>
                </a:lnTo>
                <a:lnTo>
                  <a:pt x="3" y="21"/>
                </a:lnTo>
                <a:lnTo>
                  <a:pt x="1" y="22"/>
                </a:lnTo>
                <a:lnTo>
                  <a:pt x="1" y="24"/>
                </a:lnTo>
                <a:lnTo>
                  <a:pt x="0" y="25"/>
                </a:lnTo>
                <a:lnTo>
                  <a:pt x="0" y="38"/>
                </a:lnTo>
                <a:lnTo>
                  <a:pt x="18" y="38"/>
                </a:lnTo>
                <a:lnTo>
                  <a:pt x="18" y="32"/>
                </a:lnTo>
                <a:lnTo>
                  <a:pt x="20" y="30"/>
                </a:lnTo>
                <a:lnTo>
                  <a:pt x="20" y="29"/>
                </a:lnTo>
                <a:lnTo>
                  <a:pt x="21" y="27"/>
                </a:lnTo>
                <a:lnTo>
                  <a:pt x="21" y="25"/>
                </a:lnTo>
                <a:lnTo>
                  <a:pt x="26" y="22"/>
                </a:lnTo>
                <a:lnTo>
                  <a:pt x="26" y="21"/>
                </a:lnTo>
                <a:lnTo>
                  <a:pt x="24" y="24"/>
                </a:lnTo>
                <a:lnTo>
                  <a:pt x="26" y="22"/>
                </a:lnTo>
                <a:lnTo>
                  <a:pt x="31" y="19"/>
                </a:lnTo>
                <a:lnTo>
                  <a:pt x="31" y="18"/>
                </a:lnTo>
                <a:lnTo>
                  <a:pt x="31" y="21"/>
                </a:lnTo>
                <a:lnTo>
                  <a:pt x="32" y="19"/>
                </a:lnTo>
                <a:lnTo>
                  <a:pt x="39" y="19"/>
                </a:lnTo>
                <a:lnTo>
                  <a:pt x="43" y="19"/>
                </a:lnTo>
                <a:lnTo>
                  <a:pt x="45" y="21"/>
                </a:lnTo>
                <a:lnTo>
                  <a:pt x="45" y="18"/>
                </a:lnTo>
                <a:lnTo>
                  <a:pt x="45" y="19"/>
                </a:lnTo>
                <a:lnTo>
                  <a:pt x="49" y="22"/>
                </a:lnTo>
                <a:lnTo>
                  <a:pt x="51" y="24"/>
                </a:lnTo>
                <a:lnTo>
                  <a:pt x="49" y="21"/>
                </a:lnTo>
                <a:lnTo>
                  <a:pt x="49" y="22"/>
                </a:lnTo>
                <a:lnTo>
                  <a:pt x="54" y="25"/>
                </a:lnTo>
                <a:lnTo>
                  <a:pt x="54" y="27"/>
                </a:lnTo>
                <a:lnTo>
                  <a:pt x="56" y="29"/>
                </a:lnTo>
                <a:lnTo>
                  <a:pt x="56" y="30"/>
                </a:lnTo>
                <a:lnTo>
                  <a:pt x="57" y="32"/>
                </a:lnTo>
                <a:lnTo>
                  <a:pt x="57" y="39"/>
                </a:lnTo>
                <a:lnTo>
                  <a:pt x="62" y="44"/>
                </a:lnTo>
                <a:lnTo>
                  <a:pt x="68" y="29"/>
                </a:lnTo>
                <a:lnTo>
                  <a:pt x="60" y="32"/>
                </a:lnTo>
                <a:lnTo>
                  <a:pt x="57" y="43"/>
                </a:lnTo>
                <a:lnTo>
                  <a:pt x="56" y="44"/>
                </a:lnTo>
                <a:lnTo>
                  <a:pt x="59" y="44"/>
                </a:lnTo>
                <a:lnTo>
                  <a:pt x="57" y="44"/>
                </a:lnTo>
                <a:lnTo>
                  <a:pt x="54" y="49"/>
                </a:lnTo>
                <a:lnTo>
                  <a:pt x="53" y="50"/>
                </a:lnTo>
                <a:lnTo>
                  <a:pt x="56" y="49"/>
                </a:lnTo>
                <a:lnTo>
                  <a:pt x="57" y="46"/>
                </a:lnTo>
                <a:lnTo>
                  <a:pt x="49" y="54"/>
                </a:lnTo>
                <a:lnTo>
                  <a:pt x="53" y="52"/>
                </a:lnTo>
                <a:lnTo>
                  <a:pt x="54" y="49"/>
                </a:lnTo>
                <a:lnTo>
                  <a:pt x="46" y="57"/>
                </a:lnTo>
                <a:lnTo>
                  <a:pt x="49" y="55"/>
                </a:lnTo>
                <a:lnTo>
                  <a:pt x="51" y="52"/>
                </a:lnTo>
                <a:lnTo>
                  <a:pt x="49" y="54"/>
                </a:lnTo>
                <a:lnTo>
                  <a:pt x="45" y="57"/>
                </a:lnTo>
                <a:lnTo>
                  <a:pt x="45" y="58"/>
                </a:lnTo>
                <a:lnTo>
                  <a:pt x="45" y="55"/>
                </a:lnTo>
                <a:lnTo>
                  <a:pt x="43" y="57"/>
                </a:lnTo>
                <a:lnTo>
                  <a:pt x="32" y="60"/>
                </a:lnTo>
                <a:lnTo>
                  <a:pt x="29" y="68"/>
                </a:lnTo>
                <a:lnTo>
                  <a:pt x="45" y="61"/>
                </a:lnTo>
                <a:lnTo>
                  <a:pt x="40" y="57"/>
                </a:lnTo>
                <a:lnTo>
                  <a:pt x="32" y="57"/>
                </a:lnTo>
                <a:lnTo>
                  <a:pt x="31" y="55"/>
                </a:lnTo>
                <a:lnTo>
                  <a:pt x="31" y="58"/>
                </a:lnTo>
                <a:lnTo>
                  <a:pt x="31" y="57"/>
                </a:lnTo>
                <a:lnTo>
                  <a:pt x="26" y="54"/>
                </a:lnTo>
                <a:lnTo>
                  <a:pt x="24" y="52"/>
                </a:lnTo>
                <a:lnTo>
                  <a:pt x="26" y="55"/>
                </a:lnTo>
                <a:lnTo>
                  <a:pt x="29" y="57"/>
                </a:lnTo>
                <a:lnTo>
                  <a:pt x="21" y="49"/>
                </a:lnTo>
                <a:lnTo>
                  <a:pt x="23" y="52"/>
                </a:lnTo>
                <a:lnTo>
                  <a:pt x="26" y="54"/>
                </a:lnTo>
                <a:lnTo>
                  <a:pt x="18" y="46"/>
                </a:lnTo>
                <a:lnTo>
                  <a:pt x="20" y="49"/>
                </a:lnTo>
                <a:lnTo>
                  <a:pt x="23" y="50"/>
                </a:lnTo>
                <a:lnTo>
                  <a:pt x="21" y="49"/>
                </a:lnTo>
                <a:lnTo>
                  <a:pt x="18" y="44"/>
                </a:lnTo>
                <a:lnTo>
                  <a:pt x="17" y="44"/>
                </a:lnTo>
                <a:lnTo>
                  <a:pt x="20" y="44"/>
                </a:lnTo>
                <a:lnTo>
                  <a:pt x="18" y="43"/>
                </a:lnTo>
                <a:lnTo>
                  <a:pt x="18" y="38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85" name="Freeform 33"/>
          <p:cNvSpPr>
            <a:spLocks/>
          </p:cNvSpPr>
          <p:nvPr/>
        </p:nvSpPr>
        <p:spPr bwMode="auto">
          <a:xfrm>
            <a:off x="6708775" y="2643188"/>
            <a:ext cx="215900" cy="30162"/>
          </a:xfrm>
          <a:custGeom>
            <a:avLst/>
            <a:gdLst/>
            <a:ahLst/>
            <a:cxnLst>
              <a:cxn ang="0">
                <a:pos x="126" y="19"/>
              </a:cxn>
              <a:cxn ang="0">
                <a:pos x="129" y="19"/>
              </a:cxn>
              <a:cxn ang="0">
                <a:pos x="132" y="16"/>
              </a:cxn>
              <a:cxn ang="0">
                <a:pos x="136" y="13"/>
              </a:cxn>
              <a:cxn ang="0">
                <a:pos x="136" y="6"/>
              </a:cxn>
              <a:cxn ang="0">
                <a:pos x="132" y="3"/>
              </a:cxn>
              <a:cxn ang="0">
                <a:pos x="12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9" y="19"/>
              </a:cxn>
              <a:cxn ang="0">
                <a:pos x="126" y="19"/>
              </a:cxn>
            </a:cxnLst>
            <a:rect l="0" t="0" r="r" b="b"/>
            <a:pathLst>
              <a:path w="136" h="19">
                <a:moveTo>
                  <a:pt x="126" y="19"/>
                </a:moveTo>
                <a:lnTo>
                  <a:pt x="129" y="19"/>
                </a:lnTo>
                <a:lnTo>
                  <a:pt x="132" y="16"/>
                </a:lnTo>
                <a:lnTo>
                  <a:pt x="136" y="13"/>
                </a:lnTo>
                <a:lnTo>
                  <a:pt x="136" y="6"/>
                </a:lnTo>
                <a:lnTo>
                  <a:pt x="132" y="3"/>
                </a:lnTo>
                <a:lnTo>
                  <a:pt x="129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9" y="19"/>
                </a:lnTo>
                <a:lnTo>
                  <a:pt x="126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86" name="Freeform 34"/>
          <p:cNvSpPr>
            <a:spLocks/>
          </p:cNvSpPr>
          <p:nvPr/>
        </p:nvSpPr>
        <p:spPr bwMode="auto">
          <a:xfrm>
            <a:off x="6708775" y="2179638"/>
            <a:ext cx="120650" cy="30162"/>
          </a:xfrm>
          <a:custGeom>
            <a:avLst/>
            <a:gdLst/>
            <a:ahLst/>
            <a:cxnLst>
              <a:cxn ang="0">
                <a:pos x="67" y="19"/>
              </a:cxn>
              <a:cxn ang="0">
                <a:pos x="70" y="19"/>
              </a:cxn>
              <a:cxn ang="0">
                <a:pos x="73" y="16"/>
              </a:cxn>
              <a:cxn ang="0">
                <a:pos x="76" y="13"/>
              </a:cxn>
              <a:cxn ang="0">
                <a:pos x="76" y="6"/>
              </a:cxn>
              <a:cxn ang="0">
                <a:pos x="73" y="3"/>
              </a:cxn>
              <a:cxn ang="0">
                <a:pos x="70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9" y="19"/>
              </a:cxn>
              <a:cxn ang="0">
                <a:pos x="67" y="19"/>
              </a:cxn>
            </a:cxnLst>
            <a:rect l="0" t="0" r="r" b="b"/>
            <a:pathLst>
              <a:path w="76" h="19">
                <a:moveTo>
                  <a:pt x="67" y="19"/>
                </a:moveTo>
                <a:lnTo>
                  <a:pt x="70" y="19"/>
                </a:lnTo>
                <a:lnTo>
                  <a:pt x="73" y="16"/>
                </a:lnTo>
                <a:lnTo>
                  <a:pt x="76" y="13"/>
                </a:lnTo>
                <a:lnTo>
                  <a:pt x="76" y="6"/>
                </a:lnTo>
                <a:lnTo>
                  <a:pt x="73" y="3"/>
                </a:lnTo>
                <a:lnTo>
                  <a:pt x="70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9" y="19"/>
                </a:lnTo>
                <a:lnTo>
                  <a:pt x="67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87" name="Freeform 35"/>
          <p:cNvSpPr>
            <a:spLocks/>
          </p:cNvSpPr>
          <p:nvPr/>
        </p:nvSpPr>
        <p:spPr bwMode="auto">
          <a:xfrm>
            <a:off x="6708775" y="2179638"/>
            <a:ext cx="28575" cy="307975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8" y="6"/>
              </a:cxn>
              <a:cxn ang="0">
                <a:pos x="15" y="3"/>
              </a:cxn>
              <a:cxn ang="0">
                <a:pos x="12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87"/>
              </a:cxn>
              <a:cxn ang="0">
                <a:pos x="3" y="191"/>
              </a:cxn>
              <a:cxn ang="0">
                <a:pos x="6" y="194"/>
              </a:cxn>
              <a:cxn ang="0">
                <a:pos x="12" y="194"/>
              </a:cxn>
              <a:cxn ang="0">
                <a:pos x="15" y="191"/>
              </a:cxn>
              <a:cxn ang="0">
                <a:pos x="18" y="187"/>
              </a:cxn>
              <a:cxn ang="0">
                <a:pos x="18" y="184"/>
              </a:cxn>
              <a:cxn ang="0">
                <a:pos x="18" y="9"/>
              </a:cxn>
            </a:cxnLst>
            <a:rect l="0" t="0" r="r" b="b"/>
            <a:pathLst>
              <a:path w="18" h="194">
                <a:moveTo>
                  <a:pt x="18" y="9"/>
                </a:moveTo>
                <a:lnTo>
                  <a:pt x="18" y="6"/>
                </a:lnTo>
                <a:lnTo>
                  <a:pt x="15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87"/>
                </a:lnTo>
                <a:lnTo>
                  <a:pt x="3" y="191"/>
                </a:lnTo>
                <a:lnTo>
                  <a:pt x="6" y="194"/>
                </a:lnTo>
                <a:lnTo>
                  <a:pt x="12" y="194"/>
                </a:lnTo>
                <a:lnTo>
                  <a:pt x="15" y="191"/>
                </a:lnTo>
                <a:lnTo>
                  <a:pt x="18" y="187"/>
                </a:lnTo>
                <a:lnTo>
                  <a:pt x="18" y="184"/>
                </a:lnTo>
                <a:lnTo>
                  <a:pt x="18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88" name="Freeform 36"/>
          <p:cNvSpPr>
            <a:spLocks/>
          </p:cNvSpPr>
          <p:nvPr/>
        </p:nvSpPr>
        <p:spPr bwMode="auto">
          <a:xfrm>
            <a:off x="6708775" y="2457450"/>
            <a:ext cx="28575" cy="773113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8" y="6"/>
              </a:cxn>
              <a:cxn ang="0">
                <a:pos x="15" y="3"/>
              </a:cxn>
              <a:cxn ang="0">
                <a:pos x="12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481"/>
              </a:cxn>
              <a:cxn ang="0">
                <a:pos x="3" y="484"/>
              </a:cxn>
              <a:cxn ang="0">
                <a:pos x="6" y="487"/>
              </a:cxn>
              <a:cxn ang="0">
                <a:pos x="12" y="487"/>
              </a:cxn>
              <a:cxn ang="0">
                <a:pos x="15" y="484"/>
              </a:cxn>
              <a:cxn ang="0">
                <a:pos x="18" y="481"/>
              </a:cxn>
              <a:cxn ang="0">
                <a:pos x="18" y="478"/>
              </a:cxn>
              <a:cxn ang="0">
                <a:pos x="18" y="9"/>
              </a:cxn>
            </a:cxnLst>
            <a:rect l="0" t="0" r="r" b="b"/>
            <a:pathLst>
              <a:path w="18" h="487">
                <a:moveTo>
                  <a:pt x="18" y="9"/>
                </a:moveTo>
                <a:lnTo>
                  <a:pt x="18" y="6"/>
                </a:lnTo>
                <a:lnTo>
                  <a:pt x="15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481"/>
                </a:lnTo>
                <a:lnTo>
                  <a:pt x="3" y="484"/>
                </a:lnTo>
                <a:lnTo>
                  <a:pt x="6" y="487"/>
                </a:lnTo>
                <a:lnTo>
                  <a:pt x="12" y="487"/>
                </a:lnTo>
                <a:lnTo>
                  <a:pt x="15" y="484"/>
                </a:lnTo>
                <a:lnTo>
                  <a:pt x="18" y="481"/>
                </a:lnTo>
                <a:lnTo>
                  <a:pt x="18" y="478"/>
                </a:lnTo>
                <a:lnTo>
                  <a:pt x="18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89" name="Freeform 37"/>
          <p:cNvSpPr>
            <a:spLocks/>
          </p:cNvSpPr>
          <p:nvPr/>
        </p:nvSpPr>
        <p:spPr bwMode="auto">
          <a:xfrm>
            <a:off x="8023225" y="2144713"/>
            <a:ext cx="477838" cy="931862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581"/>
              </a:cxn>
              <a:cxn ang="0">
                <a:pos x="3" y="584"/>
              </a:cxn>
              <a:cxn ang="0">
                <a:pos x="6" y="587"/>
              </a:cxn>
              <a:cxn ang="0">
                <a:pos x="295" y="587"/>
              </a:cxn>
              <a:cxn ang="0">
                <a:pos x="298" y="584"/>
              </a:cxn>
              <a:cxn ang="0">
                <a:pos x="301" y="581"/>
              </a:cxn>
              <a:cxn ang="0">
                <a:pos x="301" y="6"/>
              </a:cxn>
              <a:cxn ang="0">
                <a:pos x="298" y="3"/>
              </a:cxn>
              <a:cxn ang="0">
                <a:pos x="295" y="0"/>
              </a:cxn>
              <a:cxn ang="0">
                <a:pos x="292" y="0"/>
              </a:cxn>
              <a:cxn ang="0">
                <a:pos x="9" y="0"/>
              </a:cxn>
              <a:cxn ang="0">
                <a:pos x="9" y="19"/>
              </a:cxn>
              <a:cxn ang="0">
                <a:pos x="292" y="19"/>
              </a:cxn>
              <a:cxn ang="0">
                <a:pos x="282" y="10"/>
              </a:cxn>
              <a:cxn ang="0">
                <a:pos x="282" y="578"/>
              </a:cxn>
              <a:cxn ang="0">
                <a:pos x="292" y="569"/>
              </a:cxn>
              <a:cxn ang="0">
                <a:pos x="9" y="569"/>
              </a:cxn>
              <a:cxn ang="0">
                <a:pos x="18" y="578"/>
              </a:cxn>
              <a:cxn ang="0">
                <a:pos x="18" y="10"/>
              </a:cxn>
              <a:cxn ang="0">
                <a:pos x="9" y="19"/>
              </a:cxn>
              <a:cxn ang="0">
                <a:pos x="9" y="0"/>
              </a:cxn>
            </a:cxnLst>
            <a:rect l="0" t="0" r="r" b="b"/>
            <a:pathLst>
              <a:path w="301" h="58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581"/>
                </a:lnTo>
                <a:lnTo>
                  <a:pt x="3" y="584"/>
                </a:lnTo>
                <a:lnTo>
                  <a:pt x="6" y="587"/>
                </a:lnTo>
                <a:lnTo>
                  <a:pt x="295" y="587"/>
                </a:lnTo>
                <a:lnTo>
                  <a:pt x="298" y="584"/>
                </a:lnTo>
                <a:lnTo>
                  <a:pt x="301" y="581"/>
                </a:lnTo>
                <a:lnTo>
                  <a:pt x="301" y="6"/>
                </a:lnTo>
                <a:lnTo>
                  <a:pt x="298" y="3"/>
                </a:lnTo>
                <a:lnTo>
                  <a:pt x="295" y="0"/>
                </a:lnTo>
                <a:lnTo>
                  <a:pt x="292" y="0"/>
                </a:lnTo>
                <a:lnTo>
                  <a:pt x="9" y="0"/>
                </a:lnTo>
                <a:lnTo>
                  <a:pt x="9" y="19"/>
                </a:lnTo>
                <a:lnTo>
                  <a:pt x="292" y="19"/>
                </a:lnTo>
                <a:lnTo>
                  <a:pt x="282" y="10"/>
                </a:lnTo>
                <a:lnTo>
                  <a:pt x="282" y="578"/>
                </a:lnTo>
                <a:lnTo>
                  <a:pt x="292" y="569"/>
                </a:lnTo>
                <a:lnTo>
                  <a:pt x="9" y="569"/>
                </a:lnTo>
                <a:lnTo>
                  <a:pt x="18" y="578"/>
                </a:lnTo>
                <a:lnTo>
                  <a:pt x="18" y="10"/>
                </a:lnTo>
                <a:lnTo>
                  <a:pt x="9" y="19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90" name="Rectangle 38"/>
          <p:cNvSpPr>
            <a:spLocks noChangeArrowheads="1"/>
          </p:cNvSpPr>
          <p:nvPr/>
        </p:nvSpPr>
        <p:spPr bwMode="auto">
          <a:xfrm>
            <a:off x="8091488" y="2263775"/>
            <a:ext cx="1905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/>
          </a:p>
        </p:txBody>
      </p:sp>
      <p:sp>
        <p:nvSpPr>
          <p:cNvPr id="919591" name="Rectangle 39"/>
          <p:cNvSpPr>
            <a:spLocks noChangeArrowheads="1"/>
          </p:cNvSpPr>
          <p:nvPr/>
        </p:nvSpPr>
        <p:spPr bwMode="auto">
          <a:xfrm>
            <a:off x="8312150" y="2355850"/>
            <a:ext cx="201613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/>
          </a:p>
        </p:txBody>
      </p:sp>
      <p:sp>
        <p:nvSpPr>
          <p:cNvPr id="919592" name="Freeform 40"/>
          <p:cNvSpPr>
            <a:spLocks/>
          </p:cNvSpPr>
          <p:nvPr/>
        </p:nvSpPr>
        <p:spPr bwMode="auto">
          <a:xfrm>
            <a:off x="8023225" y="2736850"/>
            <a:ext cx="136525" cy="127000"/>
          </a:xfrm>
          <a:custGeom>
            <a:avLst/>
            <a:gdLst/>
            <a:ahLst/>
            <a:cxnLst>
              <a:cxn ang="0">
                <a:pos x="15" y="4"/>
              </a:cxn>
              <a:cxn ang="0">
                <a:pos x="14" y="2"/>
              </a:cxn>
              <a:cxn ang="0">
                <a:pos x="11" y="0"/>
              </a:cxn>
              <a:cxn ang="0">
                <a:pos x="6" y="0"/>
              </a:cxn>
              <a:cxn ang="0">
                <a:pos x="3" y="4"/>
              </a:cxn>
              <a:cxn ang="0">
                <a:pos x="1" y="5"/>
              </a:cxn>
              <a:cxn ang="0">
                <a:pos x="0" y="8"/>
              </a:cxn>
              <a:cxn ang="0">
                <a:pos x="0" y="13"/>
              </a:cxn>
              <a:cxn ang="0">
                <a:pos x="3" y="16"/>
              </a:cxn>
              <a:cxn ang="0">
                <a:pos x="70" y="77"/>
              </a:cxn>
              <a:cxn ang="0">
                <a:pos x="71" y="79"/>
              </a:cxn>
              <a:cxn ang="0">
                <a:pos x="75" y="80"/>
              </a:cxn>
              <a:cxn ang="0">
                <a:pos x="79" y="80"/>
              </a:cxn>
              <a:cxn ang="0">
                <a:pos x="82" y="77"/>
              </a:cxn>
              <a:cxn ang="0">
                <a:pos x="84" y="75"/>
              </a:cxn>
              <a:cxn ang="0">
                <a:pos x="86" y="72"/>
              </a:cxn>
              <a:cxn ang="0">
                <a:pos x="86" y="68"/>
              </a:cxn>
              <a:cxn ang="0">
                <a:pos x="82" y="64"/>
              </a:cxn>
              <a:cxn ang="0">
                <a:pos x="15" y="4"/>
              </a:cxn>
            </a:cxnLst>
            <a:rect l="0" t="0" r="r" b="b"/>
            <a:pathLst>
              <a:path w="86" h="80">
                <a:moveTo>
                  <a:pt x="15" y="4"/>
                </a:moveTo>
                <a:lnTo>
                  <a:pt x="14" y="2"/>
                </a:lnTo>
                <a:lnTo>
                  <a:pt x="11" y="0"/>
                </a:lnTo>
                <a:lnTo>
                  <a:pt x="6" y="0"/>
                </a:lnTo>
                <a:lnTo>
                  <a:pt x="3" y="4"/>
                </a:lnTo>
                <a:lnTo>
                  <a:pt x="1" y="5"/>
                </a:lnTo>
                <a:lnTo>
                  <a:pt x="0" y="8"/>
                </a:lnTo>
                <a:lnTo>
                  <a:pt x="0" y="13"/>
                </a:lnTo>
                <a:lnTo>
                  <a:pt x="3" y="16"/>
                </a:lnTo>
                <a:lnTo>
                  <a:pt x="70" y="77"/>
                </a:lnTo>
                <a:lnTo>
                  <a:pt x="71" y="79"/>
                </a:lnTo>
                <a:lnTo>
                  <a:pt x="75" y="80"/>
                </a:lnTo>
                <a:lnTo>
                  <a:pt x="79" y="80"/>
                </a:lnTo>
                <a:lnTo>
                  <a:pt x="82" y="77"/>
                </a:lnTo>
                <a:lnTo>
                  <a:pt x="84" y="75"/>
                </a:lnTo>
                <a:lnTo>
                  <a:pt x="86" y="72"/>
                </a:lnTo>
                <a:lnTo>
                  <a:pt x="86" y="68"/>
                </a:lnTo>
                <a:lnTo>
                  <a:pt x="82" y="64"/>
                </a:lnTo>
                <a:lnTo>
                  <a:pt x="15" y="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93" name="Freeform 41"/>
          <p:cNvSpPr>
            <a:spLocks/>
          </p:cNvSpPr>
          <p:nvPr/>
        </p:nvSpPr>
        <p:spPr bwMode="auto">
          <a:xfrm>
            <a:off x="8023225" y="2833688"/>
            <a:ext cx="136525" cy="101600"/>
          </a:xfrm>
          <a:custGeom>
            <a:avLst/>
            <a:gdLst/>
            <a:ahLst/>
            <a:cxnLst>
              <a:cxn ang="0">
                <a:pos x="81" y="18"/>
              </a:cxn>
              <a:cxn ang="0">
                <a:pos x="84" y="16"/>
              </a:cxn>
              <a:cxn ang="0">
                <a:pos x="84" y="14"/>
              </a:cxn>
              <a:cxn ang="0">
                <a:pos x="86" y="11"/>
              </a:cxn>
              <a:cxn ang="0">
                <a:pos x="86" y="7"/>
              </a:cxn>
              <a:cxn ang="0">
                <a:pos x="84" y="5"/>
              </a:cxn>
              <a:cxn ang="0">
                <a:pos x="82" y="2"/>
              </a:cxn>
              <a:cxn ang="0">
                <a:pos x="81" y="2"/>
              </a:cxn>
              <a:cxn ang="0">
                <a:pos x="78" y="0"/>
              </a:cxn>
              <a:cxn ang="0">
                <a:pos x="73" y="0"/>
              </a:cxn>
              <a:cxn ang="0">
                <a:pos x="71" y="2"/>
              </a:cxn>
              <a:cxn ang="0">
                <a:pos x="4" y="47"/>
              </a:cxn>
              <a:cxn ang="0">
                <a:pos x="1" y="49"/>
              </a:cxn>
              <a:cxn ang="0">
                <a:pos x="1" y="50"/>
              </a:cxn>
              <a:cxn ang="0">
                <a:pos x="0" y="53"/>
              </a:cxn>
              <a:cxn ang="0">
                <a:pos x="0" y="58"/>
              </a:cxn>
              <a:cxn ang="0">
                <a:pos x="1" y="60"/>
              </a:cxn>
              <a:cxn ang="0">
                <a:pos x="3" y="63"/>
              </a:cxn>
              <a:cxn ang="0">
                <a:pos x="4" y="63"/>
              </a:cxn>
              <a:cxn ang="0">
                <a:pos x="7" y="64"/>
              </a:cxn>
              <a:cxn ang="0">
                <a:pos x="12" y="64"/>
              </a:cxn>
              <a:cxn ang="0">
                <a:pos x="14" y="63"/>
              </a:cxn>
              <a:cxn ang="0">
                <a:pos x="81" y="18"/>
              </a:cxn>
            </a:cxnLst>
            <a:rect l="0" t="0" r="r" b="b"/>
            <a:pathLst>
              <a:path w="86" h="64">
                <a:moveTo>
                  <a:pt x="81" y="18"/>
                </a:moveTo>
                <a:lnTo>
                  <a:pt x="84" y="16"/>
                </a:lnTo>
                <a:lnTo>
                  <a:pt x="84" y="14"/>
                </a:lnTo>
                <a:lnTo>
                  <a:pt x="86" y="11"/>
                </a:lnTo>
                <a:lnTo>
                  <a:pt x="86" y="7"/>
                </a:lnTo>
                <a:lnTo>
                  <a:pt x="84" y="5"/>
                </a:lnTo>
                <a:lnTo>
                  <a:pt x="82" y="2"/>
                </a:lnTo>
                <a:lnTo>
                  <a:pt x="81" y="2"/>
                </a:lnTo>
                <a:lnTo>
                  <a:pt x="78" y="0"/>
                </a:lnTo>
                <a:lnTo>
                  <a:pt x="73" y="0"/>
                </a:lnTo>
                <a:lnTo>
                  <a:pt x="71" y="2"/>
                </a:lnTo>
                <a:lnTo>
                  <a:pt x="4" y="47"/>
                </a:lnTo>
                <a:lnTo>
                  <a:pt x="1" y="49"/>
                </a:lnTo>
                <a:lnTo>
                  <a:pt x="1" y="50"/>
                </a:lnTo>
                <a:lnTo>
                  <a:pt x="0" y="53"/>
                </a:lnTo>
                <a:lnTo>
                  <a:pt x="0" y="58"/>
                </a:lnTo>
                <a:lnTo>
                  <a:pt x="1" y="60"/>
                </a:lnTo>
                <a:lnTo>
                  <a:pt x="3" y="63"/>
                </a:lnTo>
                <a:lnTo>
                  <a:pt x="4" y="63"/>
                </a:lnTo>
                <a:lnTo>
                  <a:pt x="7" y="64"/>
                </a:lnTo>
                <a:lnTo>
                  <a:pt x="12" y="64"/>
                </a:lnTo>
                <a:lnTo>
                  <a:pt x="14" y="63"/>
                </a:lnTo>
                <a:lnTo>
                  <a:pt x="81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94" name="Oval 42"/>
          <p:cNvSpPr>
            <a:spLocks noChangeArrowheads="1"/>
          </p:cNvSpPr>
          <p:nvPr/>
        </p:nvSpPr>
        <p:spPr bwMode="auto">
          <a:xfrm>
            <a:off x="6675438" y="2611438"/>
            <a:ext cx="96837" cy="968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95" name="Freeform 43"/>
          <p:cNvSpPr>
            <a:spLocks/>
          </p:cNvSpPr>
          <p:nvPr/>
        </p:nvSpPr>
        <p:spPr bwMode="auto">
          <a:xfrm>
            <a:off x="6661150" y="2595563"/>
            <a:ext cx="122238" cy="122237"/>
          </a:xfrm>
          <a:custGeom>
            <a:avLst/>
            <a:gdLst/>
            <a:ahLst/>
            <a:cxnLst>
              <a:cxn ang="0">
                <a:pos x="2" y="52"/>
              </a:cxn>
              <a:cxn ang="0">
                <a:pos x="3" y="57"/>
              </a:cxn>
              <a:cxn ang="0">
                <a:pos x="13" y="66"/>
              </a:cxn>
              <a:cxn ang="0">
                <a:pos x="16" y="69"/>
              </a:cxn>
              <a:cxn ang="0">
                <a:pos x="19" y="72"/>
              </a:cxn>
              <a:cxn ang="0">
                <a:pos x="19" y="72"/>
              </a:cxn>
              <a:cxn ang="0">
                <a:pos x="34" y="77"/>
              </a:cxn>
              <a:cxn ang="0">
                <a:pos x="45" y="74"/>
              </a:cxn>
              <a:cxn ang="0">
                <a:pos x="58" y="72"/>
              </a:cxn>
              <a:cxn ang="0">
                <a:pos x="58" y="72"/>
              </a:cxn>
              <a:cxn ang="0">
                <a:pos x="61" y="69"/>
              </a:cxn>
              <a:cxn ang="0">
                <a:pos x="64" y="66"/>
              </a:cxn>
              <a:cxn ang="0">
                <a:pos x="73" y="57"/>
              </a:cxn>
              <a:cxn ang="0">
                <a:pos x="75" y="52"/>
              </a:cxn>
              <a:cxn ang="0">
                <a:pos x="69" y="49"/>
              </a:cxn>
              <a:cxn ang="0">
                <a:pos x="77" y="27"/>
              </a:cxn>
              <a:cxn ang="0">
                <a:pos x="70" y="19"/>
              </a:cxn>
              <a:cxn ang="0">
                <a:pos x="69" y="14"/>
              </a:cxn>
              <a:cxn ang="0">
                <a:pos x="66" y="11"/>
              </a:cxn>
              <a:cxn ang="0">
                <a:pos x="63" y="8"/>
              </a:cxn>
              <a:cxn ang="0">
                <a:pos x="58" y="7"/>
              </a:cxn>
              <a:cxn ang="0">
                <a:pos x="50" y="0"/>
              </a:cxn>
              <a:cxn ang="0">
                <a:pos x="19" y="5"/>
              </a:cxn>
              <a:cxn ang="0">
                <a:pos x="19" y="5"/>
              </a:cxn>
              <a:cxn ang="0">
                <a:pos x="16" y="8"/>
              </a:cxn>
              <a:cxn ang="0">
                <a:pos x="13" y="11"/>
              </a:cxn>
              <a:cxn ang="0">
                <a:pos x="3" y="21"/>
              </a:cxn>
              <a:cxn ang="0">
                <a:pos x="2" y="25"/>
              </a:cxn>
              <a:cxn ang="0">
                <a:pos x="19" y="39"/>
              </a:cxn>
              <a:cxn ang="0">
                <a:pos x="17" y="32"/>
              </a:cxn>
              <a:cxn ang="0">
                <a:pos x="23" y="25"/>
              </a:cxn>
              <a:cxn ang="0">
                <a:pos x="27" y="22"/>
              </a:cxn>
              <a:cxn ang="0">
                <a:pos x="30" y="19"/>
              </a:cxn>
              <a:cxn ang="0">
                <a:pos x="27" y="22"/>
              </a:cxn>
              <a:cxn ang="0">
                <a:pos x="31" y="21"/>
              </a:cxn>
              <a:cxn ang="0">
                <a:pos x="44" y="19"/>
              </a:cxn>
              <a:cxn ang="0">
                <a:pos x="45" y="19"/>
              </a:cxn>
              <a:cxn ang="0">
                <a:pos x="50" y="21"/>
              </a:cxn>
              <a:cxn ang="0">
                <a:pos x="53" y="24"/>
              </a:cxn>
              <a:cxn ang="0">
                <a:pos x="56" y="27"/>
              </a:cxn>
              <a:cxn ang="0">
                <a:pos x="58" y="32"/>
              </a:cxn>
              <a:cxn ang="0">
                <a:pos x="58" y="33"/>
              </a:cxn>
              <a:cxn ang="0">
                <a:pos x="69" y="30"/>
              </a:cxn>
              <a:cxn ang="0">
                <a:pos x="56" y="46"/>
              </a:cxn>
              <a:cxn ang="0">
                <a:pos x="55" y="50"/>
              </a:cxn>
              <a:cxn ang="0">
                <a:pos x="58" y="47"/>
              </a:cxn>
              <a:cxn ang="0">
                <a:pos x="55" y="50"/>
              </a:cxn>
              <a:cxn ang="0">
                <a:pos x="52" y="54"/>
              </a:cxn>
              <a:cxn ang="0">
                <a:pos x="45" y="60"/>
              </a:cxn>
              <a:cxn ang="0">
                <a:pos x="33" y="61"/>
              </a:cxn>
              <a:cxn ang="0">
                <a:pos x="41" y="58"/>
              </a:cxn>
              <a:cxn ang="0">
                <a:pos x="31" y="60"/>
              </a:cxn>
              <a:cxn ang="0">
                <a:pos x="25" y="54"/>
              </a:cxn>
              <a:cxn ang="0">
                <a:pos x="22" y="50"/>
              </a:cxn>
              <a:cxn ang="0">
                <a:pos x="19" y="47"/>
              </a:cxn>
              <a:cxn ang="0">
                <a:pos x="22" y="50"/>
              </a:cxn>
              <a:cxn ang="0">
                <a:pos x="20" y="46"/>
              </a:cxn>
              <a:cxn ang="0">
                <a:pos x="0" y="39"/>
              </a:cxn>
            </a:cxnLst>
            <a:rect l="0" t="0" r="r" b="b"/>
            <a:pathLst>
              <a:path w="77" h="77">
                <a:moveTo>
                  <a:pt x="0" y="39"/>
                </a:moveTo>
                <a:lnTo>
                  <a:pt x="0" y="50"/>
                </a:lnTo>
                <a:lnTo>
                  <a:pt x="2" y="52"/>
                </a:lnTo>
                <a:lnTo>
                  <a:pt x="5" y="58"/>
                </a:lnTo>
                <a:lnTo>
                  <a:pt x="6" y="58"/>
                </a:lnTo>
                <a:lnTo>
                  <a:pt x="3" y="57"/>
                </a:lnTo>
                <a:lnTo>
                  <a:pt x="5" y="58"/>
                </a:lnTo>
                <a:lnTo>
                  <a:pt x="8" y="63"/>
                </a:lnTo>
                <a:lnTo>
                  <a:pt x="13" y="66"/>
                </a:lnTo>
                <a:lnTo>
                  <a:pt x="8" y="61"/>
                </a:lnTo>
                <a:lnTo>
                  <a:pt x="11" y="66"/>
                </a:lnTo>
                <a:lnTo>
                  <a:pt x="16" y="69"/>
                </a:lnTo>
                <a:lnTo>
                  <a:pt x="11" y="64"/>
                </a:lnTo>
                <a:lnTo>
                  <a:pt x="14" y="69"/>
                </a:lnTo>
                <a:lnTo>
                  <a:pt x="19" y="72"/>
                </a:lnTo>
                <a:lnTo>
                  <a:pt x="20" y="74"/>
                </a:lnTo>
                <a:lnTo>
                  <a:pt x="19" y="71"/>
                </a:lnTo>
                <a:lnTo>
                  <a:pt x="19" y="72"/>
                </a:lnTo>
                <a:lnTo>
                  <a:pt x="25" y="75"/>
                </a:lnTo>
                <a:lnTo>
                  <a:pt x="27" y="77"/>
                </a:lnTo>
                <a:lnTo>
                  <a:pt x="34" y="77"/>
                </a:lnTo>
                <a:lnTo>
                  <a:pt x="33" y="75"/>
                </a:lnTo>
                <a:lnTo>
                  <a:pt x="48" y="69"/>
                </a:lnTo>
                <a:lnTo>
                  <a:pt x="45" y="74"/>
                </a:lnTo>
                <a:lnTo>
                  <a:pt x="50" y="77"/>
                </a:lnTo>
                <a:lnTo>
                  <a:pt x="52" y="75"/>
                </a:lnTo>
                <a:lnTo>
                  <a:pt x="58" y="72"/>
                </a:lnTo>
                <a:lnTo>
                  <a:pt x="58" y="71"/>
                </a:lnTo>
                <a:lnTo>
                  <a:pt x="56" y="74"/>
                </a:lnTo>
                <a:lnTo>
                  <a:pt x="58" y="72"/>
                </a:lnTo>
                <a:lnTo>
                  <a:pt x="63" y="69"/>
                </a:lnTo>
                <a:lnTo>
                  <a:pt x="66" y="64"/>
                </a:lnTo>
                <a:lnTo>
                  <a:pt x="61" y="69"/>
                </a:lnTo>
                <a:lnTo>
                  <a:pt x="66" y="66"/>
                </a:lnTo>
                <a:lnTo>
                  <a:pt x="69" y="61"/>
                </a:lnTo>
                <a:lnTo>
                  <a:pt x="64" y="66"/>
                </a:lnTo>
                <a:lnTo>
                  <a:pt x="69" y="63"/>
                </a:lnTo>
                <a:lnTo>
                  <a:pt x="72" y="58"/>
                </a:lnTo>
                <a:lnTo>
                  <a:pt x="73" y="57"/>
                </a:lnTo>
                <a:lnTo>
                  <a:pt x="70" y="58"/>
                </a:lnTo>
                <a:lnTo>
                  <a:pt x="72" y="58"/>
                </a:lnTo>
                <a:lnTo>
                  <a:pt x="75" y="52"/>
                </a:lnTo>
                <a:lnTo>
                  <a:pt x="77" y="50"/>
                </a:lnTo>
                <a:lnTo>
                  <a:pt x="73" y="46"/>
                </a:lnTo>
                <a:lnTo>
                  <a:pt x="69" y="49"/>
                </a:lnTo>
                <a:lnTo>
                  <a:pt x="75" y="33"/>
                </a:lnTo>
                <a:lnTo>
                  <a:pt x="77" y="35"/>
                </a:lnTo>
                <a:lnTo>
                  <a:pt x="77" y="27"/>
                </a:lnTo>
                <a:lnTo>
                  <a:pt x="75" y="25"/>
                </a:lnTo>
                <a:lnTo>
                  <a:pt x="72" y="19"/>
                </a:lnTo>
                <a:lnTo>
                  <a:pt x="70" y="19"/>
                </a:lnTo>
                <a:lnTo>
                  <a:pt x="73" y="21"/>
                </a:lnTo>
                <a:lnTo>
                  <a:pt x="72" y="19"/>
                </a:lnTo>
                <a:lnTo>
                  <a:pt x="69" y="14"/>
                </a:lnTo>
                <a:lnTo>
                  <a:pt x="64" y="11"/>
                </a:lnTo>
                <a:lnTo>
                  <a:pt x="69" y="16"/>
                </a:lnTo>
                <a:lnTo>
                  <a:pt x="66" y="11"/>
                </a:lnTo>
                <a:lnTo>
                  <a:pt x="61" y="8"/>
                </a:lnTo>
                <a:lnTo>
                  <a:pt x="66" y="13"/>
                </a:lnTo>
                <a:lnTo>
                  <a:pt x="63" y="8"/>
                </a:lnTo>
                <a:lnTo>
                  <a:pt x="58" y="5"/>
                </a:lnTo>
                <a:lnTo>
                  <a:pt x="56" y="4"/>
                </a:lnTo>
                <a:lnTo>
                  <a:pt x="58" y="7"/>
                </a:lnTo>
                <a:lnTo>
                  <a:pt x="58" y="5"/>
                </a:lnTo>
                <a:lnTo>
                  <a:pt x="52" y="2"/>
                </a:lnTo>
                <a:lnTo>
                  <a:pt x="50" y="0"/>
                </a:lnTo>
                <a:lnTo>
                  <a:pt x="27" y="0"/>
                </a:lnTo>
                <a:lnTo>
                  <a:pt x="25" y="2"/>
                </a:lnTo>
                <a:lnTo>
                  <a:pt x="19" y="5"/>
                </a:lnTo>
                <a:lnTo>
                  <a:pt x="19" y="7"/>
                </a:lnTo>
                <a:lnTo>
                  <a:pt x="20" y="4"/>
                </a:lnTo>
                <a:lnTo>
                  <a:pt x="19" y="5"/>
                </a:lnTo>
                <a:lnTo>
                  <a:pt x="14" y="8"/>
                </a:lnTo>
                <a:lnTo>
                  <a:pt x="11" y="13"/>
                </a:lnTo>
                <a:lnTo>
                  <a:pt x="16" y="8"/>
                </a:lnTo>
                <a:lnTo>
                  <a:pt x="11" y="11"/>
                </a:lnTo>
                <a:lnTo>
                  <a:pt x="8" y="16"/>
                </a:lnTo>
                <a:lnTo>
                  <a:pt x="13" y="11"/>
                </a:lnTo>
                <a:lnTo>
                  <a:pt x="8" y="14"/>
                </a:lnTo>
                <a:lnTo>
                  <a:pt x="5" y="19"/>
                </a:lnTo>
                <a:lnTo>
                  <a:pt x="3" y="21"/>
                </a:lnTo>
                <a:lnTo>
                  <a:pt x="6" y="19"/>
                </a:lnTo>
                <a:lnTo>
                  <a:pt x="5" y="19"/>
                </a:lnTo>
                <a:lnTo>
                  <a:pt x="2" y="25"/>
                </a:lnTo>
                <a:lnTo>
                  <a:pt x="0" y="27"/>
                </a:lnTo>
                <a:lnTo>
                  <a:pt x="0" y="39"/>
                </a:lnTo>
                <a:lnTo>
                  <a:pt x="19" y="39"/>
                </a:lnTo>
                <a:lnTo>
                  <a:pt x="19" y="33"/>
                </a:lnTo>
                <a:lnTo>
                  <a:pt x="20" y="32"/>
                </a:lnTo>
                <a:lnTo>
                  <a:pt x="17" y="32"/>
                </a:lnTo>
                <a:lnTo>
                  <a:pt x="19" y="32"/>
                </a:lnTo>
                <a:lnTo>
                  <a:pt x="22" y="27"/>
                </a:lnTo>
                <a:lnTo>
                  <a:pt x="23" y="25"/>
                </a:lnTo>
                <a:lnTo>
                  <a:pt x="20" y="27"/>
                </a:lnTo>
                <a:lnTo>
                  <a:pt x="19" y="30"/>
                </a:lnTo>
                <a:lnTo>
                  <a:pt x="27" y="22"/>
                </a:lnTo>
                <a:lnTo>
                  <a:pt x="23" y="24"/>
                </a:lnTo>
                <a:lnTo>
                  <a:pt x="22" y="27"/>
                </a:lnTo>
                <a:lnTo>
                  <a:pt x="30" y="19"/>
                </a:lnTo>
                <a:lnTo>
                  <a:pt x="27" y="21"/>
                </a:lnTo>
                <a:lnTo>
                  <a:pt x="25" y="24"/>
                </a:lnTo>
                <a:lnTo>
                  <a:pt x="27" y="22"/>
                </a:lnTo>
                <a:lnTo>
                  <a:pt x="31" y="19"/>
                </a:lnTo>
                <a:lnTo>
                  <a:pt x="31" y="18"/>
                </a:lnTo>
                <a:lnTo>
                  <a:pt x="31" y="21"/>
                </a:lnTo>
                <a:lnTo>
                  <a:pt x="33" y="19"/>
                </a:lnTo>
                <a:lnTo>
                  <a:pt x="39" y="19"/>
                </a:lnTo>
                <a:lnTo>
                  <a:pt x="44" y="19"/>
                </a:lnTo>
                <a:lnTo>
                  <a:pt x="45" y="21"/>
                </a:lnTo>
                <a:lnTo>
                  <a:pt x="45" y="18"/>
                </a:lnTo>
                <a:lnTo>
                  <a:pt x="45" y="19"/>
                </a:lnTo>
                <a:lnTo>
                  <a:pt x="50" y="22"/>
                </a:lnTo>
                <a:lnTo>
                  <a:pt x="52" y="24"/>
                </a:lnTo>
                <a:lnTo>
                  <a:pt x="50" y="21"/>
                </a:lnTo>
                <a:lnTo>
                  <a:pt x="47" y="19"/>
                </a:lnTo>
                <a:lnTo>
                  <a:pt x="55" y="27"/>
                </a:lnTo>
                <a:lnTo>
                  <a:pt x="53" y="24"/>
                </a:lnTo>
                <a:lnTo>
                  <a:pt x="50" y="22"/>
                </a:lnTo>
                <a:lnTo>
                  <a:pt x="58" y="30"/>
                </a:lnTo>
                <a:lnTo>
                  <a:pt x="56" y="27"/>
                </a:lnTo>
                <a:lnTo>
                  <a:pt x="53" y="25"/>
                </a:lnTo>
                <a:lnTo>
                  <a:pt x="55" y="27"/>
                </a:lnTo>
                <a:lnTo>
                  <a:pt x="58" y="32"/>
                </a:lnTo>
                <a:lnTo>
                  <a:pt x="59" y="32"/>
                </a:lnTo>
                <a:lnTo>
                  <a:pt x="56" y="32"/>
                </a:lnTo>
                <a:lnTo>
                  <a:pt x="58" y="33"/>
                </a:lnTo>
                <a:lnTo>
                  <a:pt x="58" y="41"/>
                </a:lnTo>
                <a:lnTo>
                  <a:pt x="63" y="46"/>
                </a:lnTo>
                <a:lnTo>
                  <a:pt x="69" y="30"/>
                </a:lnTo>
                <a:lnTo>
                  <a:pt x="61" y="33"/>
                </a:lnTo>
                <a:lnTo>
                  <a:pt x="58" y="44"/>
                </a:lnTo>
                <a:lnTo>
                  <a:pt x="56" y="46"/>
                </a:lnTo>
                <a:lnTo>
                  <a:pt x="59" y="46"/>
                </a:lnTo>
                <a:lnTo>
                  <a:pt x="58" y="46"/>
                </a:lnTo>
                <a:lnTo>
                  <a:pt x="55" y="50"/>
                </a:lnTo>
                <a:lnTo>
                  <a:pt x="53" y="52"/>
                </a:lnTo>
                <a:lnTo>
                  <a:pt x="56" y="50"/>
                </a:lnTo>
                <a:lnTo>
                  <a:pt x="58" y="47"/>
                </a:lnTo>
                <a:lnTo>
                  <a:pt x="50" y="55"/>
                </a:lnTo>
                <a:lnTo>
                  <a:pt x="53" y="54"/>
                </a:lnTo>
                <a:lnTo>
                  <a:pt x="55" y="50"/>
                </a:lnTo>
                <a:lnTo>
                  <a:pt x="47" y="58"/>
                </a:lnTo>
                <a:lnTo>
                  <a:pt x="50" y="57"/>
                </a:lnTo>
                <a:lnTo>
                  <a:pt x="52" y="54"/>
                </a:lnTo>
                <a:lnTo>
                  <a:pt x="50" y="55"/>
                </a:lnTo>
                <a:lnTo>
                  <a:pt x="45" y="58"/>
                </a:lnTo>
                <a:lnTo>
                  <a:pt x="45" y="60"/>
                </a:lnTo>
                <a:lnTo>
                  <a:pt x="45" y="57"/>
                </a:lnTo>
                <a:lnTo>
                  <a:pt x="44" y="58"/>
                </a:lnTo>
                <a:lnTo>
                  <a:pt x="33" y="61"/>
                </a:lnTo>
                <a:lnTo>
                  <a:pt x="30" y="69"/>
                </a:lnTo>
                <a:lnTo>
                  <a:pt x="45" y="63"/>
                </a:lnTo>
                <a:lnTo>
                  <a:pt x="41" y="58"/>
                </a:lnTo>
                <a:lnTo>
                  <a:pt x="33" y="58"/>
                </a:lnTo>
                <a:lnTo>
                  <a:pt x="31" y="57"/>
                </a:lnTo>
                <a:lnTo>
                  <a:pt x="31" y="60"/>
                </a:lnTo>
                <a:lnTo>
                  <a:pt x="31" y="58"/>
                </a:lnTo>
                <a:lnTo>
                  <a:pt x="27" y="55"/>
                </a:lnTo>
                <a:lnTo>
                  <a:pt x="25" y="54"/>
                </a:lnTo>
                <a:lnTo>
                  <a:pt x="27" y="57"/>
                </a:lnTo>
                <a:lnTo>
                  <a:pt x="30" y="58"/>
                </a:lnTo>
                <a:lnTo>
                  <a:pt x="22" y="50"/>
                </a:lnTo>
                <a:lnTo>
                  <a:pt x="23" y="54"/>
                </a:lnTo>
                <a:lnTo>
                  <a:pt x="27" y="55"/>
                </a:lnTo>
                <a:lnTo>
                  <a:pt x="19" y="47"/>
                </a:lnTo>
                <a:lnTo>
                  <a:pt x="20" y="50"/>
                </a:lnTo>
                <a:lnTo>
                  <a:pt x="23" y="52"/>
                </a:lnTo>
                <a:lnTo>
                  <a:pt x="22" y="50"/>
                </a:lnTo>
                <a:lnTo>
                  <a:pt x="19" y="46"/>
                </a:lnTo>
                <a:lnTo>
                  <a:pt x="17" y="46"/>
                </a:lnTo>
                <a:lnTo>
                  <a:pt x="20" y="46"/>
                </a:lnTo>
                <a:lnTo>
                  <a:pt x="19" y="44"/>
                </a:lnTo>
                <a:lnTo>
                  <a:pt x="19" y="39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96" name="Freeform 44"/>
          <p:cNvSpPr>
            <a:spLocks/>
          </p:cNvSpPr>
          <p:nvPr/>
        </p:nvSpPr>
        <p:spPr bwMode="auto">
          <a:xfrm>
            <a:off x="5505450" y="2162175"/>
            <a:ext cx="87313" cy="196850"/>
          </a:xfrm>
          <a:custGeom>
            <a:avLst/>
            <a:gdLst/>
            <a:ahLst/>
            <a:cxnLst>
              <a:cxn ang="0">
                <a:pos x="36" y="114"/>
              </a:cxn>
              <a:cxn ang="0">
                <a:pos x="36" y="117"/>
              </a:cxn>
              <a:cxn ang="0">
                <a:pos x="38" y="119"/>
              </a:cxn>
              <a:cxn ang="0">
                <a:pos x="39" y="122"/>
              </a:cxn>
              <a:cxn ang="0">
                <a:pos x="41" y="122"/>
              </a:cxn>
              <a:cxn ang="0">
                <a:pos x="44" y="124"/>
              </a:cxn>
              <a:cxn ang="0">
                <a:pos x="48" y="124"/>
              </a:cxn>
              <a:cxn ang="0">
                <a:pos x="50" y="122"/>
              </a:cxn>
              <a:cxn ang="0">
                <a:pos x="53" y="120"/>
              </a:cxn>
              <a:cxn ang="0">
                <a:pos x="53" y="119"/>
              </a:cxn>
              <a:cxn ang="0">
                <a:pos x="55" y="116"/>
              </a:cxn>
              <a:cxn ang="0">
                <a:pos x="55" y="111"/>
              </a:cxn>
              <a:cxn ang="0">
                <a:pos x="53" y="108"/>
              </a:cxn>
              <a:cxn ang="0">
                <a:pos x="53" y="97"/>
              </a:cxn>
              <a:cxn ang="0">
                <a:pos x="52" y="94"/>
              </a:cxn>
              <a:cxn ang="0">
                <a:pos x="52" y="89"/>
              </a:cxn>
              <a:cxn ang="0">
                <a:pos x="50" y="86"/>
              </a:cxn>
              <a:cxn ang="0">
                <a:pos x="50" y="80"/>
              </a:cxn>
              <a:cxn ang="0">
                <a:pos x="48" y="75"/>
              </a:cxn>
              <a:cxn ang="0">
                <a:pos x="48" y="72"/>
              </a:cxn>
              <a:cxn ang="0">
                <a:pos x="45" y="66"/>
              </a:cxn>
              <a:cxn ang="0">
                <a:pos x="45" y="63"/>
              </a:cxn>
              <a:cxn ang="0">
                <a:pos x="44" y="59"/>
              </a:cxn>
              <a:cxn ang="0">
                <a:pos x="44" y="56"/>
              </a:cxn>
              <a:cxn ang="0">
                <a:pos x="38" y="44"/>
              </a:cxn>
              <a:cxn ang="0">
                <a:pos x="38" y="41"/>
              </a:cxn>
              <a:cxn ang="0">
                <a:pos x="27" y="17"/>
              </a:cxn>
              <a:cxn ang="0">
                <a:pos x="24" y="14"/>
              </a:cxn>
              <a:cxn ang="0">
                <a:pos x="19" y="5"/>
              </a:cxn>
              <a:cxn ang="0">
                <a:pos x="16" y="3"/>
              </a:cxn>
              <a:cxn ang="0">
                <a:pos x="17" y="5"/>
              </a:cxn>
              <a:cxn ang="0">
                <a:pos x="16" y="2"/>
              </a:cxn>
              <a:cxn ang="0">
                <a:pos x="14" y="2"/>
              </a:cxn>
              <a:cxn ang="0">
                <a:pos x="11" y="0"/>
              </a:cxn>
              <a:cxn ang="0">
                <a:pos x="6" y="0"/>
              </a:cxn>
              <a:cxn ang="0">
                <a:pos x="5" y="2"/>
              </a:cxn>
              <a:cxn ang="0">
                <a:pos x="2" y="3"/>
              </a:cxn>
              <a:cxn ang="0">
                <a:pos x="2" y="5"/>
              </a:cxn>
              <a:cxn ang="0">
                <a:pos x="0" y="8"/>
              </a:cxn>
              <a:cxn ang="0">
                <a:pos x="0" y="13"/>
              </a:cxn>
              <a:cxn ang="0">
                <a:pos x="2" y="14"/>
              </a:cxn>
              <a:cxn ang="0">
                <a:pos x="3" y="16"/>
              </a:cxn>
              <a:cxn ang="0">
                <a:pos x="3" y="17"/>
              </a:cxn>
              <a:cxn ang="0">
                <a:pos x="8" y="27"/>
              </a:cxn>
              <a:cxn ang="0">
                <a:pos x="11" y="30"/>
              </a:cxn>
              <a:cxn ang="0">
                <a:pos x="19" y="44"/>
              </a:cxn>
              <a:cxn ang="0">
                <a:pos x="19" y="47"/>
              </a:cxn>
              <a:cxn ang="0">
                <a:pos x="25" y="59"/>
              </a:cxn>
              <a:cxn ang="0">
                <a:pos x="25" y="63"/>
              </a:cxn>
              <a:cxn ang="0">
                <a:pos x="27" y="66"/>
              </a:cxn>
              <a:cxn ang="0">
                <a:pos x="27" y="69"/>
              </a:cxn>
              <a:cxn ang="0">
                <a:pos x="30" y="75"/>
              </a:cxn>
              <a:cxn ang="0">
                <a:pos x="30" y="78"/>
              </a:cxn>
              <a:cxn ang="0">
                <a:pos x="31" y="83"/>
              </a:cxn>
              <a:cxn ang="0">
                <a:pos x="31" y="89"/>
              </a:cxn>
              <a:cxn ang="0">
                <a:pos x="33" y="92"/>
              </a:cxn>
              <a:cxn ang="0">
                <a:pos x="33" y="97"/>
              </a:cxn>
              <a:cxn ang="0">
                <a:pos x="34" y="100"/>
              </a:cxn>
              <a:cxn ang="0">
                <a:pos x="34" y="111"/>
              </a:cxn>
              <a:cxn ang="0">
                <a:pos x="36" y="117"/>
              </a:cxn>
              <a:cxn ang="0">
                <a:pos x="36" y="114"/>
              </a:cxn>
            </a:cxnLst>
            <a:rect l="0" t="0" r="r" b="b"/>
            <a:pathLst>
              <a:path w="55" h="124">
                <a:moveTo>
                  <a:pt x="36" y="114"/>
                </a:moveTo>
                <a:lnTo>
                  <a:pt x="36" y="117"/>
                </a:lnTo>
                <a:lnTo>
                  <a:pt x="38" y="119"/>
                </a:lnTo>
                <a:lnTo>
                  <a:pt x="39" y="122"/>
                </a:lnTo>
                <a:lnTo>
                  <a:pt x="41" y="122"/>
                </a:lnTo>
                <a:lnTo>
                  <a:pt x="44" y="124"/>
                </a:lnTo>
                <a:lnTo>
                  <a:pt x="48" y="124"/>
                </a:lnTo>
                <a:lnTo>
                  <a:pt x="50" y="122"/>
                </a:lnTo>
                <a:lnTo>
                  <a:pt x="53" y="120"/>
                </a:lnTo>
                <a:lnTo>
                  <a:pt x="53" y="119"/>
                </a:lnTo>
                <a:lnTo>
                  <a:pt x="55" y="116"/>
                </a:lnTo>
                <a:lnTo>
                  <a:pt x="55" y="111"/>
                </a:lnTo>
                <a:lnTo>
                  <a:pt x="53" y="108"/>
                </a:lnTo>
                <a:lnTo>
                  <a:pt x="53" y="97"/>
                </a:lnTo>
                <a:lnTo>
                  <a:pt x="52" y="94"/>
                </a:lnTo>
                <a:lnTo>
                  <a:pt x="52" y="89"/>
                </a:lnTo>
                <a:lnTo>
                  <a:pt x="50" y="86"/>
                </a:lnTo>
                <a:lnTo>
                  <a:pt x="50" y="80"/>
                </a:lnTo>
                <a:lnTo>
                  <a:pt x="48" y="75"/>
                </a:lnTo>
                <a:lnTo>
                  <a:pt x="48" y="72"/>
                </a:lnTo>
                <a:lnTo>
                  <a:pt x="45" y="66"/>
                </a:lnTo>
                <a:lnTo>
                  <a:pt x="45" y="63"/>
                </a:lnTo>
                <a:lnTo>
                  <a:pt x="44" y="59"/>
                </a:lnTo>
                <a:lnTo>
                  <a:pt x="44" y="56"/>
                </a:lnTo>
                <a:lnTo>
                  <a:pt x="38" y="44"/>
                </a:lnTo>
                <a:lnTo>
                  <a:pt x="38" y="41"/>
                </a:lnTo>
                <a:lnTo>
                  <a:pt x="27" y="17"/>
                </a:lnTo>
                <a:lnTo>
                  <a:pt x="24" y="14"/>
                </a:lnTo>
                <a:lnTo>
                  <a:pt x="19" y="5"/>
                </a:lnTo>
                <a:lnTo>
                  <a:pt x="16" y="3"/>
                </a:lnTo>
                <a:lnTo>
                  <a:pt x="17" y="5"/>
                </a:lnTo>
                <a:lnTo>
                  <a:pt x="16" y="2"/>
                </a:lnTo>
                <a:lnTo>
                  <a:pt x="14" y="2"/>
                </a:lnTo>
                <a:lnTo>
                  <a:pt x="11" y="0"/>
                </a:lnTo>
                <a:lnTo>
                  <a:pt x="6" y="0"/>
                </a:lnTo>
                <a:lnTo>
                  <a:pt x="5" y="2"/>
                </a:lnTo>
                <a:lnTo>
                  <a:pt x="2" y="3"/>
                </a:lnTo>
                <a:lnTo>
                  <a:pt x="2" y="5"/>
                </a:lnTo>
                <a:lnTo>
                  <a:pt x="0" y="8"/>
                </a:lnTo>
                <a:lnTo>
                  <a:pt x="0" y="13"/>
                </a:lnTo>
                <a:lnTo>
                  <a:pt x="2" y="14"/>
                </a:lnTo>
                <a:lnTo>
                  <a:pt x="3" y="16"/>
                </a:lnTo>
                <a:lnTo>
                  <a:pt x="3" y="17"/>
                </a:lnTo>
                <a:lnTo>
                  <a:pt x="8" y="27"/>
                </a:lnTo>
                <a:lnTo>
                  <a:pt x="11" y="30"/>
                </a:lnTo>
                <a:lnTo>
                  <a:pt x="19" y="44"/>
                </a:lnTo>
                <a:lnTo>
                  <a:pt x="19" y="47"/>
                </a:lnTo>
                <a:lnTo>
                  <a:pt x="25" y="59"/>
                </a:lnTo>
                <a:lnTo>
                  <a:pt x="25" y="63"/>
                </a:lnTo>
                <a:lnTo>
                  <a:pt x="27" y="66"/>
                </a:lnTo>
                <a:lnTo>
                  <a:pt x="27" y="69"/>
                </a:lnTo>
                <a:lnTo>
                  <a:pt x="30" y="75"/>
                </a:lnTo>
                <a:lnTo>
                  <a:pt x="30" y="78"/>
                </a:lnTo>
                <a:lnTo>
                  <a:pt x="31" y="83"/>
                </a:lnTo>
                <a:lnTo>
                  <a:pt x="31" y="89"/>
                </a:lnTo>
                <a:lnTo>
                  <a:pt x="33" y="92"/>
                </a:lnTo>
                <a:lnTo>
                  <a:pt x="33" y="97"/>
                </a:lnTo>
                <a:lnTo>
                  <a:pt x="34" y="100"/>
                </a:lnTo>
                <a:lnTo>
                  <a:pt x="34" y="111"/>
                </a:lnTo>
                <a:lnTo>
                  <a:pt x="36" y="117"/>
                </a:lnTo>
                <a:lnTo>
                  <a:pt x="36" y="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97" name="Freeform 45"/>
          <p:cNvSpPr>
            <a:spLocks/>
          </p:cNvSpPr>
          <p:nvPr/>
        </p:nvSpPr>
        <p:spPr bwMode="auto">
          <a:xfrm>
            <a:off x="5513388" y="2165350"/>
            <a:ext cx="442912" cy="187325"/>
          </a:xfrm>
          <a:custGeom>
            <a:avLst/>
            <a:gdLst/>
            <a:ahLst/>
            <a:cxnLst>
              <a:cxn ang="0">
                <a:pos x="267" y="118"/>
              </a:cxn>
              <a:cxn ang="0">
                <a:pos x="275" y="117"/>
              </a:cxn>
              <a:cxn ang="0">
                <a:pos x="279" y="112"/>
              </a:cxn>
              <a:cxn ang="0">
                <a:pos x="278" y="104"/>
              </a:cxn>
              <a:cxn ang="0">
                <a:pos x="264" y="89"/>
              </a:cxn>
              <a:cxn ang="0">
                <a:pos x="245" y="73"/>
              </a:cxn>
              <a:cxn ang="0">
                <a:pos x="223" y="59"/>
              </a:cxn>
              <a:cxn ang="0">
                <a:pos x="208" y="51"/>
              </a:cxn>
              <a:cxn ang="0">
                <a:pos x="193" y="42"/>
              </a:cxn>
              <a:cxn ang="0">
                <a:pos x="176" y="36"/>
              </a:cxn>
              <a:cxn ang="0">
                <a:pos x="159" y="26"/>
              </a:cxn>
              <a:cxn ang="0">
                <a:pos x="142" y="20"/>
              </a:cxn>
              <a:cxn ang="0">
                <a:pos x="125" y="15"/>
              </a:cxn>
              <a:cxn ang="0">
                <a:pos x="97" y="9"/>
              </a:cxn>
              <a:cxn ang="0">
                <a:pos x="68" y="3"/>
              </a:cxn>
              <a:cxn ang="0">
                <a:pos x="39" y="0"/>
              </a:cxn>
              <a:cxn ang="0">
                <a:pos x="4" y="1"/>
              </a:cxn>
              <a:cxn ang="0">
                <a:pos x="0" y="6"/>
              </a:cxn>
              <a:cxn ang="0">
                <a:pos x="1" y="14"/>
              </a:cxn>
              <a:cxn ang="0">
                <a:pos x="6" y="18"/>
              </a:cxn>
              <a:cxn ang="0">
                <a:pos x="36" y="18"/>
              </a:cxn>
              <a:cxn ang="0">
                <a:pos x="65" y="22"/>
              </a:cxn>
              <a:cxn ang="0">
                <a:pos x="90" y="28"/>
              </a:cxn>
              <a:cxn ang="0">
                <a:pos x="118" y="34"/>
              </a:cxn>
              <a:cxn ang="0">
                <a:pos x="136" y="39"/>
              </a:cxn>
              <a:cxn ang="0">
                <a:pos x="153" y="45"/>
              </a:cxn>
              <a:cxn ang="0">
                <a:pos x="167" y="51"/>
              </a:cxn>
              <a:cxn ang="0">
                <a:pos x="184" y="57"/>
              </a:cxn>
              <a:cxn ang="0">
                <a:pos x="198" y="67"/>
              </a:cxn>
              <a:cxn ang="0">
                <a:pos x="214" y="75"/>
              </a:cxn>
              <a:cxn ang="0">
                <a:pos x="228" y="84"/>
              </a:cxn>
              <a:cxn ang="0">
                <a:pos x="239" y="95"/>
              </a:cxn>
              <a:cxn ang="0">
                <a:pos x="264" y="115"/>
              </a:cxn>
            </a:cxnLst>
            <a:rect l="0" t="0" r="r" b="b"/>
            <a:pathLst>
              <a:path w="279" h="118">
                <a:moveTo>
                  <a:pt x="264" y="115"/>
                </a:moveTo>
                <a:lnTo>
                  <a:pt x="267" y="118"/>
                </a:lnTo>
                <a:lnTo>
                  <a:pt x="272" y="118"/>
                </a:lnTo>
                <a:lnTo>
                  <a:pt x="275" y="117"/>
                </a:lnTo>
                <a:lnTo>
                  <a:pt x="278" y="114"/>
                </a:lnTo>
                <a:lnTo>
                  <a:pt x="279" y="112"/>
                </a:lnTo>
                <a:lnTo>
                  <a:pt x="279" y="107"/>
                </a:lnTo>
                <a:lnTo>
                  <a:pt x="278" y="104"/>
                </a:lnTo>
                <a:lnTo>
                  <a:pt x="276" y="103"/>
                </a:lnTo>
                <a:lnTo>
                  <a:pt x="264" y="89"/>
                </a:lnTo>
                <a:lnTo>
                  <a:pt x="251" y="79"/>
                </a:lnTo>
                <a:lnTo>
                  <a:pt x="245" y="73"/>
                </a:lnTo>
                <a:lnTo>
                  <a:pt x="229" y="64"/>
                </a:lnTo>
                <a:lnTo>
                  <a:pt x="223" y="59"/>
                </a:lnTo>
                <a:lnTo>
                  <a:pt x="215" y="54"/>
                </a:lnTo>
                <a:lnTo>
                  <a:pt x="208" y="51"/>
                </a:lnTo>
                <a:lnTo>
                  <a:pt x="201" y="47"/>
                </a:lnTo>
                <a:lnTo>
                  <a:pt x="193" y="42"/>
                </a:lnTo>
                <a:lnTo>
                  <a:pt x="184" y="37"/>
                </a:lnTo>
                <a:lnTo>
                  <a:pt x="176" y="36"/>
                </a:lnTo>
                <a:lnTo>
                  <a:pt x="168" y="31"/>
                </a:lnTo>
                <a:lnTo>
                  <a:pt x="159" y="26"/>
                </a:lnTo>
                <a:lnTo>
                  <a:pt x="150" y="23"/>
                </a:lnTo>
                <a:lnTo>
                  <a:pt x="142" y="20"/>
                </a:lnTo>
                <a:lnTo>
                  <a:pt x="133" y="18"/>
                </a:lnTo>
                <a:lnTo>
                  <a:pt x="125" y="15"/>
                </a:lnTo>
                <a:lnTo>
                  <a:pt x="114" y="12"/>
                </a:lnTo>
                <a:lnTo>
                  <a:pt x="97" y="9"/>
                </a:lnTo>
                <a:lnTo>
                  <a:pt x="89" y="6"/>
                </a:lnTo>
                <a:lnTo>
                  <a:pt x="68" y="3"/>
                </a:lnTo>
                <a:lnTo>
                  <a:pt x="58" y="3"/>
                </a:lnTo>
                <a:lnTo>
                  <a:pt x="39" y="0"/>
                </a:lnTo>
                <a:lnTo>
                  <a:pt x="8" y="0"/>
                </a:lnTo>
                <a:lnTo>
                  <a:pt x="4" y="1"/>
                </a:lnTo>
                <a:lnTo>
                  <a:pt x="1" y="4"/>
                </a:lnTo>
                <a:lnTo>
                  <a:pt x="0" y="6"/>
                </a:lnTo>
                <a:lnTo>
                  <a:pt x="0" y="11"/>
                </a:lnTo>
                <a:lnTo>
                  <a:pt x="1" y="14"/>
                </a:lnTo>
                <a:lnTo>
                  <a:pt x="4" y="17"/>
                </a:lnTo>
                <a:lnTo>
                  <a:pt x="6" y="18"/>
                </a:lnTo>
                <a:lnTo>
                  <a:pt x="9" y="18"/>
                </a:lnTo>
                <a:lnTo>
                  <a:pt x="36" y="18"/>
                </a:lnTo>
                <a:lnTo>
                  <a:pt x="54" y="22"/>
                </a:lnTo>
                <a:lnTo>
                  <a:pt x="65" y="22"/>
                </a:lnTo>
                <a:lnTo>
                  <a:pt x="83" y="25"/>
                </a:lnTo>
                <a:lnTo>
                  <a:pt x="90" y="28"/>
                </a:lnTo>
                <a:lnTo>
                  <a:pt x="111" y="31"/>
                </a:lnTo>
                <a:lnTo>
                  <a:pt x="118" y="34"/>
                </a:lnTo>
                <a:lnTo>
                  <a:pt x="126" y="37"/>
                </a:lnTo>
                <a:lnTo>
                  <a:pt x="136" y="39"/>
                </a:lnTo>
                <a:lnTo>
                  <a:pt x="143" y="42"/>
                </a:lnTo>
                <a:lnTo>
                  <a:pt x="153" y="45"/>
                </a:lnTo>
                <a:lnTo>
                  <a:pt x="159" y="47"/>
                </a:lnTo>
                <a:lnTo>
                  <a:pt x="167" y="51"/>
                </a:lnTo>
                <a:lnTo>
                  <a:pt x="178" y="56"/>
                </a:lnTo>
                <a:lnTo>
                  <a:pt x="184" y="57"/>
                </a:lnTo>
                <a:lnTo>
                  <a:pt x="192" y="62"/>
                </a:lnTo>
                <a:lnTo>
                  <a:pt x="198" y="67"/>
                </a:lnTo>
                <a:lnTo>
                  <a:pt x="206" y="70"/>
                </a:lnTo>
                <a:lnTo>
                  <a:pt x="214" y="75"/>
                </a:lnTo>
                <a:lnTo>
                  <a:pt x="220" y="79"/>
                </a:lnTo>
                <a:lnTo>
                  <a:pt x="228" y="84"/>
                </a:lnTo>
                <a:lnTo>
                  <a:pt x="233" y="89"/>
                </a:lnTo>
                <a:lnTo>
                  <a:pt x="239" y="95"/>
                </a:lnTo>
                <a:lnTo>
                  <a:pt x="251" y="104"/>
                </a:lnTo>
                <a:lnTo>
                  <a:pt x="264" y="1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98" name="Freeform 46"/>
          <p:cNvSpPr>
            <a:spLocks/>
          </p:cNvSpPr>
          <p:nvPr/>
        </p:nvSpPr>
        <p:spPr bwMode="auto">
          <a:xfrm>
            <a:off x="5513388" y="2338388"/>
            <a:ext cx="85725" cy="195262"/>
          </a:xfrm>
          <a:custGeom>
            <a:avLst/>
            <a:gdLst/>
            <a:ahLst/>
            <a:cxnLst>
              <a:cxn ang="0">
                <a:pos x="54" y="11"/>
              </a:cxn>
              <a:cxn ang="0">
                <a:pos x="54" y="8"/>
              </a:cxn>
              <a:cxn ang="0">
                <a:pos x="53" y="5"/>
              </a:cxn>
              <a:cxn ang="0">
                <a:pos x="53" y="3"/>
              </a:cxn>
              <a:cxn ang="0">
                <a:pos x="50" y="2"/>
              </a:cxn>
              <a:cxn ang="0">
                <a:pos x="48" y="0"/>
              </a:cxn>
              <a:cxn ang="0">
                <a:pos x="43" y="0"/>
              </a:cxn>
              <a:cxn ang="0">
                <a:pos x="40" y="2"/>
              </a:cxn>
              <a:cxn ang="0">
                <a:pos x="39" y="2"/>
              </a:cxn>
              <a:cxn ang="0">
                <a:pos x="37" y="5"/>
              </a:cxn>
              <a:cxn ang="0">
                <a:pos x="36" y="6"/>
              </a:cxn>
              <a:cxn ang="0">
                <a:pos x="36" y="8"/>
              </a:cxn>
              <a:cxn ang="0">
                <a:pos x="37" y="5"/>
              </a:cxn>
              <a:cxn ang="0">
                <a:pos x="34" y="11"/>
              </a:cxn>
              <a:cxn ang="0">
                <a:pos x="34" y="17"/>
              </a:cxn>
              <a:cxn ang="0">
                <a:pos x="33" y="20"/>
              </a:cxn>
              <a:cxn ang="0">
                <a:pos x="33" y="28"/>
              </a:cxn>
              <a:cxn ang="0">
                <a:pos x="31" y="31"/>
              </a:cxn>
              <a:cxn ang="0">
                <a:pos x="31" y="34"/>
              </a:cxn>
              <a:cxn ang="0">
                <a:pos x="29" y="39"/>
              </a:cxn>
              <a:cxn ang="0">
                <a:pos x="29" y="42"/>
              </a:cxn>
              <a:cxn ang="0">
                <a:pos x="28" y="45"/>
              </a:cxn>
              <a:cxn ang="0">
                <a:pos x="28" y="48"/>
              </a:cxn>
              <a:cxn ang="0">
                <a:pos x="26" y="52"/>
              </a:cxn>
              <a:cxn ang="0">
                <a:pos x="26" y="56"/>
              </a:cxn>
              <a:cxn ang="0">
                <a:pos x="22" y="66"/>
              </a:cxn>
              <a:cxn ang="0">
                <a:pos x="22" y="69"/>
              </a:cxn>
              <a:cxn ang="0">
                <a:pos x="1" y="109"/>
              </a:cxn>
              <a:cxn ang="0">
                <a:pos x="0" y="111"/>
              </a:cxn>
              <a:cxn ang="0">
                <a:pos x="0" y="116"/>
              </a:cxn>
              <a:cxn ang="0">
                <a:pos x="1" y="119"/>
              </a:cxn>
              <a:cxn ang="0">
                <a:pos x="1" y="120"/>
              </a:cxn>
              <a:cxn ang="0">
                <a:pos x="4" y="122"/>
              </a:cxn>
              <a:cxn ang="0">
                <a:pos x="6" y="123"/>
              </a:cxn>
              <a:cxn ang="0">
                <a:pos x="11" y="123"/>
              </a:cxn>
              <a:cxn ang="0">
                <a:pos x="14" y="122"/>
              </a:cxn>
              <a:cxn ang="0">
                <a:pos x="15" y="122"/>
              </a:cxn>
              <a:cxn ang="0">
                <a:pos x="17" y="119"/>
              </a:cxn>
              <a:cxn ang="0">
                <a:pos x="40" y="72"/>
              </a:cxn>
              <a:cxn ang="0">
                <a:pos x="40" y="69"/>
              </a:cxn>
              <a:cxn ang="0">
                <a:pos x="45" y="59"/>
              </a:cxn>
              <a:cxn ang="0">
                <a:pos x="45" y="55"/>
              </a:cxn>
              <a:cxn ang="0">
                <a:pos x="47" y="52"/>
              </a:cxn>
              <a:cxn ang="0">
                <a:pos x="47" y="48"/>
              </a:cxn>
              <a:cxn ang="0">
                <a:pos x="48" y="45"/>
              </a:cxn>
              <a:cxn ang="0">
                <a:pos x="48" y="42"/>
              </a:cxn>
              <a:cxn ang="0">
                <a:pos x="50" y="38"/>
              </a:cxn>
              <a:cxn ang="0">
                <a:pos x="50" y="34"/>
              </a:cxn>
              <a:cxn ang="0">
                <a:pos x="51" y="31"/>
              </a:cxn>
              <a:cxn ang="0">
                <a:pos x="51" y="23"/>
              </a:cxn>
              <a:cxn ang="0">
                <a:pos x="53" y="20"/>
              </a:cxn>
              <a:cxn ang="0">
                <a:pos x="53" y="14"/>
              </a:cxn>
              <a:cxn ang="0">
                <a:pos x="54" y="11"/>
              </a:cxn>
            </a:cxnLst>
            <a:rect l="0" t="0" r="r" b="b"/>
            <a:pathLst>
              <a:path w="54" h="123">
                <a:moveTo>
                  <a:pt x="54" y="11"/>
                </a:moveTo>
                <a:lnTo>
                  <a:pt x="54" y="8"/>
                </a:lnTo>
                <a:lnTo>
                  <a:pt x="53" y="5"/>
                </a:lnTo>
                <a:lnTo>
                  <a:pt x="53" y="3"/>
                </a:lnTo>
                <a:lnTo>
                  <a:pt x="50" y="2"/>
                </a:lnTo>
                <a:lnTo>
                  <a:pt x="48" y="0"/>
                </a:lnTo>
                <a:lnTo>
                  <a:pt x="43" y="0"/>
                </a:lnTo>
                <a:lnTo>
                  <a:pt x="40" y="2"/>
                </a:lnTo>
                <a:lnTo>
                  <a:pt x="39" y="2"/>
                </a:lnTo>
                <a:lnTo>
                  <a:pt x="37" y="5"/>
                </a:lnTo>
                <a:lnTo>
                  <a:pt x="36" y="6"/>
                </a:lnTo>
                <a:lnTo>
                  <a:pt x="36" y="8"/>
                </a:lnTo>
                <a:lnTo>
                  <a:pt x="37" y="5"/>
                </a:lnTo>
                <a:lnTo>
                  <a:pt x="34" y="11"/>
                </a:lnTo>
                <a:lnTo>
                  <a:pt x="34" y="17"/>
                </a:lnTo>
                <a:lnTo>
                  <a:pt x="33" y="20"/>
                </a:lnTo>
                <a:lnTo>
                  <a:pt x="33" y="28"/>
                </a:lnTo>
                <a:lnTo>
                  <a:pt x="31" y="31"/>
                </a:lnTo>
                <a:lnTo>
                  <a:pt x="31" y="34"/>
                </a:lnTo>
                <a:lnTo>
                  <a:pt x="29" y="39"/>
                </a:lnTo>
                <a:lnTo>
                  <a:pt x="29" y="42"/>
                </a:lnTo>
                <a:lnTo>
                  <a:pt x="28" y="45"/>
                </a:lnTo>
                <a:lnTo>
                  <a:pt x="28" y="48"/>
                </a:lnTo>
                <a:lnTo>
                  <a:pt x="26" y="52"/>
                </a:lnTo>
                <a:lnTo>
                  <a:pt x="26" y="56"/>
                </a:lnTo>
                <a:lnTo>
                  <a:pt x="22" y="66"/>
                </a:lnTo>
                <a:lnTo>
                  <a:pt x="22" y="69"/>
                </a:lnTo>
                <a:lnTo>
                  <a:pt x="1" y="109"/>
                </a:lnTo>
                <a:lnTo>
                  <a:pt x="0" y="111"/>
                </a:lnTo>
                <a:lnTo>
                  <a:pt x="0" y="116"/>
                </a:lnTo>
                <a:lnTo>
                  <a:pt x="1" y="119"/>
                </a:lnTo>
                <a:lnTo>
                  <a:pt x="1" y="120"/>
                </a:lnTo>
                <a:lnTo>
                  <a:pt x="4" y="122"/>
                </a:lnTo>
                <a:lnTo>
                  <a:pt x="6" y="123"/>
                </a:lnTo>
                <a:lnTo>
                  <a:pt x="11" y="123"/>
                </a:lnTo>
                <a:lnTo>
                  <a:pt x="14" y="122"/>
                </a:lnTo>
                <a:lnTo>
                  <a:pt x="15" y="122"/>
                </a:lnTo>
                <a:lnTo>
                  <a:pt x="17" y="119"/>
                </a:lnTo>
                <a:lnTo>
                  <a:pt x="40" y="72"/>
                </a:lnTo>
                <a:lnTo>
                  <a:pt x="40" y="69"/>
                </a:lnTo>
                <a:lnTo>
                  <a:pt x="45" y="59"/>
                </a:lnTo>
                <a:lnTo>
                  <a:pt x="45" y="55"/>
                </a:lnTo>
                <a:lnTo>
                  <a:pt x="47" y="52"/>
                </a:lnTo>
                <a:lnTo>
                  <a:pt x="47" y="48"/>
                </a:lnTo>
                <a:lnTo>
                  <a:pt x="48" y="45"/>
                </a:lnTo>
                <a:lnTo>
                  <a:pt x="48" y="42"/>
                </a:lnTo>
                <a:lnTo>
                  <a:pt x="50" y="38"/>
                </a:lnTo>
                <a:lnTo>
                  <a:pt x="50" y="34"/>
                </a:lnTo>
                <a:lnTo>
                  <a:pt x="51" y="31"/>
                </a:lnTo>
                <a:lnTo>
                  <a:pt x="51" y="23"/>
                </a:lnTo>
                <a:lnTo>
                  <a:pt x="53" y="20"/>
                </a:lnTo>
                <a:lnTo>
                  <a:pt x="53" y="14"/>
                </a:lnTo>
                <a:lnTo>
                  <a:pt x="54" y="1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599" name="Freeform 47"/>
          <p:cNvSpPr>
            <a:spLocks/>
          </p:cNvSpPr>
          <p:nvPr/>
        </p:nvSpPr>
        <p:spPr bwMode="auto">
          <a:xfrm>
            <a:off x="5522913" y="2343150"/>
            <a:ext cx="444500" cy="188913"/>
          </a:xfrm>
          <a:custGeom>
            <a:avLst/>
            <a:gdLst/>
            <a:ahLst/>
            <a:cxnLst>
              <a:cxn ang="0">
                <a:pos x="278" y="14"/>
              </a:cxn>
              <a:cxn ang="0">
                <a:pos x="280" y="6"/>
              </a:cxn>
              <a:cxn ang="0">
                <a:pos x="275" y="2"/>
              </a:cxn>
              <a:cxn ang="0">
                <a:pos x="267" y="0"/>
              </a:cxn>
              <a:cxn ang="0">
                <a:pos x="264" y="2"/>
              </a:cxn>
              <a:cxn ang="0">
                <a:pos x="252" y="13"/>
              </a:cxn>
              <a:cxn ang="0">
                <a:pos x="233" y="28"/>
              </a:cxn>
              <a:cxn ang="0">
                <a:pos x="220" y="38"/>
              </a:cxn>
              <a:cxn ang="0">
                <a:pos x="206" y="47"/>
              </a:cxn>
              <a:cxn ang="0">
                <a:pos x="192" y="55"/>
              </a:cxn>
              <a:cxn ang="0">
                <a:pos x="178" y="61"/>
              </a:cxn>
              <a:cxn ang="0">
                <a:pos x="159" y="70"/>
              </a:cxn>
              <a:cxn ang="0">
                <a:pos x="144" y="75"/>
              </a:cxn>
              <a:cxn ang="0">
                <a:pos x="127" y="80"/>
              </a:cxn>
              <a:cxn ang="0">
                <a:pos x="91" y="89"/>
              </a:cxn>
              <a:cxn ang="0">
                <a:pos x="67" y="95"/>
              </a:cxn>
              <a:cxn ang="0">
                <a:pos x="37" y="99"/>
              </a:cxn>
              <a:cxn ang="0">
                <a:pos x="8" y="100"/>
              </a:cxn>
              <a:cxn ang="0">
                <a:pos x="6" y="100"/>
              </a:cxn>
              <a:cxn ang="0">
                <a:pos x="2" y="105"/>
              </a:cxn>
              <a:cxn ang="0">
                <a:pos x="0" y="113"/>
              </a:cxn>
              <a:cxn ang="0">
                <a:pos x="5" y="117"/>
              </a:cxn>
              <a:cxn ang="0">
                <a:pos x="9" y="119"/>
              </a:cxn>
              <a:cxn ang="0">
                <a:pos x="19" y="117"/>
              </a:cxn>
              <a:cxn ang="0">
                <a:pos x="56" y="114"/>
              </a:cxn>
              <a:cxn ang="0">
                <a:pos x="89" y="111"/>
              </a:cxn>
              <a:cxn ang="0">
                <a:pos x="114" y="105"/>
              </a:cxn>
              <a:cxn ang="0">
                <a:pos x="133" y="99"/>
              </a:cxn>
              <a:cxn ang="0">
                <a:pos x="150" y="94"/>
              </a:cxn>
              <a:cxn ang="0">
                <a:pos x="169" y="86"/>
              </a:cxn>
              <a:cxn ang="0">
                <a:pos x="184" y="80"/>
              </a:cxn>
              <a:cxn ang="0">
                <a:pos x="202" y="70"/>
              </a:cxn>
              <a:cxn ang="0">
                <a:pos x="216" y="63"/>
              </a:cxn>
              <a:cxn ang="0">
                <a:pos x="230" y="53"/>
              </a:cxn>
              <a:cxn ang="0">
                <a:pos x="245" y="44"/>
              </a:cxn>
              <a:cxn ang="0">
                <a:pos x="264" y="28"/>
              </a:cxn>
              <a:cxn ang="0">
                <a:pos x="277" y="17"/>
              </a:cxn>
            </a:cxnLst>
            <a:rect l="0" t="0" r="r" b="b"/>
            <a:pathLst>
              <a:path w="280" h="119">
                <a:moveTo>
                  <a:pt x="277" y="16"/>
                </a:moveTo>
                <a:lnTo>
                  <a:pt x="278" y="14"/>
                </a:lnTo>
                <a:lnTo>
                  <a:pt x="280" y="11"/>
                </a:lnTo>
                <a:lnTo>
                  <a:pt x="280" y="6"/>
                </a:lnTo>
                <a:lnTo>
                  <a:pt x="277" y="3"/>
                </a:lnTo>
                <a:lnTo>
                  <a:pt x="275" y="2"/>
                </a:lnTo>
                <a:lnTo>
                  <a:pt x="272" y="0"/>
                </a:lnTo>
                <a:lnTo>
                  <a:pt x="267" y="0"/>
                </a:lnTo>
                <a:lnTo>
                  <a:pt x="264" y="3"/>
                </a:lnTo>
                <a:lnTo>
                  <a:pt x="264" y="2"/>
                </a:lnTo>
                <a:lnTo>
                  <a:pt x="258" y="6"/>
                </a:lnTo>
                <a:lnTo>
                  <a:pt x="252" y="13"/>
                </a:lnTo>
                <a:lnTo>
                  <a:pt x="239" y="22"/>
                </a:lnTo>
                <a:lnTo>
                  <a:pt x="233" y="28"/>
                </a:lnTo>
                <a:lnTo>
                  <a:pt x="228" y="33"/>
                </a:lnTo>
                <a:lnTo>
                  <a:pt x="220" y="38"/>
                </a:lnTo>
                <a:lnTo>
                  <a:pt x="214" y="42"/>
                </a:lnTo>
                <a:lnTo>
                  <a:pt x="206" y="47"/>
                </a:lnTo>
                <a:lnTo>
                  <a:pt x="198" y="50"/>
                </a:lnTo>
                <a:lnTo>
                  <a:pt x="192" y="55"/>
                </a:lnTo>
                <a:lnTo>
                  <a:pt x="184" y="59"/>
                </a:lnTo>
                <a:lnTo>
                  <a:pt x="178" y="61"/>
                </a:lnTo>
                <a:lnTo>
                  <a:pt x="167" y="66"/>
                </a:lnTo>
                <a:lnTo>
                  <a:pt x="159" y="70"/>
                </a:lnTo>
                <a:lnTo>
                  <a:pt x="153" y="72"/>
                </a:lnTo>
                <a:lnTo>
                  <a:pt x="144" y="75"/>
                </a:lnTo>
                <a:lnTo>
                  <a:pt x="136" y="78"/>
                </a:lnTo>
                <a:lnTo>
                  <a:pt x="127" y="80"/>
                </a:lnTo>
                <a:lnTo>
                  <a:pt x="111" y="86"/>
                </a:lnTo>
                <a:lnTo>
                  <a:pt x="91" y="89"/>
                </a:lnTo>
                <a:lnTo>
                  <a:pt x="83" y="92"/>
                </a:lnTo>
                <a:lnTo>
                  <a:pt x="67" y="95"/>
                </a:lnTo>
                <a:lnTo>
                  <a:pt x="56" y="95"/>
                </a:lnTo>
                <a:lnTo>
                  <a:pt x="37" y="99"/>
                </a:lnTo>
                <a:lnTo>
                  <a:pt x="19" y="99"/>
                </a:lnTo>
                <a:lnTo>
                  <a:pt x="8" y="100"/>
                </a:lnTo>
                <a:lnTo>
                  <a:pt x="9" y="100"/>
                </a:lnTo>
                <a:lnTo>
                  <a:pt x="6" y="100"/>
                </a:lnTo>
                <a:lnTo>
                  <a:pt x="3" y="103"/>
                </a:lnTo>
                <a:lnTo>
                  <a:pt x="2" y="105"/>
                </a:lnTo>
                <a:lnTo>
                  <a:pt x="0" y="108"/>
                </a:lnTo>
                <a:lnTo>
                  <a:pt x="0" y="113"/>
                </a:lnTo>
                <a:lnTo>
                  <a:pt x="3" y="116"/>
                </a:lnTo>
                <a:lnTo>
                  <a:pt x="5" y="117"/>
                </a:lnTo>
                <a:lnTo>
                  <a:pt x="8" y="119"/>
                </a:lnTo>
                <a:lnTo>
                  <a:pt x="9" y="119"/>
                </a:lnTo>
                <a:lnTo>
                  <a:pt x="11" y="119"/>
                </a:lnTo>
                <a:lnTo>
                  <a:pt x="19" y="117"/>
                </a:lnTo>
                <a:lnTo>
                  <a:pt x="37" y="117"/>
                </a:lnTo>
                <a:lnTo>
                  <a:pt x="56" y="114"/>
                </a:lnTo>
                <a:lnTo>
                  <a:pt x="67" y="114"/>
                </a:lnTo>
                <a:lnTo>
                  <a:pt x="89" y="111"/>
                </a:lnTo>
                <a:lnTo>
                  <a:pt x="97" y="108"/>
                </a:lnTo>
                <a:lnTo>
                  <a:pt x="114" y="105"/>
                </a:lnTo>
                <a:lnTo>
                  <a:pt x="125" y="102"/>
                </a:lnTo>
                <a:lnTo>
                  <a:pt x="133" y="99"/>
                </a:lnTo>
                <a:lnTo>
                  <a:pt x="142" y="97"/>
                </a:lnTo>
                <a:lnTo>
                  <a:pt x="150" y="94"/>
                </a:lnTo>
                <a:lnTo>
                  <a:pt x="159" y="91"/>
                </a:lnTo>
                <a:lnTo>
                  <a:pt x="169" y="86"/>
                </a:lnTo>
                <a:lnTo>
                  <a:pt x="177" y="81"/>
                </a:lnTo>
                <a:lnTo>
                  <a:pt x="184" y="80"/>
                </a:lnTo>
                <a:lnTo>
                  <a:pt x="194" y="75"/>
                </a:lnTo>
                <a:lnTo>
                  <a:pt x="202" y="70"/>
                </a:lnTo>
                <a:lnTo>
                  <a:pt x="208" y="66"/>
                </a:lnTo>
                <a:lnTo>
                  <a:pt x="216" y="63"/>
                </a:lnTo>
                <a:lnTo>
                  <a:pt x="223" y="58"/>
                </a:lnTo>
                <a:lnTo>
                  <a:pt x="230" y="53"/>
                </a:lnTo>
                <a:lnTo>
                  <a:pt x="237" y="49"/>
                </a:lnTo>
                <a:lnTo>
                  <a:pt x="245" y="44"/>
                </a:lnTo>
                <a:lnTo>
                  <a:pt x="252" y="38"/>
                </a:lnTo>
                <a:lnTo>
                  <a:pt x="264" y="28"/>
                </a:lnTo>
                <a:lnTo>
                  <a:pt x="270" y="22"/>
                </a:lnTo>
                <a:lnTo>
                  <a:pt x="277" y="17"/>
                </a:lnTo>
                <a:lnTo>
                  <a:pt x="277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00" name="Freeform 48"/>
          <p:cNvSpPr>
            <a:spLocks/>
          </p:cNvSpPr>
          <p:nvPr/>
        </p:nvSpPr>
        <p:spPr bwMode="auto">
          <a:xfrm>
            <a:off x="5140325" y="1963738"/>
            <a:ext cx="201613" cy="371475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0" y="6"/>
              </a:cxn>
              <a:cxn ang="0">
                <a:pos x="4" y="16"/>
              </a:cxn>
              <a:cxn ang="0">
                <a:pos x="24" y="19"/>
              </a:cxn>
              <a:cxn ang="0">
                <a:pos x="33" y="22"/>
              </a:cxn>
              <a:cxn ang="0">
                <a:pos x="60" y="33"/>
              </a:cxn>
              <a:cxn ang="0">
                <a:pos x="71" y="41"/>
              </a:cxn>
              <a:cxn ang="0">
                <a:pos x="79" y="47"/>
              </a:cxn>
              <a:cxn ang="0">
                <a:pos x="85" y="55"/>
              </a:cxn>
              <a:cxn ang="0">
                <a:pos x="93" y="66"/>
              </a:cxn>
              <a:cxn ang="0">
                <a:pos x="104" y="92"/>
              </a:cxn>
              <a:cxn ang="0">
                <a:pos x="107" y="102"/>
              </a:cxn>
              <a:cxn ang="0">
                <a:pos x="108" y="119"/>
              </a:cxn>
              <a:cxn ang="0">
                <a:pos x="107" y="120"/>
              </a:cxn>
              <a:cxn ang="0">
                <a:pos x="105" y="135"/>
              </a:cxn>
              <a:cxn ang="0">
                <a:pos x="99" y="158"/>
              </a:cxn>
              <a:cxn ang="0">
                <a:pos x="91" y="172"/>
              </a:cxn>
              <a:cxn ang="0">
                <a:pos x="83" y="183"/>
              </a:cxn>
              <a:cxn ang="0">
                <a:pos x="75" y="191"/>
              </a:cxn>
              <a:cxn ang="0">
                <a:pos x="64" y="199"/>
              </a:cxn>
              <a:cxn ang="0">
                <a:pos x="50" y="206"/>
              </a:cxn>
              <a:cxn ang="0">
                <a:pos x="27" y="213"/>
              </a:cxn>
              <a:cxn ang="0">
                <a:pos x="13" y="214"/>
              </a:cxn>
              <a:cxn ang="0">
                <a:pos x="10" y="216"/>
              </a:cxn>
              <a:cxn ang="0">
                <a:pos x="4" y="219"/>
              </a:cxn>
              <a:cxn ang="0">
                <a:pos x="0" y="228"/>
              </a:cxn>
              <a:cxn ang="0">
                <a:pos x="7" y="234"/>
              </a:cxn>
              <a:cxn ang="0">
                <a:pos x="13" y="234"/>
              </a:cxn>
              <a:cxn ang="0">
                <a:pos x="27" y="233"/>
              </a:cxn>
              <a:cxn ang="0">
                <a:pos x="39" y="230"/>
              </a:cxn>
              <a:cxn ang="0">
                <a:pos x="69" y="216"/>
              </a:cxn>
              <a:cxn ang="0">
                <a:pos x="80" y="211"/>
              </a:cxn>
              <a:cxn ang="0">
                <a:pos x="88" y="203"/>
              </a:cxn>
              <a:cxn ang="0">
                <a:pos x="96" y="195"/>
              </a:cxn>
              <a:cxn ang="0">
                <a:pos x="104" y="188"/>
              </a:cxn>
              <a:cxn ang="0">
                <a:pos x="108" y="177"/>
              </a:cxn>
              <a:cxn ang="0">
                <a:pos x="122" y="147"/>
              </a:cxn>
              <a:cxn ang="0">
                <a:pos x="125" y="135"/>
              </a:cxn>
              <a:cxn ang="0">
                <a:pos x="127" y="120"/>
              </a:cxn>
              <a:cxn ang="0">
                <a:pos x="125" y="110"/>
              </a:cxn>
              <a:cxn ang="0">
                <a:pos x="124" y="92"/>
              </a:cxn>
              <a:cxn ang="0">
                <a:pos x="114" y="66"/>
              </a:cxn>
              <a:cxn ang="0">
                <a:pos x="107" y="52"/>
              </a:cxn>
              <a:cxn ang="0">
                <a:pos x="100" y="42"/>
              </a:cxn>
              <a:cxn ang="0">
                <a:pos x="91" y="35"/>
              </a:cxn>
              <a:cxn ang="0">
                <a:pos x="83" y="25"/>
              </a:cxn>
              <a:cxn ang="0">
                <a:pos x="74" y="19"/>
              </a:cxn>
              <a:cxn ang="0">
                <a:pos x="60" y="11"/>
              </a:cxn>
              <a:cxn ang="0">
                <a:pos x="33" y="2"/>
              </a:cxn>
              <a:cxn ang="0">
                <a:pos x="10" y="0"/>
              </a:cxn>
            </a:cxnLst>
            <a:rect l="0" t="0" r="r" b="b"/>
            <a:pathLst>
              <a:path w="127" h="234">
                <a:moveTo>
                  <a:pt x="10" y="0"/>
                </a:move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3"/>
                </a:lnTo>
                <a:lnTo>
                  <a:pt x="4" y="16"/>
                </a:lnTo>
                <a:lnTo>
                  <a:pt x="7" y="19"/>
                </a:lnTo>
                <a:lnTo>
                  <a:pt x="24" y="19"/>
                </a:lnTo>
                <a:lnTo>
                  <a:pt x="27" y="21"/>
                </a:lnTo>
                <a:lnTo>
                  <a:pt x="33" y="22"/>
                </a:lnTo>
                <a:lnTo>
                  <a:pt x="50" y="27"/>
                </a:lnTo>
                <a:lnTo>
                  <a:pt x="60" y="33"/>
                </a:lnTo>
                <a:lnTo>
                  <a:pt x="64" y="35"/>
                </a:lnTo>
                <a:lnTo>
                  <a:pt x="71" y="41"/>
                </a:lnTo>
                <a:lnTo>
                  <a:pt x="75" y="42"/>
                </a:lnTo>
                <a:lnTo>
                  <a:pt x="79" y="47"/>
                </a:lnTo>
                <a:lnTo>
                  <a:pt x="83" y="50"/>
                </a:lnTo>
                <a:lnTo>
                  <a:pt x="85" y="55"/>
                </a:lnTo>
                <a:lnTo>
                  <a:pt x="91" y="61"/>
                </a:lnTo>
                <a:lnTo>
                  <a:pt x="93" y="66"/>
                </a:lnTo>
                <a:lnTo>
                  <a:pt x="99" y="75"/>
                </a:lnTo>
                <a:lnTo>
                  <a:pt x="104" y="92"/>
                </a:lnTo>
                <a:lnTo>
                  <a:pt x="105" y="99"/>
                </a:lnTo>
                <a:lnTo>
                  <a:pt x="107" y="102"/>
                </a:lnTo>
                <a:lnTo>
                  <a:pt x="107" y="113"/>
                </a:lnTo>
                <a:lnTo>
                  <a:pt x="108" y="119"/>
                </a:lnTo>
                <a:lnTo>
                  <a:pt x="108" y="114"/>
                </a:lnTo>
                <a:lnTo>
                  <a:pt x="107" y="120"/>
                </a:lnTo>
                <a:lnTo>
                  <a:pt x="107" y="131"/>
                </a:lnTo>
                <a:lnTo>
                  <a:pt x="105" y="135"/>
                </a:lnTo>
                <a:lnTo>
                  <a:pt x="104" y="141"/>
                </a:lnTo>
                <a:lnTo>
                  <a:pt x="99" y="158"/>
                </a:lnTo>
                <a:lnTo>
                  <a:pt x="93" y="167"/>
                </a:lnTo>
                <a:lnTo>
                  <a:pt x="91" y="172"/>
                </a:lnTo>
                <a:lnTo>
                  <a:pt x="85" y="178"/>
                </a:lnTo>
                <a:lnTo>
                  <a:pt x="83" y="183"/>
                </a:lnTo>
                <a:lnTo>
                  <a:pt x="79" y="186"/>
                </a:lnTo>
                <a:lnTo>
                  <a:pt x="75" y="191"/>
                </a:lnTo>
                <a:lnTo>
                  <a:pt x="71" y="192"/>
                </a:lnTo>
                <a:lnTo>
                  <a:pt x="64" y="199"/>
                </a:lnTo>
                <a:lnTo>
                  <a:pt x="60" y="200"/>
                </a:lnTo>
                <a:lnTo>
                  <a:pt x="50" y="206"/>
                </a:lnTo>
                <a:lnTo>
                  <a:pt x="33" y="211"/>
                </a:lnTo>
                <a:lnTo>
                  <a:pt x="27" y="213"/>
                </a:lnTo>
                <a:lnTo>
                  <a:pt x="24" y="214"/>
                </a:lnTo>
                <a:lnTo>
                  <a:pt x="13" y="214"/>
                </a:lnTo>
                <a:lnTo>
                  <a:pt x="7" y="216"/>
                </a:lnTo>
                <a:lnTo>
                  <a:pt x="10" y="216"/>
                </a:lnTo>
                <a:lnTo>
                  <a:pt x="7" y="216"/>
                </a:lnTo>
                <a:lnTo>
                  <a:pt x="4" y="219"/>
                </a:lnTo>
                <a:lnTo>
                  <a:pt x="0" y="222"/>
                </a:lnTo>
                <a:lnTo>
                  <a:pt x="0" y="228"/>
                </a:lnTo>
                <a:lnTo>
                  <a:pt x="4" y="231"/>
                </a:lnTo>
                <a:lnTo>
                  <a:pt x="7" y="234"/>
                </a:lnTo>
                <a:lnTo>
                  <a:pt x="10" y="234"/>
                </a:lnTo>
                <a:lnTo>
                  <a:pt x="13" y="234"/>
                </a:lnTo>
                <a:lnTo>
                  <a:pt x="16" y="233"/>
                </a:lnTo>
                <a:lnTo>
                  <a:pt x="27" y="233"/>
                </a:lnTo>
                <a:lnTo>
                  <a:pt x="33" y="231"/>
                </a:lnTo>
                <a:lnTo>
                  <a:pt x="39" y="230"/>
                </a:lnTo>
                <a:lnTo>
                  <a:pt x="60" y="222"/>
                </a:lnTo>
                <a:lnTo>
                  <a:pt x="69" y="216"/>
                </a:lnTo>
                <a:lnTo>
                  <a:pt x="74" y="214"/>
                </a:lnTo>
                <a:lnTo>
                  <a:pt x="80" y="211"/>
                </a:lnTo>
                <a:lnTo>
                  <a:pt x="83" y="208"/>
                </a:lnTo>
                <a:lnTo>
                  <a:pt x="88" y="203"/>
                </a:lnTo>
                <a:lnTo>
                  <a:pt x="91" y="199"/>
                </a:lnTo>
                <a:lnTo>
                  <a:pt x="96" y="195"/>
                </a:lnTo>
                <a:lnTo>
                  <a:pt x="100" y="191"/>
                </a:lnTo>
                <a:lnTo>
                  <a:pt x="104" y="188"/>
                </a:lnTo>
                <a:lnTo>
                  <a:pt x="107" y="181"/>
                </a:lnTo>
                <a:lnTo>
                  <a:pt x="108" y="177"/>
                </a:lnTo>
                <a:lnTo>
                  <a:pt x="114" y="167"/>
                </a:lnTo>
                <a:lnTo>
                  <a:pt x="122" y="147"/>
                </a:lnTo>
                <a:lnTo>
                  <a:pt x="124" y="141"/>
                </a:lnTo>
                <a:lnTo>
                  <a:pt x="125" y="135"/>
                </a:lnTo>
                <a:lnTo>
                  <a:pt x="125" y="124"/>
                </a:lnTo>
                <a:lnTo>
                  <a:pt x="127" y="120"/>
                </a:lnTo>
                <a:lnTo>
                  <a:pt x="127" y="116"/>
                </a:lnTo>
                <a:lnTo>
                  <a:pt x="125" y="110"/>
                </a:lnTo>
                <a:lnTo>
                  <a:pt x="125" y="99"/>
                </a:lnTo>
                <a:lnTo>
                  <a:pt x="124" y="92"/>
                </a:lnTo>
                <a:lnTo>
                  <a:pt x="122" y="86"/>
                </a:lnTo>
                <a:lnTo>
                  <a:pt x="114" y="66"/>
                </a:lnTo>
                <a:lnTo>
                  <a:pt x="108" y="56"/>
                </a:lnTo>
                <a:lnTo>
                  <a:pt x="107" y="52"/>
                </a:lnTo>
                <a:lnTo>
                  <a:pt x="104" y="46"/>
                </a:lnTo>
                <a:lnTo>
                  <a:pt x="100" y="42"/>
                </a:lnTo>
                <a:lnTo>
                  <a:pt x="96" y="38"/>
                </a:lnTo>
                <a:lnTo>
                  <a:pt x="91" y="35"/>
                </a:lnTo>
                <a:lnTo>
                  <a:pt x="88" y="30"/>
                </a:lnTo>
                <a:lnTo>
                  <a:pt x="83" y="25"/>
                </a:lnTo>
                <a:lnTo>
                  <a:pt x="80" y="22"/>
                </a:lnTo>
                <a:lnTo>
                  <a:pt x="74" y="19"/>
                </a:lnTo>
                <a:lnTo>
                  <a:pt x="69" y="17"/>
                </a:lnTo>
                <a:lnTo>
                  <a:pt x="60" y="11"/>
                </a:lnTo>
                <a:lnTo>
                  <a:pt x="39" y="3"/>
                </a:lnTo>
                <a:lnTo>
                  <a:pt x="33" y="2"/>
                </a:lnTo>
                <a:lnTo>
                  <a:pt x="2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01" name="Freeform 49"/>
          <p:cNvSpPr>
            <a:spLocks/>
          </p:cNvSpPr>
          <p:nvPr/>
        </p:nvSpPr>
        <p:spPr bwMode="auto">
          <a:xfrm>
            <a:off x="4902200" y="1963738"/>
            <a:ext cx="288925" cy="30162"/>
          </a:xfrm>
          <a:custGeom>
            <a:avLst/>
            <a:gdLst/>
            <a:ahLst/>
            <a:cxnLst>
              <a:cxn ang="0">
                <a:pos x="172" y="19"/>
              </a:cxn>
              <a:cxn ang="0">
                <a:pos x="175" y="19"/>
              </a:cxn>
              <a:cxn ang="0">
                <a:pos x="179" y="16"/>
              </a:cxn>
              <a:cxn ang="0">
                <a:pos x="182" y="13"/>
              </a:cxn>
              <a:cxn ang="0">
                <a:pos x="182" y="6"/>
              </a:cxn>
              <a:cxn ang="0">
                <a:pos x="179" y="3"/>
              </a:cxn>
              <a:cxn ang="0">
                <a:pos x="175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13"/>
              </a:cxn>
              <a:cxn ang="0">
                <a:pos x="4" y="16"/>
              </a:cxn>
              <a:cxn ang="0">
                <a:pos x="7" y="19"/>
              </a:cxn>
              <a:cxn ang="0">
                <a:pos x="10" y="19"/>
              </a:cxn>
              <a:cxn ang="0">
                <a:pos x="172" y="19"/>
              </a:cxn>
            </a:cxnLst>
            <a:rect l="0" t="0" r="r" b="b"/>
            <a:pathLst>
              <a:path w="182" h="19">
                <a:moveTo>
                  <a:pt x="172" y="19"/>
                </a:moveTo>
                <a:lnTo>
                  <a:pt x="175" y="19"/>
                </a:lnTo>
                <a:lnTo>
                  <a:pt x="179" y="16"/>
                </a:lnTo>
                <a:lnTo>
                  <a:pt x="182" y="13"/>
                </a:lnTo>
                <a:lnTo>
                  <a:pt x="182" y="6"/>
                </a:lnTo>
                <a:lnTo>
                  <a:pt x="179" y="3"/>
                </a:lnTo>
                <a:lnTo>
                  <a:pt x="175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3"/>
                </a:lnTo>
                <a:lnTo>
                  <a:pt x="4" y="16"/>
                </a:lnTo>
                <a:lnTo>
                  <a:pt x="7" y="19"/>
                </a:lnTo>
                <a:lnTo>
                  <a:pt x="10" y="19"/>
                </a:lnTo>
                <a:lnTo>
                  <a:pt x="172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02" name="Freeform 50"/>
          <p:cNvSpPr>
            <a:spLocks/>
          </p:cNvSpPr>
          <p:nvPr/>
        </p:nvSpPr>
        <p:spPr bwMode="auto">
          <a:xfrm>
            <a:off x="4902200" y="2308225"/>
            <a:ext cx="288925" cy="30163"/>
          </a:xfrm>
          <a:custGeom>
            <a:avLst/>
            <a:gdLst/>
            <a:ahLst/>
            <a:cxnLst>
              <a:cxn ang="0">
                <a:pos x="172" y="19"/>
              </a:cxn>
              <a:cxn ang="0">
                <a:pos x="175" y="19"/>
              </a:cxn>
              <a:cxn ang="0">
                <a:pos x="179" y="16"/>
              </a:cxn>
              <a:cxn ang="0">
                <a:pos x="182" y="13"/>
              </a:cxn>
              <a:cxn ang="0">
                <a:pos x="182" y="7"/>
              </a:cxn>
              <a:cxn ang="0">
                <a:pos x="179" y="3"/>
              </a:cxn>
              <a:cxn ang="0">
                <a:pos x="175" y="0"/>
              </a:cxn>
              <a:cxn ang="0">
                <a:pos x="7" y="0"/>
              </a:cxn>
              <a:cxn ang="0">
                <a:pos x="4" y="3"/>
              </a:cxn>
              <a:cxn ang="0">
                <a:pos x="0" y="7"/>
              </a:cxn>
              <a:cxn ang="0">
                <a:pos x="0" y="13"/>
              </a:cxn>
              <a:cxn ang="0">
                <a:pos x="4" y="16"/>
              </a:cxn>
              <a:cxn ang="0">
                <a:pos x="7" y="19"/>
              </a:cxn>
              <a:cxn ang="0">
                <a:pos x="10" y="19"/>
              </a:cxn>
              <a:cxn ang="0">
                <a:pos x="172" y="19"/>
              </a:cxn>
            </a:cxnLst>
            <a:rect l="0" t="0" r="r" b="b"/>
            <a:pathLst>
              <a:path w="182" h="19">
                <a:moveTo>
                  <a:pt x="172" y="19"/>
                </a:moveTo>
                <a:lnTo>
                  <a:pt x="175" y="19"/>
                </a:lnTo>
                <a:lnTo>
                  <a:pt x="179" y="16"/>
                </a:lnTo>
                <a:lnTo>
                  <a:pt x="182" y="13"/>
                </a:lnTo>
                <a:lnTo>
                  <a:pt x="182" y="7"/>
                </a:lnTo>
                <a:lnTo>
                  <a:pt x="179" y="3"/>
                </a:lnTo>
                <a:lnTo>
                  <a:pt x="175" y="0"/>
                </a:lnTo>
                <a:lnTo>
                  <a:pt x="7" y="0"/>
                </a:lnTo>
                <a:lnTo>
                  <a:pt x="4" y="3"/>
                </a:lnTo>
                <a:lnTo>
                  <a:pt x="0" y="7"/>
                </a:lnTo>
                <a:lnTo>
                  <a:pt x="0" y="13"/>
                </a:lnTo>
                <a:lnTo>
                  <a:pt x="4" y="16"/>
                </a:lnTo>
                <a:lnTo>
                  <a:pt x="7" y="19"/>
                </a:lnTo>
                <a:lnTo>
                  <a:pt x="10" y="19"/>
                </a:lnTo>
                <a:lnTo>
                  <a:pt x="172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03" name="Freeform 51"/>
          <p:cNvSpPr>
            <a:spLocks/>
          </p:cNvSpPr>
          <p:nvPr/>
        </p:nvSpPr>
        <p:spPr bwMode="auto">
          <a:xfrm>
            <a:off x="4902200" y="1963738"/>
            <a:ext cx="30163" cy="374650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9" y="6"/>
              </a:cxn>
              <a:cxn ang="0">
                <a:pos x="16" y="3"/>
              </a:cxn>
              <a:cxn ang="0">
                <a:pos x="13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230"/>
              </a:cxn>
              <a:cxn ang="0">
                <a:pos x="4" y="233"/>
              </a:cxn>
              <a:cxn ang="0">
                <a:pos x="7" y="236"/>
              </a:cxn>
              <a:cxn ang="0">
                <a:pos x="13" y="236"/>
              </a:cxn>
              <a:cxn ang="0">
                <a:pos x="16" y="233"/>
              </a:cxn>
              <a:cxn ang="0">
                <a:pos x="19" y="230"/>
              </a:cxn>
              <a:cxn ang="0">
                <a:pos x="19" y="227"/>
              </a:cxn>
              <a:cxn ang="0">
                <a:pos x="19" y="10"/>
              </a:cxn>
            </a:cxnLst>
            <a:rect l="0" t="0" r="r" b="b"/>
            <a:pathLst>
              <a:path w="19" h="236">
                <a:moveTo>
                  <a:pt x="19" y="10"/>
                </a:moveTo>
                <a:lnTo>
                  <a:pt x="19" y="6"/>
                </a:lnTo>
                <a:lnTo>
                  <a:pt x="16" y="3"/>
                </a:lnTo>
                <a:lnTo>
                  <a:pt x="13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230"/>
                </a:lnTo>
                <a:lnTo>
                  <a:pt x="4" y="233"/>
                </a:lnTo>
                <a:lnTo>
                  <a:pt x="7" y="236"/>
                </a:lnTo>
                <a:lnTo>
                  <a:pt x="13" y="236"/>
                </a:lnTo>
                <a:lnTo>
                  <a:pt x="16" y="233"/>
                </a:lnTo>
                <a:lnTo>
                  <a:pt x="19" y="230"/>
                </a:lnTo>
                <a:lnTo>
                  <a:pt x="19" y="227"/>
                </a:lnTo>
                <a:lnTo>
                  <a:pt x="19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04" name="Freeform 52"/>
          <p:cNvSpPr>
            <a:spLocks/>
          </p:cNvSpPr>
          <p:nvPr/>
        </p:nvSpPr>
        <p:spPr bwMode="auto">
          <a:xfrm>
            <a:off x="5140325" y="2382838"/>
            <a:ext cx="201613" cy="371475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0" y="6"/>
              </a:cxn>
              <a:cxn ang="0">
                <a:pos x="4" y="16"/>
              </a:cxn>
              <a:cxn ang="0">
                <a:pos x="24" y="19"/>
              </a:cxn>
              <a:cxn ang="0">
                <a:pos x="33" y="22"/>
              </a:cxn>
              <a:cxn ang="0">
                <a:pos x="60" y="33"/>
              </a:cxn>
              <a:cxn ang="0">
                <a:pos x="71" y="41"/>
              </a:cxn>
              <a:cxn ang="0">
                <a:pos x="79" y="47"/>
              </a:cxn>
              <a:cxn ang="0">
                <a:pos x="85" y="55"/>
              </a:cxn>
              <a:cxn ang="0">
                <a:pos x="93" y="66"/>
              </a:cxn>
              <a:cxn ang="0">
                <a:pos x="104" y="92"/>
              </a:cxn>
              <a:cxn ang="0">
                <a:pos x="107" y="102"/>
              </a:cxn>
              <a:cxn ang="0">
                <a:pos x="108" y="119"/>
              </a:cxn>
              <a:cxn ang="0">
                <a:pos x="107" y="120"/>
              </a:cxn>
              <a:cxn ang="0">
                <a:pos x="105" y="134"/>
              </a:cxn>
              <a:cxn ang="0">
                <a:pos x="99" y="158"/>
              </a:cxn>
              <a:cxn ang="0">
                <a:pos x="91" y="172"/>
              </a:cxn>
              <a:cxn ang="0">
                <a:pos x="83" y="183"/>
              </a:cxn>
              <a:cxn ang="0">
                <a:pos x="75" y="191"/>
              </a:cxn>
              <a:cxn ang="0">
                <a:pos x="64" y="198"/>
              </a:cxn>
              <a:cxn ang="0">
                <a:pos x="50" y="206"/>
              </a:cxn>
              <a:cxn ang="0">
                <a:pos x="27" y="213"/>
              </a:cxn>
              <a:cxn ang="0">
                <a:pos x="13" y="214"/>
              </a:cxn>
              <a:cxn ang="0">
                <a:pos x="10" y="216"/>
              </a:cxn>
              <a:cxn ang="0">
                <a:pos x="4" y="219"/>
              </a:cxn>
              <a:cxn ang="0">
                <a:pos x="0" y="228"/>
              </a:cxn>
              <a:cxn ang="0">
                <a:pos x="7" y="234"/>
              </a:cxn>
              <a:cxn ang="0">
                <a:pos x="13" y="234"/>
              </a:cxn>
              <a:cxn ang="0">
                <a:pos x="27" y="233"/>
              </a:cxn>
              <a:cxn ang="0">
                <a:pos x="39" y="230"/>
              </a:cxn>
              <a:cxn ang="0">
                <a:pos x="69" y="216"/>
              </a:cxn>
              <a:cxn ang="0">
                <a:pos x="80" y="211"/>
              </a:cxn>
              <a:cxn ang="0">
                <a:pos x="88" y="203"/>
              </a:cxn>
              <a:cxn ang="0">
                <a:pos x="96" y="195"/>
              </a:cxn>
              <a:cxn ang="0">
                <a:pos x="104" y="188"/>
              </a:cxn>
              <a:cxn ang="0">
                <a:pos x="108" y="177"/>
              </a:cxn>
              <a:cxn ang="0">
                <a:pos x="122" y="147"/>
              </a:cxn>
              <a:cxn ang="0">
                <a:pos x="125" y="134"/>
              </a:cxn>
              <a:cxn ang="0">
                <a:pos x="127" y="120"/>
              </a:cxn>
              <a:cxn ang="0">
                <a:pos x="125" y="109"/>
              </a:cxn>
              <a:cxn ang="0">
                <a:pos x="124" y="92"/>
              </a:cxn>
              <a:cxn ang="0">
                <a:pos x="114" y="66"/>
              </a:cxn>
              <a:cxn ang="0">
                <a:pos x="107" y="52"/>
              </a:cxn>
              <a:cxn ang="0">
                <a:pos x="100" y="42"/>
              </a:cxn>
              <a:cxn ang="0">
                <a:pos x="91" y="34"/>
              </a:cxn>
              <a:cxn ang="0">
                <a:pos x="83" y="25"/>
              </a:cxn>
              <a:cxn ang="0">
                <a:pos x="74" y="19"/>
              </a:cxn>
              <a:cxn ang="0">
                <a:pos x="60" y="11"/>
              </a:cxn>
              <a:cxn ang="0">
                <a:pos x="33" y="2"/>
              </a:cxn>
              <a:cxn ang="0">
                <a:pos x="10" y="0"/>
              </a:cxn>
            </a:cxnLst>
            <a:rect l="0" t="0" r="r" b="b"/>
            <a:pathLst>
              <a:path w="127" h="234">
                <a:moveTo>
                  <a:pt x="10" y="0"/>
                </a:move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3"/>
                </a:lnTo>
                <a:lnTo>
                  <a:pt x="4" y="16"/>
                </a:lnTo>
                <a:lnTo>
                  <a:pt x="7" y="19"/>
                </a:lnTo>
                <a:lnTo>
                  <a:pt x="24" y="19"/>
                </a:lnTo>
                <a:lnTo>
                  <a:pt x="27" y="20"/>
                </a:lnTo>
                <a:lnTo>
                  <a:pt x="33" y="22"/>
                </a:lnTo>
                <a:lnTo>
                  <a:pt x="50" y="27"/>
                </a:lnTo>
                <a:lnTo>
                  <a:pt x="60" y="33"/>
                </a:lnTo>
                <a:lnTo>
                  <a:pt x="64" y="34"/>
                </a:lnTo>
                <a:lnTo>
                  <a:pt x="71" y="41"/>
                </a:lnTo>
                <a:lnTo>
                  <a:pt x="75" y="42"/>
                </a:lnTo>
                <a:lnTo>
                  <a:pt x="79" y="47"/>
                </a:lnTo>
                <a:lnTo>
                  <a:pt x="83" y="50"/>
                </a:lnTo>
                <a:lnTo>
                  <a:pt x="85" y="55"/>
                </a:lnTo>
                <a:lnTo>
                  <a:pt x="91" y="61"/>
                </a:lnTo>
                <a:lnTo>
                  <a:pt x="93" y="66"/>
                </a:lnTo>
                <a:lnTo>
                  <a:pt x="99" y="75"/>
                </a:lnTo>
                <a:lnTo>
                  <a:pt x="104" y="92"/>
                </a:lnTo>
                <a:lnTo>
                  <a:pt x="105" y="99"/>
                </a:lnTo>
                <a:lnTo>
                  <a:pt x="107" y="102"/>
                </a:lnTo>
                <a:lnTo>
                  <a:pt x="107" y="113"/>
                </a:lnTo>
                <a:lnTo>
                  <a:pt x="108" y="119"/>
                </a:lnTo>
                <a:lnTo>
                  <a:pt x="108" y="114"/>
                </a:lnTo>
                <a:lnTo>
                  <a:pt x="107" y="120"/>
                </a:lnTo>
                <a:lnTo>
                  <a:pt x="107" y="131"/>
                </a:lnTo>
                <a:lnTo>
                  <a:pt x="105" y="134"/>
                </a:lnTo>
                <a:lnTo>
                  <a:pt x="104" y="141"/>
                </a:lnTo>
                <a:lnTo>
                  <a:pt x="99" y="158"/>
                </a:lnTo>
                <a:lnTo>
                  <a:pt x="93" y="167"/>
                </a:lnTo>
                <a:lnTo>
                  <a:pt x="91" y="172"/>
                </a:lnTo>
                <a:lnTo>
                  <a:pt x="85" y="178"/>
                </a:lnTo>
                <a:lnTo>
                  <a:pt x="83" y="183"/>
                </a:lnTo>
                <a:lnTo>
                  <a:pt x="79" y="186"/>
                </a:lnTo>
                <a:lnTo>
                  <a:pt x="75" y="191"/>
                </a:lnTo>
                <a:lnTo>
                  <a:pt x="71" y="192"/>
                </a:lnTo>
                <a:lnTo>
                  <a:pt x="64" y="198"/>
                </a:lnTo>
                <a:lnTo>
                  <a:pt x="60" y="200"/>
                </a:lnTo>
                <a:lnTo>
                  <a:pt x="50" y="206"/>
                </a:lnTo>
                <a:lnTo>
                  <a:pt x="33" y="211"/>
                </a:lnTo>
                <a:lnTo>
                  <a:pt x="27" y="213"/>
                </a:lnTo>
                <a:lnTo>
                  <a:pt x="24" y="214"/>
                </a:lnTo>
                <a:lnTo>
                  <a:pt x="13" y="214"/>
                </a:lnTo>
                <a:lnTo>
                  <a:pt x="7" y="216"/>
                </a:lnTo>
                <a:lnTo>
                  <a:pt x="10" y="216"/>
                </a:lnTo>
                <a:lnTo>
                  <a:pt x="7" y="216"/>
                </a:lnTo>
                <a:lnTo>
                  <a:pt x="4" y="219"/>
                </a:lnTo>
                <a:lnTo>
                  <a:pt x="0" y="222"/>
                </a:lnTo>
                <a:lnTo>
                  <a:pt x="0" y="228"/>
                </a:lnTo>
                <a:lnTo>
                  <a:pt x="4" y="231"/>
                </a:lnTo>
                <a:lnTo>
                  <a:pt x="7" y="234"/>
                </a:lnTo>
                <a:lnTo>
                  <a:pt x="10" y="234"/>
                </a:lnTo>
                <a:lnTo>
                  <a:pt x="13" y="234"/>
                </a:lnTo>
                <a:lnTo>
                  <a:pt x="16" y="233"/>
                </a:lnTo>
                <a:lnTo>
                  <a:pt x="27" y="233"/>
                </a:lnTo>
                <a:lnTo>
                  <a:pt x="33" y="231"/>
                </a:lnTo>
                <a:lnTo>
                  <a:pt x="39" y="230"/>
                </a:lnTo>
                <a:lnTo>
                  <a:pt x="60" y="222"/>
                </a:lnTo>
                <a:lnTo>
                  <a:pt x="69" y="216"/>
                </a:lnTo>
                <a:lnTo>
                  <a:pt x="74" y="214"/>
                </a:lnTo>
                <a:lnTo>
                  <a:pt x="80" y="211"/>
                </a:lnTo>
                <a:lnTo>
                  <a:pt x="83" y="208"/>
                </a:lnTo>
                <a:lnTo>
                  <a:pt x="88" y="203"/>
                </a:lnTo>
                <a:lnTo>
                  <a:pt x="91" y="198"/>
                </a:lnTo>
                <a:lnTo>
                  <a:pt x="96" y="195"/>
                </a:lnTo>
                <a:lnTo>
                  <a:pt x="100" y="191"/>
                </a:lnTo>
                <a:lnTo>
                  <a:pt x="104" y="188"/>
                </a:lnTo>
                <a:lnTo>
                  <a:pt x="107" y="181"/>
                </a:lnTo>
                <a:lnTo>
                  <a:pt x="108" y="177"/>
                </a:lnTo>
                <a:lnTo>
                  <a:pt x="114" y="167"/>
                </a:lnTo>
                <a:lnTo>
                  <a:pt x="122" y="147"/>
                </a:lnTo>
                <a:lnTo>
                  <a:pt x="124" y="141"/>
                </a:lnTo>
                <a:lnTo>
                  <a:pt x="125" y="134"/>
                </a:lnTo>
                <a:lnTo>
                  <a:pt x="125" y="124"/>
                </a:lnTo>
                <a:lnTo>
                  <a:pt x="127" y="120"/>
                </a:lnTo>
                <a:lnTo>
                  <a:pt x="127" y="116"/>
                </a:lnTo>
                <a:lnTo>
                  <a:pt x="125" y="109"/>
                </a:lnTo>
                <a:lnTo>
                  <a:pt x="125" y="99"/>
                </a:lnTo>
                <a:lnTo>
                  <a:pt x="124" y="92"/>
                </a:lnTo>
                <a:lnTo>
                  <a:pt x="122" y="86"/>
                </a:lnTo>
                <a:lnTo>
                  <a:pt x="114" y="66"/>
                </a:lnTo>
                <a:lnTo>
                  <a:pt x="108" y="56"/>
                </a:lnTo>
                <a:lnTo>
                  <a:pt x="107" y="52"/>
                </a:lnTo>
                <a:lnTo>
                  <a:pt x="104" y="45"/>
                </a:lnTo>
                <a:lnTo>
                  <a:pt x="100" y="42"/>
                </a:lnTo>
                <a:lnTo>
                  <a:pt x="96" y="38"/>
                </a:lnTo>
                <a:lnTo>
                  <a:pt x="91" y="34"/>
                </a:lnTo>
                <a:lnTo>
                  <a:pt x="88" y="30"/>
                </a:lnTo>
                <a:lnTo>
                  <a:pt x="83" y="25"/>
                </a:lnTo>
                <a:lnTo>
                  <a:pt x="80" y="22"/>
                </a:lnTo>
                <a:lnTo>
                  <a:pt x="74" y="19"/>
                </a:lnTo>
                <a:lnTo>
                  <a:pt x="69" y="17"/>
                </a:lnTo>
                <a:lnTo>
                  <a:pt x="60" y="11"/>
                </a:lnTo>
                <a:lnTo>
                  <a:pt x="39" y="3"/>
                </a:lnTo>
                <a:lnTo>
                  <a:pt x="33" y="2"/>
                </a:lnTo>
                <a:lnTo>
                  <a:pt x="2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05" name="Freeform 53"/>
          <p:cNvSpPr>
            <a:spLocks/>
          </p:cNvSpPr>
          <p:nvPr/>
        </p:nvSpPr>
        <p:spPr bwMode="auto">
          <a:xfrm>
            <a:off x="4902200" y="2382838"/>
            <a:ext cx="288925" cy="30162"/>
          </a:xfrm>
          <a:custGeom>
            <a:avLst/>
            <a:gdLst/>
            <a:ahLst/>
            <a:cxnLst>
              <a:cxn ang="0">
                <a:pos x="172" y="19"/>
              </a:cxn>
              <a:cxn ang="0">
                <a:pos x="175" y="19"/>
              </a:cxn>
              <a:cxn ang="0">
                <a:pos x="179" y="16"/>
              </a:cxn>
              <a:cxn ang="0">
                <a:pos x="182" y="13"/>
              </a:cxn>
              <a:cxn ang="0">
                <a:pos x="182" y="6"/>
              </a:cxn>
              <a:cxn ang="0">
                <a:pos x="179" y="3"/>
              </a:cxn>
              <a:cxn ang="0">
                <a:pos x="175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13"/>
              </a:cxn>
              <a:cxn ang="0">
                <a:pos x="4" y="16"/>
              </a:cxn>
              <a:cxn ang="0">
                <a:pos x="7" y="19"/>
              </a:cxn>
              <a:cxn ang="0">
                <a:pos x="10" y="19"/>
              </a:cxn>
              <a:cxn ang="0">
                <a:pos x="172" y="19"/>
              </a:cxn>
            </a:cxnLst>
            <a:rect l="0" t="0" r="r" b="b"/>
            <a:pathLst>
              <a:path w="182" h="19">
                <a:moveTo>
                  <a:pt x="172" y="19"/>
                </a:moveTo>
                <a:lnTo>
                  <a:pt x="175" y="19"/>
                </a:lnTo>
                <a:lnTo>
                  <a:pt x="179" y="16"/>
                </a:lnTo>
                <a:lnTo>
                  <a:pt x="182" y="13"/>
                </a:lnTo>
                <a:lnTo>
                  <a:pt x="182" y="6"/>
                </a:lnTo>
                <a:lnTo>
                  <a:pt x="179" y="3"/>
                </a:lnTo>
                <a:lnTo>
                  <a:pt x="175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3"/>
                </a:lnTo>
                <a:lnTo>
                  <a:pt x="4" y="16"/>
                </a:lnTo>
                <a:lnTo>
                  <a:pt x="7" y="19"/>
                </a:lnTo>
                <a:lnTo>
                  <a:pt x="10" y="19"/>
                </a:lnTo>
                <a:lnTo>
                  <a:pt x="172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06" name="Freeform 54"/>
          <p:cNvSpPr>
            <a:spLocks/>
          </p:cNvSpPr>
          <p:nvPr/>
        </p:nvSpPr>
        <p:spPr bwMode="auto">
          <a:xfrm>
            <a:off x="4902200" y="2727325"/>
            <a:ext cx="288925" cy="30163"/>
          </a:xfrm>
          <a:custGeom>
            <a:avLst/>
            <a:gdLst/>
            <a:ahLst/>
            <a:cxnLst>
              <a:cxn ang="0">
                <a:pos x="172" y="19"/>
              </a:cxn>
              <a:cxn ang="0">
                <a:pos x="175" y="19"/>
              </a:cxn>
              <a:cxn ang="0">
                <a:pos x="179" y="16"/>
              </a:cxn>
              <a:cxn ang="0">
                <a:pos x="182" y="13"/>
              </a:cxn>
              <a:cxn ang="0">
                <a:pos x="182" y="6"/>
              </a:cxn>
              <a:cxn ang="0">
                <a:pos x="179" y="3"/>
              </a:cxn>
              <a:cxn ang="0">
                <a:pos x="175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13"/>
              </a:cxn>
              <a:cxn ang="0">
                <a:pos x="4" y="16"/>
              </a:cxn>
              <a:cxn ang="0">
                <a:pos x="7" y="19"/>
              </a:cxn>
              <a:cxn ang="0">
                <a:pos x="10" y="19"/>
              </a:cxn>
              <a:cxn ang="0">
                <a:pos x="172" y="19"/>
              </a:cxn>
            </a:cxnLst>
            <a:rect l="0" t="0" r="r" b="b"/>
            <a:pathLst>
              <a:path w="182" h="19">
                <a:moveTo>
                  <a:pt x="172" y="19"/>
                </a:moveTo>
                <a:lnTo>
                  <a:pt x="175" y="19"/>
                </a:lnTo>
                <a:lnTo>
                  <a:pt x="179" y="16"/>
                </a:lnTo>
                <a:lnTo>
                  <a:pt x="182" y="13"/>
                </a:lnTo>
                <a:lnTo>
                  <a:pt x="182" y="6"/>
                </a:lnTo>
                <a:lnTo>
                  <a:pt x="179" y="3"/>
                </a:lnTo>
                <a:lnTo>
                  <a:pt x="175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3"/>
                </a:lnTo>
                <a:lnTo>
                  <a:pt x="4" y="16"/>
                </a:lnTo>
                <a:lnTo>
                  <a:pt x="7" y="19"/>
                </a:lnTo>
                <a:lnTo>
                  <a:pt x="10" y="19"/>
                </a:lnTo>
                <a:lnTo>
                  <a:pt x="172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07" name="Freeform 55"/>
          <p:cNvSpPr>
            <a:spLocks/>
          </p:cNvSpPr>
          <p:nvPr/>
        </p:nvSpPr>
        <p:spPr bwMode="auto">
          <a:xfrm>
            <a:off x="4902200" y="2382838"/>
            <a:ext cx="30163" cy="374650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9" y="6"/>
              </a:cxn>
              <a:cxn ang="0">
                <a:pos x="16" y="3"/>
              </a:cxn>
              <a:cxn ang="0">
                <a:pos x="13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230"/>
              </a:cxn>
              <a:cxn ang="0">
                <a:pos x="4" y="233"/>
              </a:cxn>
              <a:cxn ang="0">
                <a:pos x="7" y="236"/>
              </a:cxn>
              <a:cxn ang="0">
                <a:pos x="13" y="236"/>
              </a:cxn>
              <a:cxn ang="0">
                <a:pos x="16" y="233"/>
              </a:cxn>
              <a:cxn ang="0">
                <a:pos x="19" y="230"/>
              </a:cxn>
              <a:cxn ang="0">
                <a:pos x="19" y="227"/>
              </a:cxn>
              <a:cxn ang="0">
                <a:pos x="19" y="10"/>
              </a:cxn>
            </a:cxnLst>
            <a:rect l="0" t="0" r="r" b="b"/>
            <a:pathLst>
              <a:path w="19" h="236">
                <a:moveTo>
                  <a:pt x="19" y="10"/>
                </a:moveTo>
                <a:lnTo>
                  <a:pt x="19" y="6"/>
                </a:lnTo>
                <a:lnTo>
                  <a:pt x="16" y="3"/>
                </a:lnTo>
                <a:lnTo>
                  <a:pt x="13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230"/>
                </a:lnTo>
                <a:lnTo>
                  <a:pt x="4" y="233"/>
                </a:lnTo>
                <a:lnTo>
                  <a:pt x="7" y="236"/>
                </a:lnTo>
                <a:lnTo>
                  <a:pt x="13" y="236"/>
                </a:lnTo>
                <a:lnTo>
                  <a:pt x="16" y="233"/>
                </a:lnTo>
                <a:lnTo>
                  <a:pt x="19" y="230"/>
                </a:lnTo>
                <a:lnTo>
                  <a:pt x="19" y="227"/>
                </a:lnTo>
                <a:lnTo>
                  <a:pt x="19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08" name="Freeform 56"/>
          <p:cNvSpPr>
            <a:spLocks/>
          </p:cNvSpPr>
          <p:nvPr/>
        </p:nvSpPr>
        <p:spPr bwMode="auto">
          <a:xfrm>
            <a:off x="6499225" y="2436813"/>
            <a:ext cx="425450" cy="30162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4" y="4"/>
              </a:cxn>
              <a:cxn ang="0">
                <a:pos x="0" y="7"/>
              </a:cxn>
              <a:cxn ang="0">
                <a:pos x="0" y="13"/>
              </a:cxn>
              <a:cxn ang="0">
                <a:pos x="4" y="16"/>
              </a:cxn>
              <a:cxn ang="0">
                <a:pos x="7" y="19"/>
              </a:cxn>
              <a:cxn ang="0">
                <a:pos x="261" y="19"/>
              </a:cxn>
              <a:cxn ang="0">
                <a:pos x="264" y="16"/>
              </a:cxn>
              <a:cxn ang="0">
                <a:pos x="268" y="13"/>
              </a:cxn>
              <a:cxn ang="0">
                <a:pos x="268" y="7"/>
              </a:cxn>
              <a:cxn ang="0">
                <a:pos x="264" y="4"/>
              </a:cxn>
              <a:cxn ang="0">
                <a:pos x="261" y="0"/>
              </a:cxn>
              <a:cxn ang="0">
                <a:pos x="258" y="0"/>
              </a:cxn>
              <a:cxn ang="0">
                <a:pos x="10" y="0"/>
              </a:cxn>
            </a:cxnLst>
            <a:rect l="0" t="0" r="r" b="b"/>
            <a:pathLst>
              <a:path w="268" h="19">
                <a:moveTo>
                  <a:pt x="10" y="0"/>
                </a:moveTo>
                <a:lnTo>
                  <a:pt x="7" y="0"/>
                </a:lnTo>
                <a:lnTo>
                  <a:pt x="4" y="4"/>
                </a:lnTo>
                <a:lnTo>
                  <a:pt x="0" y="7"/>
                </a:lnTo>
                <a:lnTo>
                  <a:pt x="0" y="13"/>
                </a:lnTo>
                <a:lnTo>
                  <a:pt x="4" y="16"/>
                </a:lnTo>
                <a:lnTo>
                  <a:pt x="7" y="19"/>
                </a:lnTo>
                <a:lnTo>
                  <a:pt x="261" y="19"/>
                </a:lnTo>
                <a:lnTo>
                  <a:pt x="264" y="16"/>
                </a:lnTo>
                <a:lnTo>
                  <a:pt x="268" y="13"/>
                </a:lnTo>
                <a:lnTo>
                  <a:pt x="268" y="7"/>
                </a:lnTo>
                <a:lnTo>
                  <a:pt x="264" y="4"/>
                </a:lnTo>
                <a:lnTo>
                  <a:pt x="261" y="0"/>
                </a:lnTo>
                <a:lnTo>
                  <a:pt x="258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09" name="Freeform 57"/>
          <p:cNvSpPr>
            <a:spLocks/>
          </p:cNvSpPr>
          <p:nvPr/>
        </p:nvSpPr>
        <p:spPr bwMode="auto">
          <a:xfrm>
            <a:off x="5932488" y="2333625"/>
            <a:ext cx="123825" cy="30163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6"/>
              </a:cxn>
              <a:cxn ang="0">
                <a:pos x="6" y="19"/>
              </a:cxn>
              <a:cxn ang="0">
                <a:pos x="72" y="19"/>
              </a:cxn>
              <a:cxn ang="0">
                <a:pos x="75" y="16"/>
              </a:cxn>
              <a:cxn ang="0">
                <a:pos x="78" y="12"/>
              </a:cxn>
              <a:cxn ang="0">
                <a:pos x="78" y="6"/>
              </a:cxn>
              <a:cxn ang="0">
                <a:pos x="75" y="3"/>
              </a:cxn>
              <a:cxn ang="0">
                <a:pos x="72" y="0"/>
              </a:cxn>
              <a:cxn ang="0">
                <a:pos x="68" y="0"/>
              </a:cxn>
              <a:cxn ang="0">
                <a:pos x="9" y="0"/>
              </a:cxn>
            </a:cxnLst>
            <a:rect l="0" t="0" r="r" b="b"/>
            <a:pathLst>
              <a:path w="78" h="19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6"/>
                </a:lnTo>
                <a:lnTo>
                  <a:pt x="6" y="19"/>
                </a:lnTo>
                <a:lnTo>
                  <a:pt x="72" y="19"/>
                </a:lnTo>
                <a:lnTo>
                  <a:pt x="75" y="16"/>
                </a:lnTo>
                <a:lnTo>
                  <a:pt x="78" y="12"/>
                </a:lnTo>
                <a:lnTo>
                  <a:pt x="78" y="6"/>
                </a:lnTo>
                <a:lnTo>
                  <a:pt x="75" y="3"/>
                </a:lnTo>
                <a:lnTo>
                  <a:pt x="72" y="0"/>
                </a:lnTo>
                <a:lnTo>
                  <a:pt x="68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10" name="Freeform 58"/>
          <p:cNvSpPr>
            <a:spLocks/>
          </p:cNvSpPr>
          <p:nvPr/>
        </p:nvSpPr>
        <p:spPr bwMode="auto">
          <a:xfrm>
            <a:off x="5329238" y="2147888"/>
            <a:ext cx="74612" cy="30162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9"/>
              </a:cxn>
              <a:cxn ang="0">
                <a:pos x="41" y="19"/>
              </a:cxn>
              <a:cxn ang="0">
                <a:pos x="44" y="15"/>
              </a:cxn>
              <a:cxn ang="0">
                <a:pos x="47" y="12"/>
              </a:cxn>
              <a:cxn ang="0">
                <a:pos x="47" y="6"/>
              </a:cxn>
              <a:cxn ang="0">
                <a:pos x="44" y="3"/>
              </a:cxn>
              <a:cxn ang="0">
                <a:pos x="41" y="0"/>
              </a:cxn>
              <a:cxn ang="0">
                <a:pos x="38" y="0"/>
              </a:cxn>
              <a:cxn ang="0">
                <a:pos x="10" y="0"/>
              </a:cxn>
            </a:cxnLst>
            <a:rect l="0" t="0" r="r" b="b"/>
            <a:pathLst>
              <a:path w="47" h="19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9"/>
                </a:lnTo>
                <a:lnTo>
                  <a:pt x="41" y="19"/>
                </a:lnTo>
                <a:lnTo>
                  <a:pt x="44" y="15"/>
                </a:lnTo>
                <a:lnTo>
                  <a:pt x="47" y="12"/>
                </a:lnTo>
                <a:lnTo>
                  <a:pt x="47" y="6"/>
                </a:lnTo>
                <a:lnTo>
                  <a:pt x="44" y="3"/>
                </a:lnTo>
                <a:lnTo>
                  <a:pt x="41" y="0"/>
                </a:lnTo>
                <a:lnTo>
                  <a:pt x="38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11" name="Freeform 59"/>
          <p:cNvSpPr>
            <a:spLocks/>
          </p:cNvSpPr>
          <p:nvPr/>
        </p:nvSpPr>
        <p:spPr bwMode="auto">
          <a:xfrm>
            <a:off x="5373688" y="2147888"/>
            <a:ext cx="30162" cy="123825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9" y="6"/>
              </a:cxn>
              <a:cxn ang="0">
                <a:pos x="16" y="3"/>
              </a:cxn>
              <a:cxn ang="0">
                <a:pos x="13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72"/>
              </a:cxn>
              <a:cxn ang="0">
                <a:pos x="3" y="75"/>
              </a:cxn>
              <a:cxn ang="0">
                <a:pos x="7" y="78"/>
              </a:cxn>
              <a:cxn ang="0">
                <a:pos x="13" y="78"/>
              </a:cxn>
              <a:cxn ang="0">
                <a:pos x="16" y="75"/>
              </a:cxn>
              <a:cxn ang="0">
                <a:pos x="19" y="72"/>
              </a:cxn>
              <a:cxn ang="0">
                <a:pos x="19" y="68"/>
              </a:cxn>
              <a:cxn ang="0">
                <a:pos x="19" y="9"/>
              </a:cxn>
            </a:cxnLst>
            <a:rect l="0" t="0" r="r" b="b"/>
            <a:pathLst>
              <a:path w="19" h="78">
                <a:moveTo>
                  <a:pt x="19" y="9"/>
                </a:moveTo>
                <a:lnTo>
                  <a:pt x="19" y="6"/>
                </a:lnTo>
                <a:lnTo>
                  <a:pt x="16" y="3"/>
                </a:lnTo>
                <a:lnTo>
                  <a:pt x="13" y="0"/>
                </a:ln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72"/>
                </a:lnTo>
                <a:lnTo>
                  <a:pt x="3" y="75"/>
                </a:lnTo>
                <a:lnTo>
                  <a:pt x="7" y="78"/>
                </a:lnTo>
                <a:lnTo>
                  <a:pt x="13" y="78"/>
                </a:lnTo>
                <a:lnTo>
                  <a:pt x="16" y="75"/>
                </a:lnTo>
                <a:lnTo>
                  <a:pt x="19" y="72"/>
                </a:lnTo>
                <a:lnTo>
                  <a:pt x="19" y="68"/>
                </a:lnTo>
                <a:lnTo>
                  <a:pt x="19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12" name="Freeform 60"/>
          <p:cNvSpPr>
            <a:spLocks/>
          </p:cNvSpPr>
          <p:nvPr/>
        </p:nvSpPr>
        <p:spPr bwMode="auto">
          <a:xfrm>
            <a:off x="5373688" y="2241550"/>
            <a:ext cx="171450" cy="30163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13"/>
              </a:cxn>
              <a:cxn ang="0">
                <a:pos x="3" y="16"/>
              </a:cxn>
              <a:cxn ang="0">
                <a:pos x="7" y="19"/>
              </a:cxn>
              <a:cxn ang="0">
                <a:pos x="102" y="19"/>
              </a:cxn>
              <a:cxn ang="0">
                <a:pos x="105" y="16"/>
              </a:cxn>
              <a:cxn ang="0">
                <a:pos x="108" y="13"/>
              </a:cxn>
              <a:cxn ang="0">
                <a:pos x="108" y="6"/>
              </a:cxn>
              <a:cxn ang="0">
                <a:pos x="105" y="3"/>
              </a:cxn>
              <a:cxn ang="0">
                <a:pos x="102" y="0"/>
              </a:cxn>
              <a:cxn ang="0">
                <a:pos x="99" y="0"/>
              </a:cxn>
              <a:cxn ang="0">
                <a:pos x="10" y="0"/>
              </a:cxn>
            </a:cxnLst>
            <a:rect l="0" t="0" r="r" b="b"/>
            <a:pathLst>
              <a:path w="108" h="19">
                <a:moveTo>
                  <a:pt x="10" y="0"/>
                </a:move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13"/>
                </a:lnTo>
                <a:lnTo>
                  <a:pt x="3" y="16"/>
                </a:lnTo>
                <a:lnTo>
                  <a:pt x="7" y="19"/>
                </a:lnTo>
                <a:lnTo>
                  <a:pt x="102" y="19"/>
                </a:lnTo>
                <a:lnTo>
                  <a:pt x="105" y="16"/>
                </a:lnTo>
                <a:lnTo>
                  <a:pt x="108" y="13"/>
                </a:lnTo>
                <a:lnTo>
                  <a:pt x="108" y="6"/>
                </a:lnTo>
                <a:lnTo>
                  <a:pt x="105" y="3"/>
                </a:lnTo>
                <a:lnTo>
                  <a:pt x="102" y="0"/>
                </a:lnTo>
                <a:lnTo>
                  <a:pt x="99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13" name="Freeform 61"/>
          <p:cNvSpPr>
            <a:spLocks/>
          </p:cNvSpPr>
          <p:nvPr/>
        </p:nvSpPr>
        <p:spPr bwMode="auto">
          <a:xfrm>
            <a:off x="5329238" y="2566988"/>
            <a:ext cx="74612" cy="2857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41" y="18"/>
              </a:cxn>
              <a:cxn ang="0">
                <a:pos x="44" y="15"/>
              </a:cxn>
              <a:cxn ang="0">
                <a:pos x="47" y="12"/>
              </a:cxn>
              <a:cxn ang="0">
                <a:pos x="47" y="6"/>
              </a:cxn>
              <a:cxn ang="0">
                <a:pos x="44" y="3"/>
              </a:cxn>
              <a:cxn ang="0">
                <a:pos x="41" y="0"/>
              </a:cxn>
              <a:cxn ang="0">
                <a:pos x="38" y="0"/>
              </a:cxn>
              <a:cxn ang="0">
                <a:pos x="10" y="0"/>
              </a:cxn>
            </a:cxnLst>
            <a:rect l="0" t="0" r="r" b="b"/>
            <a:pathLst>
              <a:path w="47" h="18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41" y="18"/>
                </a:lnTo>
                <a:lnTo>
                  <a:pt x="44" y="15"/>
                </a:lnTo>
                <a:lnTo>
                  <a:pt x="47" y="12"/>
                </a:lnTo>
                <a:lnTo>
                  <a:pt x="47" y="6"/>
                </a:lnTo>
                <a:lnTo>
                  <a:pt x="44" y="3"/>
                </a:lnTo>
                <a:lnTo>
                  <a:pt x="41" y="0"/>
                </a:lnTo>
                <a:lnTo>
                  <a:pt x="38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14" name="Freeform 62"/>
          <p:cNvSpPr>
            <a:spLocks/>
          </p:cNvSpPr>
          <p:nvPr/>
        </p:nvSpPr>
        <p:spPr bwMode="auto">
          <a:xfrm>
            <a:off x="5373688" y="2471738"/>
            <a:ext cx="30162" cy="123825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0" y="72"/>
              </a:cxn>
              <a:cxn ang="0">
                <a:pos x="3" y="75"/>
              </a:cxn>
              <a:cxn ang="0">
                <a:pos x="7" y="78"/>
              </a:cxn>
              <a:cxn ang="0">
                <a:pos x="13" y="78"/>
              </a:cxn>
              <a:cxn ang="0">
                <a:pos x="16" y="75"/>
              </a:cxn>
              <a:cxn ang="0">
                <a:pos x="19" y="72"/>
              </a:cxn>
              <a:cxn ang="0">
                <a:pos x="19" y="7"/>
              </a:cxn>
              <a:cxn ang="0">
                <a:pos x="16" y="3"/>
              </a:cxn>
              <a:cxn ang="0">
                <a:pos x="13" y="0"/>
              </a:cxn>
              <a:cxn ang="0">
                <a:pos x="7" y="0"/>
              </a:cxn>
              <a:cxn ang="0">
                <a:pos x="3" y="3"/>
              </a:cxn>
              <a:cxn ang="0">
                <a:pos x="0" y="7"/>
              </a:cxn>
              <a:cxn ang="0">
                <a:pos x="0" y="10"/>
              </a:cxn>
              <a:cxn ang="0">
                <a:pos x="0" y="69"/>
              </a:cxn>
            </a:cxnLst>
            <a:rect l="0" t="0" r="r" b="b"/>
            <a:pathLst>
              <a:path w="19" h="78">
                <a:moveTo>
                  <a:pt x="0" y="69"/>
                </a:moveTo>
                <a:lnTo>
                  <a:pt x="0" y="72"/>
                </a:lnTo>
                <a:lnTo>
                  <a:pt x="3" y="75"/>
                </a:lnTo>
                <a:lnTo>
                  <a:pt x="7" y="78"/>
                </a:lnTo>
                <a:lnTo>
                  <a:pt x="13" y="78"/>
                </a:lnTo>
                <a:lnTo>
                  <a:pt x="16" y="75"/>
                </a:lnTo>
                <a:lnTo>
                  <a:pt x="19" y="72"/>
                </a:lnTo>
                <a:lnTo>
                  <a:pt x="19" y="7"/>
                </a:lnTo>
                <a:lnTo>
                  <a:pt x="16" y="3"/>
                </a:lnTo>
                <a:lnTo>
                  <a:pt x="13" y="0"/>
                </a:lnTo>
                <a:lnTo>
                  <a:pt x="7" y="0"/>
                </a:lnTo>
                <a:lnTo>
                  <a:pt x="3" y="3"/>
                </a:lnTo>
                <a:lnTo>
                  <a:pt x="0" y="7"/>
                </a:lnTo>
                <a:lnTo>
                  <a:pt x="0" y="10"/>
                </a:lnTo>
                <a:lnTo>
                  <a:pt x="0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15" name="Freeform 63"/>
          <p:cNvSpPr>
            <a:spLocks/>
          </p:cNvSpPr>
          <p:nvPr/>
        </p:nvSpPr>
        <p:spPr bwMode="auto">
          <a:xfrm>
            <a:off x="5373688" y="2471738"/>
            <a:ext cx="171450" cy="30162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7" y="0"/>
              </a:cxn>
              <a:cxn ang="0">
                <a:pos x="3" y="3"/>
              </a:cxn>
              <a:cxn ang="0">
                <a:pos x="0" y="7"/>
              </a:cxn>
              <a:cxn ang="0">
                <a:pos x="0" y="13"/>
              </a:cxn>
              <a:cxn ang="0">
                <a:pos x="3" y="16"/>
              </a:cxn>
              <a:cxn ang="0">
                <a:pos x="7" y="19"/>
              </a:cxn>
              <a:cxn ang="0">
                <a:pos x="102" y="19"/>
              </a:cxn>
              <a:cxn ang="0">
                <a:pos x="105" y="16"/>
              </a:cxn>
              <a:cxn ang="0">
                <a:pos x="108" y="13"/>
              </a:cxn>
              <a:cxn ang="0">
                <a:pos x="108" y="7"/>
              </a:cxn>
              <a:cxn ang="0">
                <a:pos x="105" y="3"/>
              </a:cxn>
              <a:cxn ang="0">
                <a:pos x="102" y="0"/>
              </a:cxn>
              <a:cxn ang="0">
                <a:pos x="99" y="0"/>
              </a:cxn>
              <a:cxn ang="0">
                <a:pos x="10" y="0"/>
              </a:cxn>
            </a:cxnLst>
            <a:rect l="0" t="0" r="r" b="b"/>
            <a:pathLst>
              <a:path w="108" h="19">
                <a:moveTo>
                  <a:pt x="10" y="0"/>
                </a:moveTo>
                <a:lnTo>
                  <a:pt x="7" y="0"/>
                </a:lnTo>
                <a:lnTo>
                  <a:pt x="3" y="3"/>
                </a:lnTo>
                <a:lnTo>
                  <a:pt x="0" y="7"/>
                </a:lnTo>
                <a:lnTo>
                  <a:pt x="0" y="13"/>
                </a:lnTo>
                <a:lnTo>
                  <a:pt x="3" y="16"/>
                </a:lnTo>
                <a:lnTo>
                  <a:pt x="7" y="19"/>
                </a:lnTo>
                <a:lnTo>
                  <a:pt x="102" y="19"/>
                </a:lnTo>
                <a:lnTo>
                  <a:pt x="105" y="16"/>
                </a:lnTo>
                <a:lnTo>
                  <a:pt x="108" y="13"/>
                </a:lnTo>
                <a:lnTo>
                  <a:pt x="108" y="7"/>
                </a:lnTo>
                <a:lnTo>
                  <a:pt x="105" y="3"/>
                </a:lnTo>
                <a:lnTo>
                  <a:pt x="102" y="0"/>
                </a:lnTo>
                <a:lnTo>
                  <a:pt x="99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16" name="Freeform 64"/>
          <p:cNvSpPr>
            <a:spLocks/>
          </p:cNvSpPr>
          <p:nvPr/>
        </p:nvSpPr>
        <p:spPr bwMode="auto">
          <a:xfrm>
            <a:off x="4772025" y="2008188"/>
            <a:ext cx="168275" cy="30162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7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100" y="19"/>
              </a:cxn>
              <a:cxn ang="0">
                <a:pos x="103" y="16"/>
              </a:cxn>
              <a:cxn ang="0">
                <a:pos x="106" y="13"/>
              </a:cxn>
              <a:cxn ang="0">
                <a:pos x="106" y="7"/>
              </a:cxn>
              <a:cxn ang="0">
                <a:pos x="103" y="3"/>
              </a:cxn>
              <a:cxn ang="0">
                <a:pos x="100" y="0"/>
              </a:cxn>
              <a:cxn ang="0">
                <a:pos x="97" y="0"/>
              </a:cxn>
              <a:cxn ang="0">
                <a:pos x="9" y="0"/>
              </a:cxn>
            </a:cxnLst>
            <a:rect l="0" t="0" r="r" b="b"/>
            <a:pathLst>
              <a:path w="106" h="19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7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100" y="19"/>
                </a:lnTo>
                <a:lnTo>
                  <a:pt x="103" y="16"/>
                </a:lnTo>
                <a:lnTo>
                  <a:pt x="106" y="13"/>
                </a:lnTo>
                <a:lnTo>
                  <a:pt x="106" y="7"/>
                </a:lnTo>
                <a:lnTo>
                  <a:pt x="103" y="3"/>
                </a:lnTo>
                <a:lnTo>
                  <a:pt x="100" y="0"/>
                </a:lnTo>
                <a:lnTo>
                  <a:pt x="97" y="0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17" name="Freeform 65"/>
          <p:cNvSpPr>
            <a:spLocks/>
          </p:cNvSpPr>
          <p:nvPr/>
        </p:nvSpPr>
        <p:spPr bwMode="auto">
          <a:xfrm>
            <a:off x="4772025" y="1728788"/>
            <a:ext cx="28575" cy="309562"/>
          </a:xfrm>
          <a:custGeom>
            <a:avLst/>
            <a:gdLst/>
            <a:ahLst/>
            <a:cxnLst>
              <a:cxn ang="0">
                <a:pos x="0" y="186"/>
              </a:cxn>
              <a:cxn ang="0">
                <a:pos x="0" y="189"/>
              </a:cxn>
              <a:cxn ang="0">
                <a:pos x="3" y="192"/>
              </a:cxn>
              <a:cxn ang="0">
                <a:pos x="6" y="195"/>
              </a:cxn>
              <a:cxn ang="0">
                <a:pos x="12" y="195"/>
              </a:cxn>
              <a:cxn ang="0">
                <a:pos x="15" y="192"/>
              </a:cxn>
              <a:cxn ang="0">
                <a:pos x="18" y="189"/>
              </a:cxn>
              <a:cxn ang="0">
                <a:pos x="18" y="6"/>
              </a:cxn>
              <a:cxn ang="0">
                <a:pos x="15" y="3"/>
              </a:cxn>
              <a:cxn ang="0">
                <a:pos x="12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9"/>
              </a:cxn>
              <a:cxn ang="0">
                <a:pos x="0" y="186"/>
              </a:cxn>
            </a:cxnLst>
            <a:rect l="0" t="0" r="r" b="b"/>
            <a:pathLst>
              <a:path w="18" h="195">
                <a:moveTo>
                  <a:pt x="0" y="186"/>
                </a:moveTo>
                <a:lnTo>
                  <a:pt x="0" y="189"/>
                </a:lnTo>
                <a:lnTo>
                  <a:pt x="3" y="192"/>
                </a:lnTo>
                <a:lnTo>
                  <a:pt x="6" y="195"/>
                </a:lnTo>
                <a:lnTo>
                  <a:pt x="12" y="195"/>
                </a:lnTo>
                <a:lnTo>
                  <a:pt x="15" y="192"/>
                </a:lnTo>
                <a:lnTo>
                  <a:pt x="18" y="189"/>
                </a:lnTo>
                <a:lnTo>
                  <a:pt x="18" y="6"/>
                </a:lnTo>
                <a:lnTo>
                  <a:pt x="15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9"/>
                </a:lnTo>
                <a:lnTo>
                  <a:pt x="0" y="1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18" name="Freeform 66"/>
          <p:cNvSpPr>
            <a:spLocks/>
          </p:cNvSpPr>
          <p:nvPr/>
        </p:nvSpPr>
        <p:spPr bwMode="auto">
          <a:xfrm>
            <a:off x="5746750" y="2844800"/>
            <a:ext cx="309563" cy="28575"/>
          </a:xfrm>
          <a:custGeom>
            <a:avLst/>
            <a:gdLst/>
            <a:ahLst/>
            <a:cxnLst>
              <a:cxn ang="0">
                <a:pos x="185" y="18"/>
              </a:cxn>
              <a:cxn ang="0">
                <a:pos x="189" y="18"/>
              </a:cxn>
              <a:cxn ang="0">
                <a:pos x="192" y="15"/>
              </a:cxn>
              <a:cxn ang="0">
                <a:pos x="195" y="12"/>
              </a:cxn>
              <a:cxn ang="0">
                <a:pos x="195" y="6"/>
              </a:cxn>
              <a:cxn ang="0">
                <a:pos x="192" y="3"/>
              </a:cxn>
              <a:cxn ang="0">
                <a:pos x="18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2"/>
              </a:cxn>
              <a:cxn ang="0">
                <a:pos x="3" y="15"/>
              </a:cxn>
              <a:cxn ang="0">
                <a:pos x="6" y="18"/>
              </a:cxn>
              <a:cxn ang="0">
                <a:pos x="9" y="18"/>
              </a:cxn>
              <a:cxn ang="0">
                <a:pos x="185" y="18"/>
              </a:cxn>
            </a:cxnLst>
            <a:rect l="0" t="0" r="r" b="b"/>
            <a:pathLst>
              <a:path w="195" h="18">
                <a:moveTo>
                  <a:pt x="185" y="18"/>
                </a:moveTo>
                <a:lnTo>
                  <a:pt x="189" y="18"/>
                </a:lnTo>
                <a:lnTo>
                  <a:pt x="192" y="15"/>
                </a:lnTo>
                <a:lnTo>
                  <a:pt x="195" y="12"/>
                </a:lnTo>
                <a:lnTo>
                  <a:pt x="195" y="6"/>
                </a:lnTo>
                <a:lnTo>
                  <a:pt x="192" y="3"/>
                </a:lnTo>
                <a:lnTo>
                  <a:pt x="189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2"/>
                </a:lnTo>
                <a:lnTo>
                  <a:pt x="3" y="15"/>
                </a:lnTo>
                <a:lnTo>
                  <a:pt x="6" y="18"/>
                </a:lnTo>
                <a:lnTo>
                  <a:pt x="9" y="18"/>
                </a:lnTo>
                <a:lnTo>
                  <a:pt x="185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19" name="Freeform 67"/>
          <p:cNvSpPr>
            <a:spLocks/>
          </p:cNvSpPr>
          <p:nvPr/>
        </p:nvSpPr>
        <p:spPr bwMode="auto">
          <a:xfrm>
            <a:off x="5746750" y="2844800"/>
            <a:ext cx="28575" cy="633413"/>
          </a:xfrm>
          <a:custGeom>
            <a:avLst/>
            <a:gdLst/>
            <a:ahLst/>
            <a:cxnLst>
              <a:cxn ang="0">
                <a:pos x="18" y="9"/>
              </a:cxn>
              <a:cxn ang="0">
                <a:pos x="18" y="6"/>
              </a:cxn>
              <a:cxn ang="0">
                <a:pos x="15" y="3"/>
              </a:cxn>
              <a:cxn ang="0">
                <a:pos x="12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393"/>
              </a:cxn>
              <a:cxn ang="0">
                <a:pos x="3" y="396"/>
              </a:cxn>
              <a:cxn ang="0">
                <a:pos x="6" y="399"/>
              </a:cxn>
              <a:cxn ang="0">
                <a:pos x="12" y="399"/>
              </a:cxn>
              <a:cxn ang="0">
                <a:pos x="15" y="396"/>
              </a:cxn>
              <a:cxn ang="0">
                <a:pos x="18" y="393"/>
              </a:cxn>
              <a:cxn ang="0">
                <a:pos x="18" y="390"/>
              </a:cxn>
              <a:cxn ang="0">
                <a:pos x="18" y="9"/>
              </a:cxn>
            </a:cxnLst>
            <a:rect l="0" t="0" r="r" b="b"/>
            <a:pathLst>
              <a:path w="18" h="399">
                <a:moveTo>
                  <a:pt x="18" y="9"/>
                </a:moveTo>
                <a:lnTo>
                  <a:pt x="18" y="6"/>
                </a:lnTo>
                <a:lnTo>
                  <a:pt x="15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393"/>
                </a:lnTo>
                <a:lnTo>
                  <a:pt x="3" y="396"/>
                </a:lnTo>
                <a:lnTo>
                  <a:pt x="6" y="399"/>
                </a:lnTo>
                <a:lnTo>
                  <a:pt x="12" y="399"/>
                </a:lnTo>
                <a:lnTo>
                  <a:pt x="15" y="396"/>
                </a:lnTo>
                <a:lnTo>
                  <a:pt x="18" y="393"/>
                </a:lnTo>
                <a:lnTo>
                  <a:pt x="18" y="390"/>
                </a:lnTo>
                <a:lnTo>
                  <a:pt x="18" y="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20" name="Freeform 68"/>
          <p:cNvSpPr>
            <a:spLocks/>
          </p:cNvSpPr>
          <p:nvPr/>
        </p:nvSpPr>
        <p:spPr bwMode="auto">
          <a:xfrm>
            <a:off x="4816475" y="2147888"/>
            <a:ext cx="120650" cy="120650"/>
          </a:xfrm>
          <a:custGeom>
            <a:avLst/>
            <a:gdLst/>
            <a:ahLst/>
            <a:cxnLst>
              <a:cxn ang="0">
                <a:pos x="1" y="51"/>
              </a:cxn>
              <a:cxn ang="0">
                <a:pos x="3" y="56"/>
              </a:cxn>
              <a:cxn ang="0">
                <a:pos x="12" y="65"/>
              </a:cxn>
              <a:cxn ang="0">
                <a:pos x="15" y="68"/>
              </a:cxn>
              <a:cxn ang="0">
                <a:pos x="19" y="72"/>
              </a:cxn>
              <a:cxn ang="0">
                <a:pos x="19" y="72"/>
              </a:cxn>
              <a:cxn ang="0">
                <a:pos x="34" y="76"/>
              </a:cxn>
              <a:cxn ang="0">
                <a:pos x="45" y="73"/>
              </a:cxn>
              <a:cxn ang="0">
                <a:pos x="58" y="72"/>
              </a:cxn>
              <a:cxn ang="0">
                <a:pos x="58" y="72"/>
              </a:cxn>
              <a:cxn ang="0">
                <a:pos x="61" y="68"/>
              </a:cxn>
              <a:cxn ang="0">
                <a:pos x="64" y="65"/>
              </a:cxn>
              <a:cxn ang="0">
                <a:pos x="73" y="56"/>
              </a:cxn>
              <a:cxn ang="0">
                <a:pos x="75" y="51"/>
              </a:cxn>
              <a:cxn ang="0">
                <a:pos x="69" y="48"/>
              </a:cxn>
              <a:cxn ang="0">
                <a:pos x="76" y="26"/>
              </a:cxn>
              <a:cxn ang="0">
                <a:pos x="70" y="19"/>
              </a:cxn>
              <a:cxn ang="0">
                <a:pos x="69" y="14"/>
              </a:cxn>
              <a:cxn ang="0">
                <a:pos x="65" y="11"/>
              </a:cxn>
              <a:cxn ang="0">
                <a:pos x="62" y="8"/>
              </a:cxn>
              <a:cxn ang="0">
                <a:pos x="58" y="6"/>
              </a:cxn>
              <a:cxn ang="0">
                <a:pos x="50" y="0"/>
              </a:cxn>
              <a:cxn ang="0">
                <a:pos x="19" y="4"/>
              </a:cxn>
              <a:cxn ang="0">
                <a:pos x="19" y="4"/>
              </a:cxn>
              <a:cxn ang="0">
                <a:pos x="15" y="8"/>
              </a:cxn>
              <a:cxn ang="0">
                <a:pos x="12" y="11"/>
              </a:cxn>
              <a:cxn ang="0">
                <a:pos x="3" y="20"/>
              </a:cxn>
              <a:cxn ang="0">
                <a:pos x="1" y="25"/>
              </a:cxn>
              <a:cxn ang="0">
                <a:pos x="19" y="39"/>
              </a:cxn>
              <a:cxn ang="0">
                <a:pos x="17" y="31"/>
              </a:cxn>
              <a:cxn ang="0">
                <a:pos x="23" y="25"/>
              </a:cxn>
              <a:cxn ang="0">
                <a:pos x="26" y="22"/>
              </a:cxn>
              <a:cxn ang="0">
                <a:pos x="29" y="19"/>
              </a:cxn>
              <a:cxn ang="0">
                <a:pos x="26" y="22"/>
              </a:cxn>
              <a:cxn ang="0">
                <a:pos x="31" y="20"/>
              </a:cxn>
              <a:cxn ang="0">
                <a:pos x="44" y="19"/>
              </a:cxn>
              <a:cxn ang="0">
                <a:pos x="45" y="19"/>
              </a:cxn>
              <a:cxn ang="0">
                <a:pos x="50" y="20"/>
              </a:cxn>
              <a:cxn ang="0">
                <a:pos x="53" y="23"/>
              </a:cxn>
              <a:cxn ang="0">
                <a:pos x="56" y="26"/>
              </a:cxn>
              <a:cxn ang="0">
                <a:pos x="58" y="31"/>
              </a:cxn>
              <a:cxn ang="0">
                <a:pos x="58" y="33"/>
              </a:cxn>
              <a:cxn ang="0">
                <a:pos x="69" y="29"/>
              </a:cxn>
              <a:cxn ang="0">
                <a:pos x="56" y="45"/>
              </a:cxn>
              <a:cxn ang="0">
                <a:pos x="54" y="50"/>
              </a:cxn>
              <a:cxn ang="0">
                <a:pos x="58" y="47"/>
              </a:cxn>
              <a:cxn ang="0">
                <a:pos x="54" y="50"/>
              </a:cxn>
              <a:cxn ang="0">
                <a:pos x="51" y="53"/>
              </a:cxn>
              <a:cxn ang="0">
                <a:pos x="45" y="59"/>
              </a:cxn>
              <a:cxn ang="0">
                <a:pos x="33" y="61"/>
              </a:cxn>
              <a:cxn ang="0">
                <a:pos x="40" y="58"/>
              </a:cxn>
              <a:cxn ang="0">
                <a:pos x="31" y="59"/>
              </a:cxn>
              <a:cxn ang="0">
                <a:pos x="25" y="53"/>
              </a:cxn>
              <a:cxn ang="0">
                <a:pos x="22" y="50"/>
              </a:cxn>
              <a:cxn ang="0">
                <a:pos x="19" y="47"/>
              </a:cxn>
              <a:cxn ang="0">
                <a:pos x="22" y="50"/>
              </a:cxn>
              <a:cxn ang="0">
                <a:pos x="20" y="45"/>
              </a:cxn>
              <a:cxn ang="0">
                <a:pos x="0" y="39"/>
              </a:cxn>
            </a:cxnLst>
            <a:rect l="0" t="0" r="r" b="b"/>
            <a:pathLst>
              <a:path w="76" h="76">
                <a:moveTo>
                  <a:pt x="0" y="39"/>
                </a:moveTo>
                <a:lnTo>
                  <a:pt x="0" y="50"/>
                </a:lnTo>
                <a:lnTo>
                  <a:pt x="1" y="51"/>
                </a:lnTo>
                <a:lnTo>
                  <a:pt x="4" y="58"/>
                </a:lnTo>
                <a:lnTo>
                  <a:pt x="6" y="58"/>
                </a:lnTo>
                <a:lnTo>
                  <a:pt x="3" y="56"/>
                </a:lnTo>
                <a:lnTo>
                  <a:pt x="4" y="58"/>
                </a:lnTo>
                <a:lnTo>
                  <a:pt x="8" y="62"/>
                </a:lnTo>
                <a:lnTo>
                  <a:pt x="12" y="65"/>
                </a:lnTo>
                <a:lnTo>
                  <a:pt x="8" y="61"/>
                </a:lnTo>
                <a:lnTo>
                  <a:pt x="11" y="65"/>
                </a:lnTo>
                <a:lnTo>
                  <a:pt x="15" y="68"/>
                </a:lnTo>
                <a:lnTo>
                  <a:pt x="11" y="64"/>
                </a:lnTo>
                <a:lnTo>
                  <a:pt x="14" y="68"/>
                </a:lnTo>
                <a:lnTo>
                  <a:pt x="19" y="72"/>
                </a:lnTo>
                <a:lnTo>
                  <a:pt x="20" y="73"/>
                </a:lnTo>
                <a:lnTo>
                  <a:pt x="19" y="70"/>
                </a:lnTo>
                <a:lnTo>
                  <a:pt x="19" y="72"/>
                </a:lnTo>
                <a:lnTo>
                  <a:pt x="25" y="75"/>
                </a:lnTo>
                <a:lnTo>
                  <a:pt x="26" y="76"/>
                </a:lnTo>
                <a:lnTo>
                  <a:pt x="34" y="76"/>
                </a:lnTo>
                <a:lnTo>
                  <a:pt x="33" y="75"/>
                </a:lnTo>
                <a:lnTo>
                  <a:pt x="48" y="68"/>
                </a:lnTo>
                <a:lnTo>
                  <a:pt x="45" y="73"/>
                </a:lnTo>
                <a:lnTo>
                  <a:pt x="50" y="76"/>
                </a:lnTo>
                <a:lnTo>
                  <a:pt x="51" y="75"/>
                </a:lnTo>
                <a:lnTo>
                  <a:pt x="58" y="72"/>
                </a:lnTo>
                <a:lnTo>
                  <a:pt x="58" y="70"/>
                </a:lnTo>
                <a:lnTo>
                  <a:pt x="56" y="73"/>
                </a:lnTo>
                <a:lnTo>
                  <a:pt x="58" y="72"/>
                </a:lnTo>
                <a:lnTo>
                  <a:pt x="62" y="68"/>
                </a:lnTo>
                <a:lnTo>
                  <a:pt x="65" y="64"/>
                </a:lnTo>
                <a:lnTo>
                  <a:pt x="61" y="68"/>
                </a:lnTo>
                <a:lnTo>
                  <a:pt x="65" y="65"/>
                </a:lnTo>
                <a:lnTo>
                  <a:pt x="69" y="61"/>
                </a:lnTo>
                <a:lnTo>
                  <a:pt x="64" y="65"/>
                </a:lnTo>
                <a:lnTo>
                  <a:pt x="69" y="62"/>
                </a:lnTo>
                <a:lnTo>
                  <a:pt x="72" y="58"/>
                </a:lnTo>
                <a:lnTo>
                  <a:pt x="73" y="56"/>
                </a:lnTo>
                <a:lnTo>
                  <a:pt x="70" y="58"/>
                </a:lnTo>
                <a:lnTo>
                  <a:pt x="72" y="58"/>
                </a:lnTo>
                <a:lnTo>
                  <a:pt x="75" y="51"/>
                </a:lnTo>
                <a:lnTo>
                  <a:pt x="76" y="50"/>
                </a:lnTo>
                <a:lnTo>
                  <a:pt x="73" y="45"/>
                </a:lnTo>
                <a:lnTo>
                  <a:pt x="69" y="48"/>
                </a:lnTo>
                <a:lnTo>
                  <a:pt x="75" y="33"/>
                </a:lnTo>
                <a:lnTo>
                  <a:pt x="76" y="34"/>
                </a:lnTo>
                <a:lnTo>
                  <a:pt x="76" y="26"/>
                </a:lnTo>
                <a:lnTo>
                  <a:pt x="75" y="25"/>
                </a:lnTo>
                <a:lnTo>
                  <a:pt x="72" y="19"/>
                </a:lnTo>
                <a:lnTo>
                  <a:pt x="70" y="19"/>
                </a:lnTo>
                <a:lnTo>
                  <a:pt x="73" y="20"/>
                </a:lnTo>
                <a:lnTo>
                  <a:pt x="72" y="19"/>
                </a:lnTo>
                <a:lnTo>
                  <a:pt x="69" y="14"/>
                </a:lnTo>
                <a:lnTo>
                  <a:pt x="64" y="11"/>
                </a:lnTo>
                <a:lnTo>
                  <a:pt x="69" y="15"/>
                </a:lnTo>
                <a:lnTo>
                  <a:pt x="65" y="11"/>
                </a:lnTo>
                <a:lnTo>
                  <a:pt x="61" y="8"/>
                </a:lnTo>
                <a:lnTo>
                  <a:pt x="65" y="12"/>
                </a:lnTo>
                <a:lnTo>
                  <a:pt x="62" y="8"/>
                </a:lnTo>
                <a:lnTo>
                  <a:pt x="58" y="4"/>
                </a:lnTo>
                <a:lnTo>
                  <a:pt x="56" y="3"/>
                </a:lnTo>
                <a:lnTo>
                  <a:pt x="58" y="6"/>
                </a:lnTo>
                <a:lnTo>
                  <a:pt x="58" y="4"/>
                </a:lnTo>
                <a:lnTo>
                  <a:pt x="51" y="1"/>
                </a:lnTo>
                <a:lnTo>
                  <a:pt x="50" y="0"/>
                </a:lnTo>
                <a:lnTo>
                  <a:pt x="26" y="0"/>
                </a:lnTo>
                <a:lnTo>
                  <a:pt x="25" y="1"/>
                </a:lnTo>
                <a:lnTo>
                  <a:pt x="19" y="4"/>
                </a:lnTo>
                <a:lnTo>
                  <a:pt x="19" y="6"/>
                </a:lnTo>
                <a:lnTo>
                  <a:pt x="20" y="3"/>
                </a:lnTo>
                <a:lnTo>
                  <a:pt x="19" y="4"/>
                </a:lnTo>
                <a:lnTo>
                  <a:pt x="14" y="8"/>
                </a:lnTo>
                <a:lnTo>
                  <a:pt x="11" y="12"/>
                </a:lnTo>
                <a:lnTo>
                  <a:pt x="15" y="8"/>
                </a:lnTo>
                <a:lnTo>
                  <a:pt x="11" y="11"/>
                </a:lnTo>
                <a:lnTo>
                  <a:pt x="8" y="15"/>
                </a:lnTo>
                <a:lnTo>
                  <a:pt x="12" y="11"/>
                </a:lnTo>
                <a:lnTo>
                  <a:pt x="8" y="14"/>
                </a:lnTo>
                <a:lnTo>
                  <a:pt x="4" y="19"/>
                </a:lnTo>
                <a:lnTo>
                  <a:pt x="3" y="20"/>
                </a:lnTo>
                <a:lnTo>
                  <a:pt x="6" y="19"/>
                </a:lnTo>
                <a:lnTo>
                  <a:pt x="4" y="19"/>
                </a:lnTo>
                <a:lnTo>
                  <a:pt x="1" y="25"/>
                </a:lnTo>
                <a:lnTo>
                  <a:pt x="0" y="26"/>
                </a:lnTo>
                <a:lnTo>
                  <a:pt x="0" y="39"/>
                </a:lnTo>
                <a:lnTo>
                  <a:pt x="19" y="39"/>
                </a:lnTo>
                <a:lnTo>
                  <a:pt x="19" y="33"/>
                </a:lnTo>
                <a:lnTo>
                  <a:pt x="20" y="31"/>
                </a:lnTo>
                <a:lnTo>
                  <a:pt x="17" y="31"/>
                </a:lnTo>
                <a:lnTo>
                  <a:pt x="19" y="31"/>
                </a:lnTo>
                <a:lnTo>
                  <a:pt x="22" y="26"/>
                </a:lnTo>
                <a:lnTo>
                  <a:pt x="23" y="25"/>
                </a:lnTo>
                <a:lnTo>
                  <a:pt x="20" y="26"/>
                </a:lnTo>
                <a:lnTo>
                  <a:pt x="19" y="29"/>
                </a:lnTo>
                <a:lnTo>
                  <a:pt x="26" y="22"/>
                </a:lnTo>
                <a:lnTo>
                  <a:pt x="23" y="23"/>
                </a:lnTo>
                <a:lnTo>
                  <a:pt x="22" y="26"/>
                </a:lnTo>
                <a:lnTo>
                  <a:pt x="29" y="19"/>
                </a:lnTo>
                <a:lnTo>
                  <a:pt x="26" y="20"/>
                </a:lnTo>
                <a:lnTo>
                  <a:pt x="25" y="23"/>
                </a:lnTo>
                <a:lnTo>
                  <a:pt x="26" y="22"/>
                </a:lnTo>
                <a:lnTo>
                  <a:pt x="31" y="19"/>
                </a:lnTo>
                <a:lnTo>
                  <a:pt x="31" y="17"/>
                </a:lnTo>
                <a:lnTo>
                  <a:pt x="31" y="20"/>
                </a:lnTo>
                <a:lnTo>
                  <a:pt x="33" y="19"/>
                </a:lnTo>
                <a:lnTo>
                  <a:pt x="39" y="19"/>
                </a:lnTo>
                <a:lnTo>
                  <a:pt x="44" y="19"/>
                </a:lnTo>
                <a:lnTo>
                  <a:pt x="45" y="20"/>
                </a:lnTo>
                <a:lnTo>
                  <a:pt x="45" y="17"/>
                </a:lnTo>
                <a:lnTo>
                  <a:pt x="45" y="19"/>
                </a:lnTo>
                <a:lnTo>
                  <a:pt x="50" y="22"/>
                </a:lnTo>
                <a:lnTo>
                  <a:pt x="51" y="23"/>
                </a:lnTo>
                <a:lnTo>
                  <a:pt x="50" y="20"/>
                </a:lnTo>
                <a:lnTo>
                  <a:pt x="47" y="19"/>
                </a:lnTo>
                <a:lnTo>
                  <a:pt x="54" y="26"/>
                </a:lnTo>
                <a:lnTo>
                  <a:pt x="53" y="23"/>
                </a:lnTo>
                <a:lnTo>
                  <a:pt x="50" y="22"/>
                </a:lnTo>
                <a:lnTo>
                  <a:pt x="58" y="29"/>
                </a:lnTo>
                <a:lnTo>
                  <a:pt x="56" y="26"/>
                </a:lnTo>
                <a:lnTo>
                  <a:pt x="53" y="25"/>
                </a:lnTo>
                <a:lnTo>
                  <a:pt x="54" y="26"/>
                </a:lnTo>
                <a:lnTo>
                  <a:pt x="58" y="31"/>
                </a:lnTo>
                <a:lnTo>
                  <a:pt x="59" y="31"/>
                </a:lnTo>
                <a:lnTo>
                  <a:pt x="56" y="31"/>
                </a:lnTo>
                <a:lnTo>
                  <a:pt x="58" y="33"/>
                </a:lnTo>
                <a:lnTo>
                  <a:pt x="58" y="40"/>
                </a:lnTo>
                <a:lnTo>
                  <a:pt x="62" y="45"/>
                </a:lnTo>
                <a:lnTo>
                  <a:pt x="69" y="29"/>
                </a:lnTo>
                <a:lnTo>
                  <a:pt x="61" y="33"/>
                </a:lnTo>
                <a:lnTo>
                  <a:pt x="58" y="44"/>
                </a:lnTo>
                <a:lnTo>
                  <a:pt x="56" y="45"/>
                </a:lnTo>
                <a:lnTo>
                  <a:pt x="59" y="45"/>
                </a:lnTo>
                <a:lnTo>
                  <a:pt x="58" y="45"/>
                </a:lnTo>
                <a:lnTo>
                  <a:pt x="54" y="50"/>
                </a:lnTo>
                <a:lnTo>
                  <a:pt x="53" y="51"/>
                </a:lnTo>
                <a:lnTo>
                  <a:pt x="56" y="50"/>
                </a:lnTo>
                <a:lnTo>
                  <a:pt x="58" y="47"/>
                </a:lnTo>
                <a:lnTo>
                  <a:pt x="50" y="54"/>
                </a:lnTo>
                <a:lnTo>
                  <a:pt x="53" y="53"/>
                </a:lnTo>
                <a:lnTo>
                  <a:pt x="54" y="50"/>
                </a:lnTo>
                <a:lnTo>
                  <a:pt x="47" y="58"/>
                </a:lnTo>
                <a:lnTo>
                  <a:pt x="50" y="56"/>
                </a:lnTo>
                <a:lnTo>
                  <a:pt x="51" y="53"/>
                </a:lnTo>
                <a:lnTo>
                  <a:pt x="50" y="54"/>
                </a:lnTo>
                <a:lnTo>
                  <a:pt x="45" y="58"/>
                </a:lnTo>
                <a:lnTo>
                  <a:pt x="45" y="59"/>
                </a:lnTo>
                <a:lnTo>
                  <a:pt x="45" y="56"/>
                </a:lnTo>
                <a:lnTo>
                  <a:pt x="44" y="58"/>
                </a:lnTo>
                <a:lnTo>
                  <a:pt x="33" y="61"/>
                </a:lnTo>
                <a:lnTo>
                  <a:pt x="29" y="68"/>
                </a:lnTo>
                <a:lnTo>
                  <a:pt x="45" y="62"/>
                </a:lnTo>
                <a:lnTo>
                  <a:pt x="40" y="58"/>
                </a:lnTo>
                <a:lnTo>
                  <a:pt x="33" y="58"/>
                </a:lnTo>
                <a:lnTo>
                  <a:pt x="31" y="56"/>
                </a:lnTo>
                <a:lnTo>
                  <a:pt x="31" y="59"/>
                </a:lnTo>
                <a:lnTo>
                  <a:pt x="31" y="58"/>
                </a:lnTo>
                <a:lnTo>
                  <a:pt x="26" y="54"/>
                </a:lnTo>
                <a:lnTo>
                  <a:pt x="25" y="53"/>
                </a:lnTo>
                <a:lnTo>
                  <a:pt x="26" y="56"/>
                </a:lnTo>
                <a:lnTo>
                  <a:pt x="29" y="58"/>
                </a:lnTo>
                <a:lnTo>
                  <a:pt x="22" y="50"/>
                </a:lnTo>
                <a:lnTo>
                  <a:pt x="23" y="53"/>
                </a:lnTo>
                <a:lnTo>
                  <a:pt x="26" y="54"/>
                </a:lnTo>
                <a:lnTo>
                  <a:pt x="19" y="47"/>
                </a:lnTo>
                <a:lnTo>
                  <a:pt x="20" y="50"/>
                </a:lnTo>
                <a:lnTo>
                  <a:pt x="23" y="51"/>
                </a:lnTo>
                <a:lnTo>
                  <a:pt x="22" y="50"/>
                </a:lnTo>
                <a:lnTo>
                  <a:pt x="19" y="45"/>
                </a:lnTo>
                <a:lnTo>
                  <a:pt x="17" y="45"/>
                </a:lnTo>
                <a:lnTo>
                  <a:pt x="20" y="45"/>
                </a:lnTo>
                <a:lnTo>
                  <a:pt x="19" y="44"/>
                </a:lnTo>
                <a:lnTo>
                  <a:pt x="19" y="39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21" name="Freeform 69"/>
          <p:cNvSpPr>
            <a:spLocks/>
          </p:cNvSpPr>
          <p:nvPr/>
        </p:nvSpPr>
        <p:spPr bwMode="auto">
          <a:xfrm>
            <a:off x="4724400" y="2657475"/>
            <a:ext cx="215900" cy="30163"/>
          </a:xfrm>
          <a:custGeom>
            <a:avLst/>
            <a:gdLst/>
            <a:ahLst/>
            <a:cxnLst>
              <a:cxn ang="0">
                <a:pos x="127" y="19"/>
              </a:cxn>
              <a:cxn ang="0">
                <a:pos x="130" y="19"/>
              </a:cxn>
              <a:cxn ang="0">
                <a:pos x="133" y="16"/>
              </a:cxn>
              <a:cxn ang="0">
                <a:pos x="136" y="13"/>
              </a:cxn>
              <a:cxn ang="0">
                <a:pos x="136" y="7"/>
              </a:cxn>
              <a:cxn ang="0">
                <a:pos x="133" y="4"/>
              </a:cxn>
              <a:cxn ang="0">
                <a:pos x="130" y="0"/>
              </a:cxn>
              <a:cxn ang="0">
                <a:pos x="6" y="0"/>
              </a:cxn>
              <a:cxn ang="0">
                <a:pos x="3" y="4"/>
              </a:cxn>
              <a:cxn ang="0">
                <a:pos x="0" y="7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9" y="19"/>
              </a:cxn>
              <a:cxn ang="0">
                <a:pos x="127" y="19"/>
              </a:cxn>
            </a:cxnLst>
            <a:rect l="0" t="0" r="r" b="b"/>
            <a:pathLst>
              <a:path w="136" h="19">
                <a:moveTo>
                  <a:pt x="127" y="19"/>
                </a:moveTo>
                <a:lnTo>
                  <a:pt x="130" y="19"/>
                </a:lnTo>
                <a:lnTo>
                  <a:pt x="133" y="16"/>
                </a:lnTo>
                <a:lnTo>
                  <a:pt x="136" y="13"/>
                </a:lnTo>
                <a:lnTo>
                  <a:pt x="136" y="7"/>
                </a:lnTo>
                <a:lnTo>
                  <a:pt x="133" y="4"/>
                </a:lnTo>
                <a:lnTo>
                  <a:pt x="130" y="0"/>
                </a:lnTo>
                <a:lnTo>
                  <a:pt x="6" y="0"/>
                </a:lnTo>
                <a:lnTo>
                  <a:pt x="3" y="4"/>
                </a:lnTo>
                <a:lnTo>
                  <a:pt x="0" y="7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9" y="19"/>
                </a:lnTo>
                <a:lnTo>
                  <a:pt x="127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22" name="Freeform 70"/>
          <p:cNvSpPr>
            <a:spLocks/>
          </p:cNvSpPr>
          <p:nvPr/>
        </p:nvSpPr>
        <p:spPr bwMode="auto">
          <a:xfrm>
            <a:off x="4724400" y="2193925"/>
            <a:ext cx="122238" cy="30163"/>
          </a:xfrm>
          <a:custGeom>
            <a:avLst/>
            <a:gdLst/>
            <a:ahLst/>
            <a:cxnLst>
              <a:cxn ang="0">
                <a:pos x="67" y="19"/>
              </a:cxn>
              <a:cxn ang="0">
                <a:pos x="70" y="19"/>
              </a:cxn>
              <a:cxn ang="0">
                <a:pos x="73" y="16"/>
              </a:cxn>
              <a:cxn ang="0">
                <a:pos x="77" y="13"/>
              </a:cxn>
              <a:cxn ang="0">
                <a:pos x="77" y="7"/>
              </a:cxn>
              <a:cxn ang="0">
                <a:pos x="73" y="4"/>
              </a:cxn>
              <a:cxn ang="0">
                <a:pos x="70" y="0"/>
              </a:cxn>
              <a:cxn ang="0">
                <a:pos x="6" y="0"/>
              </a:cxn>
              <a:cxn ang="0">
                <a:pos x="3" y="4"/>
              </a:cxn>
              <a:cxn ang="0">
                <a:pos x="0" y="7"/>
              </a:cxn>
              <a:cxn ang="0">
                <a:pos x="0" y="13"/>
              </a:cxn>
              <a:cxn ang="0">
                <a:pos x="3" y="16"/>
              </a:cxn>
              <a:cxn ang="0">
                <a:pos x="6" y="19"/>
              </a:cxn>
              <a:cxn ang="0">
                <a:pos x="9" y="19"/>
              </a:cxn>
              <a:cxn ang="0">
                <a:pos x="67" y="19"/>
              </a:cxn>
            </a:cxnLst>
            <a:rect l="0" t="0" r="r" b="b"/>
            <a:pathLst>
              <a:path w="77" h="19">
                <a:moveTo>
                  <a:pt x="67" y="19"/>
                </a:moveTo>
                <a:lnTo>
                  <a:pt x="70" y="19"/>
                </a:lnTo>
                <a:lnTo>
                  <a:pt x="73" y="16"/>
                </a:lnTo>
                <a:lnTo>
                  <a:pt x="77" y="13"/>
                </a:lnTo>
                <a:lnTo>
                  <a:pt x="77" y="7"/>
                </a:lnTo>
                <a:lnTo>
                  <a:pt x="73" y="4"/>
                </a:lnTo>
                <a:lnTo>
                  <a:pt x="70" y="0"/>
                </a:lnTo>
                <a:lnTo>
                  <a:pt x="6" y="0"/>
                </a:lnTo>
                <a:lnTo>
                  <a:pt x="3" y="4"/>
                </a:lnTo>
                <a:lnTo>
                  <a:pt x="0" y="7"/>
                </a:lnTo>
                <a:lnTo>
                  <a:pt x="0" y="13"/>
                </a:lnTo>
                <a:lnTo>
                  <a:pt x="3" y="16"/>
                </a:lnTo>
                <a:lnTo>
                  <a:pt x="6" y="19"/>
                </a:lnTo>
                <a:lnTo>
                  <a:pt x="9" y="19"/>
                </a:lnTo>
                <a:lnTo>
                  <a:pt x="67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23" name="Freeform 71"/>
          <p:cNvSpPr>
            <a:spLocks/>
          </p:cNvSpPr>
          <p:nvPr/>
        </p:nvSpPr>
        <p:spPr bwMode="auto">
          <a:xfrm>
            <a:off x="4724400" y="2193925"/>
            <a:ext cx="30163" cy="307975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9" y="7"/>
              </a:cxn>
              <a:cxn ang="0">
                <a:pos x="16" y="4"/>
              </a:cxn>
              <a:cxn ang="0">
                <a:pos x="12" y="0"/>
              </a:cxn>
              <a:cxn ang="0">
                <a:pos x="6" y="0"/>
              </a:cxn>
              <a:cxn ang="0">
                <a:pos x="3" y="4"/>
              </a:cxn>
              <a:cxn ang="0">
                <a:pos x="0" y="7"/>
              </a:cxn>
              <a:cxn ang="0">
                <a:pos x="0" y="188"/>
              </a:cxn>
              <a:cxn ang="0">
                <a:pos x="3" y="191"/>
              </a:cxn>
              <a:cxn ang="0">
                <a:pos x="6" y="194"/>
              </a:cxn>
              <a:cxn ang="0">
                <a:pos x="12" y="194"/>
              </a:cxn>
              <a:cxn ang="0">
                <a:pos x="16" y="191"/>
              </a:cxn>
              <a:cxn ang="0">
                <a:pos x="19" y="188"/>
              </a:cxn>
              <a:cxn ang="0">
                <a:pos x="19" y="185"/>
              </a:cxn>
              <a:cxn ang="0">
                <a:pos x="19" y="10"/>
              </a:cxn>
            </a:cxnLst>
            <a:rect l="0" t="0" r="r" b="b"/>
            <a:pathLst>
              <a:path w="19" h="194">
                <a:moveTo>
                  <a:pt x="19" y="10"/>
                </a:moveTo>
                <a:lnTo>
                  <a:pt x="19" y="7"/>
                </a:lnTo>
                <a:lnTo>
                  <a:pt x="16" y="4"/>
                </a:lnTo>
                <a:lnTo>
                  <a:pt x="12" y="0"/>
                </a:lnTo>
                <a:lnTo>
                  <a:pt x="6" y="0"/>
                </a:lnTo>
                <a:lnTo>
                  <a:pt x="3" y="4"/>
                </a:lnTo>
                <a:lnTo>
                  <a:pt x="0" y="7"/>
                </a:lnTo>
                <a:lnTo>
                  <a:pt x="0" y="188"/>
                </a:lnTo>
                <a:lnTo>
                  <a:pt x="3" y="191"/>
                </a:lnTo>
                <a:lnTo>
                  <a:pt x="6" y="194"/>
                </a:lnTo>
                <a:lnTo>
                  <a:pt x="12" y="194"/>
                </a:lnTo>
                <a:lnTo>
                  <a:pt x="16" y="191"/>
                </a:lnTo>
                <a:lnTo>
                  <a:pt x="19" y="188"/>
                </a:lnTo>
                <a:lnTo>
                  <a:pt x="19" y="185"/>
                </a:lnTo>
                <a:lnTo>
                  <a:pt x="19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24" name="Freeform 72"/>
          <p:cNvSpPr>
            <a:spLocks/>
          </p:cNvSpPr>
          <p:nvPr/>
        </p:nvSpPr>
        <p:spPr bwMode="auto">
          <a:xfrm>
            <a:off x="4724400" y="2471738"/>
            <a:ext cx="30163" cy="774700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9" y="7"/>
              </a:cxn>
              <a:cxn ang="0">
                <a:pos x="16" y="3"/>
              </a:cxn>
              <a:cxn ang="0">
                <a:pos x="12" y="0"/>
              </a:cxn>
              <a:cxn ang="0">
                <a:pos x="6" y="0"/>
              </a:cxn>
              <a:cxn ang="0">
                <a:pos x="3" y="3"/>
              </a:cxn>
              <a:cxn ang="0">
                <a:pos x="0" y="7"/>
              </a:cxn>
              <a:cxn ang="0">
                <a:pos x="0" y="481"/>
              </a:cxn>
              <a:cxn ang="0">
                <a:pos x="3" y="484"/>
              </a:cxn>
              <a:cxn ang="0">
                <a:pos x="6" y="488"/>
              </a:cxn>
              <a:cxn ang="0">
                <a:pos x="12" y="488"/>
              </a:cxn>
              <a:cxn ang="0">
                <a:pos x="16" y="484"/>
              </a:cxn>
              <a:cxn ang="0">
                <a:pos x="19" y="481"/>
              </a:cxn>
              <a:cxn ang="0">
                <a:pos x="19" y="478"/>
              </a:cxn>
              <a:cxn ang="0">
                <a:pos x="19" y="10"/>
              </a:cxn>
            </a:cxnLst>
            <a:rect l="0" t="0" r="r" b="b"/>
            <a:pathLst>
              <a:path w="19" h="488">
                <a:moveTo>
                  <a:pt x="19" y="10"/>
                </a:moveTo>
                <a:lnTo>
                  <a:pt x="19" y="7"/>
                </a:lnTo>
                <a:lnTo>
                  <a:pt x="16" y="3"/>
                </a:lnTo>
                <a:lnTo>
                  <a:pt x="12" y="0"/>
                </a:lnTo>
                <a:lnTo>
                  <a:pt x="6" y="0"/>
                </a:lnTo>
                <a:lnTo>
                  <a:pt x="3" y="3"/>
                </a:lnTo>
                <a:lnTo>
                  <a:pt x="0" y="7"/>
                </a:lnTo>
                <a:lnTo>
                  <a:pt x="0" y="481"/>
                </a:lnTo>
                <a:lnTo>
                  <a:pt x="3" y="484"/>
                </a:lnTo>
                <a:lnTo>
                  <a:pt x="6" y="488"/>
                </a:lnTo>
                <a:lnTo>
                  <a:pt x="12" y="488"/>
                </a:lnTo>
                <a:lnTo>
                  <a:pt x="16" y="484"/>
                </a:lnTo>
                <a:lnTo>
                  <a:pt x="19" y="481"/>
                </a:lnTo>
                <a:lnTo>
                  <a:pt x="19" y="478"/>
                </a:lnTo>
                <a:lnTo>
                  <a:pt x="19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25" name="Freeform 73"/>
          <p:cNvSpPr>
            <a:spLocks/>
          </p:cNvSpPr>
          <p:nvPr/>
        </p:nvSpPr>
        <p:spPr bwMode="auto">
          <a:xfrm>
            <a:off x="6038850" y="2160588"/>
            <a:ext cx="477838" cy="931862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581"/>
              </a:cxn>
              <a:cxn ang="0">
                <a:pos x="3" y="584"/>
              </a:cxn>
              <a:cxn ang="0">
                <a:pos x="6" y="587"/>
              </a:cxn>
              <a:cxn ang="0">
                <a:pos x="295" y="587"/>
              </a:cxn>
              <a:cxn ang="0">
                <a:pos x="298" y="584"/>
              </a:cxn>
              <a:cxn ang="0">
                <a:pos x="301" y="581"/>
              </a:cxn>
              <a:cxn ang="0">
                <a:pos x="301" y="6"/>
              </a:cxn>
              <a:cxn ang="0">
                <a:pos x="298" y="3"/>
              </a:cxn>
              <a:cxn ang="0">
                <a:pos x="295" y="0"/>
              </a:cxn>
              <a:cxn ang="0">
                <a:pos x="292" y="0"/>
              </a:cxn>
              <a:cxn ang="0">
                <a:pos x="9" y="0"/>
              </a:cxn>
              <a:cxn ang="0">
                <a:pos x="9" y="18"/>
              </a:cxn>
              <a:cxn ang="0">
                <a:pos x="292" y="18"/>
              </a:cxn>
              <a:cxn ang="0">
                <a:pos x="283" y="9"/>
              </a:cxn>
              <a:cxn ang="0">
                <a:pos x="283" y="577"/>
              </a:cxn>
              <a:cxn ang="0">
                <a:pos x="292" y="568"/>
              </a:cxn>
              <a:cxn ang="0">
                <a:pos x="9" y="568"/>
              </a:cxn>
              <a:cxn ang="0">
                <a:pos x="19" y="577"/>
              </a:cxn>
              <a:cxn ang="0">
                <a:pos x="19" y="9"/>
              </a:cxn>
              <a:cxn ang="0">
                <a:pos x="9" y="18"/>
              </a:cxn>
              <a:cxn ang="0">
                <a:pos x="9" y="0"/>
              </a:cxn>
            </a:cxnLst>
            <a:rect l="0" t="0" r="r" b="b"/>
            <a:pathLst>
              <a:path w="301" h="587">
                <a:moveTo>
                  <a:pt x="9" y="0"/>
                </a:move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581"/>
                </a:lnTo>
                <a:lnTo>
                  <a:pt x="3" y="584"/>
                </a:lnTo>
                <a:lnTo>
                  <a:pt x="6" y="587"/>
                </a:lnTo>
                <a:lnTo>
                  <a:pt x="295" y="587"/>
                </a:lnTo>
                <a:lnTo>
                  <a:pt x="298" y="584"/>
                </a:lnTo>
                <a:lnTo>
                  <a:pt x="301" y="581"/>
                </a:lnTo>
                <a:lnTo>
                  <a:pt x="301" y="6"/>
                </a:lnTo>
                <a:lnTo>
                  <a:pt x="298" y="3"/>
                </a:lnTo>
                <a:lnTo>
                  <a:pt x="295" y="0"/>
                </a:lnTo>
                <a:lnTo>
                  <a:pt x="292" y="0"/>
                </a:lnTo>
                <a:lnTo>
                  <a:pt x="9" y="0"/>
                </a:lnTo>
                <a:lnTo>
                  <a:pt x="9" y="18"/>
                </a:lnTo>
                <a:lnTo>
                  <a:pt x="292" y="18"/>
                </a:lnTo>
                <a:lnTo>
                  <a:pt x="283" y="9"/>
                </a:lnTo>
                <a:lnTo>
                  <a:pt x="283" y="577"/>
                </a:lnTo>
                <a:lnTo>
                  <a:pt x="292" y="568"/>
                </a:lnTo>
                <a:lnTo>
                  <a:pt x="9" y="568"/>
                </a:lnTo>
                <a:lnTo>
                  <a:pt x="19" y="577"/>
                </a:lnTo>
                <a:lnTo>
                  <a:pt x="19" y="9"/>
                </a:lnTo>
                <a:lnTo>
                  <a:pt x="9" y="18"/>
                </a:lnTo>
                <a:lnTo>
                  <a:pt x="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26" name="Rectangle 74"/>
          <p:cNvSpPr>
            <a:spLocks noChangeArrowheads="1"/>
          </p:cNvSpPr>
          <p:nvPr/>
        </p:nvSpPr>
        <p:spPr bwMode="auto">
          <a:xfrm>
            <a:off x="6108700" y="2279650"/>
            <a:ext cx="1905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/>
          </a:p>
        </p:txBody>
      </p:sp>
      <p:sp>
        <p:nvSpPr>
          <p:cNvPr id="919627" name="Rectangle 75"/>
          <p:cNvSpPr>
            <a:spLocks noChangeArrowheads="1"/>
          </p:cNvSpPr>
          <p:nvPr/>
        </p:nvSpPr>
        <p:spPr bwMode="auto">
          <a:xfrm>
            <a:off x="6329363" y="2370138"/>
            <a:ext cx="201612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0" baseline="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/>
          </a:p>
        </p:txBody>
      </p:sp>
      <p:sp>
        <p:nvSpPr>
          <p:cNvPr id="919628" name="Freeform 76"/>
          <p:cNvSpPr>
            <a:spLocks/>
          </p:cNvSpPr>
          <p:nvPr/>
        </p:nvSpPr>
        <p:spPr bwMode="auto">
          <a:xfrm>
            <a:off x="6038850" y="2752725"/>
            <a:ext cx="136525" cy="125413"/>
          </a:xfrm>
          <a:custGeom>
            <a:avLst/>
            <a:gdLst/>
            <a:ahLst/>
            <a:cxnLst>
              <a:cxn ang="0">
                <a:pos x="16" y="3"/>
              </a:cxn>
              <a:cxn ang="0">
                <a:pos x="14" y="1"/>
              </a:cxn>
              <a:cxn ang="0">
                <a:pos x="11" y="0"/>
              </a:cxn>
              <a:cxn ang="0">
                <a:pos x="6" y="0"/>
              </a:cxn>
              <a:cxn ang="0">
                <a:pos x="3" y="3"/>
              </a:cxn>
              <a:cxn ang="0">
                <a:pos x="1" y="5"/>
              </a:cxn>
              <a:cxn ang="0">
                <a:pos x="0" y="8"/>
              </a:cxn>
              <a:cxn ang="0">
                <a:pos x="0" y="12"/>
              </a:cxn>
              <a:cxn ang="0">
                <a:pos x="3" y="15"/>
              </a:cxn>
              <a:cxn ang="0">
                <a:pos x="70" y="76"/>
              </a:cxn>
              <a:cxn ang="0">
                <a:pos x="72" y="78"/>
              </a:cxn>
              <a:cxn ang="0">
                <a:pos x="75" y="79"/>
              </a:cxn>
              <a:cxn ang="0">
                <a:pos x="80" y="79"/>
              </a:cxn>
              <a:cxn ang="0">
                <a:pos x="83" y="76"/>
              </a:cxn>
              <a:cxn ang="0">
                <a:pos x="84" y="75"/>
              </a:cxn>
              <a:cxn ang="0">
                <a:pos x="86" y="72"/>
              </a:cxn>
              <a:cxn ang="0">
                <a:pos x="86" y="67"/>
              </a:cxn>
              <a:cxn ang="0">
                <a:pos x="83" y="64"/>
              </a:cxn>
              <a:cxn ang="0">
                <a:pos x="16" y="3"/>
              </a:cxn>
            </a:cxnLst>
            <a:rect l="0" t="0" r="r" b="b"/>
            <a:pathLst>
              <a:path w="86" h="79">
                <a:moveTo>
                  <a:pt x="16" y="3"/>
                </a:moveTo>
                <a:lnTo>
                  <a:pt x="14" y="1"/>
                </a:lnTo>
                <a:lnTo>
                  <a:pt x="11" y="0"/>
                </a:lnTo>
                <a:lnTo>
                  <a:pt x="6" y="0"/>
                </a:lnTo>
                <a:lnTo>
                  <a:pt x="3" y="3"/>
                </a:lnTo>
                <a:lnTo>
                  <a:pt x="1" y="5"/>
                </a:lnTo>
                <a:lnTo>
                  <a:pt x="0" y="8"/>
                </a:lnTo>
                <a:lnTo>
                  <a:pt x="0" y="12"/>
                </a:lnTo>
                <a:lnTo>
                  <a:pt x="3" y="15"/>
                </a:lnTo>
                <a:lnTo>
                  <a:pt x="70" y="76"/>
                </a:lnTo>
                <a:lnTo>
                  <a:pt x="72" y="78"/>
                </a:lnTo>
                <a:lnTo>
                  <a:pt x="75" y="79"/>
                </a:lnTo>
                <a:lnTo>
                  <a:pt x="80" y="79"/>
                </a:lnTo>
                <a:lnTo>
                  <a:pt x="83" y="76"/>
                </a:lnTo>
                <a:lnTo>
                  <a:pt x="84" y="75"/>
                </a:lnTo>
                <a:lnTo>
                  <a:pt x="86" y="72"/>
                </a:lnTo>
                <a:lnTo>
                  <a:pt x="86" y="67"/>
                </a:lnTo>
                <a:lnTo>
                  <a:pt x="83" y="64"/>
                </a:lnTo>
                <a:lnTo>
                  <a:pt x="16" y="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29" name="Freeform 77"/>
          <p:cNvSpPr>
            <a:spLocks/>
          </p:cNvSpPr>
          <p:nvPr/>
        </p:nvSpPr>
        <p:spPr bwMode="auto">
          <a:xfrm>
            <a:off x="6038850" y="2849563"/>
            <a:ext cx="136525" cy="101600"/>
          </a:xfrm>
          <a:custGeom>
            <a:avLst/>
            <a:gdLst/>
            <a:ahLst/>
            <a:cxnLst>
              <a:cxn ang="0">
                <a:pos x="81" y="17"/>
              </a:cxn>
              <a:cxn ang="0">
                <a:pos x="84" y="15"/>
              </a:cxn>
              <a:cxn ang="0">
                <a:pos x="84" y="14"/>
              </a:cxn>
              <a:cxn ang="0">
                <a:pos x="86" y="11"/>
              </a:cxn>
              <a:cxn ang="0">
                <a:pos x="86" y="6"/>
              </a:cxn>
              <a:cxn ang="0">
                <a:pos x="84" y="4"/>
              </a:cxn>
              <a:cxn ang="0">
                <a:pos x="83" y="1"/>
              </a:cxn>
              <a:cxn ang="0">
                <a:pos x="81" y="1"/>
              </a:cxn>
              <a:cxn ang="0">
                <a:pos x="78" y="0"/>
              </a:cxn>
              <a:cxn ang="0">
                <a:pos x="73" y="0"/>
              </a:cxn>
              <a:cxn ang="0">
                <a:pos x="72" y="1"/>
              </a:cxn>
              <a:cxn ang="0">
                <a:pos x="5" y="47"/>
              </a:cxn>
              <a:cxn ang="0">
                <a:pos x="1" y="48"/>
              </a:cxn>
              <a:cxn ang="0">
                <a:pos x="1" y="50"/>
              </a:cxn>
              <a:cxn ang="0">
                <a:pos x="0" y="53"/>
              </a:cxn>
              <a:cxn ang="0">
                <a:pos x="0" y="58"/>
              </a:cxn>
              <a:cxn ang="0">
                <a:pos x="1" y="59"/>
              </a:cxn>
              <a:cxn ang="0">
                <a:pos x="3" y="62"/>
              </a:cxn>
              <a:cxn ang="0">
                <a:pos x="5" y="62"/>
              </a:cxn>
              <a:cxn ang="0">
                <a:pos x="8" y="64"/>
              </a:cxn>
              <a:cxn ang="0">
                <a:pos x="12" y="64"/>
              </a:cxn>
              <a:cxn ang="0">
                <a:pos x="14" y="62"/>
              </a:cxn>
              <a:cxn ang="0">
                <a:pos x="81" y="17"/>
              </a:cxn>
            </a:cxnLst>
            <a:rect l="0" t="0" r="r" b="b"/>
            <a:pathLst>
              <a:path w="86" h="64">
                <a:moveTo>
                  <a:pt x="81" y="17"/>
                </a:moveTo>
                <a:lnTo>
                  <a:pt x="84" y="15"/>
                </a:lnTo>
                <a:lnTo>
                  <a:pt x="84" y="14"/>
                </a:lnTo>
                <a:lnTo>
                  <a:pt x="86" y="11"/>
                </a:lnTo>
                <a:lnTo>
                  <a:pt x="86" y="6"/>
                </a:lnTo>
                <a:lnTo>
                  <a:pt x="84" y="4"/>
                </a:lnTo>
                <a:lnTo>
                  <a:pt x="83" y="1"/>
                </a:lnTo>
                <a:lnTo>
                  <a:pt x="81" y="1"/>
                </a:lnTo>
                <a:lnTo>
                  <a:pt x="78" y="0"/>
                </a:lnTo>
                <a:lnTo>
                  <a:pt x="73" y="0"/>
                </a:lnTo>
                <a:lnTo>
                  <a:pt x="72" y="1"/>
                </a:lnTo>
                <a:lnTo>
                  <a:pt x="5" y="47"/>
                </a:lnTo>
                <a:lnTo>
                  <a:pt x="1" y="48"/>
                </a:lnTo>
                <a:lnTo>
                  <a:pt x="1" y="50"/>
                </a:lnTo>
                <a:lnTo>
                  <a:pt x="0" y="53"/>
                </a:lnTo>
                <a:lnTo>
                  <a:pt x="0" y="58"/>
                </a:lnTo>
                <a:lnTo>
                  <a:pt x="1" y="59"/>
                </a:lnTo>
                <a:lnTo>
                  <a:pt x="3" y="62"/>
                </a:lnTo>
                <a:lnTo>
                  <a:pt x="5" y="62"/>
                </a:lnTo>
                <a:lnTo>
                  <a:pt x="8" y="64"/>
                </a:lnTo>
                <a:lnTo>
                  <a:pt x="12" y="64"/>
                </a:lnTo>
                <a:lnTo>
                  <a:pt x="14" y="62"/>
                </a:lnTo>
                <a:lnTo>
                  <a:pt x="81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30" name="Freeform 78"/>
          <p:cNvSpPr>
            <a:spLocks/>
          </p:cNvSpPr>
          <p:nvPr/>
        </p:nvSpPr>
        <p:spPr bwMode="auto">
          <a:xfrm>
            <a:off x="4522788" y="3433763"/>
            <a:ext cx="3236912" cy="30162"/>
          </a:xfrm>
          <a:custGeom>
            <a:avLst/>
            <a:gdLst/>
            <a:ahLst/>
            <a:cxnLst>
              <a:cxn ang="0">
                <a:pos x="2030" y="19"/>
              </a:cxn>
              <a:cxn ang="0">
                <a:pos x="2033" y="19"/>
              </a:cxn>
              <a:cxn ang="0">
                <a:pos x="2036" y="16"/>
              </a:cxn>
              <a:cxn ang="0">
                <a:pos x="2039" y="13"/>
              </a:cxn>
              <a:cxn ang="0">
                <a:pos x="2039" y="7"/>
              </a:cxn>
              <a:cxn ang="0">
                <a:pos x="2036" y="3"/>
              </a:cxn>
              <a:cxn ang="0">
                <a:pos x="2033" y="0"/>
              </a:cxn>
              <a:cxn ang="0">
                <a:pos x="7" y="0"/>
              </a:cxn>
              <a:cxn ang="0">
                <a:pos x="4" y="3"/>
              </a:cxn>
              <a:cxn ang="0">
                <a:pos x="0" y="7"/>
              </a:cxn>
              <a:cxn ang="0">
                <a:pos x="0" y="13"/>
              </a:cxn>
              <a:cxn ang="0">
                <a:pos x="4" y="16"/>
              </a:cxn>
              <a:cxn ang="0">
                <a:pos x="7" y="19"/>
              </a:cxn>
              <a:cxn ang="0">
                <a:pos x="10" y="19"/>
              </a:cxn>
              <a:cxn ang="0">
                <a:pos x="2030" y="19"/>
              </a:cxn>
            </a:cxnLst>
            <a:rect l="0" t="0" r="r" b="b"/>
            <a:pathLst>
              <a:path w="2039" h="19">
                <a:moveTo>
                  <a:pt x="2030" y="19"/>
                </a:moveTo>
                <a:lnTo>
                  <a:pt x="2033" y="19"/>
                </a:lnTo>
                <a:lnTo>
                  <a:pt x="2036" y="16"/>
                </a:lnTo>
                <a:lnTo>
                  <a:pt x="2039" y="13"/>
                </a:lnTo>
                <a:lnTo>
                  <a:pt x="2039" y="7"/>
                </a:lnTo>
                <a:lnTo>
                  <a:pt x="2036" y="3"/>
                </a:lnTo>
                <a:lnTo>
                  <a:pt x="2033" y="0"/>
                </a:lnTo>
                <a:lnTo>
                  <a:pt x="7" y="0"/>
                </a:lnTo>
                <a:lnTo>
                  <a:pt x="4" y="3"/>
                </a:lnTo>
                <a:lnTo>
                  <a:pt x="0" y="7"/>
                </a:lnTo>
                <a:lnTo>
                  <a:pt x="0" y="13"/>
                </a:lnTo>
                <a:lnTo>
                  <a:pt x="4" y="16"/>
                </a:lnTo>
                <a:lnTo>
                  <a:pt x="7" y="19"/>
                </a:lnTo>
                <a:lnTo>
                  <a:pt x="10" y="19"/>
                </a:lnTo>
                <a:lnTo>
                  <a:pt x="2030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31" name="Oval 79"/>
          <p:cNvSpPr>
            <a:spLocks noChangeArrowheads="1"/>
          </p:cNvSpPr>
          <p:nvPr/>
        </p:nvSpPr>
        <p:spPr bwMode="auto">
          <a:xfrm>
            <a:off x="5716588" y="3416300"/>
            <a:ext cx="93662" cy="968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32" name="Freeform 80"/>
          <p:cNvSpPr>
            <a:spLocks/>
          </p:cNvSpPr>
          <p:nvPr/>
        </p:nvSpPr>
        <p:spPr bwMode="auto">
          <a:xfrm>
            <a:off x="5700713" y="3402013"/>
            <a:ext cx="119062" cy="120650"/>
          </a:xfrm>
          <a:custGeom>
            <a:avLst/>
            <a:gdLst/>
            <a:ahLst/>
            <a:cxnLst>
              <a:cxn ang="0">
                <a:pos x="2" y="51"/>
              </a:cxn>
              <a:cxn ang="0">
                <a:pos x="4" y="56"/>
              </a:cxn>
              <a:cxn ang="0">
                <a:pos x="10" y="62"/>
              </a:cxn>
              <a:cxn ang="0">
                <a:pos x="21" y="73"/>
              </a:cxn>
              <a:cxn ang="0">
                <a:pos x="25" y="76"/>
              </a:cxn>
              <a:cxn ang="0">
                <a:pos x="47" y="69"/>
              </a:cxn>
              <a:cxn ang="0">
                <a:pos x="50" y="75"/>
              </a:cxn>
              <a:cxn ang="0">
                <a:pos x="55" y="73"/>
              </a:cxn>
              <a:cxn ang="0">
                <a:pos x="65" y="64"/>
              </a:cxn>
              <a:cxn ang="0">
                <a:pos x="68" y="61"/>
              </a:cxn>
              <a:cxn ang="0">
                <a:pos x="71" y="58"/>
              </a:cxn>
              <a:cxn ang="0">
                <a:pos x="71" y="58"/>
              </a:cxn>
              <a:cxn ang="0">
                <a:pos x="72" y="45"/>
              </a:cxn>
              <a:cxn ang="0">
                <a:pos x="75" y="34"/>
              </a:cxn>
              <a:cxn ang="0">
                <a:pos x="71" y="19"/>
              </a:cxn>
              <a:cxn ang="0">
                <a:pos x="71" y="19"/>
              </a:cxn>
              <a:cxn ang="0">
                <a:pos x="68" y="16"/>
              </a:cxn>
              <a:cxn ang="0">
                <a:pos x="65" y="12"/>
              </a:cxn>
              <a:cxn ang="0">
                <a:pos x="55" y="3"/>
              </a:cxn>
              <a:cxn ang="0">
                <a:pos x="50" y="2"/>
              </a:cxn>
              <a:cxn ang="0">
                <a:pos x="24" y="2"/>
              </a:cxn>
              <a:cxn ang="0">
                <a:pos x="19" y="3"/>
              </a:cxn>
              <a:cxn ang="0">
                <a:pos x="8" y="14"/>
              </a:cxn>
              <a:cxn ang="0">
                <a:pos x="7" y="19"/>
              </a:cxn>
              <a:cxn ang="0">
                <a:pos x="0" y="27"/>
              </a:cxn>
              <a:cxn ang="0">
                <a:pos x="19" y="33"/>
              </a:cxn>
              <a:cxn ang="0">
                <a:pos x="19" y="31"/>
              </a:cxn>
              <a:cxn ang="0">
                <a:pos x="21" y="27"/>
              </a:cxn>
              <a:cxn ang="0">
                <a:pos x="27" y="22"/>
              </a:cxn>
              <a:cxn ang="0">
                <a:pos x="32" y="19"/>
              </a:cxn>
              <a:cxn ang="0">
                <a:pos x="44" y="20"/>
              </a:cxn>
              <a:cxn ang="0">
                <a:pos x="49" y="22"/>
              </a:cxn>
              <a:cxn ang="0">
                <a:pos x="46" y="19"/>
              </a:cxn>
              <a:cxn ang="0">
                <a:pos x="49" y="22"/>
              </a:cxn>
              <a:cxn ang="0">
                <a:pos x="52" y="25"/>
              </a:cxn>
              <a:cxn ang="0">
                <a:pos x="58" y="31"/>
              </a:cxn>
              <a:cxn ang="0">
                <a:pos x="57" y="41"/>
              </a:cxn>
              <a:cxn ang="0">
                <a:pos x="60" y="33"/>
              </a:cxn>
              <a:cxn ang="0">
                <a:pos x="58" y="45"/>
              </a:cxn>
              <a:cxn ang="0">
                <a:pos x="52" y="51"/>
              </a:cxn>
              <a:cxn ang="0">
                <a:pos x="49" y="55"/>
              </a:cxn>
              <a:cxn ang="0">
                <a:pos x="46" y="58"/>
              </a:cxn>
              <a:cxn ang="0">
                <a:pos x="49" y="55"/>
              </a:cxn>
              <a:cxn ang="0">
                <a:pos x="44" y="56"/>
              </a:cxn>
              <a:cxn ang="0">
                <a:pos x="29" y="69"/>
              </a:cxn>
              <a:cxn ang="0">
                <a:pos x="32" y="58"/>
              </a:cxn>
              <a:cxn ang="0">
                <a:pos x="27" y="55"/>
              </a:cxn>
              <a:cxn ang="0">
                <a:pos x="21" y="50"/>
              </a:cxn>
              <a:cxn ang="0">
                <a:pos x="19" y="45"/>
              </a:cxn>
              <a:cxn ang="0">
                <a:pos x="19" y="44"/>
              </a:cxn>
            </a:cxnLst>
            <a:rect l="0" t="0" r="r" b="b"/>
            <a:pathLst>
              <a:path w="75" h="76">
                <a:moveTo>
                  <a:pt x="0" y="39"/>
                </a:moveTo>
                <a:lnTo>
                  <a:pt x="0" y="50"/>
                </a:lnTo>
                <a:lnTo>
                  <a:pt x="2" y="51"/>
                </a:lnTo>
                <a:lnTo>
                  <a:pt x="5" y="58"/>
                </a:lnTo>
                <a:lnTo>
                  <a:pt x="7" y="58"/>
                </a:lnTo>
                <a:lnTo>
                  <a:pt x="4" y="56"/>
                </a:lnTo>
                <a:lnTo>
                  <a:pt x="5" y="58"/>
                </a:lnTo>
                <a:lnTo>
                  <a:pt x="8" y="62"/>
                </a:lnTo>
                <a:lnTo>
                  <a:pt x="10" y="62"/>
                </a:lnTo>
                <a:lnTo>
                  <a:pt x="7" y="61"/>
                </a:lnTo>
                <a:lnTo>
                  <a:pt x="19" y="73"/>
                </a:lnTo>
                <a:lnTo>
                  <a:pt x="21" y="73"/>
                </a:lnTo>
                <a:lnTo>
                  <a:pt x="22" y="75"/>
                </a:lnTo>
                <a:lnTo>
                  <a:pt x="24" y="75"/>
                </a:lnTo>
                <a:lnTo>
                  <a:pt x="25" y="76"/>
                </a:lnTo>
                <a:lnTo>
                  <a:pt x="33" y="76"/>
                </a:lnTo>
                <a:lnTo>
                  <a:pt x="32" y="75"/>
                </a:lnTo>
                <a:lnTo>
                  <a:pt x="47" y="69"/>
                </a:lnTo>
                <a:lnTo>
                  <a:pt x="44" y="73"/>
                </a:lnTo>
                <a:lnTo>
                  <a:pt x="49" y="76"/>
                </a:lnTo>
                <a:lnTo>
                  <a:pt x="50" y="75"/>
                </a:lnTo>
                <a:lnTo>
                  <a:pt x="57" y="72"/>
                </a:lnTo>
                <a:lnTo>
                  <a:pt x="57" y="70"/>
                </a:lnTo>
                <a:lnTo>
                  <a:pt x="55" y="73"/>
                </a:lnTo>
                <a:lnTo>
                  <a:pt x="57" y="72"/>
                </a:lnTo>
                <a:lnTo>
                  <a:pt x="61" y="69"/>
                </a:lnTo>
                <a:lnTo>
                  <a:pt x="65" y="64"/>
                </a:lnTo>
                <a:lnTo>
                  <a:pt x="60" y="69"/>
                </a:lnTo>
                <a:lnTo>
                  <a:pt x="65" y="66"/>
                </a:lnTo>
                <a:lnTo>
                  <a:pt x="68" y="61"/>
                </a:lnTo>
                <a:lnTo>
                  <a:pt x="63" y="66"/>
                </a:lnTo>
                <a:lnTo>
                  <a:pt x="68" y="62"/>
                </a:lnTo>
                <a:lnTo>
                  <a:pt x="71" y="58"/>
                </a:lnTo>
                <a:lnTo>
                  <a:pt x="72" y="56"/>
                </a:lnTo>
                <a:lnTo>
                  <a:pt x="69" y="58"/>
                </a:lnTo>
                <a:lnTo>
                  <a:pt x="71" y="58"/>
                </a:lnTo>
                <a:lnTo>
                  <a:pt x="74" y="51"/>
                </a:lnTo>
                <a:lnTo>
                  <a:pt x="75" y="50"/>
                </a:lnTo>
                <a:lnTo>
                  <a:pt x="72" y="45"/>
                </a:lnTo>
                <a:lnTo>
                  <a:pt x="68" y="48"/>
                </a:lnTo>
                <a:lnTo>
                  <a:pt x="74" y="33"/>
                </a:lnTo>
                <a:lnTo>
                  <a:pt x="75" y="34"/>
                </a:lnTo>
                <a:lnTo>
                  <a:pt x="75" y="27"/>
                </a:lnTo>
                <a:lnTo>
                  <a:pt x="74" y="25"/>
                </a:lnTo>
                <a:lnTo>
                  <a:pt x="71" y="19"/>
                </a:lnTo>
                <a:lnTo>
                  <a:pt x="69" y="19"/>
                </a:lnTo>
                <a:lnTo>
                  <a:pt x="72" y="20"/>
                </a:lnTo>
                <a:lnTo>
                  <a:pt x="71" y="19"/>
                </a:lnTo>
                <a:lnTo>
                  <a:pt x="68" y="14"/>
                </a:lnTo>
                <a:lnTo>
                  <a:pt x="63" y="11"/>
                </a:lnTo>
                <a:lnTo>
                  <a:pt x="68" y="16"/>
                </a:lnTo>
                <a:lnTo>
                  <a:pt x="65" y="11"/>
                </a:lnTo>
                <a:lnTo>
                  <a:pt x="60" y="8"/>
                </a:lnTo>
                <a:lnTo>
                  <a:pt x="65" y="12"/>
                </a:lnTo>
                <a:lnTo>
                  <a:pt x="61" y="8"/>
                </a:lnTo>
                <a:lnTo>
                  <a:pt x="57" y="5"/>
                </a:lnTo>
                <a:lnTo>
                  <a:pt x="55" y="3"/>
                </a:lnTo>
                <a:lnTo>
                  <a:pt x="57" y="6"/>
                </a:lnTo>
                <a:lnTo>
                  <a:pt x="57" y="5"/>
                </a:lnTo>
                <a:lnTo>
                  <a:pt x="50" y="2"/>
                </a:lnTo>
                <a:lnTo>
                  <a:pt x="49" y="0"/>
                </a:lnTo>
                <a:lnTo>
                  <a:pt x="25" y="0"/>
                </a:lnTo>
                <a:lnTo>
                  <a:pt x="24" y="2"/>
                </a:lnTo>
                <a:lnTo>
                  <a:pt x="22" y="2"/>
                </a:lnTo>
                <a:lnTo>
                  <a:pt x="21" y="3"/>
                </a:lnTo>
                <a:lnTo>
                  <a:pt x="19" y="3"/>
                </a:lnTo>
                <a:lnTo>
                  <a:pt x="7" y="16"/>
                </a:lnTo>
                <a:lnTo>
                  <a:pt x="10" y="14"/>
                </a:lnTo>
                <a:lnTo>
                  <a:pt x="8" y="14"/>
                </a:lnTo>
                <a:lnTo>
                  <a:pt x="5" y="19"/>
                </a:lnTo>
                <a:lnTo>
                  <a:pt x="4" y="20"/>
                </a:lnTo>
                <a:lnTo>
                  <a:pt x="7" y="19"/>
                </a:lnTo>
                <a:lnTo>
                  <a:pt x="5" y="19"/>
                </a:lnTo>
                <a:lnTo>
                  <a:pt x="2" y="25"/>
                </a:lnTo>
                <a:lnTo>
                  <a:pt x="0" y="27"/>
                </a:lnTo>
                <a:lnTo>
                  <a:pt x="0" y="39"/>
                </a:lnTo>
                <a:lnTo>
                  <a:pt x="19" y="39"/>
                </a:lnTo>
                <a:lnTo>
                  <a:pt x="19" y="33"/>
                </a:lnTo>
                <a:lnTo>
                  <a:pt x="21" y="31"/>
                </a:lnTo>
                <a:lnTo>
                  <a:pt x="18" y="31"/>
                </a:lnTo>
                <a:lnTo>
                  <a:pt x="19" y="31"/>
                </a:lnTo>
                <a:lnTo>
                  <a:pt x="22" y="27"/>
                </a:lnTo>
                <a:lnTo>
                  <a:pt x="24" y="25"/>
                </a:lnTo>
                <a:lnTo>
                  <a:pt x="21" y="27"/>
                </a:lnTo>
                <a:lnTo>
                  <a:pt x="22" y="27"/>
                </a:lnTo>
                <a:lnTo>
                  <a:pt x="25" y="22"/>
                </a:lnTo>
                <a:lnTo>
                  <a:pt x="27" y="22"/>
                </a:lnTo>
                <a:lnTo>
                  <a:pt x="29" y="20"/>
                </a:lnTo>
                <a:lnTo>
                  <a:pt x="30" y="20"/>
                </a:lnTo>
                <a:lnTo>
                  <a:pt x="32" y="19"/>
                </a:lnTo>
                <a:lnTo>
                  <a:pt x="38" y="19"/>
                </a:lnTo>
                <a:lnTo>
                  <a:pt x="43" y="19"/>
                </a:lnTo>
                <a:lnTo>
                  <a:pt x="44" y="20"/>
                </a:lnTo>
                <a:lnTo>
                  <a:pt x="44" y="17"/>
                </a:lnTo>
                <a:lnTo>
                  <a:pt x="44" y="19"/>
                </a:lnTo>
                <a:lnTo>
                  <a:pt x="49" y="22"/>
                </a:lnTo>
                <a:lnTo>
                  <a:pt x="50" y="23"/>
                </a:lnTo>
                <a:lnTo>
                  <a:pt x="49" y="20"/>
                </a:lnTo>
                <a:lnTo>
                  <a:pt x="46" y="19"/>
                </a:lnTo>
                <a:lnTo>
                  <a:pt x="54" y="27"/>
                </a:lnTo>
                <a:lnTo>
                  <a:pt x="52" y="23"/>
                </a:lnTo>
                <a:lnTo>
                  <a:pt x="49" y="22"/>
                </a:lnTo>
                <a:lnTo>
                  <a:pt x="57" y="30"/>
                </a:lnTo>
                <a:lnTo>
                  <a:pt x="55" y="27"/>
                </a:lnTo>
                <a:lnTo>
                  <a:pt x="52" y="25"/>
                </a:lnTo>
                <a:lnTo>
                  <a:pt x="54" y="27"/>
                </a:lnTo>
                <a:lnTo>
                  <a:pt x="57" y="31"/>
                </a:lnTo>
                <a:lnTo>
                  <a:pt x="58" y="31"/>
                </a:lnTo>
                <a:lnTo>
                  <a:pt x="55" y="31"/>
                </a:lnTo>
                <a:lnTo>
                  <a:pt x="57" y="33"/>
                </a:lnTo>
                <a:lnTo>
                  <a:pt x="57" y="41"/>
                </a:lnTo>
                <a:lnTo>
                  <a:pt x="61" y="45"/>
                </a:lnTo>
                <a:lnTo>
                  <a:pt x="68" y="30"/>
                </a:lnTo>
                <a:lnTo>
                  <a:pt x="60" y="33"/>
                </a:lnTo>
                <a:lnTo>
                  <a:pt x="57" y="44"/>
                </a:lnTo>
                <a:lnTo>
                  <a:pt x="55" y="45"/>
                </a:lnTo>
                <a:lnTo>
                  <a:pt x="58" y="45"/>
                </a:lnTo>
                <a:lnTo>
                  <a:pt x="57" y="45"/>
                </a:lnTo>
                <a:lnTo>
                  <a:pt x="54" y="50"/>
                </a:lnTo>
                <a:lnTo>
                  <a:pt x="52" y="51"/>
                </a:lnTo>
                <a:lnTo>
                  <a:pt x="55" y="50"/>
                </a:lnTo>
                <a:lnTo>
                  <a:pt x="57" y="47"/>
                </a:lnTo>
                <a:lnTo>
                  <a:pt x="49" y="55"/>
                </a:lnTo>
                <a:lnTo>
                  <a:pt x="52" y="53"/>
                </a:lnTo>
                <a:lnTo>
                  <a:pt x="54" y="50"/>
                </a:lnTo>
                <a:lnTo>
                  <a:pt x="46" y="58"/>
                </a:lnTo>
                <a:lnTo>
                  <a:pt x="49" y="56"/>
                </a:lnTo>
                <a:lnTo>
                  <a:pt x="50" y="53"/>
                </a:lnTo>
                <a:lnTo>
                  <a:pt x="49" y="55"/>
                </a:lnTo>
                <a:lnTo>
                  <a:pt x="44" y="58"/>
                </a:lnTo>
                <a:lnTo>
                  <a:pt x="44" y="59"/>
                </a:lnTo>
                <a:lnTo>
                  <a:pt x="44" y="56"/>
                </a:lnTo>
                <a:lnTo>
                  <a:pt x="43" y="58"/>
                </a:lnTo>
                <a:lnTo>
                  <a:pt x="32" y="61"/>
                </a:lnTo>
                <a:lnTo>
                  <a:pt x="29" y="69"/>
                </a:lnTo>
                <a:lnTo>
                  <a:pt x="44" y="62"/>
                </a:lnTo>
                <a:lnTo>
                  <a:pt x="40" y="58"/>
                </a:lnTo>
                <a:lnTo>
                  <a:pt x="32" y="58"/>
                </a:lnTo>
                <a:lnTo>
                  <a:pt x="30" y="56"/>
                </a:lnTo>
                <a:lnTo>
                  <a:pt x="29" y="56"/>
                </a:lnTo>
                <a:lnTo>
                  <a:pt x="27" y="55"/>
                </a:lnTo>
                <a:lnTo>
                  <a:pt x="25" y="55"/>
                </a:lnTo>
                <a:lnTo>
                  <a:pt x="22" y="50"/>
                </a:lnTo>
                <a:lnTo>
                  <a:pt x="21" y="50"/>
                </a:lnTo>
                <a:lnTo>
                  <a:pt x="24" y="51"/>
                </a:lnTo>
                <a:lnTo>
                  <a:pt x="22" y="50"/>
                </a:lnTo>
                <a:lnTo>
                  <a:pt x="19" y="45"/>
                </a:lnTo>
                <a:lnTo>
                  <a:pt x="18" y="45"/>
                </a:lnTo>
                <a:lnTo>
                  <a:pt x="21" y="45"/>
                </a:lnTo>
                <a:lnTo>
                  <a:pt x="19" y="44"/>
                </a:lnTo>
                <a:lnTo>
                  <a:pt x="19" y="39"/>
                </a:lnTo>
                <a:lnTo>
                  <a:pt x="0" y="3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33" name="Oval 81"/>
          <p:cNvSpPr>
            <a:spLocks noChangeArrowheads="1"/>
          </p:cNvSpPr>
          <p:nvPr/>
        </p:nvSpPr>
        <p:spPr bwMode="auto">
          <a:xfrm>
            <a:off x="4692650" y="2628900"/>
            <a:ext cx="96838" cy="9366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34" name="Freeform 82"/>
          <p:cNvSpPr>
            <a:spLocks/>
          </p:cNvSpPr>
          <p:nvPr/>
        </p:nvSpPr>
        <p:spPr bwMode="auto">
          <a:xfrm>
            <a:off x="4676775" y="2613025"/>
            <a:ext cx="122238" cy="119063"/>
          </a:xfrm>
          <a:custGeom>
            <a:avLst/>
            <a:gdLst/>
            <a:ahLst/>
            <a:cxnLst>
              <a:cxn ang="0">
                <a:pos x="2" y="50"/>
              </a:cxn>
              <a:cxn ang="0">
                <a:pos x="3" y="55"/>
              </a:cxn>
              <a:cxn ang="0">
                <a:pos x="13" y="64"/>
              </a:cxn>
              <a:cxn ang="0">
                <a:pos x="16" y="68"/>
              </a:cxn>
              <a:cxn ang="0">
                <a:pos x="19" y="71"/>
              </a:cxn>
              <a:cxn ang="0">
                <a:pos x="19" y="71"/>
              </a:cxn>
              <a:cxn ang="0">
                <a:pos x="35" y="75"/>
              </a:cxn>
              <a:cxn ang="0">
                <a:pos x="46" y="72"/>
              </a:cxn>
              <a:cxn ang="0">
                <a:pos x="58" y="71"/>
              </a:cxn>
              <a:cxn ang="0">
                <a:pos x="58" y="71"/>
              </a:cxn>
              <a:cxn ang="0">
                <a:pos x="61" y="68"/>
              </a:cxn>
              <a:cxn ang="0">
                <a:pos x="64" y="64"/>
              </a:cxn>
              <a:cxn ang="0">
                <a:pos x="74" y="55"/>
              </a:cxn>
              <a:cxn ang="0">
                <a:pos x="75" y="50"/>
              </a:cxn>
              <a:cxn ang="0">
                <a:pos x="69" y="47"/>
              </a:cxn>
              <a:cxn ang="0">
                <a:pos x="77" y="25"/>
              </a:cxn>
              <a:cxn ang="0">
                <a:pos x="74" y="21"/>
              </a:cxn>
              <a:cxn ang="0">
                <a:pos x="63" y="10"/>
              </a:cxn>
              <a:cxn ang="0">
                <a:pos x="57" y="3"/>
              </a:cxn>
              <a:cxn ang="0">
                <a:pos x="52" y="2"/>
              </a:cxn>
              <a:cxn ang="0">
                <a:pos x="25" y="2"/>
              </a:cxn>
              <a:cxn ang="0">
                <a:pos x="21" y="3"/>
              </a:cxn>
              <a:cxn ang="0">
                <a:pos x="14" y="10"/>
              </a:cxn>
              <a:cxn ang="0">
                <a:pos x="3" y="21"/>
              </a:cxn>
              <a:cxn ang="0">
                <a:pos x="0" y="25"/>
              </a:cxn>
              <a:cxn ang="0">
                <a:pos x="19" y="32"/>
              </a:cxn>
              <a:cxn ang="0">
                <a:pos x="22" y="27"/>
              </a:cxn>
              <a:cxn ang="0">
                <a:pos x="27" y="21"/>
              </a:cxn>
              <a:cxn ang="0">
                <a:pos x="32" y="19"/>
              </a:cxn>
              <a:cxn ang="0">
                <a:pos x="33" y="19"/>
              </a:cxn>
              <a:cxn ang="0">
                <a:pos x="46" y="21"/>
              </a:cxn>
              <a:cxn ang="0">
                <a:pos x="50" y="22"/>
              </a:cxn>
              <a:cxn ang="0">
                <a:pos x="50" y="22"/>
              </a:cxn>
              <a:cxn ang="0">
                <a:pos x="57" y="28"/>
              </a:cxn>
              <a:cxn ang="0">
                <a:pos x="58" y="39"/>
              </a:cxn>
              <a:cxn ang="0">
                <a:pos x="61" y="32"/>
              </a:cxn>
              <a:cxn ang="0">
                <a:pos x="60" y="44"/>
              </a:cxn>
              <a:cxn ang="0">
                <a:pos x="53" y="50"/>
              </a:cxn>
              <a:cxn ang="0">
                <a:pos x="50" y="53"/>
              </a:cxn>
              <a:cxn ang="0">
                <a:pos x="47" y="57"/>
              </a:cxn>
              <a:cxn ang="0">
                <a:pos x="50" y="53"/>
              </a:cxn>
              <a:cxn ang="0">
                <a:pos x="46" y="55"/>
              </a:cxn>
              <a:cxn ang="0">
                <a:pos x="30" y="68"/>
              </a:cxn>
              <a:cxn ang="0">
                <a:pos x="33" y="57"/>
              </a:cxn>
              <a:cxn ang="0">
                <a:pos x="32" y="57"/>
              </a:cxn>
              <a:cxn ang="0">
                <a:pos x="27" y="55"/>
              </a:cxn>
              <a:cxn ang="0">
                <a:pos x="24" y="52"/>
              </a:cxn>
              <a:cxn ang="0">
                <a:pos x="21" y="49"/>
              </a:cxn>
              <a:cxn ang="0">
                <a:pos x="19" y="44"/>
              </a:cxn>
              <a:cxn ang="0">
                <a:pos x="19" y="43"/>
              </a:cxn>
            </a:cxnLst>
            <a:rect l="0" t="0" r="r" b="b"/>
            <a:pathLst>
              <a:path w="77" h="75">
                <a:moveTo>
                  <a:pt x="0" y="38"/>
                </a:moveTo>
                <a:lnTo>
                  <a:pt x="0" y="49"/>
                </a:lnTo>
                <a:lnTo>
                  <a:pt x="2" y="50"/>
                </a:lnTo>
                <a:lnTo>
                  <a:pt x="5" y="57"/>
                </a:lnTo>
                <a:lnTo>
                  <a:pt x="7" y="57"/>
                </a:lnTo>
                <a:lnTo>
                  <a:pt x="3" y="55"/>
                </a:lnTo>
                <a:lnTo>
                  <a:pt x="5" y="57"/>
                </a:lnTo>
                <a:lnTo>
                  <a:pt x="8" y="61"/>
                </a:lnTo>
                <a:lnTo>
                  <a:pt x="13" y="64"/>
                </a:lnTo>
                <a:lnTo>
                  <a:pt x="8" y="60"/>
                </a:lnTo>
                <a:lnTo>
                  <a:pt x="11" y="64"/>
                </a:lnTo>
                <a:lnTo>
                  <a:pt x="16" y="68"/>
                </a:lnTo>
                <a:lnTo>
                  <a:pt x="11" y="63"/>
                </a:lnTo>
                <a:lnTo>
                  <a:pt x="14" y="68"/>
                </a:lnTo>
                <a:lnTo>
                  <a:pt x="19" y="71"/>
                </a:lnTo>
                <a:lnTo>
                  <a:pt x="21" y="72"/>
                </a:lnTo>
                <a:lnTo>
                  <a:pt x="19" y="69"/>
                </a:lnTo>
                <a:lnTo>
                  <a:pt x="19" y="71"/>
                </a:lnTo>
                <a:lnTo>
                  <a:pt x="25" y="74"/>
                </a:lnTo>
                <a:lnTo>
                  <a:pt x="27" y="75"/>
                </a:lnTo>
                <a:lnTo>
                  <a:pt x="35" y="75"/>
                </a:lnTo>
                <a:lnTo>
                  <a:pt x="33" y="74"/>
                </a:lnTo>
                <a:lnTo>
                  <a:pt x="49" y="68"/>
                </a:lnTo>
                <a:lnTo>
                  <a:pt x="46" y="72"/>
                </a:lnTo>
                <a:lnTo>
                  <a:pt x="50" y="75"/>
                </a:lnTo>
                <a:lnTo>
                  <a:pt x="52" y="74"/>
                </a:lnTo>
                <a:lnTo>
                  <a:pt x="58" y="71"/>
                </a:lnTo>
                <a:lnTo>
                  <a:pt x="58" y="69"/>
                </a:lnTo>
                <a:lnTo>
                  <a:pt x="57" y="72"/>
                </a:lnTo>
                <a:lnTo>
                  <a:pt x="58" y="71"/>
                </a:lnTo>
                <a:lnTo>
                  <a:pt x="63" y="68"/>
                </a:lnTo>
                <a:lnTo>
                  <a:pt x="66" y="63"/>
                </a:lnTo>
                <a:lnTo>
                  <a:pt x="61" y="68"/>
                </a:lnTo>
                <a:lnTo>
                  <a:pt x="66" y="64"/>
                </a:lnTo>
                <a:lnTo>
                  <a:pt x="69" y="60"/>
                </a:lnTo>
                <a:lnTo>
                  <a:pt x="64" y="64"/>
                </a:lnTo>
                <a:lnTo>
                  <a:pt x="69" y="61"/>
                </a:lnTo>
                <a:lnTo>
                  <a:pt x="72" y="57"/>
                </a:lnTo>
                <a:lnTo>
                  <a:pt x="74" y="55"/>
                </a:lnTo>
                <a:lnTo>
                  <a:pt x="71" y="57"/>
                </a:lnTo>
                <a:lnTo>
                  <a:pt x="72" y="57"/>
                </a:lnTo>
                <a:lnTo>
                  <a:pt x="75" y="50"/>
                </a:lnTo>
                <a:lnTo>
                  <a:pt x="77" y="49"/>
                </a:lnTo>
                <a:lnTo>
                  <a:pt x="74" y="44"/>
                </a:lnTo>
                <a:lnTo>
                  <a:pt x="69" y="47"/>
                </a:lnTo>
                <a:lnTo>
                  <a:pt x="75" y="32"/>
                </a:lnTo>
                <a:lnTo>
                  <a:pt x="77" y="33"/>
                </a:lnTo>
                <a:lnTo>
                  <a:pt x="77" y="25"/>
                </a:lnTo>
                <a:lnTo>
                  <a:pt x="75" y="24"/>
                </a:lnTo>
                <a:lnTo>
                  <a:pt x="75" y="22"/>
                </a:lnTo>
                <a:lnTo>
                  <a:pt x="74" y="21"/>
                </a:lnTo>
                <a:lnTo>
                  <a:pt x="74" y="19"/>
                </a:lnTo>
                <a:lnTo>
                  <a:pt x="61" y="7"/>
                </a:lnTo>
                <a:lnTo>
                  <a:pt x="63" y="10"/>
                </a:lnTo>
                <a:lnTo>
                  <a:pt x="63" y="8"/>
                </a:lnTo>
                <a:lnTo>
                  <a:pt x="58" y="5"/>
                </a:lnTo>
                <a:lnTo>
                  <a:pt x="57" y="3"/>
                </a:lnTo>
                <a:lnTo>
                  <a:pt x="58" y="7"/>
                </a:lnTo>
                <a:lnTo>
                  <a:pt x="58" y="5"/>
                </a:lnTo>
                <a:lnTo>
                  <a:pt x="52" y="2"/>
                </a:lnTo>
                <a:lnTo>
                  <a:pt x="50" y="0"/>
                </a:lnTo>
                <a:lnTo>
                  <a:pt x="27" y="0"/>
                </a:lnTo>
                <a:lnTo>
                  <a:pt x="25" y="2"/>
                </a:lnTo>
                <a:lnTo>
                  <a:pt x="19" y="5"/>
                </a:lnTo>
                <a:lnTo>
                  <a:pt x="19" y="7"/>
                </a:lnTo>
                <a:lnTo>
                  <a:pt x="21" y="3"/>
                </a:lnTo>
                <a:lnTo>
                  <a:pt x="19" y="5"/>
                </a:lnTo>
                <a:lnTo>
                  <a:pt x="14" y="8"/>
                </a:lnTo>
                <a:lnTo>
                  <a:pt x="14" y="10"/>
                </a:lnTo>
                <a:lnTo>
                  <a:pt x="16" y="7"/>
                </a:lnTo>
                <a:lnTo>
                  <a:pt x="3" y="19"/>
                </a:lnTo>
                <a:lnTo>
                  <a:pt x="3" y="21"/>
                </a:lnTo>
                <a:lnTo>
                  <a:pt x="2" y="22"/>
                </a:lnTo>
                <a:lnTo>
                  <a:pt x="2" y="24"/>
                </a:lnTo>
                <a:lnTo>
                  <a:pt x="0" y="25"/>
                </a:lnTo>
                <a:lnTo>
                  <a:pt x="0" y="38"/>
                </a:lnTo>
                <a:lnTo>
                  <a:pt x="19" y="38"/>
                </a:lnTo>
                <a:lnTo>
                  <a:pt x="19" y="32"/>
                </a:lnTo>
                <a:lnTo>
                  <a:pt x="21" y="30"/>
                </a:lnTo>
                <a:lnTo>
                  <a:pt x="21" y="28"/>
                </a:lnTo>
                <a:lnTo>
                  <a:pt x="22" y="27"/>
                </a:lnTo>
                <a:lnTo>
                  <a:pt x="22" y="25"/>
                </a:lnTo>
                <a:lnTo>
                  <a:pt x="27" y="22"/>
                </a:lnTo>
                <a:lnTo>
                  <a:pt x="27" y="21"/>
                </a:lnTo>
                <a:lnTo>
                  <a:pt x="25" y="24"/>
                </a:lnTo>
                <a:lnTo>
                  <a:pt x="27" y="22"/>
                </a:lnTo>
                <a:lnTo>
                  <a:pt x="32" y="19"/>
                </a:lnTo>
                <a:lnTo>
                  <a:pt x="32" y="18"/>
                </a:lnTo>
                <a:lnTo>
                  <a:pt x="32" y="21"/>
                </a:lnTo>
                <a:lnTo>
                  <a:pt x="33" y="19"/>
                </a:lnTo>
                <a:lnTo>
                  <a:pt x="39" y="19"/>
                </a:lnTo>
                <a:lnTo>
                  <a:pt x="44" y="19"/>
                </a:lnTo>
                <a:lnTo>
                  <a:pt x="46" y="21"/>
                </a:lnTo>
                <a:lnTo>
                  <a:pt x="46" y="18"/>
                </a:lnTo>
                <a:lnTo>
                  <a:pt x="46" y="19"/>
                </a:lnTo>
                <a:lnTo>
                  <a:pt x="50" y="22"/>
                </a:lnTo>
                <a:lnTo>
                  <a:pt x="52" y="24"/>
                </a:lnTo>
                <a:lnTo>
                  <a:pt x="50" y="21"/>
                </a:lnTo>
                <a:lnTo>
                  <a:pt x="50" y="22"/>
                </a:lnTo>
                <a:lnTo>
                  <a:pt x="55" y="25"/>
                </a:lnTo>
                <a:lnTo>
                  <a:pt x="55" y="27"/>
                </a:lnTo>
                <a:lnTo>
                  <a:pt x="57" y="28"/>
                </a:lnTo>
                <a:lnTo>
                  <a:pt x="57" y="30"/>
                </a:lnTo>
                <a:lnTo>
                  <a:pt x="58" y="32"/>
                </a:lnTo>
                <a:lnTo>
                  <a:pt x="58" y="39"/>
                </a:lnTo>
                <a:lnTo>
                  <a:pt x="63" y="44"/>
                </a:lnTo>
                <a:lnTo>
                  <a:pt x="69" y="28"/>
                </a:lnTo>
                <a:lnTo>
                  <a:pt x="61" y="32"/>
                </a:lnTo>
                <a:lnTo>
                  <a:pt x="58" y="43"/>
                </a:lnTo>
                <a:lnTo>
                  <a:pt x="57" y="44"/>
                </a:lnTo>
                <a:lnTo>
                  <a:pt x="60" y="44"/>
                </a:lnTo>
                <a:lnTo>
                  <a:pt x="58" y="44"/>
                </a:lnTo>
                <a:lnTo>
                  <a:pt x="55" y="49"/>
                </a:lnTo>
                <a:lnTo>
                  <a:pt x="53" y="50"/>
                </a:lnTo>
                <a:lnTo>
                  <a:pt x="57" y="49"/>
                </a:lnTo>
                <a:lnTo>
                  <a:pt x="58" y="46"/>
                </a:lnTo>
                <a:lnTo>
                  <a:pt x="50" y="53"/>
                </a:lnTo>
                <a:lnTo>
                  <a:pt x="53" y="52"/>
                </a:lnTo>
                <a:lnTo>
                  <a:pt x="55" y="49"/>
                </a:lnTo>
                <a:lnTo>
                  <a:pt x="47" y="57"/>
                </a:lnTo>
                <a:lnTo>
                  <a:pt x="50" y="55"/>
                </a:lnTo>
                <a:lnTo>
                  <a:pt x="52" y="52"/>
                </a:lnTo>
                <a:lnTo>
                  <a:pt x="50" y="53"/>
                </a:lnTo>
                <a:lnTo>
                  <a:pt x="46" y="57"/>
                </a:lnTo>
                <a:lnTo>
                  <a:pt x="46" y="58"/>
                </a:lnTo>
                <a:lnTo>
                  <a:pt x="46" y="55"/>
                </a:lnTo>
                <a:lnTo>
                  <a:pt x="44" y="57"/>
                </a:lnTo>
                <a:lnTo>
                  <a:pt x="33" y="60"/>
                </a:lnTo>
                <a:lnTo>
                  <a:pt x="30" y="68"/>
                </a:lnTo>
                <a:lnTo>
                  <a:pt x="46" y="61"/>
                </a:lnTo>
                <a:lnTo>
                  <a:pt x="41" y="57"/>
                </a:lnTo>
                <a:lnTo>
                  <a:pt x="33" y="57"/>
                </a:lnTo>
                <a:lnTo>
                  <a:pt x="32" y="55"/>
                </a:lnTo>
                <a:lnTo>
                  <a:pt x="32" y="58"/>
                </a:lnTo>
                <a:lnTo>
                  <a:pt x="32" y="57"/>
                </a:lnTo>
                <a:lnTo>
                  <a:pt x="27" y="53"/>
                </a:lnTo>
                <a:lnTo>
                  <a:pt x="25" y="52"/>
                </a:lnTo>
                <a:lnTo>
                  <a:pt x="27" y="55"/>
                </a:lnTo>
                <a:lnTo>
                  <a:pt x="30" y="57"/>
                </a:lnTo>
                <a:lnTo>
                  <a:pt x="22" y="49"/>
                </a:lnTo>
                <a:lnTo>
                  <a:pt x="24" y="52"/>
                </a:lnTo>
                <a:lnTo>
                  <a:pt x="27" y="53"/>
                </a:lnTo>
                <a:lnTo>
                  <a:pt x="19" y="46"/>
                </a:lnTo>
                <a:lnTo>
                  <a:pt x="21" y="49"/>
                </a:lnTo>
                <a:lnTo>
                  <a:pt x="24" y="50"/>
                </a:lnTo>
                <a:lnTo>
                  <a:pt x="22" y="49"/>
                </a:lnTo>
                <a:lnTo>
                  <a:pt x="19" y="44"/>
                </a:lnTo>
                <a:lnTo>
                  <a:pt x="18" y="44"/>
                </a:lnTo>
                <a:lnTo>
                  <a:pt x="21" y="44"/>
                </a:lnTo>
                <a:lnTo>
                  <a:pt x="19" y="43"/>
                </a:lnTo>
                <a:lnTo>
                  <a:pt x="19" y="38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35" name="Oval 83"/>
          <p:cNvSpPr>
            <a:spLocks noChangeArrowheads="1"/>
          </p:cNvSpPr>
          <p:nvPr/>
        </p:nvSpPr>
        <p:spPr bwMode="auto">
          <a:xfrm>
            <a:off x="4692650" y="3186113"/>
            <a:ext cx="96838" cy="9366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36" name="Freeform 84"/>
          <p:cNvSpPr>
            <a:spLocks/>
          </p:cNvSpPr>
          <p:nvPr/>
        </p:nvSpPr>
        <p:spPr bwMode="auto">
          <a:xfrm>
            <a:off x="4676775" y="3171825"/>
            <a:ext cx="122238" cy="119063"/>
          </a:xfrm>
          <a:custGeom>
            <a:avLst/>
            <a:gdLst/>
            <a:ahLst/>
            <a:cxnLst>
              <a:cxn ang="0">
                <a:pos x="2" y="50"/>
              </a:cxn>
              <a:cxn ang="0">
                <a:pos x="3" y="54"/>
              </a:cxn>
              <a:cxn ang="0">
                <a:pos x="13" y="64"/>
              </a:cxn>
              <a:cxn ang="0">
                <a:pos x="16" y="67"/>
              </a:cxn>
              <a:cxn ang="0">
                <a:pos x="19" y="70"/>
              </a:cxn>
              <a:cxn ang="0">
                <a:pos x="19" y="70"/>
              </a:cxn>
              <a:cxn ang="0">
                <a:pos x="35" y="75"/>
              </a:cxn>
              <a:cxn ang="0">
                <a:pos x="46" y="72"/>
              </a:cxn>
              <a:cxn ang="0">
                <a:pos x="58" y="70"/>
              </a:cxn>
              <a:cxn ang="0">
                <a:pos x="58" y="70"/>
              </a:cxn>
              <a:cxn ang="0">
                <a:pos x="61" y="67"/>
              </a:cxn>
              <a:cxn ang="0">
                <a:pos x="64" y="64"/>
              </a:cxn>
              <a:cxn ang="0">
                <a:pos x="74" y="54"/>
              </a:cxn>
              <a:cxn ang="0">
                <a:pos x="75" y="50"/>
              </a:cxn>
              <a:cxn ang="0">
                <a:pos x="69" y="47"/>
              </a:cxn>
              <a:cxn ang="0">
                <a:pos x="77" y="25"/>
              </a:cxn>
              <a:cxn ang="0">
                <a:pos x="74" y="20"/>
              </a:cxn>
              <a:cxn ang="0">
                <a:pos x="63" y="9"/>
              </a:cxn>
              <a:cxn ang="0">
                <a:pos x="57" y="3"/>
              </a:cxn>
              <a:cxn ang="0">
                <a:pos x="52" y="1"/>
              </a:cxn>
              <a:cxn ang="0">
                <a:pos x="25" y="1"/>
              </a:cxn>
              <a:cxn ang="0">
                <a:pos x="21" y="3"/>
              </a:cxn>
              <a:cxn ang="0">
                <a:pos x="14" y="9"/>
              </a:cxn>
              <a:cxn ang="0">
                <a:pos x="3" y="20"/>
              </a:cxn>
              <a:cxn ang="0">
                <a:pos x="0" y="25"/>
              </a:cxn>
              <a:cxn ang="0">
                <a:pos x="19" y="31"/>
              </a:cxn>
              <a:cxn ang="0">
                <a:pos x="22" y="26"/>
              </a:cxn>
              <a:cxn ang="0">
                <a:pos x="27" y="20"/>
              </a:cxn>
              <a:cxn ang="0">
                <a:pos x="32" y="18"/>
              </a:cxn>
              <a:cxn ang="0">
                <a:pos x="33" y="18"/>
              </a:cxn>
              <a:cxn ang="0">
                <a:pos x="46" y="20"/>
              </a:cxn>
              <a:cxn ang="0">
                <a:pos x="52" y="23"/>
              </a:cxn>
              <a:cxn ang="0">
                <a:pos x="55" y="25"/>
              </a:cxn>
              <a:cxn ang="0">
                <a:pos x="57" y="29"/>
              </a:cxn>
              <a:cxn ang="0">
                <a:pos x="63" y="43"/>
              </a:cxn>
              <a:cxn ang="0">
                <a:pos x="58" y="42"/>
              </a:cxn>
              <a:cxn ang="0">
                <a:pos x="58" y="43"/>
              </a:cxn>
              <a:cxn ang="0">
                <a:pos x="57" y="48"/>
              </a:cxn>
              <a:cxn ang="0">
                <a:pos x="53" y="51"/>
              </a:cxn>
              <a:cxn ang="0">
                <a:pos x="50" y="54"/>
              </a:cxn>
              <a:cxn ang="0">
                <a:pos x="46" y="56"/>
              </a:cxn>
              <a:cxn ang="0">
                <a:pos x="44" y="56"/>
              </a:cxn>
              <a:cxn ang="0">
                <a:pos x="46" y="61"/>
              </a:cxn>
              <a:cxn ang="0">
                <a:pos x="32" y="54"/>
              </a:cxn>
              <a:cxn ang="0">
                <a:pos x="30" y="56"/>
              </a:cxn>
              <a:cxn ang="0">
                <a:pos x="27" y="53"/>
              </a:cxn>
              <a:cxn ang="0">
                <a:pos x="24" y="50"/>
              </a:cxn>
              <a:cxn ang="0">
                <a:pos x="18" y="43"/>
              </a:cxn>
              <a:cxn ang="0">
                <a:pos x="19" y="37"/>
              </a:cxn>
            </a:cxnLst>
            <a:rect l="0" t="0" r="r" b="b"/>
            <a:pathLst>
              <a:path w="77" h="75">
                <a:moveTo>
                  <a:pt x="0" y="37"/>
                </a:moveTo>
                <a:lnTo>
                  <a:pt x="0" y="48"/>
                </a:lnTo>
                <a:lnTo>
                  <a:pt x="2" y="50"/>
                </a:lnTo>
                <a:lnTo>
                  <a:pt x="5" y="56"/>
                </a:lnTo>
                <a:lnTo>
                  <a:pt x="7" y="56"/>
                </a:lnTo>
                <a:lnTo>
                  <a:pt x="3" y="54"/>
                </a:lnTo>
                <a:lnTo>
                  <a:pt x="5" y="56"/>
                </a:lnTo>
                <a:lnTo>
                  <a:pt x="8" y="61"/>
                </a:lnTo>
                <a:lnTo>
                  <a:pt x="13" y="64"/>
                </a:lnTo>
                <a:lnTo>
                  <a:pt x="8" y="59"/>
                </a:lnTo>
                <a:lnTo>
                  <a:pt x="11" y="64"/>
                </a:lnTo>
                <a:lnTo>
                  <a:pt x="16" y="67"/>
                </a:lnTo>
                <a:lnTo>
                  <a:pt x="11" y="62"/>
                </a:lnTo>
                <a:lnTo>
                  <a:pt x="14" y="67"/>
                </a:lnTo>
                <a:lnTo>
                  <a:pt x="19" y="70"/>
                </a:lnTo>
                <a:lnTo>
                  <a:pt x="21" y="72"/>
                </a:lnTo>
                <a:lnTo>
                  <a:pt x="19" y="68"/>
                </a:lnTo>
                <a:lnTo>
                  <a:pt x="19" y="70"/>
                </a:lnTo>
                <a:lnTo>
                  <a:pt x="25" y="73"/>
                </a:lnTo>
                <a:lnTo>
                  <a:pt x="27" y="75"/>
                </a:lnTo>
                <a:lnTo>
                  <a:pt x="35" y="75"/>
                </a:lnTo>
                <a:lnTo>
                  <a:pt x="33" y="73"/>
                </a:lnTo>
                <a:lnTo>
                  <a:pt x="49" y="67"/>
                </a:lnTo>
                <a:lnTo>
                  <a:pt x="46" y="72"/>
                </a:lnTo>
                <a:lnTo>
                  <a:pt x="50" y="75"/>
                </a:lnTo>
                <a:lnTo>
                  <a:pt x="52" y="73"/>
                </a:lnTo>
                <a:lnTo>
                  <a:pt x="58" y="70"/>
                </a:lnTo>
                <a:lnTo>
                  <a:pt x="58" y="68"/>
                </a:lnTo>
                <a:lnTo>
                  <a:pt x="57" y="72"/>
                </a:lnTo>
                <a:lnTo>
                  <a:pt x="58" y="70"/>
                </a:lnTo>
                <a:lnTo>
                  <a:pt x="63" y="67"/>
                </a:lnTo>
                <a:lnTo>
                  <a:pt x="66" y="62"/>
                </a:lnTo>
                <a:lnTo>
                  <a:pt x="61" y="67"/>
                </a:lnTo>
                <a:lnTo>
                  <a:pt x="66" y="64"/>
                </a:lnTo>
                <a:lnTo>
                  <a:pt x="69" y="59"/>
                </a:lnTo>
                <a:lnTo>
                  <a:pt x="64" y="64"/>
                </a:lnTo>
                <a:lnTo>
                  <a:pt x="69" y="61"/>
                </a:lnTo>
                <a:lnTo>
                  <a:pt x="72" y="56"/>
                </a:lnTo>
                <a:lnTo>
                  <a:pt x="74" y="54"/>
                </a:lnTo>
                <a:lnTo>
                  <a:pt x="71" y="56"/>
                </a:lnTo>
                <a:lnTo>
                  <a:pt x="72" y="56"/>
                </a:lnTo>
                <a:lnTo>
                  <a:pt x="75" y="50"/>
                </a:lnTo>
                <a:lnTo>
                  <a:pt x="77" y="48"/>
                </a:lnTo>
                <a:lnTo>
                  <a:pt x="74" y="43"/>
                </a:lnTo>
                <a:lnTo>
                  <a:pt x="69" y="47"/>
                </a:lnTo>
                <a:lnTo>
                  <a:pt x="75" y="31"/>
                </a:lnTo>
                <a:lnTo>
                  <a:pt x="77" y="33"/>
                </a:lnTo>
                <a:lnTo>
                  <a:pt x="77" y="25"/>
                </a:lnTo>
                <a:lnTo>
                  <a:pt x="75" y="23"/>
                </a:lnTo>
                <a:lnTo>
                  <a:pt x="75" y="22"/>
                </a:lnTo>
                <a:lnTo>
                  <a:pt x="74" y="20"/>
                </a:lnTo>
                <a:lnTo>
                  <a:pt x="74" y="18"/>
                </a:lnTo>
                <a:lnTo>
                  <a:pt x="61" y="6"/>
                </a:lnTo>
                <a:lnTo>
                  <a:pt x="63" y="9"/>
                </a:lnTo>
                <a:lnTo>
                  <a:pt x="63" y="8"/>
                </a:lnTo>
                <a:lnTo>
                  <a:pt x="58" y="4"/>
                </a:lnTo>
                <a:lnTo>
                  <a:pt x="57" y="3"/>
                </a:lnTo>
                <a:lnTo>
                  <a:pt x="58" y="6"/>
                </a:lnTo>
                <a:lnTo>
                  <a:pt x="58" y="4"/>
                </a:lnTo>
                <a:lnTo>
                  <a:pt x="52" y="1"/>
                </a:lnTo>
                <a:lnTo>
                  <a:pt x="50" y="0"/>
                </a:lnTo>
                <a:lnTo>
                  <a:pt x="27" y="0"/>
                </a:lnTo>
                <a:lnTo>
                  <a:pt x="25" y="1"/>
                </a:lnTo>
                <a:lnTo>
                  <a:pt x="19" y="4"/>
                </a:lnTo>
                <a:lnTo>
                  <a:pt x="19" y="6"/>
                </a:lnTo>
                <a:lnTo>
                  <a:pt x="21" y="3"/>
                </a:lnTo>
                <a:lnTo>
                  <a:pt x="19" y="4"/>
                </a:lnTo>
                <a:lnTo>
                  <a:pt x="14" y="8"/>
                </a:lnTo>
                <a:lnTo>
                  <a:pt x="14" y="9"/>
                </a:lnTo>
                <a:lnTo>
                  <a:pt x="16" y="6"/>
                </a:lnTo>
                <a:lnTo>
                  <a:pt x="3" y="18"/>
                </a:lnTo>
                <a:lnTo>
                  <a:pt x="3" y="20"/>
                </a:lnTo>
                <a:lnTo>
                  <a:pt x="2" y="22"/>
                </a:lnTo>
                <a:lnTo>
                  <a:pt x="2" y="23"/>
                </a:lnTo>
                <a:lnTo>
                  <a:pt x="0" y="25"/>
                </a:lnTo>
                <a:lnTo>
                  <a:pt x="0" y="37"/>
                </a:lnTo>
                <a:lnTo>
                  <a:pt x="19" y="37"/>
                </a:lnTo>
                <a:lnTo>
                  <a:pt x="19" y="31"/>
                </a:lnTo>
                <a:lnTo>
                  <a:pt x="21" y="29"/>
                </a:lnTo>
                <a:lnTo>
                  <a:pt x="21" y="28"/>
                </a:lnTo>
                <a:lnTo>
                  <a:pt x="22" y="26"/>
                </a:lnTo>
                <a:lnTo>
                  <a:pt x="22" y="25"/>
                </a:lnTo>
                <a:lnTo>
                  <a:pt x="27" y="22"/>
                </a:lnTo>
                <a:lnTo>
                  <a:pt x="27" y="20"/>
                </a:lnTo>
                <a:lnTo>
                  <a:pt x="25" y="23"/>
                </a:lnTo>
                <a:lnTo>
                  <a:pt x="27" y="22"/>
                </a:lnTo>
                <a:lnTo>
                  <a:pt x="32" y="18"/>
                </a:lnTo>
                <a:lnTo>
                  <a:pt x="32" y="17"/>
                </a:lnTo>
                <a:lnTo>
                  <a:pt x="32" y="20"/>
                </a:lnTo>
                <a:lnTo>
                  <a:pt x="33" y="18"/>
                </a:lnTo>
                <a:lnTo>
                  <a:pt x="39" y="18"/>
                </a:lnTo>
                <a:lnTo>
                  <a:pt x="44" y="18"/>
                </a:lnTo>
                <a:lnTo>
                  <a:pt x="46" y="20"/>
                </a:lnTo>
                <a:lnTo>
                  <a:pt x="46" y="18"/>
                </a:lnTo>
                <a:lnTo>
                  <a:pt x="50" y="22"/>
                </a:lnTo>
                <a:lnTo>
                  <a:pt x="52" y="23"/>
                </a:lnTo>
                <a:lnTo>
                  <a:pt x="50" y="20"/>
                </a:lnTo>
                <a:lnTo>
                  <a:pt x="50" y="22"/>
                </a:lnTo>
                <a:lnTo>
                  <a:pt x="55" y="25"/>
                </a:lnTo>
                <a:lnTo>
                  <a:pt x="55" y="26"/>
                </a:lnTo>
                <a:lnTo>
                  <a:pt x="57" y="28"/>
                </a:lnTo>
                <a:lnTo>
                  <a:pt x="57" y="29"/>
                </a:lnTo>
                <a:lnTo>
                  <a:pt x="58" y="31"/>
                </a:lnTo>
                <a:lnTo>
                  <a:pt x="58" y="39"/>
                </a:lnTo>
                <a:lnTo>
                  <a:pt x="63" y="43"/>
                </a:lnTo>
                <a:lnTo>
                  <a:pt x="69" y="28"/>
                </a:lnTo>
                <a:lnTo>
                  <a:pt x="61" y="31"/>
                </a:lnTo>
                <a:lnTo>
                  <a:pt x="58" y="42"/>
                </a:lnTo>
                <a:lnTo>
                  <a:pt x="57" y="43"/>
                </a:lnTo>
                <a:lnTo>
                  <a:pt x="60" y="43"/>
                </a:lnTo>
                <a:lnTo>
                  <a:pt x="58" y="43"/>
                </a:lnTo>
                <a:lnTo>
                  <a:pt x="55" y="48"/>
                </a:lnTo>
                <a:lnTo>
                  <a:pt x="53" y="50"/>
                </a:lnTo>
                <a:lnTo>
                  <a:pt x="57" y="48"/>
                </a:lnTo>
                <a:lnTo>
                  <a:pt x="58" y="45"/>
                </a:lnTo>
                <a:lnTo>
                  <a:pt x="50" y="53"/>
                </a:lnTo>
                <a:lnTo>
                  <a:pt x="53" y="51"/>
                </a:lnTo>
                <a:lnTo>
                  <a:pt x="55" y="48"/>
                </a:lnTo>
                <a:lnTo>
                  <a:pt x="47" y="56"/>
                </a:lnTo>
                <a:lnTo>
                  <a:pt x="50" y="54"/>
                </a:lnTo>
                <a:lnTo>
                  <a:pt x="52" y="51"/>
                </a:lnTo>
                <a:lnTo>
                  <a:pt x="50" y="53"/>
                </a:lnTo>
                <a:lnTo>
                  <a:pt x="46" y="56"/>
                </a:lnTo>
                <a:lnTo>
                  <a:pt x="46" y="58"/>
                </a:lnTo>
                <a:lnTo>
                  <a:pt x="46" y="54"/>
                </a:lnTo>
                <a:lnTo>
                  <a:pt x="44" y="56"/>
                </a:lnTo>
                <a:lnTo>
                  <a:pt x="33" y="59"/>
                </a:lnTo>
                <a:lnTo>
                  <a:pt x="30" y="67"/>
                </a:lnTo>
                <a:lnTo>
                  <a:pt x="46" y="61"/>
                </a:lnTo>
                <a:lnTo>
                  <a:pt x="41" y="56"/>
                </a:lnTo>
                <a:lnTo>
                  <a:pt x="33" y="56"/>
                </a:lnTo>
                <a:lnTo>
                  <a:pt x="32" y="54"/>
                </a:lnTo>
                <a:lnTo>
                  <a:pt x="25" y="51"/>
                </a:lnTo>
                <a:lnTo>
                  <a:pt x="27" y="54"/>
                </a:lnTo>
                <a:lnTo>
                  <a:pt x="30" y="56"/>
                </a:lnTo>
                <a:lnTo>
                  <a:pt x="22" y="48"/>
                </a:lnTo>
                <a:lnTo>
                  <a:pt x="24" y="51"/>
                </a:lnTo>
                <a:lnTo>
                  <a:pt x="27" y="53"/>
                </a:lnTo>
                <a:lnTo>
                  <a:pt x="19" y="45"/>
                </a:lnTo>
                <a:lnTo>
                  <a:pt x="21" y="48"/>
                </a:lnTo>
                <a:lnTo>
                  <a:pt x="24" y="50"/>
                </a:lnTo>
                <a:lnTo>
                  <a:pt x="22" y="48"/>
                </a:lnTo>
                <a:lnTo>
                  <a:pt x="19" y="43"/>
                </a:lnTo>
                <a:lnTo>
                  <a:pt x="18" y="43"/>
                </a:lnTo>
                <a:lnTo>
                  <a:pt x="21" y="43"/>
                </a:lnTo>
                <a:lnTo>
                  <a:pt x="19" y="42"/>
                </a:lnTo>
                <a:lnTo>
                  <a:pt x="19" y="37"/>
                </a:lnTo>
                <a:lnTo>
                  <a:pt x="0" y="3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37" name="Freeform 85"/>
          <p:cNvSpPr>
            <a:spLocks/>
          </p:cNvSpPr>
          <p:nvPr/>
        </p:nvSpPr>
        <p:spPr bwMode="auto">
          <a:xfrm>
            <a:off x="4522788" y="3200400"/>
            <a:ext cx="2214562" cy="30163"/>
          </a:xfrm>
          <a:custGeom>
            <a:avLst/>
            <a:gdLst/>
            <a:ahLst/>
            <a:cxnLst>
              <a:cxn ang="0">
                <a:pos x="1386" y="19"/>
              </a:cxn>
              <a:cxn ang="0">
                <a:pos x="1389" y="19"/>
              </a:cxn>
              <a:cxn ang="0">
                <a:pos x="1392" y="16"/>
              </a:cxn>
              <a:cxn ang="0">
                <a:pos x="1395" y="13"/>
              </a:cxn>
              <a:cxn ang="0">
                <a:pos x="1395" y="7"/>
              </a:cxn>
              <a:cxn ang="0">
                <a:pos x="1392" y="4"/>
              </a:cxn>
              <a:cxn ang="0">
                <a:pos x="1389" y="0"/>
              </a:cxn>
              <a:cxn ang="0">
                <a:pos x="7" y="0"/>
              </a:cxn>
              <a:cxn ang="0">
                <a:pos x="4" y="4"/>
              </a:cxn>
              <a:cxn ang="0">
                <a:pos x="0" y="7"/>
              </a:cxn>
              <a:cxn ang="0">
                <a:pos x="0" y="13"/>
              </a:cxn>
              <a:cxn ang="0">
                <a:pos x="4" y="16"/>
              </a:cxn>
              <a:cxn ang="0">
                <a:pos x="7" y="19"/>
              </a:cxn>
              <a:cxn ang="0">
                <a:pos x="10" y="19"/>
              </a:cxn>
              <a:cxn ang="0">
                <a:pos x="1386" y="19"/>
              </a:cxn>
            </a:cxnLst>
            <a:rect l="0" t="0" r="r" b="b"/>
            <a:pathLst>
              <a:path w="1395" h="19">
                <a:moveTo>
                  <a:pt x="1386" y="19"/>
                </a:moveTo>
                <a:lnTo>
                  <a:pt x="1389" y="19"/>
                </a:lnTo>
                <a:lnTo>
                  <a:pt x="1392" y="16"/>
                </a:lnTo>
                <a:lnTo>
                  <a:pt x="1395" y="13"/>
                </a:lnTo>
                <a:lnTo>
                  <a:pt x="1395" y="7"/>
                </a:lnTo>
                <a:lnTo>
                  <a:pt x="1392" y="4"/>
                </a:lnTo>
                <a:lnTo>
                  <a:pt x="1389" y="0"/>
                </a:lnTo>
                <a:lnTo>
                  <a:pt x="7" y="0"/>
                </a:lnTo>
                <a:lnTo>
                  <a:pt x="4" y="4"/>
                </a:lnTo>
                <a:lnTo>
                  <a:pt x="0" y="7"/>
                </a:lnTo>
                <a:lnTo>
                  <a:pt x="0" y="13"/>
                </a:lnTo>
                <a:lnTo>
                  <a:pt x="4" y="16"/>
                </a:lnTo>
                <a:lnTo>
                  <a:pt x="7" y="19"/>
                </a:lnTo>
                <a:lnTo>
                  <a:pt x="10" y="19"/>
                </a:lnTo>
                <a:lnTo>
                  <a:pt x="1386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38" name="Freeform 86"/>
          <p:cNvSpPr>
            <a:spLocks/>
          </p:cNvSpPr>
          <p:nvPr/>
        </p:nvSpPr>
        <p:spPr bwMode="auto">
          <a:xfrm>
            <a:off x="4522788" y="2457450"/>
            <a:ext cx="403225" cy="30163"/>
          </a:xfrm>
          <a:custGeom>
            <a:avLst/>
            <a:gdLst/>
            <a:ahLst/>
            <a:cxnLst>
              <a:cxn ang="0">
                <a:pos x="244" y="19"/>
              </a:cxn>
              <a:cxn ang="0">
                <a:pos x="247" y="19"/>
              </a:cxn>
              <a:cxn ang="0">
                <a:pos x="250" y="16"/>
              </a:cxn>
              <a:cxn ang="0">
                <a:pos x="254" y="12"/>
              </a:cxn>
              <a:cxn ang="0">
                <a:pos x="254" y="6"/>
              </a:cxn>
              <a:cxn ang="0">
                <a:pos x="250" y="3"/>
              </a:cxn>
              <a:cxn ang="0">
                <a:pos x="247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12"/>
              </a:cxn>
              <a:cxn ang="0">
                <a:pos x="4" y="16"/>
              </a:cxn>
              <a:cxn ang="0">
                <a:pos x="7" y="19"/>
              </a:cxn>
              <a:cxn ang="0">
                <a:pos x="10" y="19"/>
              </a:cxn>
              <a:cxn ang="0">
                <a:pos x="244" y="19"/>
              </a:cxn>
            </a:cxnLst>
            <a:rect l="0" t="0" r="r" b="b"/>
            <a:pathLst>
              <a:path w="254" h="19">
                <a:moveTo>
                  <a:pt x="244" y="19"/>
                </a:moveTo>
                <a:lnTo>
                  <a:pt x="247" y="19"/>
                </a:lnTo>
                <a:lnTo>
                  <a:pt x="250" y="16"/>
                </a:lnTo>
                <a:lnTo>
                  <a:pt x="254" y="12"/>
                </a:lnTo>
                <a:lnTo>
                  <a:pt x="254" y="6"/>
                </a:lnTo>
                <a:lnTo>
                  <a:pt x="250" y="3"/>
                </a:lnTo>
                <a:lnTo>
                  <a:pt x="247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2"/>
                </a:lnTo>
                <a:lnTo>
                  <a:pt x="4" y="16"/>
                </a:lnTo>
                <a:lnTo>
                  <a:pt x="7" y="19"/>
                </a:lnTo>
                <a:lnTo>
                  <a:pt x="10" y="19"/>
                </a:lnTo>
                <a:lnTo>
                  <a:pt x="244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919639" name="Rectangle 87"/>
          <p:cNvSpPr>
            <a:spLocks noChangeArrowheads="1"/>
          </p:cNvSpPr>
          <p:nvPr/>
        </p:nvSpPr>
        <p:spPr bwMode="auto">
          <a:xfrm>
            <a:off x="6443663" y="1835150"/>
            <a:ext cx="220662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A</a:t>
            </a:r>
            <a:endParaRPr lang="en-US"/>
          </a:p>
        </p:txBody>
      </p:sp>
      <p:sp>
        <p:nvSpPr>
          <p:cNvPr id="919640" name="Rectangle 88"/>
          <p:cNvSpPr>
            <a:spLocks noChangeArrowheads="1"/>
          </p:cNvSpPr>
          <p:nvPr/>
        </p:nvSpPr>
        <p:spPr bwMode="auto">
          <a:xfrm>
            <a:off x="8302625" y="1835150"/>
            <a:ext cx="207963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B</a:t>
            </a:r>
            <a:endParaRPr lang="en-US"/>
          </a:p>
        </p:txBody>
      </p:sp>
      <p:sp>
        <p:nvSpPr>
          <p:cNvPr id="919641" name="Rectangle 89"/>
          <p:cNvSpPr>
            <a:spLocks noChangeArrowheads="1"/>
          </p:cNvSpPr>
          <p:nvPr/>
        </p:nvSpPr>
        <p:spPr bwMode="auto">
          <a:xfrm>
            <a:off x="4071938" y="3416300"/>
            <a:ext cx="3365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CP</a:t>
            </a:r>
            <a:endParaRPr lang="en-US"/>
          </a:p>
        </p:txBody>
      </p:sp>
      <p:sp>
        <p:nvSpPr>
          <p:cNvPr id="919642" name="Rectangle 90"/>
          <p:cNvSpPr>
            <a:spLocks noChangeArrowheads="1"/>
          </p:cNvSpPr>
          <p:nvPr/>
        </p:nvSpPr>
        <p:spPr bwMode="auto">
          <a:xfrm>
            <a:off x="3886200" y="3044825"/>
            <a:ext cx="6540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SHIFT</a:t>
            </a:r>
            <a:endParaRPr lang="en-US"/>
          </a:p>
        </p:txBody>
      </p:sp>
      <p:sp>
        <p:nvSpPr>
          <p:cNvPr id="919643" name="Rectangle 91"/>
          <p:cNvSpPr>
            <a:spLocks noChangeArrowheads="1"/>
          </p:cNvSpPr>
          <p:nvPr/>
        </p:nvSpPr>
        <p:spPr bwMode="auto">
          <a:xfrm>
            <a:off x="4167188" y="2301875"/>
            <a:ext cx="212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IN</a:t>
            </a:r>
            <a:endParaRPr lang="en-US" sz="1500">
              <a:solidFill>
                <a:srgbClr val="000000"/>
              </a:solidFill>
              <a:latin typeface="Swiss 721 SWA" charset="0"/>
            </a:endParaRPr>
          </a:p>
        </p:txBody>
      </p:sp>
      <p:sp>
        <p:nvSpPr>
          <p:cNvPr id="919644" name="Rectangle 92"/>
          <p:cNvSpPr>
            <a:spLocks noChangeArrowheads="1"/>
          </p:cNvSpPr>
          <p:nvPr/>
        </p:nvSpPr>
        <p:spPr bwMode="auto">
          <a:xfrm>
            <a:off x="4664075" y="1498600"/>
            <a:ext cx="2301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D</a:t>
            </a:r>
            <a:r>
              <a:rPr lang="en-US" sz="1500" i="0">
                <a:solidFill>
                  <a:srgbClr val="000000"/>
                </a:solidFill>
                <a:latin typeface="Swiss 721 SWA" charset="0"/>
              </a:rPr>
              <a:t>A</a:t>
            </a:r>
            <a:endParaRPr lang="en-US" sz="1500">
              <a:solidFill>
                <a:srgbClr val="000000"/>
              </a:solidFill>
              <a:latin typeface="Swiss 721 SWA" charset="0"/>
            </a:endParaRPr>
          </a:p>
        </p:txBody>
      </p:sp>
      <p:sp>
        <p:nvSpPr>
          <p:cNvPr id="919645" name="Rectangle 93"/>
          <p:cNvSpPr>
            <a:spLocks noChangeArrowheads="1"/>
          </p:cNvSpPr>
          <p:nvPr/>
        </p:nvSpPr>
        <p:spPr bwMode="auto">
          <a:xfrm>
            <a:off x="6710363" y="1498600"/>
            <a:ext cx="222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0" baseline="0">
                <a:solidFill>
                  <a:srgbClr val="000000"/>
                </a:solidFill>
                <a:latin typeface="Swiss 721 SWA" charset="0"/>
              </a:rPr>
              <a:t>D</a:t>
            </a:r>
            <a:r>
              <a:rPr lang="en-US" sz="1500" i="0">
                <a:solidFill>
                  <a:srgbClr val="000000"/>
                </a:solidFill>
                <a:latin typeface="Swiss 721 SWA" charset="0"/>
              </a:rPr>
              <a:t>B</a:t>
            </a:r>
            <a:endParaRPr lang="en-US" sz="1500">
              <a:solidFill>
                <a:srgbClr val="000000"/>
              </a:solidFill>
              <a:latin typeface="Swiss 721 SWA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Universal Shift Register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5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Bit Shift Register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65817"/>
            <a:ext cx="76295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4347" y="3581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3581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3581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35866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3641" y="4191001"/>
            <a:ext cx="505939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 of DFF1 gets SI after the first rising edge of the CLK</a:t>
            </a:r>
          </a:p>
          <a:p>
            <a:r>
              <a:rPr lang="en-US" sz="1400" dirty="0"/>
              <a:t>Q of DFF2 gets SI after the second rising edge of the CLK</a:t>
            </a:r>
          </a:p>
          <a:p>
            <a:r>
              <a:rPr lang="en-US" sz="1400" dirty="0"/>
              <a:t>Q of DFF3 gets SI after the third rising edge of the CLK</a:t>
            </a:r>
          </a:p>
          <a:p>
            <a:r>
              <a:rPr lang="en-US" sz="1400" dirty="0"/>
              <a:t>Q of DFF4 gets SI after the fourth rising edge of the CLK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227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9999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1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1" i="1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10725</TotalTime>
  <Words>679</Words>
  <Application>Microsoft Office PowerPoint</Application>
  <PresentationFormat>On-screen Show (4:3)</PresentationFormat>
  <Paragraphs>191</Paragraphs>
  <Slides>17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Helvetica</vt:lpstr>
      <vt:lpstr>Swiss 721 SWA</vt:lpstr>
      <vt:lpstr>Times New Roman</vt:lpstr>
      <vt:lpstr>Wingdings</vt:lpstr>
      <vt:lpstr>Default Design</vt:lpstr>
      <vt:lpstr>Designer Drawing</vt:lpstr>
      <vt:lpstr>PowerPoint Presentation</vt:lpstr>
      <vt:lpstr>Registers</vt:lpstr>
      <vt:lpstr>4-Bit Register</vt:lpstr>
      <vt:lpstr>Register with Parallel Load</vt:lpstr>
      <vt:lpstr>Shift Registers</vt:lpstr>
      <vt:lpstr>Shift Registers (continued)</vt:lpstr>
      <vt:lpstr>Parallel Load Shift Registers </vt:lpstr>
      <vt:lpstr>Universal Shift Register</vt:lpstr>
      <vt:lpstr>Four Bit Shift Register</vt:lpstr>
      <vt:lpstr>Parallel Transfer Versus Serial Transfer</vt:lpstr>
      <vt:lpstr>Block Diagram of a Universal Shift Register</vt:lpstr>
      <vt:lpstr>Detail Implementation</vt:lpstr>
      <vt:lpstr>Mode Control</vt:lpstr>
      <vt:lpstr>S0=0, S1=0 [No Change Mode]</vt:lpstr>
      <vt:lpstr>S0=1, S1=0 [Shift Right Mode]</vt:lpstr>
      <vt:lpstr>S0=0, S1=1 [Shift Left Mode]</vt:lpstr>
      <vt:lpstr>S0=1, S1=1 [Parallel Load Mode]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Part 1 - PPT - Mano &amp; Kime - 2nd Ed</dc:title>
  <dc:creator>Kaminski &amp; Kime</dc:creator>
  <dc:description>Fall 2001 Draft</dc:description>
  <cp:lastModifiedBy>Salekul Islam</cp:lastModifiedBy>
  <cp:revision>477</cp:revision>
  <cp:lastPrinted>1999-06-21T13:11:14Z</cp:lastPrinted>
  <dcterms:created xsi:type="dcterms:W3CDTF">1999-02-14T20:48:18Z</dcterms:created>
  <dcterms:modified xsi:type="dcterms:W3CDTF">2024-05-09T14:04:05Z</dcterms:modified>
</cp:coreProperties>
</file>