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5" r:id="rId4"/>
    <p:sldId id="271" r:id="rId5"/>
    <p:sldId id="272" r:id="rId6"/>
    <p:sldId id="276" r:id="rId7"/>
    <p:sldId id="277" r:id="rId8"/>
    <p:sldId id="278" r:id="rId9"/>
    <p:sldId id="279" r:id="rId10"/>
    <p:sldId id="281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EED2D6A-C8D5-436B-9206-5EC4BF1C0C5C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E35995D-72F5-47F5-808B-E9B89C83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5995D-72F5-47F5-808B-E9B89C83A4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6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5995D-72F5-47F5-808B-E9B89C83A4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6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5995D-72F5-47F5-808B-E9B89C83A4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6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193E-FCFF-430B-8904-CE83A48343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CBD1-B4CF-447D-89BC-BEFA54A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1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193E-FCFF-430B-8904-CE83A48343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CBD1-B4CF-447D-89BC-BEFA54A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6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193E-FCFF-430B-8904-CE83A48343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CBD1-B4CF-447D-89BC-BEFA54A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8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193E-FCFF-430B-8904-CE83A48343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CBD1-B4CF-447D-89BC-BEFA54A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8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193E-FCFF-430B-8904-CE83A48343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CBD1-B4CF-447D-89BC-BEFA54A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193E-FCFF-430B-8904-CE83A48343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CBD1-B4CF-447D-89BC-BEFA54A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1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193E-FCFF-430B-8904-CE83A48343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CBD1-B4CF-447D-89BC-BEFA54A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6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193E-FCFF-430B-8904-CE83A48343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CBD1-B4CF-447D-89BC-BEFA54A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9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193E-FCFF-430B-8904-CE83A48343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CBD1-B4CF-447D-89BC-BEFA54A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2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193E-FCFF-430B-8904-CE83A48343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CBD1-B4CF-447D-89BC-BEFA54A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7193E-FCFF-430B-8904-CE83A48343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CBD1-B4CF-447D-89BC-BEFA54A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7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7193E-FCFF-430B-8904-CE83A483430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CBD1-B4CF-447D-89BC-BEFA54A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9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Universal Shift Register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5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381000"/>
            <a:ext cx="9144000" cy="6019800"/>
            <a:chOff x="290729" y="1219200"/>
            <a:chExt cx="7850873" cy="50292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523" y="1219200"/>
              <a:ext cx="7137079" cy="502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290729" y="4076700"/>
              <a:ext cx="146386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S1=1 , S0=1 </a:t>
              </a:r>
            </a:p>
            <a:p>
              <a:r>
                <a:rPr lang="en-US" dirty="0"/>
                <a:t> 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2363156" y="2924432"/>
              <a:ext cx="569514" cy="2858530"/>
            </a:xfrm>
            <a:custGeom>
              <a:avLst/>
              <a:gdLst>
                <a:gd name="connsiteX0" fmla="*/ 9341 w 569514"/>
                <a:gd name="connsiteY0" fmla="*/ 2858530 h 2858530"/>
                <a:gd name="connsiteX1" fmla="*/ 58768 w 569514"/>
                <a:gd name="connsiteY1" fmla="*/ 1738184 h 2858530"/>
                <a:gd name="connsiteX2" fmla="*/ 454185 w 569514"/>
                <a:gd name="connsiteY2" fmla="*/ 996779 h 2858530"/>
                <a:gd name="connsiteX3" fmla="*/ 569514 w 569514"/>
                <a:gd name="connsiteY3" fmla="*/ 0 h 2858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514" h="2858530">
                  <a:moveTo>
                    <a:pt x="9341" y="2858530"/>
                  </a:moveTo>
                  <a:cubicBezTo>
                    <a:pt x="-3016" y="2453503"/>
                    <a:pt x="-15373" y="2048476"/>
                    <a:pt x="58768" y="1738184"/>
                  </a:cubicBezTo>
                  <a:cubicBezTo>
                    <a:pt x="132909" y="1427892"/>
                    <a:pt x="369061" y="1286476"/>
                    <a:pt x="454185" y="996779"/>
                  </a:cubicBezTo>
                  <a:cubicBezTo>
                    <a:pt x="539309" y="707082"/>
                    <a:pt x="554411" y="353541"/>
                    <a:pt x="569514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3865582" y="2973859"/>
              <a:ext cx="591201" cy="2850292"/>
            </a:xfrm>
            <a:custGeom>
              <a:avLst/>
              <a:gdLst>
                <a:gd name="connsiteX0" fmla="*/ 30915 w 591201"/>
                <a:gd name="connsiteY0" fmla="*/ 2850292 h 2850292"/>
                <a:gd name="connsiteX1" fmla="*/ 55629 w 591201"/>
                <a:gd name="connsiteY1" fmla="*/ 1655806 h 2850292"/>
                <a:gd name="connsiteX2" fmla="*/ 541661 w 591201"/>
                <a:gd name="connsiteY2" fmla="*/ 939114 h 2850292"/>
                <a:gd name="connsiteX3" fmla="*/ 549899 w 591201"/>
                <a:gd name="connsiteY3" fmla="*/ 0 h 285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201" h="2850292">
                  <a:moveTo>
                    <a:pt x="30915" y="2850292"/>
                  </a:moveTo>
                  <a:cubicBezTo>
                    <a:pt x="710" y="2412314"/>
                    <a:pt x="-29495" y="1974336"/>
                    <a:pt x="55629" y="1655806"/>
                  </a:cubicBezTo>
                  <a:cubicBezTo>
                    <a:pt x="140753" y="1337276"/>
                    <a:pt x="459283" y="1215082"/>
                    <a:pt x="541661" y="939114"/>
                  </a:cubicBezTo>
                  <a:cubicBezTo>
                    <a:pt x="624039" y="663146"/>
                    <a:pt x="586969" y="331573"/>
                    <a:pt x="549899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5360320" y="2932670"/>
              <a:ext cx="557638" cy="2940908"/>
            </a:xfrm>
            <a:custGeom>
              <a:avLst/>
              <a:gdLst>
                <a:gd name="connsiteX0" fmla="*/ 60177 w 557638"/>
                <a:gd name="connsiteY0" fmla="*/ 2940908 h 2940908"/>
                <a:gd name="connsiteX1" fmla="*/ 35464 w 557638"/>
                <a:gd name="connsiteY1" fmla="*/ 1762898 h 2940908"/>
                <a:gd name="connsiteX2" fmla="*/ 480307 w 557638"/>
                <a:gd name="connsiteY2" fmla="*/ 1046206 h 2940908"/>
                <a:gd name="connsiteX3" fmla="*/ 554448 w 557638"/>
                <a:gd name="connsiteY3" fmla="*/ 0 h 294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638" h="2940908">
                  <a:moveTo>
                    <a:pt x="60177" y="2940908"/>
                  </a:moveTo>
                  <a:cubicBezTo>
                    <a:pt x="12809" y="2509795"/>
                    <a:pt x="-34558" y="2078682"/>
                    <a:pt x="35464" y="1762898"/>
                  </a:cubicBezTo>
                  <a:cubicBezTo>
                    <a:pt x="105486" y="1447114"/>
                    <a:pt x="393810" y="1340022"/>
                    <a:pt x="480307" y="1046206"/>
                  </a:cubicBezTo>
                  <a:cubicBezTo>
                    <a:pt x="566804" y="752390"/>
                    <a:pt x="560626" y="376195"/>
                    <a:pt x="554448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829684" y="2949146"/>
              <a:ext cx="559448" cy="2989555"/>
            </a:xfrm>
            <a:custGeom>
              <a:avLst/>
              <a:gdLst>
                <a:gd name="connsiteX0" fmla="*/ 40673 w 559448"/>
                <a:gd name="connsiteY0" fmla="*/ 2940908 h 2989555"/>
                <a:gd name="connsiteX1" fmla="*/ 40673 w 559448"/>
                <a:gd name="connsiteY1" fmla="*/ 2842054 h 2989555"/>
                <a:gd name="connsiteX2" fmla="*/ 32435 w 559448"/>
                <a:gd name="connsiteY2" fmla="*/ 1705232 h 2989555"/>
                <a:gd name="connsiteX3" fmla="*/ 501992 w 559448"/>
                <a:gd name="connsiteY3" fmla="*/ 1029730 h 2989555"/>
                <a:gd name="connsiteX4" fmla="*/ 534943 w 559448"/>
                <a:gd name="connsiteY4" fmla="*/ 0 h 298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448" h="2989555">
                  <a:moveTo>
                    <a:pt x="40673" y="2940908"/>
                  </a:moveTo>
                  <a:cubicBezTo>
                    <a:pt x="41359" y="2994454"/>
                    <a:pt x="42046" y="3048000"/>
                    <a:pt x="40673" y="2842054"/>
                  </a:cubicBezTo>
                  <a:cubicBezTo>
                    <a:pt x="39300" y="2636108"/>
                    <a:pt x="-44451" y="2007286"/>
                    <a:pt x="32435" y="1705232"/>
                  </a:cubicBezTo>
                  <a:cubicBezTo>
                    <a:pt x="109321" y="1403178"/>
                    <a:pt x="418241" y="1313935"/>
                    <a:pt x="501992" y="1029730"/>
                  </a:cubicBezTo>
                  <a:cubicBezTo>
                    <a:pt x="585743" y="745525"/>
                    <a:pt x="560343" y="372762"/>
                    <a:pt x="534943" y="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S0=1, S1=1 [Parallel Load Mode]</a:t>
            </a:r>
          </a:p>
        </p:txBody>
      </p:sp>
    </p:spTree>
    <p:extLst>
      <p:ext uri="{BB962C8B-B14F-4D97-AF65-F5344CB8AC3E}">
        <p14:creationId xmlns:p14="http://schemas.microsoft.com/office/powerpoint/2010/main" val="16239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Bit Shift Register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65817"/>
            <a:ext cx="762952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4347" y="3581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0" y="3581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3581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35866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3641" y="4191001"/>
            <a:ext cx="505939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 of DFF1 gets SI after the first rising edge of the CLK</a:t>
            </a:r>
          </a:p>
          <a:p>
            <a:r>
              <a:rPr lang="en-US" sz="1400" dirty="0"/>
              <a:t>Q of DFF2 gets SI after the second rising edge of the CLK</a:t>
            </a:r>
          </a:p>
          <a:p>
            <a:r>
              <a:rPr lang="en-US" sz="1400" dirty="0"/>
              <a:t>Q of DFF3 gets SI after the third rising edge of the CLK</a:t>
            </a:r>
          </a:p>
          <a:p>
            <a:r>
              <a:rPr lang="en-US" sz="1400" dirty="0"/>
              <a:t>Q of DFF4 gets SI after the fourth rising edge of the CLK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Transfer Versus Serial Transfer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908339" cy="3980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3272" y="5525363"/>
            <a:ext cx="4305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Transfer</a:t>
            </a:r>
          </a:p>
          <a:p>
            <a:r>
              <a:rPr lang="en-US" dirty="0"/>
              <a:t>Transfer all the bit in one clock cycle.</a:t>
            </a:r>
          </a:p>
          <a:p>
            <a:r>
              <a:rPr lang="en-US" dirty="0"/>
              <a:t>Require combinatorial circuits.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198" y="2599913"/>
            <a:ext cx="434387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15000" y="4648200"/>
            <a:ext cx="31005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(Serial Transfer)</a:t>
            </a:r>
          </a:p>
          <a:p>
            <a:endParaRPr lang="en-US" dirty="0"/>
          </a:p>
          <a:p>
            <a:r>
              <a:rPr lang="en-US" dirty="0"/>
              <a:t>Take multiple clock cycles</a:t>
            </a:r>
          </a:p>
          <a:p>
            <a:r>
              <a:rPr lang="en-US" dirty="0"/>
              <a:t>to transfer data.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Assume n=4, each shift </a:t>
            </a:r>
          </a:p>
          <a:p>
            <a:r>
              <a:rPr lang="en-US" dirty="0"/>
              <a:t>Register has 4 DFF.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1752600"/>
            <a:ext cx="1371600" cy="3495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000" y="5248364"/>
            <a:ext cx="0" cy="92383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1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Block Diagram of a Universal Shift Register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4" t="15921" r="10304"/>
          <a:stretch/>
        </p:blipFill>
        <p:spPr bwMode="auto">
          <a:xfrm>
            <a:off x="1251089" y="1600200"/>
            <a:ext cx="6995621" cy="433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6499" y="5939197"/>
            <a:ext cx="792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called the universal shift register because it has both shifts and parallel load capabilities.</a:t>
            </a:r>
          </a:p>
        </p:txBody>
      </p:sp>
    </p:spTree>
    <p:extLst>
      <p:ext uri="{BB962C8B-B14F-4D97-AF65-F5344CB8AC3E}">
        <p14:creationId xmlns:p14="http://schemas.microsoft.com/office/powerpoint/2010/main" val="42568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7219"/>
            <a:ext cx="8305800" cy="585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2286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Detail Implementation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3452" r="5405"/>
          <a:stretch/>
        </p:blipFill>
        <p:spPr bwMode="auto">
          <a:xfrm>
            <a:off x="152399" y="-46899"/>
            <a:ext cx="2637891" cy="141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33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Control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2"/>
          <a:stretch/>
        </p:blipFill>
        <p:spPr bwMode="auto">
          <a:xfrm>
            <a:off x="1185863" y="2057399"/>
            <a:ext cx="67722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61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81000"/>
            <a:ext cx="9144000" cy="6172200"/>
            <a:chOff x="290729" y="1219200"/>
            <a:chExt cx="7835375" cy="50292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025" y="1219200"/>
              <a:ext cx="7137079" cy="502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5"/>
            <p:cNvCxnSpPr/>
            <p:nvPr/>
          </p:nvCxnSpPr>
          <p:spPr>
            <a:xfrm flipV="1">
              <a:off x="2895600" y="3352800"/>
              <a:ext cx="0" cy="144780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4419600" y="3276600"/>
              <a:ext cx="0" cy="144780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5867400" y="3276600"/>
              <a:ext cx="0" cy="144780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391400" y="3352800"/>
              <a:ext cx="0" cy="144780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76600" y="2590800"/>
              <a:ext cx="0" cy="228600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2971800" y="4876800"/>
              <a:ext cx="3048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800600" y="2590800"/>
              <a:ext cx="0" cy="228600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495800" y="4876800"/>
              <a:ext cx="3048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248400" y="2590800"/>
              <a:ext cx="0" cy="228600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943600" y="4876800"/>
              <a:ext cx="3048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96200" y="2578443"/>
              <a:ext cx="0" cy="228600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7391400" y="4864443"/>
              <a:ext cx="3048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90729" y="4076700"/>
              <a:ext cx="13997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S0=0, S1=0 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S0=0, S1=0 [No Change Mode]</a:t>
            </a:r>
          </a:p>
        </p:txBody>
      </p:sp>
    </p:spTree>
    <p:extLst>
      <p:ext uri="{BB962C8B-B14F-4D97-AF65-F5344CB8AC3E}">
        <p14:creationId xmlns:p14="http://schemas.microsoft.com/office/powerpoint/2010/main" val="328971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381000"/>
            <a:ext cx="8686800" cy="6019800"/>
            <a:chOff x="290729" y="1219200"/>
            <a:chExt cx="7836950" cy="50292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219200"/>
              <a:ext cx="7137079" cy="502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290729" y="4076700"/>
              <a:ext cx="146386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S1=0 , S0=1 </a:t>
              </a:r>
            </a:p>
            <a:p>
              <a:r>
                <a:rPr lang="en-US" dirty="0"/>
                <a:t> </a:t>
              </a:r>
            </a:p>
          </p:txBody>
        </p:sp>
        <p:sp>
          <p:nvSpPr>
            <p:cNvPr id="3" name="Freeform 2"/>
            <p:cNvSpPr/>
            <p:nvPr/>
          </p:nvSpPr>
          <p:spPr>
            <a:xfrm>
              <a:off x="1911178" y="2809103"/>
              <a:ext cx="1028314" cy="2913316"/>
            </a:xfrm>
            <a:custGeom>
              <a:avLst/>
              <a:gdLst>
                <a:gd name="connsiteX0" fmla="*/ 0 w 1028314"/>
                <a:gd name="connsiteY0" fmla="*/ 2734962 h 2913316"/>
                <a:gd name="connsiteX1" fmla="*/ 823784 w 1028314"/>
                <a:gd name="connsiteY1" fmla="*/ 2734962 h 2913316"/>
                <a:gd name="connsiteX2" fmla="*/ 856736 w 1028314"/>
                <a:gd name="connsiteY2" fmla="*/ 881448 h 2913316"/>
                <a:gd name="connsiteX3" fmla="*/ 1013254 w 1028314"/>
                <a:gd name="connsiteY3" fmla="*/ 527221 h 2913316"/>
                <a:gd name="connsiteX4" fmla="*/ 1013254 w 1028314"/>
                <a:gd name="connsiteY4" fmla="*/ 0 h 2913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314" h="2913316">
                  <a:moveTo>
                    <a:pt x="0" y="2734962"/>
                  </a:moveTo>
                  <a:cubicBezTo>
                    <a:pt x="340497" y="2889421"/>
                    <a:pt x="680995" y="3043881"/>
                    <a:pt x="823784" y="2734962"/>
                  </a:cubicBezTo>
                  <a:cubicBezTo>
                    <a:pt x="966573" y="2426043"/>
                    <a:pt x="825158" y="1249405"/>
                    <a:pt x="856736" y="881448"/>
                  </a:cubicBezTo>
                  <a:cubicBezTo>
                    <a:pt x="888314" y="513491"/>
                    <a:pt x="987168" y="674129"/>
                    <a:pt x="1013254" y="527221"/>
                  </a:cubicBezTo>
                  <a:cubicBezTo>
                    <a:pt x="1039340" y="380313"/>
                    <a:pt x="1026297" y="190156"/>
                    <a:pt x="1013254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2916195" y="1820633"/>
              <a:ext cx="1493165" cy="3286572"/>
            </a:xfrm>
            <a:custGeom>
              <a:avLst/>
              <a:gdLst>
                <a:gd name="connsiteX0" fmla="*/ 0 w 1493165"/>
                <a:gd name="connsiteY0" fmla="*/ 255302 h 3286572"/>
                <a:gd name="connsiteX1" fmla="*/ 411891 w 1493165"/>
                <a:gd name="connsiteY1" fmla="*/ 271778 h 3286572"/>
                <a:gd name="connsiteX2" fmla="*/ 403654 w 1493165"/>
                <a:gd name="connsiteY2" fmla="*/ 3039691 h 3286572"/>
                <a:gd name="connsiteX3" fmla="*/ 1285102 w 1493165"/>
                <a:gd name="connsiteY3" fmla="*/ 3023216 h 3286572"/>
                <a:gd name="connsiteX4" fmla="*/ 1252151 w 1493165"/>
                <a:gd name="connsiteY4" fmla="*/ 1902870 h 3286572"/>
                <a:gd name="connsiteX5" fmla="*/ 1466335 w 1493165"/>
                <a:gd name="connsiteY5" fmla="*/ 1647497 h 3286572"/>
                <a:gd name="connsiteX6" fmla="*/ 1482810 w 1493165"/>
                <a:gd name="connsiteY6" fmla="*/ 1037897 h 328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3165" h="3286572">
                  <a:moveTo>
                    <a:pt x="0" y="255302"/>
                  </a:moveTo>
                  <a:cubicBezTo>
                    <a:pt x="172307" y="31507"/>
                    <a:pt x="344615" y="-192287"/>
                    <a:pt x="411891" y="271778"/>
                  </a:cubicBezTo>
                  <a:cubicBezTo>
                    <a:pt x="479167" y="735843"/>
                    <a:pt x="258119" y="2581118"/>
                    <a:pt x="403654" y="3039691"/>
                  </a:cubicBezTo>
                  <a:cubicBezTo>
                    <a:pt x="549189" y="3498264"/>
                    <a:pt x="1143686" y="3212686"/>
                    <a:pt x="1285102" y="3023216"/>
                  </a:cubicBezTo>
                  <a:cubicBezTo>
                    <a:pt x="1426518" y="2833746"/>
                    <a:pt x="1221945" y="2132157"/>
                    <a:pt x="1252151" y="1902870"/>
                  </a:cubicBezTo>
                  <a:cubicBezTo>
                    <a:pt x="1282357" y="1673583"/>
                    <a:pt x="1427892" y="1791659"/>
                    <a:pt x="1466335" y="1647497"/>
                  </a:cubicBezTo>
                  <a:cubicBezTo>
                    <a:pt x="1504778" y="1503335"/>
                    <a:pt x="1493794" y="1270616"/>
                    <a:pt x="1482810" y="1037897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431957" y="1809219"/>
              <a:ext cx="1449859" cy="3248595"/>
            </a:xfrm>
            <a:custGeom>
              <a:avLst/>
              <a:gdLst>
                <a:gd name="connsiteX0" fmla="*/ 0 w 1449859"/>
                <a:gd name="connsiteY0" fmla="*/ 242003 h 3248595"/>
                <a:gd name="connsiteX1" fmla="*/ 378940 w 1449859"/>
                <a:gd name="connsiteY1" fmla="*/ 274954 h 3248595"/>
                <a:gd name="connsiteX2" fmla="*/ 370702 w 1449859"/>
                <a:gd name="connsiteY2" fmla="*/ 3018154 h 3248595"/>
                <a:gd name="connsiteX3" fmla="*/ 1252151 w 1449859"/>
                <a:gd name="connsiteY3" fmla="*/ 2985203 h 3248595"/>
                <a:gd name="connsiteX4" fmla="*/ 1252151 w 1449859"/>
                <a:gd name="connsiteY4" fmla="*/ 2054327 h 3248595"/>
                <a:gd name="connsiteX5" fmla="*/ 1408670 w 1449859"/>
                <a:gd name="connsiteY5" fmla="*/ 1724813 h 3248595"/>
                <a:gd name="connsiteX6" fmla="*/ 1449859 w 1449859"/>
                <a:gd name="connsiteY6" fmla="*/ 1024597 h 324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9859" h="3248595">
                  <a:moveTo>
                    <a:pt x="0" y="242003"/>
                  </a:moveTo>
                  <a:cubicBezTo>
                    <a:pt x="158578" y="27132"/>
                    <a:pt x="317156" y="-187738"/>
                    <a:pt x="378940" y="274954"/>
                  </a:cubicBezTo>
                  <a:cubicBezTo>
                    <a:pt x="440724" y="737646"/>
                    <a:pt x="225167" y="2566446"/>
                    <a:pt x="370702" y="3018154"/>
                  </a:cubicBezTo>
                  <a:cubicBezTo>
                    <a:pt x="516237" y="3469862"/>
                    <a:pt x="1105243" y="3145841"/>
                    <a:pt x="1252151" y="2985203"/>
                  </a:cubicBezTo>
                  <a:cubicBezTo>
                    <a:pt x="1399059" y="2824565"/>
                    <a:pt x="1226065" y="2264392"/>
                    <a:pt x="1252151" y="2054327"/>
                  </a:cubicBezTo>
                  <a:cubicBezTo>
                    <a:pt x="1278238" y="1844262"/>
                    <a:pt x="1375719" y="1896435"/>
                    <a:pt x="1408670" y="1724813"/>
                  </a:cubicBezTo>
                  <a:cubicBezTo>
                    <a:pt x="1441621" y="1553191"/>
                    <a:pt x="1445740" y="1288894"/>
                    <a:pt x="1449859" y="1024597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931243" y="1830319"/>
              <a:ext cx="1451615" cy="3234153"/>
            </a:xfrm>
            <a:custGeom>
              <a:avLst/>
              <a:gdLst>
                <a:gd name="connsiteX0" fmla="*/ 0 w 1451615"/>
                <a:gd name="connsiteY0" fmla="*/ 237378 h 3234153"/>
                <a:gd name="connsiteX1" fmla="*/ 321276 w 1451615"/>
                <a:gd name="connsiteY1" fmla="*/ 278567 h 3234153"/>
                <a:gd name="connsiteX2" fmla="*/ 345989 w 1451615"/>
                <a:gd name="connsiteY2" fmla="*/ 3030005 h 3234153"/>
                <a:gd name="connsiteX3" fmla="*/ 1276865 w 1451615"/>
                <a:gd name="connsiteY3" fmla="*/ 2955865 h 3234153"/>
                <a:gd name="connsiteX4" fmla="*/ 1243914 w 1451615"/>
                <a:gd name="connsiteY4" fmla="*/ 2354503 h 3234153"/>
                <a:gd name="connsiteX5" fmla="*/ 1433384 w 1451615"/>
                <a:gd name="connsiteY5" fmla="*/ 1637811 h 3234153"/>
                <a:gd name="connsiteX6" fmla="*/ 1433384 w 1451615"/>
                <a:gd name="connsiteY6" fmla="*/ 1003497 h 323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1615" h="3234153">
                  <a:moveTo>
                    <a:pt x="0" y="237378"/>
                  </a:moveTo>
                  <a:cubicBezTo>
                    <a:pt x="131805" y="25253"/>
                    <a:pt x="263611" y="-186871"/>
                    <a:pt x="321276" y="278567"/>
                  </a:cubicBezTo>
                  <a:cubicBezTo>
                    <a:pt x="378941" y="744005"/>
                    <a:pt x="186724" y="2583789"/>
                    <a:pt x="345989" y="3030005"/>
                  </a:cubicBezTo>
                  <a:cubicBezTo>
                    <a:pt x="505254" y="3476221"/>
                    <a:pt x="1127211" y="3068449"/>
                    <a:pt x="1276865" y="2955865"/>
                  </a:cubicBezTo>
                  <a:cubicBezTo>
                    <a:pt x="1426519" y="2843281"/>
                    <a:pt x="1217828" y="2574179"/>
                    <a:pt x="1243914" y="2354503"/>
                  </a:cubicBezTo>
                  <a:cubicBezTo>
                    <a:pt x="1270000" y="2134827"/>
                    <a:pt x="1401806" y="1862979"/>
                    <a:pt x="1433384" y="1637811"/>
                  </a:cubicBezTo>
                  <a:cubicBezTo>
                    <a:pt x="1464962" y="1412643"/>
                    <a:pt x="1449173" y="1208070"/>
                    <a:pt x="1433384" y="1003497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S0=1, S1=0 [Shift Right Mode]</a:t>
            </a:r>
          </a:p>
        </p:txBody>
      </p:sp>
    </p:spTree>
    <p:extLst>
      <p:ext uri="{BB962C8B-B14F-4D97-AF65-F5344CB8AC3E}">
        <p14:creationId xmlns:p14="http://schemas.microsoft.com/office/powerpoint/2010/main" val="349442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81000"/>
            <a:ext cx="8915400" cy="5943600"/>
            <a:chOff x="290729" y="1219200"/>
            <a:chExt cx="7836950" cy="502920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219200"/>
              <a:ext cx="7137079" cy="502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290729" y="4076700"/>
              <a:ext cx="146386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S1=1 , S0=0 </a:t>
              </a:r>
            </a:p>
            <a:p>
              <a:r>
                <a:rPr lang="en-US" dirty="0"/>
                <a:t> 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6997254" y="2770012"/>
              <a:ext cx="696887" cy="2917498"/>
            </a:xfrm>
            <a:custGeom>
              <a:avLst/>
              <a:gdLst>
                <a:gd name="connsiteX0" fmla="*/ 696887 w 696887"/>
                <a:gd name="connsiteY0" fmla="*/ 2864669 h 2917498"/>
                <a:gd name="connsiteX1" fmla="*/ 87287 w 696887"/>
                <a:gd name="connsiteY1" fmla="*/ 2798766 h 2917498"/>
                <a:gd name="connsiteX2" fmla="*/ 29622 w 696887"/>
                <a:gd name="connsiteY2" fmla="*/ 1818464 h 2917498"/>
                <a:gd name="connsiteX3" fmla="*/ 334422 w 696887"/>
                <a:gd name="connsiteY3" fmla="*/ 994680 h 2917498"/>
                <a:gd name="connsiteX4" fmla="*/ 342660 w 696887"/>
                <a:gd name="connsiteY4" fmla="*/ 113231 h 2917498"/>
                <a:gd name="connsiteX5" fmla="*/ 334422 w 696887"/>
                <a:gd name="connsiteY5" fmla="*/ 39091 h 2917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6887" h="2917498">
                  <a:moveTo>
                    <a:pt x="696887" y="2864669"/>
                  </a:moveTo>
                  <a:cubicBezTo>
                    <a:pt x="447692" y="2918901"/>
                    <a:pt x="198498" y="2973133"/>
                    <a:pt x="87287" y="2798766"/>
                  </a:cubicBezTo>
                  <a:cubicBezTo>
                    <a:pt x="-23924" y="2624399"/>
                    <a:pt x="-11567" y="2119145"/>
                    <a:pt x="29622" y="1818464"/>
                  </a:cubicBezTo>
                  <a:cubicBezTo>
                    <a:pt x="70811" y="1517783"/>
                    <a:pt x="282249" y="1278885"/>
                    <a:pt x="334422" y="994680"/>
                  </a:cubicBezTo>
                  <a:cubicBezTo>
                    <a:pt x="386595" y="710475"/>
                    <a:pt x="342660" y="272496"/>
                    <a:pt x="342660" y="113231"/>
                  </a:cubicBezTo>
                  <a:cubicBezTo>
                    <a:pt x="342660" y="-46034"/>
                    <a:pt x="338541" y="-3472"/>
                    <a:pt x="334422" y="3909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5477668" y="1820907"/>
              <a:ext cx="2318766" cy="3565610"/>
            </a:xfrm>
            <a:custGeom>
              <a:avLst/>
              <a:gdLst>
                <a:gd name="connsiteX0" fmla="*/ 1928148 w 2318766"/>
                <a:gd name="connsiteY0" fmla="*/ 222077 h 3565610"/>
                <a:gd name="connsiteX1" fmla="*/ 2257662 w 2318766"/>
                <a:gd name="connsiteY1" fmla="*/ 312693 h 3565610"/>
                <a:gd name="connsiteX2" fmla="*/ 2274137 w 2318766"/>
                <a:gd name="connsiteY2" fmla="*/ 3237125 h 3565610"/>
                <a:gd name="connsiteX3" fmla="*/ 1788105 w 2318766"/>
                <a:gd name="connsiteY3" fmla="*/ 3525450 h 3565610"/>
                <a:gd name="connsiteX4" fmla="*/ 1252646 w 2318766"/>
                <a:gd name="connsiteY4" fmla="*/ 3500736 h 3565610"/>
                <a:gd name="connsiteX5" fmla="*/ 107586 w 2318766"/>
                <a:gd name="connsiteY5" fmla="*/ 3508974 h 3565610"/>
                <a:gd name="connsiteX6" fmla="*/ 74635 w 2318766"/>
                <a:gd name="connsiteY6" fmla="*/ 2899374 h 3565610"/>
                <a:gd name="connsiteX7" fmla="*/ 338246 w 2318766"/>
                <a:gd name="connsiteY7" fmla="*/ 2001450 h 3565610"/>
                <a:gd name="connsiteX8" fmla="*/ 387673 w 2318766"/>
                <a:gd name="connsiteY8" fmla="*/ 1078812 h 3565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8766" h="3565610">
                  <a:moveTo>
                    <a:pt x="1928148" y="222077"/>
                  </a:moveTo>
                  <a:cubicBezTo>
                    <a:pt x="2064072" y="16131"/>
                    <a:pt x="2199997" y="-189815"/>
                    <a:pt x="2257662" y="312693"/>
                  </a:cubicBezTo>
                  <a:cubicBezTo>
                    <a:pt x="2315327" y="815201"/>
                    <a:pt x="2352397" y="2701666"/>
                    <a:pt x="2274137" y="3237125"/>
                  </a:cubicBezTo>
                  <a:cubicBezTo>
                    <a:pt x="2195878" y="3772585"/>
                    <a:pt x="1958354" y="3481515"/>
                    <a:pt x="1788105" y="3525450"/>
                  </a:cubicBezTo>
                  <a:cubicBezTo>
                    <a:pt x="1617856" y="3569385"/>
                    <a:pt x="1252646" y="3500736"/>
                    <a:pt x="1252646" y="3500736"/>
                  </a:cubicBezTo>
                  <a:cubicBezTo>
                    <a:pt x="972559" y="3497990"/>
                    <a:pt x="303921" y="3609201"/>
                    <a:pt x="107586" y="3508974"/>
                  </a:cubicBezTo>
                  <a:cubicBezTo>
                    <a:pt x="-88749" y="3408747"/>
                    <a:pt x="36192" y="3150628"/>
                    <a:pt x="74635" y="2899374"/>
                  </a:cubicBezTo>
                  <a:cubicBezTo>
                    <a:pt x="113078" y="2648120"/>
                    <a:pt x="286073" y="2304877"/>
                    <a:pt x="338246" y="2001450"/>
                  </a:cubicBezTo>
                  <a:cubicBezTo>
                    <a:pt x="390419" y="1698023"/>
                    <a:pt x="389046" y="1388417"/>
                    <a:pt x="387673" y="1078812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043851" y="1959357"/>
              <a:ext cx="2274250" cy="3188920"/>
            </a:xfrm>
            <a:custGeom>
              <a:avLst/>
              <a:gdLst>
                <a:gd name="connsiteX0" fmla="*/ 1953295 w 2274250"/>
                <a:gd name="connsiteY0" fmla="*/ 124816 h 3188920"/>
                <a:gd name="connsiteX1" fmla="*/ 2233381 w 2274250"/>
                <a:gd name="connsiteY1" fmla="*/ 289573 h 3188920"/>
                <a:gd name="connsiteX2" fmla="*/ 2233381 w 2274250"/>
                <a:gd name="connsiteY2" fmla="*/ 2662070 h 3188920"/>
                <a:gd name="connsiteX3" fmla="*/ 1862679 w 2274250"/>
                <a:gd name="connsiteY3" fmla="*/ 3148102 h 3188920"/>
                <a:gd name="connsiteX4" fmla="*/ 281014 w 2274250"/>
                <a:gd name="connsiteY4" fmla="*/ 3123389 h 3188920"/>
                <a:gd name="connsiteX5" fmla="*/ 17403 w 2274250"/>
                <a:gd name="connsiteY5" fmla="*/ 2810351 h 3188920"/>
                <a:gd name="connsiteX6" fmla="*/ 58592 w 2274250"/>
                <a:gd name="connsiteY6" fmla="*/ 1945378 h 3188920"/>
                <a:gd name="connsiteX7" fmla="*/ 330441 w 2274250"/>
                <a:gd name="connsiteY7" fmla="*/ 1714719 h 3188920"/>
                <a:gd name="connsiteX8" fmla="*/ 355154 w 2274250"/>
                <a:gd name="connsiteY8" fmla="*/ 965075 h 3188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4250" h="3188920">
                  <a:moveTo>
                    <a:pt x="1953295" y="124816"/>
                  </a:moveTo>
                  <a:cubicBezTo>
                    <a:pt x="2069997" y="-4244"/>
                    <a:pt x="2186700" y="-133303"/>
                    <a:pt x="2233381" y="289573"/>
                  </a:cubicBezTo>
                  <a:cubicBezTo>
                    <a:pt x="2280062" y="712449"/>
                    <a:pt x="2295165" y="2185649"/>
                    <a:pt x="2233381" y="2662070"/>
                  </a:cubicBezTo>
                  <a:cubicBezTo>
                    <a:pt x="2171597" y="3138491"/>
                    <a:pt x="2188074" y="3071216"/>
                    <a:pt x="1862679" y="3148102"/>
                  </a:cubicBezTo>
                  <a:cubicBezTo>
                    <a:pt x="1537284" y="3224989"/>
                    <a:pt x="588560" y="3179681"/>
                    <a:pt x="281014" y="3123389"/>
                  </a:cubicBezTo>
                  <a:cubicBezTo>
                    <a:pt x="-26532" y="3067097"/>
                    <a:pt x="54473" y="3006686"/>
                    <a:pt x="17403" y="2810351"/>
                  </a:cubicBezTo>
                  <a:cubicBezTo>
                    <a:pt x="-19667" y="2614016"/>
                    <a:pt x="6419" y="2127983"/>
                    <a:pt x="58592" y="1945378"/>
                  </a:cubicBezTo>
                  <a:cubicBezTo>
                    <a:pt x="110765" y="1762773"/>
                    <a:pt x="281014" y="1878103"/>
                    <a:pt x="330441" y="1714719"/>
                  </a:cubicBezTo>
                  <a:cubicBezTo>
                    <a:pt x="379868" y="1551335"/>
                    <a:pt x="367511" y="1258205"/>
                    <a:pt x="355154" y="965075"/>
                  </a:cubicBezTo>
                </a:path>
              </a:pathLst>
            </a:custGeom>
            <a:noFill/>
            <a:ln>
              <a:solidFill>
                <a:srgbClr val="92D05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443583" y="1773287"/>
              <a:ext cx="2388945" cy="3629067"/>
            </a:xfrm>
            <a:custGeom>
              <a:avLst/>
              <a:gdLst>
                <a:gd name="connsiteX0" fmla="*/ 2062514 w 2388945"/>
                <a:gd name="connsiteY0" fmla="*/ 286172 h 3629067"/>
                <a:gd name="connsiteX1" fmla="*/ 2350839 w 2388945"/>
                <a:gd name="connsiteY1" fmla="*/ 277935 h 3629067"/>
                <a:gd name="connsiteX2" fmla="*/ 2342601 w 2388945"/>
                <a:gd name="connsiteY2" fmla="*/ 3194129 h 3629067"/>
                <a:gd name="connsiteX3" fmla="*/ 1955422 w 2388945"/>
                <a:gd name="connsiteY3" fmla="*/ 3548356 h 3629067"/>
                <a:gd name="connsiteX4" fmla="*/ 126622 w 2388945"/>
                <a:gd name="connsiteY4" fmla="*/ 3564832 h 3629067"/>
                <a:gd name="connsiteX5" fmla="*/ 167812 w 2388945"/>
                <a:gd name="connsiteY5" fmla="*/ 2823427 h 3629067"/>
                <a:gd name="connsiteX6" fmla="*/ 250190 w 2388945"/>
                <a:gd name="connsiteY6" fmla="*/ 2106735 h 3629067"/>
                <a:gd name="connsiteX7" fmla="*/ 480849 w 2388945"/>
                <a:gd name="connsiteY7" fmla="*/ 1941978 h 3629067"/>
                <a:gd name="connsiteX8" fmla="*/ 497325 w 2388945"/>
                <a:gd name="connsiteY8" fmla="*/ 1109956 h 3629067"/>
                <a:gd name="connsiteX9" fmla="*/ 497325 w 2388945"/>
                <a:gd name="connsiteY9" fmla="*/ 1109956 h 362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8945" h="3629067">
                  <a:moveTo>
                    <a:pt x="2062514" y="286172"/>
                  </a:moveTo>
                  <a:cubicBezTo>
                    <a:pt x="2183336" y="39723"/>
                    <a:pt x="2304158" y="-206725"/>
                    <a:pt x="2350839" y="277935"/>
                  </a:cubicBezTo>
                  <a:cubicBezTo>
                    <a:pt x="2397520" y="762595"/>
                    <a:pt x="2408504" y="2649059"/>
                    <a:pt x="2342601" y="3194129"/>
                  </a:cubicBezTo>
                  <a:cubicBezTo>
                    <a:pt x="2276698" y="3739199"/>
                    <a:pt x="2324752" y="3486572"/>
                    <a:pt x="1955422" y="3548356"/>
                  </a:cubicBezTo>
                  <a:cubicBezTo>
                    <a:pt x="1586092" y="3610140"/>
                    <a:pt x="424557" y="3685654"/>
                    <a:pt x="126622" y="3564832"/>
                  </a:cubicBezTo>
                  <a:cubicBezTo>
                    <a:pt x="-171313" y="3444011"/>
                    <a:pt x="147217" y="3066443"/>
                    <a:pt x="167812" y="2823427"/>
                  </a:cubicBezTo>
                  <a:cubicBezTo>
                    <a:pt x="188407" y="2580411"/>
                    <a:pt x="198017" y="2253643"/>
                    <a:pt x="250190" y="2106735"/>
                  </a:cubicBezTo>
                  <a:cubicBezTo>
                    <a:pt x="302363" y="1959827"/>
                    <a:pt x="439660" y="2108108"/>
                    <a:pt x="480849" y="1941978"/>
                  </a:cubicBezTo>
                  <a:cubicBezTo>
                    <a:pt x="522038" y="1775848"/>
                    <a:pt x="497325" y="1109956"/>
                    <a:pt x="497325" y="1109956"/>
                  </a:cubicBezTo>
                  <a:lnTo>
                    <a:pt x="497325" y="1109956"/>
                  </a:ln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006811" y="2042984"/>
              <a:ext cx="336090" cy="1977081"/>
            </a:xfrm>
            <a:custGeom>
              <a:avLst/>
              <a:gdLst>
                <a:gd name="connsiteX0" fmla="*/ 0 w 336090"/>
                <a:gd name="connsiteY0" fmla="*/ 0 h 1977081"/>
                <a:gd name="connsiteX1" fmla="*/ 313038 w 336090"/>
                <a:gd name="connsiteY1" fmla="*/ 337751 h 1977081"/>
                <a:gd name="connsiteX2" fmla="*/ 288324 w 336090"/>
                <a:gd name="connsiteY2" fmla="*/ 1977081 h 1977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090" h="1977081">
                  <a:moveTo>
                    <a:pt x="0" y="0"/>
                  </a:moveTo>
                  <a:cubicBezTo>
                    <a:pt x="132492" y="4119"/>
                    <a:pt x="264984" y="8238"/>
                    <a:pt x="313038" y="337751"/>
                  </a:cubicBezTo>
                  <a:cubicBezTo>
                    <a:pt x="361092" y="667264"/>
                    <a:pt x="324708" y="1322172"/>
                    <a:pt x="288324" y="1977081"/>
                  </a:cubicBezTo>
                </a:path>
              </a:pathLst>
            </a:custGeom>
            <a:noFill/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S0=0, S1=1 [Shift Left Mode]</a:t>
            </a:r>
          </a:p>
        </p:txBody>
      </p:sp>
    </p:spTree>
    <p:extLst>
      <p:ext uri="{BB962C8B-B14F-4D97-AF65-F5344CB8AC3E}">
        <p14:creationId xmlns:p14="http://schemas.microsoft.com/office/powerpoint/2010/main" val="11248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173</Words>
  <Application>Microsoft Office PowerPoint</Application>
  <PresentationFormat>On-screen Show (4:3)</PresentationFormat>
  <Paragraphs>38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Office Theme</vt:lpstr>
      <vt:lpstr>Universal Shift Register</vt:lpstr>
      <vt:lpstr>Four Bit Shift Register</vt:lpstr>
      <vt:lpstr>Parallel Transfer Versus Serial Transfer</vt:lpstr>
      <vt:lpstr>Block Diagram of a Universal Shift Register</vt:lpstr>
      <vt:lpstr>Detail Implementation</vt:lpstr>
      <vt:lpstr>Mode Control</vt:lpstr>
      <vt:lpstr>S0=0, S1=0 [No Change Mode]</vt:lpstr>
      <vt:lpstr>S0=1, S1=0 [Shift Right Mode]</vt:lpstr>
      <vt:lpstr>S0=0, S1=1 [Shift Left Mode]</vt:lpstr>
      <vt:lpstr>S0=1, S1=1 [Parallel Load Mode]</vt:lpstr>
    </vt:vector>
  </TitlesOfParts>
  <Company>Sonoma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 Register</dc:title>
  <dc:creator>uwslocal SOLAR</dc:creator>
  <cp:lastModifiedBy>Salekul Islam</cp:lastModifiedBy>
  <cp:revision>20</cp:revision>
  <cp:lastPrinted>2013-04-11T00:29:49Z</cp:lastPrinted>
  <dcterms:created xsi:type="dcterms:W3CDTF">2013-04-09T22:39:38Z</dcterms:created>
  <dcterms:modified xsi:type="dcterms:W3CDTF">2019-04-08T17:31:44Z</dcterms:modified>
</cp:coreProperties>
</file>