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319" r:id="rId3"/>
    <p:sldId id="260" r:id="rId4"/>
    <p:sldId id="338" r:id="rId5"/>
    <p:sldId id="33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340" r:id="rId20"/>
    <p:sldId id="341" r:id="rId21"/>
    <p:sldId id="342" r:id="rId22"/>
    <p:sldId id="343" r:id="rId23"/>
    <p:sldId id="310" r:id="rId24"/>
    <p:sldId id="337" r:id="rId25"/>
    <p:sldId id="344" r:id="rId26"/>
    <p:sldId id="345" r:id="rId27"/>
    <p:sldId id="346" r:id="rId28"/>
    <p:sldId id="347" r:id="rId29"/>
    <p:sldId id="348" r:id="rId30"/>
    <p:sldId id="327" r:id="rId31"/>
    <p:sldId id="328" r:id="rId32"/>
    <p:sldId id="329" r:id="rId33"/>
    <p:sldId id="330" r:id="rId34"/>
    <p:sldId id="331" r:id="rId35"/>
    <p:sldId id="324" r:id="rId36"/>
    <p:sldId id="332" r:id="rId37"/>
    <p:sldId id="333" r:id="rId38"/>
    <p:sldId id="334" r:id="rId39"/>
    <p:sldId id="335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62" r:id="rId49"/>
    <p:sldId id="363" r:id="rId50"/>
    <p:sldId id="366" r:id="rId51"/>
    <p:sldId id="364" r:id="rId52"/>
    <p:sldId id="365" r:id="rId53"/>
    <p:sldId id="357" r:id="rId54"/>
    <p:sldId id="358" r:id="rId55"/>
    <p:sldId id="359" r:id="rId56"/>
    <p:sldId id="360" r:id="rId57"/>
    <p:sldId id="36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463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0E3F4F-D762-47F9-BD61-CCD5914ABEB3}" type="slidenum">
              <a:rPr lang="en-US" altLang="en-US" sz="1200" b="0"/>
              <a:pPr/>
              <a:t>31</a:t>
            </a:fld>
            <a:endParaRPr lang="en-US" alt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86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434212-4B21-4ADD-920E-BEBF777B06D1}" type="slidenum">
              <a:rPr lang="en-US" altLang="en-US" sz="1200" b="0"/>
              <a:pPr/>
              <a:t>32</a:t>
            </a:fld>
            <a:endParaRPr lang="en-US" altLang="en-US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26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EEB432-022C-4C36-9116-2BA8F417E1AB}" type="slidenum">
              <a:rPr lang="en-US" altLang="en-US" sz="1200" b="0"/>
              <a:pPr/>
              <a:t>33</a:t>
            </a:fld>
            <a:endParaRPr lang="en-US" alt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26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134A0F-B90B-4A76-85A1-82DC94EC4C18}" type="slidenum">
              <a:rPr lang="en-US" altLang="en-US" sz="1200" b="0"/>
              <a:pPr/>
              <a:t>34</a:t>
            </a:fld>
            <a:endParaRPr lang="en-US" altLang="en-US" sz="1200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46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5661F-7E7E-40E7-96D6-F1519D20FF24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0FF3-A93C-4064-ABA5-4282999E0473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E77B-C308-42E0-B2B7-3DB5CAC8A6A0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4ECDE315-9D2C-4F9C-8950-26396E369A9B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74C2-1AE7-4C43-95CF-525567DF36A6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7854-14B6-4E35-8FA9-D6FD18403020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A94-A733-44A9-A332-6A834B50E43C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9F07-4AD9-4E85-8E49-2F506E8020DF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20FE-90ED-4D33-9BE5-5A9E3F143237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AF2D-4BB6-4A6B-BE55-3EB8D3AE900D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5B21-DEC8-49AA-9B69-319FF215F5EE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114E-CDFD-429A-A509-06A5E6DDED0E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DA26-5AEB-4BCF-B8D0-00681A864F1E}" type="datetime1">
              <a:rPr lang="en-US" smtClean="0"/>
              <a:pPr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Analysis of algorithms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xmlns="" val="41082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387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16395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6396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6397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6398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6399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6400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6401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6402" name="Arc 1035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8" name="Oval 1037"/>
          <p:cNvSpPr>
            <a:spLocks noChangeArrowheads="1"/>
          </p:cNvSpPr>
          <p:nvPr/>
        </p:nvSpPr>
        <p:spPr bwMode="auto">
          <a:xfrm>
            <a:off x="3886200" y="2362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89" name="Text Box 1038"/>
          <p:cNvSpPr txBox="1">
            <a:spLocks noChangeArrowheads="1"/>
          </p:cNvSpPr>
          <p:nvPr/>
        </p:nvSpPr>
        <p:spPr bwMode="auto">
          <a:xfrm>
            <a:off x="2133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6390" name="Text Box 1039"/>
          <p:cNvSpPr txBox="1">
            <a:spLocks noChangeArrowheads="1"/>
          </p:cNvSpPr>
          <p:nvPr/>
        </p:nvSpPr>
        <p:spPr bwMode="auto">
          <a:xfrm>
            <a:off x="30480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6391" name="Text Box 1040"/>
          <p:cNvSpPr txBox="1">
            <a:spLocks noChangeArrowheads="1"/>
          </p:cNvSpPr>
          <p:nvPr/>
        </p:nvSpPr>
        <p:spPr bwMode="auto">
          <a:xfrm>
            <a:off x="3962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6392" name="Text Box 1041"/>
          <p:cNvSpPr txBox="1">
            <a:spLocks noChangeArrowheads="1"/>
          </p:cNvSpPr>
          <p:nvPr/>
        </p:nvSpPr>
        <p:spPr bwMode="auto">
          <a:xfrm>
            <a:off x="4876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6393" name="Text Box 1042"/>
          <p:cNvSpPr txBox="1">
            <a:spLocks noChangeArrowheads="1"/>
          </p:cNvSpPr>
          <p:nvPr/>
        </p:nvSpPr>
        <p:spPr bwMode="auto">
          <a:xfrm>
            <a:off x="5791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6394" name="Text Box 1043"/>
          <p:cNvSpPr txBox="1">
            <a:spLocks noChangeArrowheads="1"/>
          </p:cNvSpPr>
          <p:nvPr/>
        </p:nvSpPr>
        <p:spPr bwMode="auto">
          <a:xfrm>
            <a:off x="6705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31034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17421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422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7423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7424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7425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7426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7427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7428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1741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41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741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741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741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741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7420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6570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435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18452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53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8454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8455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8456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8457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8458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8459" name="Arc 1035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6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18444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45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8446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8447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8448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8449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8450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8451" name="Arc 1044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Oval 1046"/>
          <p:cNvSpPr>
            <a:spLocks noChangeArrowheads="1"/>
          </p:cNvSpPr>
          <p:nvPr/>
        </p:nvSpPr>
        <p:spPr bwMode="auto">
          <a:xfrm>
            <a:off x="4800600" y="3124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38" name="Text Box 1047"/>
          <p:cNvSpPr txBox="1">
            <a:spLocks noChangeArrowheads="1"/>
          </p:cNvSpPr>
          <p:nvPr/>
        </p:nvSpPr>
        <p:spPr bwMode="auto">
          <a:xfrm>
            <a:off x="2133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8439" name="Text Box 1048"/>
          <p:cNvSpPr txBox="1">
            <a:spLocks noChangeArrowheads="1"/>
          </p:cNvSpPr>
          <p:nvPr/>
        </p:nvSpPr>
        <p:spPr bwMode="auto">
          <a:xfrm>
            <a:off x="30480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8440" name="Text Box 1049"/>
          <p:cNvSpPr txBox="1">
            <a:spLocks noChangeArrowheads="1"/>
          </p:cNvSpPr>
          <p:nvPr/>
        </p:nvSpPr>
        <p:spPr bwMode="auto">
          <a:xfrm>
            <a:off x="39624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8441" name="Text Box 1050"/>
          <p:cNvSpPr txBox="1">
            <a:spLocks noChangeArrowheads="1"/>
          </p:cNvSpPr>
          <p:nvPr/>
        </p:nvSpPr>
        <p:spPr bwMode="auto">
          <a:xfrm>
            <a:off x="48768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8442" name="Text Box 1051"/>
          <p:cNvSpPr txBox="1">
            <a:spLocks noChangeArrowheads="1"/>
          </p:cNvSpPr>
          <p:nvPr/>
        </p:nvSpPr>
        <p:spPr bwMode="auto">
          <a:xfrm>
            <a:off x="57912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8443" name="Text Box 1052"/>
          <p:cNvSpPr txBox="1">
            <a:spLocks noChangeArrowheads="1"/>
          </p:cNvSpPr>
          <p:nvPr/>
        </p:nvSpPr>
        <p:spPr bwMode="auto">
          <a:xfrm>
            <a:off x="6705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30319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459" name="Group 1027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19478" name="Oval 1028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479" name="Text Box 1029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9480" name="Text Box 1030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9481" name="Text Box 1031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9482" name="Text Box 1032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9483" name="Text Box 1033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9484" name="Text Box 1034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9485" name="Arc 1035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0" name="Group 1036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19470" name="Oval 1037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471" name="Text Box 1038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9472" name="Text Box 1039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9473" name="Text Box 1040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9474" name="Text Box 1041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9475" name="Text Box 1042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9476" name="Text Box 1043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9477" name="Arc 1044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1" name="Group 1045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19462" name="Oval 1046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463" name="Text Box 1047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9464" name="Text Box 1048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9465" name="Text Box 1049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9466" name="Text Box 1050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9467" name="Text Box 1051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9468" name="Text Box 1052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9469" name="Arc 1053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594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20509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510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0511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0512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0513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0514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0515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0516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4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20501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502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0503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0504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0505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5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20493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494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0495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0496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0497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0498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0499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0500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6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0487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0488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0489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0490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0491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0492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417876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21534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1535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1536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1537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1538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1539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1540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1541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21526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1527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1528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1529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1530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1531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1532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1533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09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21518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1519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1520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1521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1522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1523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1524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1525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0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1511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1512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1513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1514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1515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1516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21517" name="Arc 37"/>
          <p:cNvSpPr>
            <a:spLocks/>
          </p:cNvSpPr>
          <p:nvPr/>
        </p:nvSpPr>
        <p:spPr bwMode="auto">
          <a:xfrm rot="10800000">
            <a:off x="2819400" y="4273550"/>
            <a:ext cx="3095625" cy="295275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69 h 21600"/>
              <a:gd name="T4" fmla="*/ 2147483647 w 42180"/>
              <a:gd name="T5" fmla="*/ 5517883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lnTo>
                  <a:pt x="0" y="150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7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22565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2566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2567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2568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2569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2570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2571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2572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2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22557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2558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2559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2560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2561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2562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2563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2564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3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22549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2550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2551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2552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2553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2554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2555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2556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4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2535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536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2537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2538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2539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2540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22541" name="Arc 37"/>
          <p:cNvSpPr>
            <a:spLocks/>
          </p:cNvSpPr>
          <p:nvPr/>
        </p:nvSpPr>
        <p:spPr bwMode="auto">
          <a:xfrm rot="10800000">
            <a:off x="2819400" y="4273550"/>
            <a:ext cx="3095625" cy="295275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69 h 21600"/>
              <a:gd name="T4" fmla="*/ 2147483647 w 42180"/>
              <a:gd name="T5" fmla="*/ 5517883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lnTo>
                  <a:pt x="0" y="150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2543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2544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2545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2546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2547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2548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12885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23590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3591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3592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3593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3594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3595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3596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3597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56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23582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3583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3584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3585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3586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3587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3588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3589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57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23574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3581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8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3559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560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3561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3562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3563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3564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23565" name="Arc 37"/>
          <p:cNvSpPr>
            <a:spLocks/>
          </p:cNvSpPr>
          <p:nvPr/>
        </p:nvSpPr>
        <p:spPr bwMode="auto">
          <a:xfrm rot="10800000">
            <a:off x="2819400" y="4273550"/>
            <a:ext cx="3095625" cy="295275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69 h 21600"/>
              <a:gd name="T4" fmla="*/ 2147483647 w 42180"/>
              <a:gd name="T5" fmla="*/ 5517883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lnTo>
                  <a:pt x="0" y="150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3567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3568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3569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3570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3571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3572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23573" name="Arc 45"/>
          <p:cNvSpPr>
            <a:spLocks/>
          </p:cNvSpPr>
          <p:nvPr/>
        </p:nvSpPr>
        <p:spPr bwMode="auto">
          <a:xfrm rot="10800000">
            <a:off x="4572000" y="5035550"/>
            <a:ext cx="2257425" cy="295275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69 h 21600"/>
              <a:gd name="T4" fmla="*/ 2147483647 w 42180"/>
              <a:gd name="T5" fmla="*/ 5517883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lnTo>
                  <a:pt x="0" y="150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25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24621" name="Oval 4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4622" name="Text Box 5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4623" name="Text Box 6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4624" name="Text Box 7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4625" name="Text Box 8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4626" name="Text Box 9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4627" name="Text Box 10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4628" name="Arc 11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0" name="Group 12"/>
          <p:cNvGrpSpPr>
            <a:grpSpLocks/>
          </p:cNvGrpSpPr>
          <p:nvPr/>
        </p:nvGrpSpPr>
        <p:grpSpPr bwMode="auto">
          <a:xfrm>
            <a:off x="2133600" y="2286000"/>
            <a:ext cx="4959350" cy="758825"/>
            <a:chOff x="1152" y="1632"/>
            <a:chExt cx="3124" cy="478"/>
          </a:xfrm>
        </p:grpSpPr>
        <p:sp>
          <p:nvSpPr>
            <p:cNvPr id="24613" name="Oval 13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4614" name="Text Box 14"/>
            <p:cNvSpPr txBox="1">
              <a:spLocks noChangeArrowheads="1"/>
            </p:cNvSpPr>
            <p:nvPr/>
          </p:nvSpPr>
          <p:spPr bwMode="auto">
            <a:xfrm>
              <a:off x="115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4615" name="Text Box 15"/>
            <p:cNvSpPr txBox="1">
              <a:spLocks noChangeArrowheads="1"/>
            </p:cNvSpPr>
            <p:nvPr/>
          </p:nvSpPr>
          <p:spPr bwMode="auto">
            <a:xfrm>
              <a:off x="1728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4616" name="Text Box 16"/>
            <p:cNvSpPr txBox="1">
              <a:spLocks noChangeArrowheads="1"/>
            </p:cNvSpPr>
            <p:nvPr/>
          </p:nvSpPr>
          <p:spPr bwMode="auto">
            <a:xfrm>
              <a:off x="2304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4617" name="Text Box 17"/>
            <p:cNvSpPr txBox="1">
              <a:spLocks noChangeArrowheads="1"/>
            </p:cNvSpPr>
            <p:nvPr/>
          </p:nvSpPr>
          <p:spPr bwMode="auto">
            <a:xfrm>
              <a:off x="2880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4618" name="Text Box 18"/>
            <p:cNvSpPr txBox="1">
              <a:spLocks noChangeArrowheads="1"/>
            </p:cNvSpPr>
            <p:nvPr/>
          </p:nvSpPr>
          <p:spPr bwMode="auto">
            <a:xfrm>
              <a:off x="3456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4619" name="Text Box 19"/>
            <p:cNvSpPr txBox="1">
              <a:spLocks noChangeArrowheads="1"/>
            </p:cNvSpPr>
            <p:nvPr/>
          </p:nvSpPr>
          <p:spPr bwMode="auto">
            <a:xfrm>
              <a:off x="4032" y="16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4620" name="Arc 20"/>
            <p:cNvSpPr>
              <a:spLocks/>
            </p:cNvSpPr>
            <p:nvPr/>
          </p:nvSpPr>
          <p:spPr bwMode="auto">
            <a:xfrm rot="10800000">
              <a:off x="1632" y="192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581" name="Group 21"/>
          <p:cNvGrpSpPr>
            <a:grpSpLocks/>
          </p:cNvGrpSpPr>
          <p:nvPr/>
        </p:nvGrpSpPr>
        <p:grpSpPr bwMode="auto">
          <a:xfrm>
            <a:off x="2133600" y="3048000"/>
            <a:ext cx="4959350" cy="758825"/>
            <a:chOff x="1152" y="2112"/>
            <a:chExt cx="3124" cy="478"/>
          </a:xfrm>
        </p:grpSpPr>
        <p:sp>
          <p:nvSpPr>
            <p:cNvPr id="24605" name="Oval 22"/>
            <p:cNvSpPr>
              <a:spLocks noChangeArrowheads="1"/>
            </p:cNvSpPr>
            <p:nvPr/>
          </p:nvSpPr>
          <p:spPr bwMode="auto">
            <a:xfrm>
              <a:off x="2832" y="216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4606" name="Text Box 23"/>
            <p:cNvSpPr txBox="1">
              <a:spLocks noChangeArrowheads="1"/>
            </p:cNvSpPr>
            <p:nvPr/>
          </p:nvSpPr>
          <p:spPr bwMode="auto">
            <a:xfrm>
              <a:off x="115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24607" name="Text Box 24"/>
            <p:cNvSpPr txBox="1">
              <a:spLocks noChangeArrowheads="1"/>
            </p:cNvSpPr>
            <p:nvPr/>
          </p:nvSpPr>
          <p:spPr bwMode="auto">
            <a:xfrm>
              <a:off x="1728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24608" name="Text Box 25"/>
            <p:cNvSpPr txBox="1">
              <a:spLocks noChangeArrowheads="1"/>
            </p:cNvSpPr>
            <p:nvPr/>
          </p:nvSpPr>
          <p:spPr bwMode="auto">
            <a:xfrm>
              <a:off x="2304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24609" name="Text Box 26"/>
            <p:cNvSpPr txBox="1">
              <a:spLocks noChangeArrowheads="1"/>
            </p:cNvSpPr>
            <p:nvPr/>
          </p:nvSpPr>
          <p:spPr bwMode="auto">
            <a:xfrm>
              <a:off x="2880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24610" name="Text Box 27"/>
            <p:cNvSpPr txBox="1">
              <a:spLocks noChangeArrowheads="1"/>
            </p:cNvSpPr>
            <p:nvPr/>
          </p:nvSpPr>
          <p:spPr bwMode="auto">
            <a:xfrm>
              <a:off x="345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4032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24612" name="Arc 29"/>
            <p:cNvSpPr>
              <a:spLocks/>
            </p:cNvSpPr>
            <p:nvPr/>
          </p:nvSpPr>
          <p:spPr bwMode="auto">
            <a:xfrm rot="10800000">
              <a:off x="2640" y="2404"/>
              <a:ext cx="318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2" name="Oval 30"/>
          <p:cNvSpPr>
            <a:spLocks noChangeArrowheads="1"/>
          </p:cNvSpPr>
          <p:nvPr/>
        </p:nvSpPr>
        <p:spPr bwMode="auto">
          <a:xfrm>
            <a:off x="5715000" y="3886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4583" name="Text Box 31"/>
          <p:cNvSpPr txBox="1">
            <a:spLocks noChangeArrowheads="1"/>
          </p:cNvSpPr>
          <p:nvPr/>
        </p:nvSpPr>
        <p:spPr bwMode="auto">
          <a:xfrm>
            <a:off x="213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584" name="Text Box 32"/>
          <p:cNvSpPr txBox="1">
            <a:spLocks noChangeArrowheads="1"/>
          </p:cNvSpPr>
          <p:nvPr/>
        </p:nvSpPr>
        <p:spPr bwMode="auto">
          <a:xfrm>
            <a:off x="3048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4585" name="Text Box 33"/>
          <p:cNvSpPr txBox="1"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4586" name="Text Box 34"/>
          <p:cNvSpPr txBox="1">
            <a:spLocks noChangeArrowheads="1"/>
          </p:cNvSpPr>
          <p:nvPr/>
        </p:nvSpPr>
        <p:spPr bwMode="auto">
          <a:xfrm>
            <a:off x="4876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4587" name="Text Box 35"/>
          <p:cNvSpPr txBox="1">
            <a:spLocks noChangeArrowheads="1"/>
          </p:cNvSpPr>
          <p:nvPr/>
        </p:nvSpPr>
        <p:spPr bwMode="auto">
          <a:xfrm>
            <a:off x="5791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4588" name="Text Box 36"/>
          <p:cNvSpPr txBox="1">
            <a:spLocks noChangeArrowheads="1"/>
          </p:cNvSpPr>
          <p:nvPr/>
        </p:nvSpPr>
        <p:spPr bwMode="auto">
          <a:xfrm>
            <a:off x="6705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24589" name="Arc 37"/>
          <p:cNvSpPr>
            <a:spLocks/>
          </p:cNvSpPr>
          <p:nvPr/>
        </p:nvSpPr>
        <p:spPr bwMode="auto">
          <a:xfrm rot="10800000">
            <a:off x="2819400" y="4273550"/>
            <a:ext cx="3095625" cy="295275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69 h 21600"/>
              <a:gd name="T4" fmla="*/ 2147483647 w 42180"/>
              <a:gd name="T5" fmla="*/ 5517883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lnTo>
                  <a:pt x="0" y="150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38"/>
          <p:cNvSpPr>
            <a:spLocks noChangeArrowheads="1"/>
          </p:cNvSpPr>
          <p:nvPr/>
        </p:nvSpPr>
        <p:spPr bwMode="auto">
          <a:xfrm>
            <a:off x="6629400" y="4648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4591" name="Text Box 39"/>
          <p:cNvSpPr txBox="1">
            <a:spLocks noChangeArrowheads="1"/>
          </p:cNvSpPr>
          <p:nvPr/>
        </p:nvSpPr>
        <p:spPr bwMode="auto">
          <a:xfrm>
            <a:off x="2133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592" name="Text Box 40"/>
          <p:cNvSpPr txBox="1">
            <a:spLocks noChangeArrowheads="1"/>
          </p:cNvSpPr>
          <p:nvPr/>
        </p:nvSpPr>
        <p:spPr bwMode="auto">
          <a:xfrm>
            <a:off x="30480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4593" name="Text Box 41"/>
          <p:cNvSpPr txBox="1">
            <a:spLocks noChangeArrowheads="1"/>
          </p:cNvSpPr>
          <p:nvPr/>
        </p:nvSpPr>
        <p:spPr bwMode="auto">
          <a:xfrm>
            <a:off x="39624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4594" name="Text Box 42"/>
          <p:cNvSpPr txBox="1">
            <a:spLocks noChangeArrowheads="1"/>
          </p:cNvSpPr>
          <p:nvPr/>
        </p:nvSpPr>
        <p:spPr bwMode="auto">
          <a:xfrm>
            <a:off x="48768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4595" name="Text Box 43"/>
          <p:cNvSpPr txBox="1">
            <a:spLocks noChangeArrowheads="1"/>
          </p:cNvSpPr>
          <p:nvPr/>
        </p:nvSpPr>
        <p:spPr bwMode="auto">
          <a:xfrm>
            <a:off x="57912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4596" name="Text Box 44"/>
          <p:cNvSpPr txBox="1">
            <a:spLocks noChangeArrowheads="1"/>
          </p:cNvSpPr>
          <p:nvPr/>
        </p:nvSpPr>
        <p:spPr bwMode="auto">
          <a:xfrm>
            <a:off x="6705600" y="4572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24597" name="Arc 45"/>
          <p:cNvSpPr>
            <a:spLocks/>
          </p:cNvSpPr>
          <p:nvPr/>
        </p:nvSpPr>
        <p:spPr bwMode="auto">
          <a:xfrm rot="10800000">
            <a:off x="4572000" y="5035550"/>
            <a:ext cx="2257425" cy="295275"/>
          </a:xfrm>
          <a:custGeom>
            <a:avLst/>
            <a:gdLst>
              <a:gd name="T0" fmla="*/ 0 w 42180"/>
              <a:gd name="T1" fmla="*/ 38474469 h 21600"/>
              <a:gd name="T2" fmla="*/ 2147483647 w 42180"/>
              <a:gd name="T3" fmla="*/ 53778969 h 21600"/>
              <a:gd name="T4" fmla="*/ 2147483647 w 42180"/>
              <a:gd name="T5" fmla="*/ 5517883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180" h="21600" fill="none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</a:path>
              <a:path w="42180" h="21600" stroke="0" extrusionOk="0">
                <a:moveTo>
                  <a:pt x="0" y="15061"/>
                </a:moveTo>
                <a:cubicBezTo>
                  <a:pt x="2849" y="6092"/>
                  <a:pt x="11176" y="-1"/>
                  <a:pt x="20587" y="0"/>
                </a:cubicBezTo>
                <a:cubicBezTo>
                  <a:pt x="32302" y="0"/>
                  <a:pt x="41882" y="9339"/>
                  <a:pt x="42180" y="21051"/>
                </a:cubicBezTo>
                <a:lnTo>
                  <a:pt x="20587" y="21600"/>
                </a:lnTo>
                <a:lnTo>
                  <a:pt x="0" y="150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Text Box 46"/>
          <p:cNvSpPr txBox="1">
            <a:spLocks noChangeArrowheads="1"/>
          </p:cNvSpPr>
          <p:nvPr/>
        </p:nvSpPr>
        <p:spPr bwMode="auto">
          <a:xfrm>
            <a:off x="21336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24599" name="Text Box 47"/>
          <p:cNvSpPr txBox="1">
            <a:spLocks noChangeArrowheads="1"/>
          </p:cNvSpPr>
          <p:nvPr/>
        </p:nvSpPr>
        <p:spPr bwMode="auto">
          <a:xfrm>
            <a:off x="30480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24600" name="Text Box 48"/>
          <p:cNvSpPr txBox="1">
            <a:spLocks noChangeArrowheads="1"/>
          </p:cNvSpPr>
          <p:nvPr/>
        </p:nvSpPr>
        <p:spPr bwMode="auto">
          <a:xfrm>
            <a:off x="39624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24601" name="Text Box 49"/>
          <p:cNvSpPr txBox="1">
            <a:spLocks noChangeArrowheads="1"/>
          </p:cNvSpPr>
          <p:nvPr/>
        </p:nvSpPr>
        <p:spPr bwMode="auto">
          <a:xfrm>
            <a:off x="48768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  <p:sp>
        <p:nvSpPr>
          <p:cNvPr id="24602" name="Text Box 50"/>
          <p:cNvSpPr txBox="1">
            <a:spLocks noChangeArrowheads="1"/>
          </p:cNvSpPr>
          <p:nvPr/>
        </p:nvSpPr>
        <p:spPr bwMode="auto">
          <a:xfrm>
            <a:off x="57912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24603" name="Text Box 51"/>
          <p:cNvSpPr txBox="1">
            <a:spLocks noChangeArrowheads="1"/>
          </p:cNvSpPr>
          <p:nvPr/>
        </p:nvSpPr>
        <p:spPr bwMode="auto">
          <a:xfrm>
            <a:off x="6705600" y="533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24604" name="Text Box 52"/>
          <p:cNvSpPr txBox="1">
            <a:spLocks noChangeArrowheads="1"/>
          </p:cNvSpPr>
          <p:nvPr/>
        </p:nvSpPr>
        <p:spPr bwMode="auto">
          <a:xfrm>
            <a:off x="7254875" y="5334000"/>
            <a:ext cx="97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chemeClr val="hlink"/>
                </a:solidFill>
              </a:rPr>
              <a:t>done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6075" y="6194404"/>
            <a:ext cx="785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How can you modify this algorithm so that it sorts numbers in reverse order?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99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Algorithms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cs typeface="Courier New" panose="02070309020205020404" pitchFamily="49" charset="0"/>
              </a:rPr>
              <a:t>What does it mean to analyze an algorithm?</a:t>
            </a:r>
            <a:endParaRPr lang="en-US" sz="2800" dirty="0">
              <a:cs typeface="Courier New" panose="02070309020205020404" pitchFamily="49" charset="0"/>
            </a:endParaRP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To have an estimate about how much time an algorithm may take to finish, or in other words, to analyze its running time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Sometimes, instead of running time, we are interested in how much memory the algorithm may consume while it runs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It enables us to compare between two algorithms</a:t>
            </a:r>
            <a:endParaRPr lang="en-US" dirty="0"/>
          </a:p>
          <a:p>
            <a:r>
              <a:rPr lang="en-US" sz="2800" dirty="0">
                <a:cs typeface="Courier New" panose="02070309020205020404" pitchFamily="49" charset="0"/>
              </a:rPr>
              <a:t>What do we mean by running time analysis?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Also referred to as </a:t>
            </a:r>
            <a:r>
              <a:rPr lang="en-US" sz="2400" u="sng" dirty="0" smtClean="0">
                <a:cs typeface="Times New Roman" panose="02020603050405020304" pitchFamily="18" charset="0"/>
              </a:rPr>
              <a:t>time-complexity</a:t>
            </a:r>
            <a:r>
              <a:rPr lang="en-US" sz="2400" dirty="0" smtClean="0">
                <a:cs typeface="Times New Roman" panose="02020603050405020304" pitchFamily="18" charset="0"/>
              </a:rPr>
              <a:t> analysis</a:t>
            </a:r>
          </a:p>
          <a:p>
            <a:pPr lvl="1"/>
            <a:r>
              <a:rPr lang="en-US" sz="2400" dirty="0" smtClean="0">
                <a:cs typeface="Times New Roman" panose="02020603050405020304" pitchFamily="18" charset="0"/>
              </a:rPr>
              <a:t>To determine </a:t>
            </a:r>
            <a:r>
              <a:rPr lang="en-US" sz="2400" dirty="0">
                <a:cs typeface="Times New Roman" panose="02020603050405020304" pitchFamily="18" charset="0"/>
              </a:rPr>
              <a:t>how running time increases as the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size of the problem</a:t>
            </a:r>
            <a:r>
              <a:rPr lang="en-US" sz="2400" dirty="0">
                <a:cs typeface="Times New Roman" panose="02020603050405020304" pitchFamily="18" charset="0"/>
              </a:rPr>
              <a:t> increases.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555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Course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theoretical study of </a:t>
            </a:r>
            <a:r>
              <a:rPr lang="en-US" altLang="en-US" b="1" dirty="0"/>
              <a:t>design</a:t>
            </a:r>
            <a:r>
              <a:rPr lang="en-US" altLang="en-US" dirty="0"/>
              <a:t> and </a:t>
            </a:r>
            <a:r>
              <a:rPr lang="en-US" altLang="en-US" b="1" dirty="0"/>
              <a:t>analysis</a:t>
            </a:r>
            <a:r>
              <a:rPr lang="en-US" altLang="en-US" dirty="0"/>
              <a:t> of computer algorithms </a:t>
            </a:r>
          </a:p>
          <a:p>
            <a:endParaRPr lang="en-US" altLang="en-US" dirty="0"/>
          </a:p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en-US" altLang="en-US" b="1" i="1" dirty="0">
                <a:solidFill>
                  <a:schemeClr val="accent2"/>
                </a:solidFill>
              </a:rPr>
              <a:t>Analysis: </a:t>
            </a:r>
            <a:r>
              <a:rPr lang="en-US" altLang="en-US" dirty="0"/>
              <a:t>predict the cost of an algorithm in terms of resources and performance</a:t>
            </a:r>
          </a:p>
          <a:p>
            <a:pPr>
              <a:spcBef>
                <a:spcPct val="0"/>
              </a:spcBef>
              <a:buClr>
                <a:schemeClr val="accent2"/>
              </a:buClr>
            </a:pPr>
            <a:endParaRPr lang="en-US" altLang="en-US" i="1" dirty="0"/>
          </a:p>
          <a:p>
            <a:pPr>
              <a:spcBef>
                <a:spcPct val="0"/>
              </a:spcBef>
              <a:buClr>
                <a:schemeClr val="accent2"/>
              </a:buClr>
            </a:pPr>
            <a:r>
              <a:rPr lang="en-US" altLang="en-US" b="1" i="1" dirty="0">
                <a:solidFill>
                  <a:schemeClr val="accent2"/>
                </a:solidFill>
              </a:rPr>
              <a:t>Design: </a:t>
            </a:r>
            <a:r>
              <a:rPr lang="en-US" altLang="en-US" dirty="0"/>
              <a:t>design algorithms which minimize the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85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Algorithms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Size of the problem can be a range of things, including</a:t>
            </a:r>
            <a:endParaRPr lang="en-US" sz="2800" dirty="0">
              <a:latin typeface="Monotype Corsiva" panose="03010101010201010101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/>
              <a:t>size of an array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polynomial degree </a:t>
            </a:r>
            <a:r>
              <a:rPr lang="en-US" sz="2400" dirty="0" smtClean="0"/>
              <a:t>of an equation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elements in a matrix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bits in the binary representation of the </a:t>
            </a:r>
            <a:r>
              <a:rPr lang="en-US" sz="2400" dirty="0" smtClean="0"/>
              <a:t>input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 smtClean="0"/>
              <a:t>.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and so 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001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We Analyze Running Time?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We need to define </a:t>
            </a: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u="sng" dirty="0">
                <a:cs typeface="Times New Roman" panose="02020603050405020304" pitchFamily="18" charset="0"/>
              </a:rPr>
              <a:t>objective </a:t>
            </a:r>
            <a:r>
              <a:rPr lang="en-US" u="sng" dirty="0" smtClean="0">
                <a:cs typeface="Times New Roman" panose="02020603050405020304" pitchFamily="18" charset="0"/>
              </a:rPr>
              <a:t>measure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1) Compare execution </a:t>
            </a:r>
            <a:r>
              <a:rPr lang="en-US" dirty="0" smtClean="0">
                <a:cs typeface="Times New Roman" panose="02020603050405020304" pitchFamily="18" charset="0"/>
              </a:rPr>
              <a:t>times?</a:t>
            </a:r>
          </a:p>
          <a:p>
            <a:pPr lvl="2"/>
            <a:r>
              <a:rPr lang="en-US" b="1" i="1" dirty="0" smtClean="0">
                <a:cs typeface="Times New Roman" panose="02020603050405020304" pitchFamily="18" charset="0"/>
              </a:rPr>
              <a:t>Not </a:t>
            </a:r>
            <a:r>
              <a:rPr lang="en-US" b="1" i="1" dirty="0">
                <a:cs typeface="Times New Roman" panose="02020603050405020304" pitchFamily="18" charset="0"/>
              </a:rPr>
              <a:t>good</a:t>
            </a:r>
            <a:r>
              <a:rPr lang="en-US" dirty="0">
                <a:cs typeface="Times New Roman" panose="02020603050405020304" pitchFamily="18" charset="0"/>
              </a:rPr>
              <a:t>: times are specific to a particular computer </a:t>
            </a:r>
            <a:r>
              <a:rPr lang="en-US" dirty="0" smtClean="0">
                <a:cs typeface="Times New Roman" panose="02020603050405020304" pitchFamily="18" charset="0"/>
              </a:rPr>
              <a:t>!!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://www.computershopper.com/var/ezwebin_site/storage/images/media/images/alienware-area-51-r2-desktop2/1208138-1-eng-US/alienware-area-51-r2-deskt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304256"/>
            <a:ext cx="42862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.ecycler.com/wp-content/uploads/2011/02/ibm-pc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62" r="18956"/>
          <a:stretch/>
        </p:blipFill>
        <p:spPr bwMode="auto">
          <a:xfrm>
            <a:off x="267285" y="2729132"/>
            <a:ext cx="3629465" cy="328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4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We Analyze Running Time?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We need to define </a:t>
            </a: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u="sng" dirty="0">
                <a:cs typeface="Times New Roman" panose="02020603050405020304" pitchFamily="18" charset="0"/>
              </a:rPr>
              <a:t>objective </a:t>
            </a:r>
            <a:r>
              <a:rPr lang="en-US" u="sng" dirty="0" smtClean="0">
                <a:cs typeface="Times New Roman" panose="02020603050405020304" pitchFamily="18" charset="0"/>
              </a:rPr>
              <a:t>measure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(</a:t>
            </a:r>
            <a:r>
              <a:rPr lang="en-US" dirty="0">
                <a:cs typeface="Times New Roman" panose="02020603050405020304" pitchFamily="18" charset="0"/>
              </a:rPr>
              <a:t>2) Count the number of statements </a:t>
            </a:r>
            <a:r>
              <a:rPr lang="en-US" dirty="0" smtClean="0">
                <a:cs typeface="Times New Roman" panose="02020603050405020304" pitchFamily="18" charset="0"/>
              </a:rPr>
              <a:t>executed?</a:t>
            </a:r>
          </a:p>
          <a:p>
            <a:pPr lvl="2"/>
            <a:r>
              <a:rPr lang="en-US" sz="2000" dirty="0" smtClean="0">
                <a:cs typeface="Times New Roman" panose="02020603050405020304" pitchFamily="18" charset="0"/>
              </a:rPr>
              <a:t>Associate a "cost" with each statement.</a:t>
            </a:r>
          </a:p>
          <a:p>
            <a:pPr lvl="2"/>
            <a:r>
              <a:rPr lang="en-US" dirty="0" smtClean="0">
                <a:cs typeface="Times New Roman" panose="02020603050405020304" pitchFamily="18" charset="0"/>
              </a:rPr>
              <a:t>Find </a:t>
            </a:r>
            <a:r>
              <a:rPr lang="en-US" dirty="0">
                <a:cs typeface="Times New Roman" panose="02020603050405020304" pitchFamily="18" charset="0"/>
              </a:rPr>
              <a:t>the "total cost“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by finding the total number of times each statement is executed.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/>
            <a:r>
              <a:rPr lang="en-US" b="1" i="1" dirty="0" smtClean="0">
                <a:cs typeface="Times New Roman" panose="02020603050405020304" pitchFamily="18" charset="0"/>
              </a:rPr>
              <a:t>Not </a:t>
            </a:r>
            <a:r>
              <a:rPr lang="en-US" b="1" i="1" dirty="0">
                <a:cs typeface="Times New Roman" panose="02020603050405020304" pitchFamily="18" charset="0"/>
              </a:rPr>
              <a:t>good</a:t>
            </a:r>
            <a:r>
              <a:rPr lang="en-US" dirty="0">
                <a:cs typeface="Times New Roman" panose="02020603050405020304" pitchFamily="18" charset="0"/>
              </a:rPr>
              <a:t>: number of statements vary with the programming language </a:t>
            </a:r>
            <a:r>
              <a:rPr lang="en-US" dirty="0">
                <a:ea typeface="MS Mincho" panose="02020609040205080304" pitchFamily="49" charset="-128"/>
              </a:rPr>
              <a:t>as well as the 	style of the individual programmer.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105" y="3662461"/>
            <a:ext cx="3276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Algorithm </a:t>
            </a:r>
            <a:r>
              <a:rPr lang="en-US" b="1" i="1" dirty="0" smtClean="0">
                <a:cs typeface="Times New Roman" panose="02020603050405020304" pitchFamily="18" charset="0"/>
              </a:rPr>
              <a:t>1</a:t>
            </a: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Cost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arr[0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arr[1]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arr[2] = 0;		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arr[N-1] = 0;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s-ES_tradnl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+...+c</a:t>
            </a:r>
            <a:r>
              <a:rPr lang="es-ES_tradnl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3234" y="3711613"/>
            <a:ext cx="4423911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cs typeface="Times New Roman" panose="02020603050405020304" pitchFamily="18" charset="0"/>
              </a:rPr>
              <a:t>Algorithm 2</a:t>
            </a:r>
            <a:endParaRPr lang="en-US" b="1" i="1" dirty="0" smtClean="0">
              <a:cs typeface="Times New Roman" panose="02020603050405020304" pitchFamily="18" charset="0"/>
            </a:endParaRPr>
          </a:p>
          <a:p>
            <a:pPr algn="r"/>
            <a:r>
              <a:rPr lang="en-US" b="1" dirty="0" smtClean="0">
                <a:cs typeface="Times New Roman" panose="02020603050405020304" pitchFamily="18" charset="0"/>
              </a:rPr>
              <a:t>Cost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for(i=0; i&lt;N; i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	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(N+1)+</a:t>
            </a:r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	arr[i] = 0;		</a:t>
            </a:r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   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N</a:t>
            </a:r>
            <a:endParaRPr lang="nn-NO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</a:t>
            </a:r>
          </a:p>
          <a:p>
            <a:pPr algn="r">
              <a:lnSpc>
                <a:spcPct val="65000"/>
              </a:lnSpc>
              <a:buFontTx/>
              <a:buNone/>
            </a:pP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(N+1)+c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3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N+c</a:t>
            </a:r>
            <a:r>
              <a:rPr lang="es-ES_tradnl" baseline="-25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N </a:t>
            </a:r>
            <a:r>
              <a:rPr lang="es-ES_tradnl" dirty="0">
                <a:solidFill>
                  <a:schemeClr val="tx2"/>
                </a:solidFill>
                <a:cs typeface="Times New Roman" panose="02020603050405020304" pitchFamily="18" charset="0"/>
              </a:rPr>
              <a:t>= </a:t>
            </a:r>
            <a:r>
              <a:rPr lang="es-ES_tradnl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(c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)N+(c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+c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9658" y="4007003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8911" y="4009813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7320" y="4008039"/>
            <a:ext cx="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D0111"/>
                </a:solidFill>
                <a:ea typeface="MS Mincho" panose="02020609040205080304" pitchFamily="49" charset="-128"/>
              </a:rPr>
              <a:t>c</a:t>
            </a:r>
            <a:r>
              <a:rPr lang="en-US" baseline="-25000" dirty="0">
                <a:solidFill>
                  <a:srgbClr val="DD0111"/>
                </a:solidFill>
                <a:ea typeface="MS Mincho" panose="02020609040205080304" pitchFamily="49" charset="-128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68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Insertion Sort</a:t>
            </a:r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155575" y="939800"/>
            <a:ext cx="5724644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  <a:tab pos="1370013" algn="r"/>
                <a:tab pos="1489075" algn="l"/>
                <a:tab pos="2513013" algn="r"/>
                <a:tab pos="2632075" algn="l"/>
                <a:tab pos="32035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I</a:t>
            </a:r>
            <a:r>
              <a:rPr lang="en-US" altLang="en-US" sz="1800" dirty="0" smtClean="0"/>
              <a:t>NSERTION</a:t>
            </a:r>
            <a:r>
              <a:rPr lang="en-US" altLang="en-US" sz="2400" dirty="0" smtClean="0"/>
              <a:t>-S</a:t>
            </a:r>
            <a:r>
              <a:rPr lang="en-US" altLang="en-US" sz="1800" dirty="0" smtClean="0"/>
              <a:t>ORT </a:t>
            </a:r>
            <a:r>
              <a:rPr lang="en-US" altLang="en-US" sz="2400" dirty="0">
                <a:solidFill>
                  <a:srgbClr val="009999"/>
                </a:solidFill>
              </a:rPr>
              <a:t>(</a:t>
            </a:r>
            <a:r>
              <a:rPr lang="en-US" altLang="en-US" sz="2400" i="1" dirty="0">
                <a:solidFill>
                  <a:srgbClr val="009999"/>
                </a:solidFill>
              </a:rPr>
              <a:t>A</a:t>
            </a:r>
            <a:r>
              <a:rPr lang="en-US" altLang="en-US" sz="2400" dirty="0">
                <a:solidFill>
                  <a:srgbClr val="009999"/>
                </a:solidFill>
              </a:rPr>
              <a:t>, 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r>
              <a:rPr lang="en-US" altLang="en-US" sz="2400" dirty="0">
                <a:solidFill>
                  <a:srgbClr val="009999"/>
                </a:solidFill>
              </a:rPr>
              <a:t>)	</a:t>
            </a:r>
            <a:r>
              <a:rPr lang="en-US" altLang="en-US" dirty="0">
                <a:solidFill>
                  <a:schemeClr val="accent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⊳ </a:t>
            </a:r>
            <a:r>
              <a:rPr lang="en-US" altLang="en-US" sz="2400" i="1" dirty="0">
                <a:solidFill>
                  <a:srgbClr val="0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US" altLang="en-US" sz="2400" dirty="0">
                <a:solidFill>
                  <a:srgbClr val="0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[1 . . </a:t>
            </a:r>
            <a:r>
              <a:rPr lang="en-US" altLang="en-US" sz="2400" i="1" dirty="0">
                <a:solidFill>
                  <a:srgbClr val="0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400" dirty="0">
                <a:solidFill>
                  <a:srgbClr val="0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]</a:t>
            </a:r>
            <a:r>
              <a:rPr lang="en-US" altLang="en-US" sz="2400" dirty="0">
                <a:solidFill>
                  <a:srgbClr val="009999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for</a:t>
            </a:r>
            <a:r>
              <a:rPr lang="en-US" altLang="en-US" sz="2400" dirty="0"/>
              <a:t>	 </a:t>
            </a:r>
            <a:r>
              <a:rPr lang="en-US" altLang="en-US" sz="2400" i="1" dirty="0">
                <a:solidFill>
                  <a:srgbClr val="009999"/>
                </a:solidFill>
              </a:rPr>
              <a:t>j 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← 2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 dirty="0">
              <a:solidFill>
                <a:srgbClr val="0099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key ← A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i="1" dirty="0" err="1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← j – 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while	 </a:t>
            </a:r>
            <a:r>
              <a:rPr lang="en-US" altLang="en-US" sz="2400" i="1" dirty="0" err="1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&gt; 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 &gt; 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key</a:t>
            </a:r>
            <a:endParaRPr lang="en-US" altLang="en-US" sz="2400" dirty="0">
              <a:solidFill>
                <a:srgbClr val="0099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			</a:t>
            </a:r>
            <a:r>
              <a:rPr lang="en-US" altLang="en-US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1] ← 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				</a:t>
            </a:r>
            <a:r>
              <a:rPr lang="en-US" altLang="en-US" sz="2400" i="1" dirty="0" err="1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← </a:t>
            </a:r>
            <a:r>
              <a:rPr lang="en-US" altLang="en-US" sz="2400" i="1" dirty="0" err="1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i+</a:t>
            </a:r>
            <a:r>
              <a: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1] = </a:t>
            </a:r>
            <a:r>
              <a:rPr lang="en-US" altLang="en-US" sz="2400" i="1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881" y="4405745"/>
            <a:ext cx="8704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i="1" dirty="0" smtClean="0">
                <a:latin typeface="Arial" panose="020B0604020202020204" pitchFamily="34" charset="0"/>
              </a:rPr>
              <a:t>What is the estimated running time? </a:t>
            </a:r>
          </a:p>
          <a:p>
            <a:r>
              <a:rPr lang="en-US" altLang="en-US" i="1" dirty="0" smtClean="0">
                <a:latin typeface="Arial" panose="020B0604020202020204" pitchFamily="34" charset="0"/>
              </a:rPr>
              <a:t>Depends on arrangement of numbers in the input array. </a:t>
            </a:r>
            <a:r>
              <a:rPr lang="en-US" altLang="en-US" b="1" i="1" dirty="0" smtClean="0">
                <a:latin typeface="Arial" panose="020B0604020202020204" pitchFamily="34" charset="0"/>
              </a:rPr>
              <a:t>We are typically interested in the runtime of an algorithm in the </a:t>
            </a:r>
            <a:r>
              <a:rPr lang="en-US" altLang="en-US" b="1" i="1" u="sng" dirty="0" smtClean="0">
                <a:latin typeface="Arial" panose="020B0604020202020204" pitchFamily="34" charset="0"/>
              </a:rPr>
              <a:t>worst case</a:t>
            </a:r>
            <a:r>
              <a:rPr lang="en-US" altLang="en-US" b="1" i="1" dirty="0" smtClean="0">
                <a:latin typeface="Arial" panose="020B0604020202020204" pitchFamily="34" charset="0"/>
              </a:rPr>
              <a:t> scenario</a:t>
            </a:r>
            <a:r>
              <a:rPr lang="en-US" altLang="en-US" i="1" dirty="0" smtClean="0">
                <a:latin typeface="Arial" panose="020B0604020202020204" pitchFamily="34" charset="0"/>
              </a:rPr>
              <a:t>. </a:t>
            </a:r>
          </a:p>
          <a:p>
            <a:r>
              <a:rPr lang="en-US" altLang="en-US" dirty="0" smtClean="0">
                <a:latin typeface="Arial" panose="020B0604020202020204" pitchFamily="34" charset="0"/>
              </a:rPr>
              <a:t>Because it provides us a guarantee that the algorithm won’t take any longer than this for </a:t>
            </a:r>
            <a:r>
              <a:rPr lang="en-US" altLang="en-US" u="sng" dirty="0" smtClean="0">
                <a:latin typeface="Arial" panose="020B0604020202020204" pitchFamily="34" charset="0"/>
              </a:rPr>
              <a:t>any</a:t>
            </a:r>
            <a:r>
              <a:rPr lang="en-US" altLang="en-US" dirty="0" smtClean="0">
                <a:latin typeface="Arial" panose="020B0604020202020204" pitchFamily="34" charset="0"/>
              </a:rPr>
              <a:t> type of input.</a:t>
            </a:r>
            <a:endParaRPr lang="en-US" u="sng" dirty="0"/>
          </a:p>
        </p:txBody>
      </p:sp>
      <p:sp>
        <p:nvSpPr>
          <p:cNvPr id="6" name="Rectangle 5"/>
          <p:cNvSpPr/>
          <p:nvPr/>
        </p:nvSpPr>
        <p:spPr>
          <a:xfrm>
            <a:off x="1856685" y="6061194"/>
            <a:ext cx="5658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cs typeface="Times New Roman" pitchFamily="18" charset="0"/>
              </a:rPr>
              <a:t>How can you arrange the input numbers so that this algorithm becomes most inefficient (worst case)?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54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Insertion Sort: Running Time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 Box 6"/>
              <p:cNvSpPr txBox="1"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5574" y="939800"/>
                <a:ext cx="8797925" cy="33498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346075" algn="l"/>
                    <a:tab pos="1370013" algn="r"/>
                    <a:tab pos="1489075" algn="l"/>
                    <a:tab pos="2513013" algn="r"/>
                    <a:tab pos="2632075" algn="l"/>
                    <a:tab pos="3203575" algn="l"/>
                  </a:tabLs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u="sng" dirty="0" smtClean="0"/>
                  <a:t>	Statement								cost       </a:t>
                </a: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n-US" altLang="en-US" sz="2400" dirty="0" smtClean="0"/>
                  <a:t>I</a:t>
                </a:r>
                <a:r>
                  <a:rPr lang="en-US" altLang="en-US" sz="1800" dirty="0" smtClean="0"/>
                  <a:t>NSERTION</a:t>
                </a:r>
                <a:r>
                  <a:rPr lang="en-US" altLang="en-US" sz="2400" dirty="0" smtClean="0"/>
                  <a:t>-S</a:t>
                </a:r>
                <a:r>
                  <a:rPr lang="en-US" altLang="en-US" sz="1800" dirty="0" smtClean="0"/>
                  <a:t>ORT </a:t>
                </a:r>
                <a:r>
                  <a:rPr lang="en-US" altLang="en-US" sz="2400" dirty="0">
                    <a:solidFill>
                      <a:srgbClr val="009999"/>
                    </a:solidFill>
                  </a:rPr>
                  <a:t>(</a:t>
                </a:r>
                <a:r>
                  <a:rPr lang="en-US" altLang="en-US" sz="2400" i="1" dirty="0">
                    <a:solidFill>
                      <a:srgbClr val="009999"/>
                    </a:solidFill>
                  </a:rPr>
                  <a:t>A</a:t>
                </a:r>
                <a:r>
                  <a:rPr lang="en-US" altLang="en-US" sz="2400" dirty="0">
                    <a:solidFill>
                      <a:srgbClr val="009999"/>
                    </a:solidFill>
                  </a:rPr>
                  <a:t>, </a:t>
                </a:r>
                <a:r>
                  <a:rPr lang="en-US" altLang="en-US" sz="2400" i="1" dirty="0">
                    <a:solidFill>
                      <a:srgbClr val="009999"/>
                    </a:solidFill>
                  </a:rPr>
                  <a:t>n</a:t>
                </a:r>
                <a:r>
                  <a:rPr lang="en-US" altLang="en-US" sz="2400" dirty="0">
                    <a:solidFill>
                      <a:srgbClr val="009999"/>
                    </a:solidFill>
                  </a:rPr>
                  <a:t>)	</a:t>
                </a:r>
                <a:r>
                  <a:rPr lang="en-US" altLang="en-US" dirty="0">
                    <a:solidFill>
                      <a:schemeClr val="accent2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⊳ </a:t>
                </a:r>
                <a:r>
                  <a:rPr lang="en-US" altLang="en-US" sz="2400" i="1" dirty="0">
                    <a:solidFill>
                      <a:srgbClr val="009999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</a:t>
                </a:r>
                <a:r>
                  <a:rPr lang="en-US" altLang="en-US" sz="2400" dirty="0">
                    <a:solidFill>
                      <a:srgbClr val="009999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[1 . . </a:t>
                </a:r>
                <a:r>
                  <a:rPr lang="en-US" altLang="en-US" sz="2400" i="1" dirty="0">
                    <a:solidFill>
                      <a:srgbClr val="009999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</a:t>
                </a:r>
                <a:r>
                  <a:rPr lang="en-US" altLang="en-US" sz="2400" dirty="0">
                    <a:solidFill>
                      <a:srgbClr val="009999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]</a:t>
                </a:r>
                <a:r>
                  <a:rPr lang="en-US" altLang="en-US" sz="2400" dirty="0">
                    <a:solidFill>
                      <a:srgbClr val="009999"/>
                    </a:solidFill>
                  </a:rPr>
                  <a:t>	</a:t>
                </a:r>
                <a:r>
                  <a:rPr lang="en-US" altLang="en-US" sz="2400" dirty="0" smtClean="0">
                    <a:solidFill>
                      <a:srgbClr val="009999"/>
                    </a:solidFill>
                  </a:rPr>
                  <a:t>		</a:t>
                </a:r>
                <a:endParaRPr lang="en-US" altLang="en-US" sz="2400" dirty="0">
                  <a:solidFill>
                    <a:srgbClr val="009999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	</a:t>
                </a:r>
                <a:r>
                  <a:rPr lang="en-US" altLang="en-US" sz="2400" b="1" dirty="0"/>
                  <a:t>for</a:t>
                </a:r>
                <a:r>
                  <a:rPr lang="en-US" altLang="en-US" sz="2400" dirty="0"/>
                  <a:t>	 </a:t>
                </a:r>
                <a:r>
                  <a:rPr lang="en-US" altLang="en-US" sz="2400" i="1" dirty="0">
                    <a:solidFill>
                      <a:srgbClr val="009999"/>
                    </a:solidFill>
                  </a:rPr>
                  <a:t>j 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← 2</a:t>
                </a: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to</a:t>
                </a: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2400" i="1" dirty="0" smtClean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n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</a:t>
                </a:r>
                <a:r>
                  <a:rPr lang="en-US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do</a:t>
                </a: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key ← A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[ 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altLang="en-US" sz="2400" dirty="0" smtClean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]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en-US" sz="2400" i="1" dirty="0" err="1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← j – </a:t>
                </a:r>
                <a:r>
                  <a:rPr lang="en-US" altLang="en-US" sz="2400" dirty="0" smtClean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while	 </a:t>
                </a:r>
                <a:r>
                  <a:rPr lang="en-US" altLang="en-US" sz="2400" i="1" dirty="0" err="1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&gt; 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and 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en-US" sz="2400" i="1" dirty="0" err="1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] &gt; </a:t>
                </a:r>
                <a:r>
                  <a:rPr lang="en-US" altLang="en-US" sz="2400" i="1" dirty="0" smtClean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key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	</a:t>
                </a:r>
                <a:r>
                  <a:rPr lang="en-US" altLang="en-US" sz="24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do</a:t>
                </a: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i+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1] ← 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en-US" sz="2400" i="1" dirty="0" err="1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en-US" sz="2400" dirty="0" smtClean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]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		</a:t>
                </a:r>
                <a:r>
                  <a:rPr lang="en-US" altLang="en-US" sz="2400" i="1" dirty="0" err="1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← </a:t>
                </a:r>
                <a:r>
                  <a:rPr lang="en-US" altLang="en-US" sz="2400" i="1" dirty="0" err="1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 – </a:t>
                </a:r>
                <a:r>
                  <a:rPr lang="en-US" altLang="en-US" sz="2400" dirty="0" smtClean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en-US" sz="2400" i="1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i+</a:t>
                </a:r>
                <a:r>
                  <a:rPr lang="en-US" altLang="en-US" sz="2400" dirty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1] = </a:t>
                </a:r>
                <a:r>
                  <a:rPr lang="en-US" altLang="en-US" sz="2400" i="1" dirty="0" smtClean="0">
                    <a:solidFill>
                      <a:srgbClr val="009999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key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5574" y="939800"/>
                <a:ext cx="8797925" cy="3349891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09" t="-2545" b="-14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361482" y="4391290"/>
                <a:ext cx="8386108" cy="1058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2" y="4391290"/>
                <a:ext cx="8386108" cy="105817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3620" y="5440098"/>
            <a:ext cx="8819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no. of times the condition of while loop is tested for the current value of j.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worst case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(when input is reverse-sorted),  in each iteration of the for loop, all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elements need to be right shifted and the key will be inserted in the front of them,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i.e.,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=j-1.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Putting this in the above equation, we get: T(n) = An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+Bn+C, where A, B, C are constants.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0046" y="6530072"/>
            <a:ext cx="813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T(n) in the best case (when the input numbers are already sorted)?</a:t>
            </a: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46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Ideal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Express </a:t>
            </a:r>
            <a:r>
              <a:rPr lang="en-US" dirty="0">
                <a:cs typeface="Times New Roman" panose="02020603050405020304" pitchFamily="18" charset="0"/>
              </a:rPr>
              <a:t>running time as a function of the input size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r>
              <a:rPr lang="en-US" dirty="0">
                <a:cs typeface="Times New Roman" panose="02020603050405020304" pitchFamily="18" charset="0"/>
              </a:rPr>
              <a:t> (i.e.,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f(n)</a:t>
            </a:r>
            <a:r>
              <a:rPr lang="en-US" dirty="0">
                <a:cs typeface="Times New Roman" panose="02020603050405020304" pitchFamily="18" charset="0"/>
              </a:rPr>
              <a:t>)</a:t>
            </a:r>
            <a:r>
              <a:rPr lang="en-US" i="1" dirty="0">
                <a:cs typeface="Times New Roman" panose="02020603050405020304" pitchFamily="18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Compare different functions </a:t>
            </a:r>
            <a:r>
              <a:rPr lang="en-US" dirty="0" smtClean="0">
                <a:cs typeface="Times New Roman" panose="02020603050405020304" pitchFamily="18" charset="0"/>
              </a:rPr>
              <a:t>of running times in an asymptotic manner.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cs typeface="Times New Roman" panose="02020603050405020304" pitchFamily="18" charset="0"/>
              </a:rPr>
              <a:t>Such an analysis is independent of machine </a:t>
            </a:r>
            <a:r>
              <a:rPr lang="en-US" dirty="0" smtClean="0">
                <a:cs typeface="Times New Roman" panose="02020603050405020304" pitchFamily="18" charset="0"/>
              </a:rPr>
              <a:t>type</a:t>
            </a:r>
            <a:r>
              <a:rPr lang="en-US" dirty="0">
                <a:cs typeface="Times New Roman" panose="02020603050405020304" pitchFamily="18" charset="0"/>
              </a:rPr>
              <a:t>, programming style,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11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Asymptotic Analysis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To compare two algorithms with running times </a:t>
            </a:r>
            <a:r>
              <a:rPr lang="en-US" altLang="ko-KR" i="1" dirty="0">
                <a:ea typeface="Gulim" panose="020B0600000101010101" pitchFamily="34" charset="-127"/>
              </a:rPr>
              <a:t>f(n)</a:t>
            </a:r>
            <a:r>
              <a:rPr lang="en-US" altLang="ko-KR" dirty="0">
                <a:ea typeface="Gulim" panose="020B0600000101010101" pitchFamily="34" charset="-127"/>
              </a:rPr>
              <a:t> and </a:t>
            </a:r>
            <a:r>
              <a:rPr lang="en-US" altLang="ko-KR" i="1" dirty="0">
                <a:ea typeface="Gulim" panose="020B0600000101010101" pitchFamily="34" charset="-127"/>
              </a:rPr>
              <a:t>g(n),</a:t>
            </a:r>
            <a:r>
              <a:rPr lang="en-US" altLang="ko-KR" dirty="0">
                <a:ea typeface="Gulim" panose="020B0600000101010101" pitchFamily="34" charset="-127"/>
              </a:rPr>
              <a:t> we need a </a:t>
            </a:r>
            <a:r>
              <a:rPr lang="en-US" altLang="ko-KR" b="1" dirty="0">
                <a:ea typeface="Gulim" panose="020B0600000101010101" pitchFamily="34" charset="-127"/>
              </a:rPr>
              <a:t>rough measure</a:t>
            </a:r>
            <a:r>
              <a:rPr lang="en-US" altLang="ko-KR" dirty="0">
                <a:ea typeface="Gulim" panose="020B0600000101010101" pitchFamily="34" charset="-127"/>
              </a:rPr>
              <a:t> that characterizes </a:t>
            </a:r>
            <a:r>
              <a:rPr lang="en-US" altLang="ko-KR" b="1" dirty="0">
                <a:ea typeface="Gulim" panose="020B0600000101010101" pitchFamily="34" charset="-127"/>
              </a:rPr>
              <a:t>how fast each function grows.</a:t>
            </a:r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i="1" u="sng" dirty="0">
                <a:ea typeface="Gulim" panose="020B0600000101010101" pitchFamily="34" charset="-127"/>
              </a:rPr>
              <a:t>Hint:</a:t>
            </a:r>
            <a:r>
              <a:rPr lang="en-US" altLang="ko-KR" dirty="0">
                <a:ea typeface="Gulim" panose="020B0600000101010101" pitchFamily="34" charset="-127"/>
              </a:rPr>
              <a:t> use </a:t>
            </a:r>
            <a:r>
              <a:rPr lang="en-US" altLang="ko-KR" i="1" dirty="0">
                <a:ea typeface="Gulim" panose="020B0600000101010101" pitchFamily="34" charset="-127"/>
              </a:rPr>
              <a:t>rate of growth</a:t>
            </a:r>
            <a:r>
              <a:rPr lang="en-US" altLang="ko-KR" dirty="0">
                <a:ea typeface="Gulim" panose="020B0600000101010101" pitchFamily="34" charset="-127"/>
              </a:rPr>
              <a:t> 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Compare functions in the limit, that is, </a:t>
            </a:r>
            <a:r>
              <a:rPr lang="en-US" altLang="ko-KR" b="1" dirty="0">
                <a:ea typeface="Gulim" panose="020B0600000101010101" pitchFamily="34" charset="-127"/>
              </a:rPr>
              <a:t>asymptotically!</a:t>
            </a:r>
          </a:p>
          <a:p>
            <a:pPr lvl="1"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(i.e., for large values of </a:t>
            </a:r>
            <a:r>
              <a:rPr lang="en-US" altLang="ko-KR" i="1" dirty="0">
                <a:ea typeface="Gulim" panose="020B0600000101010101" pitchFamily="34" charset="-127"/>
              </a:rPr>
              <a:t>n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endParaRPr lang="en-US" altLang="ko-KR" sz="2400" dirty="0">
              <a:ea typeface="Gulim" panose="020B0600000101010101" pitchFamily="34" charset="-127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896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of Growth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Consider the example of buying </a:t>
            </a:r>
            <a:r>
              <a:rPr lang="en-US" i="1" dirty="0">
                <a:cs typeface="Times New Roman" panose="02020603050405020304" pitchFamily="18" charset="0"/>
              </a:rPr>
              <a:t>elephants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cs typeface="Times New Roman" panose="02020603050405020304" pitchFamily="18" charset="0"/>
              </a:rPr>
              <a:t>goldfish: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: </a:t>
            </a:r>
            <a:r>
              <a:rPr lang="en-US" dirty="0" err="1">
                <a:cs typeface="Times New Roman" panose="02020603050405020304" pitchFamily="18" charset="0"/>
              </a:rPr>
              <a:t>cost_of_elephants</a:t>
            </a:r>
            <a:r>
              <a:rPr lang="en-US" dirty="0">
                <a:cs typeface="Times New Roman" panose="02020603050405020304" pitchFamily="18" charset="0"/>
              </a:rPr>
              <a:t> + </a:t>
            </a:r>
            <a:r>
              <a:rPr lang="en-US" dirty="0" err="1">
                <a:cs typeface="Times New Roman" panose="02020603050405020304" pitchFamily="18" charset="0"/>
              </a:rPr>
              <a:t>cost_of_goldfish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b="1" dirty="0">
                <a:cs typeface="Times New Roman" panose="02020603050405020304" pitchFamily="18" charset="0"/>
              </a:rPr>
              <a:t>Cost</a:t>
            </a:r>
            <a:r>
              <a:rPr lang="en-US" dirty="0">
                <a:cs typeface="Times New Roman" panose="02020603050405020304" pitchFamily="18" charset="0"/>
              </a:rPr>
              <a:t> ~ </a:t>
            </a:r>
            <a:r>
              <a:rPr lang="en-US" dirty="0" err="1">
                <a:cs typeface="Times New Roman" panose="02020603050405020304" pitchFamily="18" charset="0"/>
              </a:rPr>
              <a:t>cost_of_elephants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(approximation)</a:t>
            </a:r>
          </a:p>
          <a:p>
            <a:r>
              <a:rPr lang="en-US" dirty="0">
                <a:cs typeface="Times New Roman" panose="02020603050405020304" pitchFamily="18" charset="0"/>
              </a:rPr>
              <a:t>The low order </a:t>
            </a:r>
            <a:r>
              <a:rPr lang="en-US" dirty="0" smtClean="0">
                <a:cs typeface="Times New Roman" panose="02020603050405020304" pitchFamily="18" charset="0"/>
              </a:rPr>
              <a:t>terms, as well as constants </a:t>
            </a:r>
            <a:r>
              <a:rPr lang="en-US" dirty="0">
                <a:cs typeface="Times New Roman" panose="02020603050405020304" pitchFamily="18" charset="0"/>
              </a:rPr>
              <a:t>in a function are relatively insignificant for </a:t>
            </a:r>
            <a:r>
              <a:rPr lang="en-US" b="1" dirty="0">
                <a:cs typeface="Times New Roman" panose="02020603050405020304" pitchFamily="18" charset="0"/>
              </a:rPr>
              <a:t>large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cs typeface="Times New Roman" panose="02020603050405020304" pitchFamily="18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panose="02020603050405020304" pitchFamily="18" charset="0"/>
              </a:rPr>
              <a:t>		 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6n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+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    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~ </a:t>
            </a:r>
            <a:r>
              <a:rPr lang="en-US" dirty="0" smtClean="0"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	</a:t>
            </a:r>
            <a:r>
              <a:rPr 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		n</a:t>
            </a:r>
            <a:r>
              <a:rPr 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+ 100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>
                <a:cs typeface="Times New Roman" panose="02020603050405020304" pitchFamily="18" charset="0"/>
              </a:rPr>
              <a:t>    ~    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</a:p>
          <a:p>
            <a:pPr>
              <a:buFontTx/>
              <a:buNone/>
            </a:pPr>
            <a:endParaRPr lang="en-US" baseline="30000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cs typeface="Times New Roman" panose="02020603050405020304" pitchFamily="18" charset="0"/>
              </a:rPr>
              <a:t>	i.e</a:t>
            </a:r>
            <a:r>
              <a:rPr lang="en-US" i="1" dirty="0">
                <a:cs typeface="Times New Roman" panose="02020603050405020304" pitchFamily="18" charset="0"/>
              </a:rPr>
              <a:t>., </a:t>
            </a:r>
            <a:r>
              <a:rPr lang="en-US" dirty="0">
                <a:cs typeface="Times New Roman" panose="02020603050405020304" pitchFamily="18" charset="0"/>
              </a:rPr>
              <a:t>we say that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i="1" dirty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dirty="0">
                <a:ea typeface="MS Mincho" panose="02020609040205080304" pitchFamily="49" charset="-128"/>
              </a:rPr>
              <a:t> have the same  </a:t>
            </a:r>
            <a:r>
              <a:rPr lang="en-US" b="1" dirty="0">
                <a:ea typeface="MS Mincho" panose="02020609040205080304" pitchFamily="49" charset="-128"/>
              </a:rPr>
              <a:t>rate of growth</a:t>
            </a:r>
            <a:r>
              <a:rPr lang="en-US" u="sng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3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Gulim" panose="020B0600000101010101" pitchFamily="34" charset="-127"/>
              </a:rPr>
              <a:t>Big-O Notation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ea typeface="Gulim" panose="020B0600000101010101" pitchFamily="34" charset="-127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)=30000</m:t>
                    </m:r>
                  </m:oMath>
                </a14:m>
                <a:r>
                  <a:rPr lang="en-US" altLang="ko-KR" i="1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>
                    <a:ea typeface="Gulim" panose="020B0600000101010101" pitchFamily="34" charset="-127"/>
                  </a:rPr>
                  <a:t>is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in the </a:t>
                </a:r>
                <a:r>
                  <a:rPr lang="en-US" altLang="ko-KR" i="1" dirty="0" smtClean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1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𝟏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endParaRPr lang="en-US" altLang="ko-KR" dirty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>
                    <a:ea typeface="Gulim" panose="020B0600000101010101" pitchFamily="34" charset="-127"/>
                  </a:rPr>
                  <a:t>Growth rate 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30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000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is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constant, that is, it is not dependent on problem size.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)=30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+8</m:t>
                    </m:r>
                  </m:oMath>
                </a14:m>
                <a:r>
                  <a:rPr lang="en-US" altLang="ko-KR" i="1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>
                    <a:ea typeface="Gulim" panose="020B0600000101010101" pitchFamily="34" charset="-127"/>
                  </a:rPr>
                  <a:t>is in the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𝒏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 </a:t>
                </a:r>
                <a:endParaRPr lang="en-US" altLang="ko-KR" dirty="0" smtClean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 smtClean="0">
                    <a:ea typeface="Gulim" panose="020B0600000101010101" pitchFamily="34" charset="-127"/>
                  </a:rPr>
                  <a:t>Growth rate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30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+8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is roughly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proportional</a:t>
                </a:r>
                <a:r>
                  <a:rPr lang="en-US" altLang="ko-KR" dirty="0">
                    <a:ea typeface="Gulim" panose="020B0600000101010101" pitchFamily="34" charset="-127"/>
                  </a:rPr>
                  <a:t>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to the growth rate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)=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+1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is in the </a:t>
                </a:r>
                <a:r>
                  <a:rPr lang="en-US" altLang="ko-KR" i="1" dirty="0">
                    <a:ea typeface="Gulim" panose="020B0600000101010101" pitchFamily="34" charset="-127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𝑶</m:t>
                    </m:r>
                    <m:d>
                      <m:d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𝒏</m:t>
                        </m:r>
                        <m:r>
                          <a:rPr lang="en-US" altLang="ko-KR" b="1" i="1" baseline="30000" dirty="0"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𝟐</m:t>
                        </m:r>
                      </m:e>
                    </m:d>
                  </m:oMath>
                </a14:m>
                <a:endParaRPr lang="en-US" altLang="ko-KR" b="1" dirty="0" smtClean="0">
                  <a:ea typeface="Gulim" panose="020B0600000101010101" pitchFamily="34" charset="-127"/>
                </a:endParaRPr>
              </a:p>
              <a:p>
                <a:pPr lvl="1"/>
                <a:r>
                  <a:rPr lang="en-US" altLang="ko-KR" dirty="0">
                    <a:ea typeface="Gulim" panose="020B0600000101010101" pitchFamily="34" charset="-127"/>
                  </a:rPr>
                  <a:t>Growth rate 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+1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is roughly </a:t>
                </a:r>
                <a:r>
                  <a:rPr lang="en-US" altLang="ko-KR" dirty="0">
                    <a:ea typeface="Gulim" panose="020B0600000101010101" pitchFamily="34" charset="-127"/>
                  </a:rPr>
                  <a:t>proportional to the growth rate of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.</a:t>
                </a:r>
              </a:p>
              <a:p>
                <a:r>
                  <a:rPr lang="en-US" altLang="ko-KR" dirty="0">
                    <a:ea typeface="Gulim" panose="020B0600000101010101" pitchFamily="34" charset="-127"/>
                  </a:rPr>
                  <a:t>In general,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function is faster- growing than any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>
                    <a:ea typeface="Gulim" panose="020B0600000101010101" pitchFamily="34" charset="-127"/>
                  </a:rPr>
                  <a:t> function</a:t>
                </a:r>
                <a:r>
                  <a:rPr lang="en-US" altLang="ko-KR" dirty="0" smtClean="0">
                    <a:ea typeface="Gulim" panose="020B0600000101010101" pitchFamily="34" charset="-127"/>
                  </a:rPr>
                  <a:t>.</a:t>
                </a:r>
              </a:p>
              <a:p>
                <a:pPr lvl="1"/>
                <a:r>
                  <a:rPr lang="en-US" altLang="ko-KR" dirty="0" smtClean="0">
                    <a:ea typeface="Gulim" panose="020B0600000101010101" pitchFamily="34" charset="-127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,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baseline="30000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2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algorithm runs a lot slower than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ea typeface="Gulim" panose="020B0600000101010101" pitchFamily="34" charset="-127"/>
                  </a:rPr>
                  <a:t> algorithm.</a:t>
                </a:r>
                <a:endParaRPr lang="en-US" altLang="ko-KR" dirty="0">
                  <a:ea typeface="Gulim" panose="020B0600000101010101" pitchFamily="34" charset="-127"/>
                </a:endParaRPr>
              </a:p>
              <a:p>
                <a:pPr>
                  <a:buFontTx/>
                  <a:buNone/>
                </a:pPr>
                <a:endParaRPr lang="en-US" altLang="ko-KR" dirty="0">
                  <a:ea typeface="Gulim" panose="020B0600000101010101" pitchFamily="34" charset="-127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47" t="-2561" r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2568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Gulim" panose="020B0600000101010101" pitchFamily="34" charset="-127"/>
              </a:rPr>
              <a:t>Visualizing Orders of Growth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On a graph, </a:t>
            </a:r>
            <a:r>
              <a:rPr lang="en-US" altLang="ko-KR" dirty="0" smtClean="0">
                <a:ea typeface="Gulim" panose="020B0600000101010101" pitchFamily="34" charset="-127"/>
              </a:rPr>
              <a:t>as you </a:t>
            </a:r>
            <a:r>
              <a:rPr lang="en-US" altLang="ko-KR" dirty="0">
                <a:ea typeface="Gulim" panose="020B0600000101010101" pitchFamily="34" charset="-127"/>
              </a:rPr>
              <a:t>go to </a:t>
            </a:r>
            <a:r>
              <a:rPr lang="en-US" altLang="ko-KR" dirty="0" smtClean="0">
                <a:ea typeface="Gulim" panose="020B0600000101010101" pitchFamily="34" charset="-127"/>
              </a:rPr>
              <a:t>the right</a:t>
            </a:r>
            <a:r>
              <a:rPr lang="en-US" altLang="ko-KR" dirty="0">
                <a:ea typeface="Gulim" panose="020B0600000101010101" pitchFamily="34" charset="-127"/>
              </a:rPr>
              <a:t>, a </a:t>
            </a:r>
            <a:r>
              <a:rPr lang="en-US" altLang="ko-KR" dirty="0" smtClean="0">
                <a:ea typeface="Gulim" panose="020B0600000101010101" pitchFamily="34" charset="-127"/>
              </a:rPr>
              <a:t>faster growing function </a:t>
            </a:r>
            <a:r>
              <a:rPr lang="en-US" altLang="ko-KR" u="sng" dirty="0" smtClean="0">
                <a:ea typeface="Gulim" panose="020B0600000101010101" pitchFamily="34" charset="-127"/>
              </a:rPr>
              <a:t>eventually</a:t>
            </a:r>
            <a:r>
              <a:rPr lang="en-US" altLang="ko-KR" dirty="0" smtClean="0">
                <a:ea typeface="Gulim" panose="020B0600000101010101" pitchFamily="34" charset="-127"/>
              </a:rPr>
              <a:t> becomes larger.</a:t>
            </a:r>
            <a:endParaRPr lang="en-US" altLang="ko-KR" dirty="0">
              <a:ea typeface="Gulim" panose="020B0600000101010101" pitchFamily="34" charset="-127"/>
            </a:endParaRPr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 flipV="1">
            <a:off x="2859732" y="2479344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5" name="Line 5"/>
          <p:cNvSpPr>
            <a:spLocks noChangeShapeType="1"/>
          </p:cNvSpPr>
          <p:nvPr/>
        </p:nvSpPr>
        <p:spPr bwMode="auto">
          <a:xfrm>
            <a:off x="2859732" y="5527344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2859732" y="2631744"/>
            <a:ext cx="28956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7" name="Freeform 7"/>
          <p:cNvSpPr>
            <a:spLocks/>
          </p:cNvSpPr>
          <p:nvPr/>
        </p:nvSpPr>
        <p:spPr bwMode="auto">
          <a:xfrm>
            <a:off x="2859732" y="2403144"/>
            <a:ext cx="1752600" cy="3048000"/>
          </a:xfrm>
          <a:custGeom>
            <a:avLst/>
            <a:gdLst>
              <a:gd name="T0" fmla="*/ 0 w 1104"/>
              <a:gd name="T1" fmla="*/ 1920 h 1920"/>
              <a:gd name="T2" fmla="*/ 672 w 1104"/>
              <a:gd name="T3" fmla="*/ 1440 h 1920"/>
              <a:gd name="T4" fmla="*/ 1104 w 1104"/>
              <a:gd name="T5" fmla="*/ 0 h 1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5145732" y="2936544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)=30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+8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3469332" y="5527344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</a:rPr>
              <a:t>Increasing </a:t>
            </a:r>
            <a:r>
              <a:rPr lang="en-US" altLang="ko-KR" sz="2400" i="1">
                <a:latin typeface="Times New Roman" panose="02020603050405020304" pitchFamily="18" charset="0"/>
                <a:ea typeface="Gulim" panose="020B0600000101010101" pitchFamily="34" charset="-127"/>
              </a:rPr>
              <a:t>n </a:t>
            </a:r>
            <a:r>
              <a:rPr lang="en-US" altLang="ko-KR" sz="240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0" name="Text Box 10"/>
          <p:cNvSpPr txBox="1">
            <a:spLocks noChangeArrowheads="1"/>
          </p:cNvSpPr>
          <p:nvPr/>
        </p:nvSpPr>
        <p:spPr bwMode="auto">
          <a:xfrm>
            <a:off x="4002732" y="4384344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f</a:t>
            </a:r>
            <a:r>
              <a:rPr lang="en-US" altLang="ko-KR" sz="2400" baseline="-25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)=</a:t>
            </a:r>
            <a:r>
              <a:rPr lang="en-US" altLang="ko-KR" sz="2400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400" baseline="300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2</a:t>
            </a: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+1</a:t>
            </a:r>
            <a:endParaRPr lang="en-US" altLang="ko-KR" sz="2400" i="1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250891" name="Text Box 11"/>
          <p:cNvSpPr txBox="1">
            <a:spLocks noChangeArrowheads="1"/>
          </p:cNvSpPr>
          <p:nvPr/>
        </p:nvSpPr>
        <p:spPr bwMode="auto">
          <a:xfrm rot="-5400000">
            <a:off x="1546541" y="3831250"/>
            <a:ext cx="2169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sz="2400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Running time</a:t>
            </a:r>
            <a:r>
              <a:rPr lang="en-US" altLang="ko-KR" sz="2400" dirty="0" smtClean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</a:t>
            </a:r>
            <a:endParaRPr lang="en-US" altLang="ko-KR" sz="24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48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7" grpId="0" animBg="1"/>
      <p:bldP spid="2508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Definition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 simple terms, an algorithm is a series of instructions to solve a problem (complete a task)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Problems can be in any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Business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Get a part from Dhaka to </a:t>
            </a:r>
            <a:r>
              <a:rPr lang="en-US" altLang="en-US" sz="2000" dirty="0" err="1" smtClean="0"/>
              <a:t>Sylhet</a:t>
            </a:r>
            <a:r>
              <a:rPr lang="en-US" altLang="en-US" sz="2000" dirty="0" smtClean="0"/>
              <a:t> by morning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Allocate manpower to maximize profit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Life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I am hungry.  How do I order pizza?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Explain how to tie shoelaces to a five year old child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4723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smtClean="0"/>
              <a:t>Growth of Functions</a:t>
            </a:r>
          </a:p>
        </p:txBody>
      </p:sp>
      <p:pic>
        <p:nvPicPr>
          <p:cNvPr id="14340" name="Picture 9" descr="relative growth rate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27200"/>
            <a:ext cx="8382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063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Complexity Graphs</a:t>
            </a:r>
          </a:p>
        </p:txBody>
      </p:sp>
      <p:pic>
        <p:nvPicPr>
          <p:cNvPr id="15363" name="Picture 3" descr="E:\CSE830\MATLAB\Lec3\COMPLEX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7152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248400" y="4343400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b="0" dirty="0"/>
              <a:t>log(n)</a:t>
            </a:r>
            <a:endParaRPr lang="en-US" altLang="en-US" sz="2000" b="0" dirty="0"/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6019800" y="2438400"/>
          <a:ext cx="577850" cy="550863"/>
        </p:xfrm>
        <a:graphic>
          <a:graphicData uri="http://schemas.openxmlformats.org/presentationml/2006/ole">
            <p:oleObj spid="_x0000_s2066" name="Equation" r:id="rId5" imgW="2413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046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</a:t>
            </a:r>
          </a:p>
        </p:txBody>
      </p:sp>
      <p:pic>
        <p:nvPicPr>
          <p:cNvPr id="16387" name="Picture 3" descr="E:\CSE830\MATLAB\Lec3\COMPLEX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43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96200" y="5611813"/>
            <a:ext cx="840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/>
              <a:t>log(n)</a:t>
            </a: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7696200" y="5105400"/>
          <a:ext cx="381000" cy="361950"/>
        </p:xfrm>
        <a:graphic>
          <a:graphicData uri="http://schemas.openxmlformats.org/presentationml/2006/ole">
            <p:oleObj spid="_x0000_s3090" name="Equation" r:id="rId5" imgW="241300" imgH="228600" progId="Equation.3">
              <p:embed/>
            </p:oleObj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239000" y="3733800"/>
            <a:ext cx="3850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endParaRPr lang="en-US" altLang="en-US" sz="2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791200" y="2514600"/>
            <a:ext cx="1406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 log(n)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940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E:\CSE830\MATLAB\Lec3\COMPLEX3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343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0" y="19812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10</a:t>
            </a:r>
            <a:endParaRPr lang="en-US" altLang="en-US" sz="200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772400" y="5791200"/>
            <a:ext cx="1053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sz="2000" dirty="0"/>
              <a:t>n log(n)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858000" y="20574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r>
              <a:rPr lang="en-US" altLang="en-US" baseline="30000" dirty="0"/>
              <a:t>3</a:t>
            </a:r>
            <a:endParaRPr lang="en-US" altLang="en-US" sz="2000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162800" y="51816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05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E:\CSE830\MATLAB\Lec3\COMPLEX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79145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Complexity Graphs </a:t>
            </a:r>
            <a:r>
              <a:rPr lang="en-US" altLang="en-US" sz="3600" smtClean="0"/>
              <a:t>(log scale)</a:t>
            </a:r>
            <a:endParaRPr lang="en-US" altLang="en-US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543800" y="41910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10</a:t>
            </a:r>
            <a:endParaRPr lang="en-US" altLang="en-US" sz="2000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543800" y="2438400"/>
            <a:ext cx="669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n</a:t>
            </a:r>
            <a:r>
              <a:rPr lang="en-US" altLang="en-US" baseline="30000"/>
              <a:t>20</a:t>
            </a:r>
            <a:endParaRPr lang="en-US" altLang="en-US" sz="2000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429000" y="2057400"/>
            <a:ext cx="5180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 dirty="0" err="1"/>
              <a:t>n</a:t>
            </a:r>
            <a:r>
              <a:rPr lang="en-US" altLang="en-US" baseline="30000" dirty="0" err="1"/>
              <a:t>n</a:t>
            </a:r>
            <a:endParaRPr lang="en-US" altLang="en-US" sz="2000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13650" y="548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1.1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7772400" y="3276600"/>
            <a:ext cx="53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2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772400" y="1752600"/>
            <a:ext cx="53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folHlink"/>
              </a:buClr>
              <a:buChar char="*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folHlink"/>
              </a:buClr>
              <a:buSzPct val="80000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65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folHlink"/>
              </a:buClr>
              <a:buSzPct val="80000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Font typeface="Monotype Sorts" pitchFamily="2" charset="2"/>
              <a:buNone/>
            </a:pPr>
            <a:r>
              <a:rPr lang="en-US" altLang="en-US"/>
              <a:t>3</a:t>
            </a:r>
            <a:r>
              <a:rPr lang="en-US" altLang="en-US" baseline="30000"/>
              <a:t>n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xmlns="" val="41293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</a:t>
            </a:r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dirty="0"/>
              <a:t>O notation: asymptotic </a:t>
            </a:r>
            <a:r>
              <a:rPr lang="en-US" dirty="0" smtClean="0"/>
              <a:t>“</a:t>
            </a:r>
            <a:r>
              <a:rPr lang="en-US" dirty="0">
                <a:sym typeface="Symbol" panose="05050102010706020507" pitchFamily="18" charset="2"/>
              </a:rPr>
              <a:t>upper</a:t>
            </a:r>
            <a:r>
              <a:rPr lang="en-US" dirty="0"/>
              <a:t> bound</a:t>
            </a:r>
            <a:r>
              <a:rPr lang="en-US" dirty="0" smtClean="0"/>
              <a:t>”: </a:t>
            </a:r>
            <a:endParaRPr lang="en-US" dirty="0"/>
          </a:p>
          <a:p>
            <a:pPr marL="533400" indent="-533400">
              <a:lnSpc>
                <a:spcPct val="180000"/>
              </a:lnSpc>
            </a:pPr>
            <a:r>
              <a:rPr lang="en-US" dirty="0" smtClean="0">
                <a:sym typeface="Symbol" panose="05050102010706020507" pitchFamily="18" charset="2"/>
              </a:rPr>
              <a:t> </a:t>
            </a:r>
            <a:r>
              <a:rPr lang="en-US" dirty="0">
                <a:sym typeface="Symbol" panose="05050102010706020507" pitchFamily="18" charset="2"/>
              </a:rPr>
              <a:t>notation: asymptotic </a:t>
            </a:r>
            <a:r>
              <a:rPr lang="en-US" dirty="0" smtClean="0">
                <a:sym typeface="Symbol" panose="05050102010706020507" pitchFamily="18" charset="2"/>
              </a:rPr>
              <a:t>“</a:t>
            </a:r>
            <a:r>
              <a:rPr lang="en-US" dirty="0" smtClean="0"/>
              <a:t>lower</a:t>
            </a:r>
            <a:r>
              <a:rPr lang="en-US" dirty="0" smtClean="0">
                <a:sym typeface="Symbol" panose="05050102010706020507" pitchFamily="18" charset="2"/>
              </a:rPr>
              <a:t> bound”: </a:t>
            </a:r>
            <a:endParaRPr lang="en-US" dirty="0">
              <a:sym typeface="Symbol" panose="05050102010706020507" pitchFamily="18" charset="2"/>
            </a:endParaRPr>
          </a:p>
          <a:p>
            <a:pPr marL="533400" indent="-533400">
              <a:lnSpc>
                <a:spcPct val="180000"/>
              </a:lnSpc>
            </a:pPr>
            <a:r>
              <a:rPr lang="en-US" dirty="0" smtClean="0">
                <a:sym typeface="Symbol" panose="05050102010706020507" pitchFamily="18" charset="2"/>
              </a:rPr>
              <a:t> notation: asymptotic “tight bound”: 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</a:t>
            </a:r>
            <a:r>
              <a:rPr lang="en-US" dirty="0" smtClean="0"/>
              <a:t>Notations</a:t>
            </a:r>
            <a:endParaRPr lang="en-US" dirty="0"/>
          </a:p>
        </p:txBody>
      </p:sp>
      <p:graphicFrame>
        <p:nvGraphicFramePr>
          <p:cNvPr id="14950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4313592"/>
              </p:ext>
            </p:extLst>
          </p:nvPr>
        </p:nvGraphicFramePr>
        <p:xfrm>
          <a:off x="686593" y="1797050"/>
          <a:ext cx="7735888" cy="4379913"/>
        </p:xfrm>
        <a:graphic>
          <a:graphicData uri="http://schemas.openxmlformats.org/presentationml/2006/ole">
            <p:oleObj spid="_x0000_s4114" name="Paint Shop Pro Image" r:id="rId3" imgW="7736585" imgH="4380488" progId="">
              <p:embed/>
            </p:oleObj>
          </a:graphicData>
        </a:graphic>
      </p:graphicFrame>
      <p:sp>
        <p:nvSpPr>
          <p:cNvPr id="14950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55575" y="996287"/>
            <a:ext cx="8797925" cy="5180676"/>
          </a:xfrm>
        </p:spPr>
        <p:txBody>
          <a:bodyPr/>
          <a:lstStyle/>
          <a:p>
            <a:r>
              <a:rPr lang="en-US" dirty="0">
                <a:latin typeface="Monotype Corsiva" panose="03010101010201010101" pitchFamily="66" charset="0"/>
              </a:rPr>
              <a:t>O-notation</a:t>
            </a:r>
          </a:p>
          <a:p>
            <a:endParaRPr lang="en-US" sz="2400" dirty="0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29125" y="2563813"/>
            <a:ext cx="4122738" cy="373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Monotype Corsiva" panose="03010101010201010101" pitchFamily="66" charset="0"/>
              <a:sym typeface="Symbol" panose="05050102010706020507" pitchFamily="18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1637" y="2511526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sz="2000" dirty="0" smtClean="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O</a:t>
            </a:r>
            <a:r>
              <a:rPr lang="en-US" sz="2000" dirty="0" smtClean="0">
                <a:solidFill>
                  <a:srgbClr val="DD0111"/>
                </a:solidFill>
                <a:latin typeface="Comic Sans MS" panose="030F0702030302020204" pitchFamily="66" charset="0"/>
              </a:rPr>
              <a:t>(g(n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))</a:t>
            </a:r>
            <a:r>
              <a:rPr lang="en-US" sz="2000" dirty="0">
                <a:solidFill>
                  <a:srgbClr val="DD0111"/>
                </a:solidFill>
              </a:rPr>
              <a:t> is the set of functions with </a:t>
            </a:r>
            <a:r>
              <a:rPr lang="en-US" sz="2000" dirty="0" smtClean="0">
                <a:solidFill>
                  <a:srgbClr val="DD0111"/>
                </a:solidFill>
              </a:rPr>
              <a:t>smaller </a:t>
            </a:r>
            <a:r>
              <a:rPr lang="en-US" sz="2000" dirty="0">
                <a:solidFill>
                  <a:srgbClr val="DD0111"/>
                </a:solidFill>
              </a:rPr>
              <a:t>or same order of growth as 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6967" y="4004838"/>
            <a:ext cx="51970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Examples: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T(n) = 3n</a:t>
            </a:r>
            <a:r>
              <a:rPr lang="en-US" i="1" baseline="30000" dirty="0" smtClean="0"/>
              <a:t>2</a:t>
            </a:r>
            <a:r>
              <a:rPr lang="en-US" i="1" dirty="0" smtClean="0"/>
              <a:t>+10nlgn+8 is O(n</a:t>
            </a:r>
            <a:r>
              <a:rPr lang="en-US" i="1" baseline="30000" dirty="0" smtClean="0"/>
              <a:t>2</a:t>
            </a:r>
            <a:r>
              <a:rPr lang="en-US" i="1" dirty="0" smtClean="0"/>
              <a:t>),</a:t>
            </a:r>
            <a:r>
              <a:rPr lang="en-US" i="1" dirty="0" smtClean="0"/>
              <a:t> O(n</a:t>
            </a:r>
            <a:r>
              <a:rPr lang="en-US" i="1" baseline="30000" dirty="0" smtClean="0"/>
              <a:t>2</a:t>
            </a:r>
            <a:r>
              <a:rPr lang="en-US" i="1" dirty="0" smtClean="0"/>
              <a:t>lgn</a:t>
            </a:r>
            <a:r>
              <a:rPr lang="en-US" i="1" dirty="0" smtClean="0"/>
              <a:t>), O(n</a:t>
            </a:r>
            <a:r>
              <a:rPr lang="en-US" i="1" baseline="30000" dirty="0" smtClean="0"/>
              <a:t>3</a:t>
            </a:r>
            <a:r>
              <a:rPr lang="en-US" i="1" dirty="0" smtClean="0"/>
              <a:t>), O(n</a:t>
            </a:r>
            <a:r>
              <a:rPr lang="en-US" i="1" baseline="30000" dirty="0" smtClean="0"/>
              <a:t>4</a:t>
            </a:r>
            <a:r>
              <a:rPr lang="en-US" i="1" dirty="0" smtClean="0"/>
              <a:t>), …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T’(n) = 52n</a:t>
            </a:r>
            <a:r>
              <a:rPr lang="en-US" i="1" baseline="30000" dirty="0" smtClean="0"/>
              <a:t>2</a:t>
            </a:r>
            <a:r>
              <a:rPr lang="en-US" i="1" dirty="0" smtClean="0"/>
              <a:t>+3n</a:t>
            </a:r>
            <a:r>
              <a:rPr lang="en-US" i="1" baseline="30000" dirty="0" smtClean="0"/>
              <a:t>2</a:t>
            </a:r>
            <a:r>
              <a:rPr lang="en-US" i="1" dirty="0" smtClean="0"/>
              <a:t>lgn+8 is O(</a:t>
            </a:r>
            <a:r>
              <a:rPr lang="en-US" i="1" dirty="0" smtClean="0"/>
              <a:t>n</a:t>
            </a:r>
            <a:r>
              <a:rPr lang="en-US" i="1" baseline="30000" dirty="0" smtClean="0"/>
              <a:t>2</a:t>
            </a:r>
            <a:r>
              <a:rPr lang="en-US" i="1" dirty="0" smtClean="0"/>
              <a:t>lgn</a:t>
            </a:r>
            <a:r>
              <a:rPr lang="en-US" i="1" dirty="0" smtClean="0"/>
              <a:t>), </a:t>
            </a:r>
            <a:r>
              <a:rPr lang="en-US" i="1" dirty="0" smtClean="0"/>
              <a:t>O(n</a:t>
            </a:r>
            <a:r>
              <a:rPr lang="en-US" i="1" baseline="30000" dirty="0" smtClean="0"/>
              <a:t>3</a:t>
            </a:r>
            <a:r>
              <a:rPr lang="en-US" i="1" dirty="0" smtClean="0"/>
              <a:t>), O(n</a:t>
            </a:r>
            <a:r>
              <a:rPr lang="en-US" i="1" baseline="30000" dirty="0" smtClean="0"/>
              <a:t>4</a:t>
            </a:r>
            <a:r>
              <a:rPr lang="en-US" i="1" dirty="0" smtClean="0"/>
              <a:t>), …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92897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</a:t>
            </a:r>
            <a:r>
              <a:rPr lang="en-US" dirty="0" smtClean="0"/>
              <a:t>Notations</a:t>
            </a:r>
            <a:endParaRPr lang="en-US" dirty="0"/>
          </a:p>
        </p:txBody>
      </p:sp>
      <p:graphicFrame>
        <p:nvGraphicFramePr>
          <p:cNvPr id="15258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34246857"/>
              </p:ext>
            </p:extLst>
          </p:nvPr>
        </p:nvGraphicFramePr>
        <p:xfrm>
          <a:off x="744536" y="1660525"/>
          <a:ext cx="7620000" cy="4565650"/>
        </p:xfrm>
        <a:graphic>
          <a:graphicData uri="http://schemas.openxmlformats.org/presentationml/2006/ole">
            <p:oleObj spid="_x0000_s5138" name="Paint Shop Pro Image" r:id="rId3" imgW="7619512" imgH="4565854" progId="">
              <p:embed/>
            </p:oleObj>
          </a:graphicData>
        </a:graphic>
      </p:graphicFrame>
      <p:sp>
        <p:nvSpPr>
          <p:cNvPr id="15257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5574" y="1019175"/>
            <a:ext cx="8797925" cy="5076825"/>
          </a:xfrm>
        </p:spPr>
        <p:txBody>
          <a:bodyPr>
            <a:normAutofit/>
          </a:bodyPr>
          <a:lstStyle/>
          <a:p>
            <a:r>
              <a:rPr lang="en-US" dirty="0">
                <a:latin typeface="Monotype Corsiva" panose="03010101010201010101" pitchFamily="66" charset="0"/>
                <a:sym typeface="Symbol" panose="05050102010706020507" pitchFamily="18" charset="2"/>
              </a:rPr>
              <a:t> - notation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4506913" y="2453652"/>
            <a:ext cx="3900487" cy="171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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(g(n))</a:t>
            </a:r>
            <a:r>
              <a:rPr lang="en-US" sz="2000" dirty="0">
                <a:solidFill>
                  <a:srgbClr val="DD0111"/>
                </a:solidFill>
              </a:rPr>
              <a:t> is the set of functions with larger or same order of growth as 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g(n)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0673" y="3854366"/>
            <a:ext cx="53822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Examples: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T(n)=3n</a:t>
            </a:r>
            <a:r>
              <a:rPr lang="en-US" i="1" baseline="30000" dirty="0" smtClean="0"/>
              <a:t>2</a:t>
            </a:r>
            <a:r>
              <a:rPr lang="en-US" i="1" dirty="0" smtClean="0"/>
              <a:t>+10nlgn+8 is </a:t>
            </a:r>
            <a:r>
              <a:rPr lang="el-GR" i="1" dirty="0" smtClean="0"/>
              <a:t>Ω</a:t>
            </a:r>
            <a:r>
              <a:rPr lang="en-US" i="1" dirty="0" smtClean="0"/>
              <a:t>(n</a:t>
            </a:r>
            <a:r>
              <a:rPr lang="en-US" i="1" baseline="30000" dirty="0" smtClean="0"/>
              <a:t>2</a:t>
            </a:r>
            <a:r>
              <a:rPr lang="en-US" i="1" dirty="0" smtClean="0"/>
              <a:t>),</a:t>
            </a:r>
            <a:r>
              <a:rPr lang="el-GR" i="1" dirty="0" smtClean="0"/>
              <a:t> Ω</a:t>
            </a:r>
            <a:r>
              <a:rPr lang="en-US" i="1" dirty="0" smtClean="0"/>
              <a:t>(</a:t>
            </a:r>
            <a:r>
              <a:rPr lang="en-US" i="1" dirty="0" err="1" smtClean="0"/>
              <a:t>nlgn</a:t>
            </a:r>
            <a:r>
              <a:rPr lang="en-US" i="1" dirty="0" smtClean="0"/>
              <a:t>), </a:t>
            </a:r>
            <a:r>
              <a:rPr lang="el-GR" i="1" dirty="0" smtClean="0"/>
              <a:t>Ω</a:t>
            </a:r>
            <a:r>
              <a:rPr lang="en-US" i="1" dirty="0" smtClean="0"/>
              <a:t>(n), </a:t>
            </a:r>
            <a:r>
              <a:rPr lang="el-GR" i="1" dirty="0" smtClean="0"/>
              <a:t>Ω</a:t>
            </a:r>
            <a:r>
              <a:rPr lang="en-US" i="1" dirty="0" smtClean="0"/>
              <a:t>(</a:t>
            </a:r>
            <a:r>
              <a:rPr lang="en-US" i="1" dirty="0" err="1" smtClean="0"/>
              <a:t>nlgn</a:t>
            </a:r>
            <a:r>
              <a:rPr lang="en-US" i="1" dirty="0" smtClean="0"/>
              <a:t>),</a:t>
            </a:r>
            <a:r>
              <a:rPr lang="el-GR" i="1" dirty="0" smtClean="0"/>
              <a:t>Ω</a:t>
            </a:r>
            <a:r>
              <a:rPr lang="en-US" i="1" dirty="0" smtClean="0"/>
              <a:t>(1)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T’(n) = 52n</a:t>
            </a:r>
            <a:r>
              <a:rPr lang="en-US" i="1" baseline="30000" dirty="0" smtClean="0"/>
              <a:t>2</a:t>
            </a:r>
            <a:r>
              <a:rPr lang="en-US" i="1" dirty="0" smtClean="0"/>
              <a:t>+3n</a:t>
            </a:r>
            <a:r>
              <a:rPr lang="en-US" i="1" baseline="30000" dirty="0" smtClean="0"/>
              <a:t>2</a:t>
            </a:r>
            <a:r>
              <a:rPr lang="en-US" i="1" dirty="0" smtClean="0"/>
              <a:t>lgn+8 is </a:t>
            </a:r>
            <a:r>
              <a:rPr lang="el-GR" i="1" dirty="0" smtClean="0"/>
              <a:t>Ω</a:t>
            </a:r>
            <a:r>
              <a:rPr lang="en-US" i="1" dirty="0" smtClean="0"/>
              <a:t>(n</a:t>
            </a:r>
            <a:r>
              <a:rPr lang="en-US" i="1" baseline="30000" dirty="0" smtClean="0"/>
              <a:t>2</a:t>
            </a:r>
            <a:r>
              <a:rPr lang="en-US" i="1" dirty="0" smtClean="0"/>
              <a:t>lgn), </a:t>
            </a:r>
            <a:r>
              <a:rPr lang="el-GR" i="1" dirty="0" smtClean="0"/>
              <a:t>Ω</a:t>
            </a:r>
            <a:r>
              <a:rPr lang="en-US" i="1" dirty="0" smtClean="0"/>
              <a:t>(n</a:t>
            </a:r>
            <a:r>
              <a:rPr lang="en-US" i="1" baseline="30000" dirty="0" smtClean="0"/>
              <a:t>2</a:t>
            </a:r>
            <a:r>
              <a:rPr lang="en-US" i="1" dirty="0" smtClean="0"/>
              <a:t>), </a:t>
            </a:r>
            <a:r>
              <a:rPr lang="el-GR" i="1" dirty="0" smtClean="0"/>
              <a:t>Ω</a:t>
            </a:r>
            <a:r>
              <a:rPr lang="en-US" i="1" dirty="0" smtClean="0"/>
              <a:t>(n), …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433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Notations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onotype Corsiva" panose="03010101010201010101" pitchFamily="66" charset="0"/>
                <a:sym typeface="Symbol" panose="05050102010706020507" pitchFamily="18" charset="2"/>
              </a:rPr>
              <a:t>-notation</a:t>
            </a:r>
          </a:p>
        </p:txBody>
      </p:sp>
      <p:graphicFrame>
        <p:nvGraphicFramePr>
          <p:cNvPr id="15462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5750" y="2574925"/>
          <a:ext cx="5676900" cy="3871913"/>
        </p:xfrm>
        <a:graphic>
          <a:graphicData uri="http://schemas.openxmlformats.org/presentationml/2006/ole">
            <p:oleObj spid="_x0000_s6178" name="Paint Shop Pro Image" r:id="rId3" imgW="5678049" imgH="3873171" progId="">
              <p:embed/>
            </p:oleObj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285750" y="1614488"/>
          <a:ext cx="8048625" cy="858837"/>
        </p:xfrm>
        <a:graphic>
          <a:graphicData uri="http://schemas.openxmlformats.org/presentationml/2006/ole">
            <p:oleObj spid="_x0000_s6179" name="Paint Shop Pro Image" r:id="rId4" imgW="8048780" imgH="858537" progId="">
              <p:embed/>
            </p:oleObj>
          </a:graphicData>
        </a:graphic>
      </p:graphicFrame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3576578" y="2394976"/>
            <a:ext cx="556742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   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(g(n))</a:t>
            </a:r>
            <a:r>
              <a:rPr lang="en-US" sz="2000" dirty="0">
                <a:solidFill>
                  <a:srgbClr val="DD0111"/>
                </a:solidFill>
              </a:rPr>
              <a:t> is the set of functions with the same order of growth as </a:t>
            </a:r>
            <a:r>
              <a:rPr lang="en-US" sz="2000" dirty="0">
                <a:solidFill>
                  <a:srgbClr val="DD0111"/>
                </a:solidFill>
                <a:latin typeface="Comic Sans MS" panose="030F0702030302020204" pitchFamily="66" charset="0"/>
              </a:rPr>
              <a:t>g(n</a:t>
            </a:r>
            <a:r>
              <a:rPr lang="en-US" sz="2000" dirty="0" smtClean="0">
                <a:solidFill>
                  <a:srgbClr val="DD0111"/>
                </a:solidFill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i="1" dirty="0" smtClean="0">
                <a:solidFill>
                  <a:srgbClr val="DD0111"/>
                </a:solidFill>
                <a:cs typeface="Arial" pitchFamily="34" charset="0"/>
              </a:rPr>
              <a:t>* f(n)</a:t>
            </a:r>
            <a:r>
              <a:rPr lang="en-US" sz="2000" dirty="0" smtClean="0">
                <a:solidFill>
                  <a:srgbClr val="DD0111"/>
                </a:solidFill>
                <a:cs typeface="Arial" pitchFamily="34" charset="0"/>
              </a:rPr>
              <a:t> is both </a:t>
            </a:r>
            <a:r>
              <a:rPr lang="en-US" sz="2000" i="1" dirty="0" smtClean="0">
                <a:solidFill>
                  <a:srgbClr val="DD0111"/>
                </a:solidFill>
                <a:cs typeface="Arial" pitchFamily="34" charset="0"/>
              </a:rPr>
              <a:t>O(g(n)) &amp; </a:t>
            </a:r>
            <a:r>
              <a:rPr lang="en-US" sz="2000" i="1" dirty="0" smtClean="0">
                <a:solidFill>
                  <a:srgbClr val="DD0111"/>
                </a:solidFill>
                <a:cs typeface="Arial" pitchFamily="34" charset="0"/>
                <a:sym typeface="Symbol" panose="05050102010706020507" pitchFamily="18" charset="2"/>
              </a:rPr>
              <a:t></a:t>
            </a:r>
            <a:r>
              <a:rPr lang="en-US" sz="2000" i="1" dirty="0" smtClean="0">
                <a:solidFill>
                  <a:srgbClr val="DD0111"/>
                </a:solidFill>
                <a:cs typeface="Arial" pitchFamily="34" charset="0"/>
              </a:rPr>
              <a:t>(g(n</a:t>
            </a:r>
            <a:r>
              <a:rPr lang="en-US" sz="2000" i="1" dirty="0" smtClean="0">
                <a:solidFill>
                  <a:srgbClr val="DD0111"/>
                </a:solidFill>
                <a:cs typeface="Arial" pitchFamily="34" charset="0"/>
              </a:rPr>
              <a:t>)) ↔ </a:t>
            </a:r>
            <a:r>
              <a:rPr lang="en-US" sz="2000" dirty="0" smtClean="0">
                <a:solidFill>
                  <a:srgbClr val="DD0111"/>
                </a:solidFill>
                <a:cs typeface="Arial" pitchFamily="34" charset="0"/>
              </a:rPr>
              <a:t>f(n) is </a:t>
            </a:r>
            <a:r>
              <a:rPr lang="en-US" sz="2000" dirty="0" smtClean="0">
                <a:solidFill>
                  <a:srgbClr val="DD0111"/>
                </a:solidFill>
                <a:cs typeface="Arial" pitchFamily="34" charset="0"/>
                <a:sym typeface="Symbol" panose="05050102010706020507" pitchFamily="18" charset="2"/>
              </a:rPr>
              <a:t></a:t>
            </a:r>
            <a:r>
              <a:rPr lang="en-US" sz="2000" dirty="0" smtClean="0">
                <a:solidFill>
                  <a:srgbClr val="DD0111"/>
                </a:solidFill>
                <a:cs typeface="Arial" pitchFamily="34" charset="0"/>
              </a:rPr>
              <a:t>(g(n)) </a:t>
            </a:r>
            <a:endParaRPr lang="en-US" sz="2000" dirty="0">
              <a:solidFill>
                <a:srgbClr val="DD0111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DD0111"/>
              </a:solidFill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6967" y="4236332"/>
            <a:ext cx="519703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Examples: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T(n) = 3n</a:t>
            </a:r>
            <a:r>
              <a:rPr lang="en-US" i="1" baseline="30000" dirty="0" smtClean="0"/>
              <a:t>2</a:t>
            </a:r>
            <a:r>
              <a:rPr lang="en-US" i="1" dirty="0" smtClean="0"/>
              <a:t>+10nlgn+8 is </a:t>
            </a:r>
            <a:r>
              <a:rPr lang="el-GR" i="1" dirty="0" smtClean="0"/>
              <a:t>Θ</a:t>
            </a:r>
            <a:r>
              <a:rPr lang="en-US" i="1" dirty="0" smtClean="0"/>
              <a:t>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T’(n) = 52n</a:t>
            </a:r>
            <a:r>
              <a:rPr lang="en-US" i="1" baseline="30000" dirty="0" smtClean="0"/>
              <a:t>2</a:t>
            </a:r>
            <a:r>
              <a:rPr lang="en-US" i="1" dirty="0" smtClean="0"/>
              <a:t>+3n</a:t>
            </a:r>
            <a:r>
              <a:rPr lang="en-US" i="1" baseline="30000" dirty="0" smtClean="0"/>
              <a:t>2</a:t>
            </a:r>
            <a:r>
              <a:rPr lang="en-US" i="1" dirty="0" smtClean="0"/>
              <a:t>lgn+8 is </a:t>
            </a:r>
            <a:r>
              <a:rPr lang="el-GR" i="1" dirty="0" smtClean="0"/>
              <a:t>Θ</a:t>
            </a:r>
            <a:r>
              <a:rPr lang="en-US" i="1" dirty="0" smtClean="0"/>
              <a:t>(n</a:t>
            </a:r>
            <a:r>
              <a:rPr lang="en-US" i="1" baseline="30000" dirty="0" smtClean="0"/>
              <a:t>2</a:t>
            </a:r>
            <a:r>
              <a:rPr lang="en-US" i="1" dirty="0" smtClean="0"/>
              <a:t>lgn)</a:t>
            </a:r>
            <a:endParaRPr lang="en-US" i="1" dirty="0" smtClean="0"/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5443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Big-O Visualization</a:t>
            </a:r>
          </a:p>
        </p:txBody>
      </p:sp>
      <p:pic>
        <p:nvPicPr>
          <p:cNvPr id="237571" name="Picture 3" descr="bigO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68400" y="1471613"/>
            <a:ext cx="6594475" cy="456088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857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Definition</a:t>
            </a: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>
                <a:ea typeface="Gulim" panose="020B0600000101010101" pitchFamily="34" charset="-127"/>
              </a:rPr>
              <a:t>An </a:t>
            </a:r>
            <a:r>
              <a:rPr lang="en-US" altLang="ko-KR" sz="2800" i="1" dirty="0">
                <a:ea typeface="Gulim" panose="020B0600000101010101" pitchFamily="34" charset="-127"/>
              </a:rPr>
              <a:t>algorithm</a:t>
            </a:r>
            <a:r>
              <a:rPr lang="en-US" altLang="ko-KR" sz="2800" dirty="0">
                <a:ea typeface="Gulim" panose="020B0600000101010101" pitchFamily="34" charset="-127"/>
              </a:rPr>
              <a:t> is a finite set of precise instructions for performing a computation or for solving a problem.</a:t>
            </a:r>
            <a:endParaRPr lang="en-US" sz="4000" b="1" dirty="0"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It must produce the correct result</a:t>
            </a:r>
          </a:p>
          <a:p>
            <a:pPr lvl="1"/>
            <a:r>
              <a:rPr lang="en-US" sz="2400" dirty="0" smtClean="0"/>
              <a:t>It must finish in some finite time</a:t>
            </a:r>
          </a:p>
          <a:p>
            <a:pPr lvl="1"/>
            <a:r>
              <a:rPr lang="en-US" dirty="0" smtClean="0"/>
              <a:t>You can represent an algorithm using </a:t>
            </a:r>
            <a:r>
              <a:rPr lang="en-US" dirty="0" err="1" smtClean="0"/>
              <a:t>pseudocode</a:t>
            </a:r>
            <a:r>
              <a:rPr lang="en-US" dirty="0" smtClean="0"/>
              <a:t>, flowchart, or even actual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955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6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&lt;10000;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695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79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/>
              <p:cNvSpPr txBox="1"/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0" y="2292823"/>
                <a:ext cx="996287" cy="58477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8876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j&lt;n;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27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j&lt;n;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66413" y="2395262"/>
            <a:ext cx="131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14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23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count++;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7922" y="2071171"/>
            <a:ext cx="131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6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j&lt;n;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4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j&lt;n;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7922" y="2071171"/>
            <a:ext cx="15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14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Algorithm Description</a:t>
            </a:r>
            <a:endParaRPr lang="en-US" dirty="0"/>
          </a:p>
        </p:txBody>
      </p:sp>
      <p:pic>
        <p:nvPicPr>
          <p:cNvPr id="2050" name="Picture 2" descr="http://i.ytimg.com/vi/vOEN65nm4YU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124" r="12882"/>
          <a:stretch/>
        </p:blipFill>
        <p:spPr bwMode="auto">
          <a:xfrm>
            <a:off x="715134" y="939800"/>
            <a:ext cx="7295107" cy="55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1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j&lt;=n;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j*=2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4898" y="4062017"/>
            <a:ext cx="507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Asympotic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Tight Bound: 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n)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4965" y="4075519"/>
            <a:ext cx="131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14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4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sum 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*2)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for(j=0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4898" y="4062017"/>
            <a:ext cx="457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Loose Upper Bound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: O(n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Tight Upper Bound: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O(n)</a:t>
            </a: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Asympotic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Tight Bound: </a:t>
            </a:r>
            <a:r>
              <a:rPr lang="el-GR" sz="2400" b="1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(n)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3390" y="4480635"/>
            <a:ext cx="131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WHY?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14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-= 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70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a typeface="MS Mincho" panose="02020609040205080304" pitchFamily="49" charset="-128"/>
              </a:rPr>
              <a:t>Some Examples</a:t>
            </a:r>
            <a:endParaRPr lang="en-US" sz="3600" dirty="0">
              <a:ea typeface="MS Mincho" panose="02020609040205080304" pitchFamily="49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time complexity for the following algorithm.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Tx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-= 32;</a:t>
            </a:r>
            <a:endParaRPr lang="en-US" i="1" dirty="0">
              <a:ea typeface="MS Mincho" panose="02020609040205080304" pitchFamily="49" charset="-128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7417179" y="2973606"/>
                <a:ext cx="9962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179" y="2973606"/>
                <a:ext cx="996287" cy="58477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r="-1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6833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4000" dirty="0">
                    <a:cs typeface="Courier New" panose="02070309020205020404" pitchFamily="49" charset="0"/>
                  </a:rPr>
                  <a:t>Is input size everything that matters?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find_a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(char *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0;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{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== ’a’)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}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-1;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r>
                  <a:rPr lang="en-US" b="1" dirty="0" smtClean="0">
                    <a:cs typeface="Courier New" panose="02070309020205020404" pitchFamily="49" charset="0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>
                  <a:cs typeface="Courier New" panose="02070309020205020404" pitchFamily="49" charset="0"/>
                </a:endParaRPr>
              </a:p>
              <a:p>
                <a:endParaRPr lang="en-US" dirty="0">
                  <a:cs typeface="Courier New" panose="02070309020205020404" pitchFamily="49" charset="0"/>
                </a:endParaRPr>
              </a:p>
              <a:p>
                <a:r>
                  <a:rPr lang="en-US" dirty="0">
                    <a:cs typeface="Courier New" panose="02070309020205020404" pitchFamily="49" charset="0"/>
                  </a:rPr>
                  <a:t>Consider two inputs: “alibi” and “never”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247" t="-3143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782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/>
                <a:r>
                  <a:rPr lang="en-US" sz="2400" dirty="0">
                    <a:cs typeface="Courier New" panose="02070309020205020404" pitchFamily="49" charset="0"/>
                  </a:rPr>
                  <a:t>So how does the running time vary with respect to various input?</a:t>
                </a:r>
              </a:p>
              <a:p>
                <a:pPr marL="285750" indent="-285750"/>
                <a:endParaRPr lang="en-US" sz="2400" dirty="0">
                  <a:cs typeface="Courier New" panose="02070309020205020404" pitchFamily="49" charset="0"/>
                </a:endParaRPr>
              </a:p>
              <a:p>
                <a:pPr marL="285750" indent="-285750"/>
                <a:r>
                  <a:rPr lang="en-US" sz="2400" dirty="0">
                    <a:cs typeface="Courier New" panose="02070309020205020404" pitchFamily="49" charset="0"/>
                  </a:rPr>
                  <a:t>Three scenarios</a:t>
                </a: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Best case</a:t>
                </a:r>
              </a:p>
              <a:p>
                <a:pPr marL="1200150" lvl="2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𝑏𝑒𝑠𝑡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𝑓𝑖𝑛𝑑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𝑟𝑢𝑛𝑡𝑖𝑚𝑒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𝑓𝑖𝑛𝑑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Worst case</a:t>
                </a:r>
              </a:p>
              <a:p>
                <a:pPr marL="1200150" lvl="2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𝑤𝑜𝑟𝑠𝑡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𝑓𝑖𝑛𝑑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𝑟𝑢𝑛𝑡𝑖𝑚𝑒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𝑓𝑖𝑛𝑑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742950" lvl="1" indent="-285750"/>
                <a:r>
                  <a:rPr lang="en-US" dirty="0">
                    <a:cs typeface="Courier New" panose="02070309020205020404" pitchFamily="49" charset="0"/>
                  </a:rPr>
                  <a:t>Average case</a:t>
                </a:r>
              </a:p>
              <a:p>
                <a:pPr marL="1200150" lvl="2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𝑎𝑣𝑔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𝑓𝑖𝑛𝑑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_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𝑟𝑢𝑛𝑡𝑖𝑚𝑒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𝑓𝑖𝑛𝑑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_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970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695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Analysis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Worst-case: </a:t>
            </a:r>
            <a:r>
              <a:rPr lang="en-US" altLang="en-US" sz="2400" dirty="0">
                <a:solidFill>
                  <a:schemeClr val="tx2"/>
                </a:solidFill>
              </a:rPr>
              <a:t>(usually </a:t>
            </a:r>
            <a:r>
              <a:rPr lang="en-US" altLang="en-US" sz="2400" dirty="0" smtClean="0">
                <a:solidFill>
                  <a:schemeClr val="tx2"/>
                </a:solidFill>
              </a:rPr>
              <a:t>done)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000" dirty="0" smtClean="0"/>
              <a:t>upper </a:t>
            </a:r>
            <a:r>
              <a:rPr lang="en-US" sz="2000" dirty="0"/>
              <a:t>bound on running </a:t>
            </a:r>
            <a:r>
              <a:rPr lang="en-US" sz="2000" dirty="0" smtClean="0"/>
              <a:t>time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dirty="0" smtClean="0"/>
              <a:t>maximum </a:t>
            </a:r>
            <a:r>
              <a:rPr lang="en-US" altLang="en-US" sz="2400" dirty="0"/>
              <a:t>running time of algorithm on any input of size 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endParaRPr lang="en-US" altLang="en-US" sz="2400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Average-case: </a:t>
            </a:r>
            <a:r>
              <a:rPr lang="en-US" altLang="en-US" sz="2400" dirty="0">
                <a:solidFill>
                  <a:schemeClr val="tx2"/>
                </a:solidFill>
              </a:rPr>
              <a:t>(sometimes </a:t>
            </a:r>
            <a:r>
              <a:rPr lang="en-US" altLang="en-US" sz="2400" dirty="0" smtClean="0">
                <a:solidFill>
                  <a:schemeClr val="tx2"/>
                </a:solidFill>
              </a:rPr>
              <a:t>done)</a:t>
            </a:r>
            <a:endParaRPr lang="en-US" altLang="en-US" sz="2400" dirty="0" smtClean="0"/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000" dirty="0" smtClean="0"/>
              <a:t>we </a:t>
            </a:r>
            <a:r>
              <a:rPr lang="en-US" sz="2000" dirty="0"/>
              <a:t>take all possible inputs and calculate computing time for all of the </a:t>
            </a:r>
            <a:r>
              <a:rPr lang="en-US" sz="2000" dirty="0" smtClean="0"/>
              <a:t>inputs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400" dirty="0" smtClean="0"/>
              <a:t>sum </a:t>
            </a:r>
            <a:r>
              <a:rPr lang="en-US" sz="2400" dirty="0"/>
              <a:t>all the calculated values and divide the sum by total number of </a:t>
            </a:r>
            <a:r>
              <a:rPr lang="en-US" sz="2400" dirty="0" smtClean="0"/>
              <a:t>inputs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400" dirty="0" smtClean="0"/>
              <a:t>we </a:t>
            </a:r>
            <a:r>
              <a:rPr lang="en-US" sz="2400" dirty="0"/>
              <a:t>must know (or predict) distribution of cases</a:t>
            </a:r>
            <a:endParaRPr lang="en-US" altLang="en-US" sz="2400" dirty="0"/>
          </a:p>
          <a:p>
            <a:pPr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b="1" dirty="0">
                <a:solidFill>
                  <a:schemeClr val="hlink"/>
                </a:solidFill>
              </a:rPr>
              <a:t>Best-case: </a:t>
            </a:r>
            <a:r>
              <a:rPr lang="en-US" altLang="en-US" sz="2400" dirty="0">
                <a:solidFill>
                  <a:schemeClr val="tx2"/>
                </a:solidFill>
              </a:rPr>
              <a:t>(</a:t>
            </a:r>
            <a:r>
              <a:rPr lang="en-US" altLang="en-US" sz="2400" dirty="0" smtClean="0">
                <a:solidFill>
                  <a:schemeClr val="tx2"/>
                </a:solidFill>
              </a:rPr>
              <a:t>bogus)</a:t>
            </a:r>
            <a:endParaRPr lang="en-US" altLang="en-US" sz="2400" dirty="0" smtClean="0"/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sz="2000" dirty="0" smtClean="0"/>
              <a:t>lower </a:t>
            </a:r>
            <a:r>
              <a:rPr lang="en-US" sz="2000" dirty="0"/>
              <a:t>bound on running time of an </a:t>
            </a:r>
            <a:r>
              <a:rPr lang="en-US" sz="2000" dirty="0" smtClean="0"/>
              <a:t>algorithm</a:t>
            </a:r>
          </a:p>
          <a:p>
            <a:pPr lvl="1">
              <a:lnSpc>
                <a:spcPct val="85000"/>
              </a:lnSpc>
              <a:spcBef>
                <a:spcPct val="10000"/>
              </a:spcBef>
            </a:pPr>
            <a:r>
              <a:rPr lang="en-US" altLang="en-US" sz="2400" dirty="0" smtClean="0"/>
              <a:t>minimum </a:t>
            </a:r>
            <a:r>
              <a:rPr lang="en-US" altLang="en-US" sz="2400" dirty="0"/>
              <a:t>running time of algorithm on any input of size </a:t>
            </a:r>
            <a:r>
              <a:rPr lang="en-US" altLang="en-US" sz="2400" i="1" dirty="0">
                <a:solidFill>
                  <a:srgbClr val="009999"/>
                </a:solidFill>
              </a:rPr>
              <a:t>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811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Problem of Sorting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91" name="Text Box 11"/>
          <p:cNvSpPr txBox="1">
            <a:spLocks noChangeArrowheads="1"/>
          </p:cNvSpPr>
          <p:nvPr/>
        </p:nvSpPr>
        <p:spPr bwMode="auto">
          <a:xfrm>
            <a:off x="762000" y="1992313"/>
            <a:ext cx="7478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Input:</a:t>
            </a:r>
            <a:r>
              <a:rPr lang="en-US" altLang="en-US" dirty="0"/>
              <a:t> sequence  </a:t>
            </a:r>
            <a:r>
              <a:rPr lang="en-US" altLang="en-US" dirty="0">
                <a:solidFill>
                  <a:srgbClr val="009999"/>
                </a:solidFill>
                <a:latin typeface="Symbol" panose="05050102010706020507" pitchFamily="18" charset="2"/>
              </a:rPr>
              <a:t>á</a:t>
            </a:r>
            <a:r>
              <a:rPr lang="en-US" altLang="en-US" i="1" dirty="0">
                <a:solidFill>
                  <a:srgbClr val="009999"/>
                </a:solidFill>
              </a:rPr>
              <a:t>a</a:t>
            </a:r>
            <a:r>
              <a:rPr lang="en-US" altLang="en-US" baseline="-25000" dirty="0">
                <a:solidFill>
                  <a:srgbClr val="009999"/>
                </a:solidFill>
              </a:rPr>
              <a:t>1</a:t>
            </a:r>
            <a:r>
              <a:rPr lang="en-US" altLang="en-US" dirty="0">
                <a:solidFill>
                  <a:srgbClr val="009999"/>
                </a:solidFill>
              </a:rPr>
              <a:t>, </a:t>
            </a:r>
            <a:r>
              <a:rPr lang="en-US" altLang="en-US" i="1" dirty="0">
                <a:solidFill>
                  <a:srgbClr val="009999"/>
                </a:solidFill>
              </a:rPr>
              <a:t>a</a:t>
            </a:r>
            <a:r>
              <a:rPr lang="en-US" altLang="en-US" baseline="-25000" dirty="0">
                <a:solidFill>
                  <a:srgbClr val="009999"/>
                </a:solidFill>
              </a:rPr>
              <a:t>2</a:t>
            </a:r>
            <a:r>
              <a:rPr lang="en-US" altLang="en-US" dirty="0">
                <a:solidFill>
                  <a:srgbClr val="009999"/>
                </a:solidFill>
              </a:rPr>
              <a:t>, …, </a:t>
            </a:r>
            <a:r>
              <a:rPr lang="en-US" altLang="en-US" i="1" dirty="0" err="1">
                <a:solidFill>
                  <a:srgbClr val="009999"/>
                </a:solidFill>
              </a:rPr>
              <a:t>a</a:t>
            </a:r>
            <a:r>
              <a:rPr lang="en-US" altLang="en-US" i="1" baseline="-25000" dirty="0" err="1">
                <a:solidFill>
                  <a:srgbClr val="009999"/>
                </a:solidFill>
              </a:rPr>
              <a:t>n</a:t>
            </a:r>
            <a:r>
              <a:rPr lang="en-US" altLang="en-US" dirty="0" err="1">
                <a:solidFill>
                  <a:srgbClr val="009999"/>
                </a:solidFill>
                <a:latin typeface="Symbol" panose="05050102010706020507" pitchFamily="18" charset="2"/>
              </a:rPr>
              <a:t>ñ</a:t>
            </a:r>
            <a:r>
              <a:rPr lang="en-US" altLang="en-US" dirty="0"/>
              <a:t>  of numbers.</a:t>
            </a:r>
          </a:p>
        </p:txBody>
      </p:sp>
      <p:sp>
        <p:nvSpPr>
          <p:cNvPr id="12292" name="Text Box 29"/>
          <p:cNvSpPr txBox="1">
            <a:spLocks noChangeArrowheads="1"/>
          </p:cNvSpPr>
          <p:nvPr/>
        </p:nvSpPr>
        <p:spPr bwMode="auto">
          <a:xfrm>
            <a:off x="2408238" y="4267200"/>
            <a:ext cx="185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/>
              <a:t>Example:</a:t>
            </a:r>
          </a:p>
        </p:txBody>
      </p:sp>
      <p:sp>
        <p:nvSpPr>
          <p:cNvPr id="12293" name="Rectangle 30"/>
          <p:cNvSpPr>
            <a:spLocks noChangeArrowheads="1"/>
          </p:cNvSpPr>
          <p:nvPr/>
        </p:nvSpPr>
        <p:spPr bwMode="auto">
          <a:xfrm>
            <a:off x="2805113" y="4857750"/>
            <a:ext cx="368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Input: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009999"/>
                </a:solidFill>
              </a:rPr>
              <a:t>8  2  4  9  3  6</a:t>
            </a:r>
            <a:endParaRPr lang="en-US" altLang="en-US" b="1" i="1" dirty="0">
              <a:solidFill>
                <a:srgbClr val="009999"/>
              </a:solidFill>
            </a:endParaRPr>
          </a:p>
        </p:txBody>
      </p:sp>
      <p:sp>
        <p:nvSpPr>
          <p:cNvPr id="12294" name="Rectangle 31"/>
          <p:cNvSpPr>
            <a:spLocks noChangeArrowheads="1"/>
          </p:cNvSpPr>
          <p:nvPr/>
        </p:nvSpPr>
        <p:spPr bwMode="auto">
          <a:xfrm>
            <a:off x="2805113" y="5543550"/>
            <a:ext cx="393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>
                <a:solidFill>
                  <a:schemeClr val="accent2"/>
                </a:solidFill>
              </a:rPr>
              <a:t>Output:</a:t>
            </a:r>
            <a:r>
              <a:rPr lang="en-US" altLang="en-US"/>
              <a:t>  </a:t>
            </a:r>
            <a:r>
              <a:rPr lang="en-US" altLang="en-US">
                <a:solidFill>
                  <a:srgbClr val="009999"/>
                </a:solidFill>
              </a:rPr>
              <a:t>2  3  4  6  8  9</a:t>
            </a:r>
            <a:endParaRPr lang="en-US" altLang="en-US" b="1" i="1">
              <a:solidFill>
                <a:srgbClr val="009999"/>
              </a:solidFill>
            </a:endParaRPr>
          </a:p>
        </p:txBody>
      </p:sp>
      <p:sp>
        <p:nvSpPr>
          <p:cNvPr id="12295" name="Text Box 36"/>
          <p:cNvSpPr txBox="1">
            <a:spLocks noChangeArrowheads="1"/>
          </p:cNvSpPr>
          <p:nvPr/>
        </p:nvSpPr>
        <p:spPr bwMode="auto">
          <a:xfrm>
            <a:off x="762000" y="2849563"/>
            <a:ext cx="7194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i="1" dirty="0">
                <a:solidFill>
                  <a:schemeClr val="accent2"/>
                </a:solidFill>
              </a:rPr>
              <a:t>Output:</a:t>
            </a:r>
            <a:r>
              <a:rPr lang="en-US" altLang="en-US" dirty="0"/>
              <a:t> permutation  </a:t>
            </a:r>
            <a:r>
              <a:rPr lang="en-US" altLang="en-US" dirty="0">
                <a:solidFill>
                  <a:srgbClr val="009999"/>
                </a:solidFill>
                <a:latin typeface="Symbol" panose="05050102010706020507" pitchFamily="18" charset="2"/>
              </a:rPr>
              <a:t>á</a:t>
            </a:r>
            <a:r>
              <a:rPr lang="en-US" altLang="en-US" i="1" dirty="0">
                <a:solidFill>
                  <a:srgbClr val="009999"/>
                </a:solidFill>
              </a:rPr>
              <a:t>a</a:t>
            </a:r>
            <a:r>
              <a:rPr lang="en-US" altLang="en-US" i="1" dirty="0">
                <a:solidFill>
                  <a:srgbClr val="009999"/>
                </a:solidFill>
                <a:cs typeface="Times New Roman" panose="02020603050405020304" pitchFamily="18" charset="0"/>
              </a:rPr>
              <a:t>'</a:t>
            </a:r>
            <a:r>
              <a:rPr lang="en-US" altLang="en-US" baseline="-25000" dirty="0">
                <a:solidFill>
                  <a:srgbClr val="009999"/>
                </a:solidFill>
              </a:rPr>
              <a:t>1</a:t>
            </a:r>
            <a:r>
              <a:rPr lang="en-US" altLang="en-US" i="1" dirty="0">
                <a:solidFill>
                  <a:srgbClr val="009999"/>
                </a:solidFill>
              </a:rPr>
              <a:t>, a</a:t>
            </a:r>
            <a:r>
              <a:rPr lang="en-US" altLang="en-US" i="1" dirty="0">
                <a:solidFill>
                  <a:srgbClr val="009999"/>
                </a:solidFill>
                <a:cs typeface="Times New Roman" panose="02020603050405020304" pitchFamily="18" charset="0"/>
              </a:rPr>
              <a:t>'</a:t>
            </a:r>
            <a:r>
              <a:rPr lang="en-US" altLang="en-US" baseline="-25000" dirty="0">
                <a:solidFill>
                  <a:srgbClr val="009999"/>
                </a:solidFill>
              </a:rPr>
              <a:t>2</a:t>
            </a:r>
            <a:r>
              <a:rPr lang="en-US" altLang="en-US" i="1" dirty="0">
                <a:solidFill>
                  <a:srgbClr val="009999"/>
                </a:solidFill>
              </a:rPr>
              <a:t>, </a:t>
            </a:r>
            <a:r>
              <a:rPr lang="en-US" altLang="en-US" dirty="0">
                <a:solidFill>
                  <a:srgbClr val="009999"/>
                </a:solidFill>
              </a:rPr>
              <a:t>…</a:t>
            </a:r>
            <a:r>
              <a:rPr lang="en-US" altLang="en-US" i="1" dirty="0">
                <a:solidFill>
                  <a:srgbClr val="009999"/>
                </a:solidFill>
              </a:rPr>
              <a:t>, </a:t>
            </a:r>
            <a:r>
              <a:rPr lang="en-US" altLang="en-US" i="1" dirty="0" err="1">
                <a:solidFill>
                  <a:srgbClr val="009999"/>
                </a:solidFill>
              </a:rPr>
              <a:t>a</a:t>
            </a:r>
            <a:r>
              <a:rPr lang="en-US" altLang="en-US" i="1" dirty="0" err="1">
                <a:solidFill>
                  <a:srgbClr val="009999"/>
                </a:solidFill>
                <a:cs typeface="Times New Roman" panose="02020603050405020304" pitchFamily="18" charset="0"/>
              </a:rPr>
              <a:t>'</a:t>
            </a:r>
            <a:r>
              <a:rPr lang="en-US" altLang="en-US" i="1" baseline="-25000" dirty="0" err="1">
                <a:solidFill>
                  <a:srgbClr val="009999"/>
                </a:solidFill>
              </a:rPr>
              <a:t>n</a:t>
            </a:r>
            <a:r>
              <a:rPr lang="en-US" altLang="en-US" dirty="0" err="1">
                <a:solidFill>
                  <a:srgbClr val="009999"/>
                </a:solidFill>
                <a:latin typeface="Symbol" panose="05050102010706020507" pitchFamily="18" charset="2"/>
              </a:rPr>
              <a:t>ñ</a:t>
            </a:r>
            <a:r>
              <a:rPr lang="en-US" altLang="en-US" baseline="-25000" dirty="0"/>
              <a:t>  </a:t>
            </a:r>
            <a:r>
              <a:rPr lang="en-US" altLang="en-US" dirty="0"/>
              <a:t>such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that  </a:t>
            </a:r>
            <a:r>
              <a:rPr lang="en-US" altLang="en-US" i="1" dirty="0">
                <a:solidFill>
                  <a:srgbClr val="009999"/>
                </a:solidFill>
              </a:rPr>
              <a:t>a</a:t>
            </a:r>
            <a:r>
              <a:rPr lang="en-US" altLang="en-US" i="1" dirty="0">
                <a:solidFill>
                  <a:srgbClr val="009999"/>
                </a:solidFill>
                <a:cs typeface="Times New Roman" panose="02020603050405020304" pitchFamily="18" charset="0"/>
              </a:rPr>
              <a:t>'</a:t>
            </a:r>
            <a:r>
              <a:rPr lang="en-US" altLang="en-US" baseline="-25000" dirty="0">
                <a:solidFill>
                  <a:srgbClr val="009999"/>
                </a:solidFill>
              </a:rPr>
              <a:t>1</a:t>
            </a:r>
            <a:r>
              <a:rPr lang="en-US" altLang="en-US" i="1" dirty="0">
                <a:solidFill>
                  <a:srgbClr val="009999"/>
                </a:solidFill>
              </a:rPr>
              <a:t> </a:t>
            </a:r>
            <a:r>
              <a:rPr lang="en-US" altLang="en-US" dirty="0">
                <a:solidFill>
                  <a:srgbClr val="009999"/>
                </a:solidFill>
                <a:latin typeface="Symbol" panose="05050102010706020507" pitchFamily="18" charset="2"/>
              </a:rPr>
              <a:t>£</a:t>
            </a:r>
            <a:r>
              <a:rPr lang="en-US" altLang="en-US" i="1" dirty="0">
                <a:solidFill>
                  <a:srgbClr val="009999"/>
                </a:solidFill>
              </a:rPr>
              <a:t> a</a:t>
            </a:r>
            <a:r>
              <a:rPr lang="en-US" altLang="en-US" i="1" dirty="0">
                <a:solidFill>
                  <a:srgbClr val="009999"/>
                </a:solidFill>
                <a:cs typeface="Times New Roman" panose="02020603050405020304" pitchFamily="18" charset="0"/>
              </a:rPr>
              <a:t>'</a:t>
            </a:r>
            <a:r>
              <a:rPr lang="en-US" altLang="en-US" baseline="-25000" dirty="0">
                <a:solidFill>
                  <a:srgbClr val="009999"/>
                </a:solidFill>
              </a:rPr>
              <a:t>2</a:t>
            </a:r>
            <a:r>
              <a:rPr lang="en-US" altLang="en-US" i="1" dirty="0">
                <a:solidFill>
                  <a:srgbClr val="009999"/>
                </a:solidFill>
              </a:rPr>
              <a:t> </a:t>
            </a:r>
            <a:r>
              <a:rPr lang="en-US" altLang="en-US" dirty="0">
                <a:solidFill>
                  <a:srgbClr val="009999"/>
                </a:solidFill>
                <a:latin typeface="Symbol" panose="05050102010706020507" pitchFamily="18" charset="2"/>
              </a:rPr>
              <a:t>£ </a:t>
            </a:r>
            <a:r>
              <a:rPr lang="en-US" altLang="en-US" sz="4400" baseline="20000" dirty="0">
                <a:solidFill>
                  <a:srgbClr val="009999"/>
                </a:solidFill>
              </a:rPr>
              <a:t>…</a:t>
            </a:r>
            <a:r>
              <a:rPr lang="en-US" altLang="en-US" dirty="0">
                <a:solidFill>
                  <a:srgbClr val="009999"/>
                </a:solidFill>
              </a:rPr>
              <a:t> </a:t>
            </a:r>
            <a:r>
              <a:rPr lang="en-US" altLang="en-US" dirty="0">
                <a:solidFill>
                  <a:srgbClr val="009999"/>
                </a:solidFill>
                <a:latin typeface="Symbol" panose="05050102010706020507" pitchFamily="18" charset="2"/>
              </a:rPr>
              <a:t>£</a:t>
            </a:r>
            <a:r>
              <a:rPr lang="en-US" altLang="en-US" i="1" dirty="0">
                <a:solidFill>
                  <a:srgbClr val="009999"/>
                </a:solidFill>
              </a:rPr>
              <a:t> </a:t>
            </a:r>
            <a:r>
              <a:rPr lang="en-US" altLang="en-US" i="1" dirty="0" err="1">
                <a:solidFill>
                  <a:srgbClr val="009999"/>
                </a:solidFill>
              </a:rPr>
              <a:t>a</a:t>
            </a:r>
            <a:r>
              <a:rPr lang="en-US" altLang="en-US" i="1" dirty="0" err="1">
                <a:solidFill>
                  <a:srgbClr val="009999"/>
                </a:solidFill>
                <a:cs typeface="Times New Roman" panose="02020603050405020304" pitchFamily="18" charset="0"/>
              </a:rPr>
              <a:t>'</a:t>
            </a:r>
            <a:r>
              <a:rPr lang="en-US" altLang="en-US" i="1" baseline="-25000" dirty="0" err="1">
                <a:solidFill>
                  <a:srgbClr val="009999"/>
                </a:solidFill>
              </a:rPr>
              <a:t>n</a:t>
            </a:r>
            <a:r>
              <a:rPr lang="en-US" altLang="en-US" i="1" baseline="-25000" dirty="0"/>
              <a:t> 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38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315" name="Group 32"/>
          <p:cNvGrpSpPr>
            <a:grpSpLocks/>
          </p:cNvGrpSpPr>
          <p:nvPr/>
        </p:nvGrpSpPr>
        <p:grpSpPr bwMode="auto">
          <a:xfrm>
            <a:off x="657225" y="1428750"/>
            <a:ext cx="8518525" cy="3135313"/>
            <a:chOff x="414" y="900"/>
            <a:chExt cx="5366" cy="1975"/>
          </a:xfrm>
        </p:grpSpPr>
        <p:sp>
          <p:nvSpPr>
            <p:cNvPr id="13332" name="Text Box 6"/>
            <p:cNvSpPr txBox="1">
              <a:spLocks noChangeArrowheads="1"/>
            </p:cNvSpPr>
            <p:nvPr/>
          </p:nvSpPr>
          <p:spPr bwMode="auto">
            <a:xfrm>
              <a:off x="2208" y="900"/>
              <a:ext cx="3572" cy="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346075" algn="l"/>
                  <a:tab pos="1370013" algn="r"/>
                  <a:tab pos="1489075" algn="l"/>
                  <a:tab pos="2513013" algn="r"/>
                  <a:tab pos="2632075" algn="l"/>
                  <a:tab pos="320357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I</a:t>
              </a:r>
              <a:r>
                <a:rPr lang="en-US" altLang="en-US" sz="1800" dirty="0"/>
                <a:t>NSERTION</a:t>
              </a:r>
              <a:r>
                <a:rPr lang="en-US" altLang="en-US" sz="2400" dirty="0"/>
                <a:t>-S</a:t>
              </a:r>
              <a:r>
                <a:rPr lang="en-US" altLang="en-US" sz="1800" dirty="0"/>
                <a:t>ORT </a:t>
              </a:r>
              <a:r>
                <a:rPr lang="en-US" altLang="en-US" sz="2400" dirty="0">
                  <a:solidFill>
                    <a:srgbClr val="009999"/>
                  </a:solidFill>
                </a:rPr>
                <a:t>(</a:t>
              </a:r>
              <a:r>
                <a:rPr lang="en-US" altLang="en-US" sz="2400" i="1" dirty="0">
                  <a:solidFill>
                    <a:srgbClr val="009999"/>
                  </a:solidFill>
                </a:rPr>
                <a:t>A</a:t>
              </a:r>
              <a:r>
                <a:rPr lang="en-US" altLang="en-US" sz="2400" dirty="0">
                  <a:solidFill>
                    <a:srgbClr val="009999"/>
                  </a:solidFill>
                </a:rPr>
                <a:t>, </a:t>
              </a:r>
              <a:r>
                <a:rPr lang="en-US" altLang="en-US" sz="2400" i="1" dirty="0">
                  <a:solidFill>
                    <a:srgbClr val="009999"/>
                  </a:solidFill>
                </a:rPr>
                <a:t>n</a:t>
              </a:r>
              <a:r>
                <a:rPr lang="en-US" altLang="en-US" sz="2400" dirty="0">
                  <a:solidFill>
                    <a:srgbClr val="009999"/>
                  </a:solidFill>
                </a:rPr>
                <a:t>)	</a:t>
              </a:r>
              <a:r>
                <a:rPr lang="en-US" altLang="en-US" dirty="0">
                  <a:solidFill>
                    <a:schemeClr val="accent2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⊳ </a:t>
              </a:r>
              <a:r>
                <a:rPr lang="en-US" altLang="en-US" sz="2400" i="1" dirty="0">
                  <a:solidFill>
                    <a:srgbClr val="009999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r>
                <a:rPr lang="en-US" altLang="en-US" sz="2400" dirty="0">
                  <a:solidFill>
                    <a:srgbClr val="009999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[1 . . </a:t>
              </a:r>
              <a:r>
                <a:rPr lang="en-US" altLang="en-US" sz="2400" i="1" dirty="0">
                  <a:solidFill>
                    <a:srgbClr val="009999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altLang="en-US" sz="2400" dirty="0">
                  <a:solidFill>
                    <a:srgbClr val="009999"/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]</a:t>
              </a:r>
              <a:r>
                <a:rPr lang="en-US" altLang="en-US" sz="2400" dirty="0">
                  <a:solidFill>
                    <a:srgbClr val="009999"/>
                  </a:solidFill>
                </a:rPr>
                <a:t>	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	</a:t>
              </a:r>
              <a:r>
                <a:rPr lang="en-US" altLang="en-US" sz="2400" b="1" dirty="0"/>
                <a:t>for</a:t>
              </a:r>
              <a:r>
                <a:rPr lang="en-US" altLang="en-US" sz="2400" dirty="0"/>
                <a:t>	 </a:t>
              </a:r>
              <a:r>
                <a:rPr lang="en-US" altLang="en-US" sz="2400" i="1" dirty="0">
                  <a:solidFill>
                    <a:srgbClr val="009999"/>
                  </a:solidFill>
                </a:rPr>
                <a:t>j 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← 2</a:t>
              </a: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dirty="0">
                  <a:cs typeface="Times New Roman" panose="02020603050405020304" pitchFamily="18" charset="0"/>
                  <a:sym typeface="Symbol" panose="05050102010706020507" pitchFamily="18" charset="2"/>
                </a:rPr>
                <a:t>to</a:t>
              </a: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endPara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lang="en-US" altLang="en-US" sz="2400" b="1" dirty="0">
                  <a:cs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key ← A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[ 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j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			</a:t>
              </a:r>
              <a:r>
                <a:rPr lang="en-US" altLang="en-US" sz="2400" i="1" dirty="0" err="1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 ← j – 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			</a:t>
              </a:r>
              <a:r>
                <a:rPr lang="en-US" altLang="en-US" sz="2400" b="1" dirty="0">
                  <a:cs typeface="Times New Roman" panose="02020603050405020304" pitchFamily="18" charset="0"/>
                  <a:sym typeface="Symbol" panose="05050102010706020507" pitchFamily="18" charset="2"/>
                </a:rPr>
                <a:t>while	 </a:t>
              </a:r>
              <a:r>
                <a:rPr lang="en-US" altLang="en-US" sz="2400" i="1" dirty="0" err="1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 &gt; 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 and 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 dirty="0" err="1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] &gt; 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key</a:t>
              </a:r>
              <a:endParaRPr lang="en-US" altLang="en-US" sz="2400" dirty="0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				</a:t>
              </a:r>
              <a:r>
                <a:rPr lang="en-US" altLang="en-US" sz="2400" b="1" dirty="0">
                  <a:cs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i+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1] ← 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 dirty="0" err="1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					</a:t>
              </a:r>
              <a:r>
                <a:rPr lang="en-US" altLang="en-US" sz="2400" i="1" dirty="0" err="1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 ← </a:t>
              </a:r>
              <a:r>
                <a:rPr lang="en-US" altLang="en-US" sz="2400" i="1" dirty="0" err="1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 – 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cs typeface="Times New Roman" panose="02020603050405020304" pitchFamily="18" charset="0"/>
                  <a:sym typeface="Symbol" panose="05050102010706020507" pitchFamily="18" charset="2"/>
                </a:rPr>
                <a:t>			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i+</a:t>
              </a:r>
              <a:r>
                <a:rPr lang="en-US" altLang="en-US" sz="2400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1] = </a:t>
              </a:r>
              <a:r>
                <a:rPr lang="en-US" altLang="en-US" sz="2400" i="1" dirty="0">
                  <a:solidFill>
                    <a:srgbClr val="009999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key</a:t>
              </a:r>
            </a:p>
          </p:txBody>
        </p:sp>
        <p:sp>
          <p:nvSpPr>
            <p:cNvPr id="13333" name="AutoShape 9"/>
            <p:cNvSpPr>
              <a:spLocks/>
            </p:cNvSpPr>
            <p:nvPr/>
          </p:nvSpPr>
          <p:spPr bwMode="auto">
            <a:xfrm flipH="1">
              <a:off x="2025" y="1021"/>
              <a:ext cx="144" cy="1776"/>
            </a:xfrm>
            <a:prstGeom prst="rightBrace">
              <a:avLst>
                <a:gd name="adj1" fmla="val 102778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3334" name="Text Box 10"/>
            <p:cNvSpPr txBox="1">
              <a:spLocks noChangeArrowheads="1"/>
            </p:cNvSpPr>
            <p:nvPr/>
          </p:nvSpPr>
          <p:spPr bwMode="auto">
            <a:xfrm>
              <a:off x="414" y="1726"/>
              <a:ext cx="15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chemeClr val="hlink"/>
                  </a:solidFill>
                </a:rPr>
                <a:t>“pseudocode”</a:t>
              </a:r>
            </a:p>
          </p:txBody>
        </p:sp>
      </p:grpSp>
      <p:sp>
        <p:nvSpPr>
          <p:cNvPr id="13316" name="Rectangle 11"/>
          <p:cNvSpPr>
            <a:spLocks noChangeArrowheads="1"/>
          </p:cNvSpPr>
          <p:nvPr/>
        </p:nvSpPr>
        <p:spPr bwMode="auto">
          <a:xfrm>
            <a:off x="1335088" y="5105400"/>
            <a:ext cx="6324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4078288" y="5105400"/>
            <a:ext cx="228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18" name="Text Box 13"/>
          <p:cNvSpPr txBox="1">
            <a:spLocks noChangeArrowheads="1"/>
          </p:cNvSpPr>
          <p:nvPr/>
        </p:nvSpPr>
        <p:spPr bwMode="auto">
          <a:xfrm>
            <a:off x="2554288" y="4648200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i</a:t>
            </a:r>
          </a:p>
        </p:txBody>
      </p:sp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4086225" y="46482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j</a:t>
            </a:r>
          </a:p>
        </p:txBody>
      </p:sp>
      <p:sp>
        <p:nvSpPr>
          <p:cNvPr id="13320" name="Line 15"/>
          <p:cNvSpPr>
            <a:spLocks noChangeShapeType="1"/>
          </p:cNvSpPr>
          <p:nvPr/>
        </p:nvSpPr>
        <p:spPr bwMode="auto">
          <a:xfrm>
            <a:off x="2706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6"/>
          <p:cNvSpPr>
            <a:spLocks noChangeShapeType="1"/>
          </p:cNvSpPr>
          <p:nvPr/>
        </p:nvSpPr>
        <p:spPr bwMode="auto">
          <a:xfrm>
            <a:off x="3087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7"/>
          <p:cNvSpPr>
            <a:spLocks noChangeShapeType="1"/>
          </p:cNvSpPr>
          <p:nvPr/>
        </p:nvSpPr>
        <p:spPr bwMode="auto">
          <a:xfrm>
            <a:off x="3468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8"/>
          <p:cNvSpPr>
            <a:spLocks noChangeShapeType="1"/>
          </p:cNvSpPr>
          <p:nvPr/>
        </p:nvSpPr>
        <p:spPr bwMode="auto">
          <a:xfrm>
            <a:off x="3849688" y="52959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Rectangle 20"/>
          <p:cNvSpPr>
            <a:spLocks noChangeArrowheads="1"/>
          </p:cNvSpPr>
          <p:nvPr/>
        </p:nvSpPr>
        <p:spPr bwMode="auto">
          <a:xfrm>
            <a:off x="3857625" y="5562600"/>
            <a:ext cx="7270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99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key</a:t>
            </a:r>
          </a:p>
        </p:txBody>
      </p:sp>
      <p:sp>
        <p:nvSpPr>
          <p:cNvPr id="13325" name="Line 19"/>
          <p:cNvSpPr>
            <a:spLocks noChangeShapeType="1"/>
          </p:cNvSpPr>
          <p:nvPr/>
        </p:nvSpPr>
        <p:spPr bwMode="auto">
          <a:xfrm>
            <a:off x="4191000" y="53340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2117725" y="5791200"/>
            <a:ext cx="117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sorted</a:t>
            </a:r>
          </a:p>
        </p:txBody>
      </p:sp>
      <p:sp>
        <p:nvSpPr>
          <p:cNvPr id="13327" name="AutoShape 28"/>
          <p:cNvSpPr>
            <a:spLocks/>
          </p:cNvSpPr>
          <p:nvPr/>
        </p:nvSpPr>
        <p:spPr bwMode="auto">
          <a:xfrm rot="-5400000">
            <a:off x="2555875" y="4341813"/>
            <a:ext cx="301625" cy="2743200"/>
          </a:xfrm>
          <a:prstGeom prst="leftBrace">
            <a:avLst>
              <a:gd name="adj1" fmla="val 75789"/>
              <a:gd name="adj2" fmla="val 50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28" name="Arc 29"/>
          <p:cNvSpPr>
            <a:spLocks/>
          </p:cNvSpPr>
          <p:nvPr/>
        </p:nvSpPr>
        <p:spPr bwMode="auto">
          <a:xfrm flipH="1" flipV="1">
            <a:off x="2782888" y="5105400"/>
            <a:ext cx="1143000" cy="760413"/>
          </a:xfrm>
          <a:custGeom>
            <a:avLst/>
            <a:gdLst>
              <a:gd name="T0" fmla="*/ 64975067 w 20244"/>
              <a:gd name="T1" fmla="*/ 0 h 21597"/>
              <a:gd name="T2" fmla="*/ 2147483647 w 20244"/>
              <a:gd name="T3" fmla="*/ 613870919 h 21597"/>
              <a:gd name="T4" fmla="*/ 0 w 20244"/>
              <a:gd name="T5" fmla="*/ 942674458 h 215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244" h="21597" fill="none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</a:path>
              <a:path w="20244" h="21597" stroke="0" extrusionOk="0">
                <a:moveTo>
                  <a:pt x="360" y="0"/>
                </a:moveTo>
                <a:cubicBezTo>
                  <a:pt x="9251" y="148"/>
                  <a:pt x="17142" y="5730"/>
                  <a:pt x="20243" y="14064"/>
                </a:cubicBezTo>
                <a:lnTo>
                  <a:pt x="0" y="21597"/>
                </a:lnTo>
                <a:lnTo>
                  <a:pt x="360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34"/>
          <p:cNvSpPr txBox="1">
            <a:spLocks noChangeArrowheads="1"/>
          </p:cNvSpPr>
          <p:nvPr/>
        </p:nvSpPr>
        <p:spPr bwMode="auto">
          <a:xfrm>
            <a:off x="446088" y="4983163"/>
            <a:ext cx="544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i="1"/>
              <a:t>A</a:t>
            </a:r>
            <a:r>
              <a:rPr lang="en-US" altLang="en-US"/>
              <a:t>:</a:t>
            </a:r>
          </a:p>
        </p:txBody>
      </p:sp>
      <p:sp>
        <p:nvSpPr>
          <p:cNvPr id="13330" name="Text Box 35"/>
          <p:cNvSpPr txBox="1">
            <a:spLocks noChangeArrowheads="1"/>
          </p:cNvSpPr>
          <p:nvPr/>
        </p:nvSpPr>
        <p:spPr bwMode="auto">
          <a:xfrm>
            <a:off x="137160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13331" name="Text Box 36"/>
          <p:cNvSpPr txBox="1">
            <a:spLocks noChangeArrowheads="1"/>
          </p:cNvSpPr>
          <p:nvPr/>
        </p:nvSpPr>
        <p:spPr bwMode="auto">
          <a:xfrm>
            <a:off x="7283450" y="464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xmlns="" val="39020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9" name="Oval 22"/>
          <p:cNvSpPr>
            <a:spLocks noChangeArrowheads="1"/>
          </p:cNvSpPr>
          <p:nvPr/>
        </p:nvSpPr>
        <p:spPr bwMode="auto">
          <a:xfrm>
            <a:off x="2971800" y="1600200"/>
            <a:ext cx="5334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2133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8</a:t>
            </a:r>
          </a:p>
        </p:txBody>
      </p:sp>
      <p:sp>
        <p:nvSpPr>
          <p:cNvPr id="14341" name="Text Box 17"/>
          <p:cNvSpPr txBox="1">
            <a:spLocks noChangeArrowheads="1"/>
          </p:cNvSpPr>
          <p:nvPr/>
        </p:nvSpPr>
        <p:spPr bwMode="auto">
          <a:xfrm>
            <a:off x="30480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2</a:t>
            </a:r>
          </a:p>
        </p:txBody>
      </p:sp>
      <p:sp>
        <p:nvSpPr>
          <p:cNvPr id="14342" name="Text Box 18"/>
          <p:cNvSpPr txBox="1">
            <a:spLocks noChangeArrowheads="1"/>
          </p:cNvSpPr>
          <p:nvPr/>
        </p:nvSpPr>
        <p:spPr bwMode="auto">
          <a:xfrm>
            <a:off x="39624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4</a:t>
            </a:r>
          </a:p>
        </p:txBody>
      </p:sp>
      <p:sp>
        <p:nvSpPr>
          <p:cNvPr id="14343" name="Text Box 19"/>
          <p:cNvSpPr txBox="1">
            <a:spLocks noChangeArrowheads="1"/>
          </p:cNvSpPr>
          <p:nvPr/>
        </p:nvSpPr>
        <p:spPr bwMode="auto">
          <a:xfrm>
            <a:off x="48768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9</a:t>
            </a:r>
          </a:p>
        </p:txBody>
      </p:sp>
      <p:sp>
        <p:nvSpPr>
          <p:cNvPr id="14344" name="Text Box 20"/>
          <p:cNvSpPr txBox="1">
            <a:spLocks noChangeArrowheads="1"/>
          </p:cNvSpPr>
          <p:nvPr/>
        </p:nvSpPr>
        <p:spPr bwMode="auto">
          <a:xfrm>
            <a:off x="57912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3</a:t>
            </a:r>
          </a:p>
        </p:txBody>
      </p:sp>
      <p:sp>
        <p:nvSpPr>
          <p:cNvPr id="14345" name="Text Box 21"/>
          <p:cNvSpPr txBox="1">
            <a:spLocks noChangeArrowheads="1"/>
          </p:cNvSpPr>
          <p:nvPr/>
        </p:nvSpPr>
        <p:spPr bwMode="auto">
          <a:xfrm>
            <a:off x="6705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9999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2382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363" name="Group 2051"/>
          <p:cNvGrpSpPr>
            <a:grpSpLocks/>
          </p:cNvGrpSpPr>
          <p:nvPr/>
        </p:nvGrpSpPr>
        <p:grpSpPr bwMode="auto">
          <a:xfrm>
            <a:off x="1981200" y="1524000"/>
            <a:ext cx="5111750" cy="758825"/>
            <a:chOff x="1056" y="1152"/>
            <a:chExt cx="3220" cy="478"/>
          </a:xfrm>
        </p:grpSpPr>
        <p:sp>
          <p:nvSpPr>
            <p:cNvPr id="15364" name="Oval 2052"/>
            <p:cNvSpPr>
              <a:spLocks noChangeArrowheads="1"/>
            </p:cNvSpPr>
            <p:nvPr/>
          </p:nvSpPr>
          <p:spPr bwMode="auto">
            <a:xfrm>
              <a:off x="1680" y="1200"/>
              <a:ext cx="336" cy="33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365" name="Text Box 2053"/>
            <p:cNvSpPr txBox="1">
              <a:spLocks noChangeArrowheads="1"/>
            </p:cNvSpPr>
            <p:nvPr/>
          </p:nvSpPr>
          <p:spPr bwMode="auto">
            <a:xfrm>
              <a:off x="115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15366" name="Text Box 2054"/>
            <p:cNvSpPr txBox="1">
              <a:spLocks noChangeArrowheads="1"/>
            </p:cNvSpPr>
            <p:nvPr/>
          </p:nvSpPr>
          <p:spPr bwMode="auto">
            <a:xfrm>
              <a:off x="1728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15367" name="Text Box 2055"/>
            <p:cNvSpPr txBox="1">
              <a:spLocks noChangeArrowheads="1"/>
            </p:cNvSpPr>
            <p:nvPr/>
          </p:nvSpPr>
          <p:spPr bwMode="auto">
            <a:xfrm>
              <a:off x="2304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15368" name="Text Box 2056"/>
            <p:cNvSpPr txBox="1">
              <a:spLocks noChangeArrowheads="1"/>
            </p:cNvSpPr>
            <p:nvPr/>
          </p:nvSpPr>
          <p:spPr bwMode="auto">
            <a:xfrm>
              <a:off x="2880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5369" name="Text Box 2057"/>
            <p:cNvSpPr txBox="1">
              <a:spLocks noChangeArrowheads="1"/>
            </p:cNvSpPr>
            <p:nvPr/>
          </p:nvSpPr>
          <p:spPr bwMode="auto">
            <a:xfrm>
              <a:off x="3456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15370" name="Text Box 2058"/>
            <p:cNvSpPr txBox="1">
              <a:spLocks noChangeArrowheads="1"/>
            </p:cNvSpPr>
            <p:nvPr/>
          </p:nvSpPr>
          <p:spPr bwMode="auto">
            <a:xfrm>
              <a:off x="403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9999"/>
                  </a:solidFill>
                </a:rPr>
                <a:t>6</a:t>
              </a:r>
            </a:p>
          </p:txBody>
        </p:sp>
        <p:sp>
          <p:nvSpPr>
            <p:cNvPr id="15371" name="Arc 2059"/>
            <p:cNvSpPr>
              <a:spLocks/>
            </p:cNvSpPr>
            <p:nvPr/>
          </p:nvSpPr>
          <p:spPr bwMode="auto">
            <a:xfrm rot="10800000">
              <a:off x="1056" y="1444"/>
              <a:ext cx="750" cy="186"/>
            </a:xfrm>
            <a:custGeom>
              <a:avLst/>
              <a:gdLst>
                <a:gd name="T0" fmla="*/ 0 w 42180"/>
                <a:gd name="T1" fmla="*/ 0 h 21600"/>
                <a:gd name="T2" fmla="*/ 0 w 42180"/>
                <a:gd name="T3" fmla="*/ 0 h 21600"/>
                <a:gd name="T4" fmla="*/ 0 w 4218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180" h="21600" fill="none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</a:path>
                <a:path w="42180" h="21600" stroke="0" extrusionOk="0">
                  <a:moveTo>
                    <a:pt x="0" y="15061"/>
                  </a:moveTo>
                  <a:cubicBezTo>
                    <a:pt x="2849" y="6092"/>
                    <a:pt x="11176" y="-1"/>
                    <a:pt x="20587" y="0"/>
                  </a:cubicBezTo>
                  <a:cubicBezTo>
                    <a:pt x="32302" y="0"/>
                    <a:pt x="41882" y="9339"/>
                    <a:pt x="42180" y="21051"/>
                  </a:cubicBezTo>
                  <a:lnTo>
                    <a:pt x="20587" y="21600"/>
                  </a:lnTo>
                  <a:lnTo>
                    <a:pt x="0" y="1506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8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1619</Words>
  <Application>Microsoft Office PowerPoint</Application>
  <PresentationFormat>On-screen Show (4:3)</PresentationFormat>
  <Paragraphs>541</Paragraphs>
  <Slides>57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Equation</vt:lpstr>
      <vt:lpstr>Paint Shop Pro Image</vt:lpstr>
      <vt:lpstr>Lecture 01 Analysis of algorithms</vt:lpstr>
      <vt:lpstr>Course Objective</vt:lpstr>
      <vt:lpstr>Definition</vt:lpstr>
      <vt:lpstr>Definition</vt:lpstr>
      <vt:lpstr>Algorithm Description</vt:lpstr>
      <vt:lpstr>The Problem of Sorting</vt:lpstr>
      <vt:lpstr>Insertion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 of Algorithms</vt:lpstr>
      <vt:lpstr>Analysis of Algorithms</vt:lpstr>
      <vt:lpstr>How Do We Analyze Running Time?</vt:lpstr>
      <vt:lpstr>How Do We Analyze Running Time?</vt:lpstr>
      <vt:lpstr>Insertion Sort</vt:lpstr>
      <vt:lpstr>Insertion Sort: Running Time</vt:lpstr>
      <vt:lpstr>Ideal Solution</vt:lpstr>
      <vt:lpstr>Asymptotic Analysis</vt:lpstr>
      <vt:lpstr>Rate of Growth</vt:lpstr>
      <vt:lpstr>Big-O Notation</vt:lpstr>
      <vt:lpstr>Visualizing Orders of Growth</vt:lpstr>
      <vt:lpstr>Growth of Functions</vt:lpstr>
      <vt:lpstr>Complexity Graphs</vt:lpstr>
      <vt:lpstr>Complexity Graphs</vt:lpstr>
      <vt:lpstr>Complexity Graphs</vt:lpstr>
      <vt:lpstr>Complexity Graphs (log scale)</vt:lpstr>
      <vt:lpstr>Asymptotic Notations</vt:lpstr>
      <vt:lpstr>Asymptotic Notations</vt:lpstr>
      <vt:lpstr>Asymptotic Notations</vt:lpstr>
      <vt:lpstr>Asymptotic Notations</vt:lpstr>
      <vt:lpstr>Big-O Visualization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Some Examples</vt:lpstr>
      <vt:lpstr>Types of Analysis</vt:lpstr>
      <vt:lpstr>Types of Analysis</vt:lpstr>
      <vt:lpstr>Types of Analysis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Corporate Edition</cp:lastModifiedBy>
  <cp:revision>71</cp:revision>
  <dcterms:created xsi:type="dcterms:W3CDTF">2014-09-11T18:03:18Z</dcterms:created>
  <dcterms:modified xsi:type="dcterms:W3CDTF">2018-03-19T08:22:08Z</dcterms:modified>
</cp:coreProperties>
</file>