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3"/>
  </p:notesMasterIdLst>
  <p:sldIdLst>
    <p:sldId id="256" r:id="rId3"/>
    <p:sldId id="332" r:id="rId4"/>
    <p:sldId id="262" r:id="rId5"/>
    <p:sldId id="263" r:id="rId6"/>
    <p:sldId id="264" r:id="rId7"/>
    <p:sldId id="265" r:id="rId8"/>
    <p:sldId id="291" r:id="rId9"/>
    <p:sldId id="292" r:id="rId10"/>
    <p:sldId id="333" r:id="rId11"/>
    <p:sldId id="335" r:id="rId12"/>
    <p:sldId id="266" r:id="rId13"/>
    <p:sldId id="267" r:id="rId14"/>
    <p:sldId id="269" r:id="rId15"/>
    <p:sldId id="270" r:id="rId16"/>
    <p:sldId id="273" r:id="rId17"/>
    <p:sldId id="274" r:id="rId18"/>
    <p:sldId id="277" r:id="rId19"/>
    <p:sldId id="278" r:id="rId20"/>
    <p:sldId id="336" r:id="rId21"/>
    <p:sldId id="340" r:id="rId22"/>
    <p:sldId id="338" r:id="rId23"/>
    <p:sldId id="339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92" r:id="rId42"/>
    <p:sldId id="393" r:id="rId43"/>
    <p:sldId id="358" r:id="rId44"/>
    <p:sldId id="359" r:id="rId45"/>
    <p:sldId id="360" r:id="rId46"/>
    <p:sldId id="361" r:id="rId47"/>
    <p:sldId id="362" r:id="rId48"/>
    <p:sldId id="363" r:id="rId49"/>
    <p:sldId id="381" r:id="rId50"/>
    <p:sldId id="364" r:id="rId51"/>
    <p:sldId id="382" r:id="rId52"/>
    <p:sldId id="365" r:id="rId53"/>
    <p:sldId id="367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408" r:id="rId67"/>
    <p:sldId id="406" r:id="rId68"/>
    <p:sldId id="407" r:id="rId69"/>
    <p:sldId id="394" r:id="rId70"/>
    <p:sldId id="395" r:id="rId71"/>
    <p:sldId id="396" r:id="rId72"/>
    <p:sldId id="397" r:id="rId73"/>
    <p:sldId id="398" r:id="rId74"/>
    <p:sldId id="409" r:id="rId75"/>
    <p:sldId id="410" r:id="rId76"/>
    <p:sldId id="411" r:id="rId77"/>
    <p:sldId id="412" r:id="rId78"/>
    <p:sldId id="403" r:id="rId79"/>
    <p:sldId id="404" r:id="rId80"/>
    <p:sldId id="405" r:id="rId81"/>
    <p:sldId id="413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4707" autoAdjust="0"/>
  </p:normalViewPr>
  <p:slideViewPr>
    <p:cSldViewPr snapToGrid="0">
      <p:cViewPr varScale="1">
        <p:scale>
          <a:sx n="79" d="100"/>
          <a:sy n="79" d="100"/>
        </p:scale>
        <p:origin x="12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C601E-6728-40EA-9E4D-DDCCFCA3BF2D}" type="slidenum">
              <a:rPr lang="en-US"/>
              <a:pPr/>
              <a:t>76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5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CB3FE-2982-4ECF-96C9-22AB7EBB65A9}" type="slidenum">
              <a:rPr lang="en-US">
                <a:solidFill>
                  <a:prstClr val="black"/>
                </a:solidFill>
              </a:rPr>
              <a:pPr/>
              <a:t>77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12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3EFF8-2DA7-433A-8947-B2B09E68E874}" type="slidenum">
              <a:rPr lang="en-US">
                <a:solidFill>
                  <a:prstClr val="black"/>
                </a:solidFill>
              </a:rPr>
              <a:pPr/>
              <a:t>78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FC06F-E066-4990-8255-AC6D13D9CED4}" type="slidenum">
              <a:rPr lang="en-US">
                <a:solidFill>
                  <a:prstClr val="black"/>
                </a:solidFill>
              </a:rPr>
              <a:pPr/>
              <a:t>79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7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FC06F-E066-4990-8255-AC6D13D9CED4}" type="slidenum">
              <a:rPr lang="en-US">
                <a:solidFill>
                  <a:prstClr val="black"/>
                </a:solidFill>
              </a:rPr>
              <a:pPr/>
              <a:t>80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B67EC-9BEA-45DB-9502-F55B0A9C9D77}" type="slidenum">
              <a:rPr lang="en-US">
                <a:solidFill>
                  <a:prstClr val="black"/>
                </a:solidFill>
              </a:rPr>
              <a:pPr/>
              <a:t>68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B6ECE-D289-4892-868A-6A9C35065A54}" type="slidenum">
              <a:rPr lang="en-US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8DF81-AD46-4EC9-B0BB-F44C86F68B0D}" type="slidenum">
              <a:rPr lang="en-US">
                <a:solidFill>
                  <a:prstClr val="black"/>
                </a:solidFill>
              </a:rPr>
              <a:pPr/>
              <a:t>70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FC1E4-834D-4327-960B-37FB93C2A9B4}" type="slidenum">
              <a:rPr lang="en-US">
                <a:solidFill>
                  <a:prstClr val="black"/>
                </a:solidFill>
              </a:rPr>
              <a:pPr/>
              <a:t>71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6BD45-573C-4232-BE4E-938FEAA7DF5D}" type="slidenum">
              <a:rPr lang="en-US">
                <a:solidFill>
                  <a:prstClr val="black"/>
                </a:solidFill>
              </a:rPr>
              <a:pPr/>
              <a:t>72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973A0-5D4C-4B33-B0CC-5081EC95C5DE}" type="slidenum">
              <a:rPr lang="en-US"/>
              <a:pPr/>
              <a:t>73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72BFB-8659-4EAC-8205-873CA9D284DB}" type="slidenum">
              <a:rPr lang="en-US"/>
              <a:pPr/>
              <a:t>74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83395-F259-40A0-9A36-61FEF410AACE}" type="slidenum">
              <a:rPr lang="en-US"/>
              <a:pPr/>
              <a:t>75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DA37-6BF5-4F75-B438-59F7269D5592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16AE-679F-472D-81FA-247FEBCC9E2A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0724-73AD-46B9-BFB8-8CFD10D4A854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CS 477/677 - Lecture 8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577A66-4726-4211-9122-7F7ED98300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6D1423-34A1-4FB9-A4CC-50C6AE13809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7463BC-9639-4C7B-A133-A7B21C8370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894633-4405-4CEB-B34B-C65ECB0D20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EF2BAA-CA22-4EC0-B8E9-02A8D13E0F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7F39E-5A9E-459F-BFBF-59F47B0726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DFA03E-02B4-4E0E-8668-1420012E97C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DD605B-A079-4C81-9F79-F641D6ECA4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95B3-E764-439C-87AC-88F6C5F38BD2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06E047-ABDE-489C-907C-883B35C19B8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012D49-11C5-4CF4-8F1E-F2D30658BB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5C581-2DFD-4E22-8CE4-0DA4957D39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7470B7C8-6FDA-4077-A1C6-4AF29880AA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2D75FD2-9732-46B0-879E-9859DEFEF1E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F29DAF1-85AA-4D61-987F-BA16F0CFB5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50AC5B14-F4B3-4DBF-9AAE-269D494879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CDA14D6-A4E1-470B-81DF-E52324DB47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E268-5929-4752-B652-0800A9810445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D601-0399-4B94-8B3F-DCE0EDFF85E4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DD6F-F691-4066-B042-102890CCA6CB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8A8-E02B-433E-B767-E513AE7D9989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427B-EB62-43FE-A75C-834859F59C56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CD5-90AD-4155-9B7A-52AF80027E7C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BA7-19C7-4830-9F7A-670C80FC9666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790A-6BD6-40EC-A63A-C23EA9F5ADAE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2FBE87-8397-4850-B2BD-10EA27EEFB2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03</a:t>
            </a:r>
            <a:br>
              <a:rPr lang="en-US" dirty="0"/>
            </a:br>
            <a:r>
              <a:rPr lang="en-US" sz="3200" dirty="0" err="1"/>
              <a:t>Heap+Heapsort</a:t>
            </a:r>
            <a:r>
              <a:rPr lang="en-US" sz="3200" dirty="0"/>
              <a:t> + Priority Queue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CSE373: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Heap Operations: </a:t>
            </a:r>
            <a:r>
              <a:rPr lang="en-US" altLang="en-US" dirty="0" err="1"/>
              <a:t>Heapify</a:t>
            </a:r>
            <a:r>
              <a:rPr lang="en-US" altLang="en-US" dirty="0"/>
              <a:t>()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Heapify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: maintain the heap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Given:</a:t>
            </a:r>
            <a:r>
              <a:rPr lang="en-US" altLang="en-US" dirty="0"/>
              <a:t> a node </a:t>
            </a:r>
            <a:r>
              <a:rPr lang="en-US" altLang="en-US" i="1" dirty="0" err="1"/>
              <a:t>i</a:t>
            </a:r>
            <a:r>
              <a:rPr lang="en-US" altLang="en-US" dirty="0"/>
              <a:t> in the heap with children </a:t>
            </a:r>
            <a:r>
              <a:rPr lang="en-US" altLang="en-US" i="1" dirty="0"/>
              <a:t>l</a:t>
            </a:r>
            <a:r>
              <a:rPr lang="en-US" altLang="en-US" dirty="0"/>
              <a:t> and </a:t>
            </a:r>
            <a:r>
              <a:rPr lang="en-US" altLang="en-US" i="1" dirty="0"/>
              <a:t>r</a:t>
            </a: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Given:</a:t>
            </a:r>
            <a:r>
              <a:rPr lang="en-US" altLang="en-US" dirty="0"/>
              <a:t> two </a:t>
            </a:r>
            <a:r>
              <a:rPr lang="en-US" altLang="en-US" dirty="0" err="1"/>
              <a:t>subtrees</a:t>
            </a:r>
            <a:r>
              <a:rPr lang="en-US" altLang="en-US" dirty="0"/>
              <a:t> rooted at </a:t>
            </a:r>
            <a:r>
              <a:rPr lang="en-US" altLang="en-US" i="1" dirty="0"/>
              <a:t>l</a:t>
            </a:r>
            <a:r>
              <a:rPr lang="en-US" altLang="en-US" dirty="0"/>
              <a:t> and </a:t>
            </a:r>
            <a:r>
              <a:rPr lang="en-US" altLang="en-US" i="1" dirty="0"/>
              <a:t>r</a:t>
            </a:r>
            <a:r>
              <a:rPr lang="en-US" altLang="en-US" dirty="0"/>
              <a:t>, assumed to be heaps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Problem:</a:t>
            </a:r>
            <a:r>
              <a:rPr lang="en-US" altLang="en-US" dirty="0"/>
              <a:t> The </a:t>
            </a:r>
            <a:r>
              <a:rPr lang="en-US" altLang="en-US" dirty="0" err="1"/>
              <a:t>subtree</a:t>
            </a:r>
            <a:r>
              <a:rPr lang="en-US" altLang="en-US" dirty="0"/>
              <a:t> rooted at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violate the heap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Action:</a:t>
            </a:r>
            <a:r>
              <a:rPr lang="en-US" altLang="en-US" dirty="0"/>
              <a:t> let the value of the parent node “float down” so </a:t>
            </a:r>
            <a:r>
              <a:rPr lang="en-US" altLang="en-US" dirty="0" err="1"/>
              <a:t>subtree</a:t>
            </a:r>
            <a:r>
              <a:rPr lang="en-US" altLang="en-US" dirty="0"/>
              <a:t> at </a:t>
            </a:r>
            <a:r>
              <a:rPr lang="en-US" altLang="en-US" i="1" dirty="0" err="1"/>
              <a:t>i</a:t>
            </a:r>
            <a:r>
              <a:rPr lang="en-US" altLang="en-US" dirty="0"/>
              <a:t> satisfies the heap property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dirty="0"/>
              <a:t>May lead to the </a:t>
            </a:r>
            <a:r>
              <a:rPr lang="en-US" altLang="en-US" dirty="0" err="1"/>
              <a:t>subtree</a:t>
            </a:r>
            <a:r>
              <a:rPr lang="en-US" altLang="en-US" dirty="0"/>
              <a:t> at the child not being a heap.</a:t>
            </a:r>
            <a:endParaRPr lang="en-US" altLang="en-US" dirty="0">
              <a:solidFill>
                <a:srgbClr val="CC0000"/>
              </a:solidFill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CC0000"/>
                </a:solidFill>
              </a:rPr>
              <a:t>Recursively fix the children</a:t>
            </a:r>
            <a:r>
              <a:rPr lang="en-US" altLang="en-US" sz="2000" dirty="0"/>
              <a:t> until all of them satisfy the max-heap property.</a:t>
            </a:r>
          </a:p>
        </p:txBody>
      </p:sp>
    </p:spTree>
    <p:extLst>
      <p:ext uri="{BB962C8B-B14F-4D97-AF65-F5344CB8AC3E}">
        <p14:creationId xmlns:p14="http://schemas.microsoft.com/office/powerpoint/2010/main" val="361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</a:t>
            </a:r>
            <a:r>
              <a:rPr lang="en-US" sz="2400" u="sng" dirty="0"/>
              <a:t>only</a:t>
            </a:r>
            <a:r>
              <a:rPr lang="en-US" sz="2400" dirty="0"/>
              <a:t>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Illustration of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1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029623" y="4143816"/>
            <a:ext cx="2946308" cy="1985634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8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 rot="19548232">
            <a:off x="4096678" y="4059034"/>
            <a:ext cx="1779021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029623" y="4143816"/>
            <a:ext cx="2946308" cy="1985634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4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193454" y="4781137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193454" y="4781137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193455" y="5560604"/>
            <a:ext cx="1124920" cy="557566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7796458">
            <a:off x="4288989" y="5394016"/>
            <a:ext cx="1224176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193455" y="5560604"/>
            <a:ext cx="1124920" cy="557566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400" dirty="0"/>
              <a:t>Suppose that, the order property is violated by the </a:t>
            </a:r>
            <a:r>
              <a:rPr lang="en-US" sz="2400" b="1" dirty="0"/>
              <a:t>root node</a:t>
            </a:r>
            <a:r>
              <a:rPr lang="en-US" sz="2400" dirty="0"/>
              <a:t> only (not any other node, they are in place)</a:t>
            </a:r>
          </a:p>
          <a:p>
            <a:r>
              <a:rPr lang="en-US" sz="2400" dirty="0"/>
              <a:t>Repair the structure so that it becomes a heap again (called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 </a:t>
            </a:r>
            <a:r>
              <a:rPr lang="en-US" sz="2400" dirty="0"/>
              <a:t>operation), that is, move the element down from the root position until it ends up in a position where the heap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altLang="en-US" dirty="0" err="1"/>
              <a:t>Heapify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2605835" y="3310634"/>
            <a:ext cx="5640985" cy="2847787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Procedure MaxHeapify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12738" y="1600200"/>
            <a:ext cx="5651500" cy="5013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u="sng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sz="2400" u="sng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sz="2400" u="sng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u="sng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1.  l  left(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2.  r  right(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3.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  heap-size[A] and A[l] &gt; A[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4.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l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5.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6.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r  heap-size[A]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and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A[r] &gt; A[largest]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7.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r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8.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largest 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9.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exchange A[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]  A[largest]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10.            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(A, largest)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6308725" y="1560513"/>
            <a:ext cx="2609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solidFill>
                  <a:srgbClr val="CC0000"/>
                </a:solidFill>
                <a:latin typeface="Arial" panose="020B0604020202020204" pitchFamily="34" charset="0"/>
              </a:rPr>
              <a:t>Assumption: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Left(i) and Right(i) are max-heaps.</a:t>
            </a:r>
          </a:p>
        </p:txBody>
      </p:sp>
    </p:spTree>
    <p:extLst>
      <p:ext uri="{BB962C8B-B14F-4D97-AF65-F5344CB8AC3E}">
        <p14:creationId xmlns:p14="http://schemas.microsoft.com/office/powerpoint/2010/main" val="3284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Sorting Revisited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So far we’ve talked about three algorithms to sort an array of numbers</a:t>
            </a:r>
          </a:p>
          <a:p>
            <a:pPr lvl="1"/>
            <a:r>
              <a:rPr lang="en-US" altLang="en-US" dirty="0"/>
              <a:t>What is the advantage of merge sort?</a:t>
            </a:r>
          </a:p>
          <a:p>
            <a:pPr lvl="2"/>
            <a:r>
              <a:rPr lang="en-US" altLang="en-US" dirty="0"/>
              <a:t>Answer: O(n </a:t>
            </a:r>
            <a:r>
              <a:rPr lang="en-US" altLang="en-US" dirty="0" err="1"/>
              <a:t>lg</a:t>
            </a:r>
            <a:r>
              <a:rPr lang="en-US" altLang="en-US" dirty="0"/>
              <a:t> n) worst-case running time</a:t>
            </a:r>
          </a:p>
          <a:p>
            <a:pPr lvl="1"/>
            <a:r>
              <a:rPr lang="en-US" altLang="en-US" dirty="0"/>
              <a:t>What is the advantage of insertion sort?</a:t>
            </a:r>
          </a:p>
          <a:p>
            <a:pPr lvl="2"/>
            <a:r>
              <a:rPr lang="en-US" altLang="en-US" dirty="0"/>
              <a:t>Answer: sorts in place</a:t>
            </a:r>
          </a:p>
          <a:p>
            <a:pPr lvl="2"/>
            <a:r>
              <a:rPr lang="en-US" altLang="en-US" dirty="0"/>
              <a:t>Also: When array “nearly sorted”, runs fast in practice</a:t>
            </a:r>
          </a:p>
          <a:p>
            <a:r>
              <a:rPr lang="en-US" altLang="en-US" dirty="0"/>
              <a:t>Next on the agenda: </a:t>
            </a:r>
            <a:r>
              <a:rPr lang="en-US" altLang="en-US" i="1" dirty="0" err="1">
                <a:solidFill>
                  <a:schemeClr val="tx2"/>
                </a:solidFill>
              </a:rPr>
              <a:t>Heapsort</a:t>
            </a:r>
            <a:endParaRPr lang="en-US" altLang="en-US" i="1" dirty="0">
              <a:solidFill>
                <a:schemeClr val="tx2"/>
              </a:solidFill>
            </a:endParaRPr>
          </a:p>
          <a:p>
            <a:pPr lvl="1"/>
            <a:r>
              <a:rPr lang="en-US" altLang="en-US" dirty="0"/>
              <a:t>Combines advantages of both previous algorithms</a:t>
            </a:r>
          </a:p>
        </p:txBody>
      </p:sp>
    </p:spTree>
    <p:extLst>
      <p:ext uri="{BB962C8B-B14F-4D97-AF65-F5344CB8AC3E}">
        <p14:creationId xmlns:p14="http://schemas.microsoft.com/office/powerpoint/2010/main" val="121508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Procedure MaxHeapify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12738" y="1600200"/>
            <a:ext cx="5651500" cy="5013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u="sng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sz="2400" u="sng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sz="2400" u="sng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u="sng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1.  l  left(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2.  r  right(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3.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  heap-size[A] and A[l] &gt; A[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4.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l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5.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6.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r  heap-size[A]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and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A[r] &gt; A[largest]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7.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  r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8.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largest 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9.     </a:t>
            </a:r>
            <a:r>
              <a:rPr lang="en-US" altLang="en-US" sz="2400" b="1" dirty="0">
                <a:solidFill>
                  <a:srgbClr val="01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exchange A[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]  A[largest]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10.            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(A, largest)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1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72225" y="2624138"/>
            <a:ext cx="2478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Time to fix node </a:t>
            </a:r>
            <a:r>
              <a:rPr lang="en-US" altLang="en-US" sz="2000" dirty="0" err="1">
                <a:solidFill>
                  <a:schemeClr val="hlink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 and its children</a:t>
            </a:r>
            <a:r>
              <a:rPr lang="en-US" altLang="en-US" sz="2000" dirty="0">
                <a:latin typeface="Arial" panose="020B0604020202020204" pitchFamily="34" charset="0"/>
              </a:rPr>
              <a:t> = </a:t>
            </a:r>
            <a:r>
              <a:rPr kumimoji="1" lang="en-US" altLang="en-US" sz="2000" b="1" dirty="0">
                <a:solidFill>
                  <a:srgbClr val="CC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kumimoji="1" lang="en-US" altLang="en-US" sz="2000" b="1" dirty="0">
                <a:solidFill>
                  <a:srgbClr val="CC0000"/>
                </a:solidFill>
                <a:latin typeface="Arial" panose="020B0604020202020204" pitchFamily="34" charset="0"/>
              </a:rPr>
              <a:t>(1)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126163" y="2055223"/>
            <a:ext cx="112713" cy="3892731"/>
          </a:xfrm>
          <a:prstGeom prst="rightBrace">
            <a:avLst>
              <a:gd name="adj1" fmla="val 324832"/>
              <a:gd name="adj2" fmla="val 50671"/>
            </a:avLst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42063" y="4913313"/>
            <a:ext cx="24780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Time to fix the </a:t>
            </a:r>
            <a:r>
              <a:rPr lang="en-US" altLang="en-US" sz="2000" dirty="0" err="1">
                <a:solidFill>
                  <a:schemeClr val="hlink"/>
                </a:solidFill>
                <a:latin typeface="Arial" panose="020B0604020202020204" pitchFamily="34" charset="0"/>
              </a:rPr>
              <a:t>subtree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 rooted at one of i’s children</a:t>
            </a:r>
            <a:r>
              <a:rPr lang="en-US" altLang="en-US" sz="2000" dirty="0">
                <a:latin typeface="Arial" panose="020B0604020202020204" pitchFamily="34" charset="0"/>
              </a:rPr>
              <a:t> = </a:t>
            </a:r>
            <a:r>
              <a:rPr kumimoji="1" lang="en-US" altLang="en-US" sz="2000" dirty="0">
                <a:solidFill>
                  <a:srgbClr val="CC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T(size of </a:t>
            </a:r>
            <a:r>
              <a:rPr kumimoji="1" lang="en-US" altLang="en-US" sz="2000" dirty="0" err="1">
                <a:solidFill>
                  <a:srgbClr val="CC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subree</a:t>
            </a:r>
            <a:r>
              <a:rPr kumimoji="1" lang="en-US" altLang="en-US" sz="2000" dirty="0">
                <a:solidFill>
                  <a:srgbClr val="CC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at largest)</a:t>
            </a:r>
            <a:endParaRPr kumimoji="1" lang="en-US" altLang="en-US" sz="20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6134419" y="6148250"/>
            <a:ext cx="45719" cy="296093"/>
          </a:xfrm>
          <a:prstGeom prst="rightBrace">
            <a:avLst>
              <a:gd name="adj1" fmla="val 5253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267575" y="39370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PLUS</a:t>
            </a:r>
          </a:p>
        </p:txBody>
      </p:sp>
    </p:spTree>
    <p:extLst>
      <p:ext uri="{BB962C8B-B14F-4D97-AF65-F5344CB8AC3E}">
        <p14:creationId xmlns:p14="http://schemas.microsoft.com/office/powerpoint/2010/main" val="123382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Running Time for </a:t>
            </a:r>
            <a:r>
              <a:rPr lang="en-US" altLang="en-US" dirty="0" err="1"/>
              <a:t>MaxHeapify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 err="1"/>
              <a:t>i</a:t>
            </a:r>
            <a:r>
              <a:rPr lang="en-US" altLang="en-US" dirty="0"/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501775"/>
            <a:ext cx="8248650" cy="4975225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2800" dirty="0" err="1"/>
              <a:t>MaxHeapify</a:t>
            </a:r>
            <a:r>
              <a:rPr lang="en-US" altLang="en-US" sz="2800" dirty="0"/>
              <a:t> takes</a:t>
            </a:r>
            <a:r>
              <a:rPr lang="en-US" altLang="en-US" sz="2800" i="1" dirty="0"/>
              <a:t> O</a:t>
            </a:r>
            <a:r>
              <a:rPr lang="en-US" altLang="en-US" sz="2800" dirty="0"/>
              <a:t>(</a:t>
            </a:r>
            <a:r>
              <a:rPr lang="en-US" altLang="en-US" sz="2800" i="1" dirty="0"/>
              <a:t>h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)</a:t>
            </a:r>
            <a:r>
              <a:rPr lang="en-US" altLang="en-US" sz="2800" i="1" dirty="0"/>
              <a:t> </a:t>
            </a:r>
            <a:r>
              <a:rPr lang="en-US" altLang="en-US" sz="2800" dirty="0"/>
              <a:t>where</a:t>
            </a:r>
            <a:r>
              <a:rPr lang="en-US" altLang="en-US" sz="2800" i="1" dirty="0"/>
              <a:t> h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is the height of the node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where </a:t>
            </a:r>
            <a:r>
              <a:rPr lang="en-US" altLang="en-US" sz="2800" dirty="0" err="1"/>
              <a:t>MaxHeapify</a:t>
            </a:r>
            <a:r>
              <a:rPr lang="en-US" altLang="en-US" sz="2800" dirty="0"/>
              <a:t> is applied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If </a:t>
            </a:r>
            <a:r>
              <a:rPr lang="en-US" altLang="en-US" dirty="0" err="1"/>
              <a:t>MaxHeapify</a:t>
            </a:r>
            <a:r>
              <a:rPr lang="en-US" altLang="en-US" dirty="0"/>
              <a:t> is applied on the root node, then it will take O(h) time where h is the height of the whole tree which is O(</a:t>
            </a:r>
            <a:r>
              <a:rPr lang="en-US" altLang="en-US" dirty="0" err="1"/>
              <a:t>lgn</a:t>
            </a:r>
            <a:r>
              <a:rPr lang="en-US" altLang="en-US" dirty="0"/>
              <a:t>) (</a:t>
            </a:r>
            <a:r>
              <a:rPr lang="en-US" altLang="en-US" b="1" dirty="0"/>
              <a:t>Why?</a:t>
            </a:r>
            <a:r>
              <a:rPr lang="en-US" altLang="en-US" dirty="0"/>
              <a:t>)</a:t>
            </a:r>
          </a:p>
          <a:p>
            <a:pPr>
              <a:spcBef>
                <a:spcPct val="60000"/>
              </a:spcBef>
            </a:pPr>
            <a:r>
              <a:rPr lang="en-US" altLang="en-US" sz="2400" dirty="0"/>
              <a:t>#nodes in the last level of a complete binary tree is at most 2</a:t>
            </a:r>
            <a:r>
              <a:rPr lang="en-US" altLang="en-US" sz="2400" baseline="30000" dirty="0"/>
              <a:t>h</a:t>
            </a:r>
          </a:p>
          <a:p>
            <a:pPr>
              <a:spcBef>
                <a:spcPct val="60000"/>
              </a:spcBef>
            </a:pPr>
            <a:r>
              <a:rPr lang="en-US" altLang="en-US" sz="2400" dirty="0"/>
              <a:t>Therefore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h</a:t>
            </a:r>
            <a:r>
              <a:rPr lang="en-US" altLang="en-US" sz="2400" i="1" dirty="0"/>
              <a:t> ≤ n </a:t>
            </a:r>
          </a:p>
          <a:p>
            <a:pPr>
              <a:spcBef>
                <a:spcPct val="60000"/>
              </a:spcBef>
            </a:pPr>
            <a:r>
              <a:rPr lang="en-US" altLang="en-US" sz="2400" i="1" dirty="0"/>
              <a:t>	=&gt; h ≤ </a:t>
            </a:r>
            <a:r>
              <a:rPr lang="en-US" altLang="en-US" sz="2400" i="1" dirty="0" err="1"/>
              <a:t>lg</a:t>
            </a:r>
            <a:r>
              <a:rPr lang="en-US" altLang="en-US" sz="2400" i="1" dirty="0"/>
              <a:t> n</a:t>
            </a:r>
          </a:p>
          <a:p>
            <a:pPr>
              <a:spcBef>
                <a:spcPct val="60000"/>
              </a:spcBef>
            </a:pPr>
            <a:r>
              <a:rPr lang="en-US" altLang="en-US" sz="2400" i="1" dirty="0"/>
              <a:t>	=&gt; h ≤ </a:t>
            </a:r>
            <a:r>
              <a:rPr lang="en-US" altLang="en-US" sz="2400" dirty="0">
                <a:sym typeface="Symbol" panose="05050102010706020507" pitchFamily="18" charset="2"/>
              </a:rPr>
              <a:t></a:t>
            </a:r>
            <a:r>
              <a:rPr lang="en-US" altLang="en-US" sz="2400" i="1" dirty="0" err="1"/>
              <a:t>lg</a:t>
            </a:r>
            <a:r>
              <a:rPr lang="en-US" altLang="en-US" sz="2400" i="1" dirty="0"/>
              <a:t> n</a:t>
            </a:r>
            <a:r>
              <a:rPr lang="en-US" altLang="en-US" sz="2400" dirty="0">
                <a:sym typeface="Symbol" panose="05050102010706020507" pitchFamily="18" charset="2"/>
              </a:rPr>
              <a:t></a:t>
            </a:r>
            <a:r>
              <a:rPr lang="en-US" altLang="en-US" sz="2400" dirty="0"/>
              <a:t> since h must be an integer</a:t>
            </a:r>
          </a:p>
          <a:p>
            <a:pPr>
              <a:spcBef>
                <a:spcPct val="60000"/>
              </a:spcBef>
            </a:pPr>
            <a:r>
              <a:rPr lang="en-US" altLang="en-US" sz="2400" baseline="30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44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Converting an array to a Max-Heap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473200"/>
            <a:ext cx="8458200" cy="2162175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Use </a:t>
            </a:r>
            <a:r>
              <a:rPr lang="en-US" altLang="en-US" sz="2800" i="1" dirty="0" err="1">
                <a:solidFill>
                  <a:srgbClr val="CC0000"/>
                </a:solidFill>
              </a:rPr>
              <a:t>MaxHeapify</a:t>
            </a:r>
            <a:r>
              <a:rPr lang="en-US" altLang="en-US" sz="2800" dirty="0"/>
              <a:t> to </a:t>
            </a:r>
            <a:r>
              <a:rPr lang="en-US" altLang="en-US" sz="2800" dirty="0">
                <a:solidFill>
                  <a:schemeClr val="hlink"/>
                </a:solidFill>
              </a:rPr>
              <a:t>convert an array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into a max-heap</a:t>
            </a:r>
            <a:r>
              <a:rPr lang="en-US" altLang="en-US" sz="2800" dirty="0"/>
              <a:t>.</a:t>
            </a:r>
          </a:p>
          <a:p>
            <a:r>
              <a:rPr lang="en-US" altLang="en-US" sz="2800" u="sng" dirty="0">
                <a:solidFill>
                  <a:srgbClr val="CC0000"/>
                </a:solidFill>
              </a:rPr>
              <a:t>How?</a:t>
            </a:r>
          </a:p>
          <a:p>
            <a:r>
              <a:rPr lang="en-US" altLang="en-US" sz="2800" dirty="0"/>
              <a:t>Call </a:t>
            </a:r>
            <a:r>
              <a:rPr lang="en-US" altLang="en-US" sz="2800" dirty="0" err="1"/>
              <a:t>MaxHeapify</a:t>
            </a:r>
            <a:r>
              <a:rPr lang="en-US" altLang="en-US" sz="2800" dirty="0"/>
              <a:t> on each element in a bottom-up manner starting from the lowest parent (which is at index </a:t>
            </a:r>
            <a:r>
              <a:rPr lang="en-US" altLang="en-US" dirty="0">
                <a:sym typeface="Symbol" panose="05050102010706020507" pitchFamily="18" charset="2"/>
              </a:rPr>
              <a:t>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</a:t>
            </a:r>
            <a:r>
              <a:rPr lang="en-US" altLang="en-US" sz="2800" dirty="0"/>
              <a:t>).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93725" y="3933825"/>
            <a:ext cx="6670675" cy="23145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sz="2800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10000"/>
                </a:solidFill>
              </a:rPr>
              <a:t>1.  heap-size[A] 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800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10000"/>
                </a:solidFill>
              </a:rPr>
              <a:t>2.  </a:t>
            </a:r>
            <a:r>
              <a:rPr lang="en-US" altLang="en-US" sz="2800" b="1" dirty="0">
                <a:solidFill>
                  <a:srgbClr val="010000"/>
                </a:solidFill>
              </a:rPr>
              <a:t>for</a:t>
            </a:r>
            <a:r>
              <a:rPr lang="en-US" altLang="en-US" sz="2800" dirty="0">
                <a:solidFill>
                  <a:srgbClr val="010000"/>
                </a:solidFill>
              </a:rPr>
              <a:t> </a:t>
            </a:r>
            <a:r>
              <a:rPr lang="en-US" altLang="en-US" sz="2800" dirty="0" err="1">
                <a:solidFill>
                  <a:srgbClr val="010000"/>
                </a:solidFill>
              </a:rPr>
              <a:t>i</a:t>
            </a:r>
            <a:r>
              <a:rPr lang="en-US" altLang="en-US" sz="2800" dirty="0">
                <a:solidFill>
                  <a:srgbClr val="010000"/>
                </a:solidFill>
              </a:rPr>
              <a:t> 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800" dirty="0">
                <a:solidFill>
                  <a:srgbClr val="010000"/>
                </a:solidFill>
              </a:rPr>
              <a:t> 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sz="2800" dirty="0">
                <a:solidFill>
                  <a:srgbClr val="010000"/>
                </a:solidFill>
              </a:rPr>
              <a:t>length[A]/2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sz="2800" dirty="0">
                <a:solidFill>
                  <a:srgbClr val="010000"/>
                </a:solidFill>
              </a:rPr>
              <a:t> </a:t>
            </a:r>
            <a:r>
              <a:rPr lang="en-US" altLang="en-US" sz="2800" b="1" dirty="0" err="1">
                <a:solidFill>
                  <a:srgbClr val="010000"/>
                </a:solidFill>
              </a:rPr>
              <a:t>downto</a:t>
            </a:r>
            <a:r>
              <a:rPr lang="en-US" altLang="en-US" sz="2800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10000"/>
                </a:solidFill>
              </a:rPr>
              <a:t>3.       </a:t>
            </a:r>
            <a:r>
              <a:rPr lang="en-US" altLang="en-US" sz="2800" b="1" dirty="0">
                <a:solidFill>
                  <a:srgbClr val="010000"/>
                </a:solidFill>
              </a:rPr>
              <a:t>do</a:t>
            </a:r>
            <a:r>
              <a:rPr lang="en-US" altLang="en-US" sz="2800" dirty="0">
                <a:solidFill>
                  <a:srgbClr val="010000"/>
                </a:solidFill>
              </a:rPr>
              <a:t> </a:t>
            </a:r>
            <a:r>
              <a:rPr lang="en-US" altLang="en-US" sz="2800" dirty="0" err="1">
                <a:solidFill>
                  <a:srgbClr val="010000"/>
                </a:solidFill>
              </a:rPr>
              <a:t>Max</a:t>
            </a:r>
            <a:r>
              <a:rPr lang="en-US" altLang="en-US" sz="2800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sz="28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12339"/>
              </p:ext>
            </p:extLst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8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78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4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53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4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55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56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9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61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019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019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304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Building a 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044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76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7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155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Building a heap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42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Building a 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05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Building a 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717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Building a 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028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Building a 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27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Building a 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8110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Building a 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799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Building a 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23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BuildMaxHeap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heap-size[A]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>
                <a:solidFill>
                  <a:srgbClr val="010000"/>
                </a:solidFill>
              </a:rPr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dirty="0">
                <a:solidFill>
                  <a:srgbClr val="010000"/>
                </a:solidFill>
              </a:rPr>
              <a:t>length[A]/2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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>
                <a:solidFill>
                  <a:srgbClr val="010000"/>
                </a:solidFill>
              </a:rPr>
              <a:t>do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Max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Time complexity of Building a Heap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014" y="5704436"/>
            <a:ext cx="82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</a:t>
            </a:r>
            <a:r>
              <a:rPr lang="en-US" dirty="0"/>
              <a:t>: 	O(N </a:t>
            </a:r>
            <a:r>
              <a:rPr lang="en-US" dirty="0" err="1"/>
              <a:t>logN</a:t>
            </a:r>
            <a:r>
              <a:rPr lang="en-US" dirty="0"/>
              <a:t>) [Loose upper bound]</a:t>
            </a:r>
          </a:p>
          <a:p>
            <a:r>
              <a:rPr lang="en-US" dirty="0"/>
              <a:t>		We can prove that it is O(N) [tighter upper bound]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3499689" y="2838687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138257" y="5019666"/>
            <a:ext cx="1422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</a:t>
            </a:r>
            <a:r>
              <a:rPr lang="en-US" sz="2800" b="1" dirty="0" err="1"/>
              <a:t>logN</a:t>
            </a:r>
            <a:r>
              <a:rPr lang="en-US" sz="2800" b="1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5115" y="3701740"/>
            <a:ext cx="2964574" cy="309783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369514" y="3330485"/>
            <a:ext cx="236572" cy="334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7081" y="4096695"/>
            <a:ext cx="2108006" cy="286083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8" idx="2"/>
          </p:cNvCxnSpPr>
          <p:nvPr/>
        </p:nvCxnSpPr>
        <p:spPr>
          <a:xfrm flipH="1" flipV="1">
            <a:off x="1771084" y="4382778"/>
            <a:ext cx="1060660" cy="446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44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5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6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6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41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Max-heap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Min-heap</a:t>
              </a:r>
            </a:p>
          </p:txBody>
        </p:sp>
      </p:grpSp>
      <p:sp>
        <p:nvSpPr>
          <p:cNvPr id="4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47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Time complexity of Building a Heap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720" y="1066456"/>
            <a:ext cx="8135591" cy="515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4411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Time complexity of Building a Heap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07" y="815016"/>
            <a:ext cx="8545778" cy="432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38" y="5183436"/>
            <a:ext cx="5915025" cy="695325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9982" y="6092328"/>
            <a:ext cx="439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T(n) ≤ 2n = O(n)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4411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  <a:endParaRPr lang="en-US" altLang="en-US" dirty="0"/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1459706" y="2121693"/>
            <a:ext cx="6189662" cy="2873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u="sng" dirty="0" err="1">
                <a:solidFill>
                  <a:srgbClr val="010000"/>
                </a:solidFill>
              </a:rPr>
              <a:t>HeapSort</a:t>
            </a:r>
            <a:r>
              <a:rPr lang="en-US" altLang="en-US" sz="2400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</a:rPr>
              <a:t>2.  </a:t>
            </a:r>
            <a:r>
              <a:rPr lang="en-US" altLang="en-US" sz="2400" b="1" dirty="0"/>
              <a:t>for</a:t>
            </a:r>
            <a:r>
              <a:rPr lang="en-US" altLang="en-US" sz="2400" dirty="0">
                <a:solidFill>
                  <a:srgbClr val="010000"/>
                </a:solidFill>
              </a:rPr>
              <a:t> </a:t>
            </a:r>
            <a:r>
              <a:rPr lang="en-US" altLang="en-US" sz="2400" dirty="0" err="1">
                <a:solidFill>
                  <a:srgbClr val="010000"/>
                </a:solidFill>
              </a:rPr>
              <a:t>i</a:t>
            </a:r>
            <a:r>
              <a:rPr lang="en-US" altLang="en-US" sz="2400" dirty="0">
                <a:solidFill>
                  <a:srgbClr val="010000"/>
                </a:solidFill>
              </a:rPr>
              <a:t> 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rgbClr val="010000"/>
                </a:solidFill>
              </a:rPr>
              <a:t> length[A] </a:t>
            </a:r>
            <a:r>
              <a:rPr lang="en-US" altLang="en-US" sz="2400" b="1" dirty="0" err="1">
                <a:solidFill>
                  <a:srgbClr val="010000"/>
                </a:solidFill>
              </a:rPr>
              <a:t>downto</a:t>
            </a:r>
            <a:r>
              <a:rPr lang="en-US" altLang="en-US" sz="2400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</a:rPr>
              <a:t>3.       </a:t>
            </a:r>
            <a:r>
              <a:rPr lang="en-US" altLang="en-US" sz="2400" b="1" dirty="0"/>
              <a:t>do</a:t>
            </a:r>
            <a:r>
              <a:rPr lang="en-US" altLang="en-US" sz="2400" dirty="0">
                <a:solidFill>
                  <a:srgbClr val="010000"/>
                </a:solidFill>
              </a:rPr>
              <a:t> exchange </a:t>
            </a:r>
            <a:r>
              <a:rPr lang="en-US" altLang="en-US" sz="20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20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sz="2400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sz="2400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20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sz="2400" baseline="30000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76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71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2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81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84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85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86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924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709445" y="3465731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3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6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7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78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80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83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85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87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281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709445" y="3465731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89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62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2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3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2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2316746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2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195561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Max-heap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Min-heap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Shape property</a:t>
            </a:r>
          </a:p>
        </p:txBody>
      </p:sp>
      <p:cxnSp>
        <p:nvCxnSpPr>
          <p:cNvPr id="10" name="Straight Arrow Connector 9"/>
          <p:cNvCxnSpPr>
            <a:stCxn id="6" idx="1"/>
            <a:endCxn id="3" idx="3"/>
          </p:cNvCxnSpPr>
          <p:nvPr/>
        </p:nvCxnSpPr>
        <p:spPr>
          <a:xfrm flipH="1" flipV="1">
            <a:off x="3257549" y="1163034"/>
            <a:ext cx="3746415" cy="2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6368" y="5654985"/>
            <a:ext cx="81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shape of all heaps with a given number of elements is the same.</a:t>
            </a:r>
          </a:p>
        </p:txBody>
      </p:sp>
      <p:sp>
        <p:nvSpPr>
          <p:cNvPr id="5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77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8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7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2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378919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1307511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1596725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1263363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1683548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=9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5496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=8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V="1">
              <a:off x="450" y="937"/>
              <a:ext cx="801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156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=7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V="1">
              <a:off x="450" y="937"/>
              <a:ext cx="801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406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=6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V="1">
              <a:off x="450" y="937"/>
              <a:ext cx="801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658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V="1">
              <a:off x="450" y="937"/>
              <a:ext cx="801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0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1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2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3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57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44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C00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Max-heap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Min-heap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Shape property</a:t>
            </a:r>
          </a:p>
        </p:txBody>
      </p:sp>
      <p:cxnSp>
        <p:nvCxnSpPr>
          <p:cNvPr id="10" name="Straight Arrow Connector 9"/>
          <p:cNvCxnSpPr>
            <a:stCxn id="6" idx="1"/>
            <a:endCxn id="3" idx="3"/>
          </p:cNvCxnSpPr>
          <p:nvPr/>
        </p:nvCxnSpPr>
        <p:spPr>
          <a:xfrm flipH="1" flipV="1">
            <a:off x="3257549" y="1163034"/>
            <a:ext cx="3746415" cy="2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516876" y="1974334"/>
            <a:ext cx="2898131" cy="28767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78393" y="2248415"/>
            <a:ext cx="4183344" cy="26618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04422" y="2966677"/>
            <a:ext cx="1690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Heap property/Order property</a:t>
            </a:r>
          </a:p>
        </p:txBody>
      </p:sp>
      <p:cxnSp>
        <p:nvCxnSpPr>
          <p:cNvPr id="39" name="Straight Arrow Connector 38"/>
          <p:cNvCxnSpPr>
            <a:stCxn id="78" idx="0"/>
            <a:endCxn id="77" idx="2"/>
          </p:cNvCxnSpPr>
          <p:nvPr/>
        </p:nvCxnSpPr>
        <p:spPr>
          <a:xfrm flipH="1" flipV="1">
            <a:off x="2970065" y="2514600"/>
            <a:ext cx="1479508" cy="45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368" y="5654985"/>
            <a:ext cx="81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shape of all heaps with a given number of elements is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node always contains the largest value in the max-heap (in addition, the </a:t>
            </a:r>
            <a:r>
              <a:rPr lang="en-US" dirty="0" err="1"/>
              <a:t>subtrees</a:t>
            </a:r>
            <a:r>
              <a:rPr lang="en-US" dirty="0"/>
              <a:t> are heaps as well).</a:t>
            </a:r>
          </a:p>
        </p:txBody>
      </p:sp>
      <p:sp>
        <p:nvSpPr>
          <p:cNvPr id="5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99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V="1">
              <a:off x="761" y="937"/>
              <a:ext cx="490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338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V="1">
              <a:off x="761" y="937"/>
              <a:ext cx="490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8643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6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1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346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1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2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553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Heap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u="sng" dirty="0" err="1">
                <a:solidFill>
                  <a:srgbClr val="010000"/>
                </a:solidFill>
              </a:rPr>
              <a:t>HeapSort</a:t>
            </a:r>
            <a:r>
              <a:rPr lang="en-US" altLang="en-US" u="sng" dirty="0">
                <a:solidFill>
                  <a:srgbClr val="010000"/>
                </a:solidFill>
              </a:rPr>
              <a:t>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1.  Build-Max-Heap(A)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2.  </a:t>
            </a:r>
            <a:r>
              <a:rPr lang="en-US" altLang="en-US" b="1" dirty="0"/>
              <a:t>for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 err="1">
                <a:solidFill>
                  <a:srgbClr val="010000"/>
                </a:solidFill>
              </a:rPr>
              <a:t>i</a:t>
            </a:r>
            <a:r>
              <a:rPr lang="en-US" altLang="en-US" dirty="0">
                <a:solidFill>
                  <a:srgbClr val="010000"/>
                </a:solidFill>
              </a:rPr>
              <a:t> 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</a:t>
            </a:r>
            <a:r>
              <a:rPr lang="en-US" altLang="en-US" dirty="0">
                <a:solidFill>
                  <a:srgbClr val="010000"/>
                </a:solidFill>
              </a:rPr>
              <a:t> length[A] </a:t>
            </a:r>
            <a:r>
              <a:rPr lang="en-US" altLang="en-US" b="1" dirty="0" err="1">
                <a:solidFill>
                  <a:srgbClr val="010000"/>
                </a:solidFill>
              </a:rPr>
              <a:t>downto</a:t>
            </a:r>
            <a:r>
              <a:rPr lang="en-US" altLang="en-US" dirty="0">
                <a:solidFill>
                  <a:srgbClr val="010000"/>
                </a:solidFill>
              </a:rPr>
              <a:t> 2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</a:rPr>
              <a:t>3.       </a:t>
            </a:r>
            <a:r>
              <a:rPr lang="en-US" altLang="en-US" b="1" dirty="0"/>
              <a:t>do</a:t>
            </a:r>
            <a:r>
              <a:rPr lang="en-US" altLang="en-US" dirty="0">
                <a:solidFill>
                  <a:srgbClr val="010000"/>
                </a:solidFill>
              </a:rPr>
              <a:t> exchange 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A[1]  A[</a:t>
            </a:r>
            <a:r>
              <a:rPr lang="en-US" altLang="en-US" sz="1600" dirty="0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olidFill>
                  <a:srgbClr val="010000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4.              heap-size[A]  heap-size[A] – 1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5.              </a:t>
            </a:r>
            <a:r>
              <a:rPr lang="en-US" altLang="en-US" dirty="0" err="1">
                <a:solidFill>
                  <a:srgbClr val="010000"/>
                </a:solidFill>
                <a:sym typeface="Symbol" panose="05050102010706020507" pitchFamily="18" charset="2"/>
              </a:rPr>
              <a:t>MaxHeapify</a:t>
            </a:r>
            <a:r>
              <a:rPr lang="en-US" altLang="en-US" dirty="0">
                <a:solidFill>
                  <a:srgbClr val="010000"/>
                </a:solidFill>
                <a:sym typeface="Symbol" panose="05050102010706020507" pitchFamily="18" charset="2"/>
              </a:rPr>
              <a:t>(A, 1)</a:t>
            </a:r>
            <a:endParaRPr lang="en-US" altLang="en-US" sz="1600" dirty="0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endParaRPr lang="en-US" altLang="en-US" baseline="30000" dirty="0">
              <a:solidFill>
                <a:srgbClr val="01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445" y="3465731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499689" y="2838687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4927355" y="5766275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</a:t>
            </a:r>
            <a:r>
              <a:rPr lang="en-US" sz="2800" b="1" dirty="0" err="1"/>
              <a:t>NlogN</a:t>
            </a:r>
            <a:r>
              <a:rPr lang="en-US" sz="2800" b="1" dirty="0"/>
              <a:t>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873096" y="3330485"/>
            <a:ext cx="732991" cy="16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191001" y="5145205"/>
            <a:ext cx="882210" cy="621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9713" y="6069982"/>
            <a:ext cx="36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2709134" y="5993038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</a:t>
            </a:r>
            <a:r>
              <a:rPr lang="en-US" sz="2800" b="1" dirty="0" err="1"/>
              <a:t>NlogN</a:t>
            </a:r>
            <a:r>
              <a:rPr lang="en-US" sz="2800" b="1" dirty="0"/>
              <a:t>)</a:t>
            </a:r>
          </a:p>
        </p:txBody>
      </p:sp>
      <p:grpSp>
        <p:nvGrpSpPr>
          <p:cNvPr id="41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4473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Priority Queues (PQ)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16" y="1053296"/>
            <a:ext cx="8472668" cy="48141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300" b="1" dirty="0"/>
              <a:t>Properties: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dirty="0"/>
              <a:t>Each </a:t>
            </a:r>
            <a:r>
              <a:rPr lang="en-US" altLang="en-US"/>
              <a:t>element is </a:t>
            </a:r>
            <a:r>
              <a:rPr lang="en-US" altLang="en-US" dirty="0"/>
              <a:t>associated with a priority (key)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dirty="0"/>
              <a:t>The key with the highest (MAX-PQ)/lowest (MIN-PQ) key is extracted first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An application: Schedule jobs on a shared resource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en-US" sz="2400" dirty="0"/>
              <a:t>PQ keeps track of jobs and their relative priorities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en-US" sz="2400" dirty="0"/>
              <a:t>When a job is finished or interrupted, highest priority job is selected from those pending using EXTRACT-MAX function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en-US" sz="2400" dirty="0"/>
              <a:t>A new job can be added at any time using INSERT function</a:t>
            </a:r>
          </a:p>
        </p:txBody>
      </p:sp>
    </p:spTree>
    <p:extLst>
      <p:ext uri="{BB962C8B-B14F-4D97-AF65-F5344CB8AC3E}">
        <p14:creationId xmlns:p14="http://schemas.microsoft.com/office/powerpoint/2010/main" val="217588135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Implementation of Priority Queue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Sorted linked list: Simplest implementation</a:t>
            </a:r>
          </a:p>
          <a:p>
            <a:pPr lvl="1">
              <a:defRPr/>
            </a:pPr>
            <a:r>
              <a:rPr lang="en-US" altLang="en-US" dirty="0"/>
              <a:t>INSERT</a:t>
            </a:r>
          </a:p>
          <a:p>
            <a:pPr lvl="2">
              <a:defRPr/>
            </a:pPr>
            <a:r>
              <a:rPr lang="en-US" altLang="en-US" dirty="0"/>
              <a:t>O(n) time</a:t>
            </a:r>
          </a:p>
          <a:p>
            <a:pPr lvl="2">
              <a:defRPr/>
            </a:pPr>
            <a:r>
              <a:rPr lang="en-US" altLang="en-US" dirty="0"/>
              <a:t>Scan the list to find place and splice in the new item</a:t>
            </a:r>
          </a:p>
          <a:p>
            <a:pPr lvl="1">
              <a:defRPr/>
            </a:pPr>
            <a:r>
              <a:rPr lang="en-US" altLang="en-US" dirty="0"/>
              <a:t>EXTRACT-MAX </a:t>
            </a:r>
          </a:p>
          <a:p>
            <a:pPr lvl="2">
              <a:defRPr/>
            </a:pPr>
            <a:r>
              <a:rPr lang="en-US" altLang="en-US" dirty="0"/>
              <a:t>O(1) time</a:t>
            </a:r>
          </a:p>
          <a:p>
            <a:pPr lvl="2">
              <a:defRPr/>
            </a:pPr>
            <a:r>
              <a:rPr lang="en-US" altLang="en-US" dirty="0"/>
              <a:t>Take the first element</a:t>
            </a:r>
            <a:endParaRPr lang="en-US" altLang="en-US" sz="1800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►Fast extraction but slow insertion</a:t>
            </a:r>
            <a:endParaRPr lang="en-US" alt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8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Implementation of Priority Queue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/>
              <a:t>Unsorted linked list: Simplest implementation</a:t>
            </a:r>
          </a:p>
          <a:p>
            <a:pPr lvl="1">
              <a:defRPr/>
            </a:pPr>
            <a:r>
              <a:rPr lang="en-US" altLang="en-US" sz="2400" dirty="0"/>
              <a:t>INSERT</a:t>
            </a:r>
          </a:p>
          <a:p>
            <a:pPr lvl="2">
              <a:defRPr/>
            </a:pPr>
            <a:r>
              <a:rPr lang="en-US" altLang="en-US" sz="2000" dirty="0"/>
              <a:t>O(1) time</a:t>
            </a:r>
          </a:p>
          <a:p>
            <a:pPr lvl="2">
              <a:defRPr/>
            </a:pPr>
            <a:r>
              <a:rPr lang="en-US" altLang="en-US" sz="2000" dirty="0"/>
              <a:t>Put the new item at front</a:t>
            </a:r>
          </a:p>
          <a:p>
            <a:pPr lvl="1">
              <a:defRPr/>
            </a:pPr>
            <a:r>
              <a:rPr lang="en-US" altLang="en-US" sz="2400" dirty="0"/>
              <a:t>EXTRACT-MAX </a:t>
            </a:r>
          </a:p>
          <a:p>
            <a:pPr lvl="2">
              <a:defRPr/>
            </a:pPr>
            <a:r>
              <a:rPr lang="en-US" altLang="en-US" sz="2000" dirty="0"/>
              <a:t>O(n) time</a:t>
            </a:r>
          </a:p>
          <a:p>
            <a:pPr lvl="2">
              <a:defRPr/>
            </a:pPr>
            <a:r>
              <a:rPr lang="en-US" altLang="en-US" sz="2000" dirty="0"/>
              <a:t>Scan the whole list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800" dirty="0"/>
              <a:t>►Fast insertion but slow extraction </a:t>
            </a:r>
          </a:p>
        </p:txBody>
      </p:sp>
    </p:spTree>
    <p:extLst>
      <p:ext uri="{BB962C8B-B14F-4D97-AF65-F5344CB8AC3E}">
        <p14:creationId xmlns:p14="http://schemas.microsoft.com/office/powerpoint/2010/main" val="4177422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B8E1E-278F-4124-AD73-B51699B40050}" type="slidenum">
              <a:rPr lang="en-US">
                <a:solidFill>
                  <a:srgbClr val="000000"/>
                </a:solidFill>
              </a:rPr>
              <a:pPr/>
              <a:t>68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Operations </a:t>
            </a:r>
            <a:br>
              <a:rPr lang="en-US" sz="3600"/>
            </a:br>
            <a:r>
              <a:rPr lang="en-US" sz="3600"/>
              <a:t>on Priority Queues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59762" cy="5338762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Max-priority queues support the following operations: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INSERT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(S, x)</a:t>
            </a:r>
            <a:r>
              <a:rPr lang="en-US" dirty="0"/>
              <a:t>: </a:t>
            </a:r>
            <a:r>
              <a:rPr lang="en-US" u="sng" dirty="0"/>
              <a:t>inserts</a:t>
            </a:r>
            <a:r>
              <a:rPr lang="en-US" dirty="0"/>
              <a:t> element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 into set </a:t>
            </a:r>
            <a:r>
              <a:rPr lang="en-US" dirty="0">
                <a:latin typeface="Comic Sans MS" pitchFamily="66" charset="0"/>
              </a:rPr>
              <a:t>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EXTRACT-MAX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(S)</a:t>
            </a:r>
            <a:r>
              <a:rPr lang="en-US" dirty="0"/>
              <a:t>: </a:t>
            </a:r>
            <a:r>
              <a:rPr lang="en-US" u="sng" dirty="0"/>
              <a:t>removes and returns</a:t>
            </a:r>
            <a:r>
              <a:rPr lang="en-US" dirty="0"/>
              <a:t> element of </a:t>
            </a:r>
            <a:r>
              <a:rPr lang="en-US" dirty="0">
                <a:latin typeface="Comic Sans MS" pitchFamily="66" charset="0"/>
              </a:rPr>
              <a:t>S</a:t>
            </a:r>
            <a:r>
              <a:rPr lang="en-US" dirty="0"/>
              <a:t> with largest key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(S)</a:t>
            </a:r>
            <a:r>
              <a:rPr lang="en-US" dirty="0"/>
              <a:t>: </a:t>
            </a:r>
            <a:r>
              <a:rPr lang="en-US" u="sng" dirty="0"/>
              <a:t>returns</a:t>
            </a:r>
            <a:r>
              <a:rPr lang="en-US" dirty="0"/>
              <a:t> element of </a:t>
            </a:r>
            <a:r>
              <a:rPr lang="en-US" dirty="0">
                <a:latin typeface="Comic Sans MS" pitchFamily="66" charset="0"/>
              </a:rPr>
              <a:t>S</a:t>
            </a:r>
            <a:r>
              <a:rPr lang="en-US" dirty="0"/>
              <a:t> with largest key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INCREASE-KEY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(S, x, k)</a:t>
            </a:r>
            <a:r>
              <a:rPr lang="en-US" dirty="0"/>
              <a:t>: </a:t>
            </a:r>
            <a:r>
              <a:rPr lang="en-US" u="sng" dirty="0"/>
              <a:t>increases</a:t>
            </a:r>
            <a:r>
              <a:rPr lang="en-US" dirty="0"/>
              <a:t> value of element </a:t>
            </a:r>
            <a:r>
              <a:rPr lang="en-US" dirty="0" err="1">
                <a:latin typeface="Comic Sans MS" pitchFamily="66" charset="0"/>
              </a:rPr>
              <a:t>x</a:t>
            </a:r>
            <a:r>
              <a:rPr lang="en-US" dirty="0" err="1"/>
              <a:t>’s</a:t>
            </a:r>
            <a:r>
              <a:rPr lang="en-US" dirty="0"/>
              <a:t> key to </a:t>
            </a:r>
            <a:r>
              <a:rPr lang="en-US" dirty="0">
                <a:latin typeface="Comic Sans MS" pitchFamily="66" charset="0"/>
              </a:rPr>
              <a:t>k</a:t>
            </a:r>
            <a:r>
              <a:rPr lang="en-US" dirty="0"/>
              <a:t> (Assume </a:t>
            </a:r>
            <a:r>
              <a:rPr lang="en-US" dirty="0">
                <a:latin typeface="Comic Sans MS" pitchFamily="66" charset="0"/>
              </a:rPr>
              <a:t>k ≥ </a:t>
            </a:r>
            <a:r>
              <a:rPr lang="en-US" dirty="0" err="1">
                <a:latin typeface="Comic Sans MS" pitchFamily="66" charset="0"/>
              </a:rPr>
              <a:t>x</a:t>
            </a:r>
            <a:r>
              <a:rPr lang="en-US" dirty="0" err="1"/>
              <a:t>’s</a:t>
            </a:r>
            <a:r>
              <a:rPr lang="en-US" dirty="0"/>
              <a:t> current key value)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E479F-164E-4BCE-8CA2-F48171F7E398}" type="slidenum">
              <a:rPr lang="en-US">
                <a:solidFill>
                  <a:srgbClr val="000000"/>
                </a:solidFill>
              </a:rPr>
              <a:pPr/>
              <a:t>69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HEAP-MAXIMUM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9200"/>
            <a:ext cx="6430962" cy="2667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Goal:</a:t>
            </a:r>
          </a:p>
          <a:p>
            <a:pPr marL="914400" lvl="1" indent="-457200"/>
            <a:r>
              <a:rPr lang="en-US"/>
              <a:t>Return the largest element of the heap</a:t>
            </a:r>
          </a:p>
          <a:p>
            <a:pPr marL="533400" indent="-533400">
              <a:buFontTx/>
              <a:buNone/>
            </a:pPr>
            <a:endParaRPr lang="en-US">
              <a:solidFill>
                <a:srgbClr val="DD0111"/>
              </a:solidFill>
              <a:latin typeface="Monotype Corsiva" pitchFamily="66" charset="0"/>
            </a:endParaRPr>
          </a:p>
          <a:p>
            <a:pPr marL="533400" indent="-533400"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/>
              <a:t> HEAP-MAXIMUM</a:t>
            </a:r>
            <a:r>
              <a:rPr lang="en-US">
                <a:latin typeface="Comic Sans MS" pitchFamily="66" charset="0"/>
              </a:rPr>
              <a:t>(A)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	</a:t>
            </a:r>
            <a:r>
              <a:rPr lang="en-US" sz="2400" b="1"/>
              <a:t>return </a:t>
            </a:r>
            <a:r>
              <a:rPr lang="en-US" sz="2400">
                <a:latin typeface="Comic Sans MS" pitchFamily="66" charset="0"/>
              </a:rPr>
              <a:t>A[1]</a:t>
            </a:r>
            <a:endParaRPr lang="en-US" i="1">
              <a:latin typeface="Monotype Corsiva" pitchFamily="66" charset="0"/>
            </a:endParaRP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6248400" y="25908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Running time:</a:t>
            </a:r>
            <a:r>
              <a:rPr lang="en-US" sz="200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O(1)</a:t>
            </a:r>
          </a:p>
        </p:txBody>
      </p:sp>
      <p:graphicFrame>
        <p:nvGraphicFramePr>
          <p:cNvPr id="48333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3730625"/>
          <a:ext cx="351155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Paint Shop Pro Image" r:id="rId4" imgW="3512195" imgH="2097561" progId="">
                  <p:embed/>
                </p:oleObj>
              </mc:Choice>
              <mc:Fallback>
                <p:oleObj name="Paint Shop Pro Image" r:id="rId4" imgW="3512195" imgH="2097561" progId="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0625"/>
                        <a:ext cx="3511550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4" name="Text Box 6"/>
          <p:cNvSpPr txBox="1">
            <a:spLocks noChangeArrowheads="1"/>
          </p:cNvSpPr>
          <p:nvPr/>
        </p:nvSpPr>
        <p:spPr bwMode="auto">
          <a:xfrm>
            <a:off x="2362200" y="365442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Heap A:</a:t>
            </a:r>
          </a:p>
        </p:txBody>
      </p: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2362200" y="5943600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Heap-Maximum(A) returns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Heap elements can be stored as array elements (since the tree is complete, there are not any “holes” in the tree)</a:t>
            </a:r>
          </a:p>
        </p:txBody>
      </p:sp>
    </p:spTree>
    <p:extLst>
      <p:ext uri="{BB962C8B-B14F-4D97-AF65-F5344CB8AC3E}">
        <p14:creationId xmlns:p14="http://schemas.microsoft.com/office/powerpoint/2010/main" val="5084152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3E6DA-6A7D-457D-8A0C-98278CF37E47}" type="slidenum">
              <a:rPr lang="en-US">
                <a:solidFill>
                  <a:srgbClr val="000000"/>
                </a:solidFill>
              </a:rPr>
              <a:pPr/>
              <a:t>70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HEAP-EXTRACT-MAX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59763" cy="38100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/>
              <a:t>Goal: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Extract the largest element of the heap (i.e., return the max value and also remove that element from the heap) </a:t>
            </a:r>
            <a:endParaRPr lang="en-US" sz="1800" dirty="0"/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/>
              <a:t>Idea: 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Exchange the root element with the last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Decrease the size of the heap by 1 element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Call MAX-HEAPIFY on the new root, on a heap of size n-1</a:t>
            </a:r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/>
        </p:nvGraphicFramePr>
        <p:xfrm>
          <a:off x="2438400" y="4572000"/>
          <a:ext cx="351155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Paint Shop Pro Image" r:id="rId4" imgW="3512195" imgH="2097561" progId="">
                  <p:embed/>
                </p:oleObj>
              </mc:Choice>
              <mc:Fallback>
                <p:oleObj name="Paint Shop Pro Image" r:id="rId4" imgW="3512195" imgH="2097561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3511550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1905000" y="44958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Heap A: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91000" y="4572000"/>
            <a:ext cx="3740150" cy="762000"/>
            <a:chOff x="2736" y="2880"/>
            <a:chExt cx="2356" cy="480"/>
          </a:xfrm>
        </p:grpSpPr>
        <p:sp>
          <p:nvSpPr>
            <p:cNvPr id="484359" name="Rectangle 7"/>
            <p:cNvSpPr>
              <a:spLocks noChangeArrowheads="1"/>
            </p:cNvSpPr>
            <p:nvPr/>
          </p:nvSpPr>
          <p:spPr bwMode="auto">
            <a:xfrm>
              <a:off x="2736" y="2880"/>
              <a:ext cx="480" cy="480"/>
            </a:xfrm>
            <a:prstGeom prst="rect">
              <a:avLst/>
            </a:prstGeom>
            <a:noFill/>
            <a:ln w="25400">
              <a:solidFill>
                <a:srgbClr val="DD011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4360" name="Text Box 8"/>
            <p:cNvSpPr txBox="1">
              <a:spLocks noChangeArrowheads="1"/>
            </p:cNvSpPr>
            <p:nvPr/>
          </p:nvSpPr>
          <p:spPr bwMode="auto">
            <a:xfrm>
              <a:off x="3264" y="2880"/>
              <a:ext cx="18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DD0111"/>
                  </a:solidFill>
                </a:rPr>
                <a:t>Root is the largest element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B5C50-3F73-4E16-92AC-7C4547537FCF}" type="slidenum">
              <a:rPr lang="en-US">
                <a:solidFill>
                  <a:srgbClr val="000000"/>
                </a:solidFill>
              </a:rPr>
              <a:pPr/>
              <a:t>71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z="2800"/>
              <a:t>HEAP-EXTRACT-MAX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447800"/>
            <a:ext cx="2943225" cy="1844675"/>
            <a:chOff x="240" y="912"/>
            <a:chExt cx="1854" cy="1162"/>
          </a:xfrm>
        </p:grpSpPr>
        <p:sp>
          <p:nvSpPr>
            <p:cNvPr id="486404" name="Line 4"/>
            <p:cNvSpPr>
              <a:spLocks noChangeAspect="1" noChangeShapeType="1"/>
            </p:cNvSpPr>
            <p:nvPr/>
          </p:nvSpPr>
          <p:spPr bwMode="auto">
            <a:xfrm flipV="1">
              <a:off x="954" y="172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05" name="Line 5"/>
            <p:cNvSpPr>
              <a:spLocks noChangeAspect="1" noChangeShapeType="1"/>
            </p:cNvSpPr>
            <p:nvPr/>
          </p:nvSpPr>
          <p:spPr bwMode="auto">
            <a:xfrm flipV="1">
              <a:off x="1421" y="143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06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520" y="168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07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861" y="143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0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1257" y="98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09" name="Line 9"/>
            <p:cNvSpPr>
              <a:spLocks noChangeShapeType="1"/>
            </p:cNvSpPr>
            <p:nvPr/>
          </p:nvSpPr>
          <p:spPr bwMode="auto">
            <a:xfrm flipV="1">
              <a:off x="346" y="100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10" name="Oval 10"/>
            <p:cNvSpPr>
              <a:spLocks noChangeArrowheads="1"/>
            </p:cNvSpPr>
            <p:nvPr/>
          </p:nvSpPr>
          <p:spPr bwMode="auto">
            <a:xfrm>
              <a:off x="490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86411" name="Oval 11"/>
            <p:cNvSpPr>
              <a:spLocks noChangeArrowheads="1"/>
            </p:cNvSpPr>
            <p:nvPr/>
          </p:nvSpPr>
          <p:spPr bwMode="auto">
            <a:xfrm>
              <a:off x="240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6412" name="Oval 12"/>
            <p:cNvSpPr>
              <a:spLocks noChangeArrowheads="1"/>
            </p:cNvSpPr>
            <p:nvPr/>
          </p:nvSpPr>
          <p:spPr bwMode="auto">
            <a:xfrm>
              <a:off x="682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86413" name="Oval 13"/>
            <p:cNvSpPr>
              <a:spLocks noChangeArrowheads="1"/>
            </p:cNvSpPr>
            <p:nvPr/>
          </p:nvSpPr>
          <p:spPr bwMode="auto">
            <a:xfrm>
              <a:off x="778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486414" name="Oval 14"/>
            <p:cNvSpPr>
              <a:spLocks noChangeArrowheads="1"/>
            </p:cNvSpPr>
            <p:nvPr/>
          </p:nvSpPr>
          <p:spPr bwMode="auto">
            <a:xfrm>
              <a:off x="1066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86415" name="Oval 15"/>
            <p:cNvSpPr>
              <a:spLocks noChangeArrowheads="1"/>
            </p:cNvSpPr>
            <p:nvPr/>
          </p:nvSpPr>
          <p:spPr bwMode="auto">
            <a:xfrm>
              <a:off x="922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86416" name="Oval 16"/>
            <p:cNvSpPr>
              <a:spLocks noChangeArrowheads="1"/>
            </p:cNvSpPr>
            <p:nvPr/>
          </p:nvSpPr>
          <p:spPr bwMode="auto">
            <a:xfrm>
              <a:off x="1234" y="9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86417" name="Oval 17"/>
            <p:cNvSpPr>
              <a:spLocks noChangeArrowheads="1"/>
            </p:cNvSpPr>
            <p:nvPr/>
          </p:nvSpPr>
          <p:spPr bwMode="auto">
            <a:xfrm>
              <a:off x="1640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86418" name="Oval 18"/>
            <p:cNvSpPr>
              <a:spLocks noChangeArrowheads="1"/>
            </p:cNvSpPr>
            <p:nvPr/>
          </p:nvSpPr>
          <p:spPr bwMode="auto">
            <a:xfrm>
              <a:off x="1316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86419" name="Oval 19"/>
            <p:cNvSpPr>
              <a:spLocks noChangeArrowheads="1"/>
            </p:cNvSpPr>
            <p:nvPr/>
          </p:nvSpPr>
          <p:spPr bwMode="auto">
            <a:xfrm>
              <a:off x="1892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486420" name="Text Box 20"/>
          <p:cNvSpPr txBox="1">
            <a:spLocks noChangeArrowheads="1"/>
          </p:cNvSpPr>
          <p:nvPr/>
        </p:nvSpPr>
        <p:spPr bwMode="auto">
          <a:xfrm>
            <a:off x="3886200" y="2133600"/>
            <a:ext cx="1414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DD0111"/>
                </a:solidFill>
                <a:latin typeface="Comic Sans MS" pitchFamily="66" charset="0"/>
              </a:rPr>
              <a:t>max = 16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10200" y="1447800"/>
            <a:ext cx="2943225" cy="1844675"/>
            <a:chOff x="3408" y="912"/>
            <a:chExt cx="1854" cy="1162"/>
          </a:xfrm>
        </p:grpSpPr>
        <p:sp>
          <p:nvSpPr>
            <p:cNvPr id="486422" name="Line 22"/>
            <p:cNvSpPr>
              <a:spLocks noChangeAspect="1" noChangeShapeType="1"/>
            </p:cNvSpPr>
            <p:nvPr/>
          </p:nvSpPr>
          <p:spPr bwMode="auto">
            <a:xfrm flipV="1">
              <a:off x="4589" y="143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23" name="Line 23"/>
            <p:cNvSpPr>
              <a:spLocks noChangeAspect="1" noChangeShapeType="1"/>
            </p:cNvSpPr>
            <p:nvPr/>
          </p:nvSpPr>
          <p:spPr bwMode="auto">
            <a:xfrm rot="16200000" flipV="1">
              <a:off x="3688" y="168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24" name="Line 24"/>
            <p:cNvSpPr>
              <a:spLocks noChangeAspect="1" noChangeShapeType="1"/>
            </p:cNvSpPr>
            <p:nvPr/>
          </p:nvSpPr>
          <p:spPr bwMode="auto">
            <a:xfrm rot="16200000" flipV="1">
              <a:off x="4029" y="143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25" name="Line 25"/>
            <p:cNvSpPr>
              <a:spLocks noChangeAspect="1" noChangeShapeType="1"/>
            </p:cNvSpPr>
            <p:nvPr/>
          </p:nvSpPr>
          <p:spPr bwMode="auto">
            <a:xfrm rot="16200000" flipV="1">
              <a:off x="4425" y="98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26" name="Line 26"/>
            <p:cNvSpPr>
              <a:spLocks noChangeShapeType="1"/>
            </p:cNvSpPr>
            <p:nvPr/>
          </p:nvSpPr>
          <p:spPr bwMode="auto">
            <a:xfrm flipV="1">
              <a:off x="3514" y="100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27" name="Oval 27"/>
            <p:cNvSpPr>
              <a:spLocks noChangeArrowheads="1"/>
            </p:cNvSpPr>
            <p:nvPr/>
          </p:nvSpPr>
          <p:spPr bwMode="auto">
            <a:xfrm>
              <a:off x="3658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86428" name="Oval 28"/>
            <p:cNvSpPr>
              <a:spLocks noChangeArrowheads="1"/>
            </p:cNvSpPr>
            <p:nvPr/>
          </p:nvSpPr>
          <p:spPr bwMode="auto">
            <a:xfrm>
              <a:off x="3408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6429" name="Oval 29"/>
            <p:cNvSpPr>
              <a:spLocks noChangeArrowheads="1"/>
            </p:cNvSpPr>
            <p:nvPr/>
          </p:nvSpPr>
          <p:spPr bwMode="auto">
            <a:xfrm>
              <a:off x="3850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86430" name="Oval 30"/>
            <p:cNvSpPr>
              <a:spLocks noChangeArrowheads="1"/>
            </p:cNvSpPr>
            <p:nvPr/>
          </p:nvSpPr>
          <p:spPr bwMode="auto">
            <a:xfrm>
              <a:off x="3946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486431" name="Oval 31"/>
            <p:cNvSpPr>
              <a:spLocks noChangeArrowheads="1"/>
            </p:cNvSpPr>
            <p:nvPr/>
          </p:nvSpPr>
          <p:spPr bwMode="auto">
            <a:xfrm>
              <a:off x="423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86432" name="Oval 32"/>
            <p:cNvSpPr>
              <a:spLocks noChangeArrowheads="1"/>
            </p:cNvSpPr>
            <p:nvPr/>
          </p:nvSpPr>
          <p:spPr bwMode="auto">
            <a:xfrm>
              <a:off x="4402" y="9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86433" name="Oval 33"/>
            <p:cNvSpPr>
              <a:spLocks noChangeArrowheads="1"/>
            </p:cNvSpPr>
            <p:nvPr/>
          </p:nvSpPr>
          <p:spPr bwMode="auto">
            <a:xfrm>
              <a:off x="4808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86434" name="Oval 34"/>
            <p:cNvSpPr>
              <a:spLocks noChangeArrowheads="1"/>
            </p:cNvSpPr>
            <p:nvPr/>
          </p:nvSpPr>
          <p:spPr bwMode="auto">
            <a:xfrm>
              <a:off x="448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86435" name="Oval 35"/>
            <p:cNvSpPr>
              <a:spLocks noChangeArrowheads="1"/>
            </p:cNvSpPr>
            <p:nvPr/>
          </p:nvSpPr>
          <p:spPr bwMode="auto">
            <a:xfrm>
              <a:off x="5060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486436" name="Freeform 36"/>
          <p:cNvSpPr>
            <a:spLocks/>
          </p:cNvSpPr>
          <p:nvPr/>
        </p:nvSpPr>
        <p:spPr bwMode="auto">
          <a:xfrm>
            <a:off x="1600200" y="1752600"/>
            <a:ext cx="457200" cy="1219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48" y="288"/>
              </a:cxn>
              <a:cxn ang="0">
                <a:pos x="0" y="768"/>
              </a:cxn>
            </a:cxnLst>
            <a:rect l="0" t="0" r="r" b="b"/>
            <a:pathLst>
              <a:path w="288" h="768">
                <a:moveTo>
                  <a:pt x="288" y="0"/>
                </a:moveTo>
                <a:cubicBezTo>
                  <a:pt x="192" y="80"/>
                  <a:pt x="96" y="160"/>
                  <a:pt x="48" y="288"/>
                </a:cubicBezTo>
                <a:cubicBezTo>
                  <a:pt x="0" y="416"/>
                  <a:pt x="0" y="712"/>
                  <a:pt x="0" y="768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86437" name="Text Box 37"/>
          <p:cNvSpPr txBox="1">
            <a:spLocks noChangeArrowheads="1"/>
          </p:cNvSpPr>
          <p:nvPr/>
        </p:nvSpPr>
        <p:spPr bwMode="auto">
          <a:xfrm>
            <a:off x="5334000" y="3346450"/>
            <a:ext cx="3303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Heap size decreased with 1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886200" y="4343400"/>
            <a:ext cx="2943225" cy="1844675"/>
            <a:chOff x="3408" y="912"/>
            <a:chExt cx="1854" cy="1162"/>
          </a:xfrm>
        </p:grpSpPr>
        <p:sp>
          <p:nvSpPr>
            <p:cNvPr id="486439" name="Line 39"/>
            <p:cNvSpPr>
              <a:spLocks noChangeAspect="1" noChangeShapeType="1"/>
            </p:cNvSpPr>
            <p:nvPr/>
          </p:nvSpPr>
          <p:spPr bwMode="auto">
            <a:xfrm flipV="1">
              <a:off x="4589" y="143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40" name="Line 40"/>
            <p:cNvSpPr>
              <a:spLocks noChangeAspect="1" noChangeShapeType="1"/>
            </p:cNvSpPr>
            <p:nvPr/>
          </p:nvSpPr>
          <p:spPr bwMode="auto">
            <a:xfrm rot="16200000" flipV="1">
              <a:off x="3688" y="168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41" name="Line 41"/>
            <p:cNvSpPr>
              <a:spLocks noChangeAspect="1" noChangeShapeType="1"/>
            </p:cNvSpPr>
            <p:nvPr/>
          </p:nvSpPr>
          <p:spPr bwMode="auto">
            <a:xfrm rot="16200000" flipV="1">
              <a:off x="4029" y="143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42" name="Line 42"/>
            <p:cNvSpPr>
              <a:spLocks noChangeAspect="1" noChangeShapeType="1"/>
            </p:cNvSpPr>
            <p:nvPr/>
          </p:nvSpPr>
          <p:spPr bwMode="auto">
            <a:xfrm rot="16200000" flipV="1">
              <a:off x="4425" y="98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43" name="Line 43"/>
            <p:cNvSpPr>
              <a:spLocks noChangeShapeType="1"/>
            </p:cNvSpPr>
            <p:nvPr/>
          </p:nvSpPr>
          <p:spPr bwMode="auto">
            <a:xfrm flipV="1">
              <a:off x="3514" y="100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444" name="Oval 44"/>
            <p:cNvSpPr>
              <a:spLocks noChangeArrowheads="1"/>
            </p:cNvSpPr>
            <p:nvPr/>
          </p:nvSpPr>
          <p:spPr bwMode="auto">
            <a:xfrm>
              <a:off x="3658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86445" name="Oval 45"/>
            <p:cNvSpPr>
              <a:spLocks noChangeArrowheads="1"/>
            </p:cNvSpPr>
            <p:nvPr/>
          </p:nvSpPr>
          <p:spPr bwMode="auto">
            <a:xfrm>
              <a:off x="3408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6446" name="Oval 46"/>
            <p:cNvSpPr>
              <a:spLocks noChangeArrowheads="1"/>
            </p:cNvSpPr>
            <p:nvPr/>
          </p:nvSpPr>
          <p:spPr bwMode="auto">
            <a:xfrm>
              <a:off x="3850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86447" name="Oval 47"/>
            <p:cNvSpPr>
              <a:spLocks noChangeArrowheads="1"/>
            </p:cNvSpPr>
            <p:nvPr/>
          </p:nvSpPr>
          <p:spPr bwMode="auto">
            <a:xfrm>
              <a:off x="3946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86448" name="Oval 48"/>
            <p:cNvSpPr>
              <a:spLocks noChangeArrowheads="1"/>
            </p:cNvSpPr>
            <p:nvPr/>
          </p:nvSpPr>
          <p:spPr bwMode="auto">
            <a:xfrm>
              <a:off x="423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86449" name="Oval 49"/>
            <p:cNvSpPr>
              <a:spLocks noChangeArrowheads="1"/>
            </p:cNvSpPr>
            <p:nvPr/>
          </p:nvSpPr>
          <p:spPr bwMode="auto">
            <a:xfrm>
              <a:off x="4402" y="9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486450" name="Oval 50"/>
            <p:cNvSpPr>
              <a:spLocks noChangeArrowheads="1"/>
            </p:cNvSpPr>
            <p:nvPr/>
          </p:nvSpPr>
          <p:spPr bwMode="auto">
            <a:xfrm>
              <a:off x="4808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86451" name="Oval 51"/>
            <p:cNvSpPr>
              <a:spLocks noChangeArrowheads="1"/>
            </p:cNvSpPr>
            <p:nvPr/>
          </p:nvSpPr>
          <p:spPr bwMode="auto">
            <a:xfrm>
              <a:off x="448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86452" name="Oval 52"/>
            <p:cNvSpPr>
              <a:spLocks noChangeArrowheads="1"/>
            </p:cNvSpPr>
            <p:nvPr/>
          </p:nvSpPr>
          <p:spPr bwMode="auto">
            <a:xfrm>
              <a:off x="5060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486453" name="Text Box 53"/>
          <p:cNvSpPr txBox="1">
            <a:spLocks noChangeArrowheads="1"/>
          </p:cNvSpPr>
          <p:nvPr/>
        </p:nvSpPr>
        <p:spPr bwMode="auto">
          <a:xfrm>
            <a:off x="685800" y="4800600"/>
            <a:ext cx="27863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D0111"/>
                </a:solidFill>
              </a:rPr>
              <a:t>Call MAX-HEAPIFY</a:t>
            </a:r>
            <a:r>
              <a:rPr lang="en-US" dirty="0">
                <a:solidFill>
                  <a:srgbClr val="DD0111"/>
                </a:solidFill>
                <a:latin typeface="Comic Sans MS" pitchFamily="66" charset="0"/>
              </a:rPr>
              <a:t>(A,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0" grpId="0"/>
      <p:bldP spid="486436" grpId="0" animBg="1"/>
      <p:bldP spid="486437" grpId="0"/>
      <p:bldP spid="48645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DE4B41-7E69-466A-ADD3-1327417E97F7}" type="slidenum">
              <a:rPr lang="en-US">
                <a:solidFill>
                  <a:srgbClr val="000000"/>
                </a:solidFill>
              </a:rPr>
              <a:pPr/>
              <a:t>72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HEAP-EXTRACT-MAX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26450" cy="5076825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:</a:t>
            </a:r>
            <a:r>
              <a:rPr lang="en-US" dirty="0"/>
              <a:t> HEAP-EXTRACT-MAX</a:t>
            </a:r>
            <a:r>
              <a:rPr lang="en-US" dirty="0">
                <a:latin typeface="Comic Sans MS" pitchFamily="66" charset="0"/>
              </a:rPr>
              <a:t>(A, n)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sz="2400" b="1" dirty="0"/>
              <a:t>if </a:t>
            </a:r>
            <a:r>
              <a:rPr lang="en-US" sz="2400" dirty="0">
                <a:latin typeface="Comic Sans MS" pitchFamily="66" charset="0"/>
              </a:rPr>
              <a:t>n &lt; 1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sz="2400" dirty="0"/>
              <a:t>     </a:t>
            </a:r>
            <a:r>
              <a:rPr lang="en-US" sz="2400" b="1" dirty="0"/>
              <a:t>then error </a:t>
            </a:r>
            <a:r>
              <a:rPr lang="en-US" sz="2400" dirty="0"/>
              <a:t>“heap underflow”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max ← A[1]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A[1] ← A[n]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sz="2400" dirty="0"/>
              <a:t> MAX-HEAPIFY</a:t>
            </a:r>
            <a:r>
              <a:rPr lang="en-US" sz="2400" dirty="0">
                <a:latin typeface="Comic Sans MS" pitchFamily="66" charset="0"/>
              </a:rPr>
              <a:t>(A, 1)</a:t>
            </a:r>
            <a:r>
              <a:rPr lang="en-US" sz="2400" dirty="0"/>
              <a:t>                 remakes heap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return </a:t>
            </a:r>
            <a:r>
              <a:rPr lang="en-US" sz="2400" dirty="0">
                <a:latin typeface="Comic Sans MS" pitchFamily="66" charset="0"/>
              </a:rPr>
              <a:t>max</a:t>
            </a: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 rot="13500000">
            <a:off x="5672138" y="4822825"/>
            <a:ext cx="152400" cy="1524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2971800" y="5867400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Running time:</a:t>
            </a:r>
            <a:r>
              <a:rPr lang="en-US" sz="200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O(lgn)</a:t>
            </a:r>
          </a:p>
        </p:txBody>
      </p:sp>
      <p:graphicFrame>
        <p:nvGraphicFramePr>
          <p:cNvPr id="49050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364163" y="2182813"/>
          <a:ext cx="3511550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Paint Shop Pro Image" r:id="rId4" imgW="3512195" imgH="2097561" progId="">
                  <p:embed/>
                </p:oleObj>
              </mc:Choice>
              <mc:Fallback>
                <p:oleObj name="Paint Shop Pro Image" r:id="rId4" imgW="3512195" imgH="2097561" progId="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182813"/>
                        <a:ext cx="3511550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nimBg="1"/>
      <p:bldP spid="490501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8E7180-BF84-4542-8238-694E609E4C4E}" type="slidenum">
              <a:rPr lang="en-US"/>
              <a:pPr/>
              <a:t>73</a:t>
            </a:fld>
            <a:endParaRPr 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HEAP-INCREASE-KEY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229600" cy="5076825"/>
          </a:xfrm>
        </p:spPr>
        <p:txBody>
          <a:bodyPr/>
          <a:lstStyle/>
          <a:p>
            <a:r>
              <a:rPr lang="en-US"/>
              <a:t>Goal:</a:t>
            </a:r>
          </a:p>
          <a:p>
            <a:pPr lvl="1"/>
            <a:r>
              <a:rPr lang="en-US"/>
              <a:t>Increases the key of an element i in the heap</a:t>
            </a:r>
          </a:p>
          <a:p>
            <a:r>
              <a:rPr lang="en-US"/>
              <a:t>Idea:</a:t>
            </a:r>
          </a:p>
          <a:p>
            <a:pPr lvl="1"/>
            <a:r>
              <a:rPr lang="en-US"/>
              <a:t>Increment the key of </a:t>
            </a:r>
            <a:r>
              <a:rPr lang="en-US">
                <a:latin typeface="Comic Sans MS" pitchFamily="66" charset="0"/>
              </a:rPr>
              <a:t>A[i]</a:t>
            </a:r>
            <a:r>
              <a:rPr lang="en-US"/>
              <a:t> to its new value</a:t>
            </a:r>
          </a:p>
          <a:p>
            <a:pPr lvl="1"/>
            <a:r>
              <a:rPr lang="en-US"/>
              <a:t>If the max-heap property does not hold anymore: traverse a path toward the root to find the proper place for the newly increased key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4343400"/>
            <a:ext cx="2943225" cy="1844675"/>
            <a:chOff x="328" y="1879"/>
            <a:chExt cx="1854" cy="1162"/>
          </a:xfrm>
        </p:grpSpPr>
        <p:sp>
          <p:nvSpPr>
            <p:cNvPr id="473093" name="Line 5"/>
            <p:cNvSpPr>
              <a:spLocks noChangeAspect="1" noChangeShapeType="1"/>
            </p:cNvSpPr>
            <p:nvPr/>
          </p:nvSpPr>
          <p:spPr bwMode="auto">
            <a:xfrm flipV="1">
              <a:off x="1042" y="269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3094" name="Line 6"/>
            <p:cNvSpPr>
              <a:spLocks noChangeAspect="1" noChangeShapeType="1"/>
            </p:cNvSpPr>
            <p:nvPr/>
          </p:nvSpPr>
          <p:spPr bwMode="auto">
            <a:xfrm flipV="1">
              <a:off x="1509" y="240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309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608" y="264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309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49" y="239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309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345" y="194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3098" name="Line 10"/>
            <p:cNvSpPr>
              <a:spLocks noChangeShapeType="1"/>
            </p:cNvSpPr>
            <p:nvPr/>
          </p:nvSpPr>
          <p:spPr bwMode="auto">
            <a:xfrm flipV="1">
              <a:off x="434" y="197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3099" name="Oval 11"/>
            <p:cNvSpPr>
              <a:spLocks noChangeArrowheads="1"/>
            </p:cNvSpPr>
            <p:nvPr/>
          </p:nvSpPr>
          <p:spPr bwMode="auto">
            <a:xfrm>
              <a:off x="578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73100" name="Oval 12"/>
            <p:cNvSpPr>
              <a:spLocks noChangeArrowheads="1"/>
            </p:cNvSpPr>
            <p:nvPr/>
          </p:nvSpPr>
          <p:spPr bwMode="auto">
            <a:xfrm>
              <a:off x="328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73101" name="Oval 13"/>
            <p:cNvSpPr>
              <a:spLocks noChangeArrowheads="1"/>
            </p:cNvSpPr>
            <p:nvPr/>
          </p:nvSpPr>
          <p:spPr bwMode="auto">
            <a:xfrm>
              <a:off x="77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73102" name="Oval 14"/>
            <p:cNvSpPr>
              <a:spLocks noChangeArrowheads="1"/>
            </p:cNvSpPr>
            <p:nvPr/>
          </p:nvSpPr>
          <p:spPr bwMode="auto">
            <a:xfrm>
              <a:off x="866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73103" name="Oval 15"/>
            <p:cNvSpPr>
              <a:spLocks noChangeArrowheads="1"/>
            </p:cNvSpPr>
            <p:nvPr/>
          </p:nvSpPr>
          <p:spPr bwMode="auto">
            <a:xfrm>
              <a:off x="115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3104" name="Oval 16"/>
            <p:cNvSpPr>
              <a:spLocks noChangeArrowheads="1"/>
            </p:cNvSpPr>
            <p:nvPr/>
          </p:nvSpPr>
          <p:spPr bwMode="auto">
            <a:xfrm>
              <a:off x="101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73105" name="Oval 17"/>
            <p:cNvSpPr>
              <a:spLocks noChangeArrowheads="1"/>
            </p:cNvSpPr>
            <p:nvPr/>
          </p:nvSpPr>
          <p:spPr bwMode="auto">
            <a:xfrm>
              <a:off x="1322" y="18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73106" name="Oval 18"/>
            <p:cNvSpPr>
              <a:spLocks noChangeArrowheads="1"/>
            </p:cNvSpPr>
            <p:nvPr/>
          </p:nvSpPr>
          <p:spPr bwMode="auto">
            <a:xfrm>
              <a:off x="1728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73107" name="Oval 19"/>
            <p:cNvSpPr>
              <a:spLocks noChangeArrowheads="1"/>
            </p:cNvSpPr>
            <p:nvPr/>
          </p:nvSpPr>
          <p:spPr bwMode="auto">
            <a:xfrm>
              <a:off x="140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73108" name="Oval 20"/>
            <p:cNvSpPr>
              <a:spLocks noChangeArrowheads="1"/>
            </p:cNvSpPr>
            <p:nvPr/>
          </p:nvSpPr>
          <p:spPr bwMode="auto">
            <a:xfrm>
              <a:off x="1980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73109" name="Text Box 21"/>
            <p:cNvSpPr txBox="1">
              <a:spLocks noChangeArrowheads="1"/>
            </p:cNvSpPr>
            <p:nvPr/>
          </p:nvSpPr>
          <p:spPr bwMode="auto">
            <a:xfrm>
              <a:off x="794" y="2655"/>
              <a:ext cx="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i</a:t>
              </a:r>
            </a:p>
          </p:txBody>
        </p:sp>
      </p:grpSp>
      <p:sp>
        <p:nvSpPr>
          <p:cNvPr id="473110" name="Text Box 22"/>
          <p:cNvSpPr txBox="1">
            <a:spLocks noChangeArrowheads="1"/>
          </p:cNvSpPr>
          <p:nvPr/>
        </p:nvSpPr>
        <p:spPr bwMode="auto">
          <a:xfrm>
            <a:off x="1371600" y="5778500"/>
            <a:ext cx="162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DD0111"/>
                </a:solidFill>
                <a:latin typeface="Comic Sans MS" pitchFamily="66" charset="0"/>
              </a:rPr>
              <a:t>Key [i]</a:t>
            </a:r>
            <a:r>
              <a:rPr lang="en-US" sz="2000">
                <a:solidFill>
                  <a:srgbClr val="DD0111"/>
                </a:solidFill>
              </a:rPr>
              <a:t> </a:t>
            </a:r>
            <a:r>
              <a:rPr lang="en-US" sz="2000">
                <a:solidFill>
                  <a:srgbClr val="DD0111"/>
                </a:solidFill>
                <a:cs typeface="Arial" charset="0"/>
              </a:rPr>
              <a:t>← 15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DC1452-368C-410D-94B2-843BCCA3DC6C}" type="slidenum">
              <a:rPr lang="en-US"/>
              <a:pPr/>
              <a:t>74</a:t>
            </a:fld>
            <a:endParaRPr 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z="2800"/>
              <a:t>HEAP-INCREASE-KEY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33975" y="4098925"/>
            <a:ext cx="2943225" cy="1844675"/>
            <a:chOff x="3445" y="2582"/>
            <a:chExt cx="1854" cy="1162"/>
          </a:xfrm>
        </p:grpSpPr>
        <p:sp>
          <p:nvSpPr>
            <p:cNvPr id="475140" name="Line 4"/>
            <p:cNvSpPr>
              <a:spLocks noChangeAspect="1" noChangeShapeType="1"/>
            </p:cNvSpPr>
            <p:nvPr/>
          </p:nvSpPr>
          <p:spPr bwMode="auto">
            <a:xfrm flipV="1">
              <a:off x="4159" y="339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141" name="Line 5"/>
            <p:cNvSpPr>
              <a:spLocks noChangeAspect="1" noChangeShapeType="1"/>
            </p:cNvSpPr>
            <p:nvPr/>
          </p:nvSpPr>
          <p:spPr bwMode="auto">
            <a:xfrm flipV="1">
              <a:off x="4626" y="31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142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3725" y="335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14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4066" y="310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144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462" y="265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145" name="Line 9"/>
            <p:cNvSpPr>
              <a:spLocks noChangeShapeType="1"/>
            </p:cNvSpPr>
            <p:nvPr/>
          </p:nvSpPr>
          <p:spPr bwMode="auto">
            <a:xfrm flipV="1">
              <a:off x="3551" y="267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146" name="Oval 10"/>
            <p:cNvSpPr>
              <a:spLocks noChangeArrowheads="1"/>
            </p:cNvSpPr>
            <p:nvPr/>
          </p:nvSpPr>
          <p:spPr bwMode="auto">
            <a:xfrm>
              <a:off x="3695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75147" name="Oval 11"/>
            <p:cNvSpPr>
              <a:spLocks noChangeArrowheads="1"/>
            </p:cNvSpPr>
            <p:nvPr/>
          </p:nvSpPr>
          <p:spPr bwMode="auto">
            <a:xfrm>
              <a:off x="3445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75148" name="Oval 12"/>
            <p:cNvSpPr>
              <a:spLocks noChangeArrowheads="1"/>
            </p:cNvSpPr>
            <p:nvPr/>
          </p:nvSpPr>
          <p:spPr bwMode="auto">
            <a:xfrm>
              <a:off x="3887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75149" name="Oval 13"/>
            <p:cNvSpPr>
              <a:spLocks noChangeArrowheads="1"/>
            </p:cNvSpPr>
            <p:nvPr/>
          </p:nvSpPr>
          <p:spPr bwMode="auto">
            <a:xfrm>
              <a:off x="3983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75150" name="Oval 14"/>
            <p:cNvSpPr>
              <a:spLocks noChangeArrowheads="1"/>
            </p:cNvSpPr>
            <p:nvPr/>
          </p:nvSpPr>
          <p:spPr bwMode="auto">
            <a:xfrm>
              <a:off x="4271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5151" name="Oval 15"/>
            <p:cNvSpPr>
              <a:spLocks noChangeArrowheads="1"/>
            </p:cNvSpPr>
            <p:nvPr/>
          </p:nvSpPr>
          <p:spPr bwMode="auto">
            <a:xfrm>
              <a:off x="4127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75152" name="Oval 16"/>
            <p:cNvSpPr>
              <a:spLocks noChangeArrowheads="1"/>
            </p:cNvSpPr>
            <p:nvPr/>
          </p:nvSpPr>
          <p:spPr bwMode="auto">
            <a:xfrm>
              <a:off x="4439" y="25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75153" name="Oval 17"/>
            <p:cNvSpPr>
              <a:spLocks noChangeArrowheads="1"/>
            </p:cNvSpPr>
            <p:nvPr/>
          </p:nvSpPr>
          <p:spPr bwMode="auto">
            <a:xfrm>
              <a:off x="4845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75154" name="Oval 18"/>
            <p:cNvSpPr>
              <a:spLocks noChangeArrowheads="1"/>
            </p:cNvSpPr>
            <p:nvPr/>
          </p:nvSpPr>
          <p:spPr bwMode="auto">
            <a:xfrm>
              <a:off x="4521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75155" name="Oval 19"/>
            <p:cNvSpPr>
              <a:spLocks noChangeArrowheads="1"/>
            </p:cNvSpPr>
            <p:nvPr/>
          </p:nvSpPr>
          <p:spPr bwMode="auto">
            <a:xfrm>
              <a:off x="5097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75156" name="Text Box 20"/>
            <p:cNvSpPr txBox="1">
              <a:spLocks noChangeArrowheads="1"/>
            </p:cNvSpPr>
            <p:nvPr/>
          </p:nvSpPr>
          <p:spPr bwMode="auto">
            <a:xfrm>
              <a:off x="3984" y="2832"/>
              <a:ext cx="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i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62013" y="1355725"/>
            <a:ext cx="2943225" cy="2349500"/>
            <a:chOff x="543" y="854"/>
            <a:chExt cx="1854" cy="1480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543" y="854"/>
              <a:ext cx="1854" cy="1162"/>
              <a:chOff x="328" y="1879"/>
              <a:chExt cx="1854" cy="1162"/>
            </a:xfrm>
          </p:grpSpPr>
          <p:sp>
            <p:nvSpPr>
              <p:cNvPr id="475159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1042" y="2691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60" name="Line 24"/>
              <p:cNvSpPr>
                <a:spLocks noChangeAspect="1" noChangeShapeType="1"/>
              </p:cNvSpPr>
              <p:nvPr/>
            </p:nvSpPr>
            <p:spPr bwMode="auto">
              <a:xfrm flipV="1">
                <a:off x="1509" y="240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61" name="Line 25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608" y="264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62" name="Line 2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949" y="239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63" name="Line 27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345" y="194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64" name="Line 28"/>
              <p:cNvSpPr>
                <a:spLocks noChangeShapeType="1"/>
              </p:cNvSpPr>
              <p:nvPr/>
            </p:nvSpPr>
            <p:spPr bwMode="auto">
              <a:xfrm flipV="1">
                <a:off x="434" y="197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65" name="Oval 29"/>
              <p:cNvSpPr>
                <a:spLocks noChangeArrowheads="1"/>
              </p:cNvSpPr>
              <p:nvPr/>
            </p:nvSpPr>
            <p:spPr bwMode="auto"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475166" name="Oval 30"/>
              <p:cNvSpPr>
                <a:spLocks noChangeArrowheads="1"/>
              </p:cNvSpPr>
              <p:nvPr/>
            </p:nvSpPr>
            <p:spPr bwMode="auto"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75167" name="Oval 31"/>
              <p:cNvSpPr>
                <a:spLocks noChangeArrowheads="1"/>
              </p:cNvSpPr>
              <p:nvPr/>
            </p:nvSpPr>
            <p:spPr bwMode="auto"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475168" name="Oval 32"/>
              <p:cNvSpPr>
                <a:spLocks noChangeArrowheads="1"/>
              </p:cNvSpPr>
              <p:nvPr/>
            </p:nvSpPr>
            <p:spPr bwMode="auto"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475169" name="Oval 33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475170" name="Oval 34"/>
              <p:cNvSpPr>
                <a:spLocks noChangeArrowheads="1"/>
              </p:cNvSpPr>
              <p:nvPr/>
            </p:nvSpPr>
            <p:spPr bwMode="auto"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75171" name="Oval 35"/>
              <p:cNvSpPr>
                <a:spLocks noChangeArrowheads="1"/>
              </p:cNvSpPr>
              <p:nvPr/>
            </p:nvSpPr>
            <p:spPr bwMode="auto"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475172" name="Oval 36"/>
              <p:cNvSpPr>
                <a:spLocks noChangeArrowheads="1"/>
              </p:cNvSpPr>
              <p:nvPr/>
            </p:nvSpPr>
            <p:spPr bwMode="auto"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10</a:t>
                </a:r>
              </a:p>
            </p:txBody>
          </p:sp>
          <p:sp>
            <p:nvSpPr>
              <p:cNvPr id="475173" name="Oval 37"/>
              <p:cNvSpPr>
                <a:spLocks noChangeArrowheads="1"/>
              </p:cNvSpPr>
              <p:nvPr/>
            </p:nvSpPr>
            <p:spPr bwMode="auto"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475174" name="Oval 38"/>
              <p:cNvSpPr>
                <a:spLocks noChangeArrowheads="1"/>
              </p:cNvSpPr>
              <p:nvPr/>
            </p:nvSpPr>
            <p:spPr bwMode="auto"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475175" name="Text Box 39"/>
              <p:cNvSpPr txBox="1">
                <a:spLocks noChangeArrowheads="1"/>
              </p:cNvSpPr>
              <p:nvPr/>
            </p:nvSpPr>
            <p:spPr bwMode="auto">
              <a:xfrm>
                <a:off x="794" y="2655"/>
                <a:ext cx="1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Monotype Corsiva" pitchFamily="66" charset="0"/>
                  </a:rPr>
                  <a:t>i</a:t>
                </a:r>
              </a:p>
            </p:txBody>
          </p:sp>
        </p:grpSp>
        <p:sp>
          <p:nvSpPr>
            <p:cNvPr id="475176" name="Text Box 40"/>
            <p:cNvSpPr txBox="1">
              <a:spLocks noChangeArrowheads="1"/>
            </p:cNvSpPr>
            <p:nvPr/>
          </p:nvSpPr>
          <p:spPr bwMode="auto">
            <a:xfrm>
              <a:off x="1008" y="2122"/>
              <a:ext cx="7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DD0111"/>
                  </a:solidFill>
                  <a:latin typeface="Monotype Corsiva" pitchFamily="66" charset="0"/>
                </a:rPr>
                <a:t>Key </a:t>
              </a:r>
              <a:r>
                <a:rPr lang="en-US" sz="1600">
                  <a:solidFill>
                    <a:srgbClr val="DD0111"/>
                  </a:solidFill>
                </a:rPr>
                <a:t>[</a:t>
              </a:r>
              <a:r>
                <a:rPr lang="en-US" sz="1600">
                  <a:solidFill>
                    <a:srgbClr val="DD0111"/>
                  </a:solidFill>
                  <a:latin typeface="Monotype Corsiva" pitchFamily="66" charset="0"/>
                </a:rPr>
                <a:t>i </a:t>
              </a:r>
              <a:r>
                <a:rPr lang="en-US" sz="1600">
                  <a:solidFill>
                    <a:srgbClr val="DD0111"/>
                  </a:solidFill>
                </a:rPr>
                <a:t>] </a:t>
              </a:r>
              <a:r>
                <a:rPr lang="en-US" sz="1600">
                  <a:solidFill>
                    <a:srgbClr val="DD0111"/>
                  </a:solidFill>
                  <a:cs typeface="Arial" charset="0"/>
                </a:rPr>
                <a:t>← 15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133975" y="1355725"/>
            <a:ext cx="2943225" cy="1844675"/>
            <a:chOff x="3445" y="854"/>
            <a:chExt cx="1854" cy="1162"/>
          </a:xfrm>
        </p:grpSpPr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3445" y="854"/>
              <a:ext cx="1854" cy="1162"/>
              <a:chOff x="328" y="1879"/>
              <a:chExt cx="1854" cy="1162"/>
            </a:xfrm>
          </p:grpSpPr>
          <p:sp>
            <p:nvSpPr>
              <p:cNvPr id="475179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1042" y="2691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80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1509" y="240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81" name="Line 45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608" y="264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82" name="Line 4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949" y="239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83" name="Line 47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345" y="194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84" name="Line 48"/>
              <p:cNvSpPr>
                <a:spLocks noChangeShapeType="1"/>
              </p:cNvSpPr>
              <p:nvPr/>
            </p:nvSpPr>
            <p:spPr bwMode="auto">
              <a:xfrm flipV="1">
                <a:off x="434" y="197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185" name="Oval 49"/>
              <p:cNvSpPr>
                <a:spLocks noChangeArrowheads="1"/>
              </p:cNvSpPr>
              <p:nvPr/>
            </p:nvSpPr>
            <p:spPr bwMode="auto"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475186" name="Oval 50"/>
              <p:cNvSpPr>
                <a:spLocks noChangeArrowheads="1"/>
              </p:cNvSpPr>
              <p:nvPr/>
            </p:nvSpPr>
            <p:spPr bwMode="auto"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75187" name="Oval 51"/>
              <p:cNvSpPr>
                <a:spLocks noChangeArrowheads="1"/>
              </p:cNvSpPr>
              <p:nvPr/>
            </p:nvSpPr>
            <p:spPr bwMode="auto"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15</a:t>
                </a:r>
              </a:p>
            </p:txBody>
          </p:sp>
          <p:sp>
            <p:nvSpPr>
              <p:cNvPr id="475188" name="Oval 52"/>
              <p:cNvSpPr>
                <a:spLocks noChangeArrowheads="1"/>
              </p:cNvSpPr>
              <p:nvPr/>
            </p:nvSpPr>
            <p:spPr bwMode="auto"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475189" name="Oval 53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475190" name="Oval 54"/>
              <p:cNvSpPr>
                <a:spLocks noChangeArrowheads="1"/>
              </p:cNvSpPr>
              <p:nvPr/>
            </p:nvSpPr>
            <p:spPr bwMode="auto"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475191" name="Oval 55"/>
              <p:cNvSpPr>
                <a:spLocks noChangeArrowheads="1"/>
              </p:cNvSpPr>
              <p:nvPr/>
            </p:nvSpPr>
            <p:spPr bwMode="auto"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16</a:t>
                </a:r>
              </a:p>
            </p:txBody>
          </p:sp>
          <p:sp>
            <p:nvSpPr>
              <p:cNvPr id="475192" name="Oval 56"/>
              <p:cNvSpPr>
                <a:spLocks noChangeArrowheads="1"/>
              </p:cNvSpPr>
              <p:nvPr/>
            </p:nvSpPr>
            <p:spPr bwMode="auto"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10</a:t>
                </a:r>
              </a:p>
            </p:txBody>
          </p:sp>
          <p:sp>
            <p:nvSpPr>
              <p:cNvPr id="475193" name="Oval 57"/>
              <p:cNvSpPr>
                <a:spLocks noChangeArrowheads="1"/>
              </p:cNvSpPr>
              <p:nvPr/>
            </p:nvSpPr>
            <p:spPr bwMode="auto"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475194" name="Oval 58"/>
              <p:cNvSpPr>
                <a:spLocks noChangeArrowheads="1"/>
              </p:cNvSpPr>
              <p:nvPr/>
            </p:nvSpPr>
            <p:spPr bwMode="auto"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475195" name="Text Box 59"/>
              <p:cNvSpPr txBox="1">
                <a:spLocks noChangeArrowheads="1"/>
              </p:cNvSpPr>
              <p:nvPr/>
            </p:nvSpPr>
            <p:spPr bwMode="auto">
              <a:xfrm>
                <a:off x="794" y="2655"/>
                <a:ext cx="1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Monotype Corsiva" pitchFamily="66" charset="0"/>
                  </a:rPr>
                  <a:t>i</a:t>
                </a:r>
              </a:p>
            </p:txBody>
          </p:sp>
        </p:grpSp>
        <p:sp>
          <p:nvSpPr>
            <p:cNvPr id="475196" name="Freeform 60"/>
            <p:cNvSpPr>
              <a:spLocks/>
            </p:cNvSpPr>
            <p:nvPr/>
          </p:nvSpPr>
          <p:spPr bwMode="auto">
            <a:xfrm>
              <a:off x="3728" y="1776"/>
              <a:ext cx="112" cy="144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6"/>
                </a:cxn>
                <a:cxn ang="0">
                  <a:pos x="112" y="144"/>
                </a:cxn>
              </a:cxnLst>
              <a:rect l="0" t="0" r="r" b="b"/>
              <a:pathLst>
                <a:path w="112" h="144">
                  <a:moveTo>
                    <a:pt x="16" y="0"/>
                  </a:moveTo>
                  <a:cubicBezTo>
                    <a:pt x="8" y="36"/>
                    <a:pt x="0" y="72"/>
                    <a:pt x="16" y="96"/>
                  </a:cubicBezTo>
                  <a:cubicBezTo>
                    <a:pt x="32" y="120"/>
                    <a:pt x="72" y="132"/>
                    <a:pt x="112" y="144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862013" y="4098925"/>
            <a:ext cx="2943225" cy="1844675"/>
            <a:chOff x="543" y="2582"/>
            <a:chExt cx="1854" cy="1162"/>
          </a:xfrm>
        </p:grpSpPr>
        <p:sp>
          <p:nvSpPr>
            <p:cNvPr id="475198" name="Line 62"/>
            <p:cNvSpPr>
              <a:spLocks noChangeAspect="1" noChangeShapeType="1"/>
            </p:cNvSpPr>
            <p:nvPr/>
          </p:nvSpPr>
          <p:spPr bwMode="auto">
            <a:xfrm flipV="1">
              <a:off x="1257" y="339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199" name="Line 63"/>
            <p:cNvSpPr>
              <a:spLocks noChangeAspect="1" noChangeShapeType="1"/>
            </p:cNvSpPr>
            <p:nvPr/>
          </p:nvSpPr>
          <p:spPr bwMode="auto">
            <a:xfrm flipV="1">
              <a:off x="1724" y="31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200" name="Line 64"/>
            <p:cNvSpPr>
              <a:spLocks noChangeAspect="1" noChangeShapeType="1"/>
            </p:cNvSpPr>
            <p:nvPr/>
          </p:nvSpPr>
          <p:spPr bwMode="auto">
            <a:xfrm rot="16200000" flipV="1">
              <a:off x="823" y="335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201" name="Line 65"/>
            <p:cNvSpPr>
              <a:spLocks noChangeAspect="1" noChangeShapeType="1"/>
            </p:cNvSpPr>
            <p:nvPr/>
          </p:nvSpPr>
          <p:spPr bwMode="auto">
            <a:xfrm rot="16200000" flipV="1">
              <a:off x="1164" y="310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202" name="Line 66"/>
            <p:cNvSpPr>
              <a:spLocks noChangeAspect="1" noChangeShapeType="1"/>
            </p:cNvSpPr>
            <p:nvPr/>
          </p:nvSpPr>
          <p:spPr bwMode="auto">
            <a:xfrm rot="16200000" flipV="1">
              <a:off x="1560" y="265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203" name="Line 67"/>
            <p:cNvSpPr>
              <a:spLocks noChangeShapeType="1"/>
            </p:cNvSpPr>
            <p:nvPr/>
          </p:nvSpPr>
          <p:spPr bwMode="auto">
            <a:xfrm flipV="1">
              <a:off x="649" y="267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5204" name="Oval 68"/>
            <p:cNvSpPr>
              <a:spLocks noChangeArrowheads="1"/>
            </p:cNvSpPr>
            <p:nvPr/>
          </p:nvSpPr>
          <p:spPr bwMode="auto">
            <a:xfrm>
              <a:off x="793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75205" name="Oval 69"/>
            <p:cNvSpPr>
              <a:spLocks noChangeArrowheads="1"/>
            </p:cNvSpPr>
            <p:nvPr/>
          </p:nvSpPr>
          <p:spPr bwMode="auto">
            <a:xfrm>
              <a:off x="543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75206" name="Oval 70"/>
            <p:cNvSpPr>
              <a:spLocks noChangeArrowheads="1"/>
            </p:cNvSpPr>
            <p:nvPr/>
          </p:nvSpPr>
          <p:spPr bwMode="auto">
            <a:xfrm>
              <a:off x="985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75207" name="Oval 71"/>
            <p:cNvSpPr>
              <a:spLocks noChangeArrowheads="1"/>
            </p:cNvSpPr>
            <p:nvPr/>
          </p:nvSpPr>
          <p:spPr bwMode="auto">
            <a:xfrm>
              <a:off x="1081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75208" name="Oval 72"/>
            <p:cNvSpPr>
              <a:spLocks noChangeArrowheads="1"/>
            </p:cNvSpPr>
            <p:nvPr/>
          </p:nvSpPr>
          <p:spPr bwMode="auto">
            <a:xfrm>
              <a:off x="1369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5209" name="Oval 73"/>
            <p:cNvSpPr>
              <a:spLocks noChangeArrowheads="1"/>
            </p:cNvSpPr>
            <p:nvPr/>
          </p:nvSpPr>
          <p:spPr bwMode="auto">
            <a:xfrm>
              <a:off x="1225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75210" name="Oval 74"/>
            <p:cNvSpPr>
              <a:spLocks noChangeArrowheads="1"/>
            </p:cNvSpPr>
            <p:nvPr/>
          </p:nvSpPr>
          <p:spPr bwMode="auto">
            <a:xfrm>
              <a:off x="1537" y="25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75211" name="Oval 75"/>
            <p:cNvSpPr>
              <a:spLocks noChangeArrowheads="1"/>
            </p:cNvSpPr>
            <p:nvPr/>
          </p:nvSpPr>
          <p:spPr bwMode="auto">
            <a:xfrm>
              <a:off x="1943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75212" name="Oval 76"/>
            <p:cNvSpPr>
              <a:spLocks noChangeArrowheads="1"/>
            </p:cNvSpPr>
            <p:nvPr/>
          </p:nvSpPr>
          <p:spPr bwMode="auto">
            <a:xfrm>
              <a:off x="1619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75213" name="Oval 77"/>
            <p:cNvSpPr>
              <a:spLocks noChangeArrowheads="1"/>
            </p:cNvSpPr>
            <p:nvPr/>
          </p:nvSpPr>
          <p:spPr bwMode="auto">
            <a:xfrm>
              <a:off x="2195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75214" name="Text Box 78"/>
            <p:cNvSpPr txBox="1">
              <a:spLocks noChangeArrowheads="1"/>
            </p:cNvSpPr>
            <p:nvPr/>
          </p:nvSpPr>
          <p:spPr bwMode="auto">
            <a:xfrm>
              <a:off x="816" y="3120"/>
              <a:ext cx="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i</a:t>
              </a:r>
            </a:p>
          </p:txBody>
        </p:sp>
        <p:sp>
          <p:nvSpPr>
            <p:cNvPr id="475215" name="Freeform 79"/>
            <p:cNvSpPr>
              <a:spLocks/>
            </p:cNvSpPr>
            <p:nvPr/>
          </p:nvSpPr>
          <p:spPr bwMode="auto">
            <a:xfrm>
              <a:off x="816" y="3072"/>
              <a:ext cx="240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48" y="48"/>
                </a:cxn>
                <a:cxn ang="0">
                  <a:pos x="240" y="0"/>
                </a:cxn>
              </a:cxnLst>
              <a:rect l="0" t="0" r="r" b="b"/>
              <a:pathLst>
                <a:path w="240" h="192">
                  <a:moveTo>
                    <a:pt x="0" y="192"/>
                  </a:moveTo>
                  <a:cubicBezTo>
                    <a:pt x="4" y="136"/>
                    <a:pt x="8" y="80"/>
                    <a:pt x="48" y="48"/>
                  </a:cubicBezTo>
                  <a:cubicBezTo>
                    <a:pt x="88" y="16"/>
                    <a:pt x="164" y="8"/>
                    <a:pt x="24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6BE092-FE29-4FE9-AEC1-2FEA3995E34A}" type="slidenum">
              <a:rPr lang="en-US"/>
              <a:pPr/>
              <a:t>75</a:t>
            </a:fld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HEAP-INCREASE-KEY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425575"/>
            <a:ext cx="8259762" cy="4722813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/>
              <a:t> HEAP-INCREASE-KEY</a:t>
            </a:r>
            <a:r>
              <a:rPr lang="en-US">
                <a:latin typeface="Comic Sans MS" pitchFamily="66" charset="0"/>
              </a:rPr>
              <a:t>(A, i, key)</a:t>
            </a:r>
          </a:p>
          <a:p>
            <a:pPr marL="533400" indent="-533400">
              <a:buFontTx/>
              <a:buNone/>
            </a:pPr>
            <a:endParaRPr lang="en-US" sz="2400">
              <a:latin typeface="Comic Sans MS" pitchFamily="66" charset="0"/>
            </a:endParaRPr>
          </a:p>
          <a:p>
            <a:pPr marL="533400" indent="-533400"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if </a:t>
            </a:r>
            <a:r>
              <a:rPr lang="en-US" sz="2400">
                <a:latin typeface="Comic Sans MS" pitchFamily="66" charset="0"/>
              </a:rPr>
              <a:t>key &lt; A[i]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    </a:t>
            </a:r>
            <a:r>
              <a:rPr lang="en-US" sz="2400" b="1"/>
              <a:t>then error </a:t>
            </a:r>
            <a:r>
              <a:rPr lang="en-US" sz="2400"/>
              <a:t>“new key is smaller than current key”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A[i] ← key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while </a:t>
            </a:r>
            <a:r>
              <a:rPr lang="en-US" sz="2400">
                <a:latin typeface="Comic Sans MS" pitchFamily="66" charset="0"/>
              </a:rPr>
              <a:t>i &gt; 1</a:t>
            </a:r>
            <a:r>
              <a:rPr lang="en-US" sz="2400"/>
              <a:t> and </a:t>
            </a:r>
            <a:r>
              <a:rPr lang="en-US" sz="2400">
                <a:latin typeface="Comic Sans MS" pitchFamily="66" charset="0"/>
              </a:rPr>
              <a:t>A[PARENT(i)] &lt; A[i]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     </a:t>
            </a:r>
            <a:r>
              <a:rPr lang="en-US" sz="2400" b="1"/>
              <a:t>do </a:t>
            </a:r>
            <a:r>
              <a:rPr lang="en-US" sz="2400"/>
              <a:t>exchange </a:t>
            </a:r>
            <a:r>
              <a:rPr lang="en-US" sz="2400">
                <a:latin typeface="Comic Sans MS" pitchFamily="66" charset="0"/>
              </a:rPr>
              <a:t>A[i] ↔ A[PARENT(i)]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          </a:t>
            </a:r>
            <a:r>
              <a:rPr lang="en-US" sz="2400">
                <a:latin typeface="Monotype Corsiva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i ← PARENT(i)</a:t>
            </a:r>
          </a:p>
          <a:p>
            <a:pPr marL="533400" indent="-533400"/>
            <a:endParaRPr lang="en-US" sz="2400"/>
          </a:p>
          <a:p>
            <a:pPr marL="533400" indent="-533400"/>
            <a:r>
              <a:rPr lang="en-US" sz="2400"/>
              <a:t>Running time: </a:t>
            </a:r>
            <a:r>
              <a:rPr lang="en-US" sz="2400">
                <a:latin typeface="Comic Sans MS" pitchFamily="66" charset="0"/>
              </a:rPr>
              <a:t>O(lgn)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75338" y="3760788"/>
            <a:ext cx="2943225" cy="1844675"/>
            <a:chOff x="328" y="1879"/>
            <a:chExt cx="1854" cy="1162"/>
          </a:xfrm>
        </p:grpSpPr>
        <p:sp>
          <p:nvSpPr>
            <p:cNvPr id="491525" name="Line 5"/>
            <p:cNvSpPr>
              <a:spLocks noChangeAspect="1" noChangeShapeType="1"/>
            </p:cNvSpPr>
            <p:nvPr/>
          </p:nvSpPr>
          <p:spPr bwMode="auto">
            <a:xfrm flipV="1">
              <a:off x="1042" y="269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26" name="Line 6"/>
            <p:cNvSpPr>
              <a:spLocks noChangeAspect="1" noChangeShapeType="1"/>
            </p:cNvSpPr>
            <p:nvPr/>
          </p:nvSpPr>
          <p:spPr bwMode="auto">
            <a:xfrm flipV="1">
              <a:off x="1509" y="240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27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608" y="264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2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49" y="239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2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345" y="194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30" name="Line 10"/>
            <p:cNvSpPr>
              <a:spLocks noChangeShapeType="1"/>
            </p:cNvSpPr>
            <p:nvPr/>
          </p:nvSpPr>
          <p:spPr bwMode="auto">
            <a:xfrm flipV="1">
              <a:off x="434" y="197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31" name="Oval 11"/>
            <p:cNvSpPr>
              <a:spLocks noChangeArrowheads="1"/>
            </p:cNvSpPr>
            <p:nvPr/>
          </p:nvSpPr>
          <p:spPr bwMode="auto">
            <a:xfrm>
              <a:off x="578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91532" name="Oval 12"/>
            <p:cNvSpPr>
              <a:spLocks noChangeArrowheads="1"/>
            </p:cNvSpPr>
            <p:nvPr/>
          </p:nvSpPr>
          <p:spPr bwMode="auto">
            <a:xfrm>
              <a:off x="328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91533" name="Oval 13"/>
            <p:cNvSpPr>
              <a:spLocks noChangeArrowheads="1"/>
            </p:cNvSpPr>
            <p:nvPr/>
          </p:nvSpPr>
          <p:spPr bwMode="auto">
            <a:xfrm>
              <a:off x="77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91534" name="Oval 14"/>
            <p:cNvSpPr>
              <a:spLocks noChangeArrowheads="1"/>
            </p:cNvSpPr>
            <p:nvPr/>
          </p:nvSpPr>
          <p:spPr bwMode="auto">
            <a:xfrm>
              <a:off x="866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91535" name="Oval 15"/>
            <p:cNvSpPr>
              <a:spLocks noChangeArrowheads="1"/>
            </p:cNvSpPr>
            <p:nvPr/>
          </p:nvSpPr>
          <p:spPr bwMode="auto">
            <a:xfrm>
              <a:off x="115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91536" name="Oval 16"/>
            <p:cNvSpPr>
              <a:spLocks noChangeArrowheads="1"/>
            </p:cNvSpPr>
            <p:nvPr/>
          </p:nvSpPr>
          <p:spPr bwMode="auto">
            <a:xfrm>
              <a:off x="101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91537" name="Oval 17"/>
            <p:cNvSpPr>
              <a:spLocks noChangeArrowheads="1"/>
            </p:cNvSpPr>
            <p:nvPr/>
          </p:nvSpPr>
          <p:spPr bwMode="auto">
            <a:xfrm>
              <a:off x="1322" y="18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91538" name="Oval 18"/>
            <p:cNvSpPr>
              <a:spLocks noChangeArrowheads="1"/>
            </p:cNvSpPr>
            <p:nvPr/>
          </p:nvSpPr>
          <p:spPr bwMode="auto">
            <a:xfrm>
              <a:off x="1728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91539" name="Oval 19"/>
            <p:cNvSpPr>
              <a:spLocks noChangeArrowheads="1"/>
            </p:cNvSpPr>
            <p:nvPr/>
          </p:nvSpPr>
          <p:spPr bwMode="auto">
            <a:xfrm>
              <a:off x="140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91540" name="Oval 20"/>
            <p:cNvSpPr>
              <a:spLocks noChangeArrowheads="1"/>
            </p:cNvSpPr>
            <p:nvPr/>
          </p:nvSpPr>
          <p:spPr bwMode="auto">
            <a:xfrm>
              <a:off x="1980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1541" name="Text Box 21"/>
            <p:cNvSpPr txBox="1">
              <a:spLocks noChangeArrowheads="1"/>
            </p:cNvSpPr>
            <p:nvPr/>
          </p:nvSpPr>
          <p:spPr bwMode="auto">
            <a:xfrm>
              <a:off x="794" y="2655"/>
              <a:ext cx="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i</a:t>
              </a:r>
            </a:p>
          </p:txBody>
        </p:sp>
      </p:grpSp>
      <p:sp>
        <p:nvSpPr>
          <p:cNvPr id="491542" name="Text Box 22"/>
          <p:cNvSpPr txBox="1">
            <a:spLocks noChangeArrowheads="1"/>
          </p:cNvSpPr>
          <p:nvPr/>
        </p:nvSpPr>
        <p:spPr bwMode="auto">
          <a:xfrm>
            <a:off x="6573838" y="5686425"/>
            <a:ext cx="162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DD0111"/>
                </a:solidFill>
                <a:latin typeface="Comic Sans MS" pitchFamily="66" charset="0"/>
              </a:rPr>
              <a:t>Key [i]</a:t>
            </a:r>
            <a:r>
              <a:rPr lang="en-US" sz="2000">
                <a:solidFill>
                  <a:srgbClr val="DD0111"/>
                </a:solidFill>
              </a:rPr>
              <a:t> </a:t>
            </a:r>
            <a:r>
              <a:rPr lang="en-US" sz="2000">
                <a:solidFill>
                  <a:srgbClr val="DD0111"/>
                </a:solidFill>
                <a:cs typeface="Arial" charset="0"/>
              </a:rPr>
              <a:t>← 15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ACBA09-6399-4904-B235-F3CE841315B6}" type="slidenum">
              <a:rPr lang="en-US"/>
              <a:pPr/>
              <a:t>76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62800" y="2871788"/>
            <a:ext cx="566738" cy="633412"/>
            <a:chOff x="4512" y="2352"/>
            <a:chExt cx="357" cy="399"/>
          </a:xfrm>
        </p:grpSpPr>
        <p:sp>
          <p:nvSpPr>
            <p:cNvPr id="476163" name="Line 3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164" name="Oval 4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-</a:t>
              </a:r>
              <a:r>
                <a:rPr lang="en-US"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476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MAX-HEAP-INSERT</a:t>
            </a:r>
          </a:p>
        </p:txBody>
      </p:sp>
      <p:sp>
        <p:nvSpPr>
          <p:cNvPr id="4761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592762" cy="53387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Goal:</a:t>
            </a:r>
          </a:p>
          <a:p>
            <a:pPr lvl="1">
              <a:lnSpc>
                <a:spcPct val="120000"/>
              </a:lnSpc>
            </a:pPr>
            <a:r>
              <a:rPr lang="en-US"/>
              <a:t>Inserts a new element into a max-heap</a:t>
            </a:r>
          </a:p>
          <a:p>
            <a:pPr>
              <a:lnSpc>
                <a:spcPct val="120000"/>
              </a:lnSpc>
            </a:pPr>
            <a:r>
              <a:rPr lang="en-US"/>
              <a:t>Idea:</a:t>
            </a:r>
          </a:p>
          <a:p>
            <a:pPr lvl="1">
              <a:lnSpc>
                <a:spcPct val="120000"/>
              </a:lnSpc>
            </a:pPr>
            <a:r>
              <a:rPr lang="en-US"/>
              <a:t>Expand the max-heap with a new element whose key is -</a:t>
            </a:r>
            <a:r>
              <a:rPr lang="en-US">
                <a:sym typeface="Symbol" pitchFamily="18" charset="2"/>
              </a:rPr>
              <a:t>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Calls HEAP-INCREASE-KEY to set the key of the new node to its correct value and maintain the max-heap property</a:t>
            </a:r>
          </a:p>
        </p:txBody>
      </p:sp>
      <p:sp>
        <p:nvSpPr>
          <p:cNvPr id="476167" name="Line 7"/>
          <p:cNvSpPr>
            <a:spLocks noChangeAspect="1" noChangeShapeType="1"/>
          </p:cNvSpPr>
          <p:nvPr/>
        </p:nvSpPr>
        <p:spPr bwMode="auto">
          <a:xfrm flipV="1">
            <a:off x="6924675" y="2941638"/>
            <a:ext cx="411163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6168" name="Line 8"/>
          <p:cNvSpPr>
            <a:spLocks noChangeAspect="1" noChangeShapeType="1"/>
          </p:cNvSpPr>
          <p:nvPr/>
        </p:nvSpPr>
        <p:spPr bwMode="auto">
          <a:xfrm flipV="1">
            <a:off x="7666038" y="248602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6169" name="Line 9"/>
          <p:cNvSpPr>
            <a:spLocks noChangeAspect="1" noChangeShapeType="1"/>
          </p:cNvSpPr>
          <p:nvPr/>
        </p:nvSpPr>
        <p:spPr bwMode="auto">
          <a:xfrm rot="16200000" flipV="1">
            <a:off x="6234906" y="287575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6170" name="Line 10"/>
          <p:cNvSpPr>
            <a:spLocks noChangeAspect="1" noChangeShapeType="1"/>
          </p:cNvSpPr>
          <p:nvPr/>
        </p:nvSpPr>
        <p:spPr bwMode="auto">
          <a:xfrm rot="16200000" flipV="1">
            <a:off x="6776244" y="247888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6171" name="Line 11"/>
          <p:cNvSpPr>
            <a:spLocks noChangeAspect="1" noChangeShapeType="1"/>
          </p:cNvSpPr>
          <p:nvPr/>
        </p:nvSpPr>
        <p:spPr bwMode="auto">
          <a:xfrm rot="16200000" flipV="1">
            <a:off x="7405687" y="176053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6172" name="Line 12"/>
          <p:cNvSpPr>
            <a:spLocks noChangeShapeType="1"/>
          </p:cNvSpPr>
          <p:nvPr/>
        </p:nvSpPr>
        <p:spPr bwMode="auto">
          <a:xfrm flipV="1">
            <a:off x="5959475" y="180498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6173" name="Oval 13"/>
          <p:cNvSpPr>
            <a:spLocks noChangeArrowheads="1"/>
          </p:cNvSpPr>
          <p:nvPr/>
        </p:nvSpPr>
        <p:spPr bwMode="auto">
          <a:xfrm>
            <a:off x="6188075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76174" name="Oval 14"/>
          <p:cNvSpPr>
            <a:spLocks noChangeArrowheads="1"/>
          </p:cNvSpPr>
          <p:nvPr/>
        </p:nvSpPr>
        <p:spPr bwMode="auto">
          <a:xfrm>
            <a:off x="5791200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76175" name="Oval 15"/>
          <p:cNvSpPr>
            <a:spLocks noChangeArrowheads="1"/>
          </p:cNvSpPr>
          <p:nvPr/>
        </p:nvSpPr>
        <p:spPr bwMode="auto">
          <a:xfrm>
            <a:off x="6492875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76176" name="Oval 16"/>
          <p:cNvSpPr>
            <a:spLocks noChangeArrowheads="1"/>
          </p:cNvSpPr>
          <p:nvPr/>
        </p:nvSpPr>
        <p:spPr bwMode="auto">
          <a:xfrm>
            <a:off x="6645275" y="23383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476177" name="Oval 17"/>
          <p:cNvSpPr>
            <a:spLocks noChangeArrowheads="1"/>
          </p:cNvSpPr>
          <p:nvPr/>
        </p:nvSpPr>
        <p:spPr bwMode="auto">
          <a:xfrm>
            <a:off x="7102475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76178" name="Oval 18"/>
          <p:cNvSpPr>
            <a:spLocks noChangeArrowheads="1"/>
          </p:cNvSpPr>
          <p:nvPr/>
        </p:nvSpPr>
        <p:spPr bwMode="auto">
          <a:xfrm>
            <a:off x="6873875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76179" name="Oval 19"/>
          <p:cNvSpPr>
            <a:spLocks noChangeArrowheads="1"/>
          </p:cNvSpPr>
          <p:nvPr/>
        </p:nvSpPr>
        <p:spPr bwMode="auto">
          <a:xfrm>
            <a:off x="7369175" y="1652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476180" name="Oval 20"/>
          <p:cNvSpPr>
            <a:spLocks noChangeArrowheads="1"/>
          </p:cNvSpPr>
          <p:nvPr/>
        </p:nvSpPr>
        <p:spPr bwMode="auto">
          <a:xfrm>
            <a:off x="8013700" y="23383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76181" name="Oval 21"/>
          <p:cNvSpPr>
            <a:spLocks noChangeArrowheads="1"/>
          </p:cNvSpPr>
          <p:nvPr/>
        </p:nvSpPr>
        <p:spPr bwMode="auto">
          <a:xfrm>
            <a:off x="7499350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76182" name="Oval 22"/>
          <p:cNvSpPr>
            <a:spLocks noChangeArrowheads="1"/>
          </p:cNvSpPr>
          <p:nvPr/>
        </p:nvSpPr>
        <p:spPr bwMode="auto">
          <a:xfrm>
            <a:off x="8413750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791200" y="3733800"/>
            <a:ext cx="2943225" cy="1852613"/>
            <a:chOff x="3648" y="2352"/>
            <a:chExt cx="1854" cy="1167"/>
          </a:xfrm>
        </p:grpSpPr>
        <p:sp>
          <p:nvSpPr>
            <p:cNvPr id="476184" name="Line 24"/>
            <p:cNvSpPr>
              <a:spLocks noChangeAspect="1" noChangeShapeType="1"/>
            </p:cNvSpPr>
            <p:nvPr/>
          </p:nvSpPr>
          <p:spPr bwMode="auto">
            <a:xfrm rot="16200000" flipV="1">
              <a:off x="4505" y="312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185" name="Oval 25"/>
            <p:cNvSpPr>
              <a:spLocks noChangeArrowheads="1"/>
            </p:cNvSpPr>
            <p:nvPr/>
          </p:nvSpPr>
          <p:spPr bwMode="auto">
            <a:xfrm>
              <a:off x="4667" y="3317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476186" name="Line 26"/>
            <p:cNvSpPr>
              <a:spLocks noChangeAspect="1" noChangeShapeType="1"/>
            </p:cNvSpPr>
            <p:nvPr/>
          </p:nvSpPr>
          <p:spPr bwMode="auto">
            <a:xfrm flipV="1">
              <a:off x="4362" y="316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187" name="Line 27"/>
            <p:cNvSpPr>
              <a:spLocks noChangeAspect="1" noChangeShapeType="1"/>
            </p:cNvSpPr>
            <p:nvPr/>
          </p:nvSpPr>
          <p:spPr bwMode="auto">
            <a:xfrm flipV="1">
              <a:off x="4829" y="287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188" name="Line 28"/>
            <p:cNvSpPr>
              <a:spLocks noChangeAspect="1" noChangeShapeType="1"/>
            </p:cNvSpPr>
            <p:nvPr/>
          </p:nvSpPr>
          <p:spPr bwMode="auto">
            <a:xfrm rot="16200000" flipV="1">
              <a:off x="3928" y="312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189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4269" y="287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190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665" y="242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191" name="Line 31"/>
            <p:cNvSpPr>
              <a:spLocks noChangeShapeType="1"/>
            </p:cNvSpPr>
            <p:nvPr/>
          </p:nvSpPr>
          <p:spPr bwMode="auto">
            <a:xfrm flipV="1">
              <a:off x="3754" y="244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192" name="Oval 32"/>
            <p:cNvSpPr>
              <a:spLocks noChangeArrowheads="1"/>
            </p:cNvSpPr>
            <p:nvPr/>
          </p:nvSpPr>
          <p:spPr bwMode="auto">
            <a:xfrm>
              <a:off x="3898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76193" name="Oval 33"/>
            <p:cNvSpPr>
              <a:spLocks noChangeArrowheads="1"/>
            </p:cNvSpPr>
            <p:nvPr/>
          </p:nvSpPr>
          <p:spPr bwMode="auto">
            <a:xfrm>
              <a:off x="3648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76194" name="Oval 34"/>
            <p:cNvSpPr>
              <a:spLocks noChangeArrowheads="1"/>
            </p:cNvSpPr>
            <p:nvPr/>
          </p:nvSpPr>
          <p:spPr bwMode="auto">
            <a:xfrm>
              <a:off x="4090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76195" name="Oval 35"/>
            <p:cNvSpPr>
              <a:spLocks noChangeArrowheads="1"/>
            </p:cNvSpPr>
            <p:nvPr/>
          </p:nvSpPr>
          <p:spPr bwMode="auto">
            <a:xfrm>
              <a:off x="4186" y="27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76196" name="Oval 36"/>
            <p:cNvSpPr>
              <a:spLocks noChangeArrowheads="1"/>
            </p:cNvSpPr>
            <p:nvPr/>
          </p:nvSpPr>
          <p:spPr bwMode="auto">
            <a:xfrm>
              <a:off x="4474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6197" name="Oval 37"/>
            <p:cNvSpPr>
              <a:spLocks noChangeArrowheads="1"/>
            </p:cNvSpPr>
            <p:nvPr/>
          </p:nvSpPr>
          <p:spPr bwMode="auto">
            <a:xfrm>
              <a:off x="4330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76198" name="Oval 38"/>
            <p:cNvSpPr>
              <a:spLocks noChangeArrowheads="1"/>
            </p:cNvSpPr>
            <p:nvPr/>
          </p:nvSpPr>
          <p:spPr bwMode="auto">
            <a:xfrm>
              <a:off x="4642" y="235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76199" name="Oval 39"/>
            <p:cNvSpPr>
              <a:spLocks noChangeArrowheads="1"/>
            </p:cNvSpPr>
            <p:nvPr/>
          </p:nvSpPr>
          <p:spPr bwMode="auto">
            <a:xfrm>
              <a:off x="5048" y="27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76200" name="Oval 40"/>
            <p:cNvSpPr>
              <a:spLocks noChangeArrowheads="1"/>
            </p:cNvSpPr>
            <p:nvPr/>
          </p:nvSpPr>
          <p:spPr bwMode="auto">
            <a:xfrm>
              <a:off x="4724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76201" name="Oval 41"/>
            <p:cNvSpPr>
              <a:spLocks noChangeArrowheads="1"/>
            </p:cNvSpPr>
            <p:nvPr/>
          </p:nvSpPr>
          <p:spPr bwMode="auto">
            <a:xfrm>
              <a:off x="5300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65C9D-0FF0-44B2-9763-A3DA4132C981}" type="slidenum">
              <a:rPr lang="en-US">
                <a:solidFill>
                  <a:srgbClr val="000000"/>
                </a:solidFill>
              </a:rPr>
              <a:pPr/>
              <a:t>77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z="2800"/>
              <a:t>MAX-HEAP-INSERT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35125" y="3106738"/>
            <a:ext cx="566738" cy="633412"/>
            <a:chOff x="4512" y="2352"/>
            <a:chExt cx="357" cy="399"/>
          </a:xfrm>
        </p:grpSpPr>
        <p:sp>
          <p:nvSpPr>
            <p:cNvPr id="478212" name="Line 4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13" name="Oval 5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-</a:t>
              </a:r>
              <a:r>
                <a:rPr lang="en-US">
                  <a:solidFill>
                    <a:srgbClr val="000000"/>
                  </a:solidFill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63525" y="1179513"/>
            <a:ext cx="3017838" cy="2552700"/>
            <a:chOff x="166" y="743"/>
            <a:chExt cx="1901" cy="1608"/>
          </a:xfrm>
        </p:grpSpPr>
        <p:sp>
          <p:nvSpPr>
            <p:cNvPr id="478215" name="Line 7"/>
            <p:cNvSpPr>
              <a:spLocks noChangeAspect="1" noChangeShapeType="1"/>
            </p:cNvSpPr>
            <p:nvPr/>
          </p:nvSpPr>
          <p:spPr bwMode="auto">
            <a:xfrm flipV="1">
              <a:off x="880" y="200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16" name="Line 8"/>
            <p:cNvSpPr>
              <a:spLocks noChangeAspect="1" noChangeShapeType="1"/>
            </p:cNvSpPr>
            <p:nvPr/>
          </p:nvSpPr>
          <p:spPr bwMode="auto">
            <a:xfrm flipV="1">
              <a:off x="1347" y="171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1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446" y="19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1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787" y="170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19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1183" y="125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20" name="Line 12"/>
            <p:cNvSpPr>
              <a:spLocks noChangeShapeType="1"/>
            </p:cNvSpPr>
            <p:nvPr/>
          </p:nvSpPr>
          <p:spPr bwMode="auto">
            <a:xfrm flipV="1">
              <a:off x="272" y="128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21" name="Oval 13"/>
            <p:cNvSpPr>
              <a:spLocks noChangeArrowheads="1"/>
            </p:cNvSpPr>
            <p:nvPr/>
          </p:nvSpPr>
          <p:spPr bwMode="auto">
            <a:xfrm>
              <a:off x="416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78222" name="Oval 14"/>
            <p:cNvSpPr>
              <a:spLocks noChangeArrowheads="1"/>
            </p:cNvSpPr>
            <p:nvPr/>
          </p:nvSpPr>
          <p:spPr bwMode="auto">
            <a:xfrm>
              <a:off x="166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78223" name="Oval 15"/>
            <p:cNvSpPr>
              <a:spLocks noChangeArrowheads="1"/>
            </p:cNvSpPr>
            <p:nvPr/>
          </p:nvSpPr>
          <p:spPr bwMode="auto">
            <a:xfrm>
              <a:off x="608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78224" name="Oval 16"/>
            <p:cNvSpPr>
              <a:spLocks noChangeArrowheads="1"/>
            </p:cNvSpPr>
            <p:nvPr/>
          </p:nvSpPr>
          <p:spPr bwMode="auto">
            <a:xfrm>
              <a:off x="704" y="162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478225" name="Oval 17"/>
            <p:cNvSpPr>
              <a:spLocks noChangeArrowheads="1"/>
            </p:cNvSpPr>
            <p:nvPr/>
          </p:nvSpPr>
          <p:spPr bwMode="auto">
            <a:xfrm>
              <a:off x="992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78226" name="Oval 18"/>
            <p:cNvSpPr>
              <a:spLocks noChangeArrowheads="1"/>
            </p:cNvSpPr>
            <p:nvPr/>
          </p:nvSpPr>
          <p:spPr bwMode="auto">
            <a:xfrm>
              <a:off x="848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8227" name="Oval 19"/>
            <p:cNvSpPr>
              <a:spLocks noChangeArrowheads="1"/>
            </p:cNvSpPr>
            <p:nvPr/>
          </p:nvSpPr>
          <p:spPr bwMode="auto">
            <a:xfrm>
              <a:off x="1160" y="11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78228" name="Oval 20"/>
            <p:cNvSpPr>
              <a:spLocks noChangeArrowheads="1"/>
            </p:cNvSpPr>
            <p:nvPr/>
          </p:nvSpPr>
          <p:spPr bwMode="auto">
            <a:xfrm>
              <a:off x="1566" y="162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78229" name="Oval 21"/>
            <p:cNvSpPr>
              <a:spLocks noChangeArrowheads="1"/>
            </p:cNvSpPr>
            <p:nvPr/>
          </p:nvSpPr>
          <p:spPr bwMode="auto">
            <a:xfrm>
              <a:off x="1242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78230" name="Oval 22"/>
            <p:cNvSpPr>
              <a:spLocks noChangeArrowheads="1"/>
            </p:cNvSpPr>
            <p:nvPr/>
          </p:nvSpPr>
          <p:spPr bwMode="auto">
            <a:xfrm>
              <a:off x="1818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78231" name="Text Box 23"/>
            <p:cNvSpPr txBox="1">
              <a:spLocks noChangeArrowheads="1"/>
            </p:cNvSpPr>
            <p:nvPr/>
          </p:nvSpPr>
          <p:spPr bwMode="auto">
            <a:xfrm>
              <a:off x="592" y="743"/>
              <a:ext cx="147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Insert value 15: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- Start by inserting -</a:t>
              </a:r>
              <a:r>
                <a:rPr lang="en-US">
                  <a:solidFill>
                    <a:srgbClr val="000000"/>
                  </a:solidFill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41813" y="1179513"/>
            <a:ext cx="4502150" cy="2557462"/>
            <a:chOff x="2735" y="743"/>
            <a:chExt cx="2836" cy="1611"/>
          </a:xfrm>
        </p:grpSpPr>
        <p:sp>
          <p:nvSpPr>
            <p:cNvPr id="478233" name="Line 25"/>
            <p:cNvSpPr>
              <a:spLocks noChangeAspect="1" noChangeShapeType="1"/>
            </p:cNvSpPr>
            <p:nvPr/>
          </p:nvSpPr>
          <p:spPr bwMode="auto">
            <a:xfrm rot="16200000" flipV="1">
              <a:off x="3592" y="196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34" name="Oval 26"/>
            <p:cNvSpPr>
              <a:spLocks noChangeArrowheads="1"/>
            </p:cNvSpPr>
            <p:nvPr/>
          </p:nvSpPr>
          <p:spPr bwMode="auto">
            <a:xfrm>
              <a:off x="3754" y="2152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15</a:t>
              </a:r>
              <a:endParaRPr lang="en-US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478235" name="Line 27"/>
            <p:cNvSpPr>
              <a:spLocks noChangeAspect="1" noChangeShapeType="1"/>
            </p:cNvSpPr>
            <p:nvPr/>
          </p:nvSpPr>
          <p:spPr bwMode="auto">
            <a:xfrm flipV="1">
              <a:off x="3449" y="1999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36" name="Line 28"/>
            <p:cNvSpPr>
              <a:spLocks noChangeAspect="1" noChangeShapeType="1"/>
            </p:cNvSpPr>
            <p:nvPr/>
          </p:nvSpPr>
          <p:spPr bwMode="auto">
            <a:xfrm flipV="1">
              <a:off x="3916" y="171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37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3015" y="195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38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3356" y="17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39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3752" y="1255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40" name="Line 32"/>
            <p:cNvSpPr>
              <a:spLocks noChangeShapeType="1"/>
            </p:cNvSpPr>
            <p:nvPr/>
          </p:nvSpPr>
          <p:spPr bwMode="auto">
            <a:xfrm flipV="1">
              <a:off x="2841" y="1283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41" name="Oval 33"/>
            <p:cNvSpPr>
              <a:spLocks noChangeArrowheads="1"/>
            </p:cNvSpPr>
            <p:nvPr/>
          </p:nvSpPr>
          <p:spPr bwMode="auto">
            <a:xfrm>
              <a:off x="2985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78242" name="Oval 34"/>
            <p:cNvSpPr>
              <a:spLocks noChangeArrowheads="1"/>
            </p:cNvSpPr>
            <p:nvPr/>
          </p:nvSpPr>
          <p:spPr bwMode="auto">
            <a:xfrm>
              <a:off x="2735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78243" name="Oval 35"/>
            <p:cNvSpPr>
              <a:spLocks noChangeArrowheads="1"/>
            </p:cNvSpPr>
            <p:nvPr/>
          </p:nvSpPr>
          <p:spPr bwMode="auto">
            <a:xfrm>
              <a:off x="3177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78244" name="Oval 36"/>
            <p:cNvSpPr>
              <a:spLocks noChangeArrowheads="1"/>
            </p:cNvSpPr>
            <p:nvPr/>
          </p:nvSpPr>
          <p:spPr bwMode="auto">
            <a:xfrm>
              <a:off x="3273" y="161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478245" name="Oval 37"/>
            <p:cNvSpPr>
              <a:spLocks noChangeArrowheads="1"/>
            </p:cNvSpPr>
            <p:nvPr/>
          </p:nvSpPr>
          <p:spPr bwMode="auto">
            <a:xfrm>
              <a:off x="3561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78246" name="Oval 38"/>
            <p:cNvSpPr>
              <a:spLocks noChangeArrowheads="1"/>
            </p:cNvSpPr>
            <p:nvPr/>
          </p:nvSpPr>
          <p:spPr bwMode="auto">
            <a:xfrm>
              <a:off x="3417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8247" name="Oval 39"/>
            <p:cNvSpPr>
              <a:spLocks noChangeArrowheads="1"/>
            </p:cNvSpPr>
            <p:nvPr/>
          </p:nvSpPr>
          <p:spPr bwMode="auto">
            <a:xfrm>
              <a:off x="3729" y="118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78248" name="Oval 40"/>
            <p:cNvSpPr>
              <a:spLocks noChangeArrowheads="1"/>
            </p:cNvSpPr>
            <p:nvPr/>
          </p:nvSpPr>
          <p:spPr bwMode="auto">
            <a:xfrm>
              <a:off x="4135" y="161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78249" name="Oval 41"/>
            <p:cNvSpPr>
              <a:spLocks noChangeArrowheads="1"/>
            </p:cNvSpPr>
            <p:nvPr/>
          </p:nvSpPr>
          <p:spPr bwMode="auto">
            <a:xfrm>
              <a:off x="3811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78250" name="Oval 42"/>
            <p:cNvSpPr>
              <a:spLocks noChangeArrowheads="1"/>
            </p:cNvSpPr>
            <p:nvPr/>
          </p:nvSpPr>
          <p:spPr bwMode="auto">
            <a:xfrm>
              <a:off x="4387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78251" name="Text Box 43"/>
            <p:cNvSpPr txBox="1">
              <a:spLocks noChangeArrowheads="1"/>
            </p:cNvSpPr>
            <p:nvPr/>
          </p:nvSpPr>
          <p:spPr bwMode="auto">
            <a:xfrm>
              <a:off x="2755" y="743"/>
              <a:ext cx="28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Increase the key to 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Call HEAP-INCREASE-KEY on A[11] = 15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27025" y="3998913"/>
            <a:ext cx="2943225" cy="2557462"/>
            <a:chOff x="206" y="2519"/>
            <a:chExt cx="1854" cy="1611"/>
          </a:xfrm>
        </p:grpSpPr>
        <p:sp>
          <p:nvSpPr>
            <p:cNvPr id="478253" name="Line 45"/>
            <p:cNvSpPr>
              <a:spLocks noChangeAspect="1" noChangeShapeType="1"/>
            </p:cNvSpPr>
            <p:nvPr/>
          </p:nvSpPr>
          <p:spPr bwMode="auto">
            <a:xfrm rot="16200000" flipV="1">
              <a:off x="1063" y="373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54" name="Oval 46"/>
            <p:cNvSpPr>
              <a:spLocks noChangeArrowheads="1"/>
            </p:cNvSpPr>
            <p:nvPr/>
          </p:nvSpPr>
          <p:spPr bwMode="auto">
            <a:xfrm>
              <a:off x="1225" y="3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478255" name="Line 47"/>
            <p:cNvSpPr>
              <a:spLocks noChangeAspect="1" noChangeShapeType="1"/>
            </p:cNvSpPr>
            <p:nvPr/>
          </p:nvSpPr>
          <p:spPr bwMode="auto">
            <a:xfrm flipV="1">
              <a:off x="920" y="3775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56" name="Line 48"/>
            <p:cNvSpPr>
              <a:spLocks noChangeAspect="1" noChangeShapeType="1"/>
            </p:cNvSpPr>
            <p:nvPr/>
          </p:nvSpPr>
          <p:spPr bwMode="auto">
            <a:xfrm flipV="1">
              <a:off x="1387" y="348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57" name="Line 49"/>
            <p:cNvSpPr>
              <a:spLocks noChangeAspect="1" noChangeShapeType="1"/>
            </p:cNvSpPr>
            <p:nvPr/>
          </p:nvSpPr>
          <p:spPr bwMode="auto">
            <a:xfrm rot="16200000" flipV="1">
              <a:off x="486" y="3733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58" name="Line 50"/>
            <p:cNvSpPr>
              <a:spLocks noChangeAspect="1" noChangeShapeType="1"/>
            </p:cNvSpPr>
            <p:nvPr/>
          </p:nvSpPr>
          <p:spPr bwMode="auto">
            <a:xfrm rot="16200000" flipV="1">
              <a:off x="827" y="3483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59" name="Line 51"/>
            <p:cNvSpPr>
              <a:spLocks noChangeAspect="1" noChangeShapeType="1"/>
            </p:cNvSpPr>
            <p:nvPr/>
          </p:nvSpPr>
          <p:spPr bwMode="auto">
            <a:xfrm rot="16200000" flipV="1">
              <a:off x="1223" y="3031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60" name="Line 52"/>
            <p:cNvSpPr>
              <a:spLocks noChangeShapeType="1"/>
            </p:cNvSpPr>
            <p:nvPr/>
          </p:nvSpPr>
          <p:spPr bwMode="auto">
            <a:xfrm flipV="1">
              <a:off x="312" y="3059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61" name="Oval 53"/>
            <p:cNvSpPr>
              <a:spLocks noChangeArrowheads="1"/>
            </p:cNvSpPr>
            <p:nvPr/>
          </p:nvSpPr>
          <p:spPr bwMode="auto">
            <a:xfrm>
              <a:off x="456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78262" name="Oval 54"/>
            <p:cNvSpPr>
              <a:spLocks noChangeArrowheads="1"/>
            </p:cNvSpPr>
            <p:nvPr/>
          </p:nvSpPr>
          <p:spPr bwMode="auto">
            <a:xfrm>
              <a:off x="206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78263" name="Oval 55"/>
            <p:cNvSpPr>
              <a:spLocks noChangeArrowheads="1"/>
            </p:cNvSpPr>
            <p:nvPr/>
          </p:nvSpPr>
          <p:spPr bwMode="auto">
            <a:xfrm>
              <a:off x="648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78264" name="Oval 56"/>
            <p:cNvSpPr>
              <a:spLocks noChangeArrowheads="1"/>
            </p:cNvSpPr>
            <p:nvPr/>
          </p:nvSpPr>
          <p:spPr bwMode="auto">
            <a:xfrm>
              <a:off x="744" y="339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478265" name="Oval 57"/>
            <p:cNvSpPr>
              <a:spLocks noChangeArrowheads="1"/>
            </p:cNvSpPr>
            <p:nvPr/>
          </p:nvSpPr>
          <p:spPr bwMode="auto">
            <a:xfrm>
              <a:off x="1032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478266" name="Oval 58"/>
            <p:cNvSpPr>
              <a:spLocks noChangeArrowheads="1"/>
            </p:cNvSpPr>
            <p:nvPr/>
          </p:nvSpPr>
          <p:spPr bwMode="auto">
            <a:xfrm>
              <a:off x="888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8267" name="Oval 59"/>
            <p:cNvSpPr>
              <a:spLocks noChangeArrowheads="1"/>
            </p:cNvSpPr>
            <p:nvPr/>
          </p:nvSpPr>
          <p:spPr bwMode="auto">
            <a:xfrm>
              <a:off x="1200" y="296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78268" name="Oval 60"/>
            <p:cNvSpPr>
              <a:spLocks noChangeArrowheads="1"/>
            </p:cNvSpPr>
            <p:nvPr/>
          </p:nvSpPr>
          <p:spPr bwMode="auto">
            <a:xfrm>
              <a:off x="1606" y="339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78269" name="Oval 61"/>
            <p:cNvSpPr>
              <a:spLocks noChangeArrowheads="1"/>
            </p:cNvSpPr>
            <p:nvPr/>
          </p:nvSpPr>
          <p:spPr bwMode="auto">
            <a:xfrm>
              <a:off x="1282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78270" name="Oval 62"/>
            <p:cNvSpPr>
              <a:spLocks noChangeArrowheads="1"/>
            </p:cNvSpPr>
            <p:nvPr/>
          </p:nvSpPr>
          <p:spPr bwMode="auto">
            <a:xfrm>
              <a:off x="1858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78271" name="Text Box 63"/>
            <p:cNvSpPr txBox="1">
              <a:spLocks noChangeArrowheads="1"/>
            </p:cNvSpPr>
            <p:nvPr/>
          </p:nvSpPr>
          <p:spPr bwMode="auto">
            <a:xfrm>
              <a:off x="492" y="2519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695825" y="3914775"/>
            <a:ext cx="3243263" cy="2557463"/>
            <a:chOff x="2958" y="2466"/>
            <a:chExt cx="2043" cy="1611"/>
          </a:xfrm>
        </p:grpSpPr>
        <p:sp>
          <p:nvSpPr>
            <p:cNvPr id="478273" name="Line 65"/>
            <p:cNvSpPr>
              <a:spLocks noChangeAspect="1" noChangeShapeType="1"/>
            </p:cNvSpPr>
            <p:nvPr/>
          </p:nvSpPr>
          <p:spPr bwMode="auto">
            <a:xfrm rot="16200000" flipV="1">
              <a:off x="3815" y="368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74" name="Oval 66"/>
            <p:cNvSpPr>
              <a:spLocks noChangeArrowheads="1"/>
            </p:cNvSpPr>
            <p:nvPr/>
          </p:nvSpPr>
          <p:spPr bwMode="auto">
            <a:xfrm>
              <a:off x="3977" y="387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478275" name="Line 67"/>
            <p:cNvSpPr>
              <a:spLocks noChangeAspect="1" noChangeShapeType="1"/>
            </p:cNvSpPr>
            <p:nvPr/>
          </p:nvSpPr>
          <p:spPr bwMode="auto">
            <a:xfrm flipV="1">
              <a:off x="3672" y="372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76" name="Line 68"/>
            <p:cNvSpPr>
              <a:spLocks noChangeAspect="1" noChangeShapeType="1"/>
            </p:cNvSpPr>
            <p:nvPr/>
          </p:nvSpPr>
          <p:spPr bwMode="auto">
            <a:xfrm flipV="1">
              <a:off x="4139" y="343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77" name="Line 69"/>
            <p:cNvSpPr>
              <a:spLocks noChangeAspect="1" noChangeShapeType="1"/>
            </p:cNvSpPr>
            <p:nvPr/>
          </p:nvSpPr>
          <p:spPr bwMode="auto">
            <a:xfrm rot="16200000" flipV="1">
              <a:off x="3238" y="368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78" name="Line 70"/>
            <p:cNvSpPr>
              <a:spLocks noChangeAspect="1" noChangeShapeType="1"/>
            </p:cNvSpPr>
            <p:nvPr/>
          </p:nvSpPr>
          <p:spPr bwMode="auto">
            <a:xfrm rot="16200000" flipV="1">
              <a:off x="3579" y="343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79" name="Line 71"/>
            <p:cNvSpPr>
              <a:spLocks noChangeAspect="1" noChangeShapeType="1"/>
            </p:cNvSpPr>
            <p:nvPr/>
          </p:nvSpPr>
          <p:spPr bwMode="auto">
            <a:xfrm rot="16200000" flipV="1">
              <a:off x="3975" y="297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80" name="Line 72"/>
            <p:cNvSpPr>
              <a:spLocks noChangeShapeType="1"/>
            </p:cNvSpPr>
            <p:nvPr/>
          </p:nvSpPr>
          <p:spPr bwMode="auto">
            <a:xfrm flipV="1">
              <a:off x="3064" y="300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8281" name="Oval 73"/>
            <p:cNvSpPr>
              <a:spLocks noChangeArrowheads="1"/>
            </p:cNvSpPr>
            <p:nvPr/>
          </p:nvSpPr>
          <p:spPr bwMode="auto">
            <a:xfrm>
              <a:off x="3208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78282" name="Oval 74"/>
            <p:cNvSpPr>
              <a:spLocks noChangeArrowheads="1"/>
            </p:cNvSpPr>
            <p:nvPr/>
          </p:nvSpPr>
          <p:spPr bwMode="auto">
            <a:xfrm>
              <a:off x="2958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78283" name="Oval 75"/>
            <p:cNvSpPr>
              <a:spLocks noChangeArrowheads="1"/>
            </p:cNvSpPr>
            <p:nvPr/>
          </p:nvSpPr>
          <p:spPr bwMode="auto">
            <a:xfrm>
              <a:off x="3400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78284" name="Oval 76"/>
            <p:cNvSpPr>
              <a:spLocks noChangeArrowheads="1"/>
            </p:cNvSpPr>
            <p:nvPr/>
          </p:nvSpPr>
          <p:spPr bwMode="auto">
            <a:xfrm>
              <a:off x="3496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478285" name="Oval 77"/>
            <p:cNvSpPr>
              <a:spLocks noChangeArrowheads="1"/>
            </p:cNvSpPr>
            <p:nvPr/>
          </p:nvSpPr>
          <p:spPr bwMode="auto">
            <a:xfrm>
              <a:off x="3784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478286" name="Oval 78"/>
            <p:cNvSpPr>
              <a:spLocks noChangeArrowheads="1"/>
            </p:cNvSpPr>
            <p:nvPr/>
          </p:nvSpPr>
          <p:spPr bwMode="auto">
            <a:xfrm>
              <a:off x="3640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8287" name="Oval 79"/>
            <p:cNvSpPr>
              <a:spLocks noChangeArrowheads="1"/>
            </p:cNvSpPr>
            <p:nvPr/>
          </p:nvSpPr>
          <p:spPr bwMode="auto">
            <a:xfrm>
              <a:off x="3952" y="2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78288" name="Oval 80"/>
            <p:cNvSpPr>
              <a:spLocks noChangeArrowheads="1"/>
            </p:cNvSpPr>
            <p:nvPr/>
          </p:nvSpPr>
          <p:spPr bwMode="auto">
            <a:xfrm>
              <a:off x="4358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78289" name="Oval 81"/>
            <p:cNvSpPr>
              <a:spLocks noChangeArrowheads="1"/>
            </p:cNvSpPr>
            <p:nvPr/>
          </p:nvSpPr>
          <p:spPr bwMode="auto">
            <a:xfrm>
              <a:off x="4034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78290" name="Oval 82"/>
            <p:cNvSpPr>
              <a:spLocks noChangeArrowheads="1"/>
            </p:cNvSpPr>
            <p:nvPr/>
          </p:nvSpPr>
          <p:spPr bwMode="auto">
            <a:xfrm>
              <a:off x="4610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78291" name="Text Box 83"/>
            <p:cNvSpPr txBox="1">
              <a:spLocks noChangeArrowheads="1"/>
            </p:cNvSpPr>
            <p:nvPr/>
          </p:nvSpPr>
          <p:spPr bwMode="auto">
            <a:xfrm>
              <a:off x="3013" y="2466"/>
              <a:ext cx="19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The restored heap containing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the newly added element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D81597-E8E8-4163-B6E5-D6CCD45FD20F}" type="slidenum">
              <a:rPr lang="en-US">
                <a:solidFill>
                  <a:srgbClr val="000000"/>
                </a:solidFill>
              </a:rPr>
              <a:pPr/>
              <a:t>78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MAX-HEAP-INSERT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752600"/>
            <a:ext cx="8229600" cy="35052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3200" dirty="0" err="1">
                <a:solidFill>
                  <a:srgbClr val="DD0111"/>
                </a:solidFill>
                <a:latin typeface="Monotype Corsiva" pitchFamily="66" charset="0"/>
              </a:rPr>
              <a:t>Alg</a:t>
            </a:r>
            <a:r>
              <a:rPr lang="en-US" sz="3200" dirty="0">
                <a:solidFill>
                  <a:srgbClr val="DD0111"/>
                </a:solidFill>
                <a:latin typeface="Monotype Corsiva" pitchFamily="66" charset="0"/>
              </a:rPr>
              <a:t>:</a:t>
            </a:r>
            <a:r>
              <a:rPr lang="en-US" sz="3200" dirty="0"/>
              <a:t> MAX-HEAP-INSERT</a:t>
            </a:r>
            <a:r>
              <a:rPr lang="en-US" sz="3200" dirty="0">
                <a:latin typeface="Comic Sans MS" pitchFamily="66" charset="0"/>
              </a:rPr>
              <a:t>(A, key, n)</a:t>
            </a:r>
            <a:endParaRPr lang="en-US" sz="2400" dirty="0">
              <a:latin typeface="Comic Sans MS" pitchFamily="66" charset="0"/>
            </a:endParaRP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heap-size[A]</a:t>
            </a:r>
            <a:r>
              <a:rPr lang="en-US" dirty="0"/>
              <a:t> ← </a:t>
            </a:r>
            <a:r>
              <a:rPr lang="en-US" dirty="0">
                <a:latin typeface="Comic Sans MS" pitchFamily="66" charset="0"/>
              </a:rPr>
              <a:t>n + 1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A[n + 1] ← -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</a:t>
            </a:r>
            <a:r>
              <a:rPr lang="en-US" dirty="0"/>
              <a:t> 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 HEAP-INCREASE-KEY</a:t>
            </a:r>
            <a:r>
              <a:rPr lang="en-US" dirty="0">
                <a:latin typeface="Comic Sans MS" pitchFamily="66" charset="0"/>
              </a:rPr>
              <a:t>(A, n + 1, key)</a:t>
            </a: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2362200" y="5334000"/>
            <a:ext cx="3657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Running time:</a:t>
            </a:r>
            <a:r>
              <a:rPr lang="en-US" sz="2400" i="1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  <a:latin typeface="Comic Sans MS" pitchFamily="66" charset="0"/>
              </a:rPr>
              <a:t>O(lgn)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15200" y="3024188"/>
            <a:ext cx="566738" cy="633412"/>
            <a:chOff x="4512" y="2352"/>
            <a:chExt cx="357" cy="399"/>
          </a:xfrm>
        </p:grpSpPr>
        <p:sp>
          <p:nvSpPr>
            <p:cNvPr id="492550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551" name="Oval 7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-</a:t>
              </a:r>
              <a:r>
                <a:rPr lang="en-US">
                  <a:solidFill>
                    <a:srgbClr val="000000"/>
                  </a:solidFill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492552" name="Line 8"/>
          <p:cNvSpPr>
            <a:spLocks noChangeAspect="1" noChangeShapeType="1"/>
          </p:cNvSpPr>
          <p:nvPr/>
        </p:nvSpPr>
        <p:spPr bwMode="auto">
          <a:xfrm flipV="1">
            <a:off x="7077075" y="3094038"/>
            <a:ext cx="411163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92553" name="Line 9"/>
          <p:cNvSpPr>
            <a:spLocks noChangeAspect="1" noChangeShapeType="1"/>
          </p:cNvSpPr>
          <p:nvPr/>
        </p:nvSpPr>
        <p:spPr bwMode="auto">
          <a:xfrm flipV="1">
            <a:off x="7818438" y="263842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92554" name="Line 10"/>
          <p:cNvSpPr>
            <a:spLocks noChangeAspect="1" noChangeShapeType="1"/>
          </p:cNvSpPr>
          <p:nvPr/>
        </p:nvSpPr>
        <p:spPr bwMode="auto">
          <a:xfrm rot="16200000" flipV="1">
            <a:off x="6387306" y="302815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92555" name="Line 11"/>
          <p:cNvSpPr>
            <a:spLocks noChangeAspect="1" noChangeShapeType="1"/>
          </p:cNvSpPr>
          <p:nvPr/>
        </p:nvSpPr>
        <p:spPr bwMode="auto">
          <a:xfrm rot="16200000" flipV="1">
            <a:off x="6928644" y="263128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92556" name="Line 12"/>
          <p:cNvSpPr>
            <a:spLocks noChangeAspect="1" noChangeShapeType="1"/>
          </p:cNvSpPr>
          <p:nvPr/>
        </p:nvSpPr>
        <p:spPr bwMode="auto">
          <a:xfrm rot="16200000" flipV="1">
            <a:off x="7558087" y="191293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92557" name="Line 13"/>
          <p:cNvSpPr>
            <a:spLocks noChangeShapeType="1"/>
          </p:cNvSpPr>
          <p:nvPr/>
        </p:nvSpPr>
        <p:spPr bwMode="auto">
          <a:xfrm flipV="1">
            <a:off x="6111875" y="195738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92558" name="Oval 14"/>
          <p:cNvSpPr>
            <a:spLocks noChangeArrowheads="1"/>
          </p:cNvSpPr>
          <p:nvPr/>
        </p:nvSpPr>
        <p:spPr bwMode="auto">
          <a:xfrm>
            <a:off x="6340475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492559" name="Oval 15"/>
          <p:cNvSpPr>
            <a:spLocks noChangeArrowheads="1"/>
          </p:cNvSpPr>
          <p:nvPr/>
        </p:nvSpPr>
        <p:spPr bwMode="auto">
          <a:xfrm>
            <a:off x="5943600" y="3328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92560" name="Oval 16"/>
          <p:cNvSpPr>
            <a:spLocks noChangeArrowheads="1"/>
          </p:cNvSpPr>
          <p:nvPr/>
        </p:nvSpPr>
        <p:spPr bwMode="auto">
          <a:xfrm>
            <a:off x="6645275" y="3328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92561" name="Oval 17"/>
          <p:cNvSpPr>
            <a:spLocks noChangeArrowheads="1"/>
          </p:cNvSpPr>
          <p:nvPr/>
        </p:nvSpPr>
        <p:spPr bwMode="auto">
          <a:xfrm>
            <a:off x="6797675" y="24907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492562" name="Oval 18"/>
          <p:cNvSpPr>
            <a:spLocks noChangeArrowheads="1"/>
          </p:cNvSpPr>
          <p:nvPr/>
        </p:nvSpPr>
        <p:spPr bwMode="auto">
          <a:xfrm>
            <a:off x="7254875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92563" name="Oval 19"/>
          <p:cNvSpPr>
            <a:spLocks noChangeArrowheads="1"/>
          </p:cNvSpPr>
          <p:nvPr/>
        </p:nvSpPr>
        <p:spPr bwMode="auto">
          <a:xfrm>
            <a:off x="7026275" y="3328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92564" name="Oval 20"/>
          <p:cNvSpPr>
            <a:spLocks noChangeArrowheads="1"/>
          </p:cNvSpPr>
          <p:nvPr/>
        </p:nvSpPr>
        <p:spPr bwMode="auto">
          <a:xfrm>
            <a:off x="7521575" y="1804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492565" name="Oval 21"/>
          <p:cNvSpPr>
            <a:spLocks noChangeArrowheads="1"/>
          </p:cNvSpPr>
          <p:nvPr/>
        </p:nvSpPr>
        <p:spPr bwMode="auto">
          <a:xfrm>
            <a:off x="8166100" y="24907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92566" name="Oval 22"/>
          <p:cNvSpPr>
            <a:spLocks noChangeArrowheads="1"/>
          </p:cNvSpPr>
          <p:nvPr/>
        </p:nvSpPr>
        <p:spPr bwMode="auto">
          <a:xfrm>
            <a:off x="7651750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92567" name="Oval 23"/>
          <p:cNvSpPr>
            <a:spLocks noChangeArrowheads="1"/>
          </p:cNvSpPr>
          <p:nvPr/>
        </p:nvSpPr>
        <p:spPr bwMode="auto">
          <a:xfrm>
            <a:off x="8566150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5426E9-D08B-4CB4-92E1-697458E40E70}" type="slidenum">
              <a:rPr lang="en-US">
                <a:solidFill>
                  <a:srgbClr val="000000"/>
                </a:solidFill>
              </a:rPr>
              <a:pPr/>
              <a:t>79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We can perform the following operations on heaps: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MAX-HEAPIFY			</a:t>
            </a:r>
            <a:r>
              <a:rPr lang="en-US" dirty="0">
                <a:latin typeface="Comic Sans MS" pitchFamily="66" charset="0"/>
              </a:rPr>
              <a:t>O(</a:t>
            </a:r>
            <a:r>
              <a:rPr lang="en-US" dirty="0" err="1">
                <a:latin typeface="Comic Sans MS" pitchFamily="66" charset="0"/>
              </a:rPr>
              <a:t>lgn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BUILD-MAX-HEAP			</a:t>
            </a:r>
            <a:r>
              <a:rPr lang="en-US" dirty="0">
                <a:latin typeface="Comic Sans MS" pitchFamily="66" charset="0"/>
              </a:rPr>
              <a:t>O(n)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HEAP-SORT				</a:t>
            </a:r>
            <a:r>
              <a:rPr lang="en-US" dirty="0">
                <a:latin typeface="Comic Sans MS" pitchFamily="66" charset="0"/>
              </a:rPr>
              <a:t>O(</a:t>
            </a:r>
            <a:r>
              <a:rPr lang="en-US" dirty="0" err="1">
                <a:latin typeface="Comic Sans MS" pitchFamily="66" charset="0"/>
              </a:rPr>
              <a:t>nlgn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MAX-HEAP-INSERT			</a:t>
            </a:r>
            <a:r>
              <a:rPr lang="en-US" dirty="0">
                <a:latin typeface="Comic Sans MS" pitchFamily="66" charset="0"/>
              </a:rPr>
              <a:t>O(</a:t>
            </a:r>
            <a:r>
              <a:rPr lang="en-US" dirty="0" err="1">
                <a:latin typeface="Comic Sans MS" pitchFamily="66" charset="0"/>
              </a:rPr>
              <a:t>lgn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HEAP-EXTRACT-MAX		</a:t>
            </a:r>
            <a:r>
              <a:rPr lang="en-US" dirty="0">
                <a:latin typeface="Comic Sans MS" pitchFamily="66" charset="0"/>
              </a:rPr>
              <a:t>O(</a:t>
            </a:r>
            <a:r>
              <a:rPr lang="en-US" dirty="0" err="1">
                <a:latin typeface="Comic Sans MS" pitchFamily="66" charset="0"/>
              </a:rPr>
              <a:t>lgn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HEAP-INCREASE-KEY		</a:t>
            </a:r>
            <a:r>
              <a:rPr lang="en-US" dirty="0">
                <a:latin typeface="Comic Sans MS" pitchFamily="66" charset="0"/>
              </a:rPr>
              <a:t>O(</a:t>
            </a:r>
            <a:r>
              <a:rPr lang="en-US" dirty="0" err="1">
                <a:latin typeface="Comic Sans MS" pitchFamily="66" charset="0"/>
              </a:rPr>
              <a:t>lgn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HEAP-MAXIMUM			</a:t>
            </a:r>
            <a:r>
              <a:rPr lang="en-US" dirty="0">
                <a:latin typeface="Comic Sans MS" pitchFamily="66" charset="0"/>
              </a:rPr>
              <a:t>O(1)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Heap elements can be stored as array elements (since the tree is complete, there are not any “holes” in the tree)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74519" y="4324367"/>
            <a:ext cx="54982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CC0000"/>
                </a:solidFill>
              </a:rPr>
              <a:t>Map from array elements to tree nodes and vice versa</a:t>
            </a:r>
          </a:p>
          <a:p>
            <a:pPr lvl="1"/>
            <a:r>
              <a:rPr lang="en-US" altLang="en-US" sz="1600" dirty="0"/>
              <a:t>Root – </a:t>
            </a:r>
            <a:r>
              <a:rPr lang="en-US" altLang="en-US" sz="1600" i="1" dirty="0"/>
              <a:t>A</a:t>
            </a:r>
            <a:r>
              <a:rPr lang="en-US" altLang="en-US" sz="1600" dirty="0"/>
              <a:t>[1]</a:t>
            </a:r>
          </a:p>
          <a:p>
            <a:pPr lvl="1"/>
            <a:r>
              <a:rPr lang="en-US" altLang="en-US" sz="1600" dirty="0"/>
              <a:t>Left[</a:t>
            </a:r>
            <a:r>
              <a:rPr lang="en-US" altLang="en-US" sz="1600" i="1" dirty="0" err="1"/>
              <a:t>i</a:t>
            </a:r>
            <a:r>
              <a:rPr lang="en-US" altLang="en-US" sz="1600" dirty="0"/>
              <a:t>] – </a:t>
            </a:r>
            <a:r>
              <a:rPr lang="en-US" altLang="en-US" sz="1600" i="1" dirty="0"/>
              <a:t>A</a:t>
            </a:r>
            <a:r>
              <a:rPr lang="en-US" altLang="en-US" sz="1600" dirty="0"/>
              <a:t>[2</a:t>
            </a:r>
            <a:r>
              <a:rPr lang="en-US" altLang="en-US" sz="1600" i="1" dirty="0"/>
              <a:t>i</a:t>
            </a:r>
            <a:r>
              <a:rPr lang="en-US" altLang="en-US" sz="1600" dirty="0"/>
              <a:t>]</a:t>
            </a:r>
          </a:p>
          <a:p>
            <a:pPr lvl="1"/>
            <a:r>
              <a:rPr lang="en-US" altLang="en-US" sz="1600" dirty="0"/>
              <a:t>Right[</a:t>
            </a:r>
            <a:r>
              <a:rPr lang="en-US" altLang="en-US" sz="1600" i="1" dirty="0" err="1"/>
              <a:t>i</a:t>
            </a:r>
            <a:r>
              <a:rPr lang="en-US" altLang="en-US" sz="1600" dirty="0"/>
              <a:t>] – </a:t>
            </a:r>
            <a:r>
              <a:rPr lang="en-US" altLang="en-US" sz="1600" i="1" dirty="0"/>
              <a:t>A</a:t>
            </a:r>
            <a:r>
              <a:rPr lang="en-US" altLang="en-US" sz="1600" dirty="0"/>
              <a:t>[2</a:t>
            </a:r>
            <a:r>
              <a:rPr lang="en-US" altLang="en-US" sz="1600" i="1" dirty="0"/>
              <a:t>i</a:t>
            </a:r>
            <a:r>
              <a:rPr lang="en-US" altLang="en-US" sz="1600" dirty="0"/>
              <a:t>+1]</a:t>
            </a:r>
          </a:p>
          <a:p>
            <a:pPr lvl="1"/>
            <a:r>
              <a:rPr lang="en-US" altLang="en-US" sz="1600" dirty="0"/>
              <a:t>Parent[</a:t>
            </a:r>
            <a:r>
              <a:rPr lang="en-US" altLang="en-US" sz="1600" i="1" dirty="0" err="1"/>
              <a:t>i</a:t>
            </a:r>
            <a:r>
              <a:rPr lang="en-US" altLang="en-US" sz="1600" dirty="0"/>
              <a:t>] – </a:t>
            </a:r>
            <a:r>
              <a:rPr lang="en-US" altLang="en-US" sz="1600" i="1" dirty="0"/>
              <a:t>A</a:t>
            </a:r>
            <a:r>
              <a:rPr lang="en-US" altLang="en-US" sz="1600" dirty="0"/>
              <a:t>[</a:t>
            </a:r>
            <a:r>
              <a:rPr lang="en-US" altLang="en-US" sz="1600" dirty="0">
                <a:sym typeface="Symbol" panose="05050102010706020507" pitchFamily="18" charset="2"/>
              </a:rPr>
              <a:t></a:t>
            </a:r>
            <a:r>
              <a:rPr lang="en-US" altLang="en-US" sz="1600" i="1" dirty="0" err="1"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/2</a:t>
            </a:r>
            <a:r>
              <a:rPr lang="en-US" altLang="en-US" sz="1600" dirty="0"/>
              <a:t>]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76701"/>
              </p:ext>
            </p:extLst>
          </p:nvPr>
        </p:nvGraphicFramePr>
        <p:xfrm>
          <a:off x="5916959" y="1932408"/>
          <a:ext cx="1687132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403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5426E9-D08B-4CB4-92E1-697458E40E70}" type="slidenum">
              <a:rPr lang="en-US">
                <a:solidFill>
                  <a:srgbClr val="000000"/>
                </a:solidFill>
              </a:rPr>
              <a:pPr/>
              <a:t>80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Priority Queue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b="1" dirty="0"/>
              <a:t>Graph algorithms: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Dijkstra’s</a:t>
            </a:r>
            <a:r>
              <a:rPr lang="en-US" dirty="0"/>
              <a:t> and A*-search algorithms to compute shortest paths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pitchFamily="66" charset="0"/>
              </a:rPr>
              <a:t>Prim’s algorithm to compute minimum spanning tree (MST) of a graph</a:t>
            </a:r>
          </a:p>
          <a:p>
            <a:pPr>
              <a:lnSpc>
                <a:spcPct val="130000"/>
              </a:lnSpc>
              <a:buNone/>
            </a:pPr>
            <a:r>
              <a:rPr lang="en-US" b="1" dirty="0">
                <a:latin typeface="Comic Sans MS" pitchFamily="66" charset="0"/>
              </a:rPr>
              <a:t>Others: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pitchFamily="66" charset="0"/>
              </a:rPr>
              <a:t>Huffman coding for compressing data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pitchFamily="66" charset="0"/>
              </a:rPr>
              <a:t>Resource scheduling in operating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Heap elements can be stored as array elements (since the tree is complete, there are not any “holes” in the tree)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74519" y="4324367"/>
            <a:ext cx="5498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chemeClr val="hlink"/>
                </a:solidFill>
              </a:rPr>
              <a:t>length[</a:t>
            </a:r>
            <a:r>
              <a:rPr lang="en-US" altLang="en-US" sz="1600" i="1" dirty="0">
                <a:solidFill>
                  <a:schemeClr val="hlink"/>
                </a:solidFill>
              </a:rPr>
              <a:t>A</a:t>
            </a:r>
            <a:r>
              <a:rPr lang="en-US" altLang="en-US" sz="1600" dirty="0">
                <a:solidFill>
                  <a:schemeClr val="hlink"/>
                </a:solidFill>
              </a:rPr>
              <a:t>]</a:t>
            </a:r>
            <a:r>
              <a:rPr lang="en-US" altLang="en-US" sz="1600" dirty="0"/>
              <a:t> – number of elements in array </a:t>
            </a:r>
            <a:r>
              <a:rPr lang="en-US" altLang="en-US" sz="1600" i="1" dirty="0"/>
              <a:t>A.</a:t>
            </a:r>
            <a:endParaRPr lang="en-US" altLang="en-US" sz="1600" dirty="0"/>
          </a:p>
          <a:p>
            <a:r>
              <a:rPr lang="en-US" altLang="en-US" sz="1600" dirty="0">
                <a:solidFill>
                  <a:schemeClr val="hlink"/>
                </a:solidFill>
              </a:rPr>
              <a:t>heap-size[</a:t>
            </a:r>
            <a:r>
              <a:rPr lang="en-US" altLang="en-US" sz="1600" i="1" dirty="0">
                <a:solidFill>
                  <a:schemeClr val="hlink"/>
                </a:solidFill>
              </a:rPr>
              <a:t>A</a:t>
            </a:r>
            <a:r>
              <a:rPr lang="en-US" altLang="en-US" sz="1600" dirty="0">
                <a:solidFill>
                  <a:schemeClr val="hlink"/>
                </a:solidFill>
              </a:rPr>
              <a:t>]</a:t>
            </a:r>
            <a:r>
              <a:rPr lang="en-US" altLang="en-US" sz="1600" dirty="0"/>
              <a:t> – number of elements in heap stored in </a:t>
            </a:r>
            <a:r>
              <a:rPr lang="en-US" altLang="en-US" sz="1600" i="1" dirty="0"/>
              <a:t>A.</a:t>
            </a:r>
          </a:p>
          <a:p>
            <a:pPr lvl="1"/>
            <a:r>
              <a:rPr lang="en-US" altLang="en-US" sz="1600" dirty="0">
                <a:solidFill>
                  <a:srgbClr val="CC0000"/>
                </a:solidFill>
              </a:rPr>
              <a:t>heap-size[</a:t>
            </a:r>
            <a:r>
              <a:rPr lang="en-US" altLang="en-US" sz="1600" i="1" dirty="0">
                <a:solidFill>
                  <a:srgbClr val="CC0000"/>
                </a:solidFill>
              </a:rPr>
              <a:t>A</a:t>
            </a:r>
            <a:r>
              <a:rPr lang="en-US" altLang="en-US" sz="1600" dirty="0">
                <a:solidFill>
                  <a:srgbClr val="CC0000"/>
                </a:solidFill>
              </a:rPr>
              <a:t>] </a:t>
            </a:r>
            <a:r>
              <a:rPr lang="en-US" altLang="en-US" sz="1600" dirty="0">
                <a:solidFill>
                  <a:srgbClr val="CC0000"/>
                </a:solidFill>
                <a:sym typeface="Symbol" panose="05050102010706020507" pitchFamily="18" charset="2"/>
              </a:rPr>
              <a:t> length[</a:t>
            </a:r>
            <a:r>
              <a:rPr lang="en-US" altLang="en-US" sz="1600" i="1" dirty="0">
                <a:solidFill>
                  <a:srgbClr val="CC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olidFill>
                  <a:srgbClr val="CC0000"/>
                </a:solidFill>
                <a:sym typeface="Symbol" panose="05050102010706020507" pitchFamily="18" charset="2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solidFill>
                  <a:schemeClr val="accent5"/>
                </a:solidFill>
                <a:sym typeface="Symbol" panose="05050102010706020507" pitchFamily="18" charset="2"/>
              </a:rPr>
              <a:t>No. of leaves    </a:t>
            </a:r>
            <a:r>
              <a:rPr lang="en-US" altLang="en-US" sz="1600" dirty="0">
                <a:sym typeface="Symbol" panose="05050102010706020507" pitchFamily="18" charset="2"/>
              </a:rPr>
              <a:t>= </a:t>
            </a:r>
            <a:r>
              <a:rPr lang="en-US" altLang="en-US" sz="1600" dirty="0">
                <a:solidFill>
                  <a:srgbClr val="CC0000"/>
                </a:solidFill>
                <a:sym typeface="Symbol" panose="05050102010706020507" pitchFamily="18" charset="2"/>
              </a:rPr>
              <a:t></a:t>
            </a:r>
            <a:r>
              <a:rPr lang="en-US" altLang="en-US" sz="1600" i="1" dirty="0">
                <a:solidFill>
                  <a:srgbClr val="CC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1600" dirty="0">
                <a:solidFill>
                  <a:srgbClr val="CC0000"/>
                </a:solidFill>
                <a:sym typeface="Symbol" panose="05050102010706020507" pitchFamily="18" charset="2"/>
              </a:rPr>
              <a:t>/2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solidFill>
                  <a:schemeClr val="accent5"/>
                </a:solidFill>
              </a:rPr>
              <a:t>Height of a heap</a:t>
            </a:r>
            <a:r>
              <a:rPr lang="en-US" altLang="en-US" sz="1600" dirty="0">
                <a:solidFill>
                  <a:schemeClr val="accent5"/>
                </a:solidFill>
              </a:rPr>
              <a:t> </a:t>
            </a:r>
            <a:r>
              <a:rPr lang="en-US" altLang="en-US" sz="1600" dirty="0"/>
              <a:t>=</a:t>
            </a:r>
            <a:r>
              <a:rPr lang="en-US" altLang="en-US" sz="1600" i="1" dirty="0">
                <a:solidFill>
                  <a:srgbClr val="CC0000"/>
                </a:solidFill>
              </a:rPr>
              <a:t>  </a:t>
            </a:r>
            <a:r>
              <a:rPr lang="en-US" altLang="en-US" sz="1600" dirty="0">
                <a:solidFill>
                  <a:srgbClr val="CC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sz="1600" i="1" dirty="0" err="1">
                <a:solidFill>
                  <a:srgbClr val="CC0000"/>
                </a:solidFill>
              </a:rPr>
              <a:t>lg</a:t>
            </a:r>
            <a:r>
              <a:rPr lang="en-US" altLang="en-US" sz="1600" i="1" dirty="0">
                <a:solidFill>
                  <a:srgbClr val="CC0000"/>
                </a:solidFill>
              </a:rPr>
              <a:t> n</a:t>
            </a:r>
            <a:r>
              <a:rPr lang="en-US" altLang="en-US" sz="1600" dirty="0">
                <a:solidFill>
                  <a:srgbClr val="CC0000"/>
                </a:solidFill>
              </a:rPr>
              <a:t> </a:t>
            </a:r>
            <a:r>
              <a:rPr lang="en-US" altLang="en-US" sz="1600" dirty="0">
                <a:solidFill>
                  <a:srgbClr val="CC0000"/>
                </a:solidFill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CC0000"/>
              </a:solidFill>
            </a:endParaRPr>
          </a:p>
          <a:p>
            <a:pPr lvl="1"/>
            <a:endParaRPr lang="en-US" altLang="en-US" sz="1600" dirty="0">
              <a:solidFill>
                <a:srgbClr val="CC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76701"/>
              </p:ext>
            </p:extLst>
          </p:nvPr>
        </p:nvGraphicFramePr>
        <p:xfrm>
          <a:off x="5916959" y="1932408"/>
          <a:ext cx="1687132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9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5055</TotalTime>
  <Words>6406</Words>
  <Application>Microsoft Office PowerPoint</Application>
  <PresentationFormat>On-screen Show (4:3)</PresentationFormat>
  <Paragraphs>2465</Paragraphs>
  <Slides>80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4" baseType="lpstr">
      <vt:lpstr>Arial</vt:lpstr>
      <vt:lpstr>Britannic Bold</vt:lpstr>
      <vt:lpstr>Calibri</vt:lpstr>
      <vt:lpstr>Calibri Light</vt:lpstr>
      <vt:lpstr>Comic Sans MS</vt:lpstr>
      <vt:lpstr>Courier New</vt:lpstr>
      <vt:lpstr>Impact</vt:lpstr>
      <vt:lpstr>Monotype Corsiva</vt:lpstr>
      <vt:lpstr>Monotype Sorts</vt:lpstr>
      <vt:lpstr>Times New Roman</vt:lpstr>
      <vt:lpstr>Wingdings</vt:lpstr>
      <vt:lpstr>Office Theme</vt:lpstr>
      <vt:lpstr>Default Design</vt:lpstr>
      <vt:lpstr>Paint Shop Pro Image</vt:lpstr>
      <vt:lpstr>Lecture 03 Heap+Heapsort + Priority Queue</vt:lpstr>
      <vt:lpstr>Sorting Revisited</vt:lpstr>
      <vt:lpstr>Heaps</vt:lpstr>
      <vt:lpstr>Heaps</vt:lpstr>
      <vt:lpstr>Heaps</vt:lpstr>
      <vt:lpstr>Heaps</vt:lpstr>
      <vt:lpstr>Heaps (Implementation Issue)</vt:lpstr>
      <vt:lpstr>Heaps (Implementation Issue)</vt:lpstr>
      <vt:lpstr>Heaps (Implementation Issue)</vt:lpstr>
      <vt:lpstr>Heap Operations: Heapify()</vt:lpstr>
      <vt:lpstr>Illustration of Heapify operation</vt:lpstr>
      <vt:lpstr>The Heapify operation</vt:lpstr>
      <vt:lpstr>The Heapify operation</vt:lpstr>
      <vt:lpstr>The Heapify operation</vt:lpstr>
      <vt:lpstr>The Heapify operation</vt:lpstr>
      <vt:lpstr>The Heapify operation</vt:lpstr>
      <vt:lpstr>The Heapify operation</vt:lpstr>
      <vt:lpstr>The Heapify operation</vt:lpstr>
      <vt:lpstr>Procedure MaxHeapify</vt:lpstr>
      <vt:lpstr>Procedure MaxHeapify</vt:lpstr>
      <vt:lpstr>Running Time for MaxHeapify(A, i)</vt:lpstr>
      <vt:lpstr>Converting an array to a Max-Heap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Building a heap</vt:lpstr>
      <vt:lpstr>Time complexity of Building a Heap</vt:lpstr>
      <vt:lpstr>Time complexity of Building a Heap</vt:lpstr>
      <vt:lpstr>Time complexity of Building a Heap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Priority Queues (PQ)</vt:lpstr>
      <vt:lpstr>Implementation of Priority Queue</vt:lpstr>
      <vt:lpstr>Implementation of Priority Queue</vt:lpstr>
      <vt:lpstr>Operations  on Priority Queues</vt:lpstr>
      <vt:lpstr>HEAP-MAXIMUM</vt:lpstr>
      <vt:lpstr>HEAP-EXTRACT-MAX</vt:lpstr>
      <vt:lpstr>Example: HEAP-EXTRACT-MAX</vt:lpstr>
      <vt:lpstr>HEAP-EXTRACT-MAX</vt:lpstr>
      <vt:lpstr>HEAP-INCREASE-KEY</vt:lpstr>
      <vt:lpstr>Example: HEAP-INCREASE-KEY</vt:lpstr>
      <vt:lpstr>HEAP-INCREASE-KEY</vt:lpstr>
      <vt:lpstr>MAX-HEAP-INSERT</vt:lpstr>
      <vt:lpstr>Example: MAX-HEAP-INSERT</vt:lpstr>
      <vt:lpstr>MAX-HEAP-INSERT</vt:lpstr>
      <vt:lpstr>Summary</vt:lpstr>
      <vt:lpstr>Applications of Priority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CLASSROOM</cp:lastModifiedBy>
  <cp:revision>112</cp:revision>
  <dcterms:created xsi:type="dcterms:W3CDTF">2014-09-11T18:03:18Z</dcterms:created>
  <dcterms:modified xsi:type="dcterms:W3CDTF">2025-06-24T06:24:31Z</dcterms:modified>
</cp:coreProperties>
</file>