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74" r:id="rId3"/>
    <p:sldId id="257" r:id="rId4"/>
    <p:sldId id="258" r:id="rId5"/>
    <p:sldId id="259" r:id="rId6"/>
    <p:sldId id="260" r:id="rId7"/>
    <p:sldId id="261" r:id="rId8"/>
    <p:sldId id="262" r:id="rId9"/>
    <p:sldId id="278" r:id="rId10"/>
    <p:sldId id="279" r:id="rId11"/>
    <p:sldId id="280" r:id="rId12"/>
    <p:sldId id="281" r:id="rId13"/>
    <p:sldId id="282" r:id="rId14"/>
    <p:sldId id="291" r:id="rId15"/>
    <p:sldId id="292" r:id="rId16"/>
    <p:sldId id="293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 autoAdjust="0"/>
    <p:restoredTop sz="94660"/>
  </p:normalViewPr>
  <p:slideViewPr>
    <p:cSldViewPr>
      <p:cViewPr varScale="1">
        <p:scale>
          <a:sx n="79" d="100"/>
          <a:sy n="79" d="100"/>
        </p:scale>
        <p:origin x="12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259CD-6C68-4051-A4A1-75152F8E75CB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079AC-D725-4210-A5CC-4068E46EA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A50F17-8167-4B7B-8E62-57AB1707FF04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70434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650C68C-A19E-4A98-B6F4-311FB243A639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5956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DF15EE-3B58-4146-8FA8-3EC3712BAEEB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5664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8060AE-317F-4C14-A6D2-C2D0A512799B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8096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DA37-6BF5-4F75-B438-59F7269D559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95B3-E764-439C-87AC-88F6C5F38B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E268-5929-4752-B652-0800A98104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D601-0399-4B94-8B3F-DCE0EDFF85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DD6F-F691-4066-B042-102890CCA6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B48A8-E02B-433E-B767-E513AE7D99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427B-EB62-43FE-A75C-834859F59C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ACD5-90AD-4155-9B7A-52AF80027E7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BA7-19C7-4830-9F7A-670C80FC966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16AE-679F-472D-81FA-247FEBCC9E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0724-73AD-46B9-BFB8-8CFD10D4A8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D9A4B60-5B3F-4549-85A0-FE306CFB308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F115-F166-4F71-8F35-EBC15E4A6E05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4F115-F166-4F71-8F35-EBC15E4A6E05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120D2-C400-4836-AB1E-B949E43F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790A-6BD6-40EC-A63A-C23EA9F5ADA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04</a:t>
            </a:r>
            <a:br>
              <a:rPr lang="en-US" dirty="0"/>
            </a:br>
            <a:r>
              <a:rPr lang="en-US" sz="3200" dirty="0"/>
              <a:t>Divide and Conquer (quicksort)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CSE373: 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Recursion Tree for Best-case Partition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001713" y="1546225"/>
            <a:ext cx="3432175" cy="4830763"/>
            <a:chOff x="659" y="978"/>
            <a:chExt cx="2162" cy="3043"/>
          </a:xfrm>
        </p:grpSpPr>
        <p:sp>
          <p:nvSpPr>
            <p:cNvPr id="13329" name="Text Box 16"/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cn</a:t>
              </a:r>
            </a:p>
          </p:txBody>
        </p:sp>
        <p:sp>
          <p:nvSpPr>
            <p:cNvPr id="13330" name="Line 17"/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18"/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Text Box 19"/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cn/2</a:t>
              </a:r>
            </a:p>
          </p:txBody>
        </p:sp>
        <p:sp>
          <p:nvSpPr>
            <p:cNvPr id="13333" name="Text Box 20"/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cn/2</a:t>
              </a:r>
            </a:p>
          </p:txBody>
        </p:sp>
        <p:sp>
          <p:nvSpPr>
            <p:cNvPr id="13334" name="Line 21"/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Line 22"/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Line 23"/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Line 24"/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Text Box 25"/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cn/4</a:t>
              </a:r>
            </a:p>
          </p:txBody>
        </p:sp>
        <p:sp>
          <p:nvSpPr>
            <p:cNvPr id="13339" name="Text Box 26"/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cn/4</a:t>
              </a:r>
            </a:p>
          </p:txBody>
        </p:sp>
        <p:sp>
          <p:nvSpPr>
            <p:cNvPr id="13340" name="Text Box 27"/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cn/4</a:t>
              </a:r>
            </a:p>
          </p:txBody>
        </p:sp>
        <p:sp>
          <p:nvSpPr>
            <p:cNvPr id="13341" name="Text Box 28"/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cn/4</a:t>
              </a:r>
            </a:p>
          </p:txBody>
        </p:sp>
        <p:sp>
          <p:nvSpPr>
            <p:cNvPr id="13342" name="Line 29"/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Line 30"/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Line 31"/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Line 32"/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Line 33"/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Line 34"/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Line 35"/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Line 36"/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Line 37"/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Line 38"/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Line 39"/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Line 40"/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Line 41"/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Line 42"/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Line 43"/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Text Box 44"/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3358" name="Text Box 45"/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3359" name="Text Box 46"/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3360" name="Text Box 47"/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3361" name="Text Box 48"/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3362" name="Text Box 49"/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u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]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13316" name="Text Box 50"/>
          <p:cNvSpPr txBox="1">
            <a:spLocks noChangeArrowheads="1"/>
          </p:cNvSpPr>
          <p:nvPr/>
        </p:nvSpPr>
        <p:spPr bwMode="auto">
          <a:xfrm>
            <a:off x="4075113" y="1857375"/>
            <a:ext cx="472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3317" name="Line 51"/>
          <p:cNvSpPr>
            <a:spLocks noChangeShapeType="1"/>
          </p:cNvSpPr>
          <p:nvPr/>
        </p:nvSpPr>
        <p:spPr bwMode="auto">
          <a:xfrm>
            <a:off x="3222625" y="1854200"/>
            <a:ext cx="4076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52"/>
          <p:cNvSpPr>
            <a:spLocks noChangeShapeType="1"/>
          </p:cNvSpPr>
          <p:nvPr/>
        </p:nvSpPr>
        <p:spPr bwMode="auto">
          <a:xfrm>
            <a:off x="3989388" y="3236913"/>
            <a:ext cx="33131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53"/>
          <p:cNvSpPr>
            <a:spLocks noChangeShapeType="1"/>
          </p:cNvSpPr>
          <p:nvPr/>
        </p:nvSpPr>
        <p:spPr bwMode="auto">
          <a:xfrm>
            <a:off x="4395788" y="4470400"/>
            <a:ext cx="2908300" cy="14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54"/>
          <p:cNvSpPr>
            <a:spLocks noChangeShapeType="1"/>
          </p:cNvSpPr>
          <p:nvPr/>
        </p:nvSpPr>
        <p:spPr bwMode="auto">
          <a:xfrm flipV="1">
            <a:off x="4699000" y="6134100"/>
            <a:ext cx="2638425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55"/>
          <p:cNvSpPr txBox="1">
            <a:spLocks noChangeArrowheads="1"/>
          </p:cNvSpPr>
          <p:nvPr/>
        </p:nvSpPr>
        <p:spPr bwMode="auto">
          <a:xfrm>
            <a:off x="192088" y="3760788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CC3300"/>
                </a:solidFill>
                <a:latin typeface="Arial" panose="020B0604020202020204" pitchFamily="34" charset="0"/>
              </a:rPr>
              <a:t>lg n</a:t>
            </a:r>
          </a:p>
        </p:txBody>
      </p:sp>
      <p:sp>
        <p:nvSpPr>
          <p:cNvPr id="13322" name="Line 56"/>
          <p:cNvSpPr>
            <a:spLocks noChangeShapeType="1"/>
          </p:cNvSpPr>
          <p:nvPr/>
        </p:nvSpPr>
        <p:spPr bwMode="auto">
          <a:xfrm flipV="1">
            <a:off x="508000" y="1716088"/>
            <a:ext cx="0" cy="1858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57"/>
          <p:cNvSpPr>
            <a:spLocks noChangeShapeType="1"/>
          </p:cNvSpPr>
          <p:nvPr/>
        </p:nvSpPr>
        <p:spPr bwMode="auto">
          <a:xfrm flipH="1">
            <a:off x="523875" y="4414838"/>
            <a:ext cx="0" cy="184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Text Box 58"/>
          <p:cNvSpPr txBox="1">
            <a:spLocks noChangeArrowheads="1"/>
          </p:cNvSpPr>
          <p:nvPr/>
        </p:nvSpPr>
        <p:spPr bwMode="auto">
          <a:xfrm>
            <a:off x="7567613" y="30130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CC3300"/>
                </a:solidFill>
                <a:latin typeface="Arial" panose="020B0604020202020204" pitchFamily="34" charset="0"/>
              </a:rPr>
              <a:t>cn</a:t>
            </a:r>
          </a:p>
        </p:txBody>
      </p:sp>
      <p:sp>
        <p:nvSpPr>
          <p:cNvPr id="13325" name="Text Box 59"/>
          <p:cNvSpPr txBox="1">
            <a:spLocks noChangeArrowheads="1"/>
          </p:cNvSpPr>
          <p:nvPr/>
        </p:nvSpPr>
        <p:spPr bwMode="auto">
          <a:xfrm>
            <a:off x="7567613" y="42735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CC3300"/>
                </a:solidFill>
                <a:latin typeface="Arial" panose="020B0604020202020204" pitchFamily="34" charset="0"/>
              </a:rPr>
              <a:t>cn</a:t>
            </a:r>
          </a:p>
        </p:txBody>
      </p:sp>
      <p:sp>
        <p:nvSpPr>
          <p:cNvPr id="13326" name="Text Box 60"/>
          <p:cNvSpPr txBox="1">
            <a:spLocks noChangeArrowheads="1"/>
          </p:cNvSpPr>
          <p:nvPr/>
        </p:nvSpPr>
        <p:spPr bwMode="auto">
          <a:xfrm>
            <a:off x="7567613" y="58943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CC3300"/>
                </a:solidFill>
                <a:latin typeface="Arial" panose="020B0604020202020204" pitchFamily="34" charset="0"/>
              </a:rPr>
              <a:t>cn</a:t>
            </a:r>
          </a:p>
        </p:txBody>
      </p:sp>
      <p:sp>
        <p:nvSpPr>
          <p:cNvPr id="13327" name="Text Box 61"/>
          <p:cNvSpPr txBox="1">
            <a:spLocks noChangeArrowheads="1"/>
          </p:cNvSpPr>
          <p:nvPr/>
        </p:nvSpPr>
        <p:spPr bwMode="auto">
          <a:xfrm>
            <a:off x="5634038" y="6324600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3300"/>
                </a:solidFill>
                <a:latin typeface="Arial" panose="020B0604020202020204" pitchFamily="34" charset="0"/>
              </a:rPr>
              <a:t>Total           : O(n lg n)</a:t>
            </a:r>
          </a:p>
        </p:txBody>
      </p:sp>
      <p:sp>
        <p:nvSpPr>
          <p:cNvPr id="13328" name="Text Box 62"/>
          <p:cNvSpPr txBox="1">
            <a:spLocks noChangeArrowheads="1"/>
          </p:cNvSpPr>
          <p:nvPr/>
        </p:nvSpPr>
        <p:spPr bwMode="auto">
          <a:xfrm>
            <a:off x="7567613" y="15875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CC3300"/>
                </a:solidFill>
                <a:latin typeface="Arial" panose="020B0604020202020204" pitchFamily="34" charset="0"/>
              </a:rPr>
              <a:t>cn</a:t>
            </a:r>
          </a:p>
        </p:txBody>
      </p:sp>
    </p:spTree>
    <p:extLst>
      <p:ext uri="{BB962C8B-B14F-4D97-AF65-F5344CB8AC3E}">
        <p14:creationId xmlns:p14="http://schemas.microsoft.com/office/powerpoint/2010/main" val="136536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Best-case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600200"/>
            <a:ext cx="7913687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84723" y="1663547"/>
            <a:ext cx="440675" cy="429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940" y="3272010"/>
            <a:ext cx="6887378" cy="2203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1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Worst-case of </a:t>
            </a:r>
            <a:r>
              <a:rPr lang="en-US" altLang="en-US" dirty="0" err="1"/>
              <a:t>quicksort</a:t>
            </a:r>
            <a:endParaRPr lang="en-US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686800" cy="49831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800" dirty="0">
                <a:solidFill>
                  <a:srgbClr val="CC3300"/>
                </a:solidFill>
              </a:rPr>
              <a:t>Worst-Case Partitioning (Unbalanced Partitions):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400" dirty="0"/>
              <a:t>Occurs when every call to partition results in the most unbalanced partition.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400" dirty="0">
                <a:solidFill>
                  <a:schemeClr val="hlink"/>
                </a:solidFill>
              </a:rPr>
              <a:t>Partition is most unbalanced when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000" dirty="0"/>
              <a:t>Subproblem 1 is of size </a:t>
            </a:r>
            <a:r>
              <a:rPr lang="en-US" altLang="en-US" sz="2000" i="1" dirty="0"/>
              <a:t>n</a:t>
            </a:r>
            <a:r>
              <a:rPr lang="en-US" altLang="en-US" sz="2000" dirty="0"/>
              <a:t> – 1, and subproblem 2 is of size 0 or vice versa.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000" i="1" dirty="0"/>
              <a:t>pivot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 every element in </a:t>
            </a:r>
            <a:r>
              <a:rPr lang="en-US" altLang="en-US" sz="2000" i="1" dirty="0">
                <a:sym typeface="Symbol" pitchFamily="18" charset="2"/>
              </a:rPr>
              <a:t>A</a:t>
            </a:r>
            <a:r>
              <a:rPr lang="en-US" altLang="en-US" sz="2000" dirty="0">
                <a:sym typeface="Symbol" pitchFamily="18" charset="2"/>
              </a:rPr>
              <a:t>[</a:t>
            </a:r>
            <a:r>
              <a:rPr lang="en-US" altLang="en-US" sz="2000" i="1" dirty="0">
                <a:sym typeface="Symbol" pitchFamily="18" charset="2"/>
              </a:rPr>
              <a:t>p</a:t>
            </a:r>
            <a:r>
              <a:rPr lang="en-US" altLang="en-US" sz="2000" dirty="0">
                <a:sym typeface="Symbol" pitchFamily="18" charset="2"/>
              </a:rPr>
              <a:t>..</a:t>
            </a:r>
            <a:r>
              <a:rPr lang="en-US" altLang="en-US" sz="2000" i="1" dirty="0">
                <a:sym typeface="Symbol" pitchFamily="18" charset="2"/>
              </a:rPr>
              <a:t>r – </a:t>
            </a:r>
            <a:r>
              <a:rPr lang="en-US" altLang="en-US" sz="2000" dirty="0">
                <a:sym typeface="Symbol" pitchFamily="18" charset="2"/>
              </a:rPr>
              <a:t>1] or </a:t>
            </a:r>
            <a:r>
              <a:rPr lang="en-US" altLang="en-US" sz="2000" i="1" dirty="0"/>
              <a:t>pivot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&lt; every element in </a:t>
            </a:r>
            <a:r>
              <a:rPr lang="en-US" altLang="en-US" sz="2000" i="1" dirty="0">
                <a:sym typeface="Symbol" pitchFamily="18" charset="2"/>
              </a:rPr>
              <a:t>A</a:t>
            </a:r>
            <a:r>
              <a:rPr lang="en-US" altLang="en-US" sz="2000" dirty="0">
                <a:sym typeface="Symbol" pitchFamily="18" charset="2"/>
              </a:rPr>
              <a:t>[</a:t>
            </a:r>
            <a:r>
              <a:rPr lang="en-US" altLang="en-US" sz="2000" i="1" dirty="0">
                <a:sym typeface="Symbol" pitchFamily="18" charset="2"/>
              </a:rPr>
              <a:t>p</a:t>
            </a:r>
            <a:r>
              <a:rPr lang="en-US" altLang="en-US" sz="2000" dirty="0">
                <a:sym typeface="Symbol" pitchFamily="18" charset="2"/>
              </a:rPr>
              <a:t>..</a:t>
            </a:r>
            <a:r>
              <a:rPr lang="en-US" altLang="en-US" sz="2000" i="1" dirty="0">
                <a:sym typeface="Symbol" pitchFamily="18" charset="2"/>
              </a:rPr>
              <a:t>r – </a:t>
            </a:r>
            <a:r>
              <a:rPr lang="en-US" altLang="en-US" sz="2000" dirty="0">
                <a:sym typeface="Symbol" pitchFamily="18" charset="2"/>
              </a:rPr>
              <a:t>1].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400" dirty="0">
                <a:solidFill>
                  <a:schemeClr val="hlink"/>
                </a:solidFill>
                <a:sym typeface="Symbol" pitchFamily="18" charset="2"/>
              </a:rPr>
              <a:t>Every call to partition is most unbalanced when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000" b="1" dirty="0">
                <a:sym typeface="Symbol" pitchFamily="18" charset="2"/>
              </a:rPr>
              <a:t>Array </a:t>
            </a:r>
            <a:r>
              <a:rPr lang="en-US" altLang="en-US" sz="2000" b="1" i="1" dirty="0">
                <a:sym typeface="Symbol" pitchFamily="18" charset="2"/>
              </a:rPr>
              <a:t>A</a:t>
            </a:r>
            <a:r>
              <a:rPr lang="en-US" altLang="en-US" sz="2000" b="1" dirty="0">
                <a:sym typeface="Symbol" pitchFamily="18" charset="2"/>
              </a:rPr>
              <a:t>[1..</a:t>
            </a:r>
            <a:r>
              <a:rPr lang="en-US" altLang="en-US" sz="2000" b="1" i="1" dirty="0">
                <a:sym typeface="Symbol" pitchFamily="18" charset="2"/>
              </a:rPr>
              <a:t>n</a:t>
            </a:r>
            <a:r>
              <a:rPr lang="en-US" altLang="en-US" sz="2000" b="1" dirty="0">
                <a:sym typeface="Symbol" pitchFamily="18" charset="2"/>
              </a:rPr>
              <a:t>] is sorted or reverse sorted!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000" dirty="0"/>
              <a:t>One side of partition always has one element.</a:t>
            </a:r>
            <a:endParaRPr lang="en-US" altLang="en-US" sz="2000" b="1" dirty="0">
              <a:sym typeface="Symbol" pitchFamily="18" charset="2"/>
            </a:endParaRPr>
          </a:p>
          <a:p>
            <a:pPr marL="609600" indent="-609600">
              <a:defRPr/>
            </a:pPr>
            <a:endParaRPr lang="en-US" altLang="en-US" sz="2800" dirty="0"/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2800" dirty="0"/>
              <a:t>	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2800" dirty="0"/>
              <a:t>	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4419599"/>
            <a:ext cx="4388305" cy="170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77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tr-TR" b="1">
                <a:solidFill>
                  <a:srgbClr val="CC3300"/>
                </a:solidFill>
              </a:rPr>
              <a:t>Randomized quicksort</a:t>
            </a:r>
            <a:endParaRPr lang="en-US" b="1" dirty="0">
              <a:solidFill>
                <a:srgbClr val="CC3300"/>
              </a:solidFill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4012"/>
            <a:ext cx="7796213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798493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can we </a:t>
            </a:r>
            <a:r>
              <a:rPr lang="en-US" sz="2800" b="1" dirty="0"/>
              <a:t>ENSURE</a:t>
            </a:r>
            <a:r>
              <a:rPr lang="en-US" sz="2800" dirty="0"/>
              <a:t> that each element of A are equally likely to be the pivot?</a:t>
            </a:r>
          </a:p>
        </p:txBody>
      </p:sp>
    </p:spTree>
    <p:extLst>
      <p:ext uri="{BB962C8B-B14F-4D97-AF65-F5344CB8AC3E}">
        <p14:creationId xmlns:p14="http://schemas.microsoft.com/office/powerpoint/2010/main" val="276273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>
                <a:solidFill>
                  <a:srgbClr val="CC3300"/>
                </a:solidFill>
              </a:rPr>
              <a:t>Randomized quicksort</a:t>
            </a:r>
            <a:endParaRPr lang="en-US" sz="4000" b="1">
              <a:solidFill>
                <a:srgbClr val="CC3300"/>
              </a:solidFill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060575"/>
            <a:ext cx="6958012" cy="461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611188" y="1412875"/>
            <a:ext cx="75295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sz="3600"/>
              <a:t>Standard Problematic Algorithm :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54335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>
                <a:solidFill>
                  <a:srgbClr val="CC3300"/>
                </a:solidFill>
              </a:rPr>
              <a:t>Randomized quicksort</a:t>
            </a:r>
            <a:endParaRPr lang="en-US" sz="4000" b="1">
              <a:solidFill>
                <a:srgbClr val="CC33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38" y="2071688"/>
            <a:ext cx="7143750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ANDOMIZED-PARTITION (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 p, 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lain"/>
              <a:defRPr/>
            </a:pP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←RANDOM(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p, 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lain"/>
              <a:defRPr/>
            </a:pPr>
            <a:r>
              <a:rPr lang="tr-TR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exchange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A[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]↔A[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457200" indent="-457200">
              <a:buFontTx/>
              <a:buAutoNum type="arabicPlain"/>
              <a:defRPr/>
            </a:pPr>
            <a:r>
              <a:rPr lang="tr-TR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tr-TR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PARTITION(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 p, 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lain"/>
              <a:defRPr/>
            </a:pPr>
            <a:endParaRPr lang="tr-TR" sz="2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3733800"/>
            <a:ext cx="6429375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RANDOMIZED-QUICKSORT (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A,p,r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buFontTx/>
              <a:buAutoNum type="arabicPlain"/>
              <a:defRPr/>
            </a:pPr>
            <a:r>
              <a:rPr lang="tr-TR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marL="457200" indent="-457200">
              <a:buFontTx/>
              <a:buAutoNum type="arabicPlain"/>
              <a:defRPr/>
            </a:pPr>
            <a:r>
              <a:rPr lang="tr-TR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tr-TR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ANDOMIZED-PARTITION (</a:t>
            </a:r>
            <a:r>
              <a:rPr lang="tr-TR" sz="20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 p, r</a:t>
            </a: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defRPr/>
            </a:pP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	 </a:t>
            </a:r>
            <a:r>
              <a:rPr lang="tr-TR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RANDOMIZED-QUICKSORT (</a:t>
            </a:r>
            <a:r>
              <a:rPr lang="tr-TR" sz="20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 p, q</a:t>
            </a:r>
            <a:r>
              <a:rPr lang="tr-TR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-1)</a:t>
            </a:r>
          </a:p>
          <a:p>
            <a:pPr marL="914400" lvl="1" indent="-457200">
              <a:defRPr/>
            </a:pPr>
            <a:r>
              <a:rPr lang="tr-T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RANDOMIZED-QUICKSORT (</a:t>
            </a:r>
            <a:r>
              <a:rPr lang="tr-TR" sz="20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 q+</a:t>
            </a:r>
            <a:r>
              <a:rPr lang="tr-TR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tr-TR" sz="2000" b="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tr-TR" sz="2000" b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638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Average and worst case running time of Randomized-</a:t>
            </a:r>
            <a:r>
              <a:rPr lang="en-US" dirty="0" err="1">
                <a:solidFill>
                  <a:srgbClr val="C00000"/>
                </a:solidFill>
              </a:rPr>
              <a:t>QuickSort</a:t>
            </a:r>
            <a:r>
              <a:rPr lang="en-US" dirty="0">
                <a:solidFill>
                  <a:srgbClr val="C00000"/>
                </a:solidFill>
              </a:rPr>
              <a:t> is the same as that of </a:t>
            </a:r>
            <a:r>
              <a:rPr lang="en-US" dirty="0" err="1">
                <a:solidFill>
                  <a:srgbClr val="C00000"/>
                </a:solidFill>
              </a:rPr>
              <a:t>QuickSort</a:t>
            </a:r>
            <a:r>
              <a:rPr lang="en-US" dirty="0">
                <a:solidFill>
                  <a:srgbClr val="C00000"/>
                </a:solidFill>
              </a:rPr>
              <a:t>; but in practice Randomized-</a:t>
            </a:r>
            <a:r>
              <a:rPr lang="en-US" dirty="0" err="1">
                <a:solidFill>
                  <a:srgbClr val="C00000"/>
                </a:solidFill>
              </a:rPr>
              <a:t>QuickSort</a:t>
            </a:r>
            <a:r>
              <a:rPr lang="en-US" dirty="0">
                <a:solidFill>
                  <a:srgbClr val="C00000"/>
                </a:solidFill>
              </a:rPr>
              <a:t> is typically much faster</a:t>
            </a:r>
          </a:p>
        </p:txBody>
      </p:sp>
    </p:spTree>
    <p:extLst>
      <p:ext uri="{BB962C8B-B14F-4D97-AF65-F5344CB8AC3E}">
        <p14:creationId xmlns:p14="http://schemas.microsoft.com/office/powerpoint/2010/main" val="72777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>
                <a:solidFill>
                  <a:srgbClr val="CC3300"/>
                </a:solidFill>
              </a:rPr>
              <a:t>Quicksort in practice</a:t>
            </a:r>
            <a:endParaRPr lang="en-US" sz="4000" b="1">
              <a:solidFill>
                <a:srgbClr val="CC3300"/>
              </a:solidFill>
            </a:endParaRPr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997075"/>
            <a:ext cx="69723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4114800"/>
            <a:ext cx="70104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6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Quicksort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en-US" dirty="0"/>
          </a:p>
          <a:p>
            <a:r>
              <a:rPr lang="en-US" altLang="en-US" dirty="0"/>
              <a:t>Follows the </a:t>
            </a:r>
            <a:r>
              <a:rPr lang="en-US" altLang="en-US" b="1" dirty="0">
                <a:solidFill>
                  <a:srgbClr val="CC3300"/>
                </a:solidFill>
              </a:rPr>
              <a:t>divide-and-conquer</a:t>
            </a:r>
            <a:r>
              <a:rPr lang="en-US" altLang="en-US" dirty="0"/>
              <a:t> paradigm.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3300"/>
                </a:solidFill>
              </a:rPr>
              <a:t> </a:t>
            </a:r>
            <a:r>
              <a:rPr lang="en-US" altLang="en-US" dirty="0">
                <a:solidFill>
                  <a:schemeClr val="hlink"/>
                </a:solidFill>
              </a:rPr>
              <a:t>Partition</a:t>
            </a:r>
            <a:r>
              <a:rPr lang="en-US" altLang="en-US" dirty="0"/>
              <a:t> (separate) the array </a:t>
            </a:r>
            <a:r>
              <a:rPr lang="en-US" altLang="en-US" i="1" dirty="0"/>
              <a:t>A</a:t>
            </a:r>
            <a:r>
              <a:rPr lang="en-US" altLang="en-US" dirty="0"/>
              <a:t>[</a:t>
            </a:r>
            <a:r>
              <a:rPr lang="en-US" altLang="en-US" i="1" dirty="0" err="1"/>
              <a:t>p</a:t>
            </a:r>
            <a:r>
              <a:rPr lang="en-US" altLang="en-US" dirty="0" err="1"/>
              <a:t>..</a:t>
            </a:r>
            <a:r>
              <a:rPr lang="en-US" altLang="en-US" i="1" dirty="0" err="1"/>
              <a:t>r</a:t>
            </a:r>
            <a:r>
              <a:rPr lang="en-US" altLang="en-US" dirty="0"/>
              <a:t>] into two (possibly empty) </a:t>
            </a:r>
            <a:r>
              <a:rPr lang="en-US" altLang="en-US" dirty="0" err="1"/>
              <a:t>subarrays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[</a:t>
            </a:r>
            <a:r>
              <a:rPr lang="en-US" altLang="en-US" i="1" dirty="0" err="1"/>
              <a:t>p</a:t>
            </a:r>
            <a:r>
              <a:rPr lang="en-US" altLang="en-US" dirty="0" err="1"/>
              <a:t>..</a:t>
            </a:r>
            <a:r>
              <a:rPr lang="en-US" altLang="en-US" i="1" dirty="0" err="1"/>
              <a:t>q</a:t>
            </a:r>
            <a:r>
              <a:rPr lang="en-US" altLang="en-US" i="1" dirty="0"/>
              <a:t>–</a:t>
            </a:r>
            <a:r>
              <a:rPr lang="en-US" altLang="en-US" dirty="0"/>
              <a:t>1] and </a:t>
            </a:r>
            <a:r>
              <a:rPr lang="en-US" altLang="en-US" i="1" dirty="0"/>
              <a:t>A</a:t>
            </a:r>
            <a:r>
              <a:rPr lang="en-US" altLang="en-US" dirty="0"/>
              <a:t>[</a:t>
            </a:r>
            <a:r>
              <a:rPr lang="en-US" altLang="en-US" i="1" dirty="0"/>
              <a:t>q+</a:t>
            </a:r>
            <a:r>
              <a:rPr lang="en-US" altLang="en-US" dirty="0"/>
              <a:t>1</a:t>
            </a:r>
            <a:r>
              <a:rPr lang="en-US" altLang="en-US" i="1" dirty="0"/>
              <a:t>..r</a:t>
            </a:r>
            <a:r>
              <a:rPr lang="en-US" altLang="en-US" dirty="0"/>
              <a:t>].</a:t>
            </a:r>
          </a:p>
          <a:p>
            <a:pPr lvl="1"/>
            <a:r>
              <a:rPr lang="en-US" altLang="en-US" dirty="0"/>
              <a:t>Each element in </a:t>
            </a:r>
            <a:r>
              <a:rPr lang="en-US" altLang="en-US" i="1" dirty="0">
                <a:solidFill>
                  <a:schemeClr val="hlink"/>
                </a:solidFill>
              </a:rPr>
              <a:t>A</a:t>
            </a:r>
            <a:r>
              <a:rPr lang="en-US" altLang="en-US" dirty="0">
                <a:solidFill>
                  <a:schemeClr val="hlink"/>
                </a:solidFill>
              </a:rPr>
              <a:t>[</a:t>
            </a:r>
            <a:r>
              <a:rPr lang="en-US" altLang="en-US" i="1" dirty="0" err="1">
                <a:solidFill>
                  <a:schemeClr val="hlink"/>
                </a:solidFill>
              </a:rPr>
              <a:t>p</a:t>
            </a:r>
            <a:r>
              <a:rPr lang="en-US" altLang="en-US" dirty="0" err="1">
                <a:solidFill>
                  <a:schemeClr val="hlink"/>
                </a:solidFill>
              </a:rPr>
              <a:t>..</a:t>
            </a:r>
            <a:r>
              <a:rPr lang="en-US" altLang="en-US" i="1" dirty="0" err="1">
                <a:solidFill>
                  <a:schemeClr val="hlink"/>
                </a:solidFill>
              </a:rPr>
              <a:t>q</a:t>
            </a:r>
            <a:r>
              <a:rPr lang="en-US" altLang="en-US" i="1" dirty="0">
                <a:solidFill>
                  <a:schemeClr val="hlink"/>
                </a:solidFill>
              </a:rPr>
              <a:t>–</a:t>
            </a:r>
            <a:r>
              <a:rPr lang="en-US" altLang="en-US" dirty="0">
                <a:solidFill>
                  <a:schemeClr val="hlink"/>
                </a:solidFill>
              </a:rPr>
              <a:t>1] 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[</a:t>
            </a:r>
            <a:r>
              <a:rPr lang="en-US" altLang="en-US" i="1" dirty="0">
                <a:solidFill>
                  <a:schemeClr val="hlink"/>
                </a:solidFill>
                <a:sym typeface="Symbol" panose="05050102010706020507" pitchFamily="18" charset="2"/>
              </a:rPr>
              <a:t>q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]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en-US" altLang="en-US" i="1" dirty="0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[</a:t>
            </a:r>
            <a:r>
              <a:rPr lang="en-US" altLang="en-US" i="1" dirty="0">
                <a:solidFill>
                  <a:schemeClr val="hlink"/>
                </a:solidFill>
                <a:sym typeface="Symbol" panose="05050102010706020507" pitchFamily="18" charset="2"/>
              </a:rPr>
              <a:t>q</a:t>
            </a:r>
            <a:r>
              <a:rPr lang="en-US" altLang="en-US" dirty="0">
                <a:solidFill>
                  <a:schemeClr val="hlink"/>
                </a:solidFill>
                <a:sym typeface="Symbol" panose="05050102010706020507" pitchFamily="18" charset="2"/>
              </a:rPr>
              <a:t>] </a:t>
            </a:r>
            <a:r>
              <a:rPr lang="en-US" altLang="en-US" dirty="0">
                <a:sym typeface="Symbol" panose="05050102010706020507" pitchFamily="18" charset="2"/>
              </a:rPr>
              <a:t> each element in </a:t>
            </a:r>
            <a:r>
              <a:rPr lang="en-US" altLang="en-US" i="1" dirty="0">
                <a:solidFill>
                  <a:schemeClr val="hlink"/>
                </a:solidFill>
              </a:rPr>
              <a:t>A</a:t>
            </a:r>
            <a:r>
              <a:rPr lang="en-US" altLang="en-US" dirty="0">
                <a:solidFill>
                  <a:schemeClr val="hlink"/>
                </a:solidFill>
              </a:rPr>
              <a:t>[</a:t>
            </a:r>
            <a:r>
              <a:rPr lang="en-US" altLang="en-US" i="1" dirty="0">
                <a:solidFill>
                  <a:schemeClr val="hlink"/>
                </a:solidFill>
              </a:rPr>
              <a:t>q+</a:t>
            </a:r>
            <a:r>
              <a:rPr lang="en-US" altLang="en-US" dirty="0">
                <a:solidFill>
                  <a:schemeClr val="hlink"/>
                </a:solidFill>
              </a:rPr>
              <a:t>1</a:t>
            </a:r>
            <a:r>
              <a:rPr lang="en-US" altLang="en-US" i="1" dirty="0">
                <a:solidFill>
                  <a:schemeClr val="hlink"/>
                </a:solidFill>
              </a:rPr>
              <a:t>..r</a:t>
            </a:r>
            <a:r>
              <a:rPr lang="en-US" altLang="en-US" dirty="0">
                <a:solidFill>
                  <a:schemeClr val="hlink"/>
                </a:solidFill>
              </a:rPr>
              <a:t>]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Index </a:t>
            </a:r>
            <a:r>
              <a:rPr lang="en-US" altLang="en-US" i="1" dirty="0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 is computed as part of the partitioning procedure.</a:t>
            </a:r>
            <a:endParaRPr lang="en-US" altLang="en-US" sz="900" dirty="0"/>
          </a:p>
          <a:p>
            <a:r>
              <a:rPr lang="en-US" altLang="en-US" b="1" i="1" dirty="0">
                <a:solidFill>
                  <a:srgbClr val="CC3300"/>
                </a:solidFill>
              </a:rPr>
              <a:t>Conquer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/>
              <a:t>  Sort the two </a:t>
            </a:r>
            <a:r>
              <a:rPr lang="en-US" altLang="en-US" dirty="0" err="1"/>
              <a:t>subarrays</a:t>
            </a:r>
            <a:r>
              <a:rPr lang="en-US" altLang="en-US" dirty="0"/>
              <a:t> by recursive calls to quicksort. </a:t>
            </a:r>
          </a:p>
          <a:p>
            <a:endParaRPr lang="en-US" altLang="en-US" sz="1000" dirty="0"/>
          </a:p>
          <a:p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/>
              <a:t> The </a:t>
            </a:r>
            <a:r>
              <a:rPr lang="en-US" altLang="en-US" dirty="0" err="1"/>
              <a:t>subarrays</a:t>
            </a:r>
            <a:r>
              <a:rPr lang="en-US" altLang="en-US" dirty="0"/>
              <a:t> are sorted in place –  no work is needed to combine them.</a:t>
            </a:r>
          </a:p>
          <a:p>
            <a:r>
              <a:rPr lang="en-US" altLang="en-US" dirty="0">
                <a:solidFill>
                  <a:srgbClr val="CC3300"/>
                </a:solidFill>
              </a:rPr>
              <a:t>How do the divide and combine steps of quicksort compare with those of merge sort?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2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Pseudocode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887911" y="3363913"/>
            <a:ext cx="3886200" cy="16319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tabLst>
                <a:tab pos="461963" algn="l"/>
                <a:tab pos="909638" algn="l"/>
                <a:tab pos="1371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tabLst>
                <a:tab pos="461963" algn="l"/>
                <a:tab pos="909638" algn="l"/>
                <a:tab pos="1371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tabLst>
                <a:tab pos="461963" algn="l"/>
                <a:tab pos="909638" algn="l"/>
                <a:tab pos="137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61963" algn="l"/>
                <a:tab pos="909638" algn="l"/>
                <a:tab pos="137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QUICKSORT(A, p, 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1.	</a:t>
            </a:r>
            <a:r>
              <a:rPr lang="en-US" altLang="en-US" sz="2000" b="1"/>
              <a:t>if</a:t>
            </a:r>
            <a:r>
              <a:rPr lang="en-US" altLang="en-US" sz="2000"/>
              <a:t> p &lt; r </a:t>
            </a:r>
            <a:r>
              <a:rPr lang="en-US" altLang="en-US" sz="2000" b="1"/>
              <a:t>then</a:t>
            </a:r>
            <a:endParaRPr lang="en-US" altLang="en-US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2.		q = PARTITION(A, p, r);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3.		QUICKSORT (A, p, q –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4.		QUICKSORT (A, q + 1, r)</a:t>
            </a: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155575" y="1133475"/>
            <a:ext cx="4014787" cy="28622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0" lang="en-US" altLang="en-US" sz="2000" dirty="0"/>
              <a:t>PARTITION(A, p, r)</a:t>
            </a:r>
          </a:p>
          <a:p>
            <a:pPr marL="457200" indent="-457200">
              <a:buFontTx/>
              <a:buAutoNum type="arabicPeriod"/>
              <a:defRPr/>
            </a:pPr>
            <a:r>
              <a:rPr kumimoji="0" lang="en-US" altLang="en-US" sz="2000" dirty="0"/>
              <a:t>x = A[r]</a:t>
            </a:r>
          </a:p>
          <a:p>
            <a:pPr>
              <a:defRPr/>
            </a:pPr>
            <a:r>
              <a:rPr kumimoji="0" lang="en-US" altLang="en-US" sz="2000" dirty="0"/>
              <a:t>2.    </a:t>
            </a:r>
            <a:r>
              <a:rPr kumimoji="0" lang="en-US" altLang="en-US" sz="2000" dirty="0" err="1"/>
              <a:t>i</a:t>
            </a:r>
            <a:r>
              <a:rPr kumimoji="0" lang="en-US" altLang="en-US" sz="2000" dirty="0"/>
              <a:t> = p-1</a:t>
            </a:r>
          </a:p>
          <a:p>
            <a:pPr>
              <a:defRPr/>
            </a:pPr>
            <a:r>
              <a:rPr kumimoji="0" lang="en-US" altLang="en-US" sz="2000" dirty="0"/>
              <a:t>3.	</a:t>
            </a:r>
            <a:r>
              <a:rPr kumimoji="0" lang="en-US" altLang="en-US" sz="2000" b="1" dirty="0"/>
              <a:t>for</a:t>
            </a:r>
            <a:r>
              <a:rPr kumimoji="0" lang="en-US" altLang="en-US" sz="2000" dirty="0"/>
              <a:t> j = p </a:t>
            </a:r>
            <a:r>
              <a:rPr kumimoji="0" lang="en-US" altLang="en-US" sz="2000" b="1" dirty="0"/>
              <a:t>to </a:t>
            </a:r>
            <a:r>
              <a:rPr kumimoji="0" lang="en-US" altLang="en-US" sz="2000" dirty="0"/>
              <a:t>r – 1 </a:t>
            </a:r>
          </a:p>
          <a:p>
            <a:pPr>
              <a:defRPr/>
            </a:pPr>
            <a:r>
              <a:rPr kumimoji="0" lang="en-US" altLang="en-US" sz="2000" dirty="0"/>
              <a:t>4.		</a:t>
            </a:r>
            <a:r>
              <a:rPr kumimoji="0" lang="en-US" altLang="en-US" sz="2000" b="1" dirty="0">
                <a:sym typeface="Symbol" pitchFamily="18" charset="2"/>
              </a:rPr>
              <a:t>if</a:t>
            </a:r>
            <a:r>
              <a:rPr kumimoji="0" lang="en-US" altLang="en-US" sz="2000" dirty="0">
                <a:sym typeface="Symbol" pitchFamily="18" charset="2"/>
              </a:rPr>
              <a:t> A[j]    x </a:t>
            </a:r>
          </a:p>
          <a:p>
            <a:pPr>
              <a:defRPr/>
            </a:pPr>
            <a:r>
              <a:rPr kumimoji="0" lang="en-US" altLang="en-US" sz="2000" dirty="0">
                <a:sym typeface="Symbol" pitchFamily="18" charset="2"/>
              </a:rPr>
              <a:t>5.			</a:t>
            </a:r>
            <a:r>
              <a:rPr kumimoji="0" lang="en-US" altLang="en-US" sz="2000" dirty="0" err="1">
                <a:sym typeface="Symbol" pitchFamily="18" charset="2"/>
              </a:rPr>
              <a:t>i</a:t>
            </a:r>
            <a:r>
              <a:rPr kumimoji="0" lang="en-US" altLang="en-US" sz="2000" dirty="0">
                <a:sym typeface="Symbol" pitchFamily="18" charset="2"/>
              </a:rPr>
              <a:t> = </a:t>
            </a:r>
            <a:r>
              <a:rPr kumimoji="0" lang="en-US" altLang="en-US" sz="2000" dirty="0" err="1">
                <a:sym typeface="Symbol" pitchFamily="18" charset="2"/>
              </a:rPr>
              <a:t>i</a:t>
            </a:r>
            <a:r>
              <a:rPr kumimoji="0" lang="en-US" altLang="en-US" sz="2000" dirty="0">
                <a:sym typeface="Symbol" pitchFamily="18" charset="2"/>
              </a:rPr>
              <a:t> + 1</a:t>
            </a:r>
          </a:p>
          <a:p>
            <a:pPr>
              <a:defRPr/>
            </a:pPr>
            <a:r>
              <a:rPr kumimoji="0" lang="en-US" altLang="en-US" sz="2000" dirty="0">
                <a:sym typeface="Symbol" pitchFamily="18" charset="2"/>
              </a:rPr>
              <a:t>6.               	exchange A[</a:t>
            </a:r>
            <a:r>
              <a:rPr kumimoji="0" lang="en-US" altLang="en-US" sz="2000" dirty="0" err="1">
                <a:sym typeface="Symbol" pitchFamily="18" charset="2"/>
              </a:rPr>
              <a:t>i</a:t>
            </a:r>
            <a:r>
              <a:rPr kumimoji="0" lang="en-US" altLang="en-US" sz="2000" dirty="0">
                <a:sym typeface="Symbol" pitchFamily="18" charset="2"/>
              </a:rPr>
              <a:t>] with A[j]</a:t>
            </a:r>
          </a:p>
          <a:p>
            <a:pPr>
              <a:defRPr/>
            </a:pPr>
            <a:r>
              <a:rPr kumimoji="0" lang="en-US" altLang="en-US" sz="2000" dirty="0">
                <a:sym typeface="Symbol" pitchFamily="18" charset="2"/>
              </a:rPr>
              <a:t>7.    exchange  A[</a:t>
            </a:r>
            <a:r>
              <a:rPr kumimoji="0" lang="en-US" altLang="en-US" sz="2000" dirty="0" err="1">
                <a:sym typeface="Symbol" pitchFamily="18" charset="2"/>
              </a:rPr>
              <a:t>i</a:t>
            </a:r>
            <a:r>
              <a:rPr kumimoji="0" lang="en-US" altLang="en-US" sz="2000" dirty="0">
                <a:sym typeface="Symbol" pitchFamily="18" charset="2"/>
              </a:rPr>
              <a:t> + 1] with A[r]</a:t>
            </a:r>
          </a:p>
          <a:p>
            <a:pPr>
              <a:defRPr/>
            </a:pPr>
            <a:r>
              <a:rPr kumimoji="0" lang="en-US" altLang="en-US" sz="2000" dirty="0">
                <a:sym typeface="Symbol" pitchFamily="18" charset="2"/>
              </a:rPr>
              <a:t>8.	</a:t>
            </a:r>
            <a:r>
              <a:rPr kumimoji="0" lang="en-US" altLang="en-US" sz="2000" b="1" dirty="0">
                <a:sym typeface="Symbol" pitchFamily="18" charset="2"/>
              </a:rPr>
              <a:t>return</a:t>
            </a:r>
            <a:r>
              <a:rPr kumimoji="0" lang="en-US" altLang="en-US" sz="2000" dirty="0">
                <a:sym typeface="Symbol" pitchFamily="18" charset="2"/>
              </a:rPr>
              <a:t> </a:t>
            </a:r>
            <a:r>
              <a:rPr kumimoji="0" lang="en-US" altLang="en-US" sz="2000" dirty="0" err="1">
                <a:sym typeface="Symbol" pitchFamily="18" charset="2"/>
              </a:rPr>
              <a:t>i</a:t>
            </a:r>
            <a:r>
              <a:rPr kumimoji="0" lang="en-US" altLang="en-US" sz="2000" dirty="0">
                <a:sym typeface="Symbol" pitchFamily="18" charset="2"/>
              </a:rPr>
              <a:t> + 1</a:t>
            </a: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287338" y="4645025"/>
            <a:ext cx="176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287338" y="46450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639763" y="46402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992188" y="46640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1344613" y="46450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1697038" y="46545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2049463" y="46497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V="1">
            <a:off x="282575" y="4940300"/>
            <a:ext cx="17605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709738" y="45989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7422" name="AutoShape 14"/>
          <p:cNvSpPr>
            <a:spLocks/>
          </p:cNvSpPr>
          <p:nvPr/>
        </p:nvSpPr>
        <p:spPr bwMode="auto">
          <a:xfrm rot="5400000">
            <a:off x="1065213" y="3621088"/>
            <a:ext cx="201612" cy="1789112"/>
          </a:xfrm>
          <a:prstGeom prst="leftBrace">
            <a:avLst>
              <a:gd name="adj1" fmla="val 739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85800" y="4022725"/>
            <a:ext cx="874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A[p..r]</a:t>
            </a: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2665413" y="5775325"/>
            <a:ext cx="176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2665413" y="57896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3017838" y="57848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3370263" y="57800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3722688" y="57753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4075113" y="57848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4427538" y="578008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2674938" y="6084888"/>
            <a:ext cx="176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AutoShape 24"/>
          <p:cNvSpPr>
            <a:spLocks/>
          </p:cNvSpPr>
          <p:nvPr/>
        </p:nvSpPr>
        <p:spPr bwMode="auto">
          <a:xfrm rot="5400000">
            <a:off x="2894807" y="5299869"/>
            <a:ext cx="215900" cy="706437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2263775" y="5153025"/>
            <a:ext cx="129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A[p..q – 1]</a:t>
            </a:r>
          </a:p>
        </p:txBody>
      </p:sp>
      <p:sp>
        <p:nvSpPr>
          <p:cNvPr id="17434" name="AutoShape 26"/>
          <p:cNvSpPr>
            <a:spLocks/>
          </p:cNvSpPr>
          <p:nvPr/>
        </p:nvSpPr>
        <p:spPr bwMode="auto">
          <a:xfrm rot="5400000">
            <a:off x="3936206" y="5295107"/>
            <a:ext cx="244475" cy="706438"/>
          </a:xfrm>
          <a:prstGeom prst="leftBrace">
            <a:avLst>
              <a:gd name="adj1" fmla="val 240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3602038" y="5162550"/>
            <a:ext cx="1144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A[q+1..r]</a:t>
            </a:r>
          </a:p>
        </p:txBody>
      </p:sp>
      <p:sp>
        <p:nvSpPr>
          <p:cNvPr id="17436" name="AutoShape 28"/>
          <p:cNvSpPr>
            <a:spLocks/>
          </p:cNvSpPr>
          <p:nvPr/>
        </p:nvSpPr>
        <p:spPr bwMode="auto">
          <a:xfrm rot="16200000" flipV="1">
            <a:off x="2918619" y="5880894"/>
            <a:ext cx="215900" cy="706438"/>
          </a:xfrm>
          <a:prstGeom prst="leftBrace">
            <a:avLst>
              <a:gd name="adj1" fmla="val 272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37" name="AutoShape 29"/>
          <p:cNvSpPr>
            <a:spLocks/>
          </p:cNvSpPr>
          <p:nvPr/>
        </p:nvSpPr>
        <p:spPr bwMode="auto">
          <a:xfrm rot="16200000" flipV="1">
            <a:off x="3981450" y="5854700"/>
            <a:ext cx="187325" cy="720725"/>
          </a:xfrm>
          <a:prstGeom prst="leftBrace">
            <a:avLst>
              <a:gd name="adj1" fmla="val 320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2765425" y="6308725"/>
            <a:ext cx="51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 5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3816350" y="6310313"/>
            <a:ext cx="514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 5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544513" y="5619750"/>
            <a:ext cx="1260475" cy="48577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Partition</a:t>
            </a:r>
          </a:p>
        </p:txBody>
      </p:sp>
      <p:sp>
        <p:nvSpPr>
          <p:cNvPr id="17441" name="AutoShape 33"/>
          <p:cNvSpPr>
            <a:spLocks noChangeArrowheads="1"/>
          </p:cNvSpPr>
          <p:nvPr/>
        </p:nvSpPr>
        <p:spPr bwMode="auto">
          <a:xfrm rot="41457">
            <a:off x="1919288" y="5653088"/>
            <a:ext cx="514350" cy="485775"/>
          </a:xfrm>
          <a:prstGeom prst="notchedRightArrow">
            <a:avLst>
              <a:gd name="adj1" fmla="val 50000"/>
              <a:gd name="adj2" fmla="val 26471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42" name="AutoShape 34"/>
          <p:cNvSpPr>
            <a:spLocks noChangeArrowheads="1"/>
          </p:cNvSpPr>
          <p:nvPr/>
        </p:nvSpPr>
        <p:spPr bwMode="auto">
          <a:xfrm rot="5415885">
            <a:off x="901701" y="5011737"/>
            <a:ext cx="514350" cy="485775"/>
          </a:xfrm>
          <a:prstGeom prst="notchedRightArrow">
            <a:avLst>
              <a:gd name="adj1" fmla="val 50000"/>
              <a:gd name="adj2" fmla="val 26471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3405188" y="57324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3081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Example</a:t>
            </a:r>
          </a:p>
        </p:txBody>
      </p:sp>
      <p:sp>
        <p:nvSpPr>
          <p:cNvPr id="488451" name="Text Box 3"/>
          <p:cNvSpPr txBox="1">
            <a:spLocks noChangeArrowheads="1"/>
          </p:cNvSpPr>
          <p:nvPr/>
        </p:nvSpPr>
        <p:spPr bwMode="auto">
          <a:xfrm>
            <a:off x="547688" y="1520825"/>
            <a:ext cx="7527925" cy="533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tabLst>
                <a:tab pos="227965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  <a:tabLst>
                <a:tab pos="227965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u"/>
              <a:tabLst>
                <a:tab pos="2279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]"/>
              <a:tabLst>
                <a:tab pos="22796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22796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2796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2796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2796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27965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            	p                                    r</a:t>
            </a:r>
            <a:endParaRPr lang="en-US" altLang="en-US" sz="2000" b="1" u="sng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 dirty="0">
                <a:solidFill>
                  <a:srgbClr val="CC0000"/>
                </a:solidFill>
              </a:rPr>
              <a:t>initially:</a:t>
            </a:r>
            <a:r>
              <a:rPr lang="en-US" altLang="en-US" sz="2000" dirty="0"/>
              <a:t>                  	2  5  8  3  9  4  1  7  10  </a:t>
            </a:r>
            <a:r>
              <a:rPr lang="en-US" altLang="en-US" sz="2000" b="1" dirty="0"/>
              <a:t>6</a:t>
            </a:r>
            <a:r>
              <a:rPr lang="en-US" altLang="en-US" sz="2000" dirty="0"/>
              <a:t>          </a:t>
            </a:r>
            <a:r>
              <a:rPr lang="en-US" altLang="en-US" sz="2000" b="1" u="sng" dirty="0">
                <a:solidFill>
                  <a:schemeClr val="tx2"/>
                </a:solidFill>
              </a:rPr>
              <a:t>note:</a:t>
            </a:r>
            <a:r>
              <a:rPr lang="en-US" altLang="en-US" sz="2000" dirty="0">
                <a:solidFill>
                  <a:schemeClr val="tx2"/>
                </a:solidFill>
              </a:rPr>
              <a:t> pivot (x) = 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           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 j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 dirty="0">
                <a:solidFill>
                  <a:srgbClr val="CC0000"/>
                </a:solidFill>
              </a:rPr>
              <a:t>next iteration:</a:t>
            </a:r>
            <a:r>
              <a:rPr lang="en-US" altLang="en-US" sz="2000" dirty="0"/>
              <a:t>        	</a:t>
            </a:r>
            <a:r>
              <a:rPr lang="en-US" altLang="en-US" sz="2000" dirty="0">
                <a:solidFill>
                  <a:srgbClr val="CC0000"/>
                </a:solidFill>
              </a:rPr>
              <a:t>2</a:t>
            </a:r>
            <a:r>
              <a:rPr lang="en-US" altLang="en-US" sz="2000" dirty="0"/>
              <a:t>  5  8  3  9  4  1  7  10  </a:t>
            </a:r>
            <a:r>
              <a:rPr lang="en-US" altLang="en-US" sz="2000" b="1" dirty="0"/>
              <a:t>6</a:t>
            </a: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             	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  j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 dirty="0">
                <a:solidFill>
                  <a:srgbClr val="CC0000"/>
                </a:solidFill>
              </a:rPr>
              <a:t>next iteration:</a:t>
            </a:r>
            <a:r>
              <a:rPr lang="en-US" altLang="en-US" sz="2000" dirty="0"/>
              <a:t>        	</a:t>
            </a:r>
            <a:r>
              <a:rPr lang="en-US" altLang="en-US" sz="2000" dirty="0">
                <a:solidFill>
                  <a:srgbClr val="CC0000"/>
                </a:solidFill>
              </a:rPr>
              <a:t>2</a:t>
            </a: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rgbClr val="CC0000"/>
                </a:solidFill>
              </a:rPr>
              <a:t>5</a:t>
            </a:r>
            <a:r>
              <a:rPr lang="en-US" altLang="en-US" sz="2000" dirty="0"/>
              <a:t>  8  3  9  4  1  7  10  </a:t>
            </a:r>
            <a:r>
              <a:rPr lang="en-US" altLang="en-US" sz="2000" b="1" dirty="0"/>
              <a:t>6</a:t>
            </a: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                  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  j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 dirty="0">
                <a:solidFill>
                  <a:srgbClr val="CC0000"/>
                </a:solidFill>
              </a:rPr>
              <a:t>next iteration:</a:t>
            </a:r>
            <a:r>
              <a:rPr lang="en-US" altLang="en-US" sz="2000" dirty="0"/>
              <a:t>        	</a:t>
            </a:r>
            <a:r>
              <a:rPr lang="en-US" altLang="en-US" sz="2000" dirty="0">
                <a:solidFill>
                  <a:srgbClr val="CC0000"/>
                </a:solidFill>
              </a:rPr>
              <a:t>2  5</a:t>
            </a: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chemeClr val="tx2"/>
                </a:solidFill>
              </a:rPr>
              <a:t>8</a:t>
            </a:r>
            <a:r>
              <a:rPr lang="en-US" altLang="en-US" sz="2000" dirty="0"/>
              <a:t>  3  9  4  1  7  10  </a:t>
            </a:r>
            <a:r>
              <a:rPr lang="en-US" altLang="en-US" sz="2000" b="1" dirty="0"/>
              <a:t>6</a:t>
            </a: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                  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      j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u="sng" dirty="0">
                <a:solidFill>
                  <a:srgbClr val="CC0000"/>
                </a:solidFill>
              </a:rPr>
              <a:t>next iteration:</a:t>
            </a:r>
            <a:r>
              <a:rPr lang="en-US" altLang="en-US" sz="2000" dirty="0"/>
              <a:t>        	</a:t>
            </a:r>
            <a:r>
              <a:rPr lang="en-US" altLang="en-US" sz="2000" dirty="0">
                <a:solidFill>
                  <a:srgbClr val="CC0000"/>
                </a:solidFill>
              </a:rPr>
              <a:t>2  5</a:t>
            </a: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rgbClr val="CC0000"/>
                </a:solidFill>
              </a:rPr>
              <a:t>3</a:t>
            </a:r>
            <a:r>
              <a:rPr lang="en-US" altLang="en-US" sz="2000" dirty="0"/>
              <a:t>  </a:t>
            </a:r>
            <a:r>
              <a:rPr lang="en-US" altLang="en-US" sz="2000" dirty="0">
                <a:solidFill>
                  <a:schemeClr val="tx2"/>
                </a:solidFill>
              </a:rPr>
              <a:t>8</a:t>
            </a:r>
            <a:r>
              <a:rPr lang="en-US" altLang="en-US" sz="2000" dirty="0"/>
              <a:t>  9  4  1  7  10  </a:t>
            </a:r>
            <a:r>
              <a:rPr lang="en-US" altLang="en-US" sz="2000" b="1" dirty="0"/>
              <a:t>6</a:t>
            </a: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                      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      j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3532188" cy="23082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0" lang="en-US" altLang="en-US" sz="1600" dirty="0"/>
              <a:t>PARTITION(A, p, r)</a:t>
            </a:r>
          </a:p>
          <a:p>
            <a:pPr marL="457200" indent="-457200">
              <a:buFontTx/>
              <a:buAutoNum type="arabicPeriod"/>
              <a:defRPr/>
            </a:pPr>
            <a:r>
              <a:rPr kumimoji="0" lang="en-US" altLang="en-US" sz="1600" dirty="0"/>
              <a:t>x = A[r]</a:t>
            </a:r>
          </a:p>
          <a:p>
            <a:pPr>
              <a:defRPr/>
            </a:pPr>
            <a:r>
              <a:rPr kumimoji="0" lang="en-US" altLang="en-US" sz="1600" dirty="0"/>
              <a:t>2.	</a:t>
            </a:r>
            <a:r>
              <a:rPr kumimoji="0" lang="en-US" altLang="en-US" sz="1600" dirty="0" err="1"/>
              <a:t>i</a:t>
            </a:r>
            <a:r>
              <a:rPr kumimoji="0" lang="en-US" altLang="en-US" sz="1600" dirty="0"/>
              <a:t> = p-1</a:t>
            </a:r>
          </a:p>
          <a:p>
            <a:pPr>
              <a:defRPr/>
            </a:pPr>
            <a:r>
              <a:rPr kumimoji="0" lang="en-US" altLang="en-US" sz="1600" dirty="0"/>
              <a:t>3.	</a:t>
            </a:r>
            <a:r>
              <a:rPr kumimoji="0" lang="en-US" altLang="en-US" sz="1600" b="1" dirty="0"/>
              <a:t>for</a:t>
            </a:r>
            <a:r>
              <a:rPr kumimoji="0" lang="en-US" altLang="en-US" sz="1600" dirty="0"/>
              <a:t> j = p </a:t>
            </a:r>
            <a:r>
              <a:rPr kumimoji="0" lang="en-US" altLang="en-US" sz="1600" b="1" dirty="0"/>
              <a:t>to </a:t>
            </a:r>
            <a:r>
              <a:rPr kumimoji="0" lang="en-US" altLang="en-US" sz="1600" dirty="0"/>
              <a:t>r – 1 </a:t>
            </a:r>
          </a:p>
          <a:p>
            <a:pPr>
              <a:defRPr/>
            </a:pPr>
            <a:r>
              <a:rPr kumimoji="0" lang="en-US" altLang="en-US" sz="1600" dirty="0"/>
              <a:t>4.		</a:t>
            </a:r>
            <a:r>
              <a:rPr kumimoji="0" lang="en-US" altLang="en-US" sz="1600" b="1" dirty="0">
                <a:sym typeface="Symbol" pitchFamily="18" charset="2"/>
              </a:rPr>
              <a:t>if</a:t>
            </a:r>
            <a:r>
              <a:rPr kumimoji="0" lang="en-US" altLang="en-US" sz="1600" dirty="0">
                <a:sym typeface="Symbol" pitchFamily="18" charset="2"/>
              </a:rPr>
              <a:t> A[j]    x </a:t>
            </a:r>
          </a:p>
          <a:p>
            <a:pPr>
              <a:defRPr/>
            </a:pPr>
            <a:r>
              <a:rPr kumimoji="0" lang="en-US" altLang="en-US" sz="1600" dirty="0">
                <a:sym typeface="Symbol" pitchFamily="18" charset="2"/>
              </a:rPr>
              <a:t>5.			</a:t>
            </a:r>
            <a:r>
              <a:rPr kumimoji="0" lang="en-US" altLang="en-US" sz="1600" dirty="0" err="1">
                <a:sym typeface="Symbol" pitchFamily="18" charset="2"/>
              </a:rPr>
              <a:t>i</a:t>
            </a:r>
            <a:r>
              <a:rPr kumimoji="0" lang="en-US" altLang="en-US" sz="1600" dirty="0">
                <a:sym typeface="Symbol" pitchFamily="18" charset="2"/>
              </a:rPr>
              <a:t> = </a:t>
            </a:r>
            <a:r>
              <a:rPr kumimoji="0" lang="en-US" altLang="en-US" sz="1600" dirty="0" err="1">
                <a:sym typeface="Symbol" pitchFamily="18" charset="2"/>
              </a:rPr>
              <a:t>i</a:t>
            </a:r>
            <a:r>
              <a:rPr kumimoji="0" lang="en-US" altLang="en-US" sz="1600" dirty="0">
                <a:sym typeface="Symbol" pitchFamily="18" charset="2"/>
              </a:rPr>
              <a:t> + 1</a:t>
            </a:r>
          </a:p>
          <a:p>
            <a:pPr>
              <a:defRPr/>
            </a:pPr>
            <a:r>
              <a:rPr kumimoji="0" lang="en-US" altLang="en-US" sz="1600" dirty="0">
                <a:sym typeface="Symbol" pitchFamily="18" charset="2"/>
              </a:rPr>
              <a:t>6.               	exchange A[</a:t>
            </a:r>
            <a:r>
              <a:rPr kumimoji="0" lang="en-US" altLang="en-US" sz="1600" dirty="0" err="1">
                <a:sym typeface="Symbol" pitchFamily="18" charset="2"/>
              </a:rPr>
              <a:t>i</a:t>
            </a:r>
            <a:r>
              <a:rPr kumimoji="0" lang="en-US" altLang="en-US" sz="1600" dirty="0">
                <a:sym typeface="Symbol" pitchFamily="18" charset="2"/>
              </a:rPr>
              <a:t>] with A[j]</a:t>
            </a:r>
          </a:p>
          <a:p>
            <a:pPr>
              <a:defRPr/>
            </a:pPr>
            <a:r>
              <a:rPr kumimoji="0" lang="en-US" altLang="en-US" sz="1600" dirty="0">
                <a:sym typeface="Symbol" pitchFamily="18" charset="2"/>
              </a:rPr>
              <a:t>7.    exchange  A[</a:t>
            </a:r>
            <a:r>
              <a:rPr kumimoji="0" lang="en-US" altLang="en-US" sz="1600" dirty="0" err="1">
                <a:sym typeface="Symbol" pitchFamily="18" charset="2"/>
              </a:rPr>
              <a:t>i</a:t>
            </a:r>
            <a:r>
              <a:rPr kumimoji="0" lang="en-US" altLang="en-US" sz="1600" dirty="0">
                <a:sym typeface="Symbol" pitchFamily="18" charset="2"/>
              </a:rPr>
              <a:t> + 1] with A[r]</a:t>
            </a:r>
          </a:p>
          <a:p>
            <a:pPr>
              <a:defRPr/>
            </a:pPr>
            <a:r>
              <a:rPr kumimoji="0" lang="en-US" altLang="en-US" sz="1600" dirty="0">
                <a:sym typeface="Symbol" pitchFamily="18" charset="2"/>
              </a:rPr>
              <a:t>8.	</a:t>
            </a:r>
            <a:r>
              <a:rPr kumimoji="0" lang="en-US" altLang="en-US" sz="1600" b="1" dirty="0">
                <a:sym typeface="Symbol" pitchFamily="18" charset="2"/>
              </a:rPr>
              <a:t>return</a:t>
            </a:r>
            <a:r>
              <a:rPr kumimoji="0" lang="en-US" altLang="en-US" sz="1600" dirty="0">
                <a:sym typeface="Symbol" pitchFamily="18" charset="2"/>
              </a:rPr>
              <a:t> </a:t>
            </a:r>
            <a:r>
              <a:rPr kumimoji="0" lang="en-US" altLang="en-US" sz="1600" dirty="0" err="1">
                <a:sym typeface="Symbol" pitchFamily="18" charset="2"/>
              </a:rPr>
              <a:t>i</a:t>
            </a:r>
            <a:r>
              <a:rPr kumimoji="0" lang="en-US" altLang="en-US" sz="1600" dirty="0">
                <a:sym typeface="Symbol" pitchFamily="18" charset="2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93405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Example (Continued)</a:t>
            </a:r>
          </a:p>
        </p:txBody>
      </p:sp>
      <p:sp>
        <p:nvSpPr>
          <p:cNvPr id="489475" name="Text Box 3"/>
          <p:cNvSpPr txBox="1">
            <a:spLocks noChangeArrowheads="1"/>
          </p:cNvSpPr>
          <p:nvPr/>
        </p:nvSpPr>
        <p:spPr bwMode="auto">
          <a:xfrm>
            <a:off x="261938" y="1374775"/>
            <a:ext cx="5051425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7965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0" lang="en-US" altLang="en-US" sz="2000" b="1" u="sng" dirty="0">
                <a:solidFill>
                  <a:srgbClr val="CC0000"/>
                </a:solidFill>
              </a:rPr>
              <a:t>next iteration:</a:t>
            </a:r>
            <a:r>
              <a:rPr kumimoji="0" lang="en-US" altLang="en-US" sz="2000" dirty="0"/>
              <a:t>        	</a:t>
            </a:r>
            <a:r>
              <a:rPr kumimoji="0" lang="en-US" altLang="en-US" sz="2000" dirty="0">
                <a:solidFill>
                  <a:srgbClr val="CC0000"/>
                </a:solidFill>
              </a:rPr>
              <a:t>2  5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rgbClr val="CC0000"/>
                </a:solidFill>
              </a:rPr>
              <a:t>3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chemeClr val="tx2"/>
                </a:solidFill>
              </a:rPr>
              <a:t>8</a:t>
            </a:r>
            <a:r>
              <a:rPr kumimoji="0" lang="en-US" altLang="en-US" sz="2000" dirty="0"/>
              <a:t>  9  4  1  7  10  </a:t>
            </a:r>
            <a:r>
              <a:rPr kumimoji="0" lang="en-US" altLang="en-US" sz="2000" b="1" dirty="0"/>
              <a:t>6</a:t>
            </a:r>
            <a:endParaRPr kumimoji="0" lang="en-US" altLang="en-US" sz="2000" dirty="0"/>
          </a:p>
          <a:p>
            <a:pPr>
              <a:defRPr/>
            </a:pPr>
            <a:r>
              <a:rPr kumimoji="0" lang="en-US" altLang="en-US" sz="2000" dirty="0"/>
              <a:t>                                            </a:t>
            </a:r>
            <a:r>
              <a:rPr kumimoji="0" lang="en-US" altLang="en-US" sz="2000" dirty="0" err="1"/>
              <a:t>i</a:t>
            </a:r>
            <a:r>
              <a:rPr kumimoji="0" lang="en-US" altLang="en-US" sz="2000" dirty="0"/>
              <a:t>       j</a:t>
            </a:r>
          </a:p>
          <a:p>
            <a:pPr>
              <a:defRPr/>
            </a:pPr>
            <a:endParaRPr kumimoji="0" lang="en-US" altLang="en-US" sz="1100" dirty="0"/>
          </a:p>
          <a:p>
            <a:pPr>
              <a:defRPr/>
            </a:pPr>
            <a:r>
              <a:rPr kumimoji="0" lang="en-US" altLang="en-US" sz="2000" b="1" u="sng" dirty="0">
                <a:solidFill>
                  <a:srgbClr val="CC0000"/>
                </a:solidFill>
              </a:rPr>
              <a:t>next iteration:</a:t>
            </a:r>
            <a:r>
              <a:rPr kumimoji="0" lang="en-US" altLang="en-US" sz="2000" dirty="0"/>
              <a:t>        	</a:t>
            </a:r>
            <a:r>
              <a:rPr kumimoji="0" lang="en-US" altLang="en-US" sz="2000" dirty="0">
                <a:solidFill>
                  <a:srgbClr val="CC0000"/>
                </a:solidFill>
              </a:rPr>
              <a:t>2  5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rgbClr val="CC0000"/>
                </a:solidFill>
              </a:rPr>
              <a:t>3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chemeClr val="tx2"/>
                </a:solidFill>
              </a:rPr>
              <a:t>8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chemeClr val="tx2"/>
                </a:solidFill>
              </a:rPr>
              <a:t>9</a:t>
            </a:r>
            <a:r>
              <a:rPr kumimoji="0" lang="en-US" altLang="en-US" sz="2000" dirty="0"/>
              <a:t>  4  1  7  10  </a:t>
            </a:r>
            <a:r>
              <a:rPr kumimoji="0" lang="en-US" altLang="en-US" sz="2000" b="1" dirty="0"/>
              <a:t>6</a:t>
            </a:r>
            <a:endParaRPr kumimoji="0" lang="en-US" altLang="en-US" sz="2000" dirty="0"/>
          </a:p>
          <a:p>
            <a:pPr>
              <a:defRPr/>
            </a:pPr>
            <a:r>
              <a:rPr kumimoji="0" lang="en-US" altLang="en-US" sz="2000" dirty="0"/>
              <a:t>                                            </a:t>
            </a:r>
            <a:r>
              <a:rPr kumimoji="0" lang="en-US" altLang="en-US" sz="2000" dirty="0" err="1"/>
              <a:t>i</a:t>
            </a:r>
            <a:r>
              <a:rPr kumimoji="0" lang="en-US" altLang="en-US" sz="2000" dirty="0"/>
              <a:t>           j</a:t>
            </a:r>
          </a:p>
          <a:p>
            <a:pPr>
              <a:defRPr/>
            </a:pPr>
            <a:endParaRPr kumimoji="0" lang="en-US" altLang="en-US" sz="1100" dirty="0"/>
          </a:p>
          <a:p>
            <a:pPr>
              <a:defRPr/>
            </a:pPr>
            <a:r>
              <a:rPr kumimoji="0" lang="en-US" altLang="en-US" sz="2000" b="1" u="sng" dirty="0">
                <a:solidFill>
                  <a:srgbClr val="CC0000"/>
                </a:solidFill>
              </a:rPr>
              <a:t>next iteration:</a:t>
            </a:r>
            <a:r>
              <a:rPr kumimoji="0" lang="en-US" altLang="en-US" sz="2000" dirty="0"/>
              <a:t>        	</a:t>
            </a:r>
            <a:r>
              <a:rPr kumimoji="0" lang="en-US" altLang="en-US" sz="2000" dirty="0">
                <a:solidFill>
                  <a:srgbClr val="CC0000"/>
                </a:solidFill>
              </a:rPr>
              <a:t>2  5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rgbClr val="CC0000"/>
                </a:solidFill>
              </a:rPr>
              <a:t>3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rgbClr val="CC0000"/>
                </a:solidFill>
              </a:rPr>
              <a:t>4</a:t>
            </a:r>
            <a:r>
              <a:rPr kumimoji="0" lang="en-US" altLang="en-US" sz="2000" dirty="0"/>
              <a:t> </a:t>
            </a:r>
            <a:r>
              <a:rPr kumimoji="0" lang="en-US" altLang="en-US" sz="2000" dirty="0">
                <a:solidFill>
                  <a:schemeClr val="tx2"/>
                </a:solidFill>
              </a:rPr>
              <a:t> 9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chemeClr val="tx2"/>
                </a:solidFill>
              </a:rPr>
              <a:t>8</a:t>
            </a:r>
            <a:r>
              <a:rPr kumimoji="0" lang="en-US" altLang="en-US" sz="2000" dirty="0"/>
              <a:t>  1  7  10  </a:t>
            </a:r>
            <a:r>
              <a:rPr kumimoji="0" lang="en-US" altLang="en-US" sz="2000" b="1" dirty="0"/>
              <a:t>6</a:t>
            </a:r>
            <a:endParaRPr kumimoji="0" lang="en-US" altLang="en-US" sz="2000" dirty="0"/>
          </a:p>
          <a:p>
            <a:pPr>
              <a:defRPr/>
            </a:pPr>
            <a:r>
              <a:rPr kumimoji="0" lang="en-US" altLang="en-US" sz="2000" dirty="0"/>
              <a:t>                                                </a:t>
            </a:r>
            <a:r>
              <a:rPr kumimoji="0" lang="en-US" altLang="en-US" sz="2000" dirty="0" err="1"/>
              <a:t>i</a:t>
            </a:r>
            <a:r>
              <a:rPr kumimoji="0" lang="en-US" altLang="en-US" sz="2000" dirty="0"/>
              <a:t>           j</a:t>
            </a:r>
          </a:p>
          <a:p>
            <a:pPr>
              <a:defRPr/>
            </a:pPr>
            <a:endParaRPr kumimoji="0" lang="en-US" altLang="en-US" sz="1050" dirty="0"/>
          </a:p>
          <a:p>
            <a:pPr>
              <a:defRPr/>
            </a:pPr>
            <a:r>
              <a:rPr kumimoji="0" lang="en-US" altLang="en-US" sz="2000" b="1" u="sng" dirty="0">
                <a:solidFill>
                  <a:srgbClr val="CC0000"/>
                </a:solidFill>
              </a:rPr>
              <a:t>next iteration:</a:t>
            </a:r>
            <a:r>
              <a:rPr kumimoji="0" lang="en-US" altLang="en-US" sz="2000" dirty="0"/>
              <a:t>        	</a:t>
            </a:r>
            <a:r>
              <a:rPr kumimoji="0" lang="en-US" altLang="en-US" sz="2000" dirty="0">
                <a:solidFill>
                  <a:srgbClr val="CC0000"/>
                </a:solidFill>
              </a:rPr>
              <a:t>2  5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rgbClr val="CC0000"/>
                </a:solidFill>
              </a:rPr>
              <a:t>3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rgbClr val="CC0000"/>
                </a:solidFill>
              </a:rPr>
              <a:t>4</a:t>
            </a:r>
            <a:r>
              <a:rPr kumimoji="0" lang="en-US" altLang="en-US" sz="2000" dirty="0"/>
              <a:t> </a:t>
            </a:r>
            <a:r>
              <a:rPr kumimoji="0" lang="en-US" altLang="en-US" sz="2000" dirty="0">
                <a:solidFill>
                  <a:schemeClr val="tx2"/>
                </a:solidFill>
              </a:rPr>
              <a:t> </a:t>
            </a:r>
            <a:r>
              <a:rPr kumimoji="0" lang="en-US" altLang="en-US" sz="2000" dirty="0">
                <a:solidFill>
                  <a:srgbClr val="CC0000"/>
                </a:solidFill>
              </a:rPr>
              <a:t>1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chemeClr val="tx2"/>
                </a:solidFill>
              </a:rPr>
              <a:t>8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chemeClr val="tx2"/>
                </a:solidFill>
              </a:rPr>
              <a:t>9</a:t>
            </a:r>
            <a:r>
              <a:rPr kumimoji="0" lang="en-US" altLang="en-US" sz="2000" dirty="0"/>
              <a:t>  7  10  </a:t>
            </a:r>
            <a:r>
              <a:rPr kumimoji="0" lang="en-US" altLang="en-US" sz="2000" b="1" dirty="0"/>
              <a:t>6</a:t>
            </a:r>
            <a:endParaRPr kumimoji="0" lang="en-US" altLang="en-US" sz="2000" dirty="0"/>
          </a:p>
          <a:p>
            <a:pPr>
              <a:defRPr/>
            </a:pPr>
            <a:r>
              <a:rPr kumimoji="0" lang="en-US" altLang="en-US" sz="2000" dirty="0"/>
              <a:t>                                                    </a:t>
            </a:r>
            <a:r>
              <a:rPr kumimoji="0" lang="en-US" altLang="en-US" sz="2000" dirty="0" err="1"/>
              <a:t>i</a:t>
            </a:r>
            <a:r>
              <a:rPr kumimoji="0" lang="en-US" altLang="en-US" sz="2000" dirty="0"/>
              <a:t>           j</a:t>
            </a:r>
          </a:p>
          <a:p>
            <a:pPr>
              <a:defRPr/>
            </a:pPr>
            <a:endParaRPr kumimoji="0" lang="en-US" altLang="en-US" sz="1100" dirty="0"/>
          </a:p>
          <a:p>
            <a:pPr>
              <a:defRPr/>
            </a:pPr>
            <a:r>
              <a:rPr kumimoji="0" lang="en-US" altLang="en-US" sz="2000" b="1" u="sng" dirty="0">
                <a:solidFill>
                  <a:srgbClr val="CC0000"/>
                </a:solidFill>
              </a:rPr>
              <a:t>next iteration:</a:t>
            </a:r>
            <a:r>
              <a:rPr kumimoji="0" lang="en-US" altLang="en-US" sz="2000" dirty="0"/>
              <a:t>        	</a:t>
            </a:r>
            <a:r>
              <a:rPr kumimoji="0" lang="en-US" altLang="en-US" sz="2000" dirty="0">
                <a:solidFill>
                  <a:srgbClr val="CC0000"/>
                </a:solidFill>
              </a:rPr>
              <a:t>2  5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rgbClr val="CC0000"/>
                </a:solidFill>
              </a:rPr>
              <a:t>3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rgbClr val="CC0000"/>
                </a:solidFill>
              </a:rPr>
              <a:t>4</a:t>
            </a:r>
            <a:r>
              <a:rPr kumimoji="0" lang="en-US" altLang="en-US" sz="2000" dirty="0"/>
              <a:t> </a:t>
            </a:r>
            <a:r>
              <a:rPr kumimoji="0" lang="en-US" altLang="en-US" sz="2000" dirty="0">
                <a:solidFill>
                  <a:schemeClr val="tx2"/>
                </a:solidFill>
              </a:rPr>
              <a:t> </a:t>
            </a:r>
            <a:r>
              <a:rPr kumimoji="0" lang="en-US" altLang="en-US" sz="2000" dirty="0">
                <a:solidFill>
                  <a:srgbClr val="CC0000"/>
                </a:solidFill>
              </a:rPr>
              <a:t>1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chemeClr val="tx2"/>
                </a:solidFill>
              </a:rPr>
              <a:t>8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chemeClr val="tx2"/>
                </a:solidFill>
              </a:rPr>
              <a:t>9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chemeClr val="tx2"/>
                </a:solidFill>
              </a:rPr>
              <a:t>7</a:t>
            </a:r>
            <a:r>
              <a:rPr kumimoji="0" lang="en-US" altLang="en-US" sz="2000" dirty="0"/>
              <a:t>  10  </a:t>
            </a:r>
            <a:r>
              <a:rPr kumimoji="0" lang="en-US" altLang="en-US" sz="2000" b="1" dirty="0"/>
              <a:t>6</a:t>
            </a:r>
            <a:endParaRPr kumimoji="0" lang="en-US" altLang="en-US" sz="2000" dirty="0"/>
          </a:p>
          <a:p>
            <a:pPr>
              <a:defRPr/>
            </a:pPr>
            <a:r>
              <a:rPr kumimoji="0" lang="en-US" altLang="en-US" sz="2000" dirty="0"/>
              <a:t>                                                    </a:t>
            </a:r>
            <a:r>
              <a:rPr kumimoji="0" lang="en-US" altLang="en-US" sz="2000" dirty="0" err="1"/>
              <a:t>i</a:t>
            </a:r>
            <a:r>
              <a:rPr kumimoji="0" lang="en-US" altLang="en-US" sz="2000" dirty="0"/>
              <a:t>                j</a:t>
            </a:r>
          </a:p>
          <a:p>
            <a:pPr>
              <a:defRPr/>
            </a:pPr>
            <a:endParaRPr kumimoji="0" lang="en-US" altLang="en-US" sz="1100" dirty="0"/>
          </a:p>
          <a:p>
            <a:pPr>
              <a:defRPr/>
            </a:pPr>
            <a:r>
              <a:rPr kumimoji="0" lang="en-US" altLang="en-US" sz="2000" b="1" u="sng" dirty="0">
                <a:solidFill>
                  <a:srgbClr val="CC0000"/>
                </a:solidFill>
              </a:rPr>
              <a:t>next iteration:</a:t>
            </a:r>
            <a:r>
              <a:rPr kumimoji="0" lang="en-US" altLang="en-US" sz="2000" dirty="0"/>
              <a:t>        	</a:t>
            </a:r>
            <a:r>
              <a:rPr kumimoji="0" lang="en-US" altLang="en-US" sz="2000" dirty="0">
                <a:solidFill>
                  <a:srgbClr val="CC0000"/>
                </a:solidFill>
              </a:rPr>
              <a:t>2  5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rgbClr val="CC0000"/>
                </a:solidFill>
              </a:rPr>
              <a:t>3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rgbClr val="CC0000"/>
                </a:solidFill>
              </a:rPr>
              <a:t>4</a:t>
            </a:r>
            <a:r>
              <a:rPr kumimoji="0" lang="en-US" altLang="en-US" sz="2000" dirty="0"/>
              <a:t> </a:t>
            </a:r>
            <a:r>
              <a:rPr kumimoji="0" lang="en-US" altLang="en-US" sz="2000" dirty="0">
                <a:solidFill>
                  <a:schemeClr val="tx2"/>
                </a:solidFill>
              </a:rPr>
              <a:t> </a:t>
            </a:r>
            <a:r>
              <a:rPr kumimoji="0" lang="en-US" altLang="en-US" sz="2000" dirty="0">
                <a:solidFill>
                  <a:srgbClr val="CC0000"/>
                </a:solidFill>
              </a:rPr>
              <a:t>1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chemeClr val="tx2"/>
                </a:solidFill>
              </a:rPr>
              <a:t>8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chemeClr val="tx2"/>
                </a:solidFill>
              </a:rPr>
              <a:t>9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chemeClr val="tx2"/>
                </a:solidFill>
              </a:rPr>
              <a:t>7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chemeClr val="tx2"/>
                </a:solidFill>
              </a:rPr>
              <a:t>10</a:t>
            </a:r>
            <a:r>
              <a:rPr kumimoji="0" lang="en-US" altLang="en-US" sz="2000" dirty="0"/>
              <a:t>  </a:t>
            </a:r>
            <a:r>
              <a:rPr kumimoji="0" lang="en-US" altLang="en-US" sz="2000" b="1" dirty="0"/>
              <a:t>6</a:t>
            </a:r>
            <a:endParaRPr kumimoji="0" lang="en-US" altLang="en-US" sz="2000" dirty="0"/>
          </a:p>
          <a:p>
            <a:pPr>
              <a:defRPr/>
            </a:pPr>
            <a:r>
              <a:rPr kumimoji="0" lang="en-US" altLang="en-US" sz="2000" dirty="0"/>
              <a:t>                                                    </a:t>
            </a:r>
            <a:r>
              <a:rPr kumimoji="0" lang="en-US" altLang="en-US" sz="2000" dirty="0" err="1"/>
              <a:t>i</a:t>
            </a:r>
            <a:r>
              <a:rPr kumimoji="0" lang="en-US" altLang="en-US" sz="2000" dirty="0"/>
              <a:t>                     j</a:t>
            </a:r>
          </a:p>
          <a:p>
            <a:pPr>
              <a:defRPr/>
            </a:pPr>
            <a:endParaRPr kumimoji="0" lang="en-US" altLang="en-US" sz="1100" dirty="0"/>
          </a:p>
          <a:p>
            <a:pPr>
              <a:defRPr/>
            </a:pPr>
            <a:r>
              <a:rPr kumimoji="0" lang="en-US" altLang="en-US" sz="2000" b="1" u="sng" dirty="0">
                <a:solidFill>
                  <a:srgbClr val="CC0000"/>
                </a:solidFill>
              </a:rPr>
              <a:t>after final swap:</a:t>
            </a:r>
            <a:r>
              <a:rPr kumimoji="0" lang="en-US" altLang="en-US" sz="2000" dirty="0"/>
              <a:t>       	</a:t>
            </a:r>
            <a:r>
              <a:rPr kumimoji="0" lang="en-US" altLang="en-US" sz="2000" dirty="0">
                <a:solidFill>
                  <a:srgbClr val="CC0000"/>
                </a:solidFill>
              </a:rPr>
              <a:t>2  5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rgbClr val="CC0000"/>
                </a:solidFill>
              </a:rPr>
              <a:t>3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rgbClr val="CC0000"/>
                </a:solidFill>
              </a:rPr>
              <a:t>4</a:t>
            </a:r>
            <a:r>
              <a:rPr kumimoji="0" lang="en-US" altLang="en-US" sz="2000" dirty="0"/>
              <a:t> </a:t>
            </a:r>
            <a:r>
              <a:rPr kumimoji="0" lang="en-US" altLang="en-US" sz="2000" dirty="0">
                <a:solidFill>
                  <a:schemeClr val="tx2"/>
                </a:solidFill>
              </a:rPr>
              <a:t> </a:t>
            </a:r>
            <a:r>
              <a:rPr kumimoji="0" lang="en-US" altLang="en-US" sz="2000" dirty="0">
                <a:solidFill>
                  <a:srgbClr val="CC0000"/>
                </a:solidFill>
              </a:rPr>
              <a:t>1</a:t>
            </a:r>
            <a:r>
              <a:rPr kumimoji="0" lang="en-US" altLang="en-US" sz="2000" dirty="0"/>
              <a:t>  </a:t>
            </a:r>
            <a:r>
              <a:rPr kumimoji="0" lang="en-US" altLang="en-US" sz="2000" b="1" dirty="0"/>
              <a:t>6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chemeClr val="tx2"/>
                </a:solidFill>
              </a:rPr>
              <a:t>9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chemeClr val="tx2"/>
                </a:solidFill>
              </a:rPr>
              <a:t>7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chemeClr val="tx2"/>
                </a:solidFill>
              </a:rPr>
              <a:t>10</a:t>
            </a:r>
            <a:r>
              <a:rPr kumimoji="0" lang="en-US" altLang="en-US" sz="2000" dirty="0"/>
              <a:t>  </a:t>
            </a:r>
            <a:r>
              <a:rPr kumimoji="0" lang="en-US" altLang="en-US" sz="2000" dirty="0">
                <a:solidFill>
                  <a:schemeClr val="tx2"/>
                </a:solidFill>
              </a:rPr>
              <a:t>8</a:t>
            </a:r>
            <a:endParaRPr kumimoji="0" lang="en-US" altLang="en-US" sz="2000" dirty="0"/>
          </a:p>
          <a:p>
            <a:pPr>
              <a:defRPr/>
            </a:pPr>
            <a:r>
              <a:rPr kumimoji="0" lang="en-US" altLang="en-US" sz="2000" dirty="0"/>
              <a:t>                                                    </a:t>
            </a:r>
            <a:r>
              <a:rPr kumimoji="0" lang="en-US" altLang="en-US" sz="2000" dirty="0" err="1"/>
              <a:t>i</a:t>
            </a:r>
            <a:r>
              <a:rPr kumimoji="0" lang="en-US" altLang="en-US" sz="2000" dirty="0"/>
              <a:t>                     j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62600" y="2895600"/>
            <a:ext cx="3532188" cy="23082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0" lang="en-US" altLang="en-US" sz="1600" dirty="0"/>
              <a:t>PARTITION(A, p, r)</a:t>
            </a:r>
          </a:p>
          <a:p>
            <a:pPr marL="457200" indent="-457200">
              <a:buFontTx/>
              <a:buAutoNum type="arabicPeriod"/>
              <a:defRPr/>
            </a:pPr>
            <a:r>
              <a:rPr kumimoji="0" lang="en-US" altLang="en-US" sz="1600" dirty="0"/>
              <a:t>x = A[r]</a:t>
            </a:r>
          </a:p>
          <a:p>
            <a:pPr>
              <a:defRPr/>
            </a:pPr>
            <a:r>
              <a:rPr kumimoji="0" lang="en-US" altLang="en-US" sz="1600" dirty="0"/>
              <a:t>2.	</a:t>
            </a:r>
            <a:r>
              <a:rPr kumimoji="0" lang="en-US" altLang="en-US" sz="1600" dirty="0" err="1"/>
              <a:t>i</a:t>
            </a:r>
            <a:r>
              <a:rPr kumimoji="0" lang="en-US" altLang="en-US" sz="1600" dirty="0"/>
              <a:t> = p-1</a:t>
            </a:r>
          </a:p>
          <a:p>
            <a:pPr>
              <a:defRPr/>
            </a:pPr>
            <a:r>
              <a:rPr kumimoji="0" lang="en-US" altLang="en-US" sz="1600" dirty="0"/>
              <a:t>3.	</a:t>
            </a:r>
            <a:r>
              <a:rPr kumimoji="0" lang="en-US" altLang="en-US" sz="1600" b="1" dirty="0"/>
              <a:t>for</a:t>
            </a:r>
            <a:r>
              <a:rPr kumimoji="0" lang="en-US" altLang="en-US" sz="1600" dirty="0"/>
              <a:t> j = p </a:t>
            </a:r>
            <a:r>
              <a:rPr kumimoji="0" lang="en-US" altLang="en-US" sz="1600" b="1" dirty="0"/>
              <a:t>to </a:t>
            </a:r>
            <a:r>
              <a:rPr kumimoji="0" lang="en-US" altLang="en-US" sz="1600" dirty="0"/>
              <a:t>r – 1 </a:t>
            </a:r>
          </a:p>
          <a:p>
            <a:pPr>
              <a:defRPr/>
            </a:pPr>
            <a:r>
              <a:rPr kumimoji="0" lang="en-US" altLang="en-US" sz="1600" dirty="0"/>
              <a:t>4.		</a:t>
            </a:r>
            <a:r>
              <a:rPr kumimoji="0" lang="en-US" altLang="en-US" sz="1600" b="1" dirty="0">
                <a:sym typeface="Symbol" pitchFamily="18" charset="2"/>
              </a:rPr>
              <a:t>if</a:t>
            </a:r>
            <a:r>
              <a:rPr kumimoji="0" lang="en-US" altLang="en-US" sz="1600" dirty="0">
                <a:sym typeface="Symbol" pitchFamily="18" charset="2"/>
              </a:rPr>
              <a:t> A[j]    x </a:t>
            </a:r>
          </a:p>
          <a:p>
            <a:pPr>
              <a:defRPr/>
            </a:pPr>
            <a:r>
              <a:rPr kumimoji="0" lang="en-US" altLang="en-US" sz="1600" dirty="0">
                <a:sym typeface="Symbol" pitchFamily="18" charset="2"/>
              </a:rPr>
              <a:t>5.			</a:t>
            </a:r>
            <a:r>
              <a:rPr kumimoji="0" lang="en-US" altLang="en-US" sz="1600" dirty="0" err="1">
                <a:sym typeface="Symbol" pitchFamily="18" charset="2"/>
              </a:rPr>
              <a:t>i</a:t>
            </a:r>
            <a:r>
              <a:rPr kumimoji="0" lang="en-US" altLang="en-US" sz="1600" dirty="0">
                <a:sym typeface="Symbol" pitchFamily="18" charset="2"/>
              </a:rPr>
              <a:t> = </a:t>
            </a:r>
            <a:r>
              <a:rPr kumimoji="0" lang="en-US" altLang="en-US" sz="1600" dirty="0" err="1">
                <a:sym typeface="Symbol" pitchFamily="18" charset="2"/>
              </a:rPr>
              <a:t>i</a:t>
            </a:r>
            <a:r>
              <a:rPr kumimoji="0" lang="en-US" altLang="en-US" sz="1600" dirty="0">
                <a:sym typeface="Symbol" pitchFamily="18" charset="2"/>
              </a:rPr>
              <a:t> + 1</a:t>
            </a:r>
          </a:p>
          <a:p>
            <a:pPr>
              <a:defRPr/>
            </a:pPr>
            <a:r>
              <a:rPr kumimoji="0" lang="en-US" altLang="en-US" sz="1600" dirty="0">
                <a:sym typeface="Symbol" pitchFamily="18" charset="2"/>
              </a:rPr>
              <a:t>6.               	exchange A[</a:t>
            </a:r>
            <a:r>
              <a:rPr kumimoji="0" lang="en-US" altLang="en-US" sz="1600" dirty="0" err="1">
                <a:sym typeface="Symbol" pitchFamily="18" charset="2"/>
              </a:rPr>
              <a:t>i</a:t>
            </a:r>
            <a:r>
              <a:rPr kumimoji="0" lang="en-US" altLang="en-US" sz="1600" dirty="0">
                <a:sym typeface="Symbol" pitchFamily="18" charset="2"/>
              </a:rPr>
              <a:t>] with A[j]</a:t>
            </a:r>
          </a:p>
          <a:p>
            <a:pPr>
              <a:defRPr/>
            </a:pPr>
            <a:r>
              <a:rPr kumimoji="0" lang="en-US" altLang="en-US" sz="1600" dirty="0">
                <a:sym typeface="Symbol" pitchFamily="18" charset="2"/>
              </a:rPr>
              <a:t>7.    exchange  A[</a:t>
            </a:r>
            <a:r>
              <a:rPr kumimoji="0" lang="en-US" altLang="en-US" sz="1600" dirty="0" err="1">
                <a:sym typeface="Symbol" pitchFamily="18" charset="2"/>
              </a:rPr>
              <a:t>i</a:t>
            </a:r>
            <a:r>
              <a:rPr kumimoji="0" lang="en-US" altLang="en-US" sz="1600" dirty="0">
                <a:sym typeface="Symbol" pitchFamily="18" charset="2"/>
              </a:rPr>
              <a:t> + 1] with A[r]</a:t>
            </a:r>
          </a:p>
          <a:p>
            <a:pPr>
              <a:defRPr/>
            </a:pPr>
            <a:r>
              <a:rPr kumimoji="0" lang="en-US" altLang="en-US" sz="1600" dirty="0">
                <a:sym typeface="Symbol" pitchFamily="18" charset="2"/>
              </a:rPr>
              <a:t>8.	</a:t>
            </a:r>
            <a:r>
              <a:rPr kumimoji="0" lang="en-US" altLang="en-US" sz="1600" b="1" dirty="0">
                <a:sym typeface="Symbol" pitchFamily="18" charset="2"/>
              </a:rPr>
              <a:t>return</a:t>
            </a:r>
            <a:r>
              <a:rPr kumimoji="0" lang="en-US" altLang="en-US" sz="1600" dirty="0">
                <a:sym typeface="Symbol" pitchFamily="18" charset="2"/>
              </a:rPr>
              <a:t> </a:t>
            </a:r>
            <a:r>
              <a:rPr kumimoji="0" lang="en-US" altLang="en-US" sz="1600" dirty="0" err="1">
                <a:sym typeface="Symbol" pitchFamily="18" charset="2"/>
              </a:rPr>
              <a:t>i</a:t>
            </a:r>
            <a:r>
              <a:rPr kumimoji="0" lang="en-US" altLang="en-US" sz="1600" dirty="0">
                <a:sym typeface="Symbol" pitchFamily="18" charset="2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92736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Partitioning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954088"/>
            <a:ext cx="8458200" cy="5367337"/>
          </a:xfrm>
        </p:spPr>
        <p:txBody>
          <a:bodyPr/>
          <a:lstStyle/>
          <a:p>
            <a:pPr marL="609600" indent="-609600"/>
            <a:endParaRPr lang="en-US" altLang="en-US" sz="2800" dirty="0"/>
          </a:p>
          <a:p>
            <a:pPr marL="609600" indent="-609600"/>
            <a:r>
              <a:rPr lang="en-US" altLang="en-US" sz="2800" dirty="0"/>
              <a:t>Select the </a:t>
            </a:r>
            <a:r>
              <a:rPr lang="en-US" altLang="en-US" sz="2800" dirty="0">
                <a:solidFill>
                  <a:srgbClr val="CC3300"/>
                </a:solidFill>
              </a:rPr>
              <a:t>last element</a:t>
            </a:r>
            <a:r>
              <a:rPr lang="en-US" altLang="en-US" sz="2800" dirty="0"/>
              <a:t> A[</a:t>
            </a:r>
            <a:r>
              <a:rPr lang="en-US" altLang="en-US" sz="2800" i="1" dirty="0"/>
              <a:t>r</a:t>
            </a:r>
            <a:r>
              <a:rPr lang="en-US" altLang="en-US" sz="2800" dirty="0"/>
              <a:t>] in the subarray </a:t>
            </a:r>
            <a:r>
              <a:rPr lang="en-US" altLang="en-US" sz="2800" i="1" dirty="0"/>
              <a:t>A</a:t>
            </a:r>
            <a:r>
              <a:rPr lang="en-US" altLang="en-US" sz="2800" dirty="0"/>
              <a:t>[</a:t>
            </a:r>
            <a:r>
              <a:rPr lang="en-US" altLang="en-US" sz="2800" i="1" dirty="0" err="1"/>
              <a:t>p</a:t>
            </a:r>
            <a:r>
              <a:rPr lang="en-US" altLang="en-US" sz="2800" dirty="0" err="1"/>
              <a:t>..</a:t>
            </a:r>
            <a:r>
              <a:rPr lang="en-US" altLang="en-US" sz="2800" i="1" dirty="0" err="1"/>
              <a:t>r</a:t>
            </a:r>
            <a:r>
              <a:rPr lang="en-US" altLang="en-US" sz="2800" dirty="0"/>
              <a:t>] as the </a:t>
            </a:r>
            <a:r>
              <a:rPr lang="en-US" altLang="en-US" sz="2800" i="1" dirty="0">
                <a:solidFill>
                  <a:schemeClr val="hlink"/>
                </a:solidFill>
              </a:rPr>
              <a:t>pivot</a:t>
            </a:r>
            <a:r>
              <a:rPr lang="en-US" altLang="en-US" sz="2800" dirty="0">
                <a:solidFill>
                  <a:schemeClr val="hlink"/>
                </a:solidFill>
              </a:rPr>
              <a:t> </a:t>
            </a:r>
            <a:r>
              <a:rPr lang="en-US" altLang="en-US" sz="2800" dirty="0"/>
              <a:t>– the element around which to partition.</a:t>
            </a:r>
          </a:p>
          <a:p>
            <a:pPr marL="609600" indent="-609600"/>
            <a:r>
              <a:rPr lang="en-US" altLang="en-US" sz="2800" dirty="0"/>
              <a:t>As the procedure executes, the array is partitioned into three (possibly empty) regions.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400" i="1" dirty="0">
                <a:solidFill>
                  <a:srgbClr val="CC3300"/>
                </a:solidFill>
              </a:rPr>
              <a:t>A</a:t>
            </a:r>
            <a:r>
              <a:rPr lang="en-US" altLang="en-US" sz="2400" dirty="0">
                <a:solidFill>
                  <a:srgbClr val="CC3300"/>
                </a:solidFill>
              </a:rPr>
              <a:t>[</a:t>
            </a:r>
            <a:r>
              <a:rPr lang="en-US" altLang="en-US" sz="2400" i="1" dirty="0">
                <a:solidFill>
                  <a:srgbClr val="CC3300"/>
                </a:solidFill>
              </a:rPr>
              <a:t>p</a:t>
            </a:r>
            <a:r>
              <a:rPr lang="en-US" altLang="en-US" sz="2400" dirty="0">
                <a:solidFill>
                  <a:srgbClr val="CC3300"/>
                </a:solidFill>
              </a:rPr>
              <a:t>..</a:t>
            </a:r>
            <a:r>
              <a:rPr lang="en-US" altLang="en-US" sz="2400" i="1" dirty="0" err="1">
                <a:solidFill>
                  <a:srgbClr val="CC3300"/>
                </a:solidFill>
              </a:rPr>
              <a:t>i</a:t>
            </a:r>
            <a:r>
              <a:rPr lang="en-US" altLang="en-US" sz="2400" dirty="0">
                <a:solidFill>
                  <a:srgbClr val="CC3300"/>
                </a:solidFill>
              </a:rPr>
              <a:t>]</a:t>
            </a:r>
            <a:r>
              <a:rPr lang="en-US" altLang="en-US" sz="2400" dirty="0"/>
              <a:t> — All entries in this region are </a:t>
            </a:r>
            <a:r>
              <a:rPr lang="en-US" altLang="en-US" sz="2000" b="1" dirty="0">
                <a:solidFill>
                  <a:srgbClr val="CC3300"/>
                </a:solidFill>
                <a:sym typeface="Symbol" panose="05050102010706020507" pitchFamily="18" charset="2"/>
              </a:rPr>
              <a:t> </a:t>
            </a:r>
            <a:r>
              <a:rPr lang="en-US" altLang="en-US" sz="2000" b="1" i="1" dirty="0">
                <a:solidFill>
                  <a:srgbClr val="CC3300"/>
                </a:solidFill>
                <a:sym typeface="Symbol" panose="05050102010706020507" pitchFamily="18" charset="2"/>
              </a:rPr>
              <a:t>pivot</a:t>
            </a:r>
            <a:r>
              <a:rPr lang="en-US" altLang="en-US" sz="2000" dirty="0">
                <a:sym typeface="Symbol" panose="05050102010706020507" pitchFamily="18" charset="2"/>
              </a:rPr>
              <a:t>.</a:t>
            </a:r>
            <a:r>
              <a:rPr lang="en-US" altLang="en-US" sz="2400" dirty="0"/>
              <a:t> 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400" i="1" dirty="0">
                <a:solidFill>
                  <a:srgbClr val="CC3300"/>
                </a:solidFill>
              </a:rPr>
              <a:t>A</a:t>
            </a:r>
            <a:r>
              <a:rPr lang="en-US" altLang="en-US" sz="2400" dirty="0">
                <a:solidFill>
                  <a:srgbClr val="CC3300"/>
                </a:solidFill>
              </a:rPr>
              <a:t>[</a:t>
            </a:r>
            <a:r>
              <a:rPr lang="en-US" altLang="en-US" sz="2400" i="1" dirty="0">
                <a:solidFill>
                  <a:srgbClr val="CC3300"/>
                </a:solidFill>
              </a:rPr>
              <a:t>i</a:t>
            </a:r>
            <a:r>
              <a:rPr lang="en-US" altLang="en-US" sz="2400" dirty="0">
                <a:solidFill>
                  <a:srgbClr val="CC3300"/>
                </a:solidFill>
              </a:rPr>
              <a:t>+1..</a:t>
            </a:r>
            <a:r>
              <a:rPr lang="en-US" altLang="en-US" sz="2400" i="1" dirty="0">
                <a:solidFill>
                  <a:srgbClr val="CC3300"/>
                </a:solidFill>
              </a:rPr>
              <a:t>j – </a:t>
            </a:r>
            <a:r>
              <a:rPr lang="en-US" altLang="en-US" sz="2400" dirty="0">
                <a:solidFill>
                  <a:srgbClr val="CC3300"/>
                </a:solidFill>
              </a:rPr>
              <a:t>1]</a:t>
            </a:r>
            <a:r>
              <a:rPr lang="en-US" altLang="en-US" sz="2400" dirty="0"/>
              <a:t> — All entries in this region are </a:t>
            </a:r>
            <a:r>
              <a:rPr lang="en-US" altLang="en-US" sz="2000" b="1" dirty="0">
                <a:solidFill>
                  <a:srgbClr val="CC3300"/>
                </a:solidFill>
                <a:sym typeface="Symbol" panose="05050102010706020507" pitchFamily="18" charset="2"/>
              </a:rPr>
              <a:t>&gt;  </a:t>
            </a:r>
            <a:r>
              <a:rPr lang="en-US" altLang="en-US" sz="2000" b="1" i="1" dirty="0">
                <a:solidFill>
                  <a:srgbClr val="CC3300"/>
                </a:solidFill>
                <a:sym typeface="Symbol" panose="05050102010706020507" pitchFamily="18" charset="2"/>
              </a:rPr>
              <a:t>pivot</a:t>
            </a:r>
            <a:r>
              <a:rPr lang="en-US" altLang="en-US" sz="2000" dirty="0">
                <a:sym typeface="Symbol" panose="05050102010706020507" pitchFamily="18" charset="2"/>
              </a:rPr>
              <a:t>.</a:t>
            </a:r>
            <a:endParaRPr lang="en-US" altLang="en-US" sz="2400" dirty="0"/>
          </a:p>
          <a:p>
            <a:pPr marL="990600" lvl="1" indent="-533400">
              <a:buFontTx/>
              <a:buAutoNum type="arabicPeriod"/>
            </a:pPr>
            <a:r>
              <a:rPr lang="en-US" altLang="en-US" sz="2400" i="1" dirty="0">
                <a:solidFill>
                  <a:srgbClr val="CC3300"/>
                </a:solidFill>
              </a:rPr>
              <a:t>A</a:t>
            </a:r>
            <a:r>
              <a:rPr lang="en-US" altLang="en-US" sz="2400" dirty="0">
                <a:solidFill>
                  <a:srgbClr val="CC3300"/>
                </a:solidFill>
              </a:rPr>
              <a:t>[</a:t>
            </a:r>
            <a:r>
              <a:rPr lang="en-US" altLang="en-US" sz="2400" i="1" dirty="0">
                <a:solidFill>
                  <a:srgbClr val="CC3300"/>
                </a:solidFill>
              </a:rPr>
              <a:t>r</a:t>
            </a:r>
            <a:r>
              <a:rPr lang="en-US" altLang="en-US" sz="2400" dirty="0">
                <a:solidFill>
                  <a:srgbClr val="CC3300"/>
                </a:solidFill>
              </a:rPr>
              <a:t>] = </a:t>
            </a:r>
            <a:r>
              <a:rPr lang="en-US" altLang="en-US" sz="2400" i="1" dirty="0">
                <a:solidFill>
                  <a:srgbClr val="CC3300"/>
                </a:solidFill>
              </a:rPr>
              <a:t>pivot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833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Complexity of Partition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2"/>
                </a:solidFill>
                <a:sym typeface="Symbol" panose="05050102010706020507" pitchFamily="18" charset="2"/>
              </a:rPr>
              <a:t>PartitionTime(</a:t>
            </a:r>
            <a:r>
              <a:rPr lang="en-US" altLang="en-US" i="1">
                <a:solidFill>
                  <a:schemeClr val="tx2"/>
                </a:solidFill>
                <a:sym typeface="Symbol" panose="05050102010706020507" pitchFamily="18" charset="2"/>
              </a:rPr>
              <a:t>n</a:t>
            </a:r>
            <a:r>
              <a:rPr lang="en-US" altLang="en-US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  <a:r>
              <a:rPr lang="en-US" altLang="en-US">
                <a:sym typeface="Symbol" panose="05050102010706020507" pitchFamily="18" charset="2"/>
              </a:rPr>
              <a:t> is given by the number of iterations in the </a:t>
            </a:r>
            <a:r>
              <a:rPr lang="en-US" altLang="en-US" i="1">
                <a:sym typeface="Symbol" panose="05050102010706020507" pitchFamily="18" charset="2"/>
              </a:rPr>
              <a:t>for</a:t>
            </a:r>
            <a:r>
              <a:rPr lang="en-US" altLang="en-US">
                <a:sym typeface="Symbol" panose="05050102010706020507" pitchFamily="18" charset="2"/>
              </a:rPr>
              <a:t> loop.</a:t>
            </a:r>
          </a:p>
          <a:p>
            <a:r>
              <a:rPr lang="en-US" altLang="en-US">
                <a:solidFill>
                  <a:srgbClr val="CC3300"/>
                </a:solidFill>
                <a:sym typeface="Symbol" panose="05050102010706020507" pitchFamily="18" charset="2"/>
              </a:rPr>
              <a:t>(</a:t>
            </a:r>
            <a:r>
              <a:rPr lang="en-US" altLang="en-US" i="1">
                <a:solidFill>
                  <a:srgbClr val="CC3300"/>
                </a:solidFill>
                <a:sym typeface="Symbol" panose="05050102010706020507" pitchFamily="18" charset="2"/>
              </a:rPr>
              <a:t>n</a:t>
            </a:r>
            <a:r>
              <a:rPr lang="en-US" altLang="en-US">
                <a:solidFill>
                  <a:srgbClr val="CC3300"/>
                </a:solidFill>
                <a:sym typeface="Symbol" panose="05050102010706020507" pitchFamily="18" charset="2"/>
              </a:rPr>
              <a:t>) </a:t>
            </a:r>
            <a:r>
              <a:rPr lang="en-US" altLang="en-US">
                <a:sym typeface="Symbol" panose="05050102010706020507" pitchFamily="18" charset="2"/>
              </a:rPr>
              <a:t>:  </a:t>
            </a:r>
            <a:r>
              <a:rPr lang="en-US" altLang="en-US" i="1">
                <a:sym typeface="Symbol" panose="05050102010706020507" pitchFamily="18" charset="2"/>
              </a:rPr>
              <a:t>n </a:t>
            </a:r>
            <a:r>
              <a:rPr lang="en-US" altLang="en-US">
                <a:sym typeface="Symbol" panose="05050102010706020507" pitchFamily="18" charset="2"/>
              </a:rPr>
              <a:t>= </a:t>
            </a:r>
            <a:r>
              <a:rPr lang="en-US" altLang="en-US" i="1">
                <a:sym typeface="Symbol" panose="05050102010706020507" pitchFamily="18" charset="2"/>
              </a:rPr>
              <a:t>r</a:t>
            </a:r>
            <a:r>
              <a:rPr lang="en-US" altLang="en-US">
                <a:sym typeface="Symbol" panose="05050102010706020507" pitchFamily="18" charset="2"/>
              </a:rPr>
              <a:t> –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r>
              <a:rPr lang="en-US" altLang="en-US">
                <a:sym typeface="Symbol" panose="05050102010706020507" pitchFamily="18" charset="2"/>
              </a:rPr>
              <a:t> + 1.</a:t>
            </a:r>
            <a:endParaRPr lang="en-US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95800" y="3352800"/>
            <a:ext cx="4014788" cy="286226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9638" algn="l"/>
                <a:tab pos="1371600" algn="l"/>
                <a:tab pos="1774825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0" lang="en-US" altLang="en-US" sz="2000" dirty="0"/>
              <a:t>PARTITION(A, p, r)</a:t>
            </a:r>
          </a:p>
          <a:p>
            <a:pPr marL="457200" indent="-457200">
              <a:buFontTx/>
              <a:buAutoNum type="arabicPeriod"/>
              <a:defRPr/>
            </a:pPr>
            <a:r>
              <a:rPr kumimoji="0" lang="en-US" altLang="en-US" sz="2000" dirty="0"/>
              <a:t>x = A[r]</a:t>
            </a:r>
          </a:p>
          <a:p>
            <a:pPr>
              <a:defRPr/>
            </a:pPr>
            <a:r>
              <a:rPr kumimoji="0" lang="en-US" altLang="en-US" sz="2000" dirty="0"/>
              <a:t>2.    </a:t>
            </a:r>
            <a:r>
              <a:rPr kumimoji="0" lang="en-US" altLang="en-US" sz="2000" dirty="0" err="1"/>
              <a:t>i</a:t>
            </a:r>
            <a:r>
              <a:rPr kumimoji="0" lang="en-US" altLang="en-US" sz="2000" dirty="0"/>
              <a:t> = p-1</a:t>
            </a:r>
          </a:p>
          <a:p>
            <a:pPr>
              <a:defRPr/>
            </a:pPr>
            <a:r>
              <a:rPr kumimoji="0" lang="en-US" altLang="en-US" sz="2000" dirty="0"/>
              <a:t>3.	</a:t>
            </a:r>
            <a:r>
              <a:rPr kumimoji="0" lang="en-US" altLang="en-US" sz="2000" b="1" dirty="0"/>
              <a:t>for</a:t>
            </a:r>
            <a:r>
              <a:rPr kumimoji="0" lang="en-US" altLang="en-US" sz="2000" dirty="0"/>
              <a:t> j = p </a:t>
            </a:r>
            <a:r>
              <a:rPr kumimoji="0" lang="en-US" altLang="en-US" sz="2000" b="1" dirty="0"/>
              <a:t>to </a:t>
            </a:r>
            <a:r>
              <a:rPr kumimoji="0" lang="en-US" altLang="en-US" sz="2000" dirty="0"/>
              <a:t>r – 1 </a:t>
            </a:r>
          </a:p>
          <a:p>
            <a:pPr>
              <a:defRPr/>
            </a:pPr>
            <a:r>
              <a:rPr kumimoji="0" lang="en-US" altLang="en-US" sz="2000" dirty="0"/>
              <a:t>4.		</a:t>
            </a:r>
            <a:r>
              <a:rPr kumimoji="0" lang="en-US" altLang="en-US" sz="2000" b="1" dirty="0">
                <a:sym typeface="Symbol" pitchFamily="18" charset="2"/>
              </a:rPr>
              <a:t>if</a:t>
            </a:r>
            <a:r>
              <a:rPr kumimoji="0" lang="en-US" altLang="en-US" sz="2000" dirty="0">
                <a:sym typeface="Symbol" pitchFamily="18" charset="2"/>
              </a:rPr>
              <a:t> A[j]    x </a:t>
            </a:r>
          </a:p>
          <a:p>
            <a:pPr>
              <a:defRPr/>
            </a:pPr>
            <a:r>
              <a:rPr kumimoji="0" lang="en-US" altLang="en-US" sz="2000" dirty="0">
                <a:sym typeface="Symbol" pitchFamily="18" charset="2"/>
              </a:rPr>
              <a:t>5.			</a:t>
            </a:r>
            <a:r>
              <a:rPr kumimoji="0" lang="en-US" altLang="en-US" sz="2000" dirty="0" err="1">
                <a:sym typeface="Symbol" pitchFamily="18" charset="2"/>
              </a:rPr>
              <a:t>i</a:t>
            </a:r>
            <a:r>
              <a:rPr kumimoji="0" lang="en-US" altLang="en-US" sz="2000" dirty="0">
                <a:sym typeface="Symbol" pitchFamily="18" charset="2"/>
              </a:rPr>
              <a:t> = </a:t>
            </a:r>
            <a:r>
              <a:rPr kumimoji="0" lang="en-US" altLang="en-US" sz="2000" dirty="0" err="1">
                <a:sym typeface="Symbol" pitchFamily="18" charset="2"/>
              </a:rPr>
              <a:t>i</a:t>
            </a:r>
            <a:r>
              <a:rPr kumimoji="0" lang="en-US" altLang="en-US" sz="2000" dirty="0">
                <a:sym typeface="Symbol" pitchFamily="18" charset="2"/>
              </a:rPr>
              <a:t> + 1</a:t>
            </a:r>
          </a:p>
          <a:p>
            <a:pPr>
              <a:defRPr/>
            </a:pPr>
            <a:r>
              <a:rPr kumimoji="0" lang="en-US" altLang="en-US" sz="2000" dirty="0">
                <a:sym typeface="Symbol" pitchFamily="18" charset="2"/>
              </a:rPr>
              <a:t>6.               	exchange A[</a:t>
            </a:r>
            <a:r>
              <a:rPr kumimoji="0" lang="en-US" altLang="en-US" sz="2000" dirty="0" err="1">
                <a:sym typeface="Symbol" pitchFamily="18" charset="2"/>
              </a:rPr>
              <a:t>i</a:t>
            </a:r>
            <a:r>
              <a:rPr kumimoji="0" lang="en-US" altLang="en-US" sz="2000" dirty="0">
                <a:sym typeface="Symbol" pitchFamily="18" charset="2"/>
              </a:rPr>
              <a:t>] with A[j]</a:t>
            </a:r>
          </a:p>
          <a:p>
            <a:pPr>
              <a:defRPr/>
            </a:pPr>
            <a:r>
              <a:rPr kumimoji="0" lang="en-US" altLang="en-US" sz="2000" dirty="0">
                <a:sym typeface="Symbol" pitchFamily="18" charset="2"/>
              </a:rPr>
              <a:t>7.    exchange  A[</a:t>
            </a:r>
            <a:r>
              <a:rPr kumimoji="0" lang="en-US" altLang="en-US" sz="2000" dirty="0" err="1">
                <a:sym typeface="Symbol" pitchFamily="18" charset="2"/>
              </a:rPr>
              <a:t>i</a:t>
            </a:r>
            <a:r>
              <a:rPr kumimoji="0" lang="en-US" altLang="en-US" sz="2000" dirty="0">
                <a:sym typeface="Symbol" pitchFamily="18" charset="2"/>
              </a:rPr>
              <a:t> + 1] with A[r]</a:t>
            </a:r>
          </a:p>
          <a:p>
            <a:pPr>
              <a:defRPr/>
            </a:pPr>
            <a:r>
              <a:rPr kumimoji="0" lang="en-US" altLang="en-US" sz="2000" dirty="0">
                <a:sym typeface="Symbol" pitchFamily="18" charset="2"/>
              </a:rPr>
              <a:t>8.	</a:t>
            </a:r>
            <a:r>
              <a:rPr kumimoji="0" lang="en-US" altLang="en-US" sz="2000" b="1" dirty="0">
                <a:sym typeface="Symbol" pitchFamily="18" charset="2"/>
              </a:rPr>
              <a:t>return</a:t>
            </a:r>
            <a:r>
              <a:rPr kumimoji="0" lang="en-US" altLang="en-US" sz="2000" dirty="0">
                <a:sym typeface="Symbol" pitchFamily="18" charset="2"/>
              </a:rPr>
              <a:t> </a:t>
            </a:r>
            <a:r>
              <a:rPr kumimoji="0" lang="en-US" altLang="en-US" sz="2000" dirty="0" err="1">
                <a:sym typeface="Symbol" pitchFamily="18" charset="2"/>
              </a:rPr>
              <a:t>i</a:t>
            </a:r>
            <a:r>
              <a:rPr kumimoji="0" lang="en-US" altLang="en-US" sz="2000" dirty="0">
                <a:sym typeface="Symbol" pitchFamily="18" charset="2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262963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Algorithm Performance</a:t>
            </a:r>
          </a:p>
        </p:txBody>
      </p:sp>
      <p:sp>
        <p:nvSpPr>
          <p:cNvPr id="41062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altLang="en-US" sz="2800" dirty="0"/>
              <a:t>Running time of quicksort depends on whether the partitioning is balanced or not.</a:t>
            </a:r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altLang="en-US" sz="1600" dirty="0"/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400" dirty="0"/>
              <a:t> Best case: occurs when the recursion tree is always balanced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400" dirty="0"/>
              <a:t> Worst case: occurs when the recursion tree is always unbalanced</a:t>
            </a:r>
          </a:p>
          <a:p>
            <a:pPr marL="457200" lvl="1" indent="0">
              <a:lnSpc>
                <a:spcPct val="90000"/>
              </a:lnSpc>
              <a:spcAft>
                <a:spcPct val="20000"/>
              </a:spcAft>
              <a:defRPr/>
            </a:pPr>
            <a:r>
              <a:rPr lang="en-US" altLang="en-US" sz="2400" dirty="0"/>
              <a:t> Average case: computed by using expected value of running time assuming that the pivot elements are randomly distributed</a:t>
            </a:r>
          </a:p>
        </p:txBody>
      </p:sp>
    </p:spTree>
    <p:extLst>
      <p:ext uri="{BB962C8B-B14F-4D97-AF65-F5344CB8AC3E}">
        <p14:creationId xmlns:p14="http://schemas.microsoft.com/office/powerpoint/2010/main" val="347738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Best-case Partitioning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Size of each subproblem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/2.</a:t>
            </a:r>
          </a:p>
          <a:p>
            <a:pPr lvl="1"/>
            <a:r>
              <a:rPr lang="en-US" altLang="en-US" dirty="0"/>
              <a:t>One of the subproblems is of size </a:t>
            </a:r>
            <a:r>
              <a:rPr lang="en-US" altLang="en-US" dirty="0">
                <a:sym typeface="Symbol" panose="05050102010706020507" pitchFamily="18" charset="2"/>
              </a:rPr>
              <a:t>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/2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The other is of size 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1.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Called a 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</a:t>
            </a:r>
            <a:r>
              <a:rPr lang="en-US" altLang="en-US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/2: (</a:t>
            </a:r>
            <a:r>
              <a:rPr lang="en-US" altLang="en-US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/2 1) split</a:t>
            </a:r>
          </a:p>
          <a:p>
            <a:r>
              <a:rPr lang="en-US" altLang="en-US" dirty="0"/>
              <a:t>Recurrence for running time</a:t>
            </a:r>
          </a:p>
          <a:p>
            <a:pPr lvl="1"/>
            <a:r>
              <a:rPr lang="en-US" altLang="en-US" sz="2400" i="1" dirty="0">
                <a:solidFill>
                  <a:schemeClr val="tx2"/>
                </a:solidFill>
              </a:rPr>
              <a:t>T</a:t>
            </a:r>
            <a:r>
              <a:rPr lang="en-US" altLang="en-US" sz="2400" dirty="0">
                <a:solidFill>
                  <a:schemeClr val="tx2"/>
                </a:solidFill>
              </a:rPr>
              <a:t>(</a:t>
            </a:r>
            <a:r>
              <a:rPr lang="en-US" altLang="en-US" sz="2400" i="1" dirty="0">
                <a:solidFill>
                  <a:schemeClr val="tx2"/>
                </a:solidFill>
              </a:rPr>
              <a:t>n</a:t>
            </a:r>
            <a:r>
              <a:rPr lang="en-US" altLang="en-US" sz="2400" dirty="0">
                <a:solidFill>
                  <a:schemeClr val="tx2"/>
                </a:solidFill>
              </a:rPr>
              <a:t>) 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</a:t>
            </a:r>
            <a:r>
              <a:rPr lang="en-US" altLang="en-US" sz="2400" dirty="0">
                <a:solidFill>
                  <a:schemeClr val="tx2"/>
                </a:solidFill>
              </a:rPr>
              <a:t> 2</a:t>
            </a:r>
            <a:r>
              <a:rPr lang="en-US" altLang="en-US" sz="2400" i="1" dirty="0">
                <a:solidFill>
                  <a:schemeClr val="tx2"/>
                </a:solidFill>
              </a:rPr>
              <a:t>T</a:t>
            </a:r>
            <a:r>
              <a:rPr lang="en-US" altLang="en-US" sz="2400" dirty="0">
                <a:solidFill>
                  <a:schemeClr val="tx2"/>
                </a:solidFill>
              </a:rPr>
              <a:t>(</a:t>
            </a:r>
            <a:r>
              <a:rPr lang="en-US" altLang="en-US" sz="2400" i="1" dirty="0">
                <a:solidFill>
                  <a:schemeClr val="tx2"/>
                </a:solidFill>
              </a:rPr>
              <a:t>n</a:t>
            </a:r>
            <a:r>
              <a:rPr lang="en-US" altLang="en-US" sz="2400" dirty="0">
                <a:solidFill>
                  <a:schemeClr val="tx2"/>
                </a:solidFill>
              </a:rPr>
              <a:t>/2) + </a:t>
            </a:r>
            <a:r>
              <a:rPr lang="en-US" altLang="en-US" sz="2400" dirty="0" err="1">
                <a:solidFill>
                  <a:schemeClr val="tx2"/>
                </a:solidFill>
              </a:rPr>
              <a:t>PartitionTime</a:t>
            </a:r>
            <a:r>
              <a:rPr lang="en-US" altLang="en-US" sz="2400" dirty="0">
                <a:solidFill>
                  <a:schemeClr val="tx2"/>
                </a:solidFill>
              </a:rPr>
              <a:t>(</a:t>
            </a:r>
            <a:r>
              <a:rPr lang="en-US" altLang="en-US" sz="2400" i="1" dirty="0">
                <a:solidFill>
                  <a:schemeClr val="tx2"/>
                </a:solidFill>
              </a:rPr>
              <a:t>n</a:t>
            </a:r>
            <a:r>
              <a:rPr lang="en-US" altLang="en-US" sz="2400" dirty="0">
                <a:solidFill>
                  <a:schemeClr val="tx2"/>
                </a:solidFill>
              </a:rPr>
              <a:t>)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lvl="1"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            = 2</a:t>
            </a:r>
            <a:r>
              <a:rPr lang="en-US" altLang="en-US" sz="2400" i="1" dirty="0">
                <a:solidFill>
                  <a:schemeClr val="tx2"/>
                </a:solidFill>
              </a:rPr>
              <a:t>T</a:t>
            </a:r>
            <a:r>
              <a:rPr lang="en-US" altLang="en-US" sz="2400" dirty="0">
                <a:solidFill>
                  <a:schemeClr val="tx2"/>
                </a:solidFill>
              </a:rPr>
              <a:t>(</a:t>
            </a:r>
            <a:r>
              <a:rPr lang="en-US" altLang="en-US" sz="2400" i="1" dirty="0">
                <a:solidFill>
                  <a:schemeClr val="tx2"/>
                </a:solidFill>
              </a:rPr>
              <a:t>n</a:t>
            </a:r>
            <a:r>
              <a:rPr lang="en-US" altLang="en-US" sz="2400" dirty="0">
                <a:solidFill>
                  <a:schemeClr val="tx2"/>
                </a:solidFill>
              </a:rPr>
              <a:t>/2) + 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(</a:t>
            </a:r>
            <a:r>
              <a:rPr lang="en-US" altLang="en-US" sz="2400" i="1" dirty="0">
                <a:solidFill>
                  <a:schemeClr val="tx2"/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</a:p>
          <a:p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b="1" i="1" dirty="0">
                <a:solidFill>
                  <a:srgbClr val="CC3300"/>
                </a:solidFill>
                <a:sym typeface="Symbol" panose="05050102010706020507" pitchFamily="18" charset="2"/>
              </a:rPr>
              <a:t>T</a:t>
            </a:r>
            <a:r>
              <a:rPr lang="en-US" altLang="en-US" sz="2800" b="1" dirty="0">
                <a:solidFill>
                  <a:srgbClr val="CC33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800" b="1" i="1" dirty="0">
                <a:solidFill>
                  <a:srgbClr val="CC33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800" b="1" dirty="0">
                <a:solidFill>
                  <a:srgbClr val="CC3300"/>
                </a:solidFill>
                <a:sym typeface="Symbol" panose="05050102010706020507" pitchFamily="18" charset="2"/>
              </a:rPr>
              <a:t>) = (</a:t>
            </a:r>
            <a:r>
              <a:rPr lang="en-US" altLang="en-US" sz="2800" b="1" i="1" dirty="0">
                <a:solidFill>
                  <a:srgbClr val="CC3300"/>
                </a:solidFill>
                <a:sym typeface="Symbol" panose="05050102010706020507" pitchFamily="18" charset="2"/>
              </a:rPr>
              <a:t>n </a:t>
            </a:r>
            <a:r>
              <a:rPr lang="en-US" altLang="en-US" sz="2800" b="1" dirty="0" err="1">
                <a:solidFill>
                  <a:srgbClr val="CC3300"/>
                </a:solidFill>
                <a:sym typeface="Symbol" panose="05050102010706020507" pitchFamily="18" charset="2"/>
              </a:rPr>
              <a:t>lg</a:t>
            </a:r>
            <a:r>
              <a:rPr lang="en-US" altLang="en-US" sz="2800" b="1" dirty="0">
                <a:solidFill>
                  <a:srgbClr val="CC33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i="1" dirty="0">
                <a:solidFill>
                  <a:srgbClr val="CC33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800" b="1" dirty="0">
                <a:solidFill>
                  <a:srgbClr val="CC3300"/>
                </a:solidFill>
                <a:sym typeface="Symbol" panose="05050102010706020507" pitchFamily="18" charset="2"/>
              </a:rPr>
              <a:t>)</a:t>
            </a:r>
          </a:p>
          <a:p>
            <a:pPr lvl="1"/>
            <a:endParaRPr lang="en-US" altLang="en-US" sz="2400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06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1371</Words>
  <Application>Microsoft Office PowerPoint</Application>
  <PresentationFormat>On-screen Show (4:3)</PresentationFormat>
  <Paragraphs>180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Britannic Bold</vt:lpstr>
      <vt:lpstr>Calibri</vt:lpstr>
      <vt:lpstr>Calibri Light</vt:lpstr>
      <vt:lpstr>Impact</vt:lpstr>
      <vt:lpstr>Monotype Sorts</vt:lpstr>
      <vt:lpstr>Times New Roman</vt:lpstr>
      <vt:lpstr>Wingdings</vt:lpstr>
      <vt:lpstr>Office Theme</vt:lpstr>
      <vt:lpstr>1_Office Theme</vt:lpstr>
      <vt:lpstr>Lecture 04 Divide and Conquer (quicksort)</vt:lpstr>
      <vt:lpstr>Quicksort</vt:lpstr>
      <vt:lpstr>Pseudocode</vt:lpstr>
      <vt:lpstr>Example</vt:lpstr>
      <vt:lpstr>Example (Continued)</vt:lpstr>
      <vt:lpstr>Partitioning</vt:lpstr>
      <vt:lpstr>Complexity of Partition</vt:lpstr>
      <vt:lpstr>Algorithm Performance</vt:lpstr>
      <vt:lpstr>Best-case Partitioning</vt:lpstr>
      <vt:lpstr>Recursion Tree for Best-case Partition</vt:lpstr>
      <vt:lpstr>Best-case analysis</vt:lpstr>
      <vt:lpstr>Worst-case of quicksort</vt:lpstr>
      <vt:lpstr>Randomized quicksort</vt:lpstr>
      <vt:lpstr>Randomized quicksort</vt:lpstr>
      <vt:lpstr>Randomized quicksort</vt:lpstr>
      <vt:lpstr>Quicksort in practice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Divide and Conquer</dc:title>
  <dc:creator>Corporate Edition</dc:creator>
  <cp:lastModifiedBy>CLASSROOM</cp:lastModifiedBy>
  <cp:revision>8</cp:revision>
  <dcterms:created xsi:type="dcterms:W3CDTF">2016-05-28T04:38:23Z</dcterms:created>
  <dcterms:modified xsi:type="dcterms:W3CDTF">2025-07-08T05:28:58Z</dcterms:modified>
</cp:coreProperties>
</file>