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6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C5AA4-C31B-4F4A-88FB-C3E51BD3C328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4B468-93E5-443B-9B95-6C224DE63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57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5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98CF-267A-4DAA-9F13-03D3E46D51C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33AB-276A-4EDE-8652-C20ECDC42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7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98CF-267A-4DAA-9F13-03D3E46D51C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33AB-276A-4EDE-8652-C20ECDC42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8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98CF-267A-4DAA-9F13-03D3E46D51C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33AB-276A-4EDE-8652-C20ECDC42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6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98CF-267A-4DAA-9F13-03D3E46D51C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33AB-276A-4EDE-8652-C20ECDC42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0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98CF-267A-4DAA-9F13-03D3E46D51C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33AB-276A-4EDE-8652-C20ECDC42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98CF-267A-4DAA-9F13-03D3E46D51C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33AB-276A-4EDE-8652-C20ECDC42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6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98CF-267A-4DAA-9F13-03D3E46D51C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33AB-276A-4EDE-8652-C20ECDC42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7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98CF-267A-4DAA-9F13-03D3E46D51C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33AB-276A-4EDE-8652-C20ECDC42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9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98CF-267A-4DAA-9F13-03D3E46D51C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33AB-276A-4EDE-8652-C20ECDC42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98CF-267A-4DAA-9F13-03D3E46D51C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33AB-276A-4EDE-8652-C20ECDC42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0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98CF-267A-4DAA-9F13-03D3E46D51C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33AB-276A-4EDE-8652-C20ECDC42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3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D98CF-267A-4DAA-9F13-03D3E46D51C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533AB-276A-4EDE-8652-C20ECDC42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3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03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/>
              <a:t>Divide and Conquer </a:t>
            </a:r>
            <a:r>
              <a:rPr lang="en-US" sz="3200" dirty="0" smtClean="0"/>
              <a:t>(Counting Inversion Problem)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575" y="5443538"/>
            <a:ext cx="5008609" cy="4111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CSE373: </a:t>
            </a:r>
            <a:r>
              <a:rPr lang="en-US" dirty="0"/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62968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2" y="-133847"/>
            <a:ext cx="11793596" cy="712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1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04" y="-100505"/>
            <a:ext cx="9078592" cy="705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42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20" y="-210058"/>
            <a:ext cx="7944959" cy="727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9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Merging &amp; Counting Inversions</a:t>
            </a:r>
            <a:endParaRPr lang="en-US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58854"/>
            <a:ext cx="8545185" cy="5499146"/>
          </a:xfr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 marL="609600" indent="-609600">
              <a:buNone/>
            </a:pPr>
            <a:r>
              <a:rPr lang="en-US" altLang="en-US" sz="1800" b="1" dirty="0" err="1">
                <a:solidFill>
                  <a:srgbClr val="FF3300"/>
                </a:solidFill>
              </a:rPr>
              <a:t>MergeAndCount</a:t>
            </a:r>
            <a:r>
              <a:rPr lang="en-US" altLang="en-US" sz="1800" b="1" dirty="0">
                <a:solidFill>
                  <a:srgbClr val="FF3300"/>
                </a:solidFill>
              </a:rPr>
              <a:t>(</a:t>
            </a:r>
            <a:r>
              <a:rPr lang="en-US" altLang="en-US" sz="1800" b="1" i="1" dirty="0">
                <a:solidFill>
                  <a:srgbClr val="FF3300"/>
                </a:solidFill>
              </a:rPr>
              <a:t>A</a:t>
            </a:r>
            <a:r>
              <a:rPr lang="en-US" altLang="en-US" sz="1800" b="1" dirty="0">
                <a:solidFill>
                  <a:srgbClr val="FF3300"/>
                </a:solidFill>
              </a:rPr>
              <a:t>, </a:t>
            </a:r>
            <a:r>
              <a:rPr lang="en-US" altLang="en-US" sz="1800" b="1" i="1" dirty="0">
                <a:solidFill>
                  <a:srgbClr val="FF3300"/>
                </a:solidFill>
              </a:rPr>
              <a:t>p</a:t>
            </a:r>
            <a:r>
              <a:rPr lang="en-US" altLang="en-US" sz="1800" b="1" dirty="0">
                <a:solidFill>
                  <a:srgbClr val="FF3300"/>
                </a:solidFill>
              </a:rPr>
              <a:t>, </a:t>
            </a:r>
            <a:r>
              <a:rPr lang="en-US" altLang="en-US" sz="1800" b="1" i="1" dirty="0">
                <a:solidFill>
                  <a:srgbClr val="FF3300"/>
                </a:solidFill>
              </a:rPr>
              <a:t>q</a:t>
            </a:r>
            <a:r>
              <a:rPr lang="en-US" altLang="en-US" sz="1800" b="1" dirty="0">
                <a:solidFill>
                  <a:srgbClr val="FF3300"/>
                </a:solidFill>
              </a:rPr>
              <a:t>, </a:t>
            </a:r>
            <a:r>
              <a:rPr lang="en-US" altLang="en-US" sz="1800" b="1" i="1" dirty="0">
                <a:solidFill>
                  <a:srgbClr val="FF3300"/>
                </a:solidFill>
              </a:rPr>
              <a:t>r</a:t>
            </a:r>
            <a:r>
              <a:rPr lang="en-US" altLang="en-US" sz="1800" b="1" dirty="0">
                <a:solidFill>
                  <a:srgbClr val="FF3300"/>
                </a:solidFill>
              </a:rPr>
              <a:t>)</a:t>
            </a:r>
          </a:p>
          <a:p>
            <a:pPr marL="609600" indent="-609600">
              <a:buNone/>
            </a:pPr>
            <a:r>
              <a:rPr lang="en-US" altLang="en-US" sz="1800" dirty="0"/>
              <a:t>1  </a:t>
            </a:r>
            <a:r>
              <a:rPr lang="en-US" altLang="en-US" sz="1800" i="1" dirty="0"/>
              <a:t>n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 </a:t>
            </a:r>
            <a:r>
              <a:rPr lang="en-US" altLang="en-US" sz="1800" i="1" dirty="0">
                <a:sym typeface="Symbol" panose="05050102010706020507" pitchFamily="18" charset="2"/>
              </a:rPr>
              <a:t>q 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– </a:t>
            </a:r>
            <a:r>
              <a:rPr lang="en-US" altLang="en-US" sz="1800" i="1" dirty="0">
                <a:sym typeface="Symbol" panose="05050102010706020507" pitchFamily="18" charset="2"/>
              </a:rPr>
              <a:t>p </a:t>
            </a:r>
            <a:r>
              <a:rPr lang="en-US" altLang="en-US" sz="1800" dirty="0">
                <a:sym typeface="Symbol" panose="05050102010706020507" pitchFamily="18" charset="2"/>
              </a:rPr>
              <a:t>+ 1</a:t>
            </a:r>
            <a:endParaRPr lang="en-US" altLang="en-US" sz="1800" dirty="0"/>
          </a:p>
          <a:p>
            <a:pPr marL="609600" indent="-609600">
              <a:buNone/>
            </a:pPr>
            <a:r>
              <a:rPr lang="en-US" altLang="en-US" sz="1800" dirty="0"/>
              <a:t>2  </a:t>
            </a:r>
            <a:r>
              <a:rPr lang="en-US" altLang="en-US" sz="1800" i="1" dirty="0"/>
              <a:t>n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 </a:t>
            </a:r>
            <a:r>
              <a:rPr lang="en-US" altLang="en-US" sz="1800" i="1" dirty="0">
                <a:sym typeface="Symbol" panose="05050102010706020507" pitchFamily="18" charset="2"/>
              </a:rPr>
              <a:t>r 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q</a:t>
            </a:r>
            <a:endParaRPr lang="en-US" altLang="en-US" sz="1800" b="1" i="1" dirty="0">
              <a:sym typeface="Symbol" panose="05050102010706020507" pitchFamily="18" charset="2"/>
            </a:endParaRPr>
          </a:p>
          <a:p>
            <a:pPr marL="609600" indent="-609600">
              <a:buFont typeface="Wingdings" panose="05000000000000000000" pitchFamily="2" charset="2"/>
              <a:buAutoNum type="arabicPlain" startAt="3"/>
            </a:pPr>
            <a:r>
              <a:rPr lang="en-US" altLang="en-US" sz="1800" b="1" dirty="0">
                <a:solidFill>
                  <a:schemeClr val="hlink"/>
                </a:solidFill>
              </a:rPr>
              <a:t>for</a:t>
            </a:r>
            <a:r>
              <a:rPr lang="en-US" altLang="en-US" sz="1800" dirty="0"/>
              <a:t> </a:t>
            </a:r>
            <a:r>
              <a:rPr lang="en-US" altLang="en-US" sz="1800" i="1" dirty="0" err="1"/>
              <a:t>i</a:t>
            </a:r>
            <a:r>
              <a:rPr lang="en-US" altLang="en-US" sz="1800" i="1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</a:t>
            </a:r>
            <a:r>
              <a:rPr lang="en-US" altLang="en-US" sz="1800" dirty="0"/>
              <a:t> 1 </a:t>
            </a:r>
            <a:r>
              <a:rPr lang="en-US" altLang="en-US" sz="1800" b="1" dirty="0">
                <a:solidFill>
                  <a:schemeClr val="hlink"/>
                </a:solidFill>
              </a:rPr>
              <a:t>to</a:t>
            </a:r>
            <a:r>
              <a:rPr lang="en-US" altLang="en-US" sz="1800" dirty="0"/>
              <a:t> </a:t>
            </a:r>
            <a:r>
              <a:rPr lang="en-US" altLang="en-US" sz="1800" i="1" dirty="0"/>
              <a:t>n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</a:t>
            </a:r>
          </a:p>
          <a:p>
            <a:pPr marL="609600" indent="-609600">
              <a:buFont typeface="Wingdings" panose="05000000000000000000" pitchFamily="2" charset="2"/>
              <a:buAutoNum type="arabicPlain" startAt="3"/>
            </a:pPr>
            <a:r>
              <a:rPr lang="en-US" altLang="en-US" sz="1800" dirty="0"/>
              <a:t>    </a:t>
            </a:r>
            <a:r>
              <a:rPr lang="en-US" altLang="en-US" sz="1800" b="1" dirty="0">
                <a:solidFill>
                  <a:schemeClr val="hlink"/>
                </a:solidFill>
              </a:rPr>
              <a:t>do</a:t>
            </a:r>
            <a:r>
              <a:rPr lang="en-US" altLang="en-US" sz="1800" dirty="0"/>
              <a:t> </a:t>
            </a:r>
            <a:r>
              <a:rPr lang="en-US" altLang="en-US" sz="1800" i="1" dirty="0"/>
              <a:t>L</a:t>
            </a:r>
            <a:r>
              <a:rPr lang="en-US" altLang="en-US" sz="1800" dirty="0"/>
              <a:t>[</a:t>
            </a:r>
            <a:r>
              <a:rPr lang="en-US" altLang="en-US" sz="1800" i="1" dirty="0" err="1"/>
              <a:t>i</a:t>
            </a:r>
            <a:r>
              <a:rPr lang="en-US" altLang="en-US" sz="1800" dirty="0"/>
              <a:t>] </a:t>
            </a:r>
            <a:r>
              <a:rPr lang="en-US" altLang="en-US" sz="1800" dirty="0">
                <a:sym typeface="Symbol" panose="05050102010706020507" pitchFamily="18" charset="2"/>
              </a:rPr>
              <a:t> </a:t>
            </a:r>
            <a:r>
              <a:rPr lang="en-US" altLang="en-US" sz="1800" i="1" dirty="0">
                <a:sym typeface="Symbol" panose="05050102010706020507" pitchFamily="18" charset="2"/>
              </a:rPr>
              <a:t>A</a:t>
            </a:r>
            <a:r>
              <a:rPr lang="en-US" altLang="en-US" sz="1800" dirty="0">
                <a:sym typeface="Symbol" panose="05050102010706020507" pitchFamily="18" charset="2"/>
              </a:rPr>
              <a:t>[</a:t>
            </a:r>
            <a:r>
              <a:rPr lang="en-US" altLang="en-US" sz="1800" i="1" dirty="0">
                <a:sym typeface="Symbol" panose="05050102010706020507" pitchFamily="18" charset="2"/>
              </a:rPr>
              <a:t>p </a:t>
            </a:r>
            <a:r>
              <a:rPr lang="en-US" altLang="en-US" sz="1800" dirty="0">
                <a:sym typeface="Symbol" panose="05050102010706020507" pitchFamily="18" charset="2"/>
              </a:rPr>
              <a:t>+ </a:t>
            </a:r>
            <a:r>
              <a:rPr lang="en-US" altLang="en-US" sz="1800" i="1" dirty="0" err="1">
                <a:sym typeface="Symbol" panose="05050102010706020507" pitchFamily="18" charset="2"/>
              </a:rPr>
              <a:t>i</a:t>
            </a:r>
            <a:r>
              <a:rPr lang="en-US" altLang="en-US" sz="1800" i="1" dirty="0"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en-US" sz="1800" dirty="0">
                <a:sym typeface="Symbol" panose="05050102010706020507" pitchFamily="18" charset="2"/>
              </a:rPr>
              <a:t> 1]</a:t>
            </a:r>
          </a:p>
          <a:p>
            <a:pPr marL="609600" indent="-609600">
              <a:buFont typeface="Wingdings" panose="05000000000000000000" pitchFamily="2" charset="2"/>
              <a:buAutoNum type="arabicPlain" startAt="3"/>
            </a:pPr>
            <a:r>
              <a:rPr lang="en-US" altLang="en-US" sz="1800" b="1" dirty="0">
                <a:solidFill>
                  <a:schemeClr val="hlink"/>
                </a:solidFill>
              </a:rPr>
              <a:t>for</a:t>
            </a:r>
            <a:r>
              <a:rPr lang="en-US" altLang="en-US" sz="1800" dirty="0"/>
              <a:t> </a:t>
            </a:r>
            <a:r>
              <a:rPr lang="en-US" altLang="en-US" sz="1800" i="1" dirty="0"/>
              <a:t>j </a:t>
            </a:r>
            <a:r>
              <a:rPr lang="en-US" altLang="en-US" sz="1800" dirty="0">
                <a:sym typeface="Symbol" panose="05050102010706020507" pitchFamily="18" charset="2"/>
              </a:rPr>
              <a:t></a:t>
            </a:r>
            <a:r>
              <a:rPr lang="en-US" altLang="en-US" sz="1800" dirty="0"/>
              <a:t> 1 </a:t>
            </a:r>
            <a:r>
              <a:rPr lang="en-US" altLang="en-US" sz="1800" b="1" dirty="0">
                <a:solidFill>
                  <a:schemeClr val="hlink"/>
                </a:solidFill>
              </a:rPr>
              <a:t>to</a:t>
            </a:r>
            <a:r>
              <a:rPr lang="en-US" altLang="en-US" sz="1800" dirty="0"/>
              <a:t> </a:t>
            </a:r>
            <a:r>
              <a:rPr lang="en-US" altLang="en-US" sz="1800" i="1" dirty="0"/>
              <a:t>n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 </a:t>
            </a:r>
          </a:p>
          <a:p>
            <a:pPr marL="609600" indent="-609600">
              <a:buFont typeface="Wingdings" panose="05000000000000000000" pitchFamily="2" charset="2"/>
              <a:buAutoNum type="arabicPlain" startAt="3"/>
            </a:pPr>
            <a:r>
              <a:rPr lang="en-US" altLang="en-US" sz="1800" dirty="0"/>
              <a:t>    </a:t>
            </a:r>
            <a:r>
              <a:rPr lang="en-US" altLang="en-US" sz="1800" b="1" dirty="0">
                <a:solidFill>
                  <a:schemeClr val="hlink"/>
                </a:solidFill>
              </a:rPr>
              <a:t>do</a:t>
            </a:r>
            <a:r>
              <a:rPr lang="en-US" altLang="en-US" sz="1800" dirty="0"/>
              <a:t> </a:t>
            </a:r>
            <a:r>
              <a:rPr lang="en-US" altLang="en-US" sz="1800" i="1" dirty="0"/>
              <a:t>R</a:t>
            </a:r>
            <a:r>
              <a:rPr lang="en-US" altLang="en-US" sz="1800" dirty="0"/>
              <a:t>[</a:t>
            </a:r>
            <a:r>
              <a:rPr lang="en-US" altLang="en-US" sz="1800" i="1" dirty="0"/>
              <a:t>j</a:t>
            </a:r>
            <a:r>
              <a:rPr lang="en-US" altLang="en-US" sz="1800" dirty="0"/>
              <a:t>] </a:t>
            </a:r>
            <a:r>
              <a:rPr lang="en-US" altLang="en-US" sz="1800" dirty="0">
                <a:sym typeface="Symbol" panose="05050102010706020507" pitchFamily="18" charset="2"/>
              </a:rPr>
              <a:t> </a:t>
            </a:r>
            <a:r>
              <a:rPr lang="en-US" altLang="en-US" sz="1800" i="1" dirty="0">
                <a:sym typeface="Symbol" panose="05050102010706020507" pitchFamily="18" charset="2"/>
              </a:rPr>
              <a:t>A</a:t>
            </a:r>
            <a:r>
              <a:rPr lang="en-US" altLang="en-US" sz="1800" dirty="0">
                <a:sym typeface="Symbol" panose="05050102010706020507" pitchFamily="18" charset="2"/>
              </a:rPr>
              <a:t>[</a:t>
            </a:r>
            <a:r>
              <a:rPr lang="en-US" altLang="en-US" sz="1800" i="1" dirty="0">
                <a:sym typeface="Symbol" panose="05050102010706020507" pitchFamily="18" charset="2"/>
              </a:rPr>
              <a:t>q </a:t>
            </a:r>
            <a:r>
              <a:rPr lang="en-US" altLang="en-US" sz="1800" dirty="0">
                <a:sym typeface="Symbol" panose="05050102010706020507" pitchFamily="18" charset="2"/>
              </a:rPr>
              <a:t>+ </a:t>
            </a:r>
            <a:r>
              <a:rPr lang="en-US" altLang="en-US" sz="1800" i="1" dirty="0"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sym typeface="Symbol" panose="05050102010706020507" pitchFamily="18" charset="2"/>
              </a:rPr>
              <a:t>]</a:t>
            </a:r>
            <a:endParaRPr lang="en-US" altLang="en-US" sz="1800" i="1" dirty="0">
              <a:sym typeface="Symbol" panose="05050102010706020507" pitchFamily="18" charset="2"/>
            </a:endParaRPr>
          </a:p>
          <a:p>
            <a:pPr marL="609600" indent="-609600">
              <a:buFont typeface="Wingdings" panose="05000000000000000000" pitchFamily="2" charset="2"/>
              <a:buAutoNum type="arabicPlain" startAt="3"/>
            </a:pPr>
            <a:r>
              <a:rPr lang="en-US" altLang="en-US" sz="1800" i="1" dirty="0">
                <a:sym typeface="Symbol" panose="05050102010706020507" pitchFamily="18" charset="2"/>
              </a:rPr>
              <a:t>L</a:t>
            </a:r>
            <a:r>
              <a:rPr lang="en-US" altLang="en-US" sz="1800" dirty="0">
                <a:sym typeface="Symbol" panose="05050102010706020507" pitchFamily="18" charset="2"/>
              </a:rPr>
              <a:t>[</a:t>
            </a:r>
            <a:r>
              <a:rPr lang="en-US" altLang="en-US" sz="1800" i="1" dirty="0"/>
              <a:t>n</a:t>
            </a:r>
            <a:r>
              <a:rPr lang="en-US" altLang="en-US" sz="1800" i="1" baseline="-25000" dirty="0"/>
              <a:t>1</a:t>
            </a:r>
            <a:r>
              <a:rPr lang="en-US" altLang="en-US" sz="1800" dirty="0"/>
              <a:t>+1] </a:t>
            </a:r>
            <a:r>
              <a:rPr lang="en-US" altLang="en-US" sz="1800" dirty="0">
                <a:sym typeface="Symbol" panose="05050102010706020507" pitchFamily="18" charset="2"/>
              </a:rPr>
              <a:t> </a:t>
            </a:r>
          </a:p>
          <a:p>
            <a:pPr marL="609600" indent="-609600">
              <a:buFont typeface="Wingdings" panose="05000000000000000000" pitchFamily="2" charset="2"/>
              <a:buAutoNum type="arabicPlain" startAt="3"/>
            </a:pPr>
            <a:r>
              <a:rPr lang="en-US" altLang="en-US" sz="1800" i="1" dirty="0">
                <a:sym typeface="Symbol" panose="05050102010706020507" pitchFamily="18" charset="2"/>
              </a:rPr>
              <a:t>R</a:t>
            </a:r>
            <a:r>
              <a:rPr lang="en-US" altLang="en-US" sz="1800" dirty="0">
                <a:sym typeface="Symbol" panose="05050102010706020507" pitchFamily="18" charset="2"/>
              </a:rPr>
              <a:t>[</a:t>
            </a:r>
            <a:r>
              <a:rPr lang="en-US" altLang="en-US" sz="1800" i="1" dirty="0"/>
              <a:t>n</a:t>
            </a:r>
            <a:r>
              <a:rPr lang="en-US" altLang="en-US" sz="1800" i="1" baseline="-25000" dirty="0"/>
              <a:t>2</a:t>
            </a:r>
            <a:r>
              <a:rPr lang="en-US" altLang="en-US" sz="1800" dirty="0"/>
              <a:t>+1] </a:t>
            </a:r>
            <a:r>
              <a:rPr lang="en-US" altLang="en-US" sz="1800" dirty="0">
                <a:sym typeface="Symbol" panose="05050102010706020507" pitchFamily="18" charset="2"/>
              </a:rPr>
              <a:t> </a:t>
            </a:r>
          </a:p>
          <a:p>
            <a:pPr marL="609600" indent="-609600">
              <a:buFont typeface="Wingdings" panose="05000000000000000000" pitchFamily="2" charset="2"/>
              <a:buAutoNum type="arabicPlain" startAt="3"/>
            </a:pPr>
            <a:r>
              <a:rPr lang="en-US" altLang="en-US" sz="1800" i="1" dirty="0" err="1"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sym typeface="Symbol" panose="05050102010706020507" pitchFamily="18" charset="2"/>
              </a:rPr>
              <a:t>  1</a:t>
            </a:r>
          </a:p>
          <a:p>
            <a:pPr marL="609600" indent="-609600">
              <a:buFont typeface="Wingdings" panose="05000000000000000000" pitchFamily="2" charset="2"/>
              <a:buAutoNum type="arabicPlain" startAt="3"/>
            </a:pPr>
            <a:r>
              <a:rPr lang="en-US" altLang="en-US" sz="1800" i="1" dirty="0"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sym typeface="Symbol" panose="05050102010706020507" pitchFamily="18" charset="2"/>
              </a:rPr>
              <a:t>  1</a:t>
            </a:r>
          </a:p>
          <a:p>
            <a:pPr marL="609600" indent="-609600">
              <a:buFont typeface="Wingdings" panose="05000000000000000000" pitchFamily="2" charset="2"/>
              <a:buAutoNum type="arabicPlain" startAt="3"/>
            </a:pPr>
            <a:r>
              <a:rPr lang="en-US" altLang="en-US" sz="1800" b="1" dirty="0" err="1">
                <a:solidFill>
                  <a:srgbClr val="FF0000"/>
                </a:solidFill>
                <a:sym typeface="Symbol" panose="05050102010706020507" pitchFamily="18" charset="2"/>
              </a:rPr>
              <a:t>c</a:t>
            </a:r>
            <a:r>
              <a:rPr lang="en-US" altLang="en-US" sz="1800" b="1" dirty="0" err="1">
                <a:solidFill>
                  <a:srgbClr val="FF0000"/>
                </a:solidFill>
                <a:sym typeface="Symbol" panose="05050102010706020507" pitchFamily="18" charset="2"/>
              </a:rPr>
              <a:t>nt</a:t>
            </a:r>
            <a:r>
              <a:rPr lang="en-US" alt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 0</a:t>
            </a:r>
            <a:endParaRPr lang="en-US" altLang="en-US" sz="1800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609600" indent="-609600">
              <a:buFont typeface="Wingdings" panose="05000000000000000000" pitchFamily="2" charset="2"/>
              <a:buAutoNum type="arabicPlain" startAt="3"/>
            </a:pPr>
            <a:r>
              <a:rPr lang="en-US" altLang="en-US" sz="1800" b="1" dirty="0">
                <a:solidFill>
                  <a:schemeClr val="hlink"/>
                </a:solidFill>
                <a:sym typeface="Symbol" panose="05050102010706020507" pitchFamily="18" charset="2"/>
              </a:rPr>
              <a:t>for</a:t>
            </a:r>
            <a:r>
              <a:rPr lang="en-US" altLang="en-US" sz="1800" b="1" dirty="0"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k </a:t>
            </a:r>
            <a:r>
              <a:rPr lang="en-US" altLang="en-US" sz="1800" dirty="0">
                <a:sym typeface="Symbol" panose="05050102010706020507" pitchFamily="18" charset="2"/>
              </a:rPr>
              <a:t></a:t>
            </a:r>
            <a:r>
              <a:rPr lang="en-US" altLang="en-US" sz="1800" i="1" dirty="0">
                <a:sym typeface="Symbol" panose="05050102010706020507" pitchFamily="18" charset="2"/>
              </a:rPr>
              <a:t>p </a:t>
            </a:r>
            <a:r>
              <a:rPr lang="en-US" altLang="en-US" sz="1800" b="1" dirty="0">
                <a:solidFill>
                  <a:schemeClr val="hlink"/>
                </a:solidFill>
                <a:sym typeface="Symbol" panose="05050102010706020507" pitchFamily="18" charset="2"/>
              </a:rPr>
              <a:t>to</a:t>
            </a:r>
            <a:r>
              <a:rPr lang="en-US" altLang="en-US" sz="1800" b="1" dirty="0"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r</a:t>
            </a:r>
            <a:endParaRPr lang="en-US" altLang="en-US" sz="1800" dirty="0">
              <a:sym typeface="Symbol" panose="05050102010706020507" pitchFamily="18" charset="2"/>
            </a:endParaRPr>
          </a:p>
          <a:p>
            <a:pPr marL="609600" indent="-609600">
              <a:buFont typeface="Wingdings" panose="05000000000000000000" pitchFamily="2" charset="2"/>
              <a:buAutoNum type="arabicPlain" startAt="3"/>
            </a:pPr>
            <a:r>
              <a:rPr lang="en-US" altLang="en-US" sz="1800" dirty="0">
                <a:sym typeface="Symbol" panose="05050102010706020507" pitchFamily="18" charset="2"/>
              </a:rPr>
              <a:t>    </a:t>
            </a:r>
            <a:r>
              <a:rPr lang="en-US" altLang="en-US" sz="1800" b="1" dirty="0">
                <a:solidFill>
                  <a:schemeClr val="hlink"/>
                </a:solidFill>
                <a:sym typeface="Symbol" panose="05050102010706020507" pitchFamily="18" charset="2"/>
              </a:rPr>
              <a:t>do</a:t>
            </a:r>
            <a:r>
              <a:rPr lang="en-US" altLang="en-US" sz="1800" b="1" dirty="0">
                <a:sym typeface="Symbol" panose="05050102010706020507" pitchFamily="18" charset="2"/>
              </a:rPr>
              <a:t> </a:t>
            </a:r>
            <a:r>
              <a:rPr lang="en-US" altLang="en-US" sz="1800" b="1" dirty="0">
                <a:solidFill>
                  <a:schemeClr val="hlink"/>
                </a:solidFill>
                <a:sym typeface="Symbol" panose="05050102010706020507" pitchFamily="18" charset="2"/>
              </a:rPr>
              <a:t>if</a:t>
            </a:r>
            <a:r>
              <a:rPr lang="en-US" altLang="en-US" sz="1800" b="1" dirty="0"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L</a:t>
            </a:r>
            <a:r>
              <a:rPr lang="en-US" altLang="en-US" sz="1800" dirty="0">
                <a:sym typeface="Symbol" panose="05050102010706020507" pitchFamily="18" charset="2"/>
              </a:rPr>
              <a:t>[</a:t>
            </a:r>
            <a:r>
              <a:rPr lang="en-US" altLang="en-US" sz="1800" i="1" dirty="0" err="1"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sym typeface="Symbol" panose="05050102010706020507" pitchFamily="18" charset="2"/>
              </a:rPr>
              <a:t>]  </a:t>
            </a:r>
            <a:r>
              <a:rPr lang="en-US" altLang="en-US" sz="1800" i="1" dirty="0">
                <a:sym typeface="Symbol" panose="05050102010706020507" pitchFamily="18" charset="2"/>
              </a:rPr>
              <a:t>R</a:t>
            </a:r>
            <a:r>
              <a:rPr lang="en-US" altLang="en-US" sz="1800" dirty="0">
                <a:sym typeface="Symbol" panose="05050102010706020507" pitchFamily="18" charset="2"/>
              </a:rPr>
              <a:t>[</a:t>
            </a:r>
            <a:r>
              <a:rPr lang="en-US" altLang="en-US" sz="1800" i="1" dirty="0"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sym typeface="Symbol" panose="05050102010706020507" pitchFamily="18" charset="2"/>
              </a:rPr>
              <a:t>]</a:t>
            </a:r>
          </a:p>
          <a:p>
            <a:pPr marL="609600" indent="-609600">
              <a:buFont typeface="Wingdings" panose="05000000000000000000" pitchFamily="2" charset="2"/>
              <a:buAutoNum type="arabicPlain" startAt="3"/>
            </a:pPr>
            <a:r>
              <a:rPr lang="en-US" altLang="en-US" sz="1800" dirty="0">
                <a:sym typeface="Symbol" panose="05050102010706020507" pitchFamily="18" charset="2"/>
              </a:rPr>
              <a:t>        </a:t>
            </a:r>
            <a:r>
              <a:rPr lang="en-US" altLang="en-US" sz="1800" b="1" dirty="0">
                <a:solidFill>
                  <a:schemeClr val="hlink"/>
                </a:solidFill>
                <a:sym typeface="Symbol" panose="05050102010706020507" pitchFamily="18" charset="2"/>
              </a:rPr>
              <a:t>then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A</a:t>
            </a:r>
            <a:r>
              <a:rPr lang="en-US" altLang="en-US" sz="1800" dirty="0">
                <a:sym typeface="Symbol" panose="05050102010706020507" pitchFamily="18" charset="2"/>
              </a:rPr>
              <a:t>[</a:t>
            </a:r>
            <a:r>
              <a:rPr lang="en-US" altLang="en-US" sz="1800" i="1" dirty="0">
                <a:sym typeface="Symbol" panose="05050102010706020507" pitchFamily="18" charset="2"/>
              </a:rPr>
              <a:t>k</a:t>
            </a:r>
            <a:r>
              <a:rPr lang="en-US" altLang="en-US" sz="1800" dirty="0">
                <a:sym typeface="Symbol" panose="05050102010706020507" pitchFamily="18" charset="2"/>
              </a:rPr>
              <a:t>]  </a:t>
            </a:r>
            <a:r>
              <a:rPr lang="en-US" altLang="en-US" sz="1800" i="1" dirty="0">
                <a:sym typeface="Symbol" panose="05050102010706020507" pitchFamily="18" charset="2"/>
              </a:rPr>
              <a:t>L</a:t>
            </a:r>
            <a:r>
              <a:rPr lang="en-US" altLang="en-US" sz="1800" dirty="0">
                <a:sym typeface="Symbol" panose="05050102010706020507" pitchFamily="18" charset="2"/>
              </a:rPr>
              <a:t>[</a:t>
            </a:r>
            <a:r>
              <a:rPr lang="en-US" altLang="en-US" sz="1800" i="1" dirty="0" err="1"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sym typeface="Symbol" panose="05050102010706020507" pitchFamily="18" charset="2"/>
              </a:rPr>
              <a:t>]</a:t>
            </a:r>
          </a:p>
          <a:p>
            <a:pPr marL="609600" indent="-609600">
              <a:buFont typeface="Wingdings" panose="05000000000000000000" pitchFamily="2" charset="2"/>
              <a:buAutoNum type="arabicPlain" startAt="3"/>
            </a:pPr>
            <a:r>
              <a:rPr lang="en-US" altLang="en-US" sz="1800" dirty="0">
                <a:sym typeface="Symbol" panose="05050102010706020507" pitchFamily="18" charset="2"/>
              </a:rPr>
              <a:t>                 </a:t>
            </a:r>
            <a:r>
              <a:rPr lang="en-US" altLang="en-US" sz="1800" i="1" dirty="0" err="1">
                <a:sym typeface="Symbol" panose="05050102010706020507" pitchFamily="18" charset="2"/>
              </a:rPr>
              <a:t>i</a:t>
            </a:r>
            <a:r>
              <a:rPr lang="en-US" altLang="en-US" sz="1800" i="1" dirty="0"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 </a:t>
            </a:r>
            <a:r>
              <a:rPr lang="en-US" altLang="en-US" sz="1800" i="1" dirty="0" err="1"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sym typeface="Symbol" panose="05050102010706020507" pitchFamily="18" charset="2"/>
              </a:rPr>
              <a:t> + 1</a:t>
            </a:r>
          </a:p>
          <a:p>
            <a:pPr marL="609600" indent="-609600">
              <a:buFont typeface="Wingdings" panose="05000000000000000000" pitchFamily="2" charset="2"/>
              <a:buAutoNum type="arabicPlain" startAt="3"/>
            </a:pPr>
            <a:r>
              <a:rPr lang="en-US" altLang="en-US" sz="1800" dirty="0">
                <a:sym typeface="Symbol" panose="05050102010706020507" pitchFamily="18" charset="2"/>
              </a:rPr>
              <a:t>        </a:t>
            </a:r>
            <a:r>
              <a:rPr lang="en-US" altLang="en-US" sz="1800" b="1" dirty="0">
                <a:solidFill>
                  <a:schemeClr val="hlink"/>
                </a:solidFill>
                <a:sym typeface="Symbol" panose="05050102010706020507" pitchFamily="18" charset="2"/>
              </a:rPr>
              <a:t>else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A</a:t>
            </a:r>
            <a:r>
              <a:rPr lang="en-US" altLang="en-US" sz="1600" dirty="0">
                <a:sym typeface="Symbol" panose="05050102010706020507" pitchFamily="18" charset="2"/>
              </a:rPr>
              <a:t>[</a:t>
            </a:r>
            <a:r>
              <a:rPr lang="en-US" altLang="en-US" sz="1600" i="1" dirty="0">
                <a:sym typeface="Symbol" panose="05050102010706020507" pitchFamily="18" charset="2"/>
              </a:rPr>
              <a:t>k</a:t>
            </a:r>
            <a:r>
              <a:rPr lang="en-US" altLang="en-US" sz="1600" dirty="0">
                <a:sym typeface="Symbol" panose="05050102010706020507" pitchFamily="18" charset="2"/>
              </a:rPr>
              <a:t>] </a:t>
            </a:r>
            <a:r>
              <a:rPr lang="en-US" altLang="en-US" sz="1800" dirty="0">
                <a:sym typeface="Symbol" panose="05050102010706020507" pitchFamily="18" charset="2"/>
              </a:rPr>
              <a:t> </a:t>
            </a:r>
            <a:r>
              <a:rPr lang="en-US" altLang="en-US" sz="1800" i="1" dirty="0">
                <a:sym typeface="Symbol" panose="05050102010706020507" pitchFamily="18" charset="2"/>
              </a:rPr>
              <a:t>R</a:t>
            </a:r>
            <a:r>
              <a:rPr lang="en-US" altLang="en-US" sz="1800" dirty="0">
                <a:sym typeface="Symbol" panose="05050102010706020507" pitchFamily="18" charset="2"/>
              </a:rPr>
              <a:t>[</a:t>
            </a:r>
            <a:r>
              <a:rPr lang="en-US" altLang="en-US" sz="1800" i="1" dirty="0"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sym typeface="Symbol" panose="05050102010706020507" pitchFamily="18" charset="2"/>
              </a:rPr>
              <a:t>]</a:t>
            </a:r>
          </a:p>
          <a:p>
            <a:pPr marL="609600" indent="-609600">
              <a:buFont typeface="Wingdings" panose="05000000000000000000" pitchFamily="2" charset="2"/>
              <a:buAutoNum type="arabicPlain" startAt="3"/>
            </a:pPr>
            <a:r>
              <a:rPr lang="en-US" altLang="en-US" sz="1800" dirty="0">
                <a:sym typeface="Symbol" panose="05050102010706020507" pitchFamily="18" charset="2"/>
              </a:rPr>
              <a:t>                 </a:t>
            </a:r>
            <a:r>
              <a:rPr lang="en-US" altLang="en-US" sz="1800" i="1" dirty="0">
                <a:sym typeface="Symbol" panose="05050102010706020507" pitchFamily="18" charset="2"/>
              </a:rPr>
              <a:t>j </a:t>
            </a:r>
            <a:r>
              <a:rPr lang="en-US" altLang="en-US" sz="1800" dirty="0">
                <a:sym typeface="Symbol" panose="05050102010706020507" pitchFamily="18" charset="2"/>
              </a:rPr>
              <a:t> </a:t>
            </a:r>
            <a:r>
              <a:rPr lang="en-US" altLang="en-US" sz="1800" i="1" dirty="0"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sym typeface="Symbol" panose="05050102010706020507" pitchFamily="18" charset="2"/>
              </a:rPr>
              <a:t> + 1</a:t>
            </a:r>
            <a:endParaRPr lang="en-US" altLang="en-US" sz="1000" dirty="0">
              <a:sym typeface="Symbol" panose="05050102010706020507" pitchFamily="18" charset="2"/>
            </a:endParaRPr>
          </a:p>
          <a:p>
            <a:pPr marL="609600" indent="-609600">
              <a:buFont typeface="Wingdings" panose="05000000000000000000" pitchFamily="2" charset="2"/>
              <a:buAutoNum type="arabicPlain" startAt="3"/>
            </a:pP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	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        </a:t>
            </a:r>
            <a:r>
              <a:rPr lang="en-US" altLang="en-US" sz="1800" i="1" dirty="0" err="1">
                <a:solidFill>
                  <a:srgbClr val="FF0000"/>
                </a:solidFill>
                <a:sym typeface="Symbol" panose="05050102010706020507" pitchFamily="18" charset="2"/>
              </a:rPr>
              <a:t>cnt</a:t>
            </a:r>
            <a:r>
              <a:rPr lang="en-US" altLang="en-US" sz="1800" i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 </a:t>
            </a:r>
            <a:r>
              <a:rPr lang="en-US" altLang="en-US" sz="1800" dirty="0" err="1">
                <a:solidFill>
                  <a:srgbClr val="FF0000"/>
                </a:solidFill>
                <a:sym typeface="Symbol" panose="05050102010706020507" pitchFamily="18" charset="2"/>
              </a:rPr>
              <a:t>cnt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+ 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en-US" sz="18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-i+1</a:t>
            </a:r>
          </a:p>
          <a:p>
            <a:pPr marL="609600" indent="-609600">
              <a:buFont typeface="Wingdings" panose="05000000000000000000" pitchFamily="2" charset="2"/>
              <a:buAutoNum type="arabicPlain" startAt="3"/>
            </a:pPr>
            <a:r>
              <a:rPr lang="en-US" altLang="en-US" sz="1800" dirty="0">
                <a:sym typeface="Symbol" panose="05050102010706020507" pitchFamily="18" charset="2"/>
              </a:rPr>
              <a:t>return </a:t>
            </a:r>
            <a:r>
              <a:rPr lang="en-US" altLang="en-US" sz="1800" dirty="0" err="1">
                <a:sym typeface="Symbol" panose="05050102010706020507" pitchFamily="18" charset="2"/>
              </a:rPr>
              <a:t>cnt</a:t>
            </a:r>
            <a:endParaRPr lang="en-US" altLang="en-US" sz="1800" dirty="0">
              <a:sym typeface="Symbol" panose="05050102010706020507" pitchFamily="18" charset="2"/>
            </a:endParaRPr>
          </a:p>
        </p:txBody>
      </p:sp>
      <p:sp>
        <p:nvSpPr>
          <p:cNvPr id="11269" name="Text Box 10"/>
          <p:cNvSpPr txBox="1">
            <a:spLocks noChangeArrowheads="1"/>
          </p:cNvSpPr>
          <p:nvPr/>
        </p:nvSpPr>
        <p:spPr bwMode="auto">
          <a:xfrm>
            <a:off x="6589713" y="1600200"/>
            <a:ext cx="3395662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Input: </a:t>
            </a:r>
            <a:r>
              <a:rPr lang="en-US" altLang="en-US">
                <a:sym typeface="Symbol" panose="05050102010706020507" pitchFamily="18" charset="2"/>
              </a:rPr>
              <a:t>Array containing sorted subarrays </a:t>
            </a:r>
            <a:r>
              <a:rPr lang="en-US" altLang="en-US"/>
              <a:t>A[p..q] and A[q+1..r].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Output: Merged sorted subarray in A[p..r].</a:t>
            </a:r>
          </a:p>
        </p:txBody>
      </p:sp>
    </p:spTree>
    <p:extLst>
      <p:ext uri="{BB962C8B-B14F-4D97-AF65-F5344CB8AC3E}">
        <p14:creationId xmlns:p14="http://schemas.microsoft.com/office/powerpoint/2010/main" val="654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Counting Inversions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6338888">
              <a:buNone/>
              <a:tabLst>
                <a:tab pos="2114550" algn="l"/>
                <a:tab pos="4110038" algn="l"/>
              </a:tabLst>
            </a:pPr>
            <a:r>
              <a:rPr lang="en-US" altLang="en-US" u="sng" dirty="0" smtClean="0"/>
              <a:t>Statement			Cost</a:t>
            </a:r>
            <a:endParaRPr lang="en-US" altLang="en-US" dirty="0" smtClean="0"/>
          </a:p>
          <a:p>
            <a:pPr defTabSz="6338888">
              <a:buNone/>
              <a:tabLst>
                <a:tab pos="2114550" algn="l"/>
                <a:tab pos="4110038" algn="l"/>
              </a:tabLst>
            </a:pPr>
            <a:endParaRPr lang="en-US" altLang="en-US" dirty="0" smtClean="0"/>
          </a:p>
          <a:p>
            <a:pPr defTabSz="6338888">
              <a:buNone/>
              <a:tabLst>
                <a:tab pos="2114550" algn="l"/>
                <a:tab pos="4110038" algn="l"/>
              </a:tabLst>
            </a:pPr>
            <a:endParaRPr lang="en-US" altLang="en-US" dirty="0" smtClean="0"/>
          </a:p>
          <a:p>
            <a:pPr defTabSz="6338888">
              <a:buNone/>
              <a:tabLst>
                <a:tab pos="2114550" algn="l"/>
                <a:tab pos="4110038" algn="l"/>
              </a:tabLst>
            </a:pPr>
            <a:endParaRPr lang="en-US" altLang="en-US" dirty="0" smtClean="0"/>
          </a:p>
          <a:p>
            <a:pPr defTabSz="6338888">
              <a:buNone/>
              <a:tabLst>
                <a:tab pos="2114550" algn="l"/>
                <a:tab pos="4110038" algn="l"/>
              </a:tabLst>
            </a:pPr>
            <a:endParaRPr lang="en-US" altLang="en-US" dirty="0" smtClean="0"/>
          </a:p>
          <a:p>
            <a:pPr defTabSz="6338888">
              <a:lnSpc>
                <a:spcPct val="120000"/>
              </a:lnSpc>
              <a:tabLst>
                <a:tab pos="2114550" algn="l"/>
                <a:tab pos="4110038" algn="l"/>
              </a:tabLst>
            </a:pPr>
            <a:endParaRPr lang="en-US" altLang="en-US" dirty="0"/>
          </a:p>
          <a:p>
            <a:pPr defTabSz="6338888">
              <a:lnSpc>
                <a:spcPct val="120000"/>
              </a:lnSpc>
              <a:tabLst>
                <a:tab pos="2114550" algn="l"/>
                <a:tab pos="4110038" algn="l"/>
              </a:tabLst>
            </a:pPr>
            <a:r>
              <a:rPr lang="en-US" altLang="en-US" dirty="0"/>
              <a:t>So T(n) = 	</a:t>
            </a:r>
            <a:r>
              <a:rPr lang="en-US" altLang="en-US" dirty="0">
                <a:sym typeface="Symbol" panose="05050102010706020507" pitchFamily="18" charset="2"/>
              </a:rPr>
              <a:t>(1) when n = 1, and 	             	</a:t>
            </a:r>
            <a:r>
              <a:rPr lang="en-US" altLang="en-US" dirty="0"/>
              <a:t>2T(n/2) + </a:t>
            </a:r>
            <a:r>
              <a:rPr lang="en-US" altLang="en-US" dirty="0">
                <a:sym typeface="Symbol" panose="05050102010706020507" pitchFamily="18" charset="2"/>
              </a:rPr>
              <a:t>(n) when n &gt; 1</a:t>
            </a: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659305" y="2301322"/>
            <a:ext cx="7772400" cy="2677656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dirty="0" err="1">
                <a:latin typeface="Times New Roman" panose="02020603050405020304" pitchFamily="18" charset="0"/>
              </a:rPr>
              <a:t>CountInversions</a:t>
            </a:r>
            <a:r>
              <a:rPr lang="en-US" altLang="en-US" sz="2400" b="1" dirty="0">
                <a:latin typeface="Times New Roman" panose="02020603050405020304" pitchFamily="18" charset="0"/>
              </a:rPr>
              <a:t>(A</a:t>
            </a:r>
            <a:r>
              <a:rPr lang="en-US" altLang="en-US" sz="2400" b="1" dirty="0">
                <a:latin typeface="Times New Roman" panose="02020603050405020304" pitchFamily="18" charset="0"/>
              </a:rPr>
              <a:t>, p, r</a:t>
            </a:r>
            <a:r>
              <a:rPr lang="en-US" altLang="en-US" sz="2400" b="1" dirty="0">
                <a:latin typeface="Times New Roman" panose="02020603050405020304" pitchFamily="18" charset="0"/>
              </a:rPr>
              <a:t>)</a:t>
            </a:r>
            <a:endParaRPr lang="en-US" altLang="en-US" i="0" dirty="0">
              <a:latin typeface="Times New Roman" panose="02020603050405020304" pitchFamily="18" charset="0"/>
            </a:endParaRPr>
          </a:p>
          <a:p>
            <a:pPr>
              <a:buFontTx/>
              <a:buAutoNum type="arabicPlain"/>
            </a:pPr>
            <a:r>
              <a:rPr lang="en-US" altLang="en-US" sz="2400" b="1" dirty="0">
                <a:latin typeface="Times New Roman" panose="02020603050405020304" pitchFamily="18" charset="0"/>
              </a:rPr>
              <a:t>if </a:t>
            </a:r>
            <a:r>
              <a:rPr lang="en-US" altLang="en-US" sz="2400" dirty="0">
                <a:latin typeface="Times New Roman" panose="02020603050405020304" pitchFamily="18" charset="0"/>
              </a:rPr>
              <a:t>p &lt; r					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buFontTx/>
              <a:buAutoNum type="arabicPlain"/>
            </a:pPr>
            <a:r>
              <a:rPr lang="en-US" altLang="en-US" sz="2400" b="1" dirty="0">
                <a:latin typeface="Times New Roman" panose="02020603050405020304" pitchFamily="18" charset="0"/>
              </a:rPr>
              <a:t>    then</a:t>
            </a:r>
            <a:r>
              <a:rPr lang="en-US" altLang="en-US" sz="2400" dirty="0">
                <a:latin typeface="Times New Roman" panose="02020603050405020304" pitchFamily="18" charset="0"/>
              </a:rPr>
              <a:t> q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 (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p+r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)/2			       	</a:t>
            </a:r>
          </a:p>
          <a:p>
            <a:pPr>
              <a:buFontTx/>
              <a:buAutoNum type="arabicPlain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x  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CountInversions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(A, p, q)			</a:t>
            </a:r>
            <a:endParaRPr lang="en-US" altLang="en-US" sz="2400" b="1" i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AutoNum type="arabicPlain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y  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CountInversions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(A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, q+1, r)			</a:t>
            </a:r>
          </a:p>
          <a:p>
            <a:pPr>
              <a:buFontTx/>
              <a:buAutoNum type="arabicPlain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z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MergeAndCount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(A, p, q, r) 		</a:t>
            </a:r>
            <a:endParaRPr lang="en-US" altLang="en-US" sz="24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AutoNum type="arabicPlain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eturn 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x+y+z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47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Widescreen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Lecture 03 Divide and Conquer (Counting Inversion Problem)</vt:lpstr>
      <vt:lpstr>PowerPoint Presentation</vt:lpstr>
      <vt:lpstr>PowerPoint Presentation</vt:lpstr>
      <vt:lpstr>PowerPoint Presentation</vt:lpstr>
      <vt:lpstr>Merging &amp; Counting Inversions</vt:lpstr>
      <vt:lpstr>Counting Inversions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 Divide and Conquer (Counting Inversion Problem)</dc:title>
  <dc:creator>ASUS</dc:creator>
  <cp:lastModifiedBy>ASUS</cp:lastModifiedBy>
  <cp:revision>1</cp:revision>
  <dcterms:created xsi:type="dcterms:W3CDTF">2025-02-04T18:06:38Z</dcterms:created>
  <dcterms:modified xsi:type="dcterms:W3CDTF">2025-02-04T18:06:56Z</dcterms:modified>
</cp:coreProperties>
</file>