
<file path=[Content_Types].xml><?xml version="1.0" encoding="utf-8"?>
<Types xmlns="http://schemas.openxmlformats.org/package/2006/content-types">
  <Default Extension="jfif" ContentType="image/jpeg"/>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9"/>
  </p:notesMasterIdLst>
  <p:handoutMasterIdLst>
    <p:handoutMasterId r:id="rId40"/>
  </p:handoutMasterIdLst>
  <p:sldIdLst>
    <p:sldId id="256" r:id="rId2"/>
    <p:sldId id="302" r:id="rId3"/>
    <p:sldId id="306" r:id="rId4"/>
    <p:sldId id="307" r:id="rId5"/>
    <p:sldId id="308" r:id="rId6"/>
    <p:sldId id="309" r:id="rId7"/>
    <p:sldId id="323" r:id="rId8"/>
    <p:sldId id="322" r:id="rId9"/>
    <p:sldId id="311" r:id="rId10"/>
    <p:sldId id="312" r:id="rId11"/>
    <p:sldId id="313" r:id="rId12"/>
    <p:sldId id="314" r:id="rId13"/>
    <p:sldId id="257" r:id="rId14"/>
    <p:sldId id="258" r:id="rId15"/>
    <p:sldId id="277" r:id="rId16"/>
    <p:sldId id="278" r:id="rId17"/>
    <p:sldId id="290" r:id="rId18"/>
    <p:sldId id="294" r:id="rId19"/>
    <p:sldId id="297" r:id="rId20"/>
    <p:sldId id="298" r:id="rId21"/>
    <p:sldId id="300" r:id="rId22"/>
    <p:sldId id="279" r:id="rId23"/>
    <p:sldId id="299" r:id="rId24"/>
    <p:sldId id="301" r:id="rId25"/>
    <p:sldId id="293" r:id="rId26"/>
    <p:sldId id="292" r:id="rId27"/>
    <p:sldId id="291" r:id="rId28"/>
    <p:sldId id="280" r:id="rId29"/>
    <p:sldId id="276" r:id="rId30"/>
    <p:sldId id="271" r:id="rId31"/>
    <p:sldId id="272" r:id="rId32"/>
    <p:sldId id="317" r:id="rId33"/>
    <p:sldId id="318" r:id="rId34"/>
    <p:sldId id="319" r:id="rId35"/>
    <p:sldId id="320" r:id="rId36"/>
    <p:sldId id="321" r:id="rId37"/>
    <p:sldId id="25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86354" autoAdjust="0"/>
  </p:normalViewPr>
  <p:slideViewPr>
    <p:cSldViewPr>
      <p:cViewPr>
        <p:scale>
          <a:sx n="70" d="100"/>
          <a:sy n="70" d="100"/>
        </p:scale>
        <p:origin x="-1396" y="182"/>
      </p:cViewPr>
      <p:guideLst>
        <p:guide orient="horz" pos="2160"/>
        <p:guide pos="2880"/>
      </p:guideLst>
    </p:cSldViewPr>
  </p:slideViewPr>
  <p:outlineViewPr>
    <p:cViewPr>
      <p:scale>
        <a:sx n="33" d="100"/>
        <a:sy n="33" d="100"/>
      </p:scale>
      <p:origin x="0" y="-2570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E96828-2411-477E-9A52-A41A8CFC3EEB}" type="datetimeFigureOut">
              <a:rPr lang="en-US" smtClean="0"/>
              <a:t>9/21/2025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EB6C45-5AD5-4E38-B960-F9710F171616}" type="slidenum">
              <a:rPr lang="en-US" smtClean="0"/>
              <a:t>‹#›</a:t>
            </a:fld>
            <a:endParaRPr lang="en-US"/>
          </a:p>
        </p:txBody>
      </p:sp>
    </p:spTree>
    <p:extLst>
      <p:ext uri="{BB962C8B-B14F-4D97-AF65-F5344CB8AC3E}">
        <p14:creationId xmlns:p14="http://schemas.microsoft.com/office/powerpoint/2010/main" val="9484101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B81E0-7ABA-4853-9F39-AFAC8360AD48}" type="datetimeFigureOut">
              <a:rPr lang="en-US" smtClean="0"/>
              <a:pPr/>
              <a:t>9/21/2025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481EFD-769B-4EEE-A706-41044B8B2AB2}" type="slidenum">
              <a:rPr lang="en-AU" smtClean="0"/>
              <a:pPr/>
              <a:t>‹#›</a:t>
            </a:fld>
            <a:endParaRPr lang="en-AU"/>
          </a:p>
        </p:txBody>
      </p:sp>
    </p:spTree>
    <p:extLst>
      <p:ext uri="{BB962C8B-B14F-4D97-AF65-F5344CB8AC3E}">
        <p14:creationId xmlns:p14="http://schemas.microsoft.com/office/powerpoint/2010/main" val="235590925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814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95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075FC3-45B4-47C0-84DF-C7AA4DFE132C}" type="datetime1">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36324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3977BA-6D4D-4A9C-9365-B1C5837C60DF}" type="datetime1">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428062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9029E-46A1-4766-90D1-76046ACCE3F4}" type="datetime1">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BCBA78D-C844-484E-9E41-0542D9A83C3C}" type="slidenum">
              <a:rPr lang="en-US" smtClean="0"/>
              <a:pPr/>
              <a:t>‹#›</a:t>
            </a:fld>
            <a:endParaRPr lang="en-US"/>
          </a:p>
        </p:txBody>
      </p:sp>
      <p:sp>
        <p:nvSpPr>
          <p:cNvPr id="14" name="TextBox 13"/>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03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572BFED-3841-4CA5-9D4A-26FDAD4BC92F}" type="datetime1">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189656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E0448B-3473-4F3B-9D54-19E4D32016B6}" type="datetime1">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BCBA78D-C844-484E-9E41-0542D9A83C3C}" type="slidenum">
              <a:rPr lang="en-US" smtClean="0"/>
              <a:pPr/>
              <a:t>‹#›</a:t>
            </a:fld>
            <a:endParaRPr lang="en-US"/>
          </a:p>
        </p:txBody>
      </p:sp>
      <p:sp>
        <p:nvSpPr>
          <p:cNvPr id="17" name="TextBox 16"/>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7236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F86A87-0D86-48F4-92A6-AF7844B69A16}" type="datetime1">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3441447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08EE8-01B7-466F-84A6-0EB6BEF7DC2F}" type="datetime1">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485750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8E7E33-2C0B-4A88-8CE7-15AD0622A391}" type="datetime1">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425306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334322-FA8D-41B7-8DCB-C5D15839D89A}" type="datetime1">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190015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87AD14-EC9E-4625-8130-8096F430AE46}" type="datetime1">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307844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2FFC5-220D-4884-95B1-BA556ED4A5D1}" type="datetime1">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400363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023309-A6DC-441C-800C-43BA137AB586}" type="datetime1">
              <a:rPr lang="en-US" smtClean="0"/>
              <a:t>9/21/2025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180476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02F8C-D257-4D98-A155-0CD9ABE44E2B}" type="datetime1">
              <a:rPr lang="en-US" smtClean="0"/>
              <a:t>9/21/2025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390604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52CA5-73DE-48C4-AAF7-FAD27E2A396C}" type="datetime1">
              <a:rPr lang="en-US" smtClean="0"/>
              <a:t>9/21/2025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132868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653F64-51AD-4DE6-B18D-4F132E6D69A9}" type="datetime1">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378653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4480CEB-022E-4A61-A1CA-E6899B20FA71}" type="datetime1">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9BCBA78D-C844-484E-9E41-0542D9A83C3C}" type="slidenum">
              <a:rPr lang="en-US" smtClean="0"/>
              <a:pPr/>
              <a:t>‹#›</a:t>
            </a:fld>
            <a:endParaRPr lang="en-US"/>
          </a:p>
        </p:txBody>
      </p:sp>
    </p:spTree>
    <p:extLst>
      <p:ext uri="{BB962C8B-B14F-4D97-AF65-F5344CB8AC3E}">
        <p14:creationId xmlns:p14="http://schemas.microsoft.com/office/powerpoint/2010/main" val="4050112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675">
                <a:solidFill>
                  <a:schemeClr val="tx1">
                    <a:tint val="75000"/>
                  </a:schemeClr>
                </a:solidFill>
              </a:defRPr>
            </a:lvl1pPr>
          </a:lstStyle>
          <a:p>
            <a:fld id="{A77E6EDC-BF01-4218-BDDE-BBF505BE2B06}" type="datetime1">
              <a:rPr lang="en-US" smtClean="0"/>
              <a:t>9/21/2025</a:t>
            </a:fld>
            <a:endParaRPr lang="en-US"/>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1500">
                <a:solidFill>
                  <a:srgbClr val="FEFFFF"/>
                </a:solidFill>
              </a:defRPr>
            </a:lvl1pPr>
          </a:lstStyle>
          <a:p>
            <a:fld id="{9BCBA78D-C844-484E-9E41-0542D9A83C3C}" type="slidenum">
              <a:rPr lang="en-US" smtClean="0"/>
              <a:pPr/>
              <a:t>‹#›</a:t>
            </a:fld>
            <a:endParaRPr lang="en-US"/>
          </a:p>
        </p:txBody>
      </p:sp>
    </p:spTree>
    <p:extLst>
      <p:ext uri="{BB962C8B-B14F-4D97-AF65-F5344CB8AC3E}">
        <p14:creationId xmlns:p14="http://schemas.microsoft.com/office/powerpoint/2010/main" val="839348839"/>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oleObject" Target="../embeddings/oleObject1.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wmf"/><Relationship Id="rId9"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6.xml.rels><?xml version="1.0" encoding="UTF-8" standalone="yes"?>
<Relationships xmlns="http://schemas.openxmlformats.org/package/2006/relationships"><Relationship Id="rId8" Type="http://schemas.openxmlformats.org/officeDocument/2006/relationships/image" Target="../media/image77.gif"/><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6078" y="845402"/>
            <a:ext cx="6686549" cy="2262781"/>
          </a:xfrm>
        </p:spPr>
        <p:txBody>
          <a:bodyPr>
            <a:normAutofit fontScale="90000"/>
          </a:bodyPr>
          <a:lstStyle/>
          <a:p>
            <a:r>
              <a:rPr lang="en-US" dirty="0"/>
              <a:t/>
            </a:r>
            <a:br>
              <a:rPr lang="en-US" dirty="0"/>
            </a:br>
            <a:r>
              <a:rPr lang="en-US" b="1" dirty="0">
                <a:solidFill>
                  <a:srgbClr val="0070C0"/>
                </a:solidFill>
              </a:rPr>
              <a:t>MAT 350</a:t>
            </a:r>
            <a:r>
              <a:rPr lang="en-US" dirty="0"/>
              <a:t/>
            </a:r>
            <a:br>
              <a:rPr lang="en-US" dirty="0"/>
            </a:br>
            <a:r>
              <a:rPr lang="en-US" b="1" dirty="0">
                <a:solidFill>
                  <a:schemeClr val="bg2">
                    <a:lumMod val="10000"/>
                  </a:schemeClr>
                </a:solidFill>
              </a:rPr>
              <a:t>Engineering Mathematics</a:t>
            </a:r>
            <a:r>
              <a:rPr lang="en-US" dirty="0"/>
              <a:t/>
            </a:r>
            <a:br>
              <a:rPr lang="en-US" dirty="0"/>
            </a:br>
            <a:endParaRPr lang="en-US" dirty="0"/>
          </a:p>
        </p:txBody>
      </p:sp>
      <p:sp>
        <p:nvSpPr>
          <p:cNvPr id="4" name="TextBox 3"/>
          <p:cNvSpPr txBox="1"/>
          <p:nvPr/>
        </p:nvSpPr>
        <p:spPr>
          <a:xfrm>
            <a:off x="2018692" y="2874168"/>
            <a:ext cx="5791200" cy="646331"/>
          </a:xfrm>
          <a:prstGeom prst="rect">
            <a:avLst/>
          </a:prstGeom>
          <a:noFill/>
          <a:effectLst>
            <a:outerShdw blurRad="76200" dist="50800" dir="5400000" sx="102000" sy="102000" algn="ctr" rotWithShape="0">
              <a:schemeClr val="bg2">
                <a:alpha val="96000"/>
              </a:schemeClr>
            </a:outerShdw>
          </a:effectLst>
        </p:spPr>
        <p:txBody>
          <a:bodyPr wrap="square" rtlCol="0">
            <a:spAutoFit/>
          </a:bodyPr>
          <a:lstStyle/>
          <a:p>
            <a:r>
              <a:rPr lang="de-DE" b="1" dirty="0">
                <a:solidFill>
                  <a:srgbClr val="C00000"/>
                </a:solidFill>
              </a:rPr>
              <a:t>Lecture -1</a:t>
            </a:r>
          </a:p>
          <a:p>
            <a:r>
              <a:rPr lang="de-DE" b="1" dirty="0">
                <a:solidFill>
                  <a:srgbClr val="C00000"/>
                </a:solidFill>
              </a:rPr>
              <a:t>Introduction to ODEs</a:t>
            </a:r>
            <a:endParaRPr lang="en-US" b="1" dirty="0">
              <a:solidFill>
                <a:srgbClr val="C00000"/>
              </a:solidFill>
            </a:endParaRPr>
          </a:p>
        </p:txBody>
      </p:sp>
      <p:sp>
        <p:nvSpPr>
          <p:cNvPr id="5" name="Rounded Rectangle 4"/>
          <p:cNvSpPr/>
          <p:nvPr/>
        </p:nvSpPr>
        <p:spPr>
          <a:xfrm>
            <a:off x="1828800" y="4823101"/>
            <a:ext cx="6170984" cy="1368152"/>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bg1"/>
                </a:solidFill>
                <a:latin typeface="Verdana" pitchFamily="34" charset="0"/>
                <a:ea typeface="Verdana" pitchFamily="34" charset="0"/>
                <a:cs typeface="Verdana" pitchFamily="34" charset="0"/>
              </a:rPr>
              <a:t>Mohammad </a:t>
            </a:r>
            <a:r>
              <a:rPr lang="en-AU" sz="2000" dirty="0" err="1">
                <a:solidFill>
                  <a:schemeClr val="bg1"/>
                </a:solidFill>
                <a:latin typeface="Verdana" pitchFamily="34" charset="0"/>
                <a:ea typeface="Verdana" pitchFamily="34" charset="0"/>
                <a:cs typeface="Verdana" pitchFamily="34" charset="0"/>
              </a:rPr>
              <a:t>Sahadet</a:t>
            </a:r>
            <a:r>
              <a:rPr lang="en-AU" sz="2000" dirty="0">
                <a:solidFill>
                  <a:schemeClr val="bg1"/>
                </a:solidFill>
                <a:latin typeface="Verdana" pitchFamily="34" charset="0"/>
                <a:ea typeface="Verdana" pitchFamily="34" charset="0"/>
                <a:cs typeface="Verdana" pitchFamily="34" charset="0"/>
              </a:rPr>
              <a:t> Hossain, PhD</a:t>
            </a:r>
          </a:p>
          <a:p>
            <a:r>
              <a:rPr lang="en-AU" sz="1400" dirty="0">
                <a:solidFill>
                  <a:schemeClr val="bg1"/>
                </a:solidFill>
                <a:latin typeface="Verdana" pitchFamily="34" charset="0"/>
                <a:ea typeface="Verdana" pitchFamily="34" charset="0"/>
                <a:cs typeface="Verdana" pitchFamily="34" charset="0"/>
              </a:rPr>
              <a:t>Professor </a:t>
            </a:r>
          </a:p>
          <a:p>
            <a:r>
              <a:rPr lang="en-AU" sz="1400" dirty="0">
                <a:solidFill>
                  <a:schemeClr val="bg1"/>
                </a:solidFill>
                <a:latin typeface="Verdana" pitchFamily="34" charset="0"/>
                <a:ea typeface="Verdana" pitchFamily="34" charset="0"/>
                <a:cs typeface="Verdana" pitchFamily="34" charset="0"/>
              </a:rPr>
              <a:t>Department of Mathematics and Physics</a:t>
            </a:r>
          </a:p>
          <a:p>
            <a:r>
              <a:rPr lang="en-AU" sz="1400" dirty="0">
                <a:solidFill>
                  <a:schemeClr val="bg1"/>
                </a:solidFill>
                <a:latin typeface="Verdana" pitchFamily="34" charset="0"/>
                <a:ea typeface="Verdana" pitchFamily="34" charset="0"/>
                <a:cs typeface="Verdana" pitchFamily="34" charset="0"/>
              </a:rPr>
              <a:t>North South University</a:t>
            </a:r>
          </a:p>
          <a:p>
            <a:r>
              <a:rPr lang="en-AU" sz="1400" dirty="0">
                <a:solidFill>
                  <a:schemeClr val="bg1"/>
                </a:solidFill>
                <a:latin typeface="Verdana" pitchFamily="34" charset="0"/>
                <a:ea typeface="Verdana" pitchFamily="34" charset="0"/>
                <a:cs typeface="Verdana" pitchFamily="34" charset="0"/>
              </a:rPr>
              <a:t>mohammad.hossain@northsouth.edu</a:t>
            </a:r>
          </a:p>
        </p:txBody>
      </p:sp>
      <p:sp>
        <p:nvSpPr>
          <p:cNvPr id="6" name="Cloud 5"/>
          <p:cNvSpPr/>
          <p:nvPr/>
        </p:nvSpPr>
        <p:spPr>
          <a:xfrm>
            <a:off x="6781800" y="353703"/>
            <a:ext cx="1600200" cy="983398"/>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rgbClr val="0070C0"/>
              </a:solidFill>
            </a:endParaRPr>
          </a:p>
          <a:p>
            <a:pPr algn="ctr"/>
            <a:r>
              <a:rPr lang="en-US" sz="1600" b="1" dirty="0">
                <a:solidFill>
                  <a:srgbClr val="0070C0"/>
                </a:solidFill>
              </a:rPr>
              <a:t> </a:t>
            </a:r>
            <a:r>
              <a:rPr lang="en-US" sz="1600" b="1" dirty="0" smtClean="0">
                <a:solidFill>
                  <a:srgbClr val="0070C0"/>
                </a:solidFill>
              </a:rPr>
              <a:t>FALL </a:t>
            </a:r>
            <a:r>
              <a:rPr lang="en-US" sz="1600" b="1" dirty="0">
                <a:solidFill>
                  <a:srgbClr val="0070C0"/>
                </a:solidFill>
              </a:rPr>
              <a:t>2025</a:t>
            </a:r>
          </a:p>
          <a:p>
            <a:pPr algn="ctr"/>
            <a:endParaRPr lang="en-US" sz="1600" b="1" dirty="0">
              <a:solidFill>
                <a:srgbClr val="0070C0"/>
              </a:solidFill>
            </a:endParaRPr>
          </a:p>
        </p:txBody>
      </p:sp>
      <p:sp>
        <p:nvSpPr>
          <p:cNvPr id="3" name="Slide Number Placeholder 2"/>
          <p:cNvSpPr>
            <a:spLocks noGrp="1"/>
          </p:cNvSpPr>
          <p:nvPr>
            <p:ph type="sldNum" sz="quarter" idx="12"/>
          </p:nvPr>
        </p:nvSpPr>
        <p:spPr/>
        <p:txBody>
          <a:bodyPr/>
          <a:lstStyle/>
          <a:p>
            <a:fld id="{9BCBA78D-C844-484E-9E41-0542D9A83C3C}"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ChangeAspect="1" noChangeArrowheads="1"/>
          </p:cNvPicPr>
          <p:nvPr/>
        </p:nvPicPr>
        <p:blipFill>
          <a:blip r:embed="rId2" cstate="print"/>
          <a:srcRect/>
          <a:stretch>
            <a:fillRect/>
          </a:stretch>
        </p:blipFill>
        <p:spPr bwMode="auto">
          <a:xfrm>
            <a:off x="2438400" y="1295400"/>
            <a:ext cx="4267200" cy="2599528"/>
          </a:xfrm>
          <a:prstGeom prst="rect">
            <a:avLst/>
          </a:prstGeom>
          <a:noFill/>
          <a:ln w="9525">
            <a:noFill/>
            <a:miter lim="800000"/>
            <a:headEnd/>
            <a:tailEnd/>
          </a:ln>
          <a:effectLst/>
        </p:spPr>
      </p:pic>
      <p:pic>
        <p:nvPicPr>
          <p:cNvPr id="35844" name="Picture 4"/>
          <p:cNvPicPr>
            <a:picLocks noChangeAspect="1" noChangeArrowheads="1"/>
          </p:cNvPicPr>
          <p:nvPr/>
        </p:nvPicPr>
        <p:blipFill>
          <a:blip r:embed="rId3" cstate="print"/>
          <a:srcRect/>
          <a:stretch>
            <a:fillRect/>
          </a:stretch>
        </p:blipFill>
        <p:spPr bwMode="auto">
          <a:xfrm>
            <a:off x="1683669" y="4191000"/>
            <a:ext cx="5776661" cy="2386012"/>
          </a:xfrm>
          <a:prstGeom prst="rect">
            <a:avLst/>
          </a:prstGeom>
          <a:noFill/>
          <a:ln w="9525">
            <a:noFill/>
            <a:miter lim="800000"/>
            <a:headEnd/>
            <a:tailEnd/>
          </a:ln>
          <a:effectLst/>
        </p:spPr>
      </p:pic>
      <p:sp>
        <p:nvSpPr>
          <p:cNvPr id="5" name="Slide Number Placeholder 4"/>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10</a:t>
            </a:fld>
            <a:endParaRPr lang="en-US"/>
          </a:p>
        </p:txBody>
      </p:sp>
      <p:sp>
        <p:nvSpPr>
          <p:cNvPr id="7" name="Title 1"/>
          <p:cNvSpPr txBox="1">
            <a:spLocks/>
          </p:cNvSpPr>
          <p:nvPr/>
        </p:nvSpPr>
        <p:spPr>
          <a:xfrm>
            <a:off x="1271016" y="359566"/>
            <a:ext cx="7467600" cy="639762"/>
          </a:xfrm>
          <a:prstGeom prst="rect">
            <a:avLst/>
          </a:prstGeom>
        </p:spPr>
        <p:txBody>
          <a:bodyPr vert="horz" lIns="0" rIns="0" bIns="0"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400" b="1" i="0" u="none" strike="noStrike" kern="1200" cap="none" spc="0" normalizeH="0" baseline="0" noProof="0" dirty="0">
                <a:ln>
                  <a:noFill/>
                </a:ln>
                <a:solidFill>
                  <a:srgbClr val="FF0000"/>
                </a:solidFill>
                <a:effectLst/>
                <a:uLnTx/>
                <a:uFillTx/>
                <a:latin typeface="+mj-lt"/>
                <a:ea typeface="+mj-ea"/>
                <a:cs typeface="+mj-cs"/>
              </a:rPr>
              <a:t>The </a:t>
            </a:r>
            <a:r>
              <a:rPr kumimoji="0" lang="en-AU" sz="5000" b="1" i="0" u="none" strike="noStrike" kern="1200" cap="none" spc="0" normalizeH="0" baseline="0" noProof="0" dirty="0">
                <a:ln>
                  <a:noFill/>
                </a:ln>
                <a:solidFill>
                  <a:srgbClr val="FF0000"/>
                </a:solidFill>
                <a:effectLst/>
                <a:uLnTx/>
                <a:uFillTx/>
                <a:latin typeface="+mj-lt"/>
                <a:ea typeface="+mj-ea"/>
                <a:cs typeface="+mj-cs"/>
              </a:rPr>
              <a:t>BIG </a:t>
            </a:r>
            <a:r>
              <a:rPr kumimoji="0" lang="en-AU" sz="2000" b="1" i="0" u="none" strike="noStrike" kern="1200" cap="none" spc="0" normalizeH="0" baseline="0" noProof="0" dirty="0">
                <a:ln>
                  <a:noFill/>
                </a:ln>
                <a:solidFill>
                  <a:srgbClr val="FF0000"/>
                </a:solidFill>
                <a:effectLst/>
                <a:uLnTx/>
                <a:uFillTx/>
                <a:latin typeface="+mj-lt"/>
                <a:ea typeface="+mj-ea"/>
                <a:cs typeface="+mj-cs"/>
              </a:rPr>
              <a:t>Picture of Differential Equations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down)">
                                      <p:cBhvr>
                                        <p:cTn id="7"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Grp="1" noChangeAspect="1" noChangeArrowheads="1"/>
          </p:cNvPicPr>
          <p:nvPr>
            <p:ph idx="1"/>
          </p:nvPr>
        </p:nvPicPr>
        <p:blipFill>
          <a:blip r:embed="rId2" cstate="print"/>
          <a:srcRect/>
          <a:stretch>
            <a:fillRect/>
          </a:stretch>
        </p:blipFill>
        <p:spPr bwMode="auto">
          <a:xfrm>
            <a:off x="533400" y="1371600"/>
            <a:ext cx="3505200" cy="4334387"/>
          </a:xfrm>
          <a:prstGeom prst="rect">
            <a:avLst/>
          </a:prstGeom>
          <a:noFill/>
          <a:ln w="9525">
            <a:noFill/>
            <a:miter lim="800000"/>
            <a:headEnd/>
            <a:tailEnd/>
          </a:ln>
          <a:effectLst/>
        </p:spPr>
      </p:pic>
      <p:sp>
        <p:nvSpPr>
          <p:cNvPr id="6" name="Slide Number Placeholder 5"/>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11</a:t>
            </a:fld>
            <a:endParaRPr lang="en-US"/>
          </a:p>
        </p:txBody>
      </p:sp>
      <p:pic>
        <p:nvPicPr>
          <p:cNvPr id="32771" name="Picture 3"/>
          <p:cNvPicPr>
            <a:picLocks noChangeAspect="1" noChangeArrowheads="1"/>
          </p:cNvPicPr>
          <p:nvPr/>
        </p:nvPicPr>
        <p:blipFill>
          <a:blip r:embed="rId3" cstate="print"/>
          <a:srcRect/>
          <a:stretch>
            <a:fillRect/>
          </a:stretch>
        </p:blipFill>
        <p:spPr bwMode="auto">
          <a:xfrm>
            <a:off x="4191000" y="1524000"/>
            <a:ext cx="4446193" cy="3200400"/>
          </a:xfrm>
          <a:prstGeom prst="rect">
            <a:avLst/>
          </a:prstGeom>
          <a:noFill/>
          <a:ln w="9525">
            <a:noFill/>
            <a:miter lim="800000"/>
            <a:headEnd/>
            <a:tailEnd/>
          </a:ln>
          <a:effectLst/>
        </p:spPr>
      </p:pic>
      <p:pic>
        <p:nvPicPr>
          <p:cNvPr id="32773" name="Picture 5"/>
          <p:cNvPicPr>
            <a:picLocks noChangeAspect="1" noChangeArrowheads="1"/>
          </p:cNvPicPr>
          <p:nvPr/>
        </p:nvPicPr>
        <p:blipFill>
          <a:blip r:embed="rId4" cstate="print"/>
          <a:srcRect/>
          <a:stretch>
            <a:fillRect/>
          </a:stretch>
        </p:blipFill>
        <p:spPr bwMode="auto">
          <a:xfrm>
            <a:off x="2971800" y="5638800"/>
            <a:ext cx="4000500" cy="466725"/>
          </a:xfrm>
          <a:prstGeom prst="rect">
            <a:avLst/>
          </a:prstGeom>
          <a:noFill/>
          <a:ln w="9525">
            <a:noFill/>
            <a:miter lim="800000"/>
            <a:headEnd/>
            <a:tailEnd/>
          </a:ln>
          <a:effectLst/>
        </p:spPr>
      </p:pic>
      <p:sp>
        <p:nvSpPr>
          <p:cNvPr id="7" name="Title 1"/>
          <p:cNvSpPr txBox="1">
            <a:spLocks/>
          </p:cNvSpPr>
          <p:nvPr/>
        </p:nvSpPr>
        <p:spPr>
          <a:xfrm>
            <a:off x="1676400" y="457995"/>
            <a:ext cx="7467600" cy="639762"/>
          </a:xfrm>
          <a:prstGeom prst="rect">
            <a:avLst/>
          </a:prstGeom>
        </p:spPr>
        <p:txBody>
          <a:bodyPr vert="horz" lIns="0" rIns="0" bIns="0"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400" b="1" i="0" u="none" strike="noStrike" kern="1200" cap="none" spc="0" normalizeH="0" baseline="0" noProof="0" dirty="0">
                <a:ln>
                  <a:noFill/>
                </a:ln>
                <a:solidFill>
                  <a:srgbClr val="FF0000"/>
                </a:solidFill>
                <a:effectLst/>
                <a:uLnTx/>
                <a:uFillTx/>
                <a:latin typeface="+mj-lt"/>
                <a:ea typeface="+mj-ea"/>
                <a:cs typeface="+mj-cs"/>
              </a:rPr>
              <a:t>The </a:t>
            </a:r>
            <a:r>
              <a:rPr kumimoji="0" lang="en-AU" sz="5000" b="1" i="0" u="none" strike="noStrike" kern="1200" cap="none" spc="0" normalizeH="0" baseline="0" noProof="0" dirty="0">
                <a:ln>
                  <a:noFill/>
                </a:ln>
                <a:solidFill>
                  <a:srgbClr val="FF0000"/>
                </a:solidFill>
                <a:effectLst/>
                <a:uLnTx/>
                <a:uFillTx/>
                <a:latin typeface="+mj-lt"/>
                <a:ea typeface="+mj-ea"/>
                <a:cs typeface="+mj-cs"/>
              </a:rPr>
              <a:t>BIG </a:t>
            </a:r>
            <a:r>
              <a:rPr kumimoji="0" lang="en-AU" sz="2000" b="1" i="0" u="none" strike="noStrike" kern="1200" cap="none" spc="0" normalizeH="0" baseline="0" noProof="0" dirty="0">
                <a:ln>
                  <a:noFill/>
                </a:ln>
                <a:solidFill>
                  <a:srgbClr val="FF0000"/>
                </a:solidFill>
                <a:effectLst/>
                <a:uLnTx/>
                <a:uFillTx/>
                <a:latin typeface="+mj-lt"/>
                <a:ea typeface="+mj-ea"/>
                <a:cs typeface="+mj-cs"/>
              </a:rPr>
              <a:t>Picture of Differential Equations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down)">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cstate="print"/>
          <a:srcRect/>
          <a:stretch>
            <a:fillRect/>
          </a:stretch>
        </p:blipFill>
        <p:spPr bwMode="auto">
          <a:xfrm>
            <a:off x="381000" y="2971800"/>
            <a:ext cx="3276600" cy="2268415"/>
          </a:xfrm>
          <a:prstGeom prst="rect">
            <a:avLst/>
          </a:prstGeom>
          <a:noFill/>
          <a:ln w="9525">
            <a:noFill/>
            <a:miter lim="800000"/>
            <a:headEnd/>
            <a:tailEnd/>
          </a:ln>
          <a:effectLst/>
        </p:spPr>
      </p:pic>
      <p:pic>
        <p:nvPicPr>
          <p:cNvPr id="7" name="Picture 5"/>
          <p:cNvPicPr>
            <a:picLocks noChangeAspect="1" noChangeArrowheads="1"/>
          </p:cNvPicPr>
          <p:nvPr/>
        </p:nvPicPr>
        <p:blipFill>
          <a:blip r:embed="rId3" cstate="print"/>
          <a:srcRect/>
          <a:stretch>
            <a:fillRect/>
          </a:stretch>
        </p:blipFill>
        <p:spPr bwMode="auto">
          <a:xfrm>
            <a:off x="4953000" y="1219200"/>
            <a:ext cx="2505075" cy="2724150"/>
          </a:xfrm>
          <a:prstGeom prst="rect">
            <a:avLst/>
          </a:prstGeom>
          <a:noFill/>
          <a:ln w="9525">
            <a:noFill/>
            <a:miter lim="800000"/>
            <a:headEnd/>
            <a:tailEnd/>
          </a:ln>
          <a:effectLst/>
        </p:spPr>
      </p:pic>
      <p:pic>
        <p:nvPicPr>
          <p:cNvPr id="8" name="Picture 7" descr="istock-chemistry-flasks-300x199.jpg"/>
          <p:cNvPicPr>
            <a:picLocks noChangeAspect="1"/>
          </p:cNvPicPr>
          <p:nvPr/>
        </p:nvPicPr>
        <p:blipFill>
          <a:blip r:embed="rId4" cstate="print"/>
          <a:stretch>
            <a:fillRect/>
          </a:stretch>
        </p:blipFill>
        <p:spPr>
          <a:xfrm>
            <a:off x="4572000" y="4572000"/>
            <a:ext cx="2398003" cy="1590675"/>
          </a:xfrm>
          <a:prstGeom prst="rect">
            <a:avLst/>
          </a:prstGeom>
          <a:effectLst>
            <a:outerShdw blurRad="50800" dist="38100" dir="5400000" sx="101000" sy="101000" algn="t" rotWithShape="0">
              <a:prstClr val="black">
                <a:alpha val="40000"/>
              </a:prstClr>
            </a:outerShdw>
          </a:effectLst>
        </p:spPr>
      </p:pic>
      <p:sp>
        <p:nvSpPr>
          <p:cNvPr id="9" name="Rectangle 8"/>
          <p:cNvSpPr/>
          <p:nvPr/>
        </p:nvSpPr>
        <p:spPr>
          <a:xfrm>
            <a:off x="685800" y="2057400"/>
            <a:ext cx="2886688" cy="369332"/>
          </a:xfrm>
          <a:prstGeom prst="rect">
            <a:avLst/>
          </a:prstGeom>
        </p:spPr>
        <p:txBody>
          <a:bodyPr wrap="none">
            <a:spAutoFit/>
          </a:bodyPr>
          <a:lstStyle/>
          <a:p>
            <a:r>
              <a:rPr lang="en-US" b="1" dirty="0">
                <a:solidFill>
                  <a:schemeClr val="accent1">
                    <a:lumMod val="75000"/>
                  </a:schemeClr>
                </a:solidFill>
              </a:rPr>
              <a:t>Many other applications:</a:t>
            </a:r>
          </a:p>
        </p:txBody>
      </p:sp>
      <p:sp>
        <p:nvSpPr>
          <p:cNvPr id="11" name="Slide Number Placeholder 10"/>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12</a:t>
            </a:fld>
            <a:endParaRPr lang="en-US"/>
          </a:p>
        </p:txBody>
      </p:sp>
      <p:sp>
        <p:nvSpPr>
          <p:cNvPr id="12" name="Title 1"/>
          <p:cNvSpPr txBox="1">
            <a:spLocks/>
          </p:cNvSpPr>
          <p:nvPr/>
        </p:nvSpPr>
        <p:spPr>
          <a:xfrm>
            <a:off x="1336029" y="411957"/>
            <a:ext cx="7467600" cy="639762"/>
          </a:xfrm>
          <a:prstGeom prst="rect">
            <a:avLst/>
          </a:prstGeom>
        </p:spPr>
        <p:txBody>
          <a:bodyPr vert="horz" lIns="0" rIns="0" bIns="0"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AU" sz="2400" b="1" i="0" u="none" strike="noStrike" kern="1200" cap="none" spc="0" normalizeH="0" baseline="0" noProof="0" dirty="0">
                <a:ln>
                  <a:noFill/>
                </a:ln>
                <a:solidFill>
                  <a:srgbClr val="FF0000"/>
                </a:solidFill>
                <a:effectLst/>
                <a:uLnTx/>
                <a:uFillTx/>
                <a:latin typeface="+mj-lt"/>
                <a:ea typeface="+mj-ea"/>
                <a:cs typeface="+mj-cs"/>
              </a:rPr>
              <a:t>The </a:t>
            </a:r>
            <a:r>
              <a:rPr kumimoji="0" lang="en-AU" sz="5000" b="1" i="0" u="none" strike="noStrike" kern="1200" cap="none" spc="0" normalizeH="0" baseline="0" noProof="0" dirty="0">
                <a:ln>
                  <a:noFill/>
                </a:ln>
                <a:solidFill>
                  <a:srgbClr val="FF0000"/>
                </a:solidFill>
                <a:effectLst/>
                <a:uLnTx/>
                <a:uFillTx/>
                <a:latin typeface="+mj-lt"/>
                <a:ea typeface="+mj-ea"/>
                <a:cs typeface="+mj-cs"/>
              </a:rPr>
              <a:t>BIG </a:t>
            </a:r>
            <a:r>
              <a:rPr kumimoji="0" lang="en-AU" sz="2000" b="1" i="0" u="none" strike="noStrike" kern="1200" cap="none" spc="0" normalizeH="0" baseline="0" noProof="0" dirty="0">
                <a:ln>
                  <a:noFill/>
                </a:ln>
                <a:solidFill>
                  <a:srgbClr val="FF0000"/>
                </a:solidFill>
                <a:effectLst/>
                <a:uLnTx/>
                <a:uFillTx/>
                <a:latin typeface="+mj-lt"/>
                <a:ea typeface="+mj-ea"/>
                <a:cs typeface="+mj-cs"/>
              </a:rPr>
              <a:t>Picture of Differential Equations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990600"/>
            <a:ext cx="7467600" cy="411162"/>
          </a:xfrm>
        </p:spPr>
        <p:txBody>
          <a:bodyPr>
            <a:normAutofit fontScale="90000"/>
          </a:bodyPr>
          <a:lstStyle/>
          <a:p>
            <a:r>
              <a:rPr lang="en-US" b="1" dirty="0">
                <a:solidFill>
                  <a:schemeClr val="accent1">
                    <a:lumMod val="75000"/>
                  </a:schemeClr>
                </a:solidFill>
              </a:rPr>
              <a:t>Differential Equations </a:t>
            </a:r>
          </a:p>
        </p:txBody>
      </p:sp>
      <p:sp>
        <p:nvSpPr>
          <p:cNvPr id="3" name="Content Placeholder 2"/>
          <p:cNvSpPr>
            <a:spLocks noGrp="1"/>
          </p:cNvSpPr>
          <p:nvPr>
            <p:ph idx="1"/>
          </p:nvPr>
        </p:nvSpPr>
        <p:spPr>
          <a:xfrm>
            <a:off x="838200" y="1524000"/>
            <a:ext cx="7620000" cy="4949952"/>
          </a:xfrm>
        </p:spPr>
        <p:txBody>
          <a:bodyPr/>
          <a:lstStyle/>
          <a:p>
            <a:r>
              <a:rPr lang="en-US" sz="1800" b="1" dirty="0"/>
              <a:t>Definitions:</a:t>
            </a:r>
          </a:p>
          <a:p>
            <a:pPr algn="just">
              <a:buNone/>
            </a:pPr>
            <a:r>
              <a:rPr lang="en-US" sz="1600" dirty="0">
                <a:latin typeface="Arial" pitchFamily="34" charset="0"/>
                <a:cs typeface="Arial" pitchFamily="34" charset="0"/>
              </a:rPr>
              <a:t>     </a:t>
            </a:r>
            <a:r>
              <a:rPr lang="en-US" sz="1800" dirty="0">
                <a:latin typeface="Franklin Gothic Medium" pitchFamily="34" charset="0"/>
                <a:cs typeface="Arial" pitchFamily="34" charset="0"/>
              </a:rPr>
              <a:t>An equation containing the derivatives of one or more dependent variables, with respect to one or more independent variables, is said to be a </a:t>
            </a:r>
            <a:r>
              <a:rPr lang="en-US" sz="1800" b="1" dirty="0">
                <a:latin typeface="Franklin Gothic Medium" pitchFamily="34" charset="0"/>
                <a:cs typeface="Arial" pitchFamily="34" charset="0"/>
              </a:rPr>
              <a:t>differential  equation (DE).</a:t>
            </a:r>
          </a:p>
          <a:p>
            <a:pPr algn="just">
              <a:buNone/>
            </a:pPr>
            <a:endParaRPr lang="en-US" sz="1600" b="1" dirty="0">
              <a:latin typeface="Arial" pitchFamily="34" charset="0"/>
              <a:cs typeface="Arial" pitchFamily="34" charset="0"/>
            </a:endParaRPr>
          </a:p>
          <a:p>
            <a:pPr algn="just">
              <a:buNone/>
            </a:pPr>
            <a:endParaRPr lang="en-US" sz="1600" dirty="0">
              <a:latin typeface="Arial" pitchFamily="34" charset="0"/>
              <a:cs typeface="Arial" pitchFamily="34" charset="0"/>
            </a:endParaRPr>
          </a:p>
        </p:txBody>
      </p:sp>
      <p:pic>
        <p:nvPicPr>
          <p:cNvPr id="6" name="Picture 2"/>
          <p:cNvPicPr>
            <a:picLocks noChangeAspect="1" noChangeArrowheads="1"/>
          </p:cNvPicPr>
          <p:nvPr/>
        </p:nvPicPr>
        <p:blipFill>
          <a:blip r:embed="rId2" cstate="print">
            <a:lum bright="-15000" contrast="5000"/>
          </a:blip>
          <a:srcRect/>
          <a:stretch>
            <a:fillRect/>
          </a:stretch>
        </p:blipFill>
        <p:spPr bwMode="auto">
          <a:xfrm>
            <a:off x="2362200" y="3048000"/>
            <a:ext cx="1752600" cy="76741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lum bright="-15000" contrast="10000"/>
          </a:blip>
          <a:srcRect/>
          <a:stretch>
            <a:fillRect/>
          </a:stretch>
        </p:blipFill>
        <p:spPr bwMode="auto">
          <a:xfrm>
            <a:off x="2362200" y="3886200"/>
            <a:ext cx="2133600" cy="711200"/>
          </a:xfrm>
          <a:prstGeom prst="rect">
            <a:avLst/>
          </a:prstGeom>
          <a:noFill/>
          <a:ln w="9525">
            <a:noFill/>
            <a:miter lim="800000"/>
            <a:headEnd/>
            <a:tailEnd/>
          </a:ln>
        </p:spPr>
      </p:pic>
      <p:sp>
        <p:nvSpPr>
          <p:cNvPr id="9" name="Rectangle 8"/>
          <p:cNvSpPr/>
          <p:nvPr/>
        </p:nvSpPr>
        <p:spPr>
          <a:xfrm>
            <a:off x="1066800" y="4800600"/>
            <a:ext cx="6400800" cy="646331"/>
          </a:xfrm>
          <a:prstGeom prst="rect">
            <a:avLst/>
          </a:prstGeom>
        </p:spPr>
        <p:txBody>
          <a:bodyPr wrap="square">
            <a:spAutoFit/>
          </a:bodyPr>
          <a:lstStyle/>
          <a:p>
            <a:r>
              <a:rPr lang="en-US" dirty="0">
                <a:latin typeface="Franklin Gothic Medium" pitchFamily="34" charset="0"/>
              </a:rPr>
              <a:t>Classification of differential equations: Classify  by </a:t>
            </a:r>
            <a:r>
              <a:rPr lang="en-US" b="1" dirty="0">
                <a:solidFill>
                  <a:srgbClr val="FF0000"/>
                </a:solidFill>
                <a:latin typeface="Franklin Gothic Medium" pitchFamily="34" charset="0"/>
              </a:rPr>
              <a:t>type</a:t>
            </a:r>
            <a:r>
              <a:rPr lang="en-US" b="1" dirty="0">
                <a:latin typeface="Franklin Gothic Medium" pitchFamily="34" charset="0"/>
              </a:rPr>
              <a:t>, </a:t>
            </a:r>
            <a:r>
              <a:rPr lang="en-US" b="1" dirty="0">
                <a:solidFill>
                  <a:srgbClr val="00B050"/>
                </a:solidFill>
                <a:latin typeface="Franklin Gothic Medium" pitchFamily="34" charset="0"/>
              </a:rPr>
              <a:t>order</a:t>
            </a:r>
            <a:r>
              <a:rPr lang="en-US" b="1" dirty="0">
                <a:latin typeface="Franklin Gothic Medium" pitchFamily="34" charset="0"/>
              </a:rPr>
              <a:t>, and </a:t>
            </a:r>
            <a:r>
              <a:rPr lang="en-US" b="1" dirty="0">
                <a:solidFill>
                  <a:schemeClr val="accent1">
                    <a:lumMod val="75000"/>
                  </a:schemeClr>
                </a:solidFill>
                <a:latin typeface="Franklin Gothic Medium" pitchFamily="34" charset="0"/>
              </a:rPr>
              <a:t>linearity.</a:t>
            </a:r>
            <a:endParaRPr lang="en-US" dirty="0">
              <a:solidFill>
                <a:schemeClr val="accent1">
                  <a:lumMod val="75000"/>
                </a:schemeClr>
              </a:solidFill>
              <a:latin typeface="Franklin Gothic Medium" pitchFamily="34" charset="0"/>
            </a:endParaRPr>
          </a:p>
        </p:txBody>
      </p:sp>
      <p:pic>
        <p:nvPicPr>
          <p:cNvPr id="1029" name="Picture 5"/>
          <p:cNvPicPr>
            <a:picLocks noChangeAspect="1" noChangeArrowheads="1"/>
          </p:cNvPicPr>
          <p:nvPr/>
        </p:nvPicPr>
        <p:blipFill>
          <a:blip r:embed="rId4" cstate="print">
            <a:lum bright="-15000" contrast="10000"/>
          </a:blip>
          <a:srcRect/>
          <a:stretch>
            <a:fillRect/>
          </a:stretch>
        </p:blipFill>
        <p:spPr bwMode="auto">
          <a:xfrm>
            <a:off x="5334000" y="2971800"/>
            <a:ext cx="1828800" cy="778213"/>
          </a:xfrm>
          <a:prstGeom prst="rect">
            <a:avLst/>
          </a:prstGeom>
          <a:noFill/>
          <a:ln w="9525">
            <a:noFill/>
            <a:miter lim="800000"/>
            <a:headEnd/>
            <a:tailEnd/>
          </a:ln>
        </p:spPr>
      </p:pic>
      <p:sp>
        <p:nvSpPr>
          <p:cNvPr id="8" name="Rounded Rectangle 7"/>
          <p:cNvSpPr/>
          <p:nvPr/>
        </p:nvSpPr>
        <p:spPr>
          <a:xfrm>
            <a:off x="1066800" y="1828800"/>
            <a:ext cx="7467600" cy="1066800"/>
          </a:xfrm>
          <a:prstGeom prst="round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Slide Number Placeholder 4"/>
          <p:cNvSpPr>
            <a:spLocks noGrp="1"/>
          </p:cNvSpPr>
          <p:nvPr>
            <p:ph type="sldNum" sz="quarter" idx="12"/>
          </p:nvPr>
        </p:nvSpPr>
        <p:spPr/>
        <p:txBody>
          <a:bodyPr/>
          <a:lstStyle/>
          <a:p>
            <a:fld id="{9BCBA78D-C844-484E-9E41-0542D9A83C3C}" type="slidenum">
              <a:rPr lang="en-US" smtClean="0"/>
              <a:pPr/>
              <a:t>13</a:t>
            </a:fld>
            <a:endParaRPr lang="en-US"/>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9200" y="0"/>
            <a:ext cx="7924800" cy="639762"/>
          </a:xfrm>
        </p:spPr>
        <p:txBody>
          <a:bodyPr>
            <a:normAutofit/>
          </a:bodyPr>
          <a:lstStyle/>
          <a:p>
            <a:r>
              <a:rPr lang="en-US" sz="3200" dirty="0">
                <a:solidFill>
                  <a:srgbClr val="FF0000"/>
                </a:solidFill>
              </a:rPr>
              <a:t>Differential Equations(DE) </a:t>
            </a:r>
          </a:p>
        </p:txBody>
      </p:sp>
      <p:sp>
        <p:nvSpPr>
          <p:cNvPr id="3" name="Content Placeholder 2"/>
          <p:cNvSpPr>
            <a:spLocks noGrp="1"/>
          </p:cNvSpPr>
          <p:nvPr>
            <p:ph idx="1"/>
          </p:nvPr>
        </p:nvSpPr>
        <p:spPr>
          <a:xfrm>
            <a:off x="876300" y="839724"/>
            <a:ext cx="7848600" cy="5635752"/>
          </a:xfrm>
        </p:spPr>
        <p:txBody>
          <a:bodyPr/>
          <a:lstStyle/>
          <a:p>
            <a:r>
              <a:rPr lang="en-US" sz="1600" b="1" dirty="0"/>
              <a:t>CLASSIFICATION BY TYPE</a:t>
            </a:r>
            <a:endParaRPr lang="en-US" sz="1600" dirty="0">
              <a:latin typeface="Arial" pitchFamily="34" charset="0"/>
              <a:cs typeface="Arial" pitchFamily="34" charset="0"/>
            </a:endParaRPr>
          </a:p>
          <a:p>
            <a:pPr>
              <a:buNone/>
            </a:pPr>
            <a:r>
              <a:rPr lang="en-US" sz="1600" dirty="0">
                <a:latin typeface="Arial" pitchFamily="34" charset="0"/>
                <a:cs typeface="Arial" pitchFamily="34" charset="0"/>
              </a:rPr>
              <a:t>      A DE  containing only ordinary derivatives of one or more dependent variables with respect to a single independent variable it is said to be an </a:t>
            </a:r>
            <a:r>
              <a:rPr lang="en-US" sz="1600" b="1" dirty="0">
                <a:latin typeface="Arial" pitchFamily="34" charset="0"/>
                <a:cs typeface="Arial" pitchFamily="34" charset="0"/>
              </a:rPr>
              <a:t>ordinary differential equation (ODE). </a:t>
            </a:r>
          </a:p>
          <a:p>
            <a:pPr>
              <a:buNone/>
            </a:pPr>
            <a:r>
              <a:rPr lang="en-US" sz="1600" b="1" dirty="0">
                <a:latin typeface="Arial" pitchFamily="34" charset="0"/>
                <a:cs typeface="Arial" pitchFamily="34" charset="0"/>
              </a:rPr>
              <a:t>     </a:t>
            </a:r>
          </a:p>
          <a:p>
            <a:pPr>
              <a:buNone/>
            </a:pPr>
            <a:r>
              <a:rPr lang="en-US" sz="1600" dirty="0">
                <a:latin typeface="Arial" pitchFamily="34" charset="0"/>
                <a:cs typeface="Arial" pitchFamily="34" charset="0"/>
              </a:rPr>
              <a:t>For example,</a:t>
            </a:r>
          </a:p>
          <a:p>
            <a:pPr>
              <a:buNone/>
            </a:pPr>
            <a:endParaRPr lang="en-US" sz="1600" dirty="0">
              <a:latin typeface="Arial" pitchFamily="34" charset="0"/>
              <a:cs typeface="Arial" pitchFamily="34" charset="0"/>
            </a:endParaRPr>
          </a:p>
        </p:txBody>
      </p:sp>
      <p:pic>
        <p:nvPicPr>
          <p:cNvPr id="7" name="Picture 2"/>
          <p:cNvPicPr>
            <a:picLocks noChangeAspect="1" noChangeArrowheads="1"/>
          </p:cNvPicPr>
          <p:nvPr/>
        </p:nvPicPr>
        <p:blipFill>
          <a:blip r:embed="rId2" cstate="print">
            <a:lum bright="-15000" contrast="8000"/>
          </a:blip>
          <a:srcRect/>
          <a:stretch>
            <a:fillRect/>
          </a:stretch>
        </p:blipFill>
        <p:spPr bwMode="auto">
          <a:xfrm>
            <a:off x="2362200" y="2090384"/>
            <a:ext cx="4461164" cy="838199"/>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lum bright="-20000" contrast="10000"/>
          </a:blip>
          <a:srcRect/>
          <a:stretch>
            <a:fillRect/>
          </a:stretch>
        </p:blipFill>
        <p:spPr bwMode="auto">
          <a:xfrm>
            <a:off x="2313296" y="3053688"/>
            <a:ext cx="2438400" cy="728717"/>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lum bright="-29000" contrast="9000"/>
          </a:blip>
          <a:srcRect/>
          <a:stretch>
            <a:fillRect/>
          </a:stretch>
        </p:blipFill>
        <p:spPr bwMode="auto">
          <a:xfrm>
            <a:off x="4876800" y="3048000"/>
            <a:ext cx="2349500" cy="609600"/>
          </a:xfrm>
          <a:prstGeom prst="rect">
            <a:avLst/>
          </a:prstGeom>
          <a:noFill/>
          <a:ln w="9525">
            <a:noFill/>
            <a:miter lim="800000"/>
            <a:headEnd/>
            <a:tailEnd/>
          </a:ln>
        </p:spPr>
      </p:pic>
      <p:sp>
        <p:nvSpPr>
          <p:cNvPr id="11" name="Left Arrow 10"/>
          <p:cNvSpPr/>
          <p:nvPr/>
        </p:nvSpPr>
        <p:spPr>
          <a:xfrm>
            <a:off x="4724400" y="3276600"/>
            <a:ext cx="152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4400" y="3962400"/>
            <a:ext cx="7239000" cy="2031325"/>
          </a:xfrm>
          <a:prstGeom prst="rect">
            <a:avLst/>
          </a:prstGeom>
        </p:spPr>
        <p:txBody>
          <a:bodyPr wrap="square">
            <a:spAutoFit/>
          </a:bodyPr>
          <a:lstStyle/>
          <a:p>
            <a:r>
              <a:rPr lang="en-US" dirty="0"/>
              <a:t>An equation involving partial derivatives of one or more dependent variables of two or more independent variables is called a </a:t>
            </a:r>
            <a:r>
              <a:rPr lang="en-US" b="1" dirty="0"/>
              <a:t>partial differential equation (PDE). </a:t>
            </a:r>
          </a:p>
          <a:p>
            <a:endParaRPr lang="en-US" b="1" dirty="0"/>
          </a:p>
          <a:p>
            <a:endParaRPr lang="en-US" b="1" dirty="0"/>
          </a:p>
          <a:p>
            <a:endParaRPr lang="en-US" b="1" dirty="0"/>
          </a:p>
          <a:p>
            <a:endParaRPr lang="en-US" b="1" dirty="0"/>
          </a:p>
        </p:txBody>
      </p:sp>
      <p:sp>
        <p:nvSpPr>
          <p:cNvPr id="13" name="Flowchart: Connector 12"/>
          <p:cNvSpPr/>
          <p:nvPr/>
        </p:nvSpPr>
        <p:spPr>
          <a:xfrm>
            <a:off x="762000" y="4114800"/>
            <a:ext cx="152400" cy="1066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2514600" y="5121835"/>
            <a:ext cx="4038600" cy="794697"/>
            <a:chOff x="1143000" y="4972336"/>
            <a:chExt cx="4038600" cy="794697"/>
          </a:xfrm>
        </p:grpSpPr>
        <p:pic>
          <p:nvPicPr>
            <p:cNvPr id="2054" name="Picture 6"/>
            <p:cNvPicPr>
              <a:picLocks noChangeAspect="1" noChangeArrowheads="1"/>
            </p:cNvPicPr>
            <p:nvPr/>
          </p:nvPicPr>
          <p:blipFill>
            <a:blip r:embed="rId5" cstate="print">
              <a:lum bright="-12000" contrast="8000"/>
            </a:blip>
            <a:srcRect/>
            <a:stretch>
              <a:fillRect/>
            </a:stretch>
          </p:blipFill>
          <p:spPr bwMode="auto">
            <a:xfrm>
              <a:off x="1143000" y="4988934"/>
              <a:ext cx="1905000" cy="778099"/>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lum bright="-12000" contrast="8000"/>
            </a:blip>
            <a:srcRect/>
            <a:stretch>
              <a:fillRect/>
            </a:stretch>
          </p:blipFill>
          <p:spPr bwMode="auto">
            <a:xfrm>
              <a:off x="3048000" y="4972336"/>
              <a:ext cx="2133600" cy="765586"/>
            </a:xfrm>
            <a:prstGeom prst="rect">
              <a:avLst/>
            </a:prstGeom>
            <a:noFill/>
            <a:ln w="9525">
              <a:noFill/>
              <a:miter lim="800000"/>
              <a:headEnd/>
              <a:tailEnd/>
            </a:ln>
          </p:spPr>
        </p:pic>
      </p:grpSp>
      <p:sp>
        <p:nvSpPr>
          <p:cNvPr id="14" name="TextBox 13"/>
          <p:cNvSpPr txBox="1"/>
          <p:nvPr/>
        </p:nvSpPr>
        <p:spPr>
          <a:xfrm>
            <a:off x="914400" y="6082630"/>
            <a:ext cx="7924800" cy="369332"/>
          </a:xfrm>
          <a:prstGeom prst="rect">
            <a:avLst/>
          </a:prstGeom>
          <a:noFill/>
        </p:spPr>
        <p:txBody>
          <a:bodyPr wrap="square" rtlCol="0">
            <a:spAutoFit/>
          </a:bodyPr>
          <a:lstStyle/>
          <a:p>
            <a:r>
              <a:rPr lang="en-AU" dirty="0"/>
              <a:t> </a:t>
            </a:r>
            <a:r>
              <a:rPr lang="en-AU" dirty="0">
                <a:latin typeface="Calibri"/>
                <a:cs typeface="Calibri"/>
              </a:rPr>
              <a:t>● </a:t>
            </a:r>
            <a:r>
              <a:rPr lang="en-AU" dirty="0"/>
              <a:t>Leibniz notation: </a:t>
            </a:r>
            <a:r>
              <a:rPr lang="en-AU" i="1" dirty="0" err="1"/>
              <a:t>dy</a:t>
            </a:r>
            <a:r>
              <a:rPr lang="en-AU" i="1" dirty="0"/>
              <a:t>/dx, d</a:t>
            </a:r>
            <a:r>
              <a:rPr lang="en-AU" baseline="30000" dirty="0"/>
              <a:t>2</a:t>
            </a:r>
            <a:r>
              <a:rPr lang="en-AU" i="1" dirty="0"/>
              <a:t>y/dx</a:t>
            </a:r>
            <a:r>
              <a:rPr lang="en-AU" i="1" baseline="30000" dirty="0"/>
              <a:t>2</a:t>
            </a:r>
            <a:r>
              <a:rPr lang="en-AU" i="1" dirty="0"/>
              <a:t>, .... and </a:t>
            </a:r>
            <a:r>
              <a:rPr lang="en-AU" dirty="0"/>
              <a:t> prime notation: y, y</a:t>
            </a:r>
            <a:r>
              <a:rPr lang="el-GR" dirty="0">
                <a:latin typeface="Arial"/>
                <a:cs typeface="Arial"/>
              </a:rPr>
              <a:t>´</a:t>
            </a:r>
            <a:r>
              <a:rPr lang="en-AU" dirty="0"/>
              <a:t>, y</a:t>
            </a:r>
            <a:r>
              <a:rPr lang="el-GR" dirty="0">
                <a:latin typeface="Arial"/>
                <a:cs typeface="Arial"/>
              </a:rPr>
              <a:t>´´</a:t>
            </a:r>
            <a:r>
              <a:rPr lang="en-AU" dirty="0">
                <a:latin typeface="Arial"/>
                <a:cs typeface="Arial"/>
              </a:rPr>
              <a:t>,...</a:t>
            </a:r>
            <a:endParaRPr lang="en-AU" dirty="0"/>
          </a:p>
        </p:txBody>
      </p:sp>
      <p:sp>
        <p:nvSpPr>
          <p:cNvPr id="15" name="Rounded Rectangle 14"/>
          <p:cNvSpPr/>
          <p:nvPr/>
        </p:nvSpPr>
        <p:spPr>
          <a:xfrm>
            <a:off x="1104900" y="1182624"/>
            <a:ext cx="7543800" cy="838200"/>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ounded Rectangle 16"/>
          <p:cNvSpPr/>
          <p:nvPr/>
        </p:nvSpPr>
        <p:spPr>
          <a:xfrm>
            <a:off x="914400" y="3953955"/>
            <a:ext cx="7543800" cy="980825"/>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Slide Number Placeholder 5"/>
          <p:cNvSpPr>
            <a:spLocks noGrp="1"/>
          </p:cNvSpPr>
          <p:nvPr>
            <p:ph type="sldNum" sz="quarter" idx="12"/>
          </p:nvPr>
        </p:nvSpPr>
        <p:spPr/>
        <p:txBody>
          <a:bodyPr/>
          <a:lstStyle/>
          <a:p>
            <a:fld id="{9BCBA78D-C844-484E-9E41-0542D9A83C3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620000" cy="5483352"/>
          </a:xfrm>
        </p:spPr>
        <p:txBody>
          <a:bodyPr>
            <a:noAutofit/>
          </a:bodyPr>
          <a:lstStyle/>
          <a:p>
            <a:pPr>
              <a:buNone/>
            </a:pPr>
            <a:r>
              <a:rPr lang="en-US" sz="1600" b="1" dirty="0">
                <a:latin typeface="Rockwell" pitchFamily="18" charset="0"/>
              </a:rPr>
              <a:t>    CLASSIFICATION BY ORDER</a:t>
            </a:r>
          </a:p>
          <a:p>
            <a:pPr>
              <a:buFont typeface="Wingdings" pitchFamily="2" charset="2"/>
              <a:buChar char="q"/>
            </a:pPr>
            <a:r>
              <a:rPr lang="en-US" sz="1600" dirty="0">
                <a:latin typeface="Arial" pitchFamily="34" charset="0"/>
                <a:cs typeface="Arial" pitchFamily="34" charset="0"/>
              </a:rPr>
              <a:t>The </a:t>
            </a:r>
            <a:r>
              <a:rPr lang="en-US" sz="1600" b="1" dirty="0">
                <a:solidFill>
                  <a:srgbClr val="C00000"/>
                </a:solidFill>
                <a:latin typeface="Arial" pitchFamily="34" charset="0"/>
                <a:cs typeface="Arial" pitchFamily="34" charset="0"/>
              </a:rPr>
              <a:t>order</a:t>
            </a:r>
            <a:r>
              <a:rPr lang="en-US" sz="1600" dirty="0">
                <a:latin typeface="Arial" pitchFamily="34" charset="0"/>
                <a:cs typeface="Arial" pitchFamily="34" charset="0"/>
              </a:rPr>
              <a:t> of a differential equation </a:t>
            </a:r>
            <a:r>
              <a:rPr lang="en-US" sz="1600" b="1" dirty="0">
                <a:latin typeface="Arial" pitchFamily="34" charset="0"/>
                <a:cs typeface="Arial" pitchFamily="34" charset="0"/>
              </a:rPr>
              <a:t>(</a:t>
            </a:r>
            <a:r>
              <a:rPr lang="en-US" sz="1600" dirty="0">
                <a:latin typeface="Arial" pitchFamily="34" charset="0"/>
                <a:cs typeface="Arial" pitchFamily="34" charset="0"/>
              </a:rPr>
              <a:t>either</a:t>
            </a:r>
            <a:r>
              <a:rPr lang="en-US" sz="1600" b="1" dirty="0">
                <a:latin typeface="Arial" pitchFamily="34" charset="0"/>
                <a:cs typeface="Arial" pitchFamily="34" charset="0"/>
              </a:rPr>
              <a:t>  </a:t>
            </a:r>
            <a:r>
              <a:rPr lang="en-US" sz="1600" dirty="0">
                <a:latin typeface="Arial" pitchFamily="34" charset="0"/>
                <a:cs typeface="Arial" pitchFamily="34" charset="0"/>
              </a:rPr>
              <a:t>ODE or PDE) is the order of the highest derivative in the equation</a:t>
            </a: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a:p>
            <a:pPr>
              <a:buNone/>
            </a:pPr>
            <a:r>
              <a:rPr lang="en-US" sz="1600" dirty="0"/>
              <a:t>   </a:t>
            </a:r>
            <a:r>
              <a:rPr lang="en-US" sz="1600" dirty="0">
                <a:latin typeface="Arial" pitchFamily="34" charset="0"/>
                <a:cs typeface="Arial" pitchFamily="34" charset="0"/>
              </a:rPr>
              <a:t> </a:t>
            </a:r>
          </a:p>
          <a:p>
            <a:pPr>
              <a:buNone/>
            </a:pPr>
            <a:r>
              <a:rPr lang="en-US" sz="1600" dirty="0">
                <a:latin typeface="Arial" pitchFamily="34" charset="0"/>
                <a:cs typeface="Arial" pitchFamily="34" charset="0"/>
              </a:rPr>
              <a:t>    </a:t>
            </a:r>
          </a:p>
          <a:p>
            <a:pPr>
              <a:buNone/>
            </a:pPr>
            <a:r>
              <a:rPr lang="en-US" sz="1600" dirty="0">
                <a:latin typeface="Arial" pitchFamily="34" charset="0"/>
                <a:cs typeface="Arial" pitchFamily="34" charset="0"/>
              </a:rPr>
              <a:t>   is a </a:t>
            </a:r>
            <a:r>
              <a:rPr lang="en-US" sz="1600" b="1" dirty="0">
                <a:solidFill>
                  <a:srgbClr val="FF0000"/>
                </a:solidFill>
                <a:latin typeface="Arial" pitchFamily="34" charset="0"/>
                <a:cs typeface="Arial" pitchFamily="34" charset="0"/>
              </a:rPr>
              <a:t>second-order</a:t>
            </a:r>
            <a:r>
              <a:rPr lang="en-US" sz="1600" dirty="0">
                <a:latin typeface="Arial" pitchFamily="34" charset="0"/>
                <a:cs typeface="Arial" pitchFamily="34" charset="0"/>
              </a:rPr>
              <a:t> ordinary differential equation.</a:t>
            </a:r>
          </a:p>
          <a:p>
            <a:pPr>
              <a:buNone/>
            </a:pPr>
            <a:endParaRPr lang="en-US" sz="1600" dirty="0">
              <a:latin typeface="Arial" pitchFamily="34" charset="0"/>
              <a:cs typeface="Arial" pitchFamily="34" charset="0"/>
            </a:endParaRPr>
          </a:p>
          <a:p>
            <a:pPr>
              <a:buFont typeface="Wingdings" pitchFamily="2" charset="2"/>
              <a:buChar char="q"/>
            </a:pPr>
            <a:r>
              <a:rPr lang="en-US" sz="1600" dirty="0">
                <a:latin typeface="Arial" pitchFamily="34" charset="0"/>
                <a:cs typeface="Arial" pitchFamily="34" charset="0"/>
              </a:rPr>
              <a:t>In symbols we can express an </a:t>
            </a:r>
            <a:r>
              <a:rPr lang="en-US" sz="1600" i="1" dirty="0">
                <a:latin typeface="Arial" pitchFamily="34" charset="0"/>
                <a:cs typeface="Arial" pitchFamily="34" charset="0"/>
              </a:rPr>
              <a:t>nth-order ordinary differential equation in one</a:t>
            </a:r>
          </a:p>
          <a:p>
            <a:pPr>
              <a:buNone/>
            </a:pPr>
            <a:r>
              <a:rPr lang="en-US" sz="1600" dirty="0">
                <a:latin typeface="Arial" pitchFamily="34" charset="0"/>
                <a:cs typeface="Arial" pitchFamily="34" charset="0"/>
              </a:rPr>
              <a:t>     dependent variable by the general form</a:t>
            </a:r>
          </a:p>
          <a:p>
            <a:pPr>
              <a:buNone/>
            </a:pPr>
            <a:r>
              <a:rPr lang="en-US" sz="1600" dirty="0">
                <a:latin typeface="Arial" pitchFamily="34" charset="0"/>
                <a:cs typeface="Arial" pitchFamily="34" charset="0"/>
              </a:rPr>
              <a:t> </a:t>
            </a:r>
          </a:p>
          <a:p>
            <a:pPr>
              <a:buNone/>
            </a:pPr>
            <a:r>
              <a:rPr lang="en-US" sz="1600" dirty="0">
                <a:latin typeface="Arial" pitchFamily="34" charset="0"/>
                <a:cs typeface="Arial" pitchFamily="34" charset="0"/>
              </a:rPr>
              <a:t>                                                                                                                      -(1)</a:t>
            </a:r>
          </a:p>
          <a:p>
            <a:pPr>
              <a:buNone/>
            </a:pPr>
            <a:r>
              <a:rPr lang="en-US" sz="1600" dirty="0">
                <a:latin typeface="Arial" pitchFamily="34" charset="0"/>
                <a:cs typeface="Arial" pitchFamily="34" charset="0"/>
              </a:rPr>
              <a:t>    where </a:t>
            </a:r>
            <a:r>
              <a:rPr lang="en-US" sz="1600" b="1" i="1" dirty="0">
                <a:latin typeface="Arial" pitchFamily="34" charset="0"/>
                <a:cs typeface="Arial" pitchFamily="34" charset="0"/>
              </a:rPr>
              <a:t>F</a:t>
            </a:r>
            <a:r>
              <a:rPr lang="en-US" sz="1600" i="1" dirty="0">
                <a:latin typeface="Arial" pitchFamily="34" charset="0"/>
                <a:cs typeface="Arial" pitchFamily="34" charset="0"/>
              </a:rPr>
              <a:t> is a real-valued </a:t>
            </a:r>
            <a:r>
              <a:rPr lang="en-US" sz="1600" dirty="0">
                <a:latin typeface="Arial" pitchFamily="34" charset="0"/>
                <a:cs typeface="Arial" pitchFamily="34" charset="0"/>
              </a:rPr>
              <a:t>function of </a:t>
            </a:r>
            <a:r>
              <a:rPr lang="en-US" sz="1600" i="1" dirty="0">
                <a:latin typeface="Arial" pitchFamily="34" charset="0"/>
                <a:cs typeface="Arial" pitchFamily="34" charset="0"/>
              </a:rPr>
              <a:t>n</a:t>
            </a:r>
            <a:r>
              <a:rPr lang="en-US" sz="1600" dirty="0">
                <a:latin typeface="Arial" pitchFamily="34" charset="0"/>
                <a:cs typeface="Arial" pitchFamily="34" charset="0"/>
              </a:rPr>
              <a:t>+2 variables: </a:t>
            </a:r>
            <a:r>
              <a:rPr lang="en-US" sz="1600" dirty="0">
                <a:latin typeface="Verdana" pitchFamily="34" charset="0"/>
                <a:ea typeface="Verdana" pitchFamily="34" charset="0"/>
                <a:cs typeface="Verdana" pitchFamily="34" charset="0"/>
              </a:rPr>
              <a:t>x, y, y’, y’’,  . . . , y</a:t>
            </a:r>
            <a:r>
              <a:rPr lang="en-US" sz="1600" baseline="30000" dirty="0">
                <a:latin typeface="Verdana" pitchFamily="34" charset="0"/>
                <a:ea typeface="Verdana" pitchFamily="34" charset="0"/>
                <a:cs typeface="Verdana" pitchFamily="34" charset="0"/>
              </a:rPr>
              <a:t>n</a:t>
            </a:r>
            <a:r>
              <a:rPr lang="en-US" sz="1600" dirty="0">
                <a:latin typeface="Arial" pitchFamily="34" charset="0"/>
                <a:cs typeface="Arial" pitchFamily="34" charset="0"/>
              </a:rPr>
              <a:t>. </a:t>
            </a:r>
          </a:p>
          <a:p>
            <a:pPr>
              <a:buNone/>
            </a:pPr>
            <a:r>
              <a:rPr lang="en-US" sz="1600" dirty="0">
                <a:latin typeface="Arial" pitchFamily="34" charset="0"/>
                <a:cs typeface="Arial" pitchFamily="34" charset="0"/>
              </a:rPr>
              <a:t>    The </a:t>
            </a:r>
            <a:r>
              <a:rPr lang="en-US" sz="1600" b="1" dirty="0">
                <a:solidFill>
                  <a:srgbClr val="C00000"/>
                </a:solidFill>
                <a:latin typeface="Arial" pitchFamily="34" charset="0"/>
                <a:cs typeface="Arial" pitchFamily="34" charset="0"/>
              </a:rPr>
              <a:t>degree of the DE </a:t>
            </a:r>
            <a:r>
              <a:rPr lang="en-US" sz="1600" dirty="0">
                <a:latin typeface="Arial" pitchFamily="34" charset="0"/>
                <a:cs typeface="Arial" pitchFamily="34" charset="0"/>
              </a:rPr>
              <a:t>is the power of its  highest order </a:t>
            </a:r>
            <a:r>
              <a:rPr lang="en-US" sz="1600" b="1" dirty="0">
                <a:latin typeface="Arial" pitchFamily="34" charset="0"/>
                <a:cs typeface="Arial" pitchFamily="34" charset="0"/>
              </a:rPr>
              <a:t>derivative</a:t>
            </a:r>
            <a:r>
              <a:rPr lang="en-US" sz="1600" dirty="0">
                <a:latin typeface="Arial" pitchFamily="34" charset="0"/>
                <a:cs typeface="Arial" pitchFamily="34" charset="0"/>
              </a:rPr>
              <a:t>.</a:t>
            </a:r>
          </a:p>
          <a:p>
            <a:pPr>
              <a:buNone/>
            </a:pPr>
            <a:endParaRPr lang="en-US" sz="1600" dirty="0">
              <a:latin typeface="Arial" pitchFamily="34" charset="0"/>
              <a:cs typeface="Arial" pitchFamily="34" charset="0"/>
            </a:endParaRPr>
          </a:p>
          <a:p>
            <a:pPr>
              <a:buNone/>
            </a:pPr>
            <a:endParaRPr lang="en-US" sz="1600" dirty="0">
              <a:latin typeface="Arial" pitchFamily="34" charset="0"/>
              <a:cs typeface="Arial" pitchFamily="34" charset="0"/>
            </a:endParaRPr>
          </a:p>
          <a:p>
            <a:pPr>
              <a:buNone/>
            </a:pPr>
            <a:endParaRPr lang="en-US" sz="1600" dirty="0">
              <a:latin typeface="Arial" pitchFamily="34" charset="0"/>
              <a:cs typeface="Arial" pitchFamily="34" charset="0"/>
            </a:endParaRPr>
          </a:p>
          <a:p>
            <a:pPr>
              <a:buNone/>
            </a:pPr>
            <a:r>
              <a:rPr lang="en-US" sz="1600" dirty="0">
                <a:latin typeface="Arial" pitchFamily="34" charset="0"/>
                <a:cs typeface="Arial" pitchFamily="34" charset="0"/>
              </a:rPr>
              <a:t>    is </a:t>
            </a:r>
            <a:r>
              <a:rPr lang="en-US" sz="1600" b="1" dirty="0">
                <a:solidFill>
                  <a:srgbClr val="FF0000"/>
                </a:solidFill>
                <a:latin typeface="Arial" pitchFamily="34" charset="0"/>
                <a:cs typeface="Arial" pitchFamily="34" charset="0"/>
              </a:rPr>
              <a:t>second order but first degree</a:t>
            </a:r>
            <a:r>
              <a:rPr lang="en-US" sz="1600" dirty="0">
                <a:latin typeface="Arial" pitchFamily="34" charset="0"/>
                <a:cs typeface="Arial" pitchFamily="34" charset="0"/>
              </a:rPr>
              <a:t>.</a:t>
            </a:r>
          </a:p>
          <a:p>
            <a:pPr>
              <a:buNone/>
            </a:pPr>
            <a:endParaRPr lang="en-US" sz="1600" dirty="0">
              <a:latin typeface="Arial" pitchFamily="34" charset="0"/>
              <a:cs typeface="Arial" pitchFamily="34" charset="0"/>
            </a:endParaRPr>
          </a:p>
          <a:p>
            <a:pPr>
              <a:buNone/>
            </a:pPr>
            <a:endParaRPr lang="en-US" sz="1600" dirty="0">
              <a:latin typeface="Arial" pitchFamily="34" charset="0"/>
              <a:cs typeface="Arial" pitchFamily="34" charset="0"/>
            </a:endParaRPr>
          </a:p>
        </p:txBody>
      </p:sp>
      <p:pic>
        <p:nvPicPr>
          <p:cNvPr id="1028" name="Picture 4"/>
          <p:cNvPicPr>
            <a:picLocks noChangeAspect="1" noChangeArrowheads="1"/>
          </p:cNvPicPr>
          <p:nvPr/>
        </p:nvPicPr>
        <p:blipFill>
          <a:blip r:embed="rId2" cstate="print"/>
          <a:srcRect/>
          <a:stretch>
            <a:fillRect/>
          </a:stretch>
        </p:blipFill>
        <p:spPr bwMode="auto">
          <a:xfrm>
            <a:off x="2895600" y="1905000"/>
            <a:ext cx="3873498" cy="1143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1029" name="Picture 5"/>
          <p:cNvPicPr>
            <a:picLocks noChangeAspect="1" noChangeArrowheads="1"/>
          </p:cNvPicPr>
          <p:nvPr/>
        </p:nvPicPr>
        <p:blipFill>
          <a:blip r:embed="rId3" cstate="print">
            <a:lum bright="-17000" contrast="17000"/>
          </a:blip>
          <a:srcRect/>
          <a:stretch>
            <a:fillRect/>
          </a:stretch>
        </p:blipFill>
        <p:spPr bwMode="auto">
          <a:xfrm>
            <a:off x="2971800" y="4694420"/>
            <a:ext cx="2971800" cy="466775"/>
          </a:xfrm>
          <a:prstGeom prst="rect">
            <a:avLst/>
          </a:prstGeom>
          <a:noFill/>
          <a:ln w="9525">
            <a:noFill/>
            <a:miter lim="800000"/>
            <a:headEnd/>
            <a:tailEnd/>
          </a:ln>
        </p:spPr>
      </p:pic>
      <p:pic>
        <p:nvPicPr>
          <p:cNvPr id="8" name="Picture 4"/>
          <p:cNvPicPr>
            <a:picLocks noChangeAspect="1" noChangeArrowheads="1"/>
          </p:cNvPicPr>
          <p:nvPr/>
        </p:nvPicPr>
        <p:blipFill>
          <a:blip r:embed="rId2" cstate="print">
            <a:lum bright="-8000" contrast="10000"/>
          </a:blip>
          <a:srcRect/>
          <a:stretch>
            <a:fillRect/>
          </a:stretch>
        </p:blipFill>
        <p:spPr bwMode="auto">
          <a:xfrm>
            <a:off x="4800600" y="5486400"/>
            <a:ext cx="3657600" cy="973480"/>
          </a:xfrm>
          <a:prstGeom prst="rect">
            <a:avLst/>
          </a:prstGeom>
          <a:noFill/>
          <a:ln w="9525">
            <a:noFill/>
            <a:miter lim="800000"/>
            <a:headEnd/>
            <a:tailEnd/>
          </a:ln>
        </p:spPr>
      </p:pic>
      <p:sp>
        <p:nvSpPr>
          <p:cNvPr id="9" name="Rectangle 8"/>
          <p:cNvSpPr/>
          <p:nvPr/>
        </p:nvSpPr>
        <p:spPr>
          <a:xfrm>
            <a:off x="2667000" y="228600"/>
            <a:ext cx="3962400" cy="369332"/>
          </a:xfrm>
          <a:prstGeom prst="rect">
            <a:avLst/>
          </a:prstGeom>
        </p:spPr>
        <p:txBody>
          <a:bodyPr wrap="square">
            <a:spAutoFit/>
          </a:bodyPr>
          <a:lstStyle/>
          <a:p>
            <a:r>
              <a:rPr lang="en-US" b="1" dirty="0">
                <a:solidFill>
                  <a:srgbClr val="FF0000"/>
                </a:solidFill>
                <a:latin typeface="Arial" pitchFamily="34" charset="0"/>
                <a:cs typeface="Arial" pitchFamily="34" charset="0"/>
              </a:rPr>
              <a:t>Differential Equations </a:t>
            </a:r>
            <a:endParaRPr lang="en-AU" b="1" dirty="0">
              <a:solidFill>
                <a:srgbClr val="FF0000"/>
              </a:solidFill>
              <a:latin typeface="Arial" pitchFamily="34" charset="0"/>
              <a:cs typeface="Arial" pitchFamily="34" charset="0"/>
            </a:endParaRPr>
          </a:p>
        </p:txBody>
      </p:sp>
      <p:sp>
        <p:nvSpPr>
          <p:cNvPr id="7" name="Rounded Rectangle 6"/>
          <p:cNvSpPr/>
          <p:nvPr/>
        </p:nvSpPr>
        <p:spPr>
          <a:xfrm>
            <a:off x="914400" y="3732276"/>
            <a:ext cx="7543800" cy="1601724"/>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Slide Number Placeholder 3"/>
          <p:cNvSpPr>
            <a:spLocks noGrp="1"/>
          </p:cNvSpPr>
          <p:nvPr>
            <p:ph type="sldNum" sz="quarter" idx="12"/>
          </p:nvPr>
        </p:nvSpPr>
        <p:spPr/>
        <p:txBody>
          <a:bodyPr/>
          <a:lstStyle/>
          <a:p>
            <a:fld id="{9BCBA78D-C844-484E-9E41-0542D9A83C3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001000" cy="5483352"/>
          </a:xfrm>
        </p:spPr>
        <p:txBody>
          <a:bodyPr/>
          <a:lstStyle/>
          <a:p>
            <a:pPr>
              <a:buNone/>
            </a:pPr>
            <a:r>
              <a:rPr lang="en-US" sz="2000" dirty="0"/>
              <a:t>              Classification by linearity:</a:t>
            </a:r>
          </a:p>
          <a:p>
            <a:r>
              <a:rPr lang="en-AU" sz="1600" dirty="0">
                <a:latin typeface="Franklin Gothic Medium" pitchFamily="34" charset="0"/>
                <a:cs typeface="Arial" pitchFamily="34" charset="0"/>
              </a:rPr>
              <a:t>An n-</a:t>
            </a:r>
            <a:r>
              <a:rPr lang="en-AU" sz="1600" dirty="0" err="1">
                <a:latin typeface="Franklin Gothic Medium" pitchFamily="34" charset="0"/>
                <a:cs typeface="Arial" pitchFamily="34" charset="0"/>
              </a:rPr>
              <a:t>th</a:t>
            </a:r>
            <a:r>
              <a:rPr lang="en-AU" sz="1600" dirty="0">
                <a:latin typeface="Franklin Gothic Medium" pitchFamily="34" charset="0"/>
                <a:cs typeface="Arial" pitchFamily="34" charset="0"/>
              </a:rPr>
              <a:t> order ordinary differential equation (1)  is said to be linear if F is linear in</a:t>
            </a:r>
          </a:p>
          <a:p>
            <a:pPr>
              <a:buNone/>
            </a:pPr>
            <a:r>
              <a:rPr lang="en-AU" sz="1600" dirty="0">
                <a:latin typeface="Franklin Gothic Medium" pitchFamily="34" charset="0"/>
                <a:cs typeface="Arial" pitchFamily="34" charset="0"/>
              </a:rPr>
              <a:t>                                                    That means, that is of the form</a:t>
            </a:r>
          </a:p>
          <a:p>
            <a:pPr>
              <a:buNone/>
            </a:pPr>
            <a:endParaRPr lang="en-AU" sz="1400" dirty="0">
              <a:latin typeface="Arial" pitchFamily="34" charset="0"/>
              <a:cs typeface="Arial" pitchFamily="34" charset="0"/>
            </a:endParaRPr>
          </a:p>
          <a:p>
            <a:pPr>
              <a:buNone/>
            </a:pPr>
            <a:endParaRPr lang="en-AU" sz="1400" dirty="0">
              <a:latin typeface="Arial" pitchFamily="34" charset="0"/>
              <a:cs typeface="Arial" pitchFamily="34" charset="0"/>
            </a:endParaRPr>
          </a:p>
          <a:p>
            <a:pPr>
              <a:buNone/>
            </a:pPr>
            <a:r>
              <a:rPr lang="en-AU" sz="1400" dirty="0">
                <a:latin typeface="Arial" pitchFamily="34" charset="0"/>
                <a:cs typeface="Arial" pitchFamily="34" charset="0"/>
              </a:rPr>
              <a:t>                                                                                                                                                       </a:t>
            </a:r>
          </a:p>
          <a:p>
            <a:pPr>
              <a:buNone/>
            </a:pPr>
            <a:endParaRPr lang="en-AU" sz="1400" dirty="0">
              <a:latin typeface="Arial" pitchFamily="34" charset="0"/>
              <a:cs typeface="Arial" pitchFamily="34" charset="0"/>
            </a:endParaRPr>
          </a:p>
          <a:p>
            <a:pPr>
              <a:buNone/>
            </a:pPr>
            <a:r>
              <a:rPr lang="en-AU" sz="1400" dirty="0">
                <a:latin typeface="Franklin Gothic Medium" pitchFamily="34" charset="0"/>
                <a:cs typeface="Arial" pitchFamily="34" charset="0"/>
              </a:rPr>
              <a:t>Examples:  Linear first order:</a:t>
            </a:r>
          </a:p>
          <a:p>
            <a:pPr>
              <a:buNone/>
            </a:pPr>
            <a:endParaRPr lang="en-AU" sz="1400" dirty="0">
              <a:latin typeface="Franklin Gothic Medium" pitchFamily="34" charset="0"/>
              <a:cs typeface="Arial" pitchFamily="34" charset="0"/>
            </a:endParaRPr>
          </a:p>
          <a:p>
            <a:pPr>
              <a:buNone/>
            </a:pPr>
            <a:r>
              <a:rPr lang="en-AU" sz="1400" dirty="0">
                <a:latin typeface="Franklin Gothic Medium" pitchFamily="34" charset="0"/>
                <a:cs typeface="Arial" pitchFamily="34" charset="0"/>
              </a:rPr>
              <a:t>                   Linear second order</a:t>
            </a:r>
            <a:r>
              <a:rPr lang="en-AU" sz="1400" dirty="0">
                <a:latin typeface="Arial" pitchFamily="34" charset="0"/>
                <a:cs typeface="Arial" pitchFamily="34" charset="0"/>
              </a:rPr>
              <a:t>: </a:t>
            </a:r>
            <a:endParaRPr lang="en-US" dirty="0">
              <a:latin typeface="Arial" pitchFamily="34" charset="0"/>
              <a:cs typeface="Arial" pitchFamily="34" charset="0"/>
            </a:endParaRPr>
          </a:p>
        </p:txBody>
      </p:sp>
      <p:sp>
        <p:nvSpPr>
          <p:cNvPr id="4" name="Rectangle 3"/>
          <p:cNvSpPr/>
          <p:nvPr/>
        </p:nvSpPr>
        <p:spPr>
          <a:xfrm>
            <a:off x="3048000" y="228600"/>
            <a:ext cx="2634054" cy="369332"/>
          </a:xfrm>
          <a:prstGeom prst="rect">
            <a:avLst/>
          </a:prstGeom>
        </p:spPr>
        <p:txBody>
          <a:bodyPr wrap="none">
            <a:spAutoFit/>
          </a:bodyPr>
          <a:lstStyle/>
          <a:p>
            <a:r>
              <a:rPr lang="en-US" b="1" dirty="0">
                <a:solidFill>
                  <a:srgbClr val="FF0000"/>
                </a:solidFill>
                <a:latin typeface="Arial" pitchFamily="34" charset="0"/>
                <a:cs typeface="Arial" pitchFamily="34" charset="0"/>
              </a:rPr>
              <a:t>Differential Equations </a:t>
            </a:r>
            <a:endParaRPr lang="en-AU" b="1" dirty="0">
              <a:solidFill>
                <a:srgbClr val="FF0000"/>
              </a:solidFill>
              <a:latin typeface="Arial" pitchFamily="34" charset="0"/>
              <a:cs typeface="Arial" pitchFamily="34" charset="0"/>
            </a:endParaRPr>
          </a:p>
        </p:txBody>
      </p:sp>
      <p:graphicFrame>
        <p:nvGraphicFramePr>
          <p:cNvPr id="1033" name="Object 9"/>
          <p:cNvGraphicFramePr>
            <a:graphicFrameLocks noChangeAspect="1"/>
          </p:cNvGraphicFramePr>
          <p:nvPr/>
        </p:nvGraphicFramePr>
        <p:xfrm>
          <a:off x="914400" y="1371600"/>
          <a:ext cx="1981200" cy="356616"/>
        </p:xfrm>
        <a:graphic>
          <a:graphicData uri="http://schemas.openxmlformats.org/presentationml/2006/ole">
            <mc:AlternateContent xmlns:mc="http://schemas.openxmlformats.org/markup-compatibility/2006">
              <mc:Choice xmlns:v="urn:schemas-microsoft-com:vml" Requires="v">
                <p:oleObj spid="_x0000_s1190" name="Equation" r:id="rId3" imgW="1270000" imgH="228600" progId="">
                  <p:embed/>
                </p:oleObj>
              </mc:Choice>
              <mc:Fallback>
                <p:oleObj name="Equation" r:id="rId3" imgW="1270000" imgH="228600" progId="">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371600"/>
                        <a:ext cx="19812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4" name="Picture 10"/>
          <p:cNvPicPr>
            <a:picLocks noChangeAspect="1" noChangeArrowheads="1"/>
          </p:cNvPicPr>
          <p:nvPr/>
        </p:nvPicPr>
        <p:blipFill>
          <a:blip r:embed="rId5" cstate="print">
            <a:lum bright="-15000" contrast="13000"/>
          </a:blip>
          <a:srcRect/>
          <a:stretch>
            <a:fillRect/>
          </a:stretch>
        </p:blipFill>
        <p:spPr bwMode="auto">
          <a:xfrm>
            <a:off x="990600" y="1828800"/>
            <a:ext cx="6248400" cy="709564"/>
          </a:xfrm>
          <a:prstGeom prst="rect">
            <a:avLst/>
          </a:prstGeom>
          <a:noFill/>
          <a:ln w="9525">
            <a:noFill/>
            <a:miter lim="800000"/>
            <a:headEnd/>
            <a:tailEnd/>
          </a:ln>
          <a:effectLst/>
        </p:spPr>
      </p:pic>
      <p:pic>
        <p:nvPicPr>
          <p:cNvPr id="1036" name="Picture 12"/>
          <p:cNvPicPr>
            <a:picLocks noChangeAspect="1" noChangeArrowheads="1"/>
          </p:cNvPicPr>
          <p:nvPr/>
        </p:nvPicPr>
        <p:blipFill>
          <a:blip r:embed="rId6" cstate="print">
            <a:lum bright="-15000" contrast="13000"/>
          </a:blip>
          <a:srcRect/>
          <a:stretch>
            <a:fillRect/>
          </a:stretch>
        </p:blipFill>
        <p:spPr bwMode="auto">
          <a:xfrm>
            <a:off x="3200400" y="2743200"/>
            <a:ext cx="2819400" cy="665379"/>
          </a:xfrm>
          <a:prstGeom prst="rect">
            <a:avLst/>
          </a:prstGeom>
          <a:noFill/>
          <a:ln w="9525">
            <a:noFill/>
            <a:miter lim="800000"/>
            <a:headEnd/>
            <a:tailEnd/>
          </a:ln>
          <a:effectLst/>
        </p:spPr>
      </p:pic>
      <p:pic>
        <p:nvPicPr>
          <p:cNvPr id="1037" name="Picture 13"/>
          <p:cNvPicPr>
            <a:picLocks noChangeAspect="1" noChangeArrowheads="1"/>
          </p:cNvPicPr>
          <p:nvPr/>
        </p:nvPicPr>
        <p:blipFill>
          <a:blip r:embed="rId7" cstate="print">
            <a:lum bright="-14000" contrast="13000"/>
          </a:blip>
          <a:srcRect/>
          <a:stretch>
            <a:fillRect/>
          </a:stretch>
        </p:blipFill>
        <p:spPr bwMode="auto">
          <a:xfrm>
            <a:off x="3200400" y="3471204"/>
            <a:ext cx="4126230" cy="685800"/>
          </a:xfrm>
          <a:prstGeom prst="rect">
            <a:avLst/>
          </a:prstGeom>
          <a:noFill/>
          <a:ln w="9525">
            <a:noFill/>
            <a:miter lim="800000"/>
            <a:headEnd/>
            <a:tailEnd/>
          </a:ln>
          <a:effectLst/>
        </p:spPr>
      </p:pic>
      <p:sp>
        <p:nvSpPr>
          <p:cNvPr id="17" name="Rectangle 16"/>
          <p:cNvSpPr/>
          <p:nvPr/>
        </p:nvSpPr>
        <p:spPr>
          <a:xfrm>
            <a:off x="1028700" y="4399659"/>
            <a:ext cx="7543800" cy="1200329"/>
          </a:xfrm>
          <a:prstGeom prst="rect">
            <a:avLst/>
          </a:prstGeom>
        </p:spPr>
        <p:txBody>
          <a:bodyPr wrap="square">
            <a:spAutoFit/>
          </a:bodyPr>
          <a:lstStyle/>
          <a:p>
            <a:r>
              <a:rPr lang="en-AU" dirty="0"/>
              <a:t>Two properties of a linear ODEs:</a:t>
            </a:r>
          </a:p>
          <a:p>
            <a:r>
              <a:rPr lang="en-AU" dirty="0"/>
              <a:t>    </a:t>
            </a:r>
            <a:r>
              <a:rPr lang="en-AU" dirty="0">
                <a:latin typeface="Calibri"/>
                <a:cs typeface="Calibri"/>
              </a:rPr>
              <a:t>●</a:t>
            </a:r>
            <a:r>
              <a:rPr lang="en-AU" dirty="0"/>
              <a:t>The dependent variable </a:t>
            </a:r>
            <a:r>
              <a:rPr lang="en-AU" i="1" dirty="0"/>
              <a:t>y </a:t>
            </a:r>
            <a:r>
              <a:rPr lang="en-AU" dirty="0"/>
              <a:t>and all its derivatives</a:t>
            </a:r>
            <a:r>
              <a:rPr lang="en-AU" i="1" dirty="0"/>
              <a:t>                                     	</a:t>
            </a:r>
            <a:r>
              <a:rPr lang="en-AU" dirty="0"/>
              <a:t>are of the first degree.</a:t>
            </a:r>
          </a:p>
          <a:p>
            <a:endParaRPr lang="en-AU" dirty="0"/>
          </a:p>
        </p:txBody>
      </p:sp>
      <p:graphicFrame>
        <p:nvGraphicFramePr>
          <p:cNvPr id="1038" name="Object 14"/>
          <p:cNvGraphicFramePr>
            <a:graphicFrameLocks noChangeAspect="1"/>
          </p:cNvGraphicFramePr>
          <p:nvPr>
            <p:extLst>
              <p:ext uri="{D42A27DB-BD31-4B8C-83A1-F6EECF244321}">
                <p14:modId xmlns:p14="http://schemas.microsoft.com/office/powerpoint/2010/main" val="1197430073"/>
              </p:ext>
            </p:extLst>
          </p:nvPr>
        </p:nvGraphicFramePr>
        <p:xfrm>
          <a:off x="6762750" y="4672030"/>
          <a:ext cx="1752600" cy="315913"/>
        </p:xfrm>
        <a:graphic>
          <a:graphicData uri="http://schemas.openxmlformats.org/presentationml/2006/ole">
            <mc:AlternateContent xmlns:mc="http://schemas.openxmlformats.org/markup-compatibility/2006">
              <mc:Choice xmlns:v="urn:schemas-microsoft-com:vml" Requires="v">
                <p:oleObj spid="_x0000_s1191" name="Equation" r:id="rId8" imgW="1270000" imgH="228600" progId="">
                  <p:embed/>
                </p:oleObj>
              </mc:Choice>
              <mc:Fallback>
                <p:oleObj name="Equation" r:id="rId8" imgW="1270000" imgH="228600" progId="">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0" y="4672030"/>
                        <a:ext cx="1752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Rectangle 18"/>
          <p:cNvSpPr/>
          <p:nvPr/>
        </p:nvSpPr>
        <p:spPr>
          <a:xfrm>
            <a:off x="1257300" y="5305948"/>
            <a:ext cx="6858000" cy="646331"/>
          </a:xfrm>
          <a:prstGeom prst="rect">
            <a:avLst/>
          </a:prstGeom>
        </p:spPr>
        <p:txBody>
          <a:bodyPr wrap="square">
            <a:spAutoFit/>
          </a:bodyPr>
          <a:lstStyle/>
          <a:p>
            <a:r>
              <a:rPr lang="en-AU" dirty="0">
                <a:latin typeface="Calibri"/>
                <a:cs typeface="Calibri"/>
              </a:rPr>
              <a:t>●</a:t>
            </a:r>
            <a:r>
              <a:rPr lang="en-AU" dirty="0"/>
              <a:t>The coefficients </a:t>
            </a:r>
            <a:r>
              <a:rPr lang="en-AU" i="1" dirty="0"/>
              <a:t>a</a:t>
            </a:r>
            <a:r>
              <a:rPr lang="en-AU" i="1" baseline="-25000" dirty="0"/>
              <a:t>0</a:t>
            </a:r>
            <a:r>
              <a:rPr lang="en-AU" i="1" dirty="0"/>
              <a:t>, a</a:t>
            </a:r>
            <a:r>
              <a:rPr lang="en-AU" i="1" baseline="-25000" dirty="0"/>
              <a:t>1</a:t>
            </a:r>
            <a:r>
              <a:rPr lang="en-AU" i="1" dirty="0"/>
              <a:t>, . . . , a</a:t>
            </a:r>
            <a:r>
              <a:rPr lang="en-AU" i="1" baseline="-25000" dirty="0"/>
              <a:t>n</a:t>
            </a:r>
            <a:r>
              <a:rPr lang="en-AU" i="1" dirty="0"/>
              <a:t> of                                     </a:t>
            </a:r>
            <a:r>
              <a:rPr lang="en-AU" dirty="0"/>
              <a:t>depend at most on the independent variable </a:t>
            </a:r>
            <a:r>
              <a:rPr lang="en-AU" i="1" dirty="0"/>
              <a:t>x.</a:t>
            </a:r>
            <a:endParaRPr lang="en-AU" dirty="0"/>
          </a:p>
        </p:txBody>
      </p:sp>
      <p:graphicFrame>
        <p:nvGraphicFramePr>
          <p:cNvPr id="1039" name="Object 15"/>
          <p:cNvGraphicFramePr>
            <a:graphicFrameLocks noChangeAspect="1"/>
          </p:cNvGraphicFramePr>
          <p:nvPr>
            <p:extLst>
              <p:ext uri="{D42A27DB-BD31-4B8C-83A1-F6EECF244321}">
                <p14:modId xmlns:p14="http://schemas.microsoft.com/office/powerpoint/2010/main" val="1308552653"/>
              </p:ext>
            </p:extLst>
          </p:nvPr>
        </p:nvGraphicFramePr>
        <p:xfrm>
          <a:off x="5143500" y="5269874"/>
          <a:ext cx="1752600" cy="315913"/>
        </p:xfrm>
        <a:graphic>
          <a:graphicData uri="http://schemas.openxmlformats.org/presentationml/2006/ole">
            <mc:AlternateContent xmlns:mc="http://schemas.openxmlformats.org/markup-compatibility/2006">
              <mc:Choice xmlns:v="urn:schemas-microsoft-com:vml" Requires="v">
                <p:oleObj spid="_x0000_s1192" name="Equation" r:id="rId9" imgW="1270000" imgH="228600" progId="">
                  <p:embed/>
                </p:oleObj>
              </mc:Choice>
              <mc:Fallback>
                <p:oleObj name="Equation" r:id="rId9" imgW="1270000" imgH="228600" progId="">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5269874"/>
                        <a:ext cx="17526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Box 20"/>
          <p:cNvSpPr txBox="1"/>
          <p:nvPr/>
        </p:nvSpPr>
        <p:spPr>
          <a:xfrm>
            <a:off x="838200" y="6019800"/>
            <a:ext cx="7620000" cy="646331"/>
          </a:xfrm>
          <a:prstGeom prst="rect">
            <a:avLst/>
          </a:prstGeom>
          <a:noFill/>
        </p:spPr>
        <p:txBody>
          <a:bodyPr wrap="square" rtlCol="0">
            <a:spAutoFit/>
          </a:bodyPr>
          <a:lstStyle/>
          <a:p>
            <a:r>
              <a:rPr lang="en-AU" dirty="0">
                <a:solidFill>
                  <a:srgbClr val="C00000"/>
                </a:solidFill>
              </a:rPr>
              <a:t>A </a:t>
            </a:r>
            <a:r>
              <a:rPr lang="en-AU" b="1" dirty="0">
                <a:solidFill>
                  <a:srgbClr val="C00000"/>
                </a:solidFill>
              </a:rPr>
              <a:t>nonlinear ordinary differential equation is simply one that is not linear.</a:t>
            </a:r>
            <a:endParaRPr lang="en-AU" dirty="0">
              <a:solidFill>
                <a:srgbClr val="C00000"/>
              </a:solidFill>
            </a:endParaRPr>
          </a:p>
        </p:txBody>
      </p:sp>
      <p:sp>
        <p:nvSpPr>
          <p:cNvPr id="22" name="TextBox 21"/>
          <p:cNvSpPr txBox="1"/>
          <p:nvPr/>
        </p:nvSpPr>
        <p:spPr>
          <a:xfrm>
            <a:off x="7543800" y="2057400"/>
            <a:ext cx="1143000" cy="369332"/>
          </a:xfrm>
          <a:prstGeom prst="rect">
            <a:avLst/>
          </a:prstGeom>
          <a:noFill/>
        </p:spPr>
        <p:txBody>
          <a:bodyPr wrap="square" rtlCol="0">
            <a:spAutoFit/>
          </a:bodyPr>
          <a:lstStyle/>
          <a:p>
            <a:r>
              <a:rPr lang="en-AU" dirty="0"/>
              <a:t>...</a:t>
            </a:r>
            <a:r>
              <a:rPr lang="en-AU" sz="1600" dirty="0"/>
              <a:t>(</a:t>
            </a:r>
            <a:r>
              <a:rPr lang="en-AU" sz="1600" dirty="0">
                <a:latin typeface="Arial" pitchFamily="34" charset="0"/>
                <a:cs typeface="Arial" pitchFamily="34" charset="0"/>
              </a:rPr>
              <a:t>2</a:t>
            </a:r>
            <a:r>
              <a:rPr lang="en-AU" sz="1600" dirty="0"/>
              <a:t>)</a:t>
            </a:r>
          </a:p>
        </p:txBody>
      </p:sp>
      <p:sp>
        <p:nvSpPr>
          <p:cNvPr id="15" name="Rounded Rectangle 14"/>
          <p:cNvSpPr/>
          <p:nvPr/>
        </p:nvSpPr>
        <p:spPr>
          <a:xfrm>
            <a:off x="990600" y="4385840"/>
            <a:ext cx="7581900" cy="1600200"/>
          </a:xfrm>
          <a:prstGeom prst="round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9BCBA78D-C844-484E-9E41-0542D9A83C3C}"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483352"/>
          </a:xfrm>
        </p:spPr>
        <p:txBody>
          <a:bodyPr/>
          <a:lstStyle/>
          <a:p>
            <a:r>
              <a:rPr lang="en-US" sz="1600" b="1" dirty="0">
                <a:latin typeface="Arial" pitchFamily="34" charset="0"/>
                <a:cs typeface="Arial" pitchFamily="34" charset="0"/>
              </a:rPr>
              <a:t>          Examples:</a:t>
            </a:r>
          </a:p>
          <a:p>
            <a:pPr>
              <a:buNone/>
            </a:pPr>
            <a:r>
              <a:rPr lang="en-US" sz="1600" dirty="0">
                <a:latin typeface="Arial" pitchFamily="34" charset="0"/>
                <a:cs typeface="Arial" pitchFamily="34" charset="0"/>
              </a:rPr>
              <a:t>First order linear ODE:</a:t>
            </a:r>
          </a:p>
          <a:p>
            <a:pPr>
              <a:buNone/>
            </a:pPr>
            <a:r>
              <a:rPr lang="en-US" sz="1600" dirty="0">
                <a:latin typeface="Arial" pitchFamily="34" charset="0"/>
                <a:cs typeface="Arial" pitchFamily="34" charset="0"/>
              </a:rPr>
              <a:t>Second order linear ODE:  </a:t>
            </a:r>
          </a:p>
          <a:p>
            <a:pPr>
              <a:buNone/>
            </a:pPr>
            <a:r>
              <a:rPr lang="en-US" sz="1600" dirty="0">
                <a:latin typeface="Arial" pitchFamily="34" charset="0"/>
                <a:cs typeface="Arial" pitchFamily="34" charset="0"/>
              </a:rPr>
              <a:t>Third order linear ODE:</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Rectangle 3"/>
          <p:cNvSpPr/>
          <p:nvPr/>
        </p:nvSpPr>
        <p:spPr>
          <a:xfrm>
            <a:off x="2590800" y="304800"/>
            <a:ext cx="3505200" cy="369332"/>
          </a:xfrm>
          <a:prstGeom prst="rect">
            <a:avLst/>
          </a:prstGeom>
        </p:spPr>
        <p:txBody>
          <a:bodyPr wrap="square">
            <a:spAutoFit/>
          </a:bodyPr>
          <a:lstStyle/>
          <a:p>
            <a:r>
              <a:rPr lang="en-US" b="1" dirty="0">
                <a:solidFill>
                  <a:srgbClr val="FF0000"/>
                </a:solidFill>
                <a:latin typeface="Arial" pitchFamily="34" charset="0"/>
                <a:cs typeface="Arial" pitchFamily="34" charset="0"/>
              </a:rPr>
              <a:t>Differential Equations </a:t>
            </a:r>
            <a:endParaRPr lang="en-AU" b="1" dirty="0">
              <a:solidFill>
                <a:srgbClr val="FF0000"/>
              </a:solidFill>
              <a:latin typeface="Arial" pitchFamily="34" charset="0"/>
              <a:cs typeface="Arial" pitchFamily="34" charset="0"/>
            </a:endParaRPr>
          </a:p>
        </p:txBody>
      </p:sp>
      <p:pic>
        <p:nvPicPr>
          <p:cNvPr id="2051" name="Picture 3"/>
          <p:cNvPicPr>
            <a:picLocks noChangeAspect="1" noChangeArrowheads="1"/>
          </p:cNvPicPr>
          <p:nvPr/>
        </p:nvPicPr>
        <p:blipFill>
          <a:blip r:embed="rId2" cstate="print">
            <a:lum bright="-15000" contrast="13000"/>
          </a:blip>
          <a:srcRect/>
          <a:stretch>
            <a:fillRect/>
          </a:stretch>
        </p:blipFill>
        <p:spPr bwMode="auto">
          <a:xfrm>
            <a:off x="3180472" y="1219200"/>
            <a:ext cx="2743200" cy="3996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lum bright="-15000" contrast="13000"/>
          </a:blip>
          <a:srcRect/>
          <a:stretch>
            <a:fillRect/>
          </a:stretch>
        </p:blipFill>
        <p:spPr bwMode="auto">
          <a:xfrm>
            <a:off x="3200400" y="1600200"/>
            <a:ext cx="1724025" cy="3333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lum bright="-15000" contrast="13000"/>
          </a:blip>
          <a:srcRect/>
          <a:stretch>
            <a:fillRect/>
          </a:stretch>
        </p:blipFill>
        <p:spPr bwMode="auto">
          <a:xfrm>
            <a:off x="3200400" y="1905000"/>
            <a:ext cx="2438400" cy="661261"/>
          </a:xfrm>
          <a:prstGeom prst="rect">
            <a:avLst/>
          </a:prstGeom>
          <a:noFill/>
          <a:ln w="9525">
            <a:noFill/>
            <a:miter lim="800000"/>
            <a:headEnd/>
            <a:tailEnd/>
          </a:ln>
          <a:effectLst/>
        </p:spPr>
      </p:pic>
      <p:pic>
        <p:nvPicPr>
          <p:cNvPr id="2056" name="Picture 8"/>
          <p:cNvPicPr>
            <a:picLocks noChangeAspect="1" noChangeArrowheads="1"/>
          </p:cNvPicPr>
          <p:nvPr/>
        </p:nvPicPr>
        <p:blipFill>
          <a:blip r:embed="rId5" cstate="print">
            <a:lum bright="-20000" contrast="16000"/>
          </a:blip>
          <a:srcRect/>
          <a:stretch>
            <a:fillRect/>
          </a:stretch>
        </p:blipFill>
        <p:spPr bwMode="auto">
          <a:xfrm>
            <a:off x="762000" y="4191000"/>
            <a:ext cx="7605559" cy="1409700"/>
          </a:xfrm>
          <a:prstGeom prst="rect">
            <a:avLst/>
          </a:prstGeom>
          <a:noFill/>
          <a:ln w="9525">
            <a:noFill/>
            <a:miter lim="800000"/>
            <a:headEnd/>
            <a:tailEnd/>
          </a:ln>
          <a:effectLst>
            <a:outerShdw blurRad="101600" dist="38100" dir="5400000" sx="101000" sy="101000" algn="t" rotWithShape="0">
              <a:prstClr val="black">
                <a:alpha val="40000"/>
              </a:prstClr>
            </a:outerShdw>
          </a:effectLst>
        </p:spPr>
      </p:pic>
      <p:sp>
        <p:nvSpPr>
          <p:cNvPr id="11" name="TextBox 10"/>
          <p:cNvSpPr txBox="1"/>
          <p:nvPr/>
        </p:nvSpPr>
        <p:spPr>
          <a:xfrm>
            <a:off x="381000" y="3352800"/>
            <a:ext cx="5029200" cy="646331"/>
          </a:xfrm>
          <a:prstGeom prst="rect">
            <a:avLst/>
          </a:prstGeom>
          <a:noFill/>
        </p:spPr>
        <p:txBody>
          <a:bodyPr wrap="square" rtlCol="0">
            <a:spAutoFit/>
          </a:bodyPr>
          <a:lstStyle/>
          <a:p>
            <a:r>
              <a:rPr lang="en-AU" b="1" dirty="0"/>
              <a:t>Nonlinear first, second, and fourth order ODEs:</a:t>
            </a:r>
          </a:p>
        </p:txBody>
      </p:sp>
      <p:sp>
        <p:nvSpPr>
          <p:cNvPr id="5" name="Slide Number Placeholder 4"/>
          <p:cNvSpPr>
            <a:spLocks noGrp="1"/>
          </p:cNvSpPr>
          <p:nvPr>
            <p:ph type="sldNum" sz="quarter" idx="12"/>
          </p:nvPr>
        </p:nvSpPr>
        <p:spPr/>
        <p:txBody>
          <a:bodyPr/>
          <a:lstStyle/>
          <a:p>
            <a:fld id="{9BCBA78D-C844-484E-9E41-0542D9A83C3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8967" y="243231"/>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sp>
        <p:nvSpPr>
          <p:cNvPr id="5" name="TextBox 4"/>
          <p:cNvSpPr txBox="1"/>
          <p:nvPr/>
        </p:nvSpPr>
        <p:spPr>
          <a:xfrm>
            <a:off x="1331794" y="844034"/>
            <a:ext cx="3124200" cy="369332"/>
          </a:xfrm>
          <a:prstGeom prst="rect">
            <a:avLst/>
          </a:prstGeom>
          <a:noFill/>
        </p:spPr>
        <p:txBody>
          <a:bodyPr wrap="square" rtlCol="0">
            <a:spAutoFit/>
          </a:bodyPr>
          <a:lstStyle/>
          <a:p>
            <a:r>
              <a:rPr lang="en-AU" b="1" dirty="0">
                <a:solidFill>
                  <a:schemeClr val="accent1">
                    <a:lumMod val="75000"/>
                  </a:schemeClr>
                </a:solidFill>
              </a:rPr>
              <a:t>Solutions of ODE</a:t>
            </a:r>
            <a:r>
              <a:rPr lang="en-AU" dirty="0">
                <a:solidFill>
                  <a:schemeClr val="accent1">
                    <a:lumMod val="75000"/>
                  </a:schemeClr>
                </a:solidFill>
              </a:rPr>
              <a:t>:</a:t>
            </a:r>
          </a:p>
        </p:txBody>
      </p:sp>
      <p:pic>
        <p:nvPicPr>
          <p:cNvPr id="3074" name="Picture 2"/>
          <p:cNvPicPr>
            <a:picLocks noChangeAspect="1" noChangeArrowheads="1"/>
          </p:cNvPicPr>
          <p:nvPr/>
        </p:nvPicPr>
        <p:blipFill>
          <a:blip r:embed="rId2" cstate="print">
            <a:lum bright="-13000" contrast="15000"/>
          </a:blip>
          <a:srcRect/>
          <a:stretch>
            <a:fillRect/>
          </a:stretch>
        </p:blipFill>
        <p:spPr bwMode="auto">
          <a:xfrm>
            <a:off x="1371600" y="1143000"/>
            <a:ext cx="5943600" cy="619373"/>
          </a:xfrm>
          <a:prstGeom prst="rect">
            <a:avLst/>
          </a:prstGeom>
          <a:noFill/>
          <a:ln w="9525">
            <a:noFill/>
            <a:miter lim="800000"/>
            <a:headEnd/>
            <a:tailEnd/>
          </a:ln>
          <a:effectLst/>
        </p:spPr>
      </p:pic>
      <p:sp>
        <p:nvSpPr>
          <p:cNvPr id="7" name="TextBox 6"/>
          <p:cNvSpPr txBox="1"/>
          <p:nvPr/>
        </p:nvSpPr>
        <p:spPr>
          <a:xfrm>
            <a:off x="381000" y="1752600"/>
            <a:ext cx="7772400" cy="1477328"/>
          </a:xfrm>
          <a:prstGeom prst="rect">
            <a:avLst/>
          </a:prstGeom>
          <a:noFill/>
        </p:spPr>
        <p:txBody>
          <a:bodyPr wrap="square" rtlCol="0">
            <a:spAutoFit/>
          </a:bodyPr>
          <a:lstStyle/>
          <a:p>
            <a:r>
              <a:rPr lang="en-AU" dirty="0">
                <a:latin typeface="Franklin Gothic Medium" pitchFamily="34" charset="0"/>
              </a:rPr>
              <a:t>where </a:t>
            </a:r>
            <a:r>
              <a:rPr lang="el-GR" dirty="0">
                <a:latin typeface="Franklin Gothic Medium" pitchFamily="34" charset="0"/>
                <a:cs typeface="Calibri"/>
              </a:rPr>
              <a:t>φ</a:t>
            </a:r>
            <a:r>
              <a:rPr lang="en-AU" dirty="0">
                <a:latin typeface="Franklin Gothic Medium" pitchFamily="34" charset="0"/>
                <a:cs typeface="Calibri"/>
              </a:rPr>
              <a:t>, is continuous</a:t>
            </a:r>
            <a:r>
              <a:rPr lang="en-AU" dirty="0">
                <a:latin typeface="Franklin Gothic Medium" pitchFamily="34" charset="0"/>
              </a:rPr>
              <a:t> function, satisfies the differential equation in  (Eq-1) on some interval </a:t>
            </a:r>
            <a:r>
              <a:rPr lang="en-AU" i="1" dirty="0">
                <a:latin typeface="Franklin Gothic Medium" pitchFamily="34" charset="0"/>
              </a:rPr>
              <a:t>I</a:t>
            </a:r>
            <a:r>
              <a:rPr lang="en-AU" dirty="0">
                <a:latin typeface="Franklin Gothic Medium" pitchFamily="34" charset="0"/>
              </a:rPr>
              <a:t>.</a:t>
            </a:r>
          </a:p>
          <a:p>
            <a:r>
              <a:rPr lang="en-AU" dirty="0">
                <a:latin typeface="Franklin Gothic Medium" pitchFamily="34" charset="0"/>
              </a:rPr>
              <a:t>Note: The  domain of  the solution of an ODE is valid in an open interval </a:t>
            </a:r>
            <a:r>
              <a:rPr lang="en-AU" i="1" dirty="0">
                <a:latin typeface="Franklin Gothic Medium" pitchFamily="34" charset="0"/>
              </a:rPr>
              <a:t>I</a:t>
            </a:r>
            <a:r>
              <a:rPr lang="en-AU" dirty="0">
                <a:latin typeface="Franklin Gothic Medium" pitchFamily="34" charset="0"/>
              </a:rPr>
              <a:t>=(</a:t>
            </a:r>
            <a:r>
              <a:rPr lang="en-AU" dirty="0" err="1">
                <a:latin typeface="Franklin Gothic Medium" pitchFamily="34" charset="0"/>
              </a:rPr>
              <a:t>a,b</a:t>
            </a:r>
            <a:r>
              <a:rPr lang="en-AU" dirty="0">
                <a:latin typeface="Franklin Gothic Medium" pitchFamily="34" charset="0"/>
              </a:rPr>
              <a:t>), closed interval</a:t>
            </a:r>
            <a:r>
              <a:rPr lang="en-AU" i="1" dirty="0">
                <a:latin typeface="Franklin Gothic Medium" pitchFamily="34" charset="0"/>
              </a:rPr>
              <a:t> I</a:t>
            </a:r>
            <a:r>
              <a:rPr lang="en-AU" dirty="0">
                <a:latin typeface="Franklin Gothic Medium" pitchFamily="34" charset="0"/>
              </a:rPr>
              <a:t>=[</a:t>
            </a:r>
            <a:r>
              <a:rPr lang="en-AU" dirty="0" err="1">
                <a:latin typeface="Franklin Gothic Medium" pitchFamily="34" charset="0"/>
              </a:rPr>
              <a:t>a,b</a:t>
            </a:r>
            <a:r>
              <a:rPr lang="en-AU" dirty="0">
                <a:latin typeface="Franklin Gothic Medium" pitchFamily="34" charset="0"/>
              </a:rPr>
              <a:t>], or, infinite interval (a, ∞) .</a:t>
            </a:r>
          </a:p>
          <a:p>
            <a:endParaRPr lang="en-AU" dirty="0"/>
          </a:p>
        </p:txBody>
      </p:sp>
      <p:sp>
        <p:nvSpPr>
          <p:cNvPr id="8" name="TextBox 7"/>
          <p:cNvSpPr txBox="1"/>
          <p:nvPr/>
        </p:nvSpPr>
        <p:spPr>
          <a:xfrm>
            <a:off x="533400" y="3429000"/>
            <a:ext cx="8610600" cy="923330"/>
          </a:xfrm>
          <a:prstGeom prst="rect">
            <a:avLst/>
          </a:prstGeom>
          <a:noFill/>
        </p:spPr>
        <p:txBody>
          <a:bodyPr wrap="square" rtlCol="0">
            <a:spAutoFit/>
          </a:bodyPr>
          <a:lstStyle/>
          <a:p>
            <a:r>
              <a:rPr lang="en-AU" b="1" dirty="0">
                <a:solidFill>
                  <a:schemeClr val="accent1">
                    <a:lumMod val="75000"/>
                  </a:schemeClr>
                </a:solidFill>
              </a:rPr>
              <a:t>Verification of solutions</a:t>
            </a:r>
            <a:r>
              <a:rPr lang="en-AU" dirty="0"/>
              <a:t>: Verify the second eqn. is a solution of the first one.</a:t>
            </a:r>
          </a:p>
          <a:p>
            <a:endParaRPr lang="en-AU" dirty="0"/>
          </a:p>
          <a:p>
            <a:endParaRPr lang="en-AU" dirty="0"/>
          </a:p>
        </p:txBody>
      </p:sp>
      <p:pic>
        <p:nvPicPr>
          <p:cNvPr id="3075" name="Picture 3"/>
          <p:cNvPicPr>
            <a:picLocks noChangeAspect="1" noChangeArrowheads="1"/>
          </p:cNvPicPr>
          <p:nvPr/>
        </p:nvPicPr>
        <p:blipFill>
          <a:blip r:embed="rId3" cstate="print">
            <a:lum bright="-22000" contrast="27000"/>
          </a:blip>
          <a:srcRect/>
          <a:stretch>
            <a:fillRect/>
          </a:stretch>
        </p:blipFill>
        <p:spPr bwMode="auto">
          <a:xfrm>
            <a:off x="762000" y="3810000"/>
            <a:ext cx="3124200" cy="63199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lum bright="-14000" contrast="14000"/>
          </a:blip>
          <a:srcRect/>
          <a:stretch>
            <a:fillRect/>
          </a:stretch>
        </p:blipFill>
        <p:spPr bwMode="auto">
          <a:xfrm>
            <a:off x="685800" y="4572000"/>
            <a:ext cx="6392100" cy="13620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cstate="print">
            <a:lum bright="-17000" contrast="19000"/>
          </a:blip>
          <a:srcRect/>
          <a:stretch>
            <a:fillRect/>
          </a:stretch>
        </p:blipFill>
        <p:spPr bwMode="auto">
          <a:xfrm>
            <a:off x="685800" y="6019800"/>
            <a:ext cx="6496050" cy="2286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BCBA78D-C844-484E-9E41-0542D9A83C3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483352"/>
          </a:xfrm>
        </p:spPr>
        <p:txBody>
          <a:bodyPr>
            <a:normAutofit/>
          </a:bodyPr>
          <a:lstStyle/>
          <a:p>
            <a:r>
              <a:rPr lang="en-AU" sz="1600" b="1" dirty="0">
                <a:solidFill>
                  <a:schemeClr val="accent1">
                    <a:lumMod val="75000"/>
                  </a:schemeClr>
                </a:solidFill>
                <a:latin typeface="Verdana" pitchFamily="34" charset="0"/>
                <a:ea typeface="Verdana" pitchFamily="34" charset="0"/>
                <a:cs typeface="Verdana" pitchFamily="34" charset="0"/>
              </a:rPr>
              <a:t>          Families of Solutions:</a:t>
            </a:r>
            <a:endParaRPr lang="en-US" sz="1600" b="1" dirty="0">
              <a:solidFill>
                <a:schemeClr val="accent1">
                  <a:lumMod val="75000"/>
                </a:schemeClr>
              </a:solidFill>
              <a:latin typeface="Verdana" pitchFamily="34" charset="0"/>
              <a:ea typeface="Verdana" pitchFamily="34" charset="0"/>
              <a:cs typeface="Verdana" pitchFamily="34" charset="0"/>
            </a:endParaRPr>
          </a:p>
        </p:txBody>
      </p:sp>
      <p:sp>
        <p:nvSpPr>
          <p:cNvPr id="4" name="Rectangle 3"/>
          <p:cNvSpPr/>
          <p:nvPr/>
        </p:nvSpPr>
        <p:spPr>
          <a:xfrm>
            <a:off x="2950173" y="152842"/>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sp>
        <p:nvSpPr>
          <p:cNvPr id="5" name="Rectangle 4"/>
          <p:cNvSpPr/>
          <p:nvPr/>
        </p:nvSpPr>
        <p:spPr>
          <a:xfrm>
            <a:off x="914400" y="1524000"/>
            <a:ext cx="7543800" cy="2585323"/>
          </a:xfrm>
          <a:prstGeom prst="rect">
            <a:avLst/>
          </a:prstGeom>
        </p:spPr>
        <p:txBody>
          <a:bodyPr wrap="square">
            <a:spAutoFit/>
          </a:bodyPr>
          <a:lstStyle/>
          <a:p>
            <a:r>
              <a:rPr lang="en-AU" dirty="0"/>
              <a:t>Solving a first-order differential equation </a:t>
            </a:r>
            <a:r>
              <a:rPr lang="en-AU" b="1" dirty="0"/>
              <a:t>F(x, y, y</a:t>
            </a:r>
            <a:r>
              <a:rPr lang="el-GR" b="1" dirty="0">
                <a:latin typeface="Arial"/>
                <a:cs typeface="Arial"/>
              </a:rPr>
              <a:t>´</a:t>
            </a:r>
            <a:r>
              <a:rPr lang="en-AU" b="1" dirty="0">
                <a:latin typeface="Arial"/>
                <a:cs typeface="Arial"/>
              </a:rPr>
              <a:t> </a:t>
            </a:r>
            <a:r>
              <a:rPr lang="en-AU" b="1" dirty="0"/>
              <a:t>)= 0</a:t>
            </a:r>
            <a:r>
              <a:rPr lang="en-AU" i="1" dirty="0"/>
              <a:t>, </a:t>
            </a:r>
            <a:r>
              <a:rPr lang="en-AU" dirty="0"/>
              <a:t>we</a:t>
            </a:r>
          </a:p>
          <a:p>
            <a:r>
              <a:rPr lang="en-AU" dirty="0"/>
              <a:t>usually obtain a solution containing a single arbitrary constant or parameter c, i.e., </a:t>
            </a:r>
          </a:p>
          <a:p>
            <a:r>
              <a:rPr lang="en-AU" i="1" dirty="0"/>
              <a:t>                           </a:t>
            </a:r>
            <a:r>
              <a:rPr lang="en-AU" b="1" dirty="0"/>
              <a:t>G(x, y, c)= 0</a:t>
            </a:r>
          </a:p>
          <a:p>
            <a:r>
              <a:rPr lang="en-AU" dirty="0"/>
              <a:t> This is called </a:t>
            </a:r>
            <a:r>
              <a:rPr lang="en-AU" b="1" dirty="0">
                <a:solidFill>
                  <a:srgbClr val="FF0000"/>
                </a:solidFill>
              </a:rPr>
              <a:t>one-parameter family of solutions</a:t>
            </a:r>
            <a:r>
              <a:rPr lang="en-AU" b="1" dirty="0"/>
              <a:t>.</a:t>
            </a:r>
          </a:p>
          <a:p>
            <a:endParaRPr lang="en-AU" b="1" dirty="0"/>
          </a:p>
          <a:p>
            <a:r>
              <a:rPr lang="en-AU" dirty="0"/>
              <a:t>When solving an nth-order differential equation F(x, y, y</a:t>
            </a:r>
            <a:r>
              <a:rPr lang="el-GR" dirty="0">
                <a:latin typeface="Arial"/>
                <a:cs typeface="Arial"/>
              </a:rPr>
              <a:t>´</a:t>
            </a:r>
            <a:r>
              <a:rPr lang="en-AU" dirty="0"/>
              <a:t>, . . ., y</a:t>
            </a:r>
            <a:r>
              <a:rPr lang="en-AU" baseline="30000" dirty="0"/>
              <a:t>n</a:t>
            </a:r>
            <a:r>
              <a:rPr lang="en-AU" dirty="0"/>
              <a:t>)=0, we seek an </a:t>
            </a:r>
            <a:r>
              <a:rPr lang="en-AU" b="1" dirty="0">
                <a:solidFill>
                  <a:srgbClr val="FF0000"/>
                </a:solidFill>
              </a:rPr>
              <a:t>n-parameter family of solutions</a:t>
            </a:r>
          </a:p>
          <a:p>
            <a:r>
              <a:rPr lang="en-AU" b="1" dirty="0"/>
              <a:t>  </a:t>
            </a:r>
            <a:r>
              <a:rPr lang="es-ES" dirty="0"/>
              <a:t>                         </a:t>
            </a:r>
            <a:r>
              <a:rPr lang="es-ES" b="1" dirty="0"/>
              <a:t>G(x, y, c</a:t>
            </a:r>
            <a:r>
              <a:rPr lang="es-ES" b="1" baseline="-25000" dirty="0"/>
              <a:t>1</a:t>
            </a:r>
            <a:r>
              <a:rPr lang="es-ES" b="1" dirty="0"/>
              <a:t>, c</a:t>
            </a:r>
            <a:r>
              <a:rPr lang="es-ES" b="1" baseline="-25000" dirty="0"/>
              <a:t>2</a:t>
            </a:r>
            <a:r>
              <a:rPr lang="es-ES" b="1" dirty="0"/>
              <a:t>, . . . , </a:t>
            </a:r>
            <a:r>
              <a:rPr lang="es-ES" b="1" dirty="0" err="1"/>
              <a:t>c</a:t>
            </a:r>
            <a:r>
              <a:rPr lang="es-ES" b="1" baseline="-25000" dirty="0" err="1"/>
              <a:t>n</a:t>
            </a:r>
            <a:r>
              <a:rPr lang="es-ES" b="1" dirty="0"/>
              <a:t>)=  0</a:t>
            </a:r>
            <a:r>
              <a:rPr lang="es-ES" dirty="0"/>
              <a:t>.</a:t>
            </a:r>
            <a:endParaRPr lang="en-AU" dirty="0"/>
          </a:p>
        </p:txBody>
      </p:sp>
      <p:pic>
        <p:nvPicPr>
          <p:cNvPr id="4098" name="Picture 2"/>
          <p:cNvPicPr>
            <a:picLocks noChangeAspect="1" noChangeArrowheads="1"/>
          </p:cNvPicPr>
          <p:nvPr/>
        </p:nvPicPr>
        <p:blipFill>
          <a:blip r:embed="rId2" cstate="print">
            <a:lum bright="-16000" contrast="14000"/>
          </a:blip>
          <a:srcRect/>
          <a:stretch>
            <a:fillRect/>
          </a:stretch>
        </p:blipFill>
        <p:spPr bwMode="auto">
          <a:xfrm>
            <a:off x="1981201" y="3823598"/>
            <a:ext cx="4038600" cy="2815327"/>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9BCBA78D-C844-484E-9E41-0542D9A83C3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447800"/>
            <a:ext cx="7848600" cy="960120"/>
          </a:xfrm>
        </p:spPr>
        <p:txBody>
          <a:bodyPr>
            <a:noAutofit/>
          </a:bodyPr>
          <a:lstStyle/>
          <a:p>
            <a:pPr>
              <a:buNone/>
            </a:pPr>
            <a:r>
              <a:rPr lang="en-AU" sz="3600" b="1" dirty="0">
                <a:solidFill>
                  <a:srgbClr val="FF0000"/>
                </a:solidFill>
              </a:rPr>
              <a:t>Why should we learn</a:t>
            </a:r>
          </a:p>
          <a:p>
            <a:pPr>
              <a:buNone/>
            </a:pPr>
            <a:r>
              <a:rPr lang="en-AU" sz="3000" b="1" dirty="0">
                <a:solidFill>
                  <a:srgbClr val="0070C0"/>
                </a:solidFill>
              </a:rPr>
              <a:t> </a:t>
            </a:r>
            <a:r>
              <a:rPr lang="en-AU" sz="3600" b="1" dirty="0">
                <a:solidFill>
                  <a:schemeClr val="accent1">
                    <a:lumMod val="75000"/>
                  </a:schemeClr>
                </a:solidFill>
              </a:rPr>
              <a:t>Ordinary  Differential Equations  (ODEs) ?</a:t>
            </a:r>
          </a:p>
        </p:txBody>
      </p:sp>
      <p:sp>
        <p:nvSpPr>
          <p:cNvPr id="5" name="Slide Number Placeholder 4"/>
          <p:cNvSpPr>
            <a:spLocks noGrp="1"/>
          </p:cNvSpPr>
          <p:nvPr>
            <p:ph type="sldNum" sz="quarter" idx="12"/>
          </p:nvPr>
        </p:nvSpPr>
        <p:spPr/>
        <p:txBody>
          <a:bodyPr/>
          <a:lstStyle/>
          <a:p>
            <a:fld id="{9BCBA78D-C844-484E-9E41-0542D9A83C3C}"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391" y="1144524"/>
            <a:ext cx="7260609" cy="5483352"/>
          </a:xfrm>
        </p:spPr>
        <p:txBody>
          <a:bodyPr>
            <a:normAutofit/>
          </a:bodyPr>
          <a:lstStyle/>
          <a:p>
            <a:pPr>
              <a:buNone/>
            </a:pPr>
            <a:r>
              <a:rPr lang="en-AU" sz="1600" b="1" dirty="0">
                <a:latin typeface="Arial" pitchFamily="34" charset="0"/>
                <a:cs typeface="Arial" pitchFamily="34" charset="0"/>
              </a:rPr>
              <a:t>    </a:t>
            </a:r>
            <a:r>
              <a:rPr lang="en-AU" sz="1600" b="1" dirty="0">
                <a:solidFill>
                  <a:srgbClr val="002060"/>
                </a:solidFill>
                <a:latin typeface="Arial" pitchFamily="34" charset="0"/>
                <a:cs typeface="Arial" pitchFamily="34" charset="0"/>
              </a:rPr>
              <a:t>Systems of Differential Equations:</a:t>
            </a:r>
          </a:p>
          <a:p>
            <a:pPr>
              <a:buNone/>
            </a:pPr>
            <a:r>
              <a:rPr lang="en-AU" sz="1600" dirty="0">
                <a:latin typeface="Arial" pitchFamily="34" charset="0"/>
                <a:cs typeface="Arial" pitchFamily="34" charset="0"/>
              </a:rPr>
              <a:t>     A system of ordinary differential equations is two or more equations involving the derivatives of two or more unknown functions of a single independent variable.</a:t>
            </a:r>
            <a:endParaRPr lang="en-US" sz="1600" dirty="0">
              <a:latin typeface="Arial" pitchFamily="34" charset="0"/>
              <a:cs typeface="Arial" pitchFamily="34" charset="0"/>
            </a:endParaRPr>
          </a:p>
        </p:txBody>
      </p:sp>
      <p:sp>
        <p:nvSpPr>
          <p:cNvPr id="4" name="Rectangle 3"/>
          <p:cNvSpPr/>
          <p:nvPr/>
        </p:nvSpPr>
        <p:spPr>
          <a:xfrm>
            <a:off x="457200" y="304800"/>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pic>
        <p:nvPicPr>
          <p:cNvPr id="5122" name="Picture 2"/>
          <p:cNvPicPr>
            <a:picLocks noChangeAspect="1" noChangeArrowheads="1"/>
          </p:cNvPicPr>
          <p:nvPr/>
        </p:nvPicPr>
        <p:blipFill>
          <a:blip r:embed="rId2" cstate="print">
            <a:lum bright="-15000" contrast="26000"/>
          </a:blip>
          <a:srcRect/>
          <a:stretch>
            <a:fillRect/>
          </a:stretch>
        </p:blipFill>
        <p:spPr bwMode="auto">
          <a:xfrm>
            <a:off x="3505200" y="2201164"/>
            <a:ext cx="1981200" cy="1769872"/>
          </a:xfrm>
          <a:prstGeom prst="rect">
            <a:avLst/>
          </a:prstGeom>
          <a:noFill/>
          <a:ln w="9525">
            <a:noFill/>
            <a:miter lim="800000"/>
            <a:headEnd/>
            <a:tailEnd/>
          </a:ln>
          <a:effectLst/>
        </p:spPr>
      </p:pic>
      <p:sp>
        <p:nvSpPr>
          <p:cNvPr id="5" name="Rectangle 4"/>
          <p:cNvSpPr/>
          <p:nvPr/>
        </p:nvSpPr>
        <p:spPr>
          <a:xfrm>
            <a:off x="1311890" y="4063196"/>
            <a:ext cx="6879609" cy="830997"/>
          </a:xfrm>
          <a:prstGeom prst="rect">
            <a:avLst/>
          </a:prstGeom>
        </p:spPr>
        <p:txBody>
          <a:bodyPr wrap="square">
            <a:spAutoFit/>
          </a:bodyPr>
          <a:lstStyle/>
          <a:p>
            <a:r>
              <a:rPr lang="en-AU" sz="1600" dirty="0">
                <a:latin typeface="Arial" pitchFamily="34" charset="0"/>
                <a:cs typeface="Arial" pitchFamily="34" charset="0"/>
              </a:rPr>
              <a:t>A solution of the above system is a pair of differentiable functions </a:t>
            </a:r>
            <a:r>
              <a:rPr lang="en-AU" sz="1600" b="1" dirty="0">
                <a:latin typeface="Arial" pitchFamily="34" charset="0"/>
                <a:cs typeface="Arial" pitchFamily="34" charset="0"/>
              </a:rPr>
              <a:t>x=</a:t>
            </a:r>
            <a:r>
              <a:rPr lang="el-GR" sz="1600" b="1" dirty="0">
                <a:latin typeface="Arial" pitchFamily="34" charset="0"/>
                <a:cs typeface="Arial" pitchFamily="34" charset="0"/>
              </a:rPr>
              <a:t>φ</a:t>
            </a:r>
            <a:r>
              <a:rPr lang="en-AU" sz="1600" b="1" baseline="-25000" dirty="0">
                <a:latin typeface="Arial" pitchFamily="34" charset="0"/>
                <a:cs typeface="Arial" pitchFamily="34" charset="0"/>
              </a:rPr>
              <a:t>1</a:t>
            </a:r>
            <a:r>
              <a:rPr lang="en-AU" sz="1600" b="1" dirty="0">
                <a:latin typeface="Arial" pitchFamily="34" charset="0"/>
                <a:cs typeface="Arial" pitchFamily="34" charset="0"/>
              </a:rPr>
              <a:t>(t), y=</a:t>
            </a:r>
            <a:r>
              <a:rPr lang="el-GR" sz="1600" b="1" dirty="0">
                <a:latin typeface="Arial" pitchFamily="34" charset="0"/>
                <a:cs typeface="Arial" pitchFamily="34" charset="0"/>
              </a:rPr>
              <a:t> φ</a:t>
            </a:r>
            <a:r>
              <a:rPr lang="en-AU" sz="1600" b="1" baseline="-25000" dirty="0">
                <a:latin typeface="Arial" pitchFamily="34" charset="0"/>
                <a:cs typeface="Arial" pitchFamily="34" charset="0"/>
              </a:rPr>
              <a:t>2</a:t>
            </a:r>
            <a:r>
              <a:rPr lang="en-AU" sz="1600" b="1" dirty="0">
                <a:latin typeface="Arial" pitchFamily="34" charset="0"/>
                <a:cs typeface="Arial" pitchFamily="34" charset="0"/>
              </a:rPr>
              <a:t>(t ), </a:t>
            </a:r>
            <a:r>
              <a:rPr lang="en-AU" sz="1600" dirty="0">
                <a:latin typeface="Arial" pitchFamily="34" charset="0"/>
                <a:cs typeface="Arial" pitchFamily="34" charset="0"/>
              </a:rPr>
              <a:t>defined on a common interval I, that satisfy each equation of the system on this interval.</a:t>
            </a:r>
          </a:p>
        </p:txBody>
      </p:sp>
      <p:sp>
        <p:nvSpPr>
          <p:cNvPr id="6" name="Rounded Rectangle 5"/>
          <p:cNvSpPr/>
          <p:nvPr/>
        </p:nvSpPr>
        <p:spPr>
          <a:xfrm>
            <a:off x="1094095" y="914400"/>
            <a:ext cx="7287905" cy="4191000"/>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Slide Number Placeholder 6"/>
          <p:cNvSpPr>
            <a:spLocks noGrp="1"/>
          </p:cNvSpPr>
          <p:nvPr>
            <p:ph type="sldNum" sz="quarter" idx="12"/>
          </p:nvPr>
        </p:nvSpPr>
        <p:spPr/>
        <p:txBody>
          <a:bodyPr/>
          <a:lstStyle/>
          <a:p>
            <a:fld id="{9BCBA78D-C844-484E-9E41-0542D9A83C3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620000" cy="5483352"/>
          </a:xfrm>
        </p:spPr>
        <p:txBody>
          <a:bodyPr/>
          <a:lstStyle/>
          <a:p>
            <a:r>
              <a:rPr lang="en-US" dirty="0"/>
              <a:t>                </a:t>
            </a:r>
            <a:r>
              <a:rPr lang="en-US" dirty="0">
                <a:solidFill>
                  <a:srgbClr val="FF0000"/>
                </a:solidFill>
              </a:rPr>
              <a:t>Quiz Questions…..</a:t>
            </a:r>
          </a:p>
          <a:p>
            <a:r>
              <a:rPr lang="en-US" sz="1600" dirty="0">
                <a:latin typeface="Arial" pitchFamily="34" charset="0"/>
                <a:cs typeface="Arial" pitchFamily="34" charset="0"/>
              </a:rPr>
              <a:t>Specify the order and degree of the ODE</a:t>
            </a: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a:p>
            <a:r>
              <a:rPr lang="en-US" sz="1600" dirty="0">
                <a:latin typeface="Arial" pitchFamily="34" charset="0"/>
                <a:cs typeface="Arial" pitchFamily="34" charset="0"/>
              </a:rPr>
              <a:t>Is that Linear/nonlinear</a:t>
            </a: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a:p>
            <a:endParaRPr lang="en-US" sz="1600" dirty="0">
              <a:latin typeface="Arial" pitchFamily="34" charset="0"/>
              <a:cs typeface="Arial" pitchFamily="34" charset="0"/>
            </a:endParaRPr>
          </a:p>
          <a:p>
            <a:r>
              <a:rPr lang="en-US" sz="1600" dirty="0">
                <a:latin typeface="Arial" pitchFamily="34" charset="0"/>
                <a:cs typeface="Arial" pitchFamily="34" charset="0"/>
              </a:rPr>
              <a:t>Verify y is a solution of the ODE in left side</a:t>
            </a:r>
          </a:p>
          <a:p>
            <a:pPr>
              <a:buNone/>
            </a:pPr>
            <a:endParaRPr lang="en-US" sz="1600" dirty="0">
              <a:latin typeface="Arial" pitchFamily="34" charset="0"/>
              <a:cs typeface="Arial" pitchFamily="34" charset="0"/>
            </a:endParaRPr>
          </a:p>
          <a:p>
            <a:endParaRPr lang="en-US" sz="1600" dirty="0">
              <a:latin typeface="Arial" pitchFamily="34" charset="0"/>
              <a:cs typeface="Arial" pitchFamily="34" charset="0"/>
            </a:endParaRPr>
          </a:p>
        </p:txBody>
      </p:sp>
      <p:sp>
        <p:nvSpPr>
          <p:cNvPr id="4" name="Rectangle 3"/>
          <p:cNvSpPr/>
          <p:nvPr/>
        </p:nvSpPr>
        <p:spPr>
          <a:xfrm>
            <a:off x="457200" y="304800"/>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pic>
        <p:nvPicPr>
          <p:cNvPr id="6146" name="Picture 2"/>
          <p:cNvPicPr>
            <a:picLocks noChangeAspect="1" noChangeArrowheads="1"/>
          </p:cNvPicPr>
          <p:nvPr/>
        </p:nvPicPr>
        <p:blipFill>
          <a:blip r:embed="rId2" cstate="print">
            <a:lum bright="-19000" contrast="23000"/>
          </a:blip>
          <a:srcRect/>
          <a:stretch>
            <a:fillRect/>
          </a:stretch>
        </p:blipFill>
        <p:spPr bwMode="auto">
          <a:xfrm>
            <a:off x="2514600" y="1904999"/>
            <a:ext cx="2819400" cy="712269"/>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lum bright="-26000" contrast="20000"/>
          </a:blip>
          <a:srcRect/>
          <a:stretch>
            <a:fillRect/>
          </a:stretch>
        </p:blipFill>
        <p:spPr bwMode="auto">
          <a:xfrm>
            <a:off x="2590800" y="3124201"/>
            <a:ext cx="2057400" cy="743829"/>
          </a:xfrm>
          <a:prstGeom prst="rect">
            <a:avLst/>
          </a:prstGeom>
          <a:noFill/>
          <a:ln w="9525">
            <a:noFill/>
            <a:miter lim="800000"/>
            <a:headEnd/>
            <a:tailEnd/>
          </a:ln>
          <a:effectLst/>
        </p:spPr>
      </p:pic>
      <p:pic>
        <p:nvPicPr>
          <p:cNvPr id="6150" name="Picture 6"/>
          <p:cNvPicPr>
            <a:picLocks noChangeAspect="1" noChangeArrowheads="1"/>
          </p:cNvPicPr>
          <p:nvPr/>
        </p:nvPicPr>
        <p:blipFill>
          <a:blip r:embed="rId4" cstate="print">
            <a:lum bright="-13000" contrast="13000"/>
          </a:blip>
          <a:srcRect/>
          <a:stretch>
            <a:fillRect/>
          </a:stretch>
        </p:blipFill>
        <p:spPr bwMode="auto">
          <a:xfrm>
            <a:off x="2514600" y="4751891"/>
            <a:ext cx="4428226" cy="8382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9BCBA78D-C844-484E-9E41-0542D9A83C3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sp>
        <p:nvSpPr>
          <p:cNvPr id="5" name="TextBox 4"/>
          <p:cNvSpPr txBox="1"/>
          <p:nvPr/>
        </p:nvSpPr>
        <p:spPr>
          <a:xfrm>
            <a:off x="1244599" y="750332"/>
            <a:ext cx="6477000" cy="369332"/>
          </a:xfrm>
          <a:prstGeom prst="rect">
            <a:avLst/>
          </a:prstGeom>
          <a:noFill/>
        </p:spPr>
        <p:txBody>
          <a:bodyPr wrap="square" rtlCol="0">
            <a:spAutoFit/>
          </a:bodyPr>
          <a:lstStyle/>
          <a:p>
            <a:r>
              <a:rPr lang="en-AU" b="1" dirty="0">
                <a:solidFill>
                  <a:srgbClr val="FF0000"/>
                </a:solidFill>
              </a:rPr>
              <a:t>Initial Value Problems(IVPs):</a:t>
            </a:r>
          </a:p>
        </p:txBody>
      </p:sp>
      <p:pic>
        <p:nvPicPr>
          <p:cNvPr id="7170" name="Picture 2"/>
          <p:cNvPicPr>
            <a:picLocks noChangeAspect="1" noChangeArrowheads="1"/>
          </p:cNvPicPr>
          <p:nvPr/>
        </p:nvPicPr>
        <p:blipFill>
          <a:blip r:embed="rId2" cstate="print">
            <a:lum bright="-18000" contrast="27000"/>
          </a:blip>
          <a:srcRect/>
          <a:stretch>
            <a:fillRect/>
          </a:stretch>
        </p:blipFill>
        <p:spPr bwMode="auto">
          <a:xfrm>
            <a:off x="990600" y="1219200"/>
            <a:ext cx="6932023" cy="1219200"/>
          </a:xfrm>
          <a:prstGeom prst="rect">
            <a:avLst/>
          </a:prstGeom>
          <a:solidFill>
            <a:schemeClr val="accent1">
              <a:alpha val="44000"/>
            </a:schemeClr>
          </a:solidFill>
          <a:ln w="9525">
            <a:noFill/>
            <a:miter lim="800000"/>
            <a:headEnd/>
            <a:tailEnd/>
          </a:ln>
          <a:effectLst/>
        </p:spPr>
      </p:pic>
      <p:sp>
        <p:nvSpPr>
          <p:cNvPr id="7" name="Rectangle 6"/>
          <p:cNvSpPr/>
          <p:nvPr/>
        </p:nvSpPr>
        <p:spPr>
          <a:xfrm>
            <a:off x="762000" y="2590800"/>
            <a:ext cx="7848600" cy="830997"/>
          </a:xfrm>
          <a:prstGeom prst="rect">
            <a:avLst/>
          </a:prstGeom>
        </p:spPr>
        <p:txBody>
          <a:bodyPr wrap="square">
            <a:spAutoFit/>
          </a:bodyPr>
          <a:lstStyle/>
          <a:p>
            <a:r>
              <a:rPr lang="en-AU" sz="1600" dirty="0">
                <a:latin typeface="Rockwell" pitchFamily="18" charset="0"/>
                <a:cs typeface="Arial" pitchFamily="34" charset="0"/>
              </a:rPr>
              <a:t>where y</a:t>
            </a:r>
            <a:r>
              <a:rPr lang="en-AU" sz="1600" baseline="-25000" dirty="0">
                <a:latin typeface="Rockwell" pitchFamily="18" charset="0"/>
                <a:cs typeface="Arial" pitchFamily="34" charset="0"/>
              </a:rPr>
              <a:t>0</a:t>
            </a:r>
            <a:r>
              <a:rPr lang="en-AU" sz="1600" dirty="0">
                <a:latin typeface="Rockwell" pitchFamily="18" charset="0"/>
                <a:cs typeface="Arial" pitchFamily="34" charset="0"/>
              </a:rPr>
              <a:t>, y</a:t>
            </a:r>
            <a:r>
              <a:rPr lang="en-AU" sz="1600" baseline="-25000" dirty="0">
                <a:latin typeface="Rockwell" pitchFamily="18" charset="0"/>
                <a:cs typeface="Arial" pitchFamily="34" charset="0"/>
              </a:rPr>
              <a:t>1</a:t>
            </a:r>
            <a:r>
              <a:rPr lang="en-AU" sz="1600" dirty="0">
                <a:latin typeface="Rockwell" pitchFamily="18" charset="0"/>
                <a:cs typeface="Arial" pitchFamily="34" charset="0"/>
              </a:rPr>
              <a:t>, . . . , y</a:t>
            </a:r>
            <a:r>
              <a:rPr lang="en-AU" sz="1600" baseline="-25000" dirty="0">
                <a:latin typeface="Rockwell" pitchFamily="18" charset="0"/>
                <a:cs typeface="Arial" pitchFamily="34" charset="0"/>
              </a:rPr>
              <a:t>n-1</a:t>
            </a:r>
            <a:r>
              <a:rPr lang="en-AU" sz="1600" dirty="0">
                <a:latin typeface="Rockwell" pitchFamily="18" charset="0"/>
                <a:cs typeface="Arial" pitchFamily="34" charset="0"/>
              </a:rPr>
              <a:t> are arbitrary real constants, is called </a:t>
            </a:r>
            <a:r>
              <a:rPr lang="en-AU" sz="1600" b="1" dirty="0">
                <a:latin typeface="Rockwell" pitchFamily="18" charset="0"/>
                <a:cs typeface="Arial" pitchFamily="34" charset="0"/>
              </a:rPr>
              <a:t>an nth-order initial-value problem (IVP). </a:t>
            </a:r>
            <a:r>
              <a:rPr lang="en-AU" sz="1600" dirty="0">
                <a:latin typeface="Rockwell" pitchFamily="18" charset="0"/>
                <a:cs typeface="Arial" pitchFamily="34" charset="0"/>
              </a:rPr>
              <a:t>The values of y(x) and its first n-1 derivatives at x</a:t>
            </a:r>
            <a:r>
              <a:rPr lang="en-AU" sz="1600" baseline="-25000" dirty="0">
                <a:latin typeface="Rockwell" pitchFamily="18" charset="0"/>
                <a:cs typeface="Arial" pitchFamily="34" charset="0"/>
              </a:rPr>
              <a:t>0</a:t>
            </a:r>
            <a:r>
              <a:rPr lang="en-AU" sz="1600" dirty="0">
                <a:latin typeface="Rockwell" pitchFamily="18" charset="0"/>
                <a:cs typeface="Arial" pitchFamily="34" charset="0"/>
              </a:rPr>
              <a:t>, y(x</a:t>
            </a:r>
            <a:r>
              <a:rPr lang="en-AU" sz="1600" baseline="-25000" dirty="0">
                <a:latin typeface="Rockwell" pitchFamily="18" charset="0"/>
                <a:cs typeface="Arial" pitchFamily="34" charset="0"/>
              </a:rPr>
              <a:t>0</a:t>
            </a:r>
            <a:r>
              <a:rPr lang="en-AU" sz="1600" dirty="0">
                <a:latin typeface="Rockwell" pitchFamily="18" charset="0"/>
                <a:cs typeface="Arial" pitchFamily="34" charset="0"/>
              </a:rPr>
              <a:t>) = y</a:t>
            </a:r>
            <a:r>
              <a:rPr lang="en-AU" sz="1600" baseline="-25000" dirty="0">
                <a:latin typeface="Rockwell" pitchFamily="18" charset="0"/>
                <a:cs typeface="Arial" pitchFamily="34" charset="0"/>
              </a:rPr>
              <a:t>0</a:t>
            </a:r>
            <a:r>
              <a:rPr lang="en-AU" sz="1600" dirty="0">
                <a:latin typeface="Rockwell" pitchFamily="18" charset="0"/>
                <a:cs typeface="Arial" pitchFamily="34" charset="0"/>
              </a:rPr>
              <a:t>, y</a:t>
            </a:r>
            <a:r>
              <a:rPr lang="el-GR" sz="1600" dirty="0">
                <a:latin typeface="Arial" pitchFamily="34" charset="0"/>
                <a:cs typeface="Arial" pitchFamily="34" charset="0"/>
              </a:rPr>
              <a:t>´</a:t>
            </a:r>
            <a:r>
              <a:rPr lang="en-AU" sz="1600" dirty="0">
                <a:latin typeface="Rockwell" pitchFamily="18" charset="0"/>
                <a:cs typeface="Arial" pitchFamily="34" charset="0"/>
              </a:rPr>
              <a:t>(x</a:t>
            </a:r>
            <a:r>
              <a:rPr lang="en-AU" sz="1600" baseline="-25000" dirty="0">
                <a:latin typeface="Rockwell" pitchFamily="18" charset="0"/>
                <a:cs typeface="Arial" pitchFamily="34" charset="0"/>
              </a:rPr>
              <a:t>0</a:t>
            </a:r>
            <a:r>
              <a:rPr lang="en-AU" sz="1600" dirty="0">
                <a:latin typeface="Rockwell" pitchFamily="18" charset="0"/>
                <a:cs typeface="Arial" pitchFamily="34" charset="0"/>
              </a:rPr>
              <a:t>)= y1, . . . ,  y</a:t>
            </a:r>
            <a:r>
              <a:rPr lang="en-AU" sz="1600" baseline="30000" dirty="0">
                <a:latin typeface="Rockwell" pitchFamily="18" charset="0"/>
                <a:cs typeface="Arial" pitchFamily="34" charset="0"/>
              </a:rPr>
              <a:t>n-1</a:t>
            </a:r>
            <a:r>
              <a:rPr lang="en-AU" sz="1600" dirty="0">
                <a:latin typeface="Rockwell" pitchFamily="18" charset="0"/>
                <a:cs typeface="Arial" pitchFamily="34" charset="0"/>
              </a:rPr>
              <a:t>(x</a:t>
            </a:r>
            <a:r>
              <a:rPr lang="en-AU" sz="1600" baseline="-25000" dirty="0">
                <a:latin typeface="Rockwell" pitchFamily="18" charset="0"/>
                <a:cs typeface="Arial" pitchFamily="34" charset="0"/>
              </a:rPr>
              <a:t>0</a:t>
            </a:r>
            <a:r>
              <a:rPr lang="en-AU" sz="1600" dirty="0">
                <a:latin typeface="Rockwell" pitchFamily="18" charset="0"/>
                <a:cs typeface="Arial" pitchFamily="34" charset="0"/>
              </a:rPr>
              <a:t>) =y</a:t>
            </a:r>
            <a:r>
              <a:rPr lang="en-AU" sz="1600" baseline="-25000" dirty="0">
                <a:latin typeface="Rockwell" pitchFamily="18" charset="0"/>
                <a:cs typeface="Arial" pitchFamily="34" charset="0"/>
              </a:rPr>
              <a:t>n-1</a:t>
            </a:r>
            <a:r>
              <a:rPr lang="en-AU" sz="1600" dirty="0">
                <a:latin typeface="Rockwell" pitchFamily="18" charset="0"/>
                <a:cs typeface="Arial" pitchFamily="34" charset="0"/>
              </a:rPr>
              <a:t> are called </a:t>
            </a:r>
            <a:r>
              <a:rPr lang="en-AU" sz="1600" b="1" dirty="0">
                <a:latin typeface="Rockwell" pitchFamily="18" charset="0"/>
                <a:cs typeface="Arial" pitchFamily="34" charset="0"/>
              </a:rPr>
              <a:t>initial conditions (IC).</a:t>
            </a:r>
          </a:p>
        </p:txBody>
      </p:sp>
      <p:sp>
        <p:nvSpPr>
          <p:cNvPr id="8" name="Rectangle 7"/>
          <p:cNvSpPr/>
          <p:nvPr/>
        </p:nvSpPr>
        <p:spPr>
          <a:xfrm>
            <a:off x="914400" y="3733800"/>
            <a:ext cx="4238661" cy="646331"/>
          </a:xfrm>
          <a:prstGeom prst="rect">
            <a:avLst/>
          </a:prstGeom>
        </p:spPr>
        <p:txBody>
          <a:bodyPr wrap="none">
            <a:spAutoFit/>
          </a:bodyPr>
          <a:lstStyle/>
          <a:p>
            <a:r>
              <a:rPr lang="en-AU" b="1" dirty="0"/>
              <a:t>Geometric Interpretation of IVPs</a:t>
            </a:r>
            <a:r>
              <a:rPr lang="en-AU" dirty="0"/>
              <a:t>:</a:t>
            </a:r>
          </a:p>
          <a:p>
            <a:r>
              <a:rPr lang="en-AU" dirty="0"/>
              <a:t>For n=1,</a:t>
            </a:r>
          </a:p>
        </p:txBody>
      </p:sp>
      <p:pic>
        <p:nvPicPr>
          <p:cNvPr id="7171" name="Picture 3"/>
          <p:cNvPicPr>
            <a:picLocks noChangeAspect="1" noChangeArrowheads="1"/>
          </p:cNvPicPr>
          <p:nvPr/>
        </p:nvPicPr>
        <p:blipFill>
          <a:blip r:embed="rId3" cstate="print">
            <a:lum bright="-21000" contrast="30000"/>
          </a:blip>
          <a:srcRect/>
          <a:stretch>
            <a:fillRect/>
          </a:stretch>
        </p:blipFill>
        <p:spPr bwMode="auto">
          <a:xfrm>
            <a:off x="1066800" y="4495800"/>
            <a:ext cx="3416299" cy="12192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4953000" y="3657600"/>
            <a:ext cx="3124200" cy="2613873"/>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BCBA78D-C844-484E-9E41-0542D9A83C3C}"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sp>
        <p:nvSpPr>
          <p:cNvPr id="5" name="Rectangle 4"/>
          <p:cNvSpPr/>
          <p:nvPr/>
        </p:nvSpPr>
        <p:spPr>
          <a:xfrm>
            <a:off x="1143000" y="913776"/>
            <a:ext cx="3869970" cy="646331"/>
          </a:xfrm>
          <a:prstGeom prst="rect">
            <a:avLst/>
          </a:prstGeom>
        </p:spPr>
        <p:txBody>
          <a:bodyPr wrap="none">
            <a:spAutoFit/>
          </a:bodyPr>
          <a:lstStyle/>
          <a:p>
            <a:r>
              <a:rPr lang="en-AU" b="1" dirty="0">
                <a:solidFill>
                  <a:srgbClr val="FF0000"/>
                </a:solidFill>
              </a:rPr>
              <a:t>Geometric Interpretation of IVPs: </a:t>
            </a:r>
          </a:p>
          <a:p>
            <a:r>
              <a:rPr lang="en-AU" dirty="0"/>
              <a:t>For n=2,</a:t>
            </a:r>
          </a:p>
        </p:txBody>
      </p:sp>
      <p:pic>
        <p:nvPicPr>
          <p:cNvPr id="8194" name="Picture 2"/>
          <p:cNvPicPr>
            <a:picLocks noChangeAspect="1" noChangeArrowheads="1"/>
          </p:cNvPicPr>
          <p:nvPr/>
        </p:nvPicPr>
        <p:blipFill>
          <a:blip r:embed="rId2" cstate="print">
            <a:lum bright="-17000" contrast="24000"/>
          </a:blip>
          <a:srcRect/>
          <a:stretch>
            <a:fillRect/>
          </a:stretch>
        </p:blipFill>
        <p:spPr bwMode="auto">
          <a:xfrm>
            <a:off x="457200" y="1676399"/>
            <a:ext cx="3886200" cy="1046683"/>
          </a:xfrm>
          <a:prstGeom prst="rect">
            <a:avLst/>
          </a:prstGeom>
          <a:noFill/>
          <a:ln w="9525">
            <a:noFill/>
            <a:miter lim="800000"/>
            <a:headEnd/>
            <a:tailEnd/>
          </a:ln>
          <a:effectLst/>
        </p:spPr>
      </p:pic>
      <p:sp>
        <p:nvSpPr>
          <p:cNvPr id="6" name="TextBox 5"/>
          <p:cNvSpPr txBox="1"/>
          <p:nvPr/>
        </p:nvSpPr>
        <p:spPr>
          <a:xfrm>
            <a:off x="4495800" y="2133600"/>
            <a:ext cx="2209800" cy="646331"/>
          </a:xfrm>
          <a:prstGeom prst="rect">
            <a:avLst/>
          </a:prstGeom>
          <a:noFill/>
        </p:spPr>
        <p:txBody>
          <a:bodyPr wrap="square" rtlCol="0">
            <a:spAutoFit/>
          </a:bodyPr>
          <a:lstStyle/>
          <a:p>
            <a:r>
              <a:rPr lang="en-AU" dirty="0"/>
              <a:t>Two boundary conditions</a:t>
            </a:r>
          </a:p>
        </p:txBody>
      </p:sp>
      <p:pic>
        <p:nvPicPr>
          <p:cNvPr id="8195" name="Picture 3"/>
          <p:cNvPicPr>
            <a:picLocks noChangeAspect="1" noChangeArrowheads="1"/>
          </p:cNvPicPr>
          <p:nvPr/>
        </p:nvPicPr>
        <p:blipFill>
          <a:blip r:embed="rId3" cstate="print">
            <a:lum bright="-18000" contrast="19000"/>
          </a:blip>
          <a:srcRect/>
          <a:stretch>
            <a:fillRect/>
          </a:stretch>
        </p:blipFill>
        <p:spPr bwMode="auto">
          <a:xfrm>
            <a:off x="1524000" y="3219388"/>
            <a:ext cx="4419600" cy="3129946"/>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BCBA78D-C844-484E-9E41-0542D9A83C3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219200" y="1524000"/>
            <a:ext cx="3505200" cy="457200"/>
          </a:xfrm>
          <a:prstGeom prst="roundRect">
            <a:avLst/>
          </a:prstGeom>
          <a:solidFill>
            <a:srgbClr val="92D05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600200"/>
            <a:ext cx="7239000" cy="3352800"/>
          </a:xfrm>
        </p:spPr>
        <p:txBody>
          <a:bodyPr>
            <a:normAutofit fontScale="92500" lnSpcReduction="20000"/>
          </a:bodyPr>
          <a:lstStyle/>
          <a:p>
            <a:pPr>
              <a:buNone/>
            </a:pPr>
            <a:r>
              <a:rPr lang="en-AU" sz="1600" dirty="0">
                <a:latin typeface="Arial" pitchFamily="34" charset="0"/>
                <a:cs typeface="Arial" pitchFamily="34" charset="0"/>
              </a:rPr>
              <a:t>         </a:t>
            </a:r>
            <a:r>
              <a:rPr lang="en-AU" sz="2400" dirty="0">
                <a:solidFill>
                  <a:srgbClr val="FF6600"/>
                </a:solidFill>
                <a:latin typeface="Franklin Gothic Medium" pitchFamily="34" charset="0"/>
                <a:cs typeface="Arial" pitchFamily="34" charset="0"/>
              </a:rPr>
              <a:t>Mathematical Models: </a:t>
            </a:r>
          </a:p>
          <a:p>
            <a:pPr>
              <a:buNone/>
            </a:pPr>
            <a:r>
              <a:rPr lang="en-AU" sz="1800" dirty="0">
                <a:latin typeface="Franklin Gothic Medium" pitchFamily="34" charset="0"/>
                <a:cs typeface="Arial" pitchFamily="34" charset="0"/>
              </a:rPr>
              <a:t>     The mathematical description of a system of  phenomenon is called a </a:t>
            </a:r>
            <a:r>
              <a:rPr lang="en-AU" sz="1800" b="1" dirty="0">
                <a:solidFill>
                  <a:schemeClr val="accent1"/>
                </a:solidFill>
                <a:latin typeface="Franklin Gothic Medium" pitchFamily="34" charset="0"/>
                <a:cs typeface="Arial" pitchFamily="34" charset="0"/>
              </a:rPr>
              <a:t>mathematical model.</a:t>
            </a:r>
          </a:p>
          <a:p>
            <a:pPr>
              <a:buNone/>
            </a:pPr>
            <a:r>
              <a:rPr lang="en-AU" sz="1800" dirty="0">
                <a:latin typeface="Franklin Gothic Medium" pitchFamily="34" charset="0"/>
                <a:cs typeface="Arial" pitchFamily="34" charset="0"/>
              </a:rPr>
              <a:t>      Construction of a mathematical model of a system starts with</a:t>
            </a:r>
          </a:p>
          <a:p>
            <a:pPr>
              <a:buNone/>
            </a:pPr>
            <a:r>
              <a:rPr lang="en-AU" sz="1800" b="1" dirty="0">
                <a:latin typeface="Franklin Gothic Medium" pitchFamily="34" charset="0"/>
                <a:cs typeface="Arial" pitchFamily="34" charset="0"/>
              </a:rPr>
              <a:t>      (a) </a:t>
            </a:r>
            <a:r>
              <a:rPr lang="en-AU" sz="1800" dirty="0">
                <a:latin typeface="Franklin Gothic Medium" pitchFamily="34" charset="0"/>
                <a:cs typeface="Arial" pitchFamily="34" charset="0"/>
              </a:rPr>
              <a:t>identification of the variables that are responsible for changing  the system.</a:t>
            </a:r>
          </a:p>
          <a:p>
            <a:pPr>
              <a:buNone/>
            </a:pPr>
            <a:endParaRPr lang="en-AU" sz="1800" dirty="0">
              <a:latin typeface="Franklin Gothic Medium" pitchFamily="34" charset="0"/>
              <a:cs typeface="Arial" pitchFamily="34" charset="0"/>
            </a:endParaRPr>
          </a:p>
          <a:p>
            <a:pPr algn="just">
              <a:buNone/>
            </a:pPr>
            <a:r>
              <a:rPr lang="en-AU" sz="1800" b="1" dirty="0">
                <a:latin typeface="Franklin Gothic Medium" pitchFamily="34" charset="0"/>
                <a:cs typeface="Arial" pitchFamily="34" charset="0"/>
              </a:rPr>
              <a:t>      (b) </a:t>
            </a:r>
            <a:r>
              <a:rPr lang="en-AU" sz="1800" dirty="0">
                <a:latin typeface="Franklin Gothic Medium" pitchFamily="34" charset="0"/>
                <a:cs typeface="Arial" pitchFamily="34" charset="0"/>
              </a:rPr>
              <a:t>make a set of reasonable assumptions, or hypotheses, about the</a:t>
            </a:r>
          </a:p>
          <a:p>
            <a:pPr algn="just">
              <a:buNone/>
            </a:pPr>
            <a:r>
              <a:rPr lang="en-AU" sz="1800" dirty="0">
                <a:latin typeface="Franklin Gothic Medium" pitchFamily="34" charset="0"/>
                <a:cs typeface="Arial" pitchFamily="34" charset="0"/>
              </a:rPr>
              <a:t>      system we are trying to describe. These assumptions will also  include any empirical laws that may be applicable to the system.</a:t>
            </a:r>
            <a:endParaRPr lang="en-AU" sz="1800" b="1" dirty="0">
              <a:latin typeface="Franklin Gothic Medium" pitchFamily="34" charset="0"/>
              <a:cs typeface="Arial" pitchFamily="34" charset="0"/>
            </a:endParaRPr>
          </a:p>
          <a:p>
            <a:pPr>
              <a:buNone/>
            </a:pPr>
            <a:r>
              <a:rPr lang="en-AU" sz="1800" b="1" dirty="0">
                <a:latin typeface="Franklin Gothic Medium" pitchFamily="34" charset="0"/>
                <a:cs typeface="Arial" pitchFamily="34" charset="0"/>
              </a:rPr>
              <a:t>     </a:t>
            </a:r>
            <a:endParaRPr lang="en-US" sz="1800" dirty="0">
              <a:latin typeface="Franklin Gothic Medium" pitchFamily="34" charset="0"/>
              <a:cs typeface="Arial" pitchFamily="34" charset="0"/>
            </a:endParaRPr>
          </a:p>
        </p:txBody>
      </p:sp>
      <p:sp>
        <p:nvSpPr>
          <p:cNvPr id="4" name="Rectangle 3"/>
          <p:cNvSpPr/>
          <p:nvPr/>
        </p:nvSpPr>
        <p:spPr>
          <a:xfrm>
            <a:off x="457200" y="304800"/>
            <a:ext cx="5352747" cy="369332"/>
          </a:xfrm>
          <a:prstGeom prst="rect">
            <a:avLst/>
          </a:prstGeom>
        </p:spPr>
        <p:txBody>
          <a:bodyPr wrap="none">
            <a:spAutoFit/>
          </a:bodyPr>
          <a:lstStyle/>
          <a:p>
            <a:r>
              <a:rPr lang="en-US" b="1" dirty="0">
                <a:latin typeface="Arial" pitchFamily="34" charset="0"/>
                <a:cs typeface="Arial" pitchFamily="34" charset="0"/>
              </a:rPr>
              <a:t>Differential Equations as Mathematical Models:</a:t>
            </a:r>
            <a:endParaRPr lang="en-AU" b="1" dirty="0">
              <a:latin typeface="Arial" pitchFamily="34" charset="0"/>
              <a:cs typeface="Arial" pitchFamily="34" charset="0"/>
            </a:endParaRPr>
          </a:p>
        </p:txBody>
      </p:sp>
      <p:sp>
        <p:nvSpPr>
          <p:cNvPr id="5" name="Rounded Rectangle 4"/>
          <p:cNvSpPr/>
          <p:nvPr/>
        </p:nvSpPr>
        <p:spPr>
          <a:xfrm>
            <a:off x="914400" y="1981200"/>
            <a:ext cx="7543800" cy="2743200"/>
          </a:xfrm>
          <a:prstGeom prst="round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9BCBA78D-C844-484E-9E41-0542D9A83C3C}" type="slidenum">
              <a:rPr lang="en-US" smtClean="0"/>
              <a:pPr/>
              <a:t>24</a:t>
            </a:fld>
            <a:endParaRPr lang="en-US"/>
          </a:p>
        </p:txBody>
      </p:sp>
    </p:spTree>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5275803" cy="369332"/>
          </a:xfrm>
          <a:prstGeom prst="rect">
            <a:avLst/>
          </a:prstGeom>
        </p:spPr>
        <p:txBody>
          <a:bodyPr wrap="none">
            <a:spAutoFit/>
          </a:bodyPr>
          <a:lstStyle/>
          <a:p>
            <a:r>
              <a:rPr lang="en-US" b="1" dirty="0">
                <a:latin typeface="Arial" pitchFamily="34" charset="0"/>
                <a:cs typeface="Arial" pitchFamily="34" charset="0"/>
              </a:rPr>
              <a:t>Differential Equations as Mathematical Models</a:t>
            </a:r>
            <a:endParaRPr lang="en-AU" b="1" dirty="0">
              <a:latin typeface="Arial" pitchFamily="34" charset="0"/>
              <a:cs typeface="Arial" pitchFamily="34" charset="0"/>
            </a:endParaRPr>
          </a:p>
        </p:txBody>
      </p:sp>
      <p:pic>
        <p:nvPicPr>
          <p:cNvPr id="10242" name="Picture 2"/>
          <p:cNvPicPr>
            <a:picLocks noChangeAspect="1" noChangeArrowheads="1"/>
          </p:cNvPicPr>
          <p:nvPr/>
        </p:nvPicPr>
        <p:blipFill>
          <a:blip r:embed="rId2" cstate="print">
            <a:lum bright="-15000" contrast="16000"/>
          </a:blip>
          <a:srcRect/>
          <a:stretch>
            <a:fillRect/>
          </a:stretch>
        </p:blipFill>
        <p:spPr bwMode="auto">
          <a:xfrm>
            <a:off x="685800" y="1371600"/>
            <a:ext cx="7848600" cy="4038600"/>
          </a:xfrm>
          <a:prstGeom prst="rect">
            <a:avLst/>
          </a:prstGeom>
          <a:noFill/>
          <a:ln w="25400">
            <a:solidFill>
              <a:schemeClr val="accent2">
                <a:alpha val="99000"/>
              </a:schemeClr>
            </a:solidFill>
            <a:miter lim="800000"/>
            <a:headEnd/>
            <a:tailEnd/>
          </a:ln>
          <a:effectLst>
            <a:outerShdw blurRad="50800" dist="38100" dir="5400000" algn="t" rotWithShape="0">
              <a:schemeClr val="accent1">
                <a:alpha val="40000"/>
              </a:schemeClr>
            </a:outerShdw>
          </a:effectLst>
        </p:spPr>
      </p:pic>
      <p:sp>
        <p:nvSpPr>
          <p:cNvPr id="5" name="TextBox 4"/>
          <p:cNvSpPr txBox="1"/>
          <p:nvPr/>
        </p:nvSpPr>
        <p:spPr>
          <a:xfrm>
            <a:off x="838200" y="6248400"/>
            <a:ext cx="5486400" cy="307777"/>
          </a:xfrm>
          <a:prstGeom prst="rect">
            <a:avLst/>
          </a:prstGeom>
          <a:noFill/>
        </p:spPr>
        <p:txBody>
          <a:bodyPr wrap="square" rtlCol="0">
            <a:spAutoFit/>
          </a:bodyPr>
          <a:lstStyle/>
          <a:p>
            <a:r>
              <a:rPr lang="en-AU" sz="1400" dirty="0">
                <a:latin typeface="Arial" pitchFamily="34" charset="0"/>
                <a:cs typeface="Arial" pitchFamily="34" charset="0"/>
              </a:rPr>
              <a:t>Source: Dennis </a:t>
            </a:r>
            <a:r>
              <a:rPr lang="en-AU" sz="1400" dirty="0" err="1">
                <a:latin typeface="Arial" pitchFamily="34" charset="0"/>
                <a:cs typeface="Arial" pitchFamily="34" charset="0"/>
              </a:rPr>
              <a:t>Zill</a:t>
            </a:r>
            <a:r>
              <a:rPr lang="en-AU" sz="1400" dirty="0">
                <a:latin typeface="Arial" pitchFamily="34" charset="0"/>
                <a:cs typeface="Arial" pitchFamily="34" charset="0"/>
              </a:rPr>
              <a:t>. 10</a:t>
            </a:r>
            <a:r>
              <a:rPr lang="en-AU" sz="1400" baseline="30000" dirty="0">
                <a:latin typeface="Arial" pitchFamily="34" charset="0"/>
                <a:cs typeface="Arial" pitchFamily="34" charset="0"/>
              </a:rPr>
              <a:t>th</a:t>
            </a:r>
            <a:r>
              <a:rPr lang="en-AU" sz="1400" dirty="0">
                <a:latin typeface="Arial" pitchFamily="34" charset="0"/>
                <a:cs typeface="Arial" pitchFamily="34" charset="0"/>
              </a:rPr>
              <a:t> </a:t>
            </a:r>
            <a:r>
              <a:rPr lang="en-AU" sz="1400" dirty="0" err="1">
                <a:latin typeface="Arial" pitchFamily="34" charset="0"/>
                <a:cs typeface="Arial" pitchFamily="34" charset="0"/>
              </a:rPr>
              <a:t>edi</a:t>
            </a:r>
            <a:r>
              <a:rPr lang="en-AU" sz="1400" dirty="0">
                <a:latin typeface="Arial" pitchFamily="34" charset="0"/>
                <a:cs typeface="Arial" pitchFamily="34" charset="0"/>
              </a:rPr>
              <a:t>. pp-21</a:t>
            </a:r>
          </a:p>
        </p:txBody>
      </p:sp>
      <p:sp>
        <p:nvSpPr>
          <p:cNvPr id="8" name="Rounded Rectangle 7"/>
          <p:cNvSpPr/>
          <p:nvPr/>
        </p:nvSpPr>
        <p:spPr>
          <a:xfrm>
            <a:off x="1524000" y="914400"/>
            <a:ext cx="4209003" cy="457200"/>
          </a:xfrm>
          <a:prstGeom prst="round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a:t>The Modeling Process with ODE</a:t>
            </a:r>
            <a:endParaRPr lang="en-US" sz="2000" b="1" dirty="0"/>
          </a:p>
        </p:txBody>
      </p:sp>
      <p:sp>
        <p:nvSpPr>
          <p:cNvPr id="3" name="Slide Number Placeholder 2"/>
          <p:cNvSpPr>
            <a:spLocks noGrp="1"/>
          </p:cNvSpPr>
          <p:nvPr>
            <p:ph type="sldNum" sz="quarter" idx="12"/>
          </p:nvPr>
        </p:nvSpPr>
        <p:spPr/>
        <p:txBody>
          <a:bodyPr/>
          <a:lstStyle/>
          <a:p>
            <a:fld id="{9BCBA78D-C844-484E-9E41-0542D9A83C3C}" type="slidenum">
              <a:rPr lang="en-US" smtClean="0"/>
              <a:pPr/>
              <a:t>25</a:t>
            </a:fld>
            <a:endParaRPr lang="en-US"/>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533400" y="2667000"/>
            <a:ext cx="7848600" cy="27432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990600"/>
            <a:ext cx="7620000" cy="5483352"/>
          </a:xfrm>
        </p:spPr>
        <p:txBody>
          <a:bodyPr/>
          <a:lstStyle/>
          <a:p>
            <a:r>
              <a:rPr lang="en-AU" sz="2000" b="1" dirty="0">
                <a:solidFill>
                  <a:srgbClr val="0070C0"/>
                </a:solidFill>
                <a:latin typeface="Arial" pitchFamily="34" charset="0"/>
                <a:cs typeface="Arial" pitchFamily="34" charset="0"/>
              </a:rPr>
              <a:t>         Population Dynamics</a:t>
            </a:r>
          </a:p>
          <a:p>
            <a:pPr>
              <a:buNone/>
            </a:pPr>
            <a:r>
              <a:rPr lang="en-AU" sz="1600" dirty="0">
                <a:latin typeface="Arial" pitchFamily="34" charset="0"/>
                <a:cs typeface="Arial" pitchFamily="34" charset="0"/>
              </a:rPr>
              <a:t>      Malthusian model is the assumption that the rate at which the population of a   country grows at a certain time is proportional to the total population of the country at that time.  In other words, the more people there are at time t, the more there are going to be in the future</a:t>
            </a:r>
            <a:r>
              <a:rPr lang="en-AU" sz="1600" i="1" dirty="0">
                <a:latin typeface="Arial" pitchFamily="34" charset="0"/>
                <a:cs typeface="Arial" pitchFamily="34" charset="0"/>
              </a:rPr>
              <a:t>. </a:t>
            </a:r>
          </a:p>
          <a:p>
            <a:endParaRPr lang="en-AU" sz="1600" i="1" dirty="0">
              <a:latin typeface="Arial" pitchFamily="34" charset="0"/>
              <a:cs typeface="Arial" pitchFamily="34" charset="0"/>
            </a:endParaRPr>
          </a:p>
          <a:p>
            <a:pPr>
              <a:buNone/>
            </a:pPr>
            <a:r>
              <a:rPr lang="en-AU" sz="1600" i="1" dirty="0">
                <a:latin typeface="Arial" pitchFamily="34" charset="0"/>
                <a:cs typeface="Arial" pitchFamily="34" charset="0"/>
              </a:rPr>
              <a:t>     </a:t>
            </a:r>
            <a:r>
              <a:rPr lang="en-AU" sz="1600" dirty="0">
                <a:latin typeface="Arial" pitchFamily="34" charset="0"/>
                <a:cs typeface="Arial" pitchFamily="34" charset="0"/>
              </a:rPr>
              <a:t>In mathematical terms, if </a:t>
            </a:r>
            <a:r>
              <a:rPr lang="en-AU" sz="1600" b="1" dirty="0">
                <a:latin typeface="Arial" pitchFamily="34" charset="0"/>
                <a:cs typeface="Arial" pitchFamily="34" charset="0"/>
              </a:rPr>
              <a:t>P(t) </a:t>
            </a:r>
            <a:r>
              <a:rPr lang="en-AU" sz="1600" dirty="0">
                <a:latin typeface="Arial" pitchFamily="34" charset="0"/>
                <a:cs typeface="Arial" pitchFamily="34" charset="0"/>
              </a:rPr>
              <a:t>denotes the total population at time </a:t>
            </a:r>
            <a:r>
              <a:rPr lang="en-AU" sz="1600" b="1" dirty="0">
                <a:latin typeface="Arial" pitchFamily="34" charset="0"/>
                <a:cs typeface="Arial" pitchFamily="34" charset="0"/>
              </a:rPr>
              <a:t>t</a:t>
            </a:r>
            <a:r>
              <a:rPr lang="en-AU" sz="1600" dirty="0">
                <a:latin typeface="Arial" pitchFamily="34" charset="0"/>
                <a:cs typeface="Arial" pitchFamily="34" charset="0"/>
              </a:rPr>
              <a:t>, then this assumption can be expressed as</a:t>
            </a:r>
          </a:p>
          <a:p>
            <a:pPr>
              <a:buNone/>
            </a:pPr>
            <a:endParaRPr lang="en-US" sz="1600" dirty="0">
              <a:latin typeface="Arial" pitchFamily="34" charset="0"/>
              <a:cs typeface="Arial" pitchFamily="34" charset="0"/>
            </a:endParaRPr>
          </a:p>
        </p:txBody>
      </p:sp>
      <p:sp>
        <p:nvSpPr>
          <p:cNvPr id="4" name="Rectangle 3"/>
          <p:cNvSpPr/>
          <p:nvPr/>
        </p:nvSpPr>
        <p:spPr>
          <a:xfrm>
            <a:off x="457200" y="304800"/>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pic>
        <p:nvPicPr>
          <p:cNvPr id="11267" name="Picture 3"/>
          <p:cNvPicPr>
            <a:picLocks noChangeAspect="1" noChangeArrowheads="1"/>
          </p:cNvPicPr>
          <p:nvPr/>
        </p:nvPicPr>
        <p:blipFill>
          <a:blip r:embed="rId2" cstate="print">
            <a:lum bright="-22000" contrast="38000"/>
          </a:blip>
          <a:srcRect/>
          <a:stretch>
            <a:fillRect/>
          </a:stretch>
        </p:blipFill>
        <p:spPr bwMode="auto">
          <a:xfrm>
            <a:off x="2438399" y="3581400"/>
            <a:ext cx="3733801" cy="952763"/>
          </a:xfrm>
          <a:prstGeom prst="rect">
            <a:avLst/>
          </a:prstGeom>
          <a:noFill/>
          <a:ln w="9525">
            <a:noFill/>
            <a:miter lim="800000"/>
            <a:headEnd/>
            <a:tailEnd/>
          </a:ln>
          <a:effectLst/>
        </p:spPr>
      </p:pic>
      <p:sp>
        <p:nvSpPr>
          <p:cNvPr id="6" name="Rectangle 5"/>
          <p:cNvSpPr/>
          <p:nvPr/>
        </p:nvSpPr>
        <p:spPr>
          <a:xfrm>
            <a:off x="838200" y="4876800"/>
            <a:ext cx="3751348" cy="369332"/>
          </a:xfrm>
          <a:prstGeom prst="rect">
            <a:avLst/>
          </a:prstGeom>
        </p:spPr>
        <p:txBody>
          <a:bodyPr wrap="none">
            <a:spAutoFit/>
          </a:bodyPr>
          <a:lstStyle/>
          <a:p>
            <a:r>
              <a:rPr lang="en-AU" sz="1600" dirty="0">
                <a:latin typeface="Arial" pitchFamily="34" charset="0"/>
                <a:cs typeface="Arial" pitchFamily="34" charset="0"/>
              </a:rPr>
              <a:t>where k is a constant of proportionality</a:t>
            </a:r>
            <a:r>
              <a:rPr lang="en-AU" i="1" dirty="0"/>
              <a:t>.</a:t>
            </a:r>
            <a:endParaRPr lang="en-AU" dirty="0"/>
          </a:p>
        </p:txBody>
      </p:sp>
      <p:sp>
        <p:nvSpPr>
          <p:cNvPr id="7" name="Rectangle 6"/>
          <p:cNvSpPr/>
          <p:nvPr/>
        </p:nvSpPr>
        <p:spPr>
          <a:xfrm>
            <a:off x="457200" y="304800"/>
            <a:ext cx="5275803" cy="369332"/>
          </a:xfrm>
          <a:prstGeom prst="rect">
            <a:avLst/>
          </a:prstGeom>
        </p:spPr>
        <p:txBody>
          <a:bodyPr wrap="none">
            <a:spAutoFit/>
          </a:bodyPr>
          <a:lstStyle/>
          <a:p>
            <a:r>
              <a:rPr lang="en-US" b="1" dirty="0">
                <a:latin typeface="Arial" pitchFamily="34" charset="0"/>
                <a:cs typeface="Arial" pitchFamily="34" charset="0"/>
              </a:rPr>
              <a:t>Differential Equations as Mathematical Models</a:t>
            </a:r>
            <a:endParaRPr lang="en-AU" b="1" dirty="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9BCBA78D-C844-484E-9E41-0542D9A83C3C}" type="slidenum">
              <a:rPr lang="en-US" smtClean="0"/>
              <a:pPr/>
              <a:t>26</a:t>
            </a:fld>
            <a:endParaRPr lang="en-US"/>
          </a:p>
        </p:txBody>
      </p:sp>
    </p:spTree>
  </p:cSld>
  <p:clrMapOvr>
    <a:masterClrMapping/>
  </p:clrMapOvr>
  <p:transition spd="med">
    <p:cover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600200" y="3446581"/>
            <a:ext cx="7239000" cy="2819400"/>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57200" y="304800"/>
            <a:ext cx="2634054" cy="369332"/>
          </a:xfrm>
          <a:prstGeom prst="rect">
            <a:avLst/>
          </a:prstGeom>
        </p:spPr>
        <p:txBody>
          <a:bodyPr wrap="none">
            <a:spAutoFit/>
          </a:bodyPr>
          <a:lstStyle/>
          <a:p>
            <a:r>
              <a:rPr lang="en-US" b="1" dirty="0">
                <a:latin typeface="Arial" pitchFamily="34" charset="0"/>
                <a:cs typeface="Arial" pitchFamily="34" charset="0"/>
              </a:rPr>
              <a:t>Differential Equations </a:t>
            </a:r>
            <a:endParaRPr lang="en-AU" b="1" dirty="0">
              <a:latin typeface="Arial" pitchFamily="34" charset="0"/>
              <a:cs typeface="Arial" pitchFamily="34" charset="0"/>
            </a:endParaRPr>
          </a:p>
        </p:txBody>
      </p:sp>
      <p:sp>
        <p:nvSpPr>
          <p:cNvPr id="5" name="Rectangle 4"/>
          <p:cNvSpPr/>
          <p:nvPr/>
        </p:nvSpPr>
        <p:spPr>
          <a:xfrm>
            <a:off x="1143000" y="733801"/>
            <a:ext cx="5029200" cy="2431435"/>
          </a:xfrm>
          <a:prstGeom prst="rect">
            <a:avLst/>
          </a:prstGeom>
        </p:spPr>
        <p:txBody>
          <a:bodyPr wrap="square">
            <a:spAutoFit/>
          </a:bodyPr>
          <a:lstStyle/>
          <a:p>
            <a:r>
              <a:rPr lang="en-AU" sz="2200" b="1" u="sng" dirty="0">
                <a:solidFill>
                  <a:srgbClr val="0070C0"/>
                </a:solidFill>
              </a:rPr>
              <a:t>Newton’s Law of Cooling/Warming:</a:t>
            </a:r>
          </a:p>
          <a:p>
            <a:endParaRPr lang="en-AU" dirty="0"/>
          </a:p>
          <a:p>
            <a:r>
              <a:rPr lang="en-AU" sz="1600" dirty="0"/>
              <a:t>According to Newton’s empirical law of cooling/warming, the rate at which the temperature of a body changes is proportional to the difference between  the temperature of the body and the temperature of the surrounding  medium, the so-called ambient temperature.</a:t>
            </a:r>
          </a:p>
        </p:txBody>
      </p:sp>
      <p:sp>
        <p:nvSpPr>
          <p:cNvPr id="6" name="TextBox 5"/>
          <p:cNvSpPr txBox="1"/>
          <p:nvPr/>
        </p:nvSpPr>
        <p:spPr>
          <a:xfrm>
            <a:off x="1815450" y="3106818"/>
            <a:ext cx="6858000" cy="2369880"/>
          </a:xfrm>
          <a:prstGeom prst="rect">
            <a:avLst/>
          </a:prstGeom>
          <a:noFill/>
        </p:spPr>
        <p:txBody>
          <a:bodyPr wrap="square" rtlCol="0">
            <a:spAutoFit/>
          </a:bodyPr>
          <a:lstStyle/>
          <a:p>
            <a:endParaRPr lang="en-AU" sz="1600" dirty="0">
              <a:latin typeface="Arial" pitchFamily="34" charset="0"/>
              <a:cs typeface="Arial" pitchFamily="34" charset="0"/>
            </a:endParaRPr>
          </a:p>
          <a:p>
            <a:endParaRPr lang="en-AU" sz="1600" dirty="0">
              <a:latin typeface="Arial" pitchFamily="34" charset="0"/>
              <a:cs typeface="Arial" pitchFamily="34" charset="0"/>
            </a:endParaRPr>
          </a:p>
          <a:p>
            <a:r>
              <a:rPr lang="en-AU" sz="1600" dirty="0">
                <a:latin typeface="Arial" pitchFamily="34" charset="0"/>
                <a:cs typeface="Arial" pitchFamily="34" charset="0"/>
              </a:rPr>
              <a:t>If </a:t>
            </a:r>
            <a:r>
              <a:rPr lang="en-AU" sz="1600" b="1" dirty="0">
                <a:latin typeface="Arial" pitchFamily="34" charset="0"/>
                <a:cs typeface="Arial" pitchFamily="34" charset="0"/>
              </a:rPr>
              <a:t>T(t) </a:t>
            </a:r>
            <a:r>
              <a:rPr lang="en-AU" sz="1600" dirty="0">
                <a:latin typeface="Arial" pitchFamily="34" charset="0"/>
                <a:cs typeface="Arial" pitchFamily="34" charset="0"/>
              </a:rPr>
              <a:t>represents the temperature of a body at time </a:t>
            </a:r>
            <a:r>
              <a:rPr lang="en-AU" sz="1600" b="1" dirty="0">
                <a:latin typeface="Arial" pitchFamily="34" charset="0"/>
                <a:cs typeface="Arial" pitchFamily="34" charset="0"/>
              </a:rPr>
              <a:t>t, T</a:t>
            </a:r>
            <a:r>
              <a:rPr lang="en-AU" sz="1600" b="1" baseline="-25000" dirty="0">
                <a:latin typeface="Arial" pitchFamily="34" charset="0"/>
                <a:cs typeface="Arial" pitchFamily="34" charset="0"/>
              </a:rPr>
              <a:t>m</a:t>
            </a:r>
            <a:r>
              <a:rPr lang="en-AU" sz="1600" b="1" dirty="0">
                <a:latin typeface="Arial" pitchFamily="34" charset="0"/>
                <a:cs typeface="Arial" pitchFamily="34" charset="0"/>
              </a:rPr>
              <a:t> </a:t>
            </a:r>
            <a:r>
              <a:rPr lang="en-AU" sz="1600" dirty="0">
                <a:latin typeface="Arial" pitchFamily="34" charset="0"/>
                <a:cs typeface="Arial" pitchFamily="34" charset="0"/>
              </a:rPr>
              <a:t>the temperature of the surrounding medium, and </a:t>
            </a:r>
            <a:r>
              <a:rPr lang="en-AU" sz="1600" b="1" i="1" dirty="0" err="1">
                <a:latin typeface="Arial" pitchFamily="34" charset="0"/>
                <a:cs typeface="Arial" pitchFamily="34" charset="0"/>
              </a:rPr>
              <a:t>dT</a:t>
            </a:r>
            <a:r>
              <a:rPr lang="en-AU" sz="1600" b="1" i="1" dirty="0">
                <a:latin typeface="Arial" pitchFamily="34" charset="0"/>
                <a:cs typeface="Arial" pitchFamily="34" charset="0"/>
              </a:rPr>
              <a:t>/</a:t>
            </a:r>
            <a:r>
              <a:rPr lang="en-AU" sz="1600" b="1" i="1" dirty="0" err="1">
                <a:latin typeface="Arial" pitchFamily="34" charset="0"/>
                <a:cs typeface="Arial" pitchFamily="34" charset="0"/>
              </a:rPr>
              <a:t>dt</a:t>
            </a:r>
            <a:r>
              <a:rPr lang="en-AU" sz="1600" i="1" dirty="0">
                <a:latin typeface="Arial" pitchFamily="34" charset="0"/>
                <a:cs typeface="Arial" pitchFamily="34" charset="0"/>
              </a:rPr>
              <a:t> the rate at which the temperature of the body changes, then </a:t>
            </a:r>
            <a:r>
              <a:rPr lang="en-AU" sz="1600" dirty="0">
                <a:solidFill>
                  <a:srgbClr val="FF0000"/>
                </a:solidFill>
                <a:latin typeface="Arial" pitchFamily="34" charset="0"/>
                <a:cs typeface="Arial" pitchFamily="34" charset="0"/>
              </a:rPr>
              <a:t>Newton’s law of cooling/warming </a:t>
            </a:r>
            <a:r>
              <a:rPr lang="en-AU" sz="1600" dirty="0">
                <a:latin typeface="Arial" pitchFamily="34" charset="0"/>
                <a:cs typeface="Arial" pitchFamily="34" charset="0"/>
              </a:rPr>
              <a:t>translates into the mathematical statement</a:t>
            </a:r>
          </a:p>
          <a:p>
            <a:endParaRPr lang="en-AU" sz="1600" dirty="0">
              <a:latin typeface="Arial" pitchFamily="34" charset="0"/>
              <a:cs typeface="Arial" pitchFamily="34" charset="0"/>
            </a:endParaRPr>
          </a:p>
          <a:p>
            <a:endParaRPr lang="en-AU" dirty="0">
              <a:latin typeface="Arial" pitchFamily="34" charset="0"/>
              <a:cs typeface="Arial" pitchFamily="34" charset="0"/>
            </a:endParaRPr>
          </a:p>
          <a:p>
            <a:endParaRPr lang="en-AU" dirty="0">
              <a:latin typeface="Arial" pitchFamily="34" charset="0"/>
              <a:cs typeface="Arial" pitchFamily="34" charset="0"/>
            </a:endParaRPr>
          </a:p>
        </p:txBody>
      </p:sp>
      <p:pic>
        <p:nvPicPr>
          <p:cNvPr id="12290" name="Picture 2"/>
          <p:cNvPicPr>
            <a:picLocks noChangeAspect="1" noChangeArrowheads="1"/>
          </p:cNvPicPr>
          <p:nvPr/>
        </p:nvPicPr>
        <p:blipFill>
          <a:blip r:embed="rId2" cstate="print">
            <a:lum bright="-25000" contrast="36000"/>
          </a:blip>
          <a:srcRect/>
          <a:stretch>
            <a:fillRect/>
          </a:stretch>
        </p:blipFill>
        <p:spPr bwMode="auto">
          <a:xfrm>
            <a:off x="2057400" y="4724400"/>
            <a:ext cx="4648200" cy="739232"/>
          </a:xfrm>
          <a:prstGeom prst="rect">
            <a:avLst/>
          </a:prstGeom>
          <a:noFill/>
          <a:ln w="9525">
            <a:noFill/>
            <a:miter lim="800000"/>
            <a:headEnd/>
            <a:tailEnd/>
          </a:ln>
          <a:effectLst/>
        </p:spPr>
      </p:pic>
      <p:pic>
        <p:nvPicPr>
          <p:cNvPr id="7" name="Picture 6" descr="images.jpg"/>
          <p:cNvPicPr>
            <a:picLocks noChangeAspect="1"/>
          </p:cNvPicPr>
          <p:nvPr/>
        </p:nvPicPr>
        <p:blipFill>
          <a:blip r:embed="rId3" cstate="print"/>
          <a:stretch>
            <a:fillRect/>
          </a:stretch>
        </p:blipFill>
        <p:spPr>
          <a:xfrm>
            <a:off x="6072266" y="1219200"/>
            <a:ext cx="2514600" cy="1752600"/>
          </a:xfrm>
          <a:prstGeom prst="rect">
            <a:avLst/>
          </a:prstGeom>
          <a:ln>
            <a:solidFill>
              <a:schemeClr val="tx2">
                <a:lumMod val="40000"/>
                <a:lumOff val="60000"/>
              </a:schemeClr>
            </a:solidFill>
          </a:ln>
          <a:effectLst>
            <a:outerShdw blurRad="50800" dist="38100" dir="5400000" algn="t" rotWithShape="0">
              <a:prstClr val="black">
                <a:alpha val="40000"/>
              </a:prstClr>
            </a:outerShdw>
          </a:effectLst>
        </p:spPr>
      </p:pic>
      <p:sp>
        <p:nvSpPr>
          <p:cNvPr id="8" name="Rectangle 7"/>
          <p:cNvSpPr/>
          <p:nvPr/>
        </p:nvSpPr>
        <p:spPr>
          <a:xfrm>
            <a:off x="1865808" y="5563563"/>
            <a:ext cx="7162800" cy="615553"/>
          </a:xfrm>
          <a:prstGeom prst="rect">
            <a:avLst/>
          </a:prstGeom>
        </p:spPr>
        <p:txBody>
          <a:bodyPr wrap="square">
            <a:spAutoFit/>
          </a:bodyPr>
          <a:lstStyle/>
          <a:p>
            <a:r>
              <a:rPr lang="en-AU" sz="1600" dirty="0">
                <a:latin typeface="Arial" pitchFamily="34" charset="0"/>
                <a:cs typeface="Arial" pitchFamily="34" charset="0"/>
              </a:rPr>
              <a:t>where k is a constant of proportionality. In either case, cooling or warming, if </a:t>
            </a:r>
            <a:r>
              <a:rPr lang="en-AU" sz="1600" b="1" dirty="0">
                <a:latin typeface="Arial" pitchFamily="34" charset="0"/>
                <a:cs typeface="Arial" pitchFamily="34" charset="0"/>
              </a:rPr>
              <a:t>T</a:t>
            </a:r>
            <a:r>
              <a:rPr lang="en-AU" sz="1600" b="1" baseline="-25000" dirty="0">
                <a:latin typeface="Arial" pitchFamily="34" charset="0"/>
                <a:cs typeface="Arial" pitchFamily="34" charset="0"/>
              </a:rPr>
              <a:t>m</a:t>
            </a:r>
            <a:r>
              <a:rPr lang="en-AU" sz="1600" dirty="0">
                <a:latin typeface="Arial" pitchFamily="34" charset="0"/>
                <a:cs typeface="Arial" pitchFamily="34" charset="0"/>
              </a:rPr>
              <a:t>  is a constant, it stands to reason that k&lt;0</a:t>
            </a:r>
            <a:r>
              <a:rPr lang="en-AU" i="1" dirty="0"/>
              <a:t>.</a:t>
            </a:r>
            <a:endParaRPr lang="en-AU" dirty="0"/>
          </a:p>
        </p:txBody>
      </p:sp>
      <p:sp>
        <p:nvSpPr>
          <p:cNvPr id="9" name="Rectangle 8"/>
          <p:cNvSpPr/>
          <p:nvPr/>
        </p:nvSpPr>
        <p:spPr>
          <a:xfrm>
            <a:off x="457200" y="304800"/>
            <a:ext cx="5275803" cy="369332"/>
          </a:xfrm>
          <a:prstGeom prst="rect">
            <a:avLst/>
          </a:prstGeom>
        </p:spPr>
        <p:txBody>
          <a:bodyPr wrap="none">
            <a:spAutoFit/>
          </a:bodyPr>
          <a:lstStyle/>
          <a:p>
            <a:r>
              <a:rPr lang="en-US" b="1" dirty="0">
                <a:latin typeface="Arial" pitchFamily="34" charset="0"/>
                <a:cs typeface="Arial" pitchFamily="34" charset="0"/>
              </a:rPr>
              <a:t>Differential Equations as Mathematical Models</a:t>
            </a:r>
            <a:endParaRPr lang="en-AU" b="1"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9BCBA78D-C844-484E-9E41-0542D9A83C3C}"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5626540" cy="369332"/>
          </a:xfrm>
          <a:prstGeom prst="rect">
            <a:avLst/>
          </a:prstGeom>
        </p:spPr>
        <p:txBody>
          <a:bodyPr wrap="none">
            <a:spAutoFit/>
          </a:bodyPr>
          <a:lstStyle/>
          <a:p>
            <a:r>
              <a:rPr lang="en-US" sz="1800" b="1" dirty="0">
                <a:solidFill>
                  <a:schemeClr val="tx1"/>
                </a:solidFill>
                <a:latin typeface="Arial" pitchFamily="34" charset="0"/>
                <a:cs typeface="Arial" pitchFamily="34" charset="0"/>
              </a:rPr>
              <a:t>Differential Equations as Mathematical Models: </a:t>
            </a:r>
            <a:endParaRPr lang="en-AU" sz="1800" b="1" dirty="0">
              <a:solidFill>
                <a:schemeClr val="tx1"/>
              </a:solidFill>
              <a:latin typeface="Arial" pitchFamily="34" charset="0"/>
              <a:cs typeface="Arial" pitchFamily="34" charset="0"/>
            </a:endParaRPr>
          </a:p>
        </p:txBody>
      </p:sp>
      <p:pic>
        <p:nvPicPr>
          <p:cNvPr id="13314" name="Picture 2"/>
          <p:cNvPicPr>
            <a:picLocks noGrp="1" noChangeAspect="1" noChangeArrowheads="1"/>
          </p:cNvPicPr>
          <p:nvPr>
            <p:ph idx="1"/>
          </p:nvPr>
        </p:nvPicPr>
        <p:blipFill>
          <a:blip r:embed="rId2" cstate="print">
            <a:lum bright="-14000" contrast="14000"/>
          </a:blip>
          <a:srcRect/>
          <a:stretch>
            <a:fillRect/>
          </a:stretch>
        </p:blipFill>
        <p:spPr bwMode="auto">
          <a:xfrm>
            <a:off x="685800" y="1295400"/>
            <a:ext cx="2924175" cy="3952875"/>
          </a:xfrm>
          <a:prstGeom prst="rect">
            <a:avLst/>
          </a:prstGeom>
          <a:noFill/>
          <a:ln w="9525">
            <a:noFill/>
            <a:miter lim="800000"/>
            <a:headEnd/>
            <a:tailEnd/>
          </a:ln>
          <a:effectLst/>
        </p:spPr>
      </p:pic>
      <p:sp>
        <p:nvSpPr>
          <p:cNvPr id="5" name="Rectangle 4"/>
          <p:cNvSpPr/>
          <p:nvPr/>
        </p:nvSpPr>
        <p:spPr>
          <a:xfrm>
            <a:off x="3886200" y="1066800"/>
            <a:ext cx="4572000" cy="1415772"/>
          </a:xfrm>
          <a:prstGeom prst="rect">
            <a:avLst/>
          </a:prstGeom>
        </p:spPr>
        <p:txBody>
          <a:bodyPr>
            <a:spAutoFit/>
          </a:bodyPr>
          <a:lstStyle/>
          <a:p>
            <a:pPr algn="just"/>
            <a:r>
              <a:rPr lang="en-AU" sz="2200" b="1" dirty="0">
                <a:solidFill>
                  <a:srgbClr val="0070C0"/>
                </a:solidFill>
                <a:latin typeface="Rockwell" pitchFamily="18" charset="0"/>
                <a:cs typeface="Arial" pitchFamily="34" charset="0"/>
              </a:rPr>
              <a:t>Mixture Problem</a:t>
            </a:r>
          </a:p>
          <a:p>
            <a:pPr algn="just"/>
            <a:r>
              <a:rPr lang="en-AU" sz="1600" dirty="0">
                <a:latin typeface="Arial" pitchFamily="34" charset="0"/>
                <a:cs typeface="Arial" pitchFamily="34" charset="0"/>
              </a:rPr>
              <a:t>The mixing of two salt solutions of differing concentrations gives rise to a first-order differential equation for the amount of salt contained in the mixture</a:t>
            </a:r>
            <a:r>
              <a:rPr lang="en-AU" sz="1600" dirty="0"/>
              <a:t>.</a:t>
            </a:r>
          </a:p>
        </p:txBody>
      </p:sp>
      <p:sp>
        <p:nvSpPr>
          <p:cNvPr id="6" name="Rectangle 5"/>
          <p:cNvSpPr/>
          <p:nvPr/>
        </p:nvSpPr>
        <p:spPr>
          <a:xfrm>
            <a:off x="3886200" y="2819400"/>
            <a:ext cx="4724400" cy="2585323"/>
          </a:xfrm>
          <a:prstGeom prst="rect">
            <a:avLst/>
          </a:prstGeom>
        </p:spPr>
        <p:txBody>
          <a:bodyPr wrap="square">
            <a:spAutoFit/>
          </a:bodyPr>
          <a:lstStyle/>
          <a:p>
            <a:r>
              <a:rPr lang="en-AU" b="1" dirty="0">
                <a:solidFill>
                  <a:srgbClr val="FF0000"/>
                </a:solidFill>
              </a:rPr>
              <a:t>Problem statement: </a:t>
            </a:r>
          </a:p>
          <a:p>
            <a:pPr algn="just"/>
            <a:r>
              <a:rPr lang="en-AU" sz="1600" dirty="0">
                <a:latin typeface="Arial" pitchFamily="34" charset="0"/>
                <a:cs typeface="Arial" pitchFamily="34" charset="0"/>
              </a:rPr>
              <a:t>Let us suppose that a large mixing tank initially holds 300 gallons of brine. Another brine solution is pumped into the large tank at a rate of 3 gallons per minute; the concentration of the salt in this inflow is 2 pounds per gallon. </a:t>
            </a:r>
          </a:p>
          <a:p>
            <a:pPr algn="just"/>
            <a:endParaRPr lang="en-AU" sz="1600" dirty="0">
              <a:latin typeface="Arial" pitchFamily="34" charset="0"/>
              <a:cs typeface="Arial" pitchFamily="34" charset="0"/>
            </a:endParaRPr>
          </a:p>
          <a:p>
            <a:pPr algn="just"/>
            <a:r>
              <a:rPr lang="en-AU" sz="1600" dirty="0">
                <a:latin typeface="Arial" pitchFamily="34" charset="0"/>
                <a:cs typeface="Arial" pitchFamily="34" charset="0"/>
              </a:rPr>
              <a:t>When the solution in the tank is well stirred, it is pumped out at the same rate as the entering solution.</a:t>
            </a:r>
          </a:p>
        </p:txBody>
      </p:sp>
      <p:sp>
        <p:nvSpPr>
          <p:cNvPr id="7" name="Rectangle 6"/>
          <p:cNvSpPr/>
          <p:nvPr/>
        </p:nvSpPr>
        <p:spPr>
          <a:xfrm>
            <a:off x="1295400" y="5638800"/>
            <a:ext cx="7010400" cy="615553"/>
          </a:xfrm>
          <a:prstGeom prst="rect">
            <a:avLst/>
          </a:prstGeom>
        </p:spPr>
        <p:txBody>
          <a:bodyPr wrap="square">
            <a:spAutoFit/>
          </a:bodyPr>
          <a:lstStyle/>
          <a:p>
            <a:endParaRPr lang="en-AU" sz="1600" dirty="0">
              <a:latin typeface="Arial" pitchFamily="34" charset="0"/>
              <a:cs typeface="Arial" pitchFamily="34" charset="0"/>
            </a:endParaRPr>
          </a:p>
          <a:p>
            <a:r>
              <a:rPr lang="en-AU" dirty="0"/>
              <a:t>Form a mathematical model for the above phenomena.</a:t>
            </a:r>
          </a:p>
        </p:txBody>
      </p:sp>
      <p:sp>
        <p:nvSpPr>
          <p:cNvPr id="3" name="Slide Number Placeholder 2"/>
          <p:cNvSpPr>
            <a:spLocks noGrp="1"/>
          </p:cNvSpPr>
          <p:nvPr>
            <p:ph type="sldNum" sz="quarter" idx="12"/>
          </p:nvPr>
        </p:nvSpPr>
        <p:spPr/>
        <p:txBody>
          <a:bodyPr/>
          <a:lstStyle/>
          <a:p>
            <a:fld id="{9BCBA78D-C844-484E-9E41-0542D9A83C3C}"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lum bright="-14000" contrast="14000"/>
          </a:blip>
          <a:srcRect/>
          <a:stretch>
            <a:fillRect/>
          </a:stretch>
        </p:blipFill>
        <p:spPr bwMode="auto">
          <a:xfrm>
            <a:off x="228600" y="3200400"/>
            <a:ext cx="2286000" cy="3090195"/>
          </a:xfrm>
          <a:prstGeom prst="rect">
            <a:avLst/>
          </a:prstGeom>
          <a:noFill/>
          <a:ln w="9525">
            <a:noFill/>
            <a:miter lim="800000"/>
            <a:headEnd/>
            <a:tailEnd/>
          </a:ln>
          <a:effectLst/>
        </p:spPr>
      </p:pic>
      <p:sp>
        <p:nvSpPr>
          <p:cNvPr id="5" name="Rectangle 4"/>
          <p:cNvSpPr/>
          <p:nvPr/>
        </p:nvSpPr>
        <p:spPr>
          <a:xfrm>
            <a:off x="1371600" y="685800"/>
            <a:ext cx="7543800" cy="1200329"/>
          </a:xfrm>
          <a:prstGeom prst="rect">
            <a:avLst/>
          </a:prstGeom>
        </p:spPr>
        <p:txBody>
          <a:bodyPr wrap="square">
            <a:spAutoFit/>
          </a:bodyPr>
          <a:lstStyle/>
          <a:p>
            <a:r>
              <a:rPr lang="en-AU" dirty="0">
                <a:latin typeface="Arial" panose="020B0604020202020204" pitchFamily="34" charset="0"/>
                <a:cs typeface="Arial" panose="020B0604020202020204" pitchFamily="34" charset="0"/>
              </a:rPr>
              <a:t>If A(t) denotes the amount of salt (measured in pounds) in the tank at time t, then the rate at which A(t) changes is a net rate</a:t>
            </a:r>
            <a:r>
              <a:rPr lang="en-AU" dirty="0"/>
              <a:t>:</a:t>
            </a:r>
          </a:p>
          <a:p>
            <a:endParaRPr lang="en-AU" i="1" dirty="0"/>
          </a:p>
          <a:p>
            <a:endParaRPr lang="en-AU" dirty="0"/>
          </a:p>
        </p:txBody>
      </p:sp>
      <p:graphicFrame>
        <p:nvGraphicFramePr>
          <p:cNvPr id="14340" name="Object 4"/>
          <p:cNvGraphicFramePr>
            <a:graphicFrameLocks noChangeAspect="1"/>
          </p:cNvGraphicFramePr>
          <p:nvPr/>
        </p:nvGraphicFramePr>
        <p:xfrm>
          <a:off x="1905000" y="1437008"/>
          <a:ext cx="4724400" cy="1013819"/>
        </p:xfrm>
        <a:graphic>
          <a:graphicData uri="http://schemas.openxmlformats.org/presentationml/2006/ole">
            <mc:AlternateContent xmlns:mc="http://schemas.openxmlformats.org/markup-compatibility/2006">
              <mc:Choice xmlns:v="urn:schemas-microsoft-com:vml" Requires="v">
                <p:oleObj spid="_x0000_s14391" name="Equation" r:id="rId4" imgW="2959100" imgH="635000" progId="">
                  <p:embed/>
                </p:oleObj>
              </mc:Choice>
              <mc:Fallback>
                <p:oleObj name="Equation" r:id="rId4" imgW="2959100" imgH="635000" progId="">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1437008"/>
                        <a:ext cx="4724400" cy="1013819"/>
                      </a:xfrm>
                      <a:prstGeom prst="rect">
                        <a:avLst/>
                      </a:prstGeom>
                      <a:solidFill>
                        <a:schemeClr val="accent1">
                          <a:alpha val="2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8"/>
          <p:cNvSpPr/>
          <p:nvPr/>
        </p:nvSpPr>
        <p:spPr>
          <a:xfrm>
            <a:off x="609600" y="2438400"/>
            <a:ext cx="7696200" cy="584775"/>
          </a:xfrm>
          <a:prstGeom prst="rect">
            <a:avLst/>
          </a:prstGeom>
        </p:spPr>
        <p:txBody>
          <a:bodyPr wrap="square">
            <a:spAutoFit/>
          </a:bodyPr>
          <a:lstStyle/>
          <a:p>
            <a:r>
              <a:rPr lang="en-AU" sz="1600" b="1" dirty="0"/>
              <a:t>The input rate </a:t>
            </a:r>
            <a:r>
              <a:rPr lang="en-AU" sz="1600" dirty="0">
                <a:latin typeface="Arial" pitchFamily="34" charset="0"/>
                <a:cs typeface="Arial" pitchFamily="34" charset="0"/>
              </a:rPr>
              <a:t>R</a:t>
            </a:r>
            <a:r>
              <a:rPr lang="en-AU" sz="1600" baseline="-25000" dirty="0">
                <a:latin typeface="Arial" pitchFamily="34" charset="0"/>
                <a:cs typeface="Arial" pitchFamily="34" charset="0"/>
              </a:rPr>
              <a:t>in</a:t>
            </a:r>
            <a:r>
              <a:rPr lang="en-AU" sz="1600" dirty="0">
                <a:latin typeface="Arial" pitchFamily="34" charset="0"/>
                <a:cs typeface="Arial" pitchFamily="34" charset="0"/>
              </a:rPr>
              <a:t> at which salt enters the tank is the product of the inflow concentration of salt and the inflow rate of fluid</a:t>
            </a:r>
          </a:p>
        </p:txBody>
      </p:sp>
      <p:pic>
        <p:nvPicPr>
          <p:cNvPr id="14341" name="Picture 5"/>
          <p:cNvPicPr>
            <a:picLocks noChangeAspect="1" noChangeArrowheads="1"/>
          </p:cNvPicPr>
          <p:nvPr/>
        </p:nvPicPr>
        <p:blipFill>
          <a:blip r:embed="rId6" cstate="print">
            <a:lum bright="-20000" contrast="8000"/>
          </a:blip>
          <a:srcRect/>
          <a:stretch>
            <a:fillRect/>
          </a:stretch>
        </p:blipFill>
        <p:spPr bwMode="auto">
          <a:xfrm>
            <a:off x="3048000" y="3048000"/>
            <a:ext cx="4446810" cy="1447800"/>
          </a:xfrm>
          <a:prstGeom prst="rect">
            <a:avLst/>
          </a:prstGeom>
          <a:noFill/>
          <a:ln w="9525">
            <a:noFill/>
            <a:miter lim="800000"/>
            <a:headEnd/>
            <a:tailEnd/>
          </a:ln>
          <a:effectLst/>
        </p:spPr>
      </p:pic>
      <p:sp>
        <p:nvSpPr>
          <p:cNvPr id="11" name="TextBox 10"/>
          <p:cNvSpPr txBox="1"/>
          <p:nvPr/>
        </p:nvSpPr>
        <p:spPr>
          <a:xfrm>
            <a:off x="2895600" y="4648200"/>
            <a:ext cx="5410200" cy="646331"/>
          </a:xfrm>
          <a:prstGeom prst="rect">
            <a:avLst/>
          </a:prstGeom>
          <a:noFill/>
        </p:spPr>
        <p:txBody>
          <a:bodyPr wrap="square" rtlCol="0">
            <a:spAutoFit/>
          </a:bodyPr>
          <a:lstStyle/>
          <a:p>
            <a:r>
              <a:rPr lang="en-AU" dirty="0"/>
              <a:t>Since, the input and output rates are same, 300 gal brine remains constant at time t in the Tank.</a:t>
            </a:r>
          </a:p>
        </p:txBody>
      </p:sp>
      <p:pic>
        <p:nvPicPr>
          <p:cNvPr id="14342" name="Picture 6"/>
          <p:cNvPicPr>
            <a:picLocks noChangeAspect="1" noChangeArrowheads="1"/>
          </p:cNvPicPr>
          <p:nvPr/>
        </p:nvPicPr>
        <p:blipFill>
          <a:blip r:embed="rId7" cstate="print">
            <a:lum bright="-24000" contrast="14000"/>
          </a:blip>
          <a:srcRect/>
          <a:stretch>
            <a:fillRect/>
          </a:stretch>
        </p:blipFill>
        <p:spPr bwMode="auto">
          <a:xfrm>
            <a:off x="3429000" y="5276482"/>
            <a:ext cx="4572000" cy="1423239"/>
          </a:xfrm>
          <a:prstGeom prst="rect">
            <a:avLst/>
          </a:prstGeom>
          <a:noFill/>
          <a:ln w="9525">
            <a:noFill/>
            <a:miter lim="800000"/>
            <a:headEnd/>
            <a:tailEnd/>
          </a:ln>
          <a:effectLst/>
        </p:spPr>
      </p:pic>
      <p:sp>
        <p:nvSpPr>
          <p:cNvPr id="10" name="Rectangle 9"/>
          <p:cNvSpPr/>
          <p:nvPr/>
        </p:nvSpPr>
        <p:spPr>
          <a:xfrm>
            <a:off x="457200" y="228600"/>
            <a:ext cx="5275803" cy="369332"/>
          </a:xfrm>
          <a:prstGeom prst="rect">
            <a:avLst/>
          </a:prstGeom>
        </p:spPr>
        <p:txBody>
          <a:bodyPr wrap="none">
            <a:spAutoFit/>
          </a:bodyPr>
          <a:lstStyle/>
          <a:p>
            <a:r>
              <a:rPr lang="en-US" b="1" dirty="0">
                <a:latin typeface="Arial" pitchFamily="34" charset="0"/>
                <a:cs typeface="Arial" pitchFamily="34" charset="0"/>
              </a:rPr>
              <a:t>Differential Equations as Mathematical Models</a:t>
            </a:r>
            <a:endParaRPr lang="en-AU" b="1"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9BCBA78D-C844-484E-9E41-0542D9A83C3C}" type="slidenum">
              <a:rPr lang="en-US" smtClean="0"/>
              <a:pPr/>
              <a:t>29</a:t>
            </a:fld>
            <a:endParaRPr lang="en-US"/>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TS-130-Endeavour-flyaround.jpg"/>
          <p:cNvPicPr>
            <a:picLocks noChangeAspect="1"/>
          </p:cNvPicPr>
          <p:nvPr/>
        </p:nvPicPr>
        <p:blipFill>
          <a:blip r:embed="rId2" cstate="print"/>
          <a:stretch>
            <a:fillRect/>
          </a:stretch>
        </p:blipFill>
        <p:spPr>
          <a:xfrm>
            <a:off x="1295400" y="1066800"/>
            <a:ext cx="6314124" cy="4191000"/>
          </a:xfrm>
          <a:prstGeom prst="rect">
            <a:avLst/>
          </a:prstGeom>
        </p:spPr>
      </p:pic>
      <p:sp>
        <p:nvSpPr>
          <p:cNvPr id="6" name="TextBox 5"/>
          <p:cNvSpPr txBox="1"/>
          <p:nvPr/>
        </p:nvSpPr>
        <p:spPr>
          <a:xfrm>
            <a:off x="1295400" y="5486400"/>
            <a:ext cx="6172200" cy="400110"/>
          </a:xfrm>
          <a:prstGeom prst="rect">
            <a:avLst/>
          </a:prstGeom>
          <a:noFill/>
        </p:spPr>
        <p:txBody>
          <a:bodyPr wrap="square" rtlCol="0">
            <a:spAutoFit/>
          </a:bodyPr>
          <a:lstStyle/>
          <a:p>
            <a:r>
              <a:rPr lang="en-AU" sz="2000" b="1" dirty="0">
                <a:solidFill>
                  <a:schemeClr val="accent2">
                    <a:lumMod val="50000"/>
                  </a:schemeClr>
                </a:solidFill>
              </a:rPr>
              <a:t>Motion of a Satellite ISS on the earth surface</a:t>
            </a:r>
          </a:p>
        </p:txBody>
      </p:sp>
      <p:sp>
        <p:nvSpPr>
          <p:cNvPr id="8" name="Title 1"/>
          <p:cNvSpPr>
            <a:spLocks noGrp="1"/>
          </p:cNvSpPr>
          <p:nvPr>
            <p:ph type="title"/>
          </p:nvPr>
        </p:nvSpPr>
        <p:spPr>
          <a:xfrm>
            <a:off x="1295400" y="312738"/>
            <a:ext cx="7467600" cy="639762"/>
          </a:xfrm>
        </p:spPr>
        <p:txBody>
          <a:bodyPr>
            <a:normAutofit/>
          </a:bodyPr>
          <a:lstStyle/>
          <a:p>
            <a:r>
              <a:rPr lang="en-AU" sz="2400" b="1" dirty="0">
                <a:solidFill>
                  <a:srgbClr val="FF0000"/>
                </a:solidFill>
              </a:rPr>
              <a:t>The </a:t>
            </a:r>
            <a:r>
              <a:rPr lang="en-AU" b="1" dirty="0">
                <a:solidFill>
                  <a:srgbClr val="FF0000"/>
                </a:solidFill>
              </a:rPr>
              <a:t>BIG </a:t>
            </a:r>
            <a:r>
              <a:rPr lang="en-AU" sz="2000" b="1" dirty="0">
                <a:solidFill>
                  <a:srgbClr val="FF0000"/>
                </a:solidFill>
              </a:rPr>
              <a:t>Picture of Differential Equations</a:t>
            </a:r>
          </a:p>
        </p:txBody>
      </p:sp>
      <p:sp>
        <p:nvSpPr>
          <p:cNvPr id="7" name="Slide Number Placeholder 6"/>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754" y="838200"/>
            <a:ext cx="8001000" cy="5559552"/>
          </a:xfrm>
        </p:spPr>
        <p:txBody>
          <a:bodyPr>
            <a:normAutofit/>
          </a:bodyPr>
          <a:lstStyle/>
          <a:p>
            <a:r>
              <a:rPr lang="en-AU" sz="1600" dirty="0">
                <a:latin typeface="Arial" pitchFamily="34" charset="0"/>
                <a:cs typeface="Arial" pitchFamily="34" charset="0"/>
              </a:rPr>
              <a:t>The net rate of change then becomes</a:t>
            </a:r>
          </a:p>
          <a:p>
            <a:pPr>
              <a:buNone/>
            </a:pPr>
            <a:r>
              <a:rPr lang="en-AU" sz="1600" dirty="0">
                <a:latin typeface="Arial" pitchFamily="34" charset="0"/>
                <a:cs typeface="Arial" pitchFamily="34" charset="0"/>
              </a:rPr>
              <a:t>       </a:t>
            </a:r>
            <a:endParaRPr lang="en-US" sz="1600" dirty="0">
              <a:latin typeface="Arial" pitchFamily="34" charset="0"/>
              <a:cs typeface="Arial" pitchFamily="34" charset="0"/>
            </a:endParaRPr>
          </a:p>
        </p:txBody>
      </p:sp>
      <p:pic>
        <p:nvPicPr>
          <p:cNvPr id="31746" name="Picture 2"/>
          <p:cNvPicPr>
            <a:picLocks noChangeAspect="1" noChangeArrowheads="1"/>
          </p:cNvPicPr>
          <p:nvPr/>
        </p:nvPicPr>
        <p:blipFill>
          <a:blip r:embed="rId2" cstate="print">
            <a:lum bright="-19000" contrast="39000"/>
          </a:blip>
          <a:srcRect/>
          <a:stretch>
            <a:fillRect/>
          </a:stretch>
        </p:blipFill>
        <p:spPr bwMode="auto">
          <a:xfrm>
            <a:off x="2362200" y="1371600"/>
            <a:ext cx="5257800" cy="900113"/>
          </a:xfrm>
          <a:prstGeom prst="rect">
            <a:avLst/>
          </a:prstGeom>
          <a:noFill/>
          <a:ln w="15875">
            <a:solidFill>
              <a:schemeClr val="accent3"/>
            </a:solidFill>
            <a:miter lim="800000"/>
            <a:headEnd/>
            <a:tailEnd/>
          </a:ln>
          <a:effectLst>
            <a:outerShdw blurRad="50800" dist="38100" dir="5400000" algn="t" rotWithShape="0">
              <a:prstClr val="black">
                <a:alpha val="40000"/>
              </a:prstClr>
            </a:outerShdw>
          </a:effectLst>
        </p:spPr>
      </p:pic>
      <p:sp>
        <p:nvSpPr>
          <p:cNvPr id="5" name="TextBox 4"/>
          <p:cNvSpPr txBox="1"/>
          <p:nvPr/>
        </p:nvSpPr>
        <p:spPr>
          <a:xfrm>
            <a:off x="2895600" y="3124200"/>
            <a:ext cx="5867400" cy="1754326"/>
          </a:xfrm>
          <a:prstGeom prst="rect">
            <a:avLst/>
          </a:prstGeom>
          <a:noFill/>
        </p:spPr>
        <p:txBody>
          <a:bodyPr wrap="square" rtlCol="0">
            <a:spAutoFit/>
          </a:bodyPr>
          <a:lstStyle/>
          <a:p>
            <a:r>
              <a:rPr lang="en-AU" dirty="0">
                <a:latin typeface="Rockwell" pitchFamily="18" charset="0"/>
                <a:cs typeface="Arial" pitchFamily="34" charset="0"/>
              </a:rPr>
              <a:t>If </a:t>
            </a:r>
            <a:r>
              <a:rPr lang="en-AU" b="1" dirty="0" err="1">
                <a:latin typeface="Rockwell" pitchFamily="18" charset="0"/>
                <a:cs typeface="Arial" pitchFamily="34" charset="0"/>
              </a:rPr>
              <a:t>R</a:t>
            </a:r>
            <a:r>
              <a:rPr lang="en-AU" b="1" baseline="-25000" dirty="0" err="1">
                <a:latin typeface="Rockwell" pitchFamily="18" charset="0"/>
                <a:cs typeface="Arial" pitchFamily="34" charset="0"/>
              </a:rPr>
              <a:t>in</a:t>
            </a:r>
            <a:r>
              <a:rPr lang="en-AU" dirty="0">
                <a:latin typeface="Rockwell" pitchFamily="18" charset="0"/>
                <a:cs typeface="Arial" pitchFamily="34" charset="0"/>
              </a:rPr>
              <a:t> and </a:t>
            </a:r>
            <a:r>
              <a:rPr lang="en-AU" b="1" dirty="0">
                <a:latin typeface="Rockwell" pitchFamily="18" charset="0"/>
                <a:cs typeface="Arial" pitchFamily="34" charset="0"/>
              </a:rPr>
              <a:t>R</a:t>
            </a:r>
            <a:r>
              <a:rPr lang="en-AU" b="1" baseline="-25000" dirty="0">
                <a:latin typeface="Rockwell" pitchFamily="18" charset="0"/>
                <a:cs typeface="Arial" pitchFamily="34" charset="0"/>
              </a:rPr>
              <a:t>out</a:t>
            </a:r>
            <a:r>
              <a:rPr lang="en-AU" baseline="-25000" dirty="0">
                <a:latin typeface="Rockwell" pitchFamily="18" charset="0"/>
                <a:cs typeface="Arial" pitchFamily="34" charset="0"/>
              </a:rPr>
              <a:t> </a:t>
            </a:r>
            <a:r>
              <a:rPr lang="en-AU" dirty="0">
                <a:latin typeface="Rockwell" pitchFamily="18" charset="0"/>
                <a:cs typeface="Arial" pitchFamily="34" charset="0"/>
              </a:rPr>
              <a:t> is the input and output rates of the </a:t>
            </a:r>
          </a:p>
          <a:p>
            <a:r>
              <a:rPr lang="en-AU" dirty="0">
                <a:latin typeface="Rockwell" pitchFamily="18" charset="0"/>
                <a:cs typeface="Arial" pitchFamily="34" charset="0"/>
              </a:rPr>
              <a:t>brine solutions, then</a:t>
            </a:r>
          </a:p>
          <a:p>
            <a:endParaRPr lang="en-AU" dirty="0">
              <a:latin typeface="Rockwell" pitchFamily="18" charset="0"/>
              <a:cs typeface="Arial" pitchFamily="34" charset="0"/>
            </a:endParaRPr>
          </a:p>
          <a:p>
            <a:r>
              <a:rPr lang="en-AU" dirty="0">
                <a:latin typeface="Rockwell" pitchFamily="18" charset="0"/>
                <a:cs typeface="Arial" pitchFamily="34" charset="0"/>
              </a:rPr>
              <a:t>case 1: If </a:t>
            </a:r>
            <a:r>
              <a:rPr lang="en-AU" b="1" dirty="0" err="1">
                <a:latin typeface="Rockwell" pitchFamily="18" charset="0"/>
                <a:cs typeface="Arial" pitchFamily="34" charset="0"/>
              </a:rPr>
              <a:t>R</a:t>
            </a:r>
            <a:r>
              <a:rPr lang="en-AU" b="1" baseline="-25000" dirty="0" err="1">
                <a:latin typeface="Rockwell" pitchFamily="18" charset="0"/>
                <a:cs typeface="Arial" pitchFamily="34" charset="0"/>
              </a:rPr>
              <a:t>in</a:t>
            </a:r>
            <a:r>
              <a:rPr lang="en-AU" dirty="0">
                <a:latin typeface="Rockwell" pitchFamily="18" charset="0"/>
                <a:cs typeface="Arial" pitchFamily="34" charset="0"/>
              </a:rPr>
              <a:t>= </a:t>
            </a:r>
            <a:r>
              <a:rPr lang="en-AU" b="1" dirty="0">
                <a:latin typeface="Rockwell" pitchFamily="18" charset="0"/>
                <a:cs typeface="Arial" pitchFamily="34" charset="0"/>
              </a:rPr>
              <a:t>R</a:t>
            </a:r>
            <a:r>
              <a:rPr lang="en-AU" b="1" baseline="-25000" dirty="0">
                <a:latin typeface="Rockwell" pitchFamily="18" charset="0"/>
                <a:cs typeface="Arial" pitchFamily="34" charset="0"/>
              </a:rPr>
              <a:t>out,</a:t>
            </a:r>
            <a:r>
              <a:rPr lang="en-AU" dirty="0">
                <a:latin typeface="Rockwell" pitchFamily="18" charset="0"/>
                <a:cs typeface="Arial" pitchFamily="34" charset="0"/>
              </a:rPr>
              <a:t> brine level in Tank is unchanged.</a:t>
            </a:r>
          </a:p>
          <a:p>
            <a:r>
              <a:rPr lang="en-AU" dirty="0">
                <a:latin typeface="Rockwell" pitchFamily="18" charset="0"/>
                <a:cs typeface="Arial" pitchFamily="34" charset="0"/>
              </a:rPr>
              <a:t>case 2: If  </a:t>
            </a:r>
            <a:r>
              <a:rPr lang="en-AU" b="1" dirty="0" err="1">
                <a:latin typeface="Rockwell" pitchFamily="18" charset="0"/>
                <a:cs typeface="Arial" pitchFamily="34" charset="0"/>
              </a:rPr>
              <a:t>R</a:t>
            </a:r>
            <a:r>
              <a:rPr lang="en-AU" b="1" baseline="-25000" dirty="0" err="1">
                <a:latin typeface="Rockwell" pitchFamily="18" charset="0"/>
                <a:cs typeface="Arial" pitchFamily="34" charset="0"/>
              </a:rPr>
              <a:t>in</a:t>
            </a:r>
            <a:r>
              <a:rPr lang="en-AU" b="1" baseline="-25000" dirty="0">
                <a:latin typeface="Rockwell" pitchFamily="18" charset="0"/>
                <a:cs typeface="Arial" pitchFamily="34" charset="0"/>
              </a:rPr>
              <a:t> </a:t>
            </a:r>
            <a:r>
              <a:rPr lang="en-AU" dirty="0">
                <a:latin typeface="Rockwell" pitchFamily="18" charset="0"/>
                <a:cs typeface="Arial" pitchFamily="34" charset="0"/>
              </a:rPr>
              <a:t>&gt; </a:t>
            </a:r>
            <a:r>
              <a:rPr lang="en-AU" b="1" dirty="0">
                <a:latin typeface="Rockwell" pitchFamily="18" charset="0"/>
                <a:cs typeface="Arial" pitchFamily="34" charset="0"/>
              </a:rPr>
              <a:t>R</a:t>
            </a:r>
            <a:r>
              <a:rPr lang="en-AU" b="1" baseline="-25000" dirty="0">
                <a:latin typeface="Rockwell" pitchFamily="18" charset="0"/>
                <a:cs typeface="Arial" pitchFamily="34" charset="0"/>
              </a:rPr>
              <a:t>out</a:t>
            </a:r>
            <a:r>
              <a:rPr lang="en-AU" dirty="0">
                <a:latin typeface="Rockwell" pitchFamily="18" charset="0"/>
                <a:cs typeface="Arial" pitchFamily="34" charset="0"/>
              </a:rPr>
              <a:t>, the brine level increases.</a:t>
            </a:r>
          </a:p>
          <a:p>
            <a:r>
              <a:rPr lang="en-AU" dirty="0">
                <a:latin typeface="Rockwell" pitchFamily="18" charset="0"/>
                <a:cs typeface="Arial" pitchFamily="34" charset="0"/>
              </a:rPr>
              <a:t>case 3: If </a:t>
            </a:r>
            <a:r>
              <a:rPr lang="en-AU" b="1" dirty="0" err="1">
                <a:latin typeface="Rockwell" pitchFamily="18" charset="0"/>
                <a:cs typeface="Arial" pitchFamily="34" charset="0"/>
              </a:rPr>
              <a:t>R</a:t>
            </a:r>
            <a:r>
              <a:rPr lang="en-AU" b="1" baseline="-25000" dirty="0" err="1">
                <a:latin typeface="Rockwell" pitchFamily="18" charset="0"/>
                <a:cs typeface="Arial" pitchFamily="34" charset="0"/>
              </a:rPr>
              <a:t>in</a:t>
            </a:r>
            <a:r>
              <a:rPr lang="en-AU" baseline="-25000" dirty="0">
                <a:latin typeface="Rockwell" pitchFamily="18" charset="0"/>
                <a:cs typeface="Arial" pitchFamily="34" charset="0"/>
              </a:rPr>
              <a:t> </a:t>
            </a:r>
            <a:r>
              <a:rPr lang="en-AU" dirty="0">
                <a:latin typeface="Rockwell" pitchFamily="18" charset="0"/>
                <a:cs typeface="Arial" pitchFamily="34" charset="0"/>
              </a:rPr>
              <a:t>&lt; </a:t>
            </a:r>
            <a:r>
              <a:rPr lang="en-AU" b="1" dirty="0">
                <a:latin typeface="Rockwell" pitchFamily="18" charset="0"/>
                <a:cs typeface="Arial" pitchFamily="34" charset="0"/>
              </a:rPr>
              <a:t>R</a:t>
            </a:r>
            <a:r>
              <a:rPr lang="en-AU" b="1" baseline="-25000" dirty="0">
                <a:latin typeface="Rockwell" pitchFamily="18" charset="0"/>
                <a:cs typeface="Arial" pitchFamily="34" charset="0"/>
              </a:rPr>
              <a:t>out</a:t>
            </a:r>
            <a:r>
              <a:rPr lang="en-AU" dirty="0">
                <a:latin typeface="Rockwell" pitchFamily="18" charset="0"/>
                <a:cs typeface="Arial" pitchFamily="34" charset="0"/>
              </a:rPr>
              <a:t>, the brine level decreases</a:t>
            </a:r>
            <a:r>
              <a:rPr lang="en-AU" sz="1600" dirty="0">
                <a:latin typeface="Arial" pitchFamily="34" charset="0"/>
                <a:cs typeface="Arial" pitchFamily="34" charset="0"/>
              </a:rPr>
              <a:t>.</a:t>
            </a:r>
          </a:p>
        </p:txBody>
      </p:sp>
      <p:sp>
        <p:nvSpPr>
          <p:cNvPr id="6" name="Rectangle 5"/>
          <p:cNvSpPr/>
          <p:nvPr/>
        </p:nvSpPr>
        <p:spPr>
          <a:xfrm>
            <a:off x="533400" y="228600"/>
            <a:ext cx="5257800" cy="369332"/>
          </a:xfrm>
          <a:prstGeom prst="rect">
            <a:avLst/>
          </a:prstGeom>
        </p:spPr>
        <p:txBody>
          <a:bodyPr wrap="square">
            <a:spAutoFit/>
          </a:bodyPr>
          <a:lstStyle/>
          <a:p>
            <a:r>
              <a:rPr lang="en-US" b="1" dirty="0">
                <a:latin typeface="Arial" pitchFamily="34" charset="0"/>
                <a:cs typeface="Arial" pitchFamily="34" charset="0"/>
              </a:rPr>
              <a:t>Differential Equations as Mathematical Models</a:t>
            </a:r>
            <a:endParaRPr lang="en-AU" b="1" dirty="0">
              <a:latin typeface="Arial" pitchFamily="34" charset="0"/>
              <a:cs typeface="Arial" pitchFamily="34" charset="0"/>
            </a:endParaRPr>
          </a:p>
        </p:txBody>
      </p:sp>
      <p:pic>
        <p:nvPicPr>
          <p:cNvPr id="7" name="Picture 2"/>
          <p:cNvPicPr>
            <a:picLocks noChangeAspect="1" noChangeArrowheads="1"/>
          </p:cNvPicPr>
          <p:nvPr/>
        </p:nvPicPr>
        <p:blipFill>
          <a:blip r:embed="rId3" cstate="print">
            <a:lum bright="-14000" contrast="14000"/>
          </a:blip>
          <a:srcRect/>
          <a:stretch>
            <a:fillRect/>
          </a:stretch>
        </p:blipFill>
        <p:spPr bwMode="auto">
          <a:xfrm>
            <a:off x="457200" y="2819400"/>
            <a:ext cx="2286000" cy="3090195"/>
          </a:xfrm>
          <a:prstGeom prst="rect">
            <a:avLst/>
          </a:prstGeom>
          <a:noFill/>
          <a:ln w="9525">
            <a:noFill/>
            <a:miter lim="800000"/>
            <a:headEnd/>
            <a:tailEnd/>
          </a:ln>
          <a:effectLst/>
        </p:spPr>
      </p:pic>
      <p:sp>
        <p:nvSpPr>
          <p:cNvPr id="9" name="Rounded Rectangle 8"/>
          <p:cNvSpPr/>
          <p:nvPr/>
        </p:nvSpPr>
        <p:spPr>
          <a:xfrm>
            <a:off x="2895600" y="2971800"/>
            <a:ext cx="6019800" cy="2133600"/>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9BCBA78D-C844-484E-9E41-0542D9A83C3C}" type="slidenum">
              <a:rPr lang="en-US" smtClean="0"/>
              <a:pPr/>
              <a:t>30</a:t>
            </a:fld>
            <a:endParaRPr lang="en-US"/>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838200" y="4246024"/>
            <a:ext cx="7772400" cy="2362200"/>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33400" y="228600"/>
            <a:ext cx="5257800" cy="369332"/>
          </a:xfrm>
          <a:prstGeom prst="rect">
            <a:avLst/>
          </a:prstGeom>
        </p:spPr>
        <p:txBody>
          <a:bodyPr wrap="square">
            <a:spAutoFit/>
          </a:bodyPr>
          <a:lstStyle/>
          <a:p>
            <a:r>
              <a:rPr lang="en-US" b="1" dirty="0">
                <a:latin typeface="Arial" pitchFamily="34" charset="0"/>
                <a:cs typeface="Arial" pitchFamily="34" charset="0"/>
              </a:rPr>
              <a:t>Differential Equations as Mathematical Models</a:t>
            </a:r>
            <a:endParaRPr lang="en-AU" b="1" dirty="0">
              <a:latin typeface="Arial" pitchFamily="34" charset="0"/>
              <a:cs typeface="Arial" pitchFamily="34" charset="0"/>
            </a:endParaRPr>
          </a:p>
        </p:txBody>
      </p:sp>
      <p:pic>
        <p:nvPicPr>
          <p:cNvPr id="32770" name="Picture 2"/>
          <p:cNvPicPr>
            <a:picLocks noChangeAspect="1" noChangeArrowheads="1"/>
          </p:cNvPicPr>
          <p:nvPr/>
        </p:nvPicPr>
        <p:blipFill>
          <a:blip r:embed="rId2" cstate="print">
            <a:lum bright="-14000" contrast="16000"/>
          </a:blip>
          <a:srcRect/>
          <a:stretch>
            <a:fillRect/>
          </a:stretch>
        </p:blipFill>
        <p:spPr bwMode="auto">
          <a:xfrm>
            <a:off x="533400" y="1879600"/>
            <a:ext cx="2667000" cy="2159000"/>
          </a:xfrm>
          <a:prstGeom prst="rect">
            <a:avLst/>
          </a:prstGeom>
          <a:noFill/>
          <a:ln w="9525">
            <a:noFill/>
            <a:miter lim="800000"/>
            <a:headEnd/>
            <a:tailEnd/>
          </a:ln>
          <a:effectLst/>
        </p:spPr>
      </p:pic>
      <p:sp>
        <p:nvSpPr>
          <p:cNvPr id="6" name="TextBox 5"/>
          <p:cNvSpPr txBox="1"/>
          <p:nvPr/>
        </p:nvSpPr>
        <p:spPr>
          <a:xfrm>
            <a:off x="1143000" y="827335"/>
            <a:ext cx="6477000" cy="461665"/>
          </a:xfrm>
          <a:prstGeom prst="rect">
            <a:avLst/>
          </a:prstGeom>
          <a:noFill/>
        </p:spPr>
        <p:txBody>
          <a:bodyPr wrap="square" rtlCol="0">
            <a:spAutoFit/>
          </a:bodyPr>
          <a:lstStyle/>
          <a:p>
            <a:r>
              <a:rPr lang="en-AU" sz="2400" u="sng" dirty="0">
                <a:solidFill>
                  <a:srgbClr val="C00000"/>
                </a:solidFill>
              </a:rPr>
              <a:t>Current passes through electric circuits</a:t>
            </a:r>
            <a:r>
              <a:rPr lang="en-AU" u="sng" dirty="0">
                <a:solidFill>
                  <a:srgbClr val="C00000"/>
                </a:solidFill>
              </a:rPr>
              <a:t>:</a:t>
            </a:r>
          </a:p>
        </p:txBody>
      </p:sp>
      <p:sp>
        <p:nvSpPr>
          <p:cNvPr id="7" name="Rectangle 6"/>
          <p:cNvSpPr/>
          <p:nvPr/>
        </p:nvSpPr>
        <p:spPr>
          <a:xfrm>
            <a:off x="3702269" y="1447800"/>
            <a:ext cx="4876800" cy="2308324"/>
          </a:xfrm>
          <a:prstGeom prst="rect">
            <a:avLst/>
          </a:prstGeom>
        </p:spPr>
        <p:txBody>
          <a:bodyPr wrap="square">
            <a:spAutoFit/>
          </a:bodyPr>
          <a:lstStyle/>
          <a:p>
            <a:pPr algn="just"/>
            <a:endParaRPr lang="en-AU" sz="1600" dirty="0">
              <a:latin typeface="Arial" pitchFamily="34" charset="0"/>
              <a:cs typeface="Arial" pitchFamily="34" charset="0"/>
            </a:endParaRPr>
          </a:p>
          <a:p>
            <a:pPr algn="just"/>
            <a:r>
              <a:rPr lang="en-AU" sz="1600" dirty="0">
                <a:latin typeface="Arial" pitchFamily="34" charset="0"/>
                <a:cs typeface="Arial" pitchFamily="34" charset="0"/>
              </a:rPr>
              <a:t>Consider the single-loop LRC-series circuit. L, R, and C are known as inductance, resistance, and capacitance, respectively, and are generally constants. </a:t>
            </a:r>
          </a:p>
          <a:p>
            <a:pPr algn="just"/>
            <a:r>
              <a:rPr lang="en-AU" sz="1600" dirty="0">
                <a:latin typeface="Arial" pitchFamily="34" charset="0"/>
                <a:cs typeface="Arial" pitchFamily="34" charset="0"/>
              </a:rPr>
              <a:t>The current in a circuit after a switch is closed is denoted by </a:t>
            </a:r>
            <a:r>
              <a:rPr lang="en-AU" sz="1600" dirty="0" err="1">
                <a:latin typeface="Arial" pitchFamily="34" charset="0"/>
                <a:cs typeface="Arial" pitchFamily="34" charset="0"/>
              </a:rPr>
              <a:t>i</a:t>
            </a:r>
            <a:r>
              <a:rPr lang="en-AU" sz="1600" dirty="0">
                <a:latin typeface="Arial" pitchFamily="34" charset="0"/>
                <a:cs typeface="Arial" pitchFamily="34" charset="0"/>
              </a:rPr>
              <a:t>(t); the charge on a capacitor at time t is denoted by q(t). E(t) is impressive voltage drop at time t.</a:t>
            </a:r>
          </a:p>
        </p:txBody>
      </p:sp>
      <p:sp>
        <p:nvSpPr>
          <p:cNvPr id="8" name="Rectangle 7"/>
          <p:cNvSpPr/>
          <p:nvPr/>
        </p:nvSpPr>
        <p:spPr>
          <a:xfrm>
            <a:off x="1143000" y="4330025"/>
            <a:ext cx="7162800" cy="584775"/>
          </a:xfrm>
          <a:prstGeom prst="rect">
            <a:avLst/>
          </a:prstGeom>
        </p:spPr>
        <p:txBody>
          <a:bodyPr wrap="square">
            <a:spAutoFit/>
          </a:bodyPr>
          <a:lstStyle/>
          <a:p>
            <a:r>
              <a:rPr lang="en-AU" sz="1600" dirty="0">
                <a:latin typeface="Arial" pitchFamily="34" charset="0"/>
                <a:cs typeface="Arial" pitchFamily="34" charset="0"/>
              </a:rPr>
              <a:t>According to </a:t>
            </a:r>
            <a:r>
              <a:rPr lang="en-AU" sz="1600" b="1" dirty="0">
                <a:latin typeface="Arial" pitchFamily="34" charset="0"/>
                <a:cs typeface="Arial" pitchFamily="34" charset="0"/>
              </a:rPr>
              <a:t>Kirchhoff’s second law, </a:t>
            </a:r>
            <a:r>
              <a:rPr lang="en-AU" sz="1600" dirty="0">
                <a:latin typeface="Arial" pitchFamily="34" charset="0"/>
                <a:cs typeface="Arial" pitchFamily="34" charset="0"/>
              </a:rPr>
              <a:t>respective voltage drops across an inductor, a capacitor, and a resistor, i.e., </a:t>
            </a:r>
          </a:p>
        </p:txBody>
      </p:sp>
      <p:pic>
        <p:nvPicPr>
          <p:cNvPr id="32771" name="Picture 3"/>
          <p:cNvPicPr>
            <a:picLocks noChangeAspect="1" noChangeArrowheads="1"/>
          </p:cNvPicPr>
          <p:nvPr/>
        </p:nvPicPr>
        <p:blipFill>
          <a:blip r:embed="rId3" cstate="print">
            <a:lum bright="-19000" contrast="29000"/>
          </a:blip>
          <a:srcRect/>
          <a:stretch>
            <a:fillRect/>
          </a:stretch>
        </p:blipFill>
        <p:spPr bwMode="auto">
          <a:xfrm>
            <a:off x="1961838" y="4967972"/>
            <a:ext cx="4343400" cy="847726"/>
          </a:xfrm>
          <a:prstGeom prst="rect">
            <a:avLst/>
          </a:prstGeom>
          <a:noFill/>
          <a:ln w="9525">
            <a:noFill/>
            <a:miter lim="800000"/>
            <a:headEnd/>
            <a:tailEnd/>
          </a:ln>
          <a:effectLst/>
        </p:spPr>
      </p:pic>
      <p:sp>
        <p:nvSpPr>
          <p:cNvPr id="10" name="TextBox 9"/>
          <p:cNvSpPr txBox="1"/>
          <p:nvPr/>
        </p:nvSpPr>
        <p:spPr>
          <a:xfrm>
            <a:off x="1066800" y="6096000"/>
            <a:ext cx="6934200" cy="369332"/>
          </a:xfrm>
          <a:prstGeom prst="rect">
            <a:avLst/>
          </a:prstGeom>
          <a:noFill/>
        </p:spPr>
        <p:txBody>
          <a:bodyPr wrap="square" rtlCol="0">
            <a:spAutoFit/>
          </a:bodyPr>
          <a:lstStyle/>
          <a:p>
            <a:r>
              <a:rPr lang="en-AU" dirty="0"/>
              <a:t>      satisfy </a:t>
            </a:r>
          </a:p>
        </p:txBody>
      </p:sp>
      <p:pic>
        <p:nvPicPr>
          <p:cNvPr id="32772" name="Picture 4"/>
          <p:cNvPicPr>
            <a:picLocks noChangeAspect="1" noChangeArrowheads="1"/>
          </p:cNvPicPr>
          <p:nvPr/>
        </p:nvPicPr>
        <p:blipFill>
          <a:blip r:embed="rId4" cstate="print">
            <a:lum bright="-18000" contrast="31000"/>
          </a:blip>
          <a:srcRect/>
          <a:stretch>
            <a:fillRect/>
          </a:stretch>
        </p:blipFill>
        <p:spPr bwMode="auto">
          <a:xfrm>
            <a:off x="2438400" y="5943600"/>
            <a:ext cx="2971800" cy="60966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BCBA78D-C844-484E-9E41-0542D9A83C3C}"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1516" y="381000"/>
            <a:ext cx="5416868" cy="369332"/>
          </a:xfrm>
          <a:prstGeom prst="rect">
            <a:avLst/>
          </a:prstGeom>
        </p:spPr>
        <p:txBody>
          <a:bodyPr wrap="none">
            <a:spAutoFit/>
          </a:bodyPr>
          <a:lstStyle/>
          <a:p>
            <a:r>
              <a:rPr lang="en-AU" b="1" dirty="0">
                <a:solidFill>
                  <a:srgbClr val="FF0000"/>
                </a:solidFill>
                <a:latin typeface="Arial" pitchFamily="34" charset="0"/>
                <a:cs typeface="Arial" pitchFamily="34" charset="0"/>
              </a:rPr>
              <a:t>Motivating Example: Civil Engineering problem </a:t>
            </a:r>
            <a:endParaRPr lang="en-AU" dirty="0">
              <a:solidFill>
                <a:srgbClr val="FF0000"/>
              </a:solidFill>
            </a:endParaRPr>
          </a:p>
        </p:txBody>
      </p:sp>
      <p:pic>
        <p:nvPicPr>
          <p:cNvPr id="32771" name="Picture 3"/>
          <p:cNvPicPr>
            <a:picLocks noChangeAspect="1" noChangeArrowheads="1"/>
          </p:cNvPicPr>
          <p:nvPr/>
        </p:nvPicPr>
        <p:blipFill>
          <a:blip r:embed="rId2" cstate="print"/>
          <a:srcRect/>
          <a:stretch>
            <a:fillRect/>
          </a:stretch>
        </p:blipFill>
        <p:spPr bwMode="auto">
          <a:xfrm>
            <a:off x="1371600" y="4343400"/>
            <a:ext cx="7239000" cy="1028700"/>
          </a:xfrm>
          <a:prstGeom prst="rect">
            <a:avLst/>
          </a:prstGeom>
          <a:noFill/>
          <a:ln w="9525">
            <a:noFill/>
            <a:miter lim="800000"/>
            <a:headEnd/>
            <a:tailEnd/>
          </a:ln>
          <a:effectLst/>
        </p:spPr>
      </p:pic>
      <p:pic>
        <p:nvPicPr>
          <p:cNvPr id="32772" name="Picture 4"/>
          <p:cNvPicPr>
            <a:picLocks noChangeAspect="1" noChangeArrowheads="1"/>
          </p:cNvPicPr>
          <p:nvPr/>
        </p:nvPicPr>
        <p:blipFill>
          <a:blip r:embed="rId3" cstate="print">
            <a:lum bright="-11000" contrast="12000"/>
          </a:blip>
          <a:srcRect/>
          <a:stretch>
            <a:fillRect/>
          </a:stretch>
        </p:blipFill>
        <p:spPr bwMode="auto">
          <a:xfrm>
            <a:off x="1981200" y="1143000"/>
            <a:ext cx="5609123" cy="2819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9BCBA78D-C844-484E-9E41-0542D9A83C3C}" type="slidenum">
              <a:rPr lang="en-US" smtClean="0"/>
              <a:pPr/>
              <a:t>32</a:t>
            </a:fld>
            <a:endParaRPr lang="en-US"/>
          </a:p>
        </p:txBody>
      </p:sp>
    </p:spTree>
    <p:extLst>
      <p:ext uri="{BB962C8B-B14F-4D97-AF65-F5344CB8AC3E}">
        <p14:creationId xmlns:p14="http://schemas.microsoft.com/office/powerpoint/2010/main" val="3785841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lum bright="-22000" contrast="13000"/>
          </a:blip>
          <a:srcRect/>
          <a:stretch>
            <a:fillRect/>
          </a:stretch>
        </p:blipFill>
        <p:spPr bwMode="auto">
          <a:xfrm>
            <a:off x="1823868" y="457200"/>
            <a:ext cx="5867400" cy="2622965"/>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33794" name="Picture 2"/>
          <p:cNvPicPr>
            <a:picLocks noChangeAspect="1" noChangeArrowheads="1"/>
          </p:cNvPicPr>
          <p:nvPr/>
        </p:nvPicPr>
        <p:blipFill>
          <a:blip r:embed="rId3" cstate="print"/>
          <a:srcRect/>
          <a:stretch>
            <a:fillRect/>
          </a:stretch>
        </p:blipFill>
        <p:spPr bwMode="auto">
          <a:xfrm>
            <a:off x="1304318" y="3537156"/>
            <a:ext cx="7289074" cy="2362200"/>
          </a:xfrm>
          <a:prstGeom prst="rect">
            <a:avLst/>
          </a:prstGeom>
          <a:noFill/>
          <a:ln w="9525">
            <a:noFill/>
            <a:miter lim="800000"/>
            <a:headEnd/>
            <a:tailEnd/>
          </a:ln>
          <a:effectLst/>
        </p:spPr>
      </p:pic>
      <p:sp>
        <p:nvSpPr>
          <p:cNvPr id="7" name="Oval Callout 6"/>
          <p:cNvSpPr/>
          <p:nvPr/>
        </p:nvSpPr>
        <p:spPr>
          <a:xfrm>
            <a:off x="4495800" y="533400"/>
            <a:ext cx="1828800" cy="685800"/>
          </a:xfrm>
          <a:prstGeom prst="wedgeEllipseCallout">
            <a:avLst>
              <a:gd name="adj1" fmla="val -78870"/>
              <a:gd name="adj2" fmla="val -397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t>Release of force: </a:t>
            </a:r>
            <a:r>
              <a:rPr lang="en-AU" sz="1400" b="1" dirty="0"/>
              <a:t>Tension (H)</a:t>
            </a:r>
          </a:p>
        </p:txBody>
      </p:sp>
      <p:sp>
        <p:nvSpPr>
          <p:cNvPr id="9" name="Oval Callout 8"/>
          <p:cNvSpPr/>
          <p:nvPr/>
        </p:nvSpPr>
        <p:spPr>
          <a:xfrm>
            <a:off x="7315200" y="1676400"/>
            <a:ext cx="1600200" cy="838200"/>
          </a:xfrm>
          <a:prstGeom prst="wedgeEllipseCallout">
            <a:avLst>
              <a:gd name="adj1" fmla="val -99428"/>
              <a:gd name="adj2" fmla="val -46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t>Distributed  load: w(x)</a:t>
            </a:r>
          </a:p>
        </p:txBody>
      </p:sp>
      <p:sp>
        <p:nvSpPr>
          <p:cNvPr id="3" name="Slide Number Placeholder 2"/>
          <p:cNvSpPr>
            <a:spLocks noGrp="1"/>
          </p:cNvSpPr>
          <p:nvPr>
            <p:ph type="sldNum" sz="quarter" idx="12"/>
          </p:nvPr>
        </p:nvSpPr>
        <p:spPr/>
        <p:txBody>
          <a:bodyPr/>
          <a:lstStyle/>
          <a:p>
            <a:fld id="{9BCBA78D-C844-484E-9E41-0542D9A83C3C}" type="slidenum">
              <a:rPr lang="en-US" smtClean="0"/>
              <a:pPr/>
              <a:t>33</a:t>
            </a:fld>
            <a:endParaRPr lang="en-US"/>
          </a:p>
        </p:txBody>
      </p:sp>
    </p:spTree>
    <p:extLst>
      <p:ext uri="{BB962C8B-B14F-4D97-AF65-F5344CB8AC3E}">
        <p14:creationId xmlns:p14="http://schemas.microsoft.com/office/powerpoint/2010/main" val="398181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81000"/>
            <a:ext cx="6096000" cy="738664"/>
          </a:xfrm>
          <a:prstGeom prst="rect">
            <a:avLst/>
          </a:prstGeom>
        </p:spPr>
        <p:txBody>
          <a:bodyPr wrap="square">
            <a:spAutoFit/>
          </a:bodyPr>
          <a:lstStyle/>
          <a:p>
            <a:r>
              <a:rPr lang="en-AU" b="1" dirty="0">
                <a:solidFill>
                  <a:srgbClr val="FF0000"/>
                </a:solidFill>
                <a:latin typeface="Arial" pitchFamily="34" charset="0"/>
                <a:cs typeface="Arial" pitchFamily="34" charset="0"/>
              </a:rPr>
              <a:t>Motivating Example: Economics Problem-  </a:t>
            </a:r>
          </a:p>
          <a:p>
            <a:r>
              <a:rPr lang="en-AU" sz="2400" dirty="0">
                <a:solidFill>
                  <a:schemeClr val="accent4">
                    <a:lumMod val="50000"/>
                  </a:schemeClr>
                </a:solidFill>
              </a:rPr>
              <a:t>The capital stock and investment</a:t>
            </a:r>
          </a:p>
        </p:txBody>
      </p:sp>
      <p:sp>
        <p:nvSpPr>
          <p:cNvPr id="5" name="TextBox 4"/>
          <p:cNvSpPr txBox="1"/>
          <p:nvPr/>
        </p:nvSpPr>
        <p:spPr>
          <a:xfrm>
            <a:off x="1600200" y="2286000"/>
            <a:ext cx="1998624" cy="646331"/>
          </a:xfrm>
          <a:prstGeom prst="rect">
            <a:avLst/>
          </a:prstGeom>
          <a:noFill/>
        </p:spPr>
        <p:txBody>
          <a:bodyPr wrap="none" rtlCol="0">
            <a:spAutoFit/>
          </a:bodyPr>
          <a:lstStyle/>
          <a:p>
            <a:r>
              <a:rPr lang="en-AU" dirty="0"/>
              <a:t>Capital Stock= K(t)</a:t>
            </a:r>
          </a:p>
          <a:p>
            <a:r>
              <a:rPr lang="en-AU" dirty="0"/>
              <a:t>Investment  =  I(t)</a:t>
            </a:r>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lum bright="-17000" contrast="35000"/>
          </a:blip>
          <a:srcRect/>
          <a:stretch>
            <a:fillRect/>
          </a:stretch>
        </p:blipFill>
        <p:spPr bwMode="auto">
          <a:xfrm>
            <a:off x="4114800" y="2819400"/>
            <a:ext cx="1752600" cy="778933"/>
          </a:xfrm>
          <a:prstGeom prst="rect">
            <a:avLst/>
          </a:prstGeom>
          <a:noFill/>
        </p:spPr>
      </p:pic>
      <p:sp>
        <p:nvSpPr>
          <p:cNvPr id="8" name="Rectangle 7"/>
          <p:cNvSpPr/>
          <p:nvPr/>
        </p:nvSpPr>
        <p:spPr>
          <a:xfrm>
            <a:off x="1676400" y="1828800"/>
            <a:ext cx="2536592" cy="369332"/>
          </a:xfrm>
          <a:prstGeom prst="rect">
            <a:avLst/>
          </a:prstGeom>
        </p:spPr>
        <p:txBody>
          <a:bodyPr wrap="none">
            <a:spAutoFit/>
          </a:bodyPr>
          <a:lstStyle/>
          <a:p>
            <a:r>
              <a:rPr lang="en-AU" b="1" dirty="0"/>
              <a:t>Capital accumulation:</a:t>
            </a:r>
          </a:p>
        </p:txBody>
      </p:sp>
      <p:pic>
        <p:nvPicPr>
          <p:cNvPr id="9" name="Picture 8" descr="capital accumulation.jpg"/>
          <p:cNvPicPr>
            <a:picLocks noChangeAspect="1"/>
          </p:cNvPicPr>
          <p:nvPr/>
        </p:nvPicPr>
        <p:blipFill>
          <a:blip r:embed="rId3" cstate="print"/>
          <a:stretch>
            <a:fillRect/>
          </a:stretch>
        </p:blipFill>
        <p:spPr>
          <a:xfrm>
            <a:off x="6039826" y="685800"/>
            <a:ext cx="2786683" cy="2206704"/>
          </a:xfrm>
          <a:prstGeom prst="rect">
            <a:avLst/>
          </a:prstGeom>
        </p:spPr>
      </p:pic>
      <p:pic>
        <p:nvPicPr>
          <p:cNvPr id="10" name="Picture 9" descr="china-trend-growth-capital-accumulation.jpg"/>
          <p:cNvPicPr>
            <a:picLocks noChangeAspect="1"/>
          </p:cNvPicPr>
          <p:nvPr/>
        </p:nvPicPr>
        <p:blipFill>
          <a:blip r:embed="rId4" cstate="print"/>
          <a:stretch>
            <a:fillRect/>
          </a:stretch>
        </p:blipFill>
        <p:spPr>
          <a:xfrm>
            <a:off x="1600200" y="3810000"/>
            <a:ext cx="6705600" cy="2598717"/>
          </a:xfrm>
          <a:prstGeom prst="rect">
            <a:avLst/>
          </a:prstGeom>
        </p:spPr>
      </p:pic>
      <p:sp>
        <p:nvSpPr>
          <p:cNvPr id="3" name="Slide Number Placeholder 2"/>
          <p:cNvSpPr>
            <a:spLocks noGrp="1"/>
          </p:cNvSpPr>
          <p:nvPr>
            <p:ph type="sldNum" sz="quarter" idx="12"/>
          </p:nvPr>
        </p:nvSpPr>
        <p:spPr/>
        <p:txBody>
          <a:bodyPr/>
          <a:lstStyle/>
          <a:p>
            <a:fld id="{9BCBA78D-C844-484E-9E41-0542D9A83C3C}" type="slidenum">
              <a:rPr lang="en-US" smtClean="0"/>
              <a:pPr/>
              <a:t>34</a:t>
            </a:fld>
            <a:endParaRPr lang="en-US"/>
          </a:p>
        </p:txBody>
      </p:sp>
    </p:spTree>
    <p:extLst>
      <p:ext uri="{BB962C8B-B14F-4D97-AF65-F5344CB8AC3E}">
        <p14:creationId xmlns:p14="http://schemas.microsoft.com/office/powerpoint/2010/main" val="300847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81000"/>
            <a:ext cx="6096000" cy="646331"/>
          </a:xfrm>
          <a:prstGeom prst="rect">
            <a:avLst/>
          </a:prstGeom>
        </p:spPr>
        <p:txBody>
          <a:bodyPr wrap="square">
            <a:spAutoFit/>
          </a:bodyPr>
          <a:lstStyle/>
          <a:p>
            <a:r>
              <a:rPr lang="en-AU" b="1" dirty="0">
                <a:solidFill>
                  <a:srgbClr val="FF0000"/>
                </a:solidFill>
                <a:latin typeface="Arial" pitchFamily="34" charset="0"/>
                <a:cs typeface="Arial" pitchFamily="34" charset="0"/>
              </a:rPr>
              <a:t>Motivating Example: Economics Problem-  </a:t>
            </a:r>
          </a:p>
          <a:p>
            <a:r>
              <a:rPr lang="en-AU" b="1" dirty="0">
                <a:solidFill>
                  <a:schemeClr val="accent4">
                    <a:lumMod val="50000"/>
                  </a:schemeClr>
                </a:solidFill>
              </a:rPr>
              <a:t>Simple gross domestic product (GDP) model</a:t>
            </a:r>
            <a:endParaRPr lang="en-AU" b="1" dirty="0">
              <a:solidFill>
                <a:schemeClr val="accent4">
                  <a:lumMod val="50000"/>
                </a:schemeClr>
              </a:solidFill>
              <a:latin typeface="Arial" pitchFamily="34" charset="0"/>
              <a:cs typeface="Arial" pitchFamily="34" charset="0"/>
            </a:endParaRPr>
          </a:p>
        </p:txBody>
      </p:sp>
      <p:pic>
        <p:nvPicPr>
          <p:cNvPr id="55298" name="Picture 2"/>
          <p:cNvPicPr>
            <a:picLocks noChangeAspect="1" noChangeArrowheads="1"/>
          </p:cNvPicPr>
          <p:nvPr/>
        </p:nvPicPr>
        <p:blipFill>
          <a:blip r:embed="rId2" cstate="print"/>
          <a:srcRect/>
          <a:stretch>
            <a:fillRect/>
          </a:stretch>
        </p:blipFill>
        <p:spPr bwMode="auto">
          <a:xfrm>
            <a:off x="2590801" y="1752600"/>
            <a:ext cx="1477108" cy="533400"/>
          </a:xfrm>
          <a:prstGeom prst="rect">
            <a:avLst/>
          </a:prstGeom>
          <a:noFill/>
          <a:ln w="9525">
            <a:noFill/>
            <a:miter lim="800000"/>
            <a:headEnd/>
            <a:tailEnd/>
          </a:ln>
        </p:spPr>
      </p:pic>
      <p:sp>
        <p:nvSpPr>
          <p:cNvPr id="8" name="Rectangle 7"/>
          <p:cNvSpPr/>
          <p:nvPr/>
        </p:nvSpPr>
        <p:spPr>
          <a:xfrm>
            <a:off x="1600200" y="1295400"/>
            <a:ext cx="6324600" cy="646331"/>
          </a:xfrm>
          <a:prstGeom prst="rect">
            <a:avLst/>
          </a:prstGeom>
        </p:spPr>
        <p:txBody>
          <a:bodyPr wrap="square">
            <a:spAutoFit/>
          </a:bodyPr>
          <a:lstStyle/>
          <a:p>
            <a:r>
              <a:rPr lang="en-AU" dirty="0"/>
              <a:t>The rate of change of the gross  domestic product (GDP),  </a:t>
            </a:r>
            <a:r>
              <a:rPr lang="en-AU" i="1" dirty="0"/>
              <a:t>x</a:t>
            </a:r>
            <a:r>
              <a:rPr lang="en-AU" dirty="0"/>
              <a:t>(t), over time</a:t>
            </a:r>
          </a:p>
        </p:txBody>
      </p:sp>
      <p:sp>
        <p:nvSpPr>
          <p:cNvPr id="9" name="Rectangle 8"/>
          <p:cNvSpPr/>
          <p:nvPr/>
        </p:nvSpPr>
        <p:spPr>
          <a:xfrm>
            <a:off x="1752600" y="2362200"/>
            <a:ext cx="4572000" cy="646331"/>
          </a:xfrm>
          <a:prstGeom prst="rect">
            <a:avLst/>
          </a:prstGeom>
        </p:spPr>
        <p:txBody>
          <a:bodyPr>
            <a:spAutoFit/>
          </a:bodyPr>
          <a:lstStyle/>
          <a:p>
            <a:r>
              <a:rPr lang="en-AU" dirty="0"/>
              <a:t>where t stands for time and g is the growth rate, at any point time t .</a:t>
            </a:r>
          </a:p>
        </p:txBody>
      </p:sp>
      <p:sp>
        <p:nvSpPr>
          <p:cNvPr id="5530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sp>
        <p:nvSpPr>
          <p:cNvPr id="55302" name="Rectangle 6"/>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TextBox 12"/>
          <p:cNvSpPr txBox="1"/>
          <p:nvPr/>
        </p:nvSpPr>
        <p:spPr>
          <a:xfrm>
            <a:off x="1752600" y="3200400"/>
            <a:ext cx="3810000" cy="369332"/>
          </a:xfrm>
          <a:prstGeom prst="rect">
            <a:avLst/>
          </a:prstGeom>
          <a:noFill/>
        </p:spPr>
        <p:txBody>
          <a:bodyPr wrap="square" rtlCol="0">
            <a:spAutoFit/>
          </a:bodyPr>
          <a:lstStyle/>
          <a:p>
            <a:r>
              <a:rPr lang="en-AU" dirty="0"/>
              <a:t>If g = g(x, t), then </a:t>
            </a:r>
          </a:p>
        </p:txBody>
      </p:sp>
      <p:pic>
        <p:nvPicPr>
          <p:cNvPr id="55303" name="Picture 7"/>
          <p:cNvPicPr>
            <a:picLocks noChangeAspect="1" noChangeArrowheads="1"/>
          </p:cNvPicPr>
          <p:nvPr/>
        </p:nvPicPr>
        <p:blipFill>
          <a:blip r:embed="rId3" cstate="print"/>
          <a:srcRect/>
          <a:stretch>
            <a:fillRect/>
          </a:stretch>
        </p:blipFill>
        <p:spPr bwMode="auto">
          <a:xfrm>
            <a:off x="2362200" y="3581400"/>
            <a:ext cx="2667000" cy="540608"/>
          </a:xfrm>
          <a:prstGeom prst="rect">
            <a:avLst/>
          </a:prstGeom>
          <a:noFill/>
          <a:ln w="9525">
            <a:noFill/>
            <a:miter lim="800000"/>
            <a:headEnd/>
            <a:tailEnd/>
          </a:ln>
        </p:spPr>
      </p:pic>
      <p:pic>
        <p:nvPicPr>
          <p:cNvPr id="11" name="Picture 10" descr="GDP.png"/>
          <p:cNvPicPr>
            <a:picLocks noChangeAspect="1"/>
          </p:cNvPicPr>
          <p:nvPr/>
        </p:nvPicPr>
        <p:blipFill>
          <a:blip r:embed="rId4" cstate="print"/>
          <a:stretch>
            <a:fillRect/>
          </a:stretch>
        </p:blipFill>
        <p:spPr>
          <a:xfrm>
            <a:off x="1905000" y="4343400"/>
            <a:ext cx="5410200" cy="2057400"/>
          </a:xfrm>
          <a:prstGeom prst="rect">
            <a:avLst/>
          </a:prstGeom>
        </p:spPr>
      </p:pic>
      <p:sp>
        <p:nvSpPr>
          <p:cNvPr id="3" name="Slide Number Placeholder 2"/>
          <p:cNvSpPr>
            <a:spLocks noGrp="1"/>
          </p:cNvSpPr>
          <p:nvPr>
            <p:ph type="sldNum" sz="quarter" idx="12"/>
          </p:nvPr>
        </p:nvSpPr>
        <p:spPr/>
        <p:txBody>
          <a:bodyPr/>
          <a:lstStyle/>
          <a:p>
            <a:fld id="{9BCBA78D-C844-484E-9E41-0542D9A83C3C}" type="slidenum">
              <a:rPr lang="en-US" smtClean="0"/>
              <a:pPr/>
              <a:t>35</a:t>
            </a:fld>
            <a:endParaRPr lang="en-US"/>
          </a:p>
        </p:txBody>
      </p:sp>
    </p:spTree>
    <p:extLst>
      <p:ext uri="{BB962C8B-B14F-4D97-AF65-F5344CB8AC3E}">
        <p14:creationId xmlns:p14="http://schemas.microsoft.com/office/powerpoint/2010/main" val="2999605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cstate="print"/>
          <a:srcRect/>
          <a:stretch>
            <a:fillRect/>
          </a:stretch>
        </p:blipFill>
        <p:spPr bwMode="auto">
          <a:xfrm>
            <a:off x="1752600" y="1295400"/>
            <a:ext cx="5257800" cy="612354"/>
          </a:xfrm>
          <a:prstGeom prst="rect">
            <a:avLst/>
          </a:prstGeom>
          <a:noFill/>
          <a:ln w="9525">
            <a:noFill/>
            <a:miter lim="800000"/>
            <a:headEnd/>
            <a:tailEnd/>
          </a:ln>
        </p:spPr>
      </p:pic>
      <p:sp>
        <p:nvSpPr>
          <p:cNvPr id="7" name="Rectangle 6"/>
          <p:cNvSpPr/>
          <p:nvPr/>
        </p:nvSpPr>
        <p:spPr>
          <a:xfrm>
            <a:off x="685800" y="1981200"/>
            <a:ext cx="4724400" cy="830997"/>
          </a:xfrm>
          <a:prstGeom prst="rect">
            <a:avLst/>
          </a:prstGeom>
        </p:spPr>
        <p:txBody>
          <a:bodyPr wrap="square">
            <a:spAutoFit/>
          </a:bodyPr>
          <a:lstStyle/>
          <a:p>
            <a:r>
              <a:rPr lang="en-AU" sz="1600" dirty="0"/>
              <a:t>where  </a:t>
            </a:r>
            <a:r>
              <a:rPr lang="en-AU" sz="1600" b="1" dirty="0"/>
              <a:t>Q</a:t>
            </a:r>
            <a:r>
              <a:rPr lang="en-AU" sz="1600" b="1" baseline="-25000" dirty="0"/>
              <a:t>d</a:t>
            </a:r>
            <a:r>
              <a:rPr lang="en-AU" sz="1600" b="1" dirty="0"/>
              <a:t> </a:t>
            </a:r>
            <a:r>
              <a:rPr lang="en-AU" sz="1600" dirty="0"/>
              <a:t>and  </a:t>
            </a:r>
            <a:r>
              <a:rPr lang="en-AU" sz="1600" b="1" dirty="0"/>
              <a:t>Q</a:t>
            </a:r>
            <a:r>
              <a:rPr lang="en-AU" sz="1600" b="1" baseline="-25000" dirty="0"/>
              <a:t>s</a:t>
            </a:r>
            <a:r>
              <a:rPr lang="en-AU" sz="1600" dirty="0"/>
              <a:t>  are respectively  the </a:t>
            </a:r>
            <a:r>
              <a:rPr lang="en-AU" sz="1600" dirty="0">
                <a:solidFill>
                  <a:srgbClr val="FF0000"/>
                </a:solidFill>
              </a:rPr>
              <a:t>demand</a:t>
            </a:r>
            <a:r>
              <a:rPr lang="en-AU" sz="1600" dirty="0"/>
              <a:t> and </a:t>
            </a:r>
            <a:r>
              <a:rPr lang="en-AU" sz="1600" dirty="0">
                <a:solidFill>
                  <a:srgbClr val="0070C0"/>
                </a:solidFill>
              </a:rPr>
              <a:t>supply</a:t>
            </a:r>
            <a:r>
              <a:rPr lang="en-AU" sz="1600" dirty="0"/>
              <a:t> for price </a:t>
            </a:r>
            <a:r>
              <a:rPr lang="en-AU" sz="1600" b="1" dirty="0"/>
              <a:t>P</a:t>
            </a:r>
            <a:r>
              <a:rPr lang="en-AU" sz="1600" dirty="0"/>
              <a:t> and  </a:t>
            </a:r>
            <a:r>
              <a:rPr lang="en-AU" sz="1600" b="1" dirty="0" err="1"/>
              <a:t>a</a:t>
            </a:r>
            <a:r>
              <a:rPr lang="en-AU" sz="1600" b="1" baseline="-25000" dirty="0" err="1"/>
              <a:t>j</a:t>
            </a:r>
            <a:r>
              <a:rPr lang="en-AU" sz="1600" dirty="0"/>
              <a:t> and</a:t>
            </a:r>
            <a:r>
              <a:rPr lang="en-AU" sz="1600" b="1" dirty="0"/>
              <a:t> </a:t>
            </a:r>
            <a:r>
              <a:rPr lang="en-AU" sz="1600" b="1" dirty="0" err="1"/>
              <a:t>b</a:t>
            </a:r>
            <a:r>
              <a:rPr lang="en-AU" sz="1600" b="1" baseline="-25000" dirty="0" err="1"/>
              <a:t>j</a:t>
            </a:r>
            <a:r>
              <a:rPr lang="en-AU" sz="1600" b="1" dirty="0"/>
              <a:t> </a:t>
            </a:r>
            <a:r>
              <a:rPr lang="en-AU" sz="1600" dirty="0"/>
              <a:t>are parameters.</a:t>
            </a:r>
          </a:p>
        </p:txBody>
      </p:sp>
      <p:sp>
        <p:nvSpPr>
          <p:cNvPr id="8" name="Rectangle 7"/>
          <p:cNvSpPr/>
          <p:nvPr/>
        </p:nvSpPr>
        <p:spPr>
          <a:xfrm>
            <a:off x="685800" y="2861623"/>
            <a:ext cx="3886200" cy="861774"/>
          </a:xfrm>
          <a:prstGeom prst="rect">
            <a:avLst/>
          </a:prstGeom>
        </p:spPr>
        <p:txBody>
          <a:bodyPr wrap="square">
            <a:spAutoFit/>
          </a:bodyPr>
          <a:lstStyle/>
          <a:p>
            <a:r>
              <a:rPr lang="en-AU" sz="1600" dirty="0"/>
              <a:t>Assume that the rate of price change</a:t>
            </a:r>
          </a:p>
          <a:p>
            <a:r>
              <a:rPr lang="en-AU" sz="1600" dirty="0"/>
              <a:t> with regard to time at t is proportional </a:t>
            </a:r>
          </a:p>
          <a:p>
            <a:r>
              <a:rPr lang="en-AU" sz="1600" dirty="0"/>
              <a:t>to  the excess demand, </a:t>
            </a:r>
            <a:r>
              <a:rPr lang="en-AU" b="1" i="1" dirty="0"/>
              <a:t>Q</a:t>
            </a:r>
            <a:r>
              <a:rPr lang="en-AU" b="1" i="1" baseline="-25000" dirty="0"/>
              <a:t>d</a:t>
            </a:r>
            <a:r>
              <a:rPr lang="en-AU" b="1" i="1" dirty="0"/>
              <a:t> - Q</a:t>
            </a:r>
            <a:r>
              <a:rPr lang="en-AU" b="1" i="1" baseline="-25000" dirty="0"/>
              <a:t>s</a:t>
            </a:r>
            <a:r>
              <a:rPr lang="en-AU" i="1" dirty="0"/>
              <a:t> </a:t>
            </a:r>
            <a:r>
              <a:rPr lang="en-AU" sz="1600" i="1" dirty="0"/>
              <a:t>, that is</a:t>
            </a:r>
            <a:endParaRPr lang="en-AU" sz="1600" dirty="0"/>
          </a:p>
        </p:txBody>
      </p:sp>
      <p:pic>
        <p:nvPicPr>
          <p:cNvPr id="57350" name="Picture 6"/>
          <p:cNvPicPr>
            <a:picLocks noChangeAspect="1" noChangeArrowheads="1"/>
          </p:cNvPicPr>
          <p:nvPr/>
        </p:nvPicPr>
        <p:blipFill>
          <a:blip r:embed="rId4" cstate="print"/>
          <a:srcRect/>
          <a:stretch>
            <a:fillRect/>
          </a:stretch>
        </p:blipFill>
        <p:spPr bwMode="auto">
          <a:xfrm>
            <a:off x="1905000" y="4572000"/>
            <a:ext cx="2362200" cy="398124"/>
          </a:xfrm>
          <a:prstGeom prst="rect">
            <a:avLst/>
          </a:prstGeom>
          <a:noFill/>
          <a:ln w="9525">
            <a:noFill/>
            <a:miter lim="800000"/>
            <a:headEnd/>
            <a:tailEnd/>
          </a:ln>
        </p:spPr>
      </p:pic>
      <p:sp>
        <p:nvSpPr>
          <p:cNvPr id="12" name="TextBox 11"/>
          <p:cNvSpPr txBox="1"/>
          <p:nvPr/>
        </p:nvSpPr>
        <p:spPr>
          <a:xfrm>
            <a:off x="4419600" y="4572000"/>
            <a:ext cx="914400" cy="381000"/>
          </a:xfrm>
          <a:prstGeom prst="rect">
            <a:avLst/>
          </a:prstGeom>
          <a:noFill/>
        </p:spPr>
        <p:txBody>
          <a:bodyPr wrap="square" rtlCol="0">
            <a:spAutoFit/>
          </a:bodyPr>
          <a:lstStyle/>
          <a:p>
            <a:r>
              <a:rPr lang="en-AU" i="1" dirty="0"/>
              <a:t>m </a:t>
            </a:r>
            <a:r>
              <a:rPr lang="en-AU" dirty="0"/>
              <a:t>&gt; 0</a:t>
            </a:r>
          </a:p>
        </p:txBody>
      </p:sp>
      <p:pic>
        <p:nvPicPr>
          <p:cNvPr id="57351" name="Picture 7"/>
          <p:cNvPicPr>
            <a:picLocks noChangeAspect="1" noChangeArrowheads="1"/>
          </p:cNvPicPr>
          <p:nvPr/>
        </p:nvPicPr>
        <p:blipFill>
          <a:blip r:embed="rId5" cstate="print">
            <a:lum bright="-16000" contrast="59000"/>
          </a:blip>
          <a:srcRect/>
          <a:stretch>
            <a:fillRect/>
          </a:stretch>
        </p:blipFill>
        <p:spPr bwMode="auto">
          <a:xfrm>
            <a:off x="1828799" y="5126560"/>
            <a:ext cx="3352801" cy="400474"/>
          </a:xfrm>
          <a:prstGeom prst="rect">
            <a:avLst/>
          </a:prstGeom>
          <a:noFill/>
          <a:ln w="9525">
            <a:noFill/>
            <a:miter lim="800000"/>
            <a:headEnd/>
            <a:tailEnd/>
          </a:ln>
        </p:spPr>
      </p:pic>
      <p:pic>
        <p:nvPicPr>
          <p:cNvPr id="57352" name="Picture 8"/>
          <p:cNvPicPr>
            <a:picLocks noChangeAspect="1" noChangeArrowheads="1"/>
          </p:cNvPicPr>
          <p:nvPr/>
        </p:nvPicPr>
        <p:blipFill>
          <a:blip r:embed="rId6" cstate="print">
            <a:lum bright="-19000" contrast="61000"/>
          </a:blip>
          <a:srcRect/>
          <a:stretch>
            <a:fillRect/>
          </a:stretch>
        </p:blipFill>
        <p:spPr bwMode="auto">
          <a:xfrm>
            <a:off x="1943100" y="5565127"/>
            <a:ext cx="2819400" cy="355678"/>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57353" name="Picture 9"/>
          <p:cNvPicPr>
            <a:picLocks noChangeAspect="1" noChangeArrowheads="1"/>
          </p:cNvPicPr>
          <p:nvPr/>
        </p:nvPicPr>
        <p:blipFill>
          <a:blip r:embed="rId7" cstate="print">
            <a:lum bright="-22000" contrast="65000"/>
          </a:blip>
          <a:srcRect/>
          <a:stretch>
            <a:fillRect/>
          </a:stretch>
        </p:blipFill>
        <p:spPr bwMode="auto">
          <a:xfrm>
            <a:off x="2247899" y="6116832"/>
            <a:ext cx="3685629" cy="685492"/>
          </a:xfrm>
          <a:prstGeom prst="rect">
            <a:avLst/>
          </a:prstGeom>
          <a:noFill/>
          <a:ln w="9525">
            <a:noFill/>
            <a:miter lim="800000"/>
            <a:headEnd/>
            <a:tailEnd/>
          </a:ln>
        </p:spPr>
      </p:pic>
      <p:sp>
        <p:nvSpPr>
          <p:cNvPr id="16" name="TextBox 15"/>
          <p:cNvSpPr txBox="1"/>
          <p:nvPr/>
        </p:nvSpPr>
        <p:spPr>
          <a:xfrm>
            <a:off x="1219200" y="5943600"/>
            <a:ext cx="1066800" cy="369332"/>
          </a:xfrm>
          <a:prstGeom prst="rect">
            <a:avLst/>
          </a:prstGeom>
          <a:noFill/>
        </p:spPr>
        <p:txBody>
          <a:bodyPr wrap="square" rtlCol="0">
            <a:spAutoFit/>
          </a:bodyPr>
          <a:lstStyle/>
          <a:p>
            <a:r>
              <a:rPr lang="en-AU" dirty="0"/>
              <a:t>where,</a:t>
            </a:r>
          </a:p>
        </p:txBody>
      </p:sp>
      <p:sp>
        <p:nvSpPr>
          <p:cNvPr id="17" name="Rectangle 16"/>
          <p:cNvSpPr/>
          <p:nvPr/>
        </p:nvSpPr>
        <p:spPr>
          <a:xfrm>
            <a:off x="1524000" y="381000"/>
            <a:ext cx="6096000" cy="646331"/>
          </a:xfrm>
          <a:prstGeom prst="rect">
            <a:avLst/>
          </a:prstGeom>
        </p:spPr>
        <p:txBody>
          <a:bodyPr wrap="square">
            <a:spAutoFit/>
          </a:bodyPr>
          <a:lstStyle/>
          <a:p>
            <a:r>
              <a:rPr lang="en-AU" b="1" dirty="0">
                <a:solidFill>
                  <a:srgbClr val="FF0000"/>
                </a:solidFill>
                <a:latin typeface="Arial" pitchFamily="34" charset="0"/>
                <a:cs typeface="Arial" pitchFamily="34" charset="0"/>
              </a:rPr>
              <a:t>Motivating Example: Economics Problem-  </a:t>
            </a:r>
          </a:p>
          <a:p>
            <a:r>
              <a:rPr lang="en-AU" b="1" dirty="0">
                <a:solidFill>
                  <a:schemeClr val="accent4">
                    <a:lumMod val="50000"/>
                  </a:schemeClr>
                </a:solidFill>
              </a:rPr>
              <a:t>Demand and supply model</a:t>
            </a:r>
            <a:endParaRPr lang="en-AU" b="1" dirty="0">
              <a:solidFill>
                <a:schemeClr val="accent4">
                  <a:lumMod val="50000"/>
                </a:schemeClr>
              </a:solidFill>
              <a:latin typeface="Arial" pitchFamily="34" charset="0"/>
              <a:cs typeface="Arial" pitchFamily="34" charset="0"/>
            </a:endParaRPr>
          </a:p>
        </p:txBody>
      </p:sp>
      <p:pic>
        <p:nvPicPr>
          <p:cNvPr id="20" name="Picture 19" descr="compromise 1.gif"/>
          <p:cNvPicPr>
            <a:picLocks noChangeAspect="1"/>
          </p:cNvPicPr>
          <p:nvPr/>
        </p:nvPicPr>
        <p:blipFill>
          <a:blip r:embed="rId8" cstate="print"/>
          <a:stretch>
            <a:fillRect/>
          </a:stretch>
        </p:blipFill>
        <p:spPr>
          <a:xfrm>
            <a:off x="5791200" y="1981200"/>
            <a:ext cx="2819400" cy="2133600"/>
          </a:xfrm>
          <a:prstGeom prst="rect">
            <a:avLst/>
          </a:prstGeom>
          <a:effectLst>
            <a:outerShdw blurRad="63500" dist="38100" dir="5400000" sx="102000" sy="102000" algn="t" rotWithShape="0">
              <a:prstClr val="black">
                <a:alpha val="37000"/>
              </a:prstClr>
            </a:outerShdw>
          </a:effectLst>
        </p:spPr>
      </p:pic>
      <p:pic>
        <p:nvPicPr>
          <p:cNvPr id="13" name="Picture 12" descr="demand supply.gif"/>
          <p:cNvPicPr>
            <a:picLocks noChangeAspect="1"/>
          </p:cNvPicPr>
          <p:nvPr/>
        </p:nvPicPr>
        <p:blipFill>
          <a:blip r:embed="rId9" cstate="print"/>
          <a:stretch>
            <a:fillRect/>
          </a:stretch>
        </p:blipFill>
        <p:spPr>
          <a:xfrm>
            <a:off x="5943600" y="4510369"/>
            <a:ext cx="2819400" cy="1787573"/>
          </a:xfrm>
          <a:prstGeom prst="rect">
            <a:avLst/>
          </a:prstGeom>
        </p:spPr>
      </p:pic>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pic>
        <p:nvPicPr>
          <p:cNvPr id="23553" name="Picture 1"/>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2057400" y="3979448"/>
            <a:ext cx="2209800" cy="602673"/>
          </a:xfrm>
          <a:prstGeom prst="rect">
            <a:avLst/>
          </a:prstGeom>
          <a:noFill/>
          <a:ln w="22225" cap="rnd" cmpd="sng">
            <a:solidFill>
              <a:schemeClr val="bg1"/>
            </a:solidFill>
            <a:bevel/>
          </a:ln>
        </p:spPr>
      </p:pic>
      <p:sp>
        <p:nvSpPr>
          <p:cNvPr id="2355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p:cNvSpPr>
            <a:spLocks noGrp="1"/>
          </p:cNvSpPr>
          <p:nvPr>
            <p:ph type="sldNum" sz="quarter" idx="12"/>
          </p:nvPr>
        </p:nvSpPr>
        <p:spPr/>
        <p:txBody>
          <a:bodyPr/>
          <a:lstStyle/>
          <a:p>
            <a:fld id="{9BCBA78D-C844-484E-9E41-0542D9A83C3C}" type="slidenum">
              <a:rPr lang="en-US" smtClean="0"/>
              <a:pPr/>
              <a:t>36</a:t>
            </a:fld>
            <a:endParaRPr lang="en-US"/>
          </a:p>
        </p:txBody>
      </p:sp>
    </p:spTree>
    <p:extLst>
      <p:ext uri="{BB962C8B-B14F-4D97-AF65-F5344CB8AC3E}">
        <p14:creationId xmlns:p14="http://schemas.microsoft.com/office/powerpoint/2010/main" val="2238457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0200" y="2551837"/>
            <a:ext cx="5257800" cy="1754326"/>
          </a:xfrm>
          <a:prstGeom prst="rect">
            <a:avLst/>
          </a:prstGeom>
          <a:noFill/>
        </p:spPr>
        <p:txBody>
          <a:bodyPr wrap="square" rtlCol="0">
            <a:spAutoFit/>
          </a:bodyPr>
          <a:lstStyle/>
          <a:p>
            <a:r>
              <a:rPr lang="en-AU" sz="5400" dirty="0">
                <a:solidFill>
                  <a:srgbClr val="FF0000"/>
                </a:solidFill>
              </a:rPr>
              <a:t>      </a:t>
            </a:r>
            <a:r>
              <a:rPr lang="en-AU" sz="5400" b="1" dirty="0">
                <a:solidFill>
                  <a:srgbClr val="FF0000"/>
                </a:solidFill>
              </a:rPr>
              <a:t>Thank you</a:t>
            </a:r>
          </a:p>
          <a:p>
            <a:endParaRPr lang="en-AU" sz="5400" b="1" dirty="0">
              <a:solidFill>
                <a:srgbClr val="FF0000"/>
              </a:solidFill>
            </a:endParaRPr>
          </a:p>
        </p:txBody>
      </p:sp>
      <p:sp>
        <p:nvSpPr>
          <p:cNvPr id="3" name="Slide Number Placeholder 2"/>
          <p:cNvSpPr>
            <a:spLocks noGrp="1"/>
          </p:cNvSpPr>
          <p:nvPr>
            <p:ph type="sldNum" sz="quarter" idx="12"/>
          </p:nvPr>
        </p:nvSpPr>
        <p:spPr/>
        <p:txBody>
          <a:bodyPr/>
          <a:lstStyle/>
          <a:p>
            <a:fld id="{9BCBA78D-C844-484E-9E41-0542D9A83C3C}" type="slidenum">
              <a:rPr lang="en-US" smtClean="0"/>
              <a:pPr/>
              <a:t>37</a:t>
            </a:fld>
            <a:endParaRPr lang="en-US"/>
          </a:p>
        </p:txBody>
      </p:sp>
    </p:spTree>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5410200"/>
            <a:ext cx="6324600" cy="381000"/>
          </a:xfrm>
          <a:prstGeom prst="rect">
            <a:avLst/>
          </a:prstGeom>
          <a:noFill/>
        </p:spPr>
        <p:txBody>
          <a:bodyPr wrap="square" rtlCol="0">
            <a:spAutoFit/>
          </a:bodyPr>
          <a:lstStyle/>
          <a:p>
            <a:r>
              <a:rPr lang="en-AU" dirty="0"/>
              <a:t>  Orientation of Satellite ISS on Earth</a:t>
            </a:r>
          </a:p>
        </p:txBody>
      </p:sp>
      <p:pic>
        <p:nvPicPr>
          <p:cNvPr id="10" name="Picture 9" descr="efa06da10f157db4baea3f76a5b7fbb3.gif"/>
          <p:cNvPicPr>
            <a:picLocks noChangeAspect="1"/>
          </p:cNvPicPr>
          <p:nvPr/>
        </p:nvPicPr>
        <p:blipFill>
          <a:blip r:embed="rId2" cstate="print"/>
          <a:stretch>
            <a:fillRect/>
          </a:stretch>
        </p:blipFill>
        <p:spPr>
          <a:xfrm>
            <a:off x="1456267" y="1676400"/>
            <a:ext cx="6231466" cy="3505200"/>
          </a:xfrm>
          <a:prstGeom prst="rect">
            <a:avLst/>
          </a:prstGeom>
        </p:spPr>
      </p:pic>
      <p:sp>
        <p:nvSpPr>
          <p:cNvPr id="8" name="Title 1"/>
          <p:cNvSpPr>
            <a:spLocks noGrp="1"/>
          </p:cNvSpPr>
          <p:nvPr>
            <p:ph type="title"/>
          </p:nvPr>
        </p:nvSpPr>
        <p:spPr>
          <a:xfrm>
            <a:off x="1219200" y="685800"/>
            <a:ext cx="7467600" cy="639762"/>
          </a:xfrm>
        </p:spPr>
        <p:txBody>
          <a:bodyPr>
            <a:normAutofit/>
          </a:bodyPr>
          <a:lstStyle/>
          <a:p>
            <a:r>
              <a:rPr lang="en-AU" sz="2400" b="1" dirty="0">
                <a:solidFill>
                  <a:srgbClr val="FF0000"/>
                </a:solidFill>
              </a:rPr>
              <a:t>The </a:t>
            </a:r>
            <a:r>
              <a:rPr lang="en-AU" b="1" dirty="0">
                <a:solidFill>
                  <a:srgbClr val="FF0000"/>
                </a:solidFill>
              </a:rPr>
              <a:t>BIG </a:t>
            </a:r>
            <a:r>
              <a:rPr lang="en-AU" sz="2000" b="1" dirty="0">
                <a:solidFill>
                  <a:srgbClr val="FF0000"/>
                </a:solidFill>
              </a:rPr>
              <a:t>Picture of Differential Equations</a:t>
            </a:r>
          </a:p>
        </p:txBody>
      </p:sp>
      <p:sp>
        <p:nvSpPr>
          <p:cNvPr id="7" name="Slide Number Placeholder 6"/>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HR0cDovL3d3dy5zcGFjZS5jb20vaW1hZ2VzL2kvMDAwLzA0Ny81MDIvb3JpZ2luYWwvcHJvZ3Jlc3M1OS1vcmJpdGFsLXBsb3QtcmVlbnRyeS5qcGc=.jpg"/>
          <p:cNvPicPr>
            <a:picLocks noChangeAspect="1"/>
          </p:cNvPicPr>
          <p:nvPr/>
        </p:nvPicPr>
        <p:blipFill>
          <a:blip r:embed="rId2" cstate="print"/>
          <a:stretch>
            <a:fillRect/>
          </a:stretch>
        </p:blipFill>
        <p:spPr>
          <a:xfrm>
            <a:off x="914400" y="1600200"/>
            <a:ext cx="7152437" cy="3590580"/>
          </a:xfrm>
          <a:prstGeom prst="rect">
            <a:avLst/>
          </a:prstGeom>
        </p:spPr>
      </p:pic>
      <p:sp>
        <p:nvSpPr>
          <p:cNvPr id="7" name="TextBox 6"/>
          <p:cNvSpPr txBox="1"/>
          <p:nvPr/>
        </p:nvSpPr>
        <p:spPr>
          <a:xfrm>
            <a:off x="1981200" y="5334000"/>
            <a:ext cx="5334000" cy="369332"/>
          </a:xfrm>
          <a:prstGeom prst="rect">
            <a:avLst/>
          </a:prstGeom>
          <a:noFill/>
        </p:spPr>
        <p:txBody>
          <a:bodyPr wrap="square" rtlCol="0">
            <a:spAutoFit/>
          </a:bodyPr>
          <a:lstStyle/>
          <a:p>
            <a:r>
              <a:rPr lang="en-AU" dirty="0"/>
              <a:t>Ground Track View of ISS orientation</a:t>
            </a:r>
          </a:p>
        </p:txBody>
      </p:sp>
      <p:sp>
        <p:nvSpPr>
          <p:cNvPr id="10" name="Title 1"/>
          <p:cNvSpPr>
            <a:spLocks noGrp="1"/>
          </p:cNvSpPr>
          <p:nvPr>
            <p:ph type="title"/>
          </p:nvPr>
        </p:nvSpPr>
        <p:spPr>
          <a:xfrm>
            <a:off x="1271016" y="578046"/>
            <a:ext cx="7467600" cy="639762"/>
          </a:xfrm>
        </p:spPr>
        <p:txBody>
          <a:bodyPr>
            <a:normAutofit/>
          </a:bodyPr>
          <a:lstStyle/>
          <a:p>
            <a:r>
              <a:rPr lang="en-AU" sz="2400" b="1" dirty="0">
                <a:solidFill>
                  <a:srgbClr val="FF0000"/>
                </a:solidFill>
              </a:rPr>
              <a:t>The </a:t>
            </a:r>
            <a:r>
              <a:rPr lang="en-AU" b="1" dirty="0">
                <a:solidFill>
                  <a:srgbClr val="FF0000"/>
                </a:solidFill>
              </a:rPr>
              <a:t>BIG </a:t>
            </a:r>
            <a:r>
              <a:rPr lang="en-AU" sz="2000" b="1" dirty="0">
                <a:solidFill>
                  <a:srgbClr val="FF0000"/>
                </a:solidFill>
              </a:rPr>
              <a:t>Picture of Differential Equations</a:t>
            </a:r>
          </a:p>
        </p:txBody>
      </p:sp>
      <p:sp>
        <p:nvSpPr>
          <p:cNvPr id="9" name="Slide Number Placeholder 8"/>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06273" y="585397"/>
            <a:ext cx="7467600" cy="639762"/>
          </a:xfrm>
        </p:spPr>
        <p:txBody>
          <a:bodyPr>
            <a:normAutofit/>
          </a:bodyPr>
          <a:lstStyle/>
          <a:p>
            <a:r>
              <a:rPr lang="en-AU" sz="2400" b="1" dirty="0">
                <a:solidFill>
                  <a:srgbClr val="FF0000"/>
                </a:solidFill>
              </a:rPr>
              <a:t>The </a:t>
            </a:r>
            <a:r>
              <a:rPr lang="en-AU" b="1" dirty="0">
                <a:solidFill>
                  <a:srgbClr val="FF0000"/>
                </a:solidFill>
              </a:rPr>
              <a:t>BIG </a:t>
            </a:r>
            <a:r>
              <a:rPr lang="en-AU" sz="2000" b="1" dirty="0">
                <a:solidFill>
                  <a:srgbClr val="FF0000"/>
                </a:solidFill>
              </a:rPr>
              <a:t>Picture of Differential Equations</a:t>
            </a:r>
          </a:p>
        </p:txBody>
      </p:sp>
      <p:sp>
        <p:nvSpPr>
          <p:cNvPr id="7" name="Slide Number Placeholder 6"/>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6</a:t>
            </a:fld>
            <a:endParaRPr lang="en-US"/>
          </a:p>
        </p:txBody>
      </p:sp>
      <p:sp>
        <p:nvSpPr>
          <p:cNvPr id="6" name="TextBox 5"/>
          <p:cNvSpPr txBox="1"/>
          <p:nvPr/>
        </p:nvSpPr>
        <p:spPr>
          <a:xfrm>
            <a:off x="2438400" y="6248400"/>
            <a:ext cx="4343400" cy="381000"/>
          </a:xfrm>
          <a:prstGeom prst="rect">
            <a:avLst/>
          </a:prstGeom>
          <a:noFill/>
        </p:spPr>
        <p:txBody>
          <a:bodyPr wrap="square" rtlCol="0">
            <a:spAutoFit/>
          </a:bodyPr>
          <a:lstStyle/>
          <a:p>
            <a:r>
              <a:rPr lang="en-AU" dirty="0"/>
              <a:t>           Path of a guided Missile</a:t>
            </a:r>
          </a:p>
        </p:txBody>
      </p:sp>
      <p:pic>
        <p:nvPicPr>
          <p:cNvPr id="14" name="Picture 13">
            <a:extLst>
              <a:ext uri="{FF2B5EF4-FFF2-40B4-BE49-F238E27FC236}">
                <a16:creationId xmlns:a16="http://schemas.microsoft.com/office/drawing/2014/main" xmlns="" id="{AD12BC50-42C8-4AFE-A2C2-67CB71B2A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8" y="1425702"/>
            <a:ext cx="6860288" cy="45689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306273" y="585397"/>
            <a:ext cx="7467600" cy="639762"/>
          </a:xfrm>
        </p:spPr>
        <p:txBody>
          <a:bodyPr>
            <a:normAutofit/>
          </a:bodyPr>
          <a:lstStyle/>
          <a:p>
            <a:r>
              <a:rPr lang="en-AU" sz="2400" b="1" dirty="0">
                <a:solidFill>
                  <a:srgbClr val="FF0000"/>
                </a:solidFill>
              </a:rPr>
              <a:t>The </a:t>
            </a:r>
            <a:r>
              <a:rPr lang="en-AU" b="1" dirty="0">
                <a:solidFill>
                  <a:srgbClr val="FF0000"/>
                </a:solidFill>
              </a:rPr>
              <a:t>BIG </a:t>
            </a:r>
            <a:r>
              <a:rPr lang="en-AU" sz="2000" b="1" dirty="0">
                <a:solidFill>
                  <a:srgbClr val="FF0000"/>
                </a:solidFill>
              </a:rPr>
              <a:t>Picture of Differential Equations</a:t>
            </a:r>
          </a:p>
        </p:txBody>
      </p:sp>
      <p:sp>
        <p:nvSpPr>
          <p:cNvPr id="7" name="Slide Number Placeholder 6"/>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7</a:t>
            </a:fld>
            <a:endParaRPr lang="en-US"/>
          </a:p>
        </p:txBody>
      </p:sp>
      <p:sp>
        <p:nvSpPr>
          <p:cNvPr id="6" name="TextBox 5"/>
          <p:cNvSpPr txBox="1"/>
          <p:nvPr/>
        </p:nvSpPr>
        <p:spPr>
          <a:xfrm>
            <a:off x="2438400" y="6248400"/>
            <a:ext cx="4343400" cy="381000"/>
          </a:xfrm>
          <a:prstGeom prst="rect">
            <a:avLst/>
          </a:prstGeom>
          <a:noFill/>
        </p:spPr>
        <p:txBody>
          <a:bodyPr wrap="square" rtlCol="0">
            <a:spAutoFit/>
          </a:bodyPr>
          <a:lstStyle/>
          <a:p>
            <a:r>
              <a:rPr lang="en-AU" dirty="0"/>
              <a:t>           Path of a guided Missile</a:t>
            </a:r>
          </a:p>
        </p:txBody>
      </p:sp>
      <p:pic>
        <p:nvPicPr>
          <p:cNvPr id="10" name="Picture 9">
            <a:extLst>
              <a:ext uri="{FF2B5EF4-FFF2-40B4-BE49-F238E27FC236}">
                <a16:creationId xmlns:a16="http://schemas.microsoft.com/office/drawing/2014/main" xmlns="" id="{FCAC2B14-D1FA-4BED-B214-F95B80813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73" y="1238758"/>
            <a:ext cx="7187184" cy="4791456"/>
          </a:xfrm>
          <a:prstGeom prst="rect">
            <a:avLst/>
          </a:prstGeom>
        </p:spPr>
      </p:pic>
    </p:spTree>
    <p:extLst>
      <p:ext uri="{BB962C8B-B14F-4D97-AF65-F5344CB8AC3E}">
        <p14:creationId xmlns:p14="http://schemas.microsoft.com/office/powerpoint/2010/main" val="37873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8EA7947-CB25-424F-80C9-53ECCE8C1EDB}"/>
              </a:ext>
            </a:extLst>
          </p:cNvPr>
          <p:cNvSpPr>
            <a:spLocks noGrp="1"/>
          </p:cNvSpPr>
          <p:nvPr>
            <p:ph type="sldNum" sz="quarter" idx="12"/>
          </p:nvPr>
        </p:nvSpPr>
        <p:spPr/>
        <p:txBody>
          <a:bodyPr/>
          <a:lstStyle/>
          <a:p>
            <a:fld id="{9BCBA78D-C844-484E-9E41-0542D9A83C3C}" type="slidenum">
              <a:rPr lang="en-US" smtClean="0"/>
              <a:pPr/>
              <a:t>8</a:t>
            </a:fld>
            <a:endParaRPr lang="en-US"/>
          </a:p>
        </p:txBody>
      </p:sp>
      <p:sp>
        <p:nvSpPr>
          <p:cNvPr id="5" name="Title 1">
            <a:extLst>
              <a:ext uri="{FF2B5EF4-FFF2-40B4-BE49-F238E27FC236}">
                <a16:creationId xmlns:a16="http://schemas.microsoft.com/office/drawing/2014/main" xmlns="" id="{AA3F83D4-0C3E-4FF2-ADE3-87E419105AF9}"/>
              </a:ext>
            </a:extLst>
          </p:cNvPr>
          <p:cNvSpPr>
            <a:spLocks noGrp="1"/>
          </p:cNvSpPr>
          <p:nvPr>
            <p:ph type="title"/>
          </p:nvPr>
        </p:nvSpPr>
        <p:spPr>
          <a:xfrm>
            <a:off x="1944688" y="623888"/>
            <a:ext cx="6683375" cy="1281112"/>
          </a:xfrm>
        </p:spPr>
        <p:txBody>
          <a:bodyPr>
            <a:normAutofit/>
          </a:bodyPr>
          <a:lstStyle/>
          <a:p>
            <a:r>
              <a:rPr lang="en-AU" sz="2400" b="1" dirty="0">
                <a:solidFill>
                  <a:srgbClr val="FF0000"/>
                </a:solidFill>
              </a:rPr>
              <a:t>The </a:t>
            </a:r>
            <a:r>
              <a:rPr lang="en-AU" b="1" dirty="0">
                <a:solidFill>
                  <a:srgbClr val="FF0000"/>
                </a:solidFill>
              </a:rPr>
              <a:t>BIG </a:t>
            </a:r>
            <a:r>
              <a:rPr lang="en-AU" sz="2000" b="1" dirty="0">
                <a:solidFill>
                  <a:srgbClr val="FF0000"/>
                </a:solidFill>
              </a:rPr>
              <a:t>Picture of Differential Equations</a:t>
            </a:r>
          </a:p>
        </p:txBody>
      </p:sp>
      <p:pic>
        <p:nvPicPr>
          <p:cNvPr id="12" name="Picture 11">
            <a:extLst>
              <a:ext uri="{FF2B5EF4-FFF2-40B4-BE49-F238E27FC236}">
                <a16:creationId xmlns:a16="http://schemas.microsoft.com/office/drawing/2014/main" xmlns="" id="{D0ACF623-82DE-4842-B4EE-27544E5E0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905000"/>
            <a:ext cx="3810000" cy="4495800"/>
          </a:xfrm>
          <a:prstGeom prst="rect">
            <a:avLst/>
          </a:prstGeom>
        </p:spPr>
      </p:pic>
      <p:pic>
        <p:nvPicPr>
          <p:cNvPr id="14" name="Picture 13">
            <a:extLst>
              <a:ext uri="{FF2B5EF4-FFF2-40B4-BE49-F238E27FC236}">
                <a16:creationId xmlns:a16="http://schemas.microsoft.com/office/drawing/2014/main" xmlns="" id="{BEB92373-7577-4DA6-A95E-E31C5758E9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040" y="1905000"/>
            <a:ext cx="3962400" cy="3200400"/>
          </a:xfrm>
          <a:prstGeom prst="rect">
            <a:avLst/>
          </a:prstGeom>
        </p:spPr>
      </p:pic>
      <p:sp>
        <p:nvSpPr>
          <p:cNvPr id="17" name="TextBox 16">
            <a:extLst>
              <a:ext uri="{FF2B5EF4-FFF2-40B4-BE49-F238E27FC236}">
                <a16:creationId xmlns:a16="http://schemas.microsoft.com/office/drawing/2014/main" xmlns="" id="{DDA43590-32DD-4A4C-AA3E-A0AE022332FF}"/>
              </a:ext>
            </a:extLst>
          </p:cNvPr>
          <p:cNvSpPr txBox="1"/>
          <p:nvPr/>
        </p:nvSpPr>
        <p:spPr>
          <a:xfrm>
            <a:off x="5097829" y="6375400"/>
            <a:ext cx="3042821" cy="307777"/>
          </a:xfrm>
          <a:prstGeom prst="rect">
            <a:avLst/>
          </a:prstGeom>
          <a:noFill/>
        </p:spPr>
        <p:txBody>
          <a:bodyPr wrap="none" rtlCol="0">
            <a:spAutoFit/>
          </a:bodyPr>
          <a:lstStyle/>
          <a:p>
            <a:r>
              <a:rPr lang="en-US" sz="1400" b="1" dirty="0"/>
              <a:t>Blood clot inside artery and Stent</a:t>
            </a:r>
          </a:p>
        </p:txBody>
      </p:sp>
    </p:spTree>
    <p:extLst>
      <p:ext uri="{BB962C8B-B14F-4D97-AF65-F5344CB8AC3E}">
        <p14:creationId xmlns:p14="http://schemas.microsoft.com/office/powerpoint/2010/main" val="57226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96325" y="4419600"/>
            <a:ext cx="7282724" cy="2096662"/>
          </a:xfrm>
          <a:prstGeom prst="rect">
            <a:avLst/>
          </a:prstGeom>
          <a:noFill/>
          <a:ln w="9525">
            <a:noFill/>
            <a:miter lim="800000"/>
            <a:headEnd/>
            <a:tailEnd/>
          </a:ln>
          <a:effectLst/>
        </p:spPr>
      </p:pic>
      <p:sp>
        <p:nvSpPr>
          <p:cNvPr id="6" name="Title 1"/>
          <p:cNvSpPr>
            <a:spLocks noGrp="1"/>
          </p:cNvSpPr>
          <p:nvPr>
            <p:ph type="title"/>
          </p:nvPr>
        </p:nvSpPr>
        <p:spPr>
          <a:xfrm>
            <a:off x="1233485" y="341739"/>
            <a:ext cx="7467600" cy="639762"/>
          </a:xfrm>
        </p:spPr>
        <p:txBody>
          <a:bodyPr>
            <a:normAutofit/>
          </a:bodyPr>
          <a:lstStyle/>
          <a:p>
            <a:r>
              <a:rPr lang="en-AU" sz="2400" b="1" dirty="0">
                <a:solidFill>
                  <a:srgbClr val="FF0000"/>
                </a:solidFill>
              </a:rPr>
              <a:t>The </a:t>
            </a:r>
            <a:r>
              <a:rPr lang="en-AU" b="1" dirty="0">
                <a:solidFill>
                  <a:srgbClr val="FF0000"/>
                </a:solidFill>
              </a:rPr>
              <a:t>BIG </a:t>
            </a:r>
            <a:r>
              <a:rPr lang="en-AU" sz="2000" b="1" dirty="0">
                <a:solidFill>
                  <a:srgbClr val="FF0000"/>
                </a:solidFill>
              </a:rPr>
              <a:t>Picture of Differential Equations</a:t>
            </a:r>
          </a:p>
        </p:txBody>
      </p:sp>
      <p:sp>
        <p:nvSpPr>
          <p:cNvPr id="7" name="Slide Number Placeholder 6"/>
          <p:cNvSpPr>
            <a:spLocks noGrp="1"/>
          </p:cNvSpPr>
          <p:nvPr>
            <p:ph type="sldNum" sz="quarter" idx="12"/>
          </p:nvPr>
        </p:nvSpPr>
        <p:spPr>
          <a:xfrm>
            <a:off x="8129016" y="5734050"/>
            <a:ext cx="609600" cy="521208"/>
          </a:xfrm>
          <a:prstGeom prst="rect">
            <a:avLst/>
          </a:prstGeom>
        </p:spPr>
        <p:txBody>
          <a:bodyPr/>
          <a:lstStyle/>
          <a:p>
            <a:fld id="{9BCBA78D-C844-484E-9E41-0542D9A83C3C}" type="slidenum">
              <a:rPr lang="en-US" smtClean="0"/>
              <a:pPr/>
              <a:t>9</a:t>
            </a:fld>
            <a:endParaRPr lang="en-US"/>
          </a:p>
        </p:txBody>
      </p:sp>
      <p:pic>
        <p:nvPicPr>
          <p:cNvPr id="8" name="Picture 7">
            <a:extLst>
              <a:ext uri="{FF2B5EF4-FFF2-40B4-BE49-F238E27FC236}">
                <a16:creationId xmlns:a16="http://schemas.microsoft.com/office/drawing/2014/main" xmlns="" id="{22349030-0047-4E80-9EE0-E2DD12611E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2449" y="956101"/>
            <a:ext cx="7086600" cy="3245657"/>
          </a:xfrm>
          <a:prstGeom prst="rect">
            <a:avLst/>
          </a:prstGeom>
        </p:spPr>
      </p:pic>
      <p:sp>
        <p:nvSpPr>
          <p:cNvPr id="2" name="Arrow: Right 1">
            <a:extLst>
              <a:ext uri="{FF2B5EF4-FFF2-40B4-BE49-F238E27FC236}">
                <a16:creationId xmlns:a16="http://schemas.microsoft.com/office/drawing/2014/main" xmlns="" id="{AEE21EB4-580A-4DC6-96E3-295A1A6F4177}"/>
              </a:ext>
            </a:extLst>
          </p:cNvPr>
          <p:cNvSpPr/>
          <p:nvPr/>
        </p:nvSpPr>
        <p:spPr>
          <a:xfrm rot="10800000">
            <a:off x="3981355" y="2253552"/>
            <a:ext cx="533400" cy="304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xmlns="" id="{D7F55647-0482-493C-BD67-6BD58B157DB6}"/>
              </a:ext>
            </a:extLst>
          </p:cNvPr>
          <p:cNvSpPr/>
          <p:nvPr/>
        </p:nvSpPr>
        <p:spPr>
          <a:xfrm rot="10800000">
            <a:off x="7352126" y="2548151"/>
            <a:ext cx="533400" cy="30480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Pastels Presentation</Template>
  <TotalTime>925</TotalTime>
  <Words>1800</Words>
  <Application>Microsoft Office PowerPoint</Application>
  <PresentationFormat>On-screen Show (4:3)</PresentationFormat>
  <Paragraphs>242</Paragraphs>
  <Slides>37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Wisp</vt:lpstr>
      <vt:lpstr>Equation</vt:lpstr>
      <vt:lpstr> MAT 350 Engineering Mathematics </vt:lpstr>
      <vt:lpstr>PowerPoint Presentation</vt:lpstr>
      <vt:lpstr>The BIG Picture of Differential Equations</vt:lpstr>
      <vt:lpstr>The BIG Picture of Differential Equations</vt:lpstr>
      <vt:lpstr>The BIG Picture of Differential Equations</vt:lpstr>
      <vt:lpstr>The BIG Picture of Differential Equations</vt:lpstr>
      <vt:lpstr>The BIG Picture of Differential Equations</vt:lpstr>
      <vt:lpstr>The BIG Picture of Differential Equations</vt:lpstr>
      <vt:lpstr>The BIG Picture of Differential Equations</vt:lpstr>
      <vt:lpstr>PowerPoint Presentation</vt:lpstr>
      <vt:lpstr>PowerPoint Presentation</vt:lpstr>
      <vt:lpstr>PowerPoint Presentation</vt:lpstr>
      <vt:lpstr>Differential Equations </vt:lpstr>
      <vt:lpstr>Differential Equations(DE)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Differential Equations as Mathematical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 350 Engineering mathematics</dc:title>
  <dc:creator>masud</dc:creator>
  <cp:lastModifiedBy>88019</cp:lastModifiedBy>
  <cp:revision>128</cp:revision>
  <dcterms:created xsi:type="dcterms:W3CDTF">2015-08-03T14:48:46Z</dcterms:created>
  <dcterms:modified xsi:type="dcterms:W3CDTF">2025-09-20T19:49:24Z</dcterms:modified>
</cp:coreProperties>
</file>