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handoutMasterIdLst>
    <p:handoutMasterId r:id="rId24"/>
  </p:handoutMasterIdLst>
  <p:sldIdLst>
    <p:sldId id="303" r:id="rId2"/>
    <p:sldId id="263" r:id="rId3"/>
    <p:sldId id="268" r:id="rId4"/>
    <p:sldId id="275" r:id="rId5"/>
    <p:sldId id="260" r:id="rId6"/>
    <p:sldId id="259" r:id="rId7"/>
    <p:sldId id="316" r:id="rId8"/>
    <p:sldId id="317" r:id="rId9"/>
    <p:sldId id="305" r:id="rId10"/>
    <p:sldId id="299" r:id="rId11"/>
    <p:sldId id="301" r:id="rId12"/>
    <p:sldId id="302" r:id="rId13"/>
    <p:sldId id="310" r:id="rId14"/>
    <p:sldId id="314" r:id="rId15"/>
    <p:sldId id="311" r:id="rId16"/>
    <p:sldId id="312" r:id="rId17"/>
    <p:sldId id="315" r:id="rId18"/>
    <p:sldId id="262" r:id="rId19"/>
    <p:sldId id="309" r:id="rId20"/>
    <p:sldId id="313" r:id="rId21"/>
    <p:sldId id="307" r:id="rId22"/>
  </p:sldIdLst>
  <p:sldSz cx="9144000" cy="6858000" type="screen4x3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hadet Hossain" initials="DMSH" lastIdx="1" clrIdx="0"/>
  <p:cmAuthor id="2" name="Dr. Mohammad Sahadet Hossain" initials="DMSH" lastIdx="1" clrIdx="1">
    <p:extLst>
      <p:ext uri="{19B8F6BF-5375-455C-9EA6-DF929625EA0E}">
        <p15:presenceInfo xmlns:p15="http://schemas.microsoft.com/office/powerpoint/2012/main" userId="655f4b2c04805f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104" d="100"/>
          <a:sy n="104" d="100"/>
        </p:scale>
        <p:origin x="218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6-03T09:50:15.212" idx="1">
    <p:pos x="5561" y="96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0T17:29:03.592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57B2-240B-4318-A720-3513B5B2570E}" type="datetimeFigureOut">
              <a:rPr lang="en-US" smtClean="0"/>
              <a:pPr/>
              <a:t>6/3/2025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170DC-8E60-4F2E-A8A5-62FC994196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7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6:23:3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9065,'0'5'210,"0"-5"-5369,0 0 3171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6:23:5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4060,'0'-2'76,"0"-2"-312,0 2-184,0 2-208,0-2-340,0 2 188,0 0 188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06:23:5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5997,'0'0'78,"0"0"118,0 0 47,0 0 92,0 0-20,0 0-30,0 0 77,0 0-60,0 0 10,0 0-61,0 0-78,0 0-67,0 0-43,0 0 1,0 0-22,0 0 38,0 0-21,0 0-19,0 0-11,0 0 15,0 0 58,0 0-38,0 0 9,0 0 34,0 0 39,0 0 60,0 0-16,0 0-35,0 0-44,0 0-7,0 0 0,0 0 2,0 0 36,0 0-13,0 0-8,0 0-56,0 0-84,0 0 2,0 0 17,0 0 51,0 0 18,0 0-16,0 0-16,0 0 4,0 0-6,0 0-11,0 0 1,0 0 42,0 0 20,0 0 21,0 0 42,0 0-75,0 0 0,0 0 8,0 0 12,0 0 30,0 0-38,0 0-26,0 0-20,0 0 42,0 0 11,0 0-5,0 0-6,0 0-55,0 0-12,0 0 20,0 0-56,0 0 14,0 0-21,0 0 10,0 0 44,0 0-45,0 0 65,0 0-31,0 0-35,0 0 30,0 0-29,0 0 16,0 0 46,0 0 60,0 0 30,0 0 24,0 0-6,0 0-28,0 0-14,0 0-62,0 0-6,0 0-44,0 0-4,0 0 62,0 0-22,0 0 14,0 0 6,0 0-10,0 0 21,0 0 52,0 0-3,0 0-20,0 0-8,0 0-32,0 0 10,0 0 38,0 0-7,0 0 8,0 0-7,0 0-66,0 0 4,0 0-14,0 0 12,0 0-27,0 0-30,0 0-12,0 0 18,0 0 15,0 0 28,0 0 13,0 0-44,0 0 6,0 0 17,0 0-36,0 0 23,0 0-13,0 0 4,0 0 24,0 0-28,0 0 23,0 0-16,0 0-17,0 0 8,0 0-7,0 0 30,0 0 13,0 0 10,0 0-6,0 0-4,0 0-26,0 0-28,0 0-12,0 0 4,0 0 38,0 0 18,0 0 9,0 0 13,0 0-39,0 0 10,0 0-30,0 0-1,0 0 32,0 0-26,0 0 29,0 0 2,0 0-29,0 0 30,0 0 18,0 0-5,0 0 10,0 0-38,0 0-13,0 0-31,0 0 38,0 0 18,0 0-35,0 0 22,0 0-44,0 0-2,0 0 42,0 0-10,0 0 18,0 0 24,0 0 6,0 0-24,0 0-66,0 0 37,0 0 51,0 0-10,0 0-24,0 0 19,0 0-18,0 0 15,0 0-39,0 0-9,0 0 31,0 0 4,0 0 26,0 0-6,0 0-59,0 0 14,0 0-14,0 0-20,0 0 70,0 0 6,0 0 1,0 0 7,0 0-39,0 0-8,0 0-3,0 0 53,0 0-15,0 0-2,0 0 7,0 0-42,0 0 7,0 0 9,0 0 8,0 0-3,0 0 13,0 0-15,0 0 1,0 0 13,0 0-8,0 0 16,0 0-22,0 0 11,0 0 0,0 0-6,0 0-11,0 0-24,0 0-9,0 0 15,0 0 34,0 0 22,0 0 0,0 0-45,0 0 3,0 0-13,0 0 1,0 0 75,0 0 32,0 0 9,0 0 2,0 0-38,0 0-34,0 0-28,0 0 2,0 0 27,0 0-8,0 0 13,0 0-24,0 0-22,0 0 16,0 0-2,0 0 38,0 0-17,0 0 0,0 0 22,0 0-9,0 0-14,0 0-24,0 0-10,0 0 5,0 0 19,0 0 3,0 0-13,0 0 9,0 0-37,0 0 16,0 0-14,0 0-16,0 0 50,0 0-5,0 0 34,0 0-2,0 0-53,0 0 0,0 0 37,0 0-9,0 0 20,0 0-14,0 0 3,0 0-1,0 0-15,0 0 11,0 0-24,0 0 8,0 0-12,0 0-8,0 0 30,0 0 13,0 0 8,0 0-36,0 0 6,0 0 20,0 0-9,0 0-7,0 0 11,0 0 30,0 0-10,0 0 6,0 0 9,0 0-12,0 0-28,0 0 21,0 0-20,0 0-27,0 0 21,0 0-16,0 0-14,0 0 26,0 0 24,0 0-6,0 0 3,0 0 12,0 0-17,0 0 0,0 0 5,0 0 2,0 0 13,0 0-16,0 0 10,0 0-30,0 0-20,0 0 13,0 0 14,0 0 26,0 0-8,0 0-11,0 0 5,0 0-30,0 0 8,0 0 16,0 0-13,0 0 11,0 0-12,0 0-16,0 0 10,0 0 13,0 0-4,0 0 2,0 0 8,0 0-17,0 0 29,0 0-10,0 0-5,0 0-12,0 0-18,0 0 13,0 0 10,0 0 38,0 0-6,0 0-17,0 0-16,0 0-30,0 0 4,0 0 12,0 0 4,0 0 7,0 0 24,0 0 4,0 0-4,0 0 2,0 0-26,0 0 11,0 0 1,0 0-4,0 0-16,0 0 19,0 0 23,0 0-18,0 0-10,0 0-19,0 0-12,0 0 20,0 0 16,0 0-3,0 0-12,0 0-2,0 0 4,0 0 27,0 0 0,0 0-15,0 0-25,0 0 0,0 0 21,0 0 35,0 0-8,0 0-33,0 0 14,0 0-16,0 0-14,0 0 34,0 0 6,0 0-32,0 0-15,0 0-2,0 0-2,0 0 36,0 0 19,0 0-17,0 0 3,0 0-4,0 0-4,0 0 4,0 0-10,0 0 28,0 0 1,0 0-13,0 0-19,0 0-10,0 0 2,0 0 15,0 0 19,0 0-4,0 0 4,0 0-18,0 0-10,0 0 5,0 0 24,0 0 4,0 0-16,0 0-22,0 0-14,0 0 22,0 0 8,0 0 2,0 0 24,0 0-8,0 0-21,0 0-8,0 0-15,0 0 36,0 0-5,0 0 12,0 0-28,0 0-2,0 0 11,0 0 6,0 0 24,0 0-44,0 0 3,0 0 2,0 0 29,0 0-6,0 0-10,0 0-20,0 0 5,0 0-15,0 0 13,0 0 23,0 0-19,0 0 23,0 0-4,0 0 5,0 0 13,0 0-31,0 0 36,0 0-18,0 0 4,0 0-38,0 0-2,0 0 5,0 0 20,0 0 0,0 0-7,0 0 17,0 0 13,0 0 11,0 0-38,0 0-12,0 0 7,0 0 0,0 0 13,0 0-10,0 0-26,0 0-83,0 0-196,0 0-403,0 0-604,0 0-727,0 0-1050,0-2-169,0-8 425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AA0C7-1BE7-45AB-85C8-84722B574AE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A8FE-5F9E-4169-81BE-A8B43C89F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4A8FE-5F9E-4169-81BE-A8B43C89FC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4A8FE-5F9E-4169-81BE-A8B43C89F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D8CF-4BE9-4596-AB08-B6AD502DEFEE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ED13-C70A-46BC-A93C-415135A3B6F9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5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7C25-7AC9-469E-A01A-20DCDF3268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07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8A9F-48AB-4299-BFD8-B79B353BF961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759E-A686-42DC-8220-4D0CA057AD0B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FE3C-B487-4EF6-996A-AC6BE79FF8E7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E590-33CF-41BE-A22C-292B286811B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2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3FCA-B577-47E1-8739-505AE9B5BF92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856-9A0E-4E1A-A45F-573DA5543A69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3A31-7C2E-4477-A8F5-72C8B3A01AF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BAB0-45D7-4E8C-A0EE-F3258A2DAB13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2F1-06A4-4109-864E-89102D6AA7D6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E88A-6B0D-4E9B-9D55-625D1D22BB50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56-81AA-4A52-96EC-025F9DC8CC4C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4CBB-71C2-423C-A862-141118C24F8F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3A1-FEDF-4277-9DFD-62AE2C442B7A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B364-F531-41B9-BBDF-2FF76B78B78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C4475C-CE3C-48E3-A11F-893D32F7E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8" Type="http://schemas.openxmlformats.org/officeDocument/2006/relationships/customXml" Target="../ink/ink2.xml"/><Relationship Id="rId26" Type="http://schemas.openxmlformats.org/officeDocument/2006/relationships/customXml" Target="../ink/ink3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7" Type="http://schemas.openxmlformats.org/officeDocument/2006/relationships/image" Target="../media/image390.png"/><Relationship Id="rId25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customXml" Target="../ink/ink1.xml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9.emf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7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456" y="1111291"/>
            <a:ext cx="5943599" cy="14478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3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MAT 350</a:t>
            </a:r>
            <a:br>
              <a:rPr lang="en-US" sz="33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300" b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Engineering Mathematics</a:t>
            </a:r>
            <a:br>
              <a:rPr lang="en-US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</a:br>
            <a:endParaRPr lang="en-US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1691" y="2971800"/>
            <a:ext cx="54864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76200" dist="50800" dir="5400000" sx="102000" sy="102000" algn="ctr" rotWithShape="0">
              <a:schemeClr val="bg2">
                <a:alpha val="96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Lecture -3A</a:t>
            </a:r>
          </a:p>
          <a:p>
            <a:r>
              <a:rPr lang="en-AU" sz="2000" dirty="0">
                <a:solidFill>
                  <a:schemeClr val="bg1"/>
                </a:solidFill>
              </a:rPr>
              <a:t>First order Linear ODE and Modelling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62200" y="5181600"/>
            <a:ext cx="6170984" cy="13681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Mohammad </a:t>
            </a:r>
            <a:r>
              <a:rPr lang="en-AU" sz="200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Sahadet</a:t>
            </a:r>
            <a:r>
              <a:rPr lang="en-AU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Hossain, PhD</a:t>
            </a:r>
          </a:p>
          <a:p>
            <a:r>
              <a:rPr lang="en-AU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Professor </a:t>
            </a:r>
          </a:p>
          <a:p>
            <a:r>
              <a:rPr lang="en-AU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Department of Mathematics and Physics</a:t>
            </a:r>
          </a:p>
          <a:p>
            <a:r>
              <a:rPr lang="en-AU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North South University</a:t>
            </a:r>
          </a:p>
          <a:p>
            <a:r>
              <a:rPr lang="en-AU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mohammad.hossain@northsouth.edu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19000"/>
          </a:blip>
          <a:srcRect/>
          <a:stretch>
            <a:fillRect/>
          </a:stretch>
        </p:blipFill>
        <p:spPr bwMode="auto">
          <a:xfrm>
            <a:off x="1524000" y="533400"/>
            <a:ext cx="5654524" cy="838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/>
          <p:cNvGrpSpPr/>
          <p:nvPr/>
        </p:nvGrpSpPr>
        <p:grpSpPr>
          <a:xfrm>
            <a:off x="685800" y="1600200"/>
            <a:ext cx="5907932" cy="4723304"/>
            <a:chOff x="457200" y="1219200"/>
            <a:chExt cx="6136532" cy="5104304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799" y="1524000"/>
              <a:ext cx="5526933" cy="4799504"/>
              <a:chOff x="1066799" y="1524000"/>
              <a:chExt cx="5526933" cy="4799504"/>
            </a:xfrm>
          </p:grpSpPr>
          <p:pic>
            <p:nvPicPr>
              <p:cNvPr id="6758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0000" contrast="19000"/>
              </a:blip>
              <a:srcRect/>
              <a:stretch>
                <a:fillRect/>
              </a:stretch>
            </p:blipFill>
            <p:spPr bwMode="auto">
              <a:xfrm>
                <a:off x="1676400" y="1524000"/>
                <a:ext cx="2209800" cy="692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758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10000" contrast="19000"/>
              </a:blip>
              <a:srcRect/>
              <a:stretch>
                <a:fillRect/>
              </a:stretch>
            </p:blipFill>
            <p:spPr bwMode="auto">
              <a:xfrm>
                <a:off x="1600200" y="2362200"/>
                <a:ext cx="4993532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758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10000" contrast="19000"/>
              </a:blip>
              <a:srcRect/>
              <a:stretch>
                <a:fillRect/>
              </a:stretch>
            </p:blipFill>
            <p:spPr bwMode="auto">
              <a:xfrm>
                <a:off x="1600200" y="3048000"/>
                <a:ext cx="3608882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7590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10000" contrast="19000"/>
              </a:blip>
              <a:srcRect/>
              <a:stretch>
                <a:fillRect/>
              </a:stretch>
            </p:blipFill>
            <p:spPr bwMode="auto">
              <a:xfrm>
                <a:off x="1752600" y="3810000"/>
                <a:ext cx="4191000" cy="797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66800" y="3657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or,</a:t>
                </a:r>
              </a:p>
            </p:txBody>
          </p:sp>
          <p:pic>
            <p:nvPicPr>
              <p:cNvPr id="6759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-10000" contrast="19000"/>
              </a:blip>
              <a:srcRect/>
              <a:stretch>
                <a:fillRect/>
              </a:stretch>
            </p:blipFill>
            <p:spPr bwMode="auto">
              <a:xfrm>
                <a:off x="1066799" y="4800600"/>
                <a:ext cx="3887893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7592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-10000" contrast="19000"/>
              </a:blip>
              <a:srcRect/>
              <a:stretch>
                <a:fillRect/>
              </a:stretch>
            </p:blipFill>
            <p:spPr bwMode="auto">
              <a:xfrm>
                <a:off x="2286000" y="5410200"/>
                <a:ext cx="3733800" cy="913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7593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063196" y="5558715"/>
                <a:ext cx="914400" cy="560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57200" y="12192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C00000"/>
                  </a:solidFill>
                </a:rPr>
                <a:t>Solution: Hints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371600" y="457200"/>
            <a:ext cx="5867400" cy="990600"/>
          </a:xfrm>
          <a:prstGeom prst="round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F416C8-81D4-4C77-A29D-DDBF86AB9FEC}"/>
                  </a:ext>
                </a:extLst>
              </p14:cNvPr>
              <p14:cNvContentPartPr/>
              <p14:nvPr/>
            </p14:nvContentPartPr>
            <p14:xfrm>
              <a:off x="5538430" y="2922660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F416C8-81D4-4C77-A29D-DDBF86AB9F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29790" y="291402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4DB6152-ED81-43E8-B6D0-59B822193044}"/>
                  </a:ext>
                </a:extLst>
              </p14:cNvPr>
              <p14:cNvContentPartPr/>
              <p14:nvPr/>
            </p14:nvContentPartPr>
            <p14:xfrm>
              <a:off x="3821230" y="1998900"/>
              <a:ext cx="360" cy="3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4DB6152-ED81-43E8-B6D0-59B8221930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12230" y="1990260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E05144-B035-4438-B96F-DB417DDD834F}"/>
                  </a:ext>
                </a:extLst>
              </p14:cNvPr>
              <p14:cNvContentPartPr/>
              <p14:nvPr/>
            </p14:nvContentPartPr>
            <p14:xfrm>
              <a:off x="3839590" y="2543940"/>
              <a:ext cx="36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E05144-B035-4438-B96F-DB417DDD83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30590" y="2535300"/>
                <a:ext cx="18000" cy="2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lum bright="-12000" contrast="29000"/>
          </a:blip>
          <a:srcRect/>
          <a:stretch>
            <a:fillRect/>
          </a:stretch>
        </p:blipFill>
        <p:spPr bwMode="auto">
          <a:xfrm>
            <a:off x="1371600" y="990600"/>
            <a:ext cx="7391399" cy="5489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>
            <a:lum bright="-15000" contrast="26000"/>
          </a:blip>
          <a:srcRect/>
          <a:stretch>
            <a:fillRect/>
          </a:stretch>
        </p:blipFill>
        <p:spPr bwMode="auto">
          <a:xfrm>
            <a:off x="2590800" y="1828800"/>
            <a:ext cx="314036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 cstate="print">
            <a:lum bright="-15000" contrast="26000"/>
          </a:blip>
          <a:srcRect/>
          <a:stretch>
            <a:fillRect/>
          </a:stretch>
        </p:blipFill>
        <p:spPr bwMode="auto">
          <a:xfrm>
            <a:off x="685800" y="3352800"/>
            <a:ext cx="4114800" cy="33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6" cstate="print">
            <a:lum bright="-15000" contrast="26000"/>
          </a:blip>
          <a:srcRect/>
          <a:stretch>
            <a:fillRect/>
          </a:stretch>
        </p:blipFill>
        <p:spPr bwMode="auto">
          <a:xfrm>
            <a:off x="762000" y="3733800"/>
            <a:ext cx="3962400" cy="31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7" cstate="print">
            <a:lum bright="-15000" contrast="26000"/>
          </a:blip>
          <a:srcRect/>
          <a:stretch>
            <a:fillRect/>
          </a:stretch>
        </p:blipFill>
        <p:spPr bwMode="auto">
          <a:xfrm>
            <a:off x="685799" y="4114800"/>
            <a:ext cx="444909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8" cstate="print">
            <a:lum bright="-15000" contrast="26000"/>
          </a:blip>
          <a:srcRect/>
          <a:stretch>
            <a:fillRect/>
          </a:stretch>
        </p:blipFill>
        <p:spPr bwMode="auto">
          <a:xfrm>
            <a:off x="3429000" y="464820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9" cstate="print">
            <a:lum bright="-15000" contrast="26000"/>
          </a:blip>
          <a:srcRect/>
          <a:stretch>
            <a:fillRect/>
          </a:stretch>
        </p:blipFill>
        <p:spPr bwMode="auto">
          <a:xfrm>
            <a:off x="685800" y="5410200"/>
            <a:ext cx="6858000" cy="32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7" name="Picture 11"/>
          <p:cNvPicPr>
            <a:picLocks noChangeAspect="1" noChangeArrowheads="1"/>
          </p:cNvPicPr>
          <p:nvPr/>
        </p:nvPicPr>
        <p:blipFill>
          <a:blip r:embed="rId10" cstate="print">
            <a:lum bright="-12000" contrast="17000"/>
          </a:blip>
          <a:srcRect/>
          <a:stretch>
            <a:fillRect/>
          </a:stretch>
        </p:blipFill>
        <p:spPr bwMode="auto">
          <a:xfrm>
            <a:off x="3048000" y="5867400"/>
            <a:ext cx="2438400" cy="50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3400" y="167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Solution: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6796" y="930676"/>
            <a:ext cx="7696200" cy="76200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762000"/>
            <a:ext cx="5715000" cy="34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43000"/>
            <a:ext cx="3200400" cy="36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6580" y="1814686"/>
            <a:ext cx="2514600" cy="4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>
            <a:lum bright="-12000" contrast="22000"/>
          </a:blip>
          <a:srcRect/>
          <a:stretch>
            <a:fillRect/>
          </a:stretch>
        </p:blipFill>
        <p:spPr bwMode="auto">
          <a:xfrm>
            <a:off x="1600200" y="2623884"/>
            <a:ext cx="5486400" cy="39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2514600"/>
            <a:ext cx="22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895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 graph, not the exact one from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D9912-749F-42C6-A6CD-3B6153FC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537BE-C2AB-4A7C-9BB4-D9D121B5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4" y="304800"/>
            <a:ext cx="7273483" cy="2026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81801-B2FD-4FFF-8D9F-8F18310C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4" y="2730782"/>
            <a:ext cx="2514600" cy="344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E03C8-62D1-4171-83DC-94E9BDD7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629" y="4381500"/>
            <a:ext cx="4060372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7971" y="27620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If </a:t>
            </a:r>
            <a:r>
              <a:rPr lang="en-US" i="1" dirty="0">
                <a:latin typeface="Arial Narrow" panose="020B0606020202030204" pitchFamily="34" charset="0"/>
              </a:rPr>
              <a:t>A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i="1" dirty="0">
                <a:latin typeface="Arial Narrow" panose="020B0606020202030204" pitchFamily="34" charset="0"/>
              </a:rPr>
              <a:t>t</a:t>
            </a:r>
            <a:r>
              <a:rPr lang="en-US" dirty="0">
                <a:latin typeface="Arial Narrow" panose="020B0606020202030204" pitchFamily="34" charset="0"/>
              </a:rPr>
              <a:t>) denotes the amount of salt (measured in pounds) in the tank at time </a:t>
            </a:r>
            <a:r>
              <a:rPr lang="en-US" i="1" dirty="0">
                <a:latin typeface="Arial Narrow" panose="020B0606020202030204" pitchFamily="34" charset="0"/>
              </a:rPr>
              <a:t>t</a:t>
            </a:r>
            <a:r>
              <a:rPr lang="en-US" dirty="0">
                <a:latin typeface="Arial Narrow" panose="020B0606020202030204" pitchFamily="34" charset="0"/>
              </a:rPr>
              <a:t>, then the rate at which </a:t>
            </a:r>
            <a:r>
              <a:rPr lang="en-US" i="1" dirty="0">
                <a:latin typeface="Arial Narrow" panose="020B0606020202030204" pitchFamily="34" charset="0"/>
              </a:rPr>
              <a:t>A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i="1" dirty="0">
                <a:latin typeface="Arial Narrow" panose="020B0606020202030204" pitchFamily="34" charset="0"/>
              </a:rPr>
              <a:t>t</a:t>
            </a:r>
            <a:r>
              <a:rPr lang="en-US" dirty="0">
                <a:latin typeface="Arial Narrow" panose="020B0606020202030204" pitchFamily="34" charset="0"/>
              </a:rPr>
              <a:t>) changes is a net rate</a:t>
            </a:r>
          </a:p>
        </p:txBody>
      </p:sp>
    </p:spTree>
    <p:extLst>
      <p:ext uri="{BB962C8B-B14F-4D97-AF65-F5344CB8AC3E}">
        <p14:creationId xmlns:p14="http://schemas.microsoft.com/office/powerpoint/2010/main" val="13418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88" y="2530947"/>
            <a:ext cx="4248524" cy="1219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77" y="3985866"/>
            <a:ext cx="4133547" cy="1219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82459"/>
            <a:ext cx="3886200" cy="76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95" y="5676504"/>
            <a:ext cx="3962400" cy="62537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81801-B2FD-4FFF-8D9F-8F18310C7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497414"/>
            <a:ext cx="2362200" cy="26730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447800" y="304800"/>
            <a:ext cx="70365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latin typeface="Arial Rounded MT Bold" panose="020F0704030504030204" pitchFamily="34" charset="0"/>
                <a:cs typeface="Arial" panose="020B0604020202020204" pitchFamily="34" charset="0"/>
              </a:rPr>
              <a:t>Let us suppose that a large mixing tank initially holds 300 gallons of brine. Another brine solution is pumped into the large tank at a rate of 3 gallons per minute; the concentration of the salt in this inflow is 2 pounds per gallon. When the solution in the tank is well stirred, </a:t>
            </a:r>
            <a:r>
              <a:rPr lang="en-US" sz="1400" dirty="0">
                <a:solidFill>
                  <a:srgbClr val="C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it is pumped out at the same rate as the entering solution. </a:t>
            </a:r>
          </a:p>
          <a:p>
            <a:pPr lvl="0"/>
            <a:r>
              <a:rPr lang="en-US" sz="1400" dirty="0">
                <a:latin typeface="Arial Rounded MT Bold" panose="020F0704030504030204" pitchFamily="34" charset="0"/>
                <a:cs typeface="Arial" panose="020B0604020202020204" pitchFamily="34" charset="0"/>
              </a:rPr>
              <a:t>If 50 pounds of salt were dissolved initially in the 300 gallons, how much salt is in the tank after a long time?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419602" y="5823827"/>
            <a:ext cx="457200" cy="330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43E9B-5213-4AAB-8532-109606D2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1066800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denotes the amount of salt (measured in pounds) in the tank at time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To find the amount of salt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in the tank at time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we solve the initial value problem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057400"/>
            <a:ext cx="3105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33600" y="2966238"/>
            <a:ext cx="426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Integrating factor of the linear differential equation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48400" y="2895600"/>
                <a:ext cx="751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95600"/>
                <a:ext cx="7511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35570"/>
            <a:ext cx="2209800" cy="80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4103581"/>
            <a:ext cx="2276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96701"/>
            <a:ext cx="4571999" cy="23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35" y="4953000"/>
            <a:ext cx="2743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89" y="5753100"/>
            <a:ext cx="2152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6000" y="548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8734" y="6172200"/>
            <a:ext cx="753046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a long time the number of pounds of salt in the solution must be (300 gal)(2 </a:t>
            </a:r>
            <a:r>
              <a:rPr lang="en-US" sz="13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13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/gal)  600 lb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77334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SOLUTION</a:t>
            </a:r>
            <a:r>
              <a:rPr lang="en-US" dirty="0"/>
              <a:t> (Hints)</a:t>
            </a:r>
          </a:p>
        </p:txBody>
      </p:sp>
    </p:spTree>
    <p:extLst>
      <p:ext uri="{BB962C8B-B14F-4D97-AF65-F5344CB8AC3E}">
        <p14:creationId xmlns:p14="http://schemas.microsoft.com/office/powerpoint/2010/main" val="407326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B557-3835-45BD-8900-3F325D8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1F862-6EEC-4479-838B-36C801E9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05000"/>
            <a:ext cx="3505200" cy="3009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3A31C-C43C-4370-8C25-CB8BFD18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905000"/>
            <a:ext cx="3144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55" y="152400"/>
            <a:ext cx="6248400" cy="618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8200" y="230781"/>
            <a:ext cx="1219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In last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81801-B2FD-4FFF-8D9F-8F18310C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4" y="1695134"/>
            <a:ext cx="2268344" cy="2743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19100" y="1828800"/>
            <a:ext cx="11430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 gal/min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192" y="3837708"/>
            <a:ext cx="11430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 gal/min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" y="4467214"/>
            <a:ext cx="2199106" cy="174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8" y="6340903"/>
            <a:ext cx="1025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47141-E7EF-4F9E-9934-E51BAEB70329}"/>
              </a:ext>
            </a:extLst>
          </p:cNvPr>
          <p:cNvSpPr txBox="1"/>
          <p:nvPr/>
        </p:nvSpPr>
        <p:spPr>
          <a:xfrm>
            <a:off x="304800" y="1210378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</a:rPr>
              <a:t>Input and output rates 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are NOT same</a:t>
            </a:r>
          </a:p>
        </p:txBody>
      </p:sp>
    </p:spTree>
    <p:extLst>
      <p:ext uri="{BB962C8B-B14F-4D97-AF65-F5344CB8AC3E}">
        <p14:creationId xmlns:p14="http://schemas.microsoft.com/office/powerpoint/2010/main" val="295760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Exercises: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>
            <a:lum bright="-13000" contrast="24000"/>
          </a:blip>
          <a:srcRect/>
          <a:stretch>
            <a:fillRect/>
          </a:stretch>
        </p:blipFill>
        <p:spPr bwMode="auto">
          <a:xfrm>
            <a:off x="1371600" y="990600"/>
            <a:ext cx="2895600" cy="66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lum bright="-13000" contrast="24000"/>
          </a:blip>
          <a:srcRect/>
          <a:stretch>
            <a:fillRect/>
          </a:stretch>
        </p:blipFill>
        <p:spPr bwMode="auto">
          <a:xfrm>
            <a:off x="1371600" y="1905000"/>
            <a:ext cx="2733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>
            <a:lum bright="-13000" contrast="24000"/>
          </a:blip>
          <a:srcRect/>
          <a:stretch>
            <a:fillRect/>
          </a:stretch>
        </p:blipFill>
        <p:spPr bwMode="auto">
          <a:xfrm>
            <a:off x="1295400" y="2590800"/>
            <a:ext cx="2743200" cy="36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 cstate="print">
            <a:lum bright="-13000" contrast="24000"/>
          </a:blip>
          <a:srcRect/>
          <a:stretch>
            <a:fillRect/>
          </a:stretch>
        </p:blipFill>
        <p:spPr bwMode="auto">
          <a:xfrm>
            <a:off x="1295400" y="3200400"/>
            <a:ext cx="338313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6" cstate="print">
            <a:lum bright="-13000" contrast="24000"/>
          </a:blip>
          <a:srcRect/>
          <a:stretch>
            <a:fillRect/>
          </a:stretch>
        </p:blipFill>
        <p:spPr bwMode="auto">
          <a:xfrm>
            <a:off x="1295400" y="4648199"/>
            <a:ext cx="4800600" cy="172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Callout 1"/>
          <p:cNvSpPr/>
          <p:nvPr/>
        </p:nvSpPr>
        <p:spPr>
          <a:xfrm>
            <a:off x="7086600" y="3200400"/>
            <a:ext cx="1676400" cy="1524000"/>
          </a:xfrm>
          <a:prstGeom prst="wedgeEllipseCallout">
            <a:avLst>
              <a:gd name="adj1" fmla="val -108481"/>
              <a:gd name="adj2" fmla="val 83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Exercise sheet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638800" cy="116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1340"/>
            <a:ext cx="5486400" cy="14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63594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 3.1 (</a:t>
            </a:r>
            <a:r>
              <a:rPr lang="en-US" b="1" dirty="0" err="1">
                <a:solidFill>
                  <a:srgbClr val="FF0000"/>
                </a:solidFill>
              </a:rPr>
              <a:t>Zill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D24C8-6591-4D24-89A8-3EA39D6CAD8F}"/>
              </a:ext>
            </a:extLst>
          </p:cNvPr>
          <p:cNvSpPr txBox="1"/>
          <p:nvPr/>
        </p:nvSpPr>
        <p:spPr>
          <a:xfrm>
            <a:off x="1524000" y="35894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Modelling with first order linear 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77B15-40FC-438F-8B8D-2F0492F24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74514"/>
            <a:ext cx="5486400" cy="13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53200" cy="5635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First-order differential equation:  (Chapter 2.3)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Linear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differential equations: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1600" y="914400"/>
            <a:ext cx="693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A first-order differential equation of the form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(1)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is said to be a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linear equation in the dependent variable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y.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When g(x) = 0, the linear equation (1) is said to be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homogeneous; otherwise, it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nonhomogeneous.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standard form, of the above linear equation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4724400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 seek a solution of (2) on an interval I for which both coefficient functions P and f are continuous.</a:t>
            </a:r>
          </a:p>
          <a:p>
            <a:r>
              <a:rPr lang="en-US" b="1" dirty="0">
                <a:solidFill>
                  <a:srgbClr val="002060"/>
                </a:solidFill>
              </a:rPr>
              <a:t>If f(x)=0, one can solve (2) by variable separable method.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438400" y="1219200"/>
          <a:ext cx="2667000" cy="70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3" imgW="1346040" imgH="355320" progId="">
                  <p:embed/>
                </p:oleObj>
              </mc:Choice>
              <mc:Fallback>
                <p:oleObj name="Equation" r:id="rId3" imgW="1346040" imgH="355320" progId="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2667000" cy="704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752600" y="3124200"/>
          <a:ext cx="2590800" cy="76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5" imgW="1206360" imgH="355320" progId="">
                  <p:embed/>
                </p:oleObj>
              </mc:Choice>
              <mc:Fallback>
                <p:oleObj name="Equation" r:id="rId5" imgW="1206360" imgH="355320" progId="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2590800" cy="763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524000" y="3882684"/>
          <a:ext cx="4085727" cy="75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7" imgW="2057400" imgH="380880" progId="">
                  <p:embed/>
                </p:oleObj>
              </mc:Choice>
              <mc:Fallback>
                <p:oleObj name="Equation" r:id="rId7" imgW="2057400" imgH="380880" progId="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2684"/>
                        <a:ext cx="4085727" cy="75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10400" y="3276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5400" y="914400"/>
            <a:ext cx="7239000" cy="1524000"/>
          </a:xfrm>
          <a:prstGeom prst="roundRect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1524000" y="3124200"/>
            <a:ext cx="2895600" cy="762000"/>
          </a:xfrm>
          <a:prstGeom prst="roundRect">
            <a:avLst/>
          </a:prstGeom>
          <a:solidFill>
            <a:schemeClr val="accent6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A3ECA-2590-4DF9-A6AE-1095B84B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6D923-01E5-431D-8CA3-FC01793E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5029200" cy="1395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EE0F6-A72B-4037-85A2-69CD50BF4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9"/>
          <a:stretch/>
        </p:blipFill>
        <p:spPr>
          <a:xfrm>
            <a:off x="1905000" y="2971800"/>
            <a:ext cx="5029200" cy="22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5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587240" y="2667000"/>
            <a:ext cx="12954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29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differential equations: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3553" name="Object 6"/>
          <p:cNvGraphicFramePr>
            <a:graphicFrameLocks noChangeAspect="1"/>
          </p:cNvGraphicFramePr>
          <p:nvPr/>
        </p:nvGraphicFramePr>
        <p:xfrm>
          <a:off x="3124200" y="838200"/>
          <a:ext cx="2667001" cy="78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4" imgW="1206360" imgH="355320" progId="">
                  <p:embed/>
                </p:oleObj>
              </mc:Choice>
              <mc:Fallback>
                <p:oleObj name="Equation" r:id="rId4" imgW="1206360" imgH="355320" progId="">
                  <p:embed/>
                  <p:pic>
                    <p:nvPicPr>
                      <p:cNvPr id="235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38200"/>
                        <a:ext cx="2667001" cy="78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28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(2) is multiplied by a function </a:t>
            </a:r>
            <a:r>
              <a:rPr lang="el-GR" i="1" dirty="0"/>
              <a:t>μ</a:t>
            </a:r>
            <a:r>
              <a:rPr lang="en-AU" dirty="0"/>
              <a:t> (x)</a:t>
            </a:r>
            <a:r>
              <a:rPr lang="en-US" dirty="0"/>
              <a:t>,  it becomes an exact differential equation. This function, </a:t>
            </a:r>
            <a:r>
              <a:rPr lang="el-GR" i="1" dirty="0"/>
              <a:t>μ</a:t>
            </a:r>
            <a:r>
              <a:rPr lang="en-AU" dirty="0"/>
              <a:t> (x)</a:t>
            </a:r>
            <a:r>
              <a:rPr lang="en-US" dirty="0"/>
              <a:t>  is known as </a:t>
            </a:r>
            <a:r>
              <a:rPr lang="en-US" b="1" dirty="0"/>
              <a:t>integrating factor</a:t>
            </a:r>
            <a:r>
              <a:rPr lang="en-US" dirty="0"/>
              <a:t> (I.F)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linear ODE (2) ; the integrating factor is given by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28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(3)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3962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Multiply both sides of (2)</a:t>
            </a:r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2133600" y="3124200"/>
          <a:ext cx="5298968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6" imgW="2501640" imgH="1130040" progId="">
                  <p:embed/>
                </p:oleObj>
              </mc:Choice>
              <mc:Fallback>
                <p:oleObj name="Equation" r:id="rId6" imgW="2501640" imgH="1130040" progId="">
                  <p:embed/>
                  <p:pic>
                    <p:nvPicPr>
                      <p:cNvPr id="2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5298968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55219"/>
              </p:ext>
            </p:extLst>
          </p:nvPr>
        </p:nvGraphicFramePr>
        <p:xfrm>
          <a:off x="1508125" y="2147888"/>
          <a:ext cx="61563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3" imgW="2425680" imgH="558720" progId="">
                  <p:embed/>
                </p:oleObj>
              </mc:Choice>
              <mc:Fallback>
                <p:oleObj name="Equation" r:id="rId3" imgW="2425680" imgH="558720" progId="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147888"/>
                        <a:ext cx="6156325" cy="14192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95000"/>
                        </a:schemeClr>
                      </a:solidFill>
                      <a:ln w="2857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524000" y="1219200"/>
          <a:ext cx="56943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5" imgW="2552400" imgH="330120" progId="">
                  <p:embed/>
                </p:oleObj>
              </mc:Choice>
              <mc:Fallback>
                <p:oleObj name="Equation" r:id="rId5" imgW="2552400" imgH="330120" progId="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56943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9200" y="4038600"/>
            <a:ext cx="6629400" cy="1323439"/>
          </a:xfrm>
          <a:prstGeom prst="rect">
            <a:avLst/>
          </a:prstGeom>
          <a:solidFill>
            <a:schemeClr val="accent5">
              <a:alpha val="5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r>
              <a:rPr lang="en-AU" sz="1600" dirty="0">
                <a:latin typeface="Arial Rounded MT Bold" pitchFamily="34" charset="0"/>
                <a:cs typeface="Arial" pitchFamily="34" charset="0"/>
              </a:rPr>
              <a:t>(</a:t>
            </a:r>
            <a:r>
              <a:rPr lang="en-AU" sz="1600" dirty="0" err="1">
                <a:latin typeface="Arial Rounded MT Bold" pitchFamily="34" charset="0"/>
                <a:cs typeface="Arial" pitchFamily="34" charset="0"/>
              </a:rPr>
              <a:t>i</a:t>
            </a:r>
            <a:r>
              <a:rPr lang="en-AU" sz="1600" dirty="0">
                <a:latin typeface="Arial Rounded MT Bold" pitchFamily="34" charset="0"/>
                <a:cs typeface="Arial" pitchFamily="34" charset="0"/>
              </a:rPr>
              <a:t>) Identify P(x) from the standard form (2)</a:t>
            </a:r>
          </a:p>
          <a:p>
            <a:r>
              <a:rPr lang="en-AU" sz="1600" dirty="0">
                <a:latin typeface="Arial Rounded MT Bold" pitchFamily="34" charset="0"/>
                <a:cs typeface="Arial" pitchFamily="34" charset="0"/>
              </a:rPr>
              <a:t>(ii) Compute I.F. </a:t>
            </a:r>
            <a:r>
              <a:rPr lang="el-GR" sz="1600" dirty="0">
                <a:latin typeface="Arial" pitchFamily="34" charset="0"/>
                <a:cs typeface="Arial" pitchFamily="34" charset="0"/>
              </a:rPr>
              <a:t>μ</a:t>
            </a:r>
            <a:r>
              <a:rPr lang="en-AU" sz="1600" dirty="0">
                <a:latin typeface="Arial Rounded MT Bold" pitchFamily="34" charset="0"/>
                <a:cs typeface="Arial" pitchFamily="34" charset="0"/>
              </a:rPr>
              <a:t>(x)</a:t>
            </a:r>
          </a:p>
          <a:p>
            <a:r>
              <a:rPr lang="en-AU" sz="1600" dirty="0">
                <a:latin typeface="Arial Rounded MT Bold" pitchFamily="34" charset="0"/>
                <a:cs typeface="Arial" pitchFamily="34" charset="0"/>
              </a:rPr>
              <a:t>(iii) Multiply equation (2) with I.F and reduce to exact differential.</a:t>
            </a:r>
          </a:p>
          <a:p>
            <a:r>
              <a:rPr lang="en-AU" sz="1600" dirty="0">
                <a:latin typeface="Arial Rounded MT Bold" pitchFamily="34" charset="0"/>
                <a:cs typeface="Arial" pitchFamily="34" charset="0"/>
              </a:rPr>
              <a:t>(iv) Solve for 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83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Integrating both sides </a:t>
            </a:r>
            <a:r>
              <a:rPr lang="en-AU" dirty="0" err="1"/>
              <a:t>w.r.t</a:t>
            </a:r>
            <a:r>
              <a:rPr lang="en-AU" dirty="0"/>
              <a:t>. </a:t>
            </a:r>
            <a:r>
              <a:rPr lang="en-AU" i="1" dirty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differential equations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685800"/>
            <a:ext cx="2463282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: Comparing to the standard form (2), we see that P(x)= -3, and the integrating factor is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3200400" y="2286000"/>
            <a:ext cx="214884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0" y="2743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multiplying the given equation by this factor gives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124200"/>
            <a:ext cx="3789776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4038600"/>
            <a:ext cx="2590800" cy="8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5029200"/>
            <a:ext cx="30562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7" cstate="print">
            <a:lum bright="-14000" contrast="19000"/>
          </a:blip>
          <a:srcRect/>
          <a:stretch>
            <a:fillRect/>
          </a:stretch>
        </p:blipFill>
        <p:spPr bwMode="auto">
          <a:xfrm>
            <a:off x="2819399" y="5720219"/>
            <a:ext cx="4819649" cy="52818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3400" y="487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Integrating both sides,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24000" y="685800"/>
            <a:ext cx="2743200" cy="685800"/>
          </a:xfrm>
          <a:prstGeom prst="round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lum bright="-18000" contrast="19000"/>
          </a:blip>
          <a:srcRect/>
          <a:stretch>
            <a:fillRect/>
          </a:stretch>
        </p:blipFill>
        <p:spPr bwMode="auto">
          <a:xfrm>
            <a:off x="3276600" y="1524000"/>
            <a:ext cx="4648200" cy="335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4114800" y="4953000"/>
            <a:ext cx="33192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2590800" cy="34778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600" i="1" dirty="0">
                <a:latin typeface="Arial" pitchFamily="34" charset="0"/>
                <a:cs typeface="Arial" pitchFamily="34" charset="0"/>
              </a:rPr>
              <a:t>y = y</a:t>
            </a:r>
            <a:r>
              <a:rPr lang="en-US" sz="16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+ y</a:t>
            </a:r>
            <a:r>
              <a:rPr lang="en-US" sz="1600" i="1" baseline="-250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, where</a:t>
            </a:r>
          </a:p>
          <a:p>
            <a:r>
              <a:rPr lang="en-US" sz="1600" i="1" dirty="0">
                <a:latin typeface="Arial" pitchFamily="34" charset="0"/>
                <a:cs typeface="Arial" pitchFamily="34" charset="0"/>
              </a:rPr>
              <a:t>y</a:t>
            </a:r>
            <a:r>
              <a:rPr lang="en-US" sz="16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 =ce</a:t>
            </a:r>
            <a:r>
              <a:rPr lang="en-US" sz="1600" i="1" baseline="30000" dirty="0">
                <a:latin typeface="Arial" pitchFamily="34" charset="0"/>
                <a:cs typeface="Arial" pitchFamily="34" charset="0"/>
              </a:rPr>
              <a:t>3x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is the solution of the corresponding homogeneous eqn.,</a:t>
            </a:r>
          </a:p>
          <a:p>
            <a:r>
              <a:rPr lang="en-US" i="1" dirty="0"/>
              <a:t>                 </a:t>
            </a: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r>
              <a:rPr lang="en-US" sz="1600" i="1" dirty="0">
                <a:latin typeface="Arial" pitchFamily="34" charset="0"/>
                <a:cs typeface="Arial" pitchFamily="34" charset="0"/>
              </a:rPr>
              <a:t>And, y</a:t>
            </a:r>
            <a:r>
              <a:rPr lang="en-US" sz="1600" i="1" baseline="-250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= -2 is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particular solution of the nonhomogeneous equation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1" y="4343400"/>
            <a:ext cx="1752600" cy="34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819400"/>
            <a:ext cx="129540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828800" y="2819400"/>
            <a:ext cx="38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838200"/>
            <a:ext cx="58674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Linear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differential equations: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D427B3-1CF5-494F-AD2C-9F013884F265}"/>
              </a:ext>
            </a:extLst>
          </p:cNvPr>
          <p:cNvSpPr/>
          <p:nvPr/>
        </p:nvSpPr>
        <p:spPr>
          <a:xfrm>
            <a:off x="2041128" y="933276"/>
            <a:ext cx="3673872" cy="758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3810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Prob#23, Exer#2.3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199" y="180088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(hints):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599"/>
            <a:ext cx="2971800" cy="657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25691" y="2286000"/>
                <a:ext cx="224792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 (3+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91" y="2286000"/>
                <a:ext cx="2247923" cy="491288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3048000"/>
                <a:ext cx="5481565" cy="772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Integrating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(3+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endParaRPr lang="en-US" b="0" i="1" dirty="0">
                  <a:latin typeface="Cambria Math"/>
                </a:endParaRPr>
              </a:p>
              <a:p>
                <a:r>
                  <a:rPr lang="en-US" b="0" dirty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48000"/>
                <a:ext cx="5481565" cy="772456"/>
              </a:xfrm>
              <a:prstGeom prst="rect">
                <a:avLst/>
              </a:prstGeom>
              <a:blipFill rotWithShape="1">
                <a:blip r:embed="rId4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9023" y="4056390"/>
                <a:ext cx="353237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Hence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23" y="4056390"/>
                <a:ext cx="3532377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51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10873" y="4724400"/>
                <a:ext cx="181786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73" y="4724400"/>
                <a:ext cx="1817869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17328" y="546976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Integrating both sides</a:t>
            </a:r>
            <a:r>
              <a:rPr lang="en-US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43400" y="5469765"/>
                <a:ext cx="3001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;  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constant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69765"/>
                <a:ext cx="300107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59589" y="3666567"/>
            <a:ext cx="5928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Multiply both sides of (1) with I. F and write as total differential form: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12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05200" y="6019800"/>
                <a:ext cx="4419600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)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4419600" cy="484941"/>
              </a:xfrm>
              <a:prstGeom prst="rect">
                <a:avLst/>
              </a:prstGeom>
              <a:blipFill rotWithShape="1">
                <a:blip r:embed="rId8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Callout 14"/>
          <p:cNvSpPr/>
          <p:nvPr/>
        </p:nvSpPr>
        <p:spPr>
          <a:xfrm>
            <a:off x="7344478" y="5654431"/>
            <a:ext cx="1113722" cy="671693"/>
          </a:xfrm>
          <a:prstGeom prst="wedgeEllipseCallout">
            <a:avLst>
              <a:gd name="adj1" fmla="val -108452"/>
              <a:gd name="adj2" fmla="val 38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General solution</a:t>
            </a:r>
          </a:p>
        </p:txBody>
      </p:sp>
    </p:spTree>
    <p:extLst>
      <p:ext uri="{BB962C8B-B14F-4D97-AF65-F5344CB8AC3E}">
        <p14:creationId xmlns:p14="http://schemas.microsoft.com/office/powerpoint/2010/main" val="4070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4029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1676400"/>
                <a:ext cx="4644156" cy="472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Integrating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4644156" cy="472886"/>
              </a:xfrm>
              <a:prstGeom prst="rect">
                <a:avLst/>
              </a:prstGeom>
              <a:blipFill rotWithShape="1">
                <a:blip r:embed="rId3"/>
                <a:stretch>
                  <a:fillRect l="-39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07179" y="2438400"/>
                <a:ext cx="4240841" cy="527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Hence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79" y="2438400"/>
                <a:ext cx="4240841" cy="527004"/>
              </a:xfrm>
              <a:prstGeom prst="rect">
                <a:avLst/>
              </a:prstGeom>
              <a:blipFill rotWithShape="1">
                <a:blip r:embed="rId4"/>
                <a:stretch>
                  <a:fillRect l="-431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2642" y="3200400"/>
                <a:ext cx="233147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642" y="3200400"/>
                <a:ext cx="2331472" cy="6182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/>
          <p:cNvSpPr/>
          <p:nvPr/>
        </p:nvSpPr>
        <p:spPr>
          <a:xfrm>
            <a:off x="4495800" y="4419600"/>
            <a:ext cx="1752600" cy="762000"/>
          </a:xfrm>
          <a:prstGeom prst="wedgeEllipseCallout">
            <a:avLst>
              <a:gd name="adj1" fmla="val -61081"/>
              <a:gd name="adj2" fmla="val -1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DB48E0-6570-4582-8018-E7D5ADD228E3}"/>
              </a:ext>
            </a:extLst>
          </p:cNvPr>
          <p:cNvSpPr/>
          <p:nvPr/>
        </p:nvSpPr>
        <p:spPr>
          <a:xfrm>
            <a:off x="2680763" y="242904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Prob-33, Exer#2.3</a:t>
            </a:r>
          </a:p>
        </p:txBody>
      </p:sp>
    </p:spTree>
    <p:extLst>
      <p:ext uri="{BB962C8B-B14F-4D97-AF65-F5344CB8AC3E}">
        <p14:creationId xmlns:p14="http://schemas.microsoft.com/office/powerpoint/2010/main" val="258163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967308" y="1987212"/>
            <a:ext cx="7567589" cy="26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lum bright="-6000" contrast="15000"/>
          </a:blip>
          <a:srcRect/>
          <a:stretch>
            <a:fillRect/>
          </a:stretch>
        </p:blipFill>
        <p:spPr bwMode="auto">
          <a:xfrm>
            <a:off x="3291803" y="4894080"/>
            <a:ext cx="2743200" cy="1711666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3657483" y="3454400"/>
            <a:ext cx="2377520" cy="53340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739700" y="660465"/>
            <a:ext cx="602280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Modeling with Linear differential equations:</a:t>
            </a:r>
          </a:p>
          <a:p>
            <a:pPr marL="342900" indent="-342900">
              <a:buAutoNum type="alphaLcParenBoth"/>
            </a:pPr>
            <a:r>
              <a:rPr lang="en-US" b="1" dirty="0">
                <a:solidFill>
                  <a:srgbClr val="C00000"/>
                </a:solidFill>
              </a:rPr>
              <a:t>Circuit Model Problem</a:t>
            </a:r>
          </a:p>
          <a:p>
            <a:pPr marL="342900" indent="-342900">
              <a:buAutoNum type="alphaLcParenBoth"/>
            </a:pPr>
            <a:r>
              <a:rPr lang="en-US" b="1" dirty="0">
                <a:solidFill>
                  <a:srgbClr val="C00000"/>
                </a:solidFill>
              </a:rPr>
              <a:t>Mixture Problem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E102F1-E5D5-48E0-9646-3D3186A6E996}"/>
              </a:ext>
            </a:extLst>
          </p:cNvPr>
          <p:cNvCxnSpPr/>
          <p:nvPr/>
        </p:nvCxnSpPr>
        <p:spPr>
          <a:xfrm>
            <a:off x="4114800" y="5029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AE190A-5F40-467F-970D-CE939B546F5F}"/>
              </a:ext>
            </a:extLst>
          </p:cNvPr>
          <p:cNvSpPr txBox="1"/>
          <p:nvPr/>
        </p:nvSpPr>
        <p:spPr>
          <a:xfrm>
            <a:off x="3810000" y="48940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93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789</Words>
  <Application>Microsoft Office PowerPoint</Application>
  <PresentationFormat>On-screen Show (4:3)</PresentationFormat>
  <Paragraphs>120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Andalus</vt:lpstr>
      <vt:lpstr>Arial</vt:lpstr>
      <vt:lpstr>Arial Narrow</vt:lpstr>
      <vt:lpstr>Arial Rounded MT Bold</vt:lpstr>
      <vt:lpstr>Calibri</vt:lpstr>
      <vt:lpstr>Cambria Math</vt:lpstr>
      <vt:lpstr>Century Gothic</vt:lpstr>
      <vt:lpstr>Verdana</vt:lpstr>
      <vt:lpstr>Wingdings 3</vt:lpstr>
      <vt:lpstr>Wisp</vt:lpstr>
      <vt:lpstr>Equation</vt:lpstr>
      <vt:lpstr> MAT 350 Engineering Mathematics </vt:lpstr>
      <vt:lpstr>First-order differential equation:  (Chapter 2.3) Linear differential equations:</vt:lpstr>
      <vt:lpstr>Linear differential equations:</vt:lpstr>
      <vt:lpstr>PowerPoint Presentation</vt:lpstr>
      <vt:lpstr>Linear differential equations</vt:lpstr>
      <vt:lpstr>Linear differential equations: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350 Engineering mathematics</dc:title>
  <dc:creator>masud</dc:creator>
  <cp:lastModifiedBy>Dr. Mohammad Sahadet Hossain</cp:lastModifiedBy>
  <cp:revision>153</cp:revision>
  <dcterms:created xsi:type="dcterms:W3CDTF">2015-09-01T17:01:04Z</dcterms:created>
  <dcterms:modified xsi:type="dcterms:W3CDTF">2025-06-03T09:44:47Z</dcterms:modified>
</cp:coreProperties>
</file>