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FA93885-0FF2-4127-A306-C2D31BDF95A1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EB25BBD-2140-428D-ADE2-8DB7F97D04C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888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5:52:22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11761,'1'-1'8,"0"1"1,-1-1-1,1 1 0,0-1 1,-1 0-1,1 1 0,0-1 1,-1 0-1,1 0 1,-1 1-1,1-1 0,-1 0 1,0 0-1,1 0 0,-1 1 1,0-1-1,0 0 0,1 0 1,-1 0-1,0 0 0,0 0 1,0 0-1,0 0 0,0 1 1,0-1-1,0 0 0,0 0 1,-1 0-1,1 0 0,0 0 1,-1 0-1,1 0-8,0-12-8365,0 13 6350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06:08:0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27 5833,'0'0'120,"0"0"58,0 0 60,0 0 40,0 0 1,0 0 0,0 0-19,0 0-14,0 0-3,0 0-35,-22-2 1012,21 1-1182,1 0 0,-1 0 1,0 0-1,0 0 0,1 1 0,-1-1 1,0 0-1,0 0 0,0 1 1,0-1-1,0 1 0,0-1 1,0 1-1,0-1 0,-1 1 1,1 0-1,0-1 0,0 1 1,0 0-1,0 0 0,-1 0 1,1 0-1,0 0 0,0 0 1,0 0-1,0 0 0,-2 1-38,-5-6 334,7 4-294,1 0 0,-1 1 1,0-1-1,0 0 0,0 0 1,0 1-1,0-1 0,0 1 1,0-1-1,-1 1 0,1 0 1,0-1-1,0 1 0,0 0 0,0 0 1,0 0-1,-1-1-40,103 1 2989,169 0-2318,-269 0-607,-1 0 122,0 0-115,0 0-84,0 0 96,0 0-68,0 0 113,0 0 13,0 0-144,0 0-1,0 0-28,0 0-80,0 0 99,0 0 42,0 0-7,-9 0 191,7 0-4525,2 0-4648,0 0 7266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06:08:0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23 6249,'-101'-1'3100,"96"5"-2992,1 0 0,-1 1 1,1 0-1,0-1 0,1 2 0,-1-1 1,1 0-1,0 1 0,-1 3-108,-3 3 169,3-6-108,-14 22 327,2 1 1,-5 12-389,17-31 42,0 1 1,0 0-1,1 0 0,0 0 1,1 1-1,0-1 1,1 1-1,1 7-42,0-15 18,0-1-1,1 1 1,0 0-1,-1-1 1,1 1-1,1-1 1,-1 1-1,1-1 1,-1 0-1,1 0 1,0 1-1,0-1 1,0 0 0,0-1-1,1 1 1,-1 0-1,1-1 1,0 1-1,0-1 1,0 0-1,0 0 1,0 0-1,0 0 1,0 0-1,1-1 1,-1 0 0,2 1-18,15 5 20,1-1 1,0 0 0,0-2 0,11 1-21,4 1-153,-15-3 255,0 0 0,0-2 0,16-1-102,-27 0 183,-4-4-92,0 1 1,0-1-1,0-1 1,0 1 0,-1-1-1,0 0 1,0-1-1,2-2-91,2 0 171,-2-2-58,0 1 1,0-1 0,-1 0-1,0 0 1,-1-1 0,0 1 0,-1-1-1,0 0 1,-1-1 0,0 1-1,-1-1 1,0 1 0,-1-1 0,0 1-1,-1-1 1,-1-11-114,1 19-10,-1 0-1,1 0 1,-1 0-1,0 0 1,-1 0-1,1 1 1,-1-1 0,0 0-1,0 1 1,0-1-1,0 1 1,0 0-1,-1 0 1,0-1 10,-45-46-1013,26 30-673,15 14 934,-1 2 0,0-1 0,0 1 0,0 0 0,0 0 0,-1 1 1,0 0-1,1 1 0,-1 0 0,0 0 0,0 1 0,0 0 0,-1 0 752,7 1-506,-14-2-960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06:08:0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7197,'-8'0'183,"7"0"4240,443 0-1190,-442 0-3174,0 0-102,0 0-35,0 0-107,0 0-109,0 0-123,0 0-115,0 0-116,0 0-149,0 0-36,0 0-136,0 0-72,0 0-54,0 0-286,0 0-402,0 0-61,0 0 181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06:08:0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7477,'12'7'895,"9"-5"-6617,-15-2 5070,5 0-682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06:08:0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8853,'15'1'2637,"11"-1"-3228,8-7-5534,-25 5 4225,3 2 242</inkml:trace>
  <inkml:trace contextRef="#ctx0" brushRef="#br0" timeOffset="353.25">354 14 6873,'27'13'163,"19"-9"-4919,-33-5 3645,-1 1 266</inkml:trace>
  <inkml:trace contextRef="#ctx0" brushRef="#br0" timeOffset="354.25">698 43 7749,'19'2'528,"8"1"-6873,-22-3 5125</inkml:trace>
  <inkml:trace contextRef="#ctx0" brushRef="#br0" timeOffset="716.32">893 74 7685,'20'10'2175,"-14"-7"-5529,-6-3 428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06:08:05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4936,'192'0'6624,"-85"0"-8105,-3 0-3857,-104-2 3565,0-7 189</inkml:trace>
  <inkml:trace contextRef="#ctx0" brushRef="#br0" timeOffset="571.28">218 12 4496,'0'0'98,"0"0"62,0 0 102,0 0 52,0 0 9,0 0 21,0 0-38,0 0 7,0 0 21,0 0-31,0 0 1,0 0-16,0 0-18,0 0 0,0 0-20,0 0 26,0 0-22,0 0 13,0 0 25,0 0-34,0 0-38,0 0-23,0 0-32,0 0-27,0 0-19,0 0-83,0-11 192,0 11-227,0 9 22,0 0 1,0 0 0,1 0-1,0 0 1,0-1 0,1 1-1,0-1 1,2 5-24,-2-6-6,0 1 0,-1 0 0,0-1-1,-1 1 1,1 0 0,-1 0 0,-1-1 0,0 1 0,0 0 6,-1 22 184,2 18-241,0-47 140,0-1-60,0 0-94,0 0-5,0 0 48,0 0 48,0 0-18,0 0 16,0 0-116,0 0-56,0 0-44,0 0-128,0 0-78,0 0-48,0 0-64,0 0-82,0 0-95,0 0-209,0 0-434,0 0-387,0 0 77,0 0 202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1T05:52:2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3192,'0'-13'-412,"7"0"-388,-7 1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06:07:5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5773,'0'0'125,"0"0"64,0 0 73,0 0 61,0 0-41,0 0-41,0 0-19,0 0-15,0 0 16,0 0 23,0 0-6,0 0 3,0 0 34,0 0 31,0 0 14,0 0-19,0 0-1,0 0 0,0 0 13,0 0 43,0 0-24,0 0-65,0 0-61,0 0-35,0 0-43,0 0-2,0 0 20,0 0-47,0 0-33,0 0 30,0 0 12,-11 10 1611,10 2-1708,-1 1-1,0-1 0,-1 0 0,0 0 0,0 0 1,-2 0-1,-1 4-12,-9 25 12,7-18 56,2 0 1,1 1-1,0 0-68,2 19-5226,3-66-558,0 17 3936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06:07:54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44 5781,'0'-43'5696,"-1"49"-5633,0 0-1,0 0 1,0 0 0,-1 0-1,0 0 1,0-1 0,-1 1-1,1 0 1,-3 1-63,2-1 0,0 0 0,0 1 0,0-1 0,1 1 0,0-1 0,0 1 0,0 0 0,1 0 0,0 5 0,1-5 28,0 0 0,0-1 0,0 1 0,-1 0 0,0 0 0,-1 0 0,1-1 0,-1 1 0,0-1-28,-1 3 4,0-1-1,1 1 1,0-1-1,1 1 1,0-1-1,0 1 1,1 0-1,0 2-3,1 7-3423,0-2-3546,-1-16 5592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06:07:5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7325,'0'0'126,"0"0"76,0 0 124,0 0 133,0 0 59,0 0 63,0 0 73,0 0 73,0 0 40,0 0-13,0 0-140,0 0-97,0 0-140,0 0-68,0 0-66,0 0-89,0 0-20,0 0-132,0 0 41,0 0-11,0 0 15,0 0 25,0 0-140,0 0-115,40 0-4085,9-11-2320,-34 11 4692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06:07:5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7393,'6'0'124,"-2"3"40,0-3 56,1 4 72,-1-4-88,-2 0-4,-2 0-68,0 0-116,0 0-24,0 0-96,0 0-112,0 0-104,0 0-264,0 0-384,0 0-617,0 0-247,11-12 240</inkml:trace>
  <inkml:trace contextRef="#ctx0" brushRef="#br0" timeOffset="1">234 0 7749,'34'16'-1732,"-10"-16"-1805,-13 0 2009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06:07:5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11 168 2960,'0'0'177,"0"0"73,0 0 51,0 0 12,0 0-88,0 0-40,0 0-31,0 0-29,0 0 11,0 0 0,0 0 26,0 0 35,0 0-11,0 0-27,0 0-18,0 0-15,0 0-11,0 0 11,0 0 9,0 0 0,0 0-6,0 0-25,0 0-34,0 0-8,-9-15 2968,7 15-2972,2 0 52,0 0-4,0 0 69,0 0-52,0 0-29,0 0 23,0 0-43,0 0 72,0 0 18,0 0-34,0 0-58,0 0-75,0 0-26,0 0-24,0 0 46,0 0 68,0 0 12,0 0-5,0 0 10,0 0-14,0 0 8,0 0 16,0 0-3,0 0-11,0 0-29,0 0 49,0 0 68,0 0-10,0 0 105,0 0 107,0 0-73,0 0-25,0 0-178,0 0-159,0 0-5,0 0 54,0 0 154,41 0-135,181 0 359,-220 0-279,-2 0-96,0 0-12,0 0 25,2 0-173,4 0 137,-4-2-6265,-2 0 5741,0-2 488,0-2-4876,0-3 3841</inkml:trace>
  <inkml:trace contextRef="#ctx0" brushRef="#br0" timeOffset="351.84">97 0 7549,'0'2'-9,"0"1"211,0 0 0,-1 0 0,2 0 0,-1 0-1,0 0 1,0-1 0,1 1 0,0 0 0,-1 0 0,1-1 0,0 1 0,1 0-1,-1-1 1,1 1-202,-1 2 115,0 1-1,0-1 1,0 0 0,-1 0-1,1 0 1,-1 0-1,0 0 1,-1 1 0,1-1-1,-1 1-114,-1 13 11,2 89 115,0-62-8334,0-45 6483</inkml:trace>
  <inkml:trace contextRef="#ctx0" brushRef="#br0" timeOffset="672.49">451 138 8213,'28'0'2332,"38"0"-10209,-54 0 6297</inkml:trace>
  <inkml:trace contextRef="#ctx0" brushRef="#br0" timeOffset="673.49">801 151 9021,'3'7'132,"-2"-7"64,2 0 232,0 0 100,-3 0-132,1 0-88,1 0-268,-1 0-148,1 0-168,-2 0-160,3 0-220,-1 0-200,1 0-272,5 0-664,0 0-277,4 0 253</inkml:trace>
  <inkml:trace contextRef="#ctx0" brushRef="#br0" timeOffset="1008.51">1055 162 8297,'1'1'162,"-1"0"0,1 0 0,0 0 0,-1 0 0,1 0-1,0 0 1,0 0 0,0 0 0,0 0 0,0-1 0,0 1 0,0 0 0,0-1 0,0 1 0,0-1 0,0 1 0,1-1 0,-1 1 0,0-1 0,0 0 0,0 0 0,1 0 0,-1 1 0,0-1-1,1 0-161,43-1-5243,-26 0 1069,-10 1 2434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06:07:55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8621,'0'0'212,"0"0"138,0 0 140,0 0 87,0 0-123,0 0-142,42 0 29,34-10-2060,-20 10-5502,-42 0 5660</inkml:trace>
  <inkml:trace contextRef="#ctx0" brushRef="#br0" timeOffset="321.69">468 31 7341,'13'12'224,"4"-10"-3787,-7-2 1613</inkml:trace>
  <inkml:trace contextRef="#ctx0" brushRef="#br0" timeOffset="322.69">731 0 10697,'3'0'128,"-1"0"44,-2 0 96,0 0 248,0 0-180,0 0 20,0 0-60,0 0-244,0 0-64,0 0-92,0 0-260,0 0-292,0 0-136,0 0-324,0 0-96,0 0-376,0 15-745,14-4 341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11T06:08:0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194 164 5004,'0'0'50,"0"-1"0,1 1 0,-1 0-1,0-1 1,1 1 0,-1-1-1,0 1 1,1 0 0,-1-1-1,1 1 1,-1 0 0,1 0 0,-1-1-1,1 1 1,-1 0 0,1 0-1,-1 0 1,1 0 0,-1 0-1,1 0 1,-1-1 0,1 1 0,0 0-1,-1 1 1,1-1 0,-1 0-1,1 0 1,-1 0 0,1 0 0,-1 0-1,1 0-49,0 1 55,-1-1-1,1 0 0,0 0 0,-1 0 1,1 1-1,0-1 0,0 0 1,-1 0-1,1 0 0,0 0 1,-1 0-1,1-1 0,0 1 1,0 0-1,-1 0 0,1 0 1,0-1-1,-1 1 0,1 0 1,0 0-1,-1-1 0,1 1 1,-1-1-1,1 1 0,0-1 1,-1 1-1,1-1 0,-1 1 1,0-1-1,1 1 0,-1-1 0,1 0 1,-1 1-1,0-1 0,1 1 1,-1-2-55,0 0 230,0-48 3258,-1 48-3484,1 1 0,-1-1 0,0 1 0,0 0 0,0 0 0,0-1 0,0 1 0,0 0 0,0 0 0,0 0 0,-1 0 0,1 0 0,0 1 0,-1-1 0,1 0 0,-1 1 0,1-1 0,-1 0 0,1 1 0,-1 0 0,1-1-4,-38-8 28,35 8-26,1 1 0,-1-1-1,1 1 1,-1 0 0,0 0 0,1 0-1,-1 1 1,1-1 0,-1 1 0,1 0-1,-1 0 1,1 0 0,0 1 0,-1-1-1,1 1 1,0-1 0,0 1 0,0 0-1,0 1 1,0-1 0,1 0 0,-1 1-1,1-1 1,-2 3-2,-5 4 52,1 0 0,0 1 1,1 0-1,0 0 0,1 0 0,0 1 0,0 0 0,1 1 1,1-1-1,0 1 0,0 0 0,2 0 0,-1 0 0,1 0 0,1 1 1,0-1-1,1 0 0,0 6-52,1-14 10,1-1 0,-1 1 0,1-1 0,-1 0 0,1 1 0,0-1-1,0 0 1,0 0 0,1 0 0,-1 0 0,1-1 0,-1 1 0,1-1 0,0 1 0,0-1 0,1 0-10,5 5 0,0 0-1,0-1 1,1-1 0,0 1-1,0-1 1,6-1 46,0 0-1,0 0 1,0-2 0,1 0-1,-1-1 1,1 0-1,14-3-45,-3 2 155,-20-1-83,1-1 0,-1 0 0,0 0 0,0-1 0,0 0 0,0 0 1,0-1-1,-1 0 0,0 0 0,0-1 0,0 1 0,0-2 0,-1 1 0,0-1 1,0 0-1,0 0 0,-1-1 0,0 0 0,0 0 0,0 0 0,1-4-72,0-14 34,-1 0-1,-1 0 0,-1 0 0,-1 0 0,-1 0 0,-2-12-33,1 23-71,-1 11 69,1 0 1,-1 0 0,0 0-1,1 1 1,-1-1-1,-1 0 1,1 1-1,0-1 1,-1 1 0,1-1-1,-1 1 1,0 0-1,0-1 1,1 1 0,-2 0-1,1 0 1,0 1-1,0-1 2,-5-3-34,1 0-1,-1 0 1,0 1 0,0 0-1,0 1 1,-2-1 34,-10-3-777,0 1 1,-1 0 0,0 2-1,-1 0 1,-7 0 776,-60 0-8475,75 4 6739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07755EB-D199-4B17-9547-C06CEC0095B1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B0BE40F-C624-42E0-88B6-53EAAB51014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138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AB114-40A3-4E91-9CF1-65B53E0A88FE}" type="datetime1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508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E4C77E2-97BF-41A4-B73D-6E02942A5473}" type="datetime1">
              <a:rPr lang="en-US" smtClean="0"/>
              <a:pPr algn="r" eaLnBrk="1" latinLnBrk="0" hangingPunct="1"/>
              <a:t>6/24/2025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5040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E4C77E2-97BF-41A4-B73D-6E02942A5473}" type="datetime1">
              <a:rPr lang="en-US" smtClean="0"/>
              <a:pPr algn="r" eaLnBrk="1" latinLnBrk="0" hangingPunct="1"/>
              <a:t>6/24/2025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67636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E4C77E2-97BF-41A4-B73D-6E02942A5473}" type="datetime1">
              <a:rPr lang="en-US" smtClean="0"/>
              <a:pPr algn="r" eaLnBrk="1" latinLnBrk="0" hangingPunct="1"/>
              <a:t>6/24/2025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714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E4C77E2-97BF-41A4-B73D-6E02942A5473}" type="datetime1">
              <a:rPr lang="en-US" smtClean="0"/>
              <a:pPr algn="r" eaLnBrk="1" latinLnBrk="0" hangingPunct="1"/>
              <a:t>6/24/2025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50407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E4C77E2-97BF-41A4-B73D-6E02942A5473}" type="datetime1">
              <a:rPr lang="en-US" smtClean="0"/>
              <a:pPr algn="r" eaLnBrk="1" latinLnBrk="0" hangingPunct="1"/>
              <a:t>6/24/2025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980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B5FF-3FD6-4699-B52B-47C7446146C8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71371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AAD3-EFBE-438A-A543-C6F67ECC0293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838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0AB8565-A5A4-495E-9F53-177EB08F3EF3}" type="datetime1">
              <a:rPr lang="en-US" smtClean="0"/>
              <a:pPr algn="r" eaLnBrk="1" latinLnBrk="0" hangingPunct="1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1759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D007E-B925-4B47-AFAD-A1CF4293926A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0556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E05B-7D6F-4739-A7BE-F456636DB8C5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0299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AE31-D9E5-4B5E-86F7-6AC42FC1001A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1488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D7E7B03C-4CD0-485C-8264-4FE37004F225}" type="datetime1">
              <a:rPr lang="en-US" smtClean="0"/>
              <a:pPr algn="r" eaLnBrk="1" latinLnBrk="0" hangingPunct="1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976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F93A-6ACC-409F-9F67-8B8DB08169E7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2540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2083FC7C-D4B1-4BD7-A549-52B8E1F38161}" type="datetime1">
              <a:rPr lang="en-US" smtClean="0"/>
              <a:pPr algn="r" eaLnBrk="1" latinLnBrk="0" hangingPunct="1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121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CAB6EED4-F46A-4A04-B1BF-4CC382504845}" type="datetime1">
              <a:rPr lang="en-US" smtClean="0"/>
              <a:pPr algn="r" eaLnBrk="1" latinLnBrk="0" hangingPunct="1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26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9E4C77E2-97BF-41A4-B73D-6E02942A5473}" type="datetime1">
              <a:rPr lang="en-US" smtClean="0"/>
              <a:pPr algn="r" eaLnBrk="1" latinLnBrk="0" hangingPunct="1"/>
              <a:t>6/24/2025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51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wmf"/><Relationship Id="rId21" Type="http://schemas.openxmlformats.org/officeDocument/2006/relationships/image" Target="../media/image14.png"/><Relationship Id="rId7" Type="http://schemas.openxmlformats.org/officeDocument/2006/relationships/customXml" Target="../ink/ink2.xml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2" Type="http://schemas.openxmlformats.org/officeDocument/2006/relationships/oleObject" Target="../embeddings/oleObject4.bin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30" Type="http://schemas.openxmlformats.org/officeDocument/2006/relationships/customXml" Target="../ink/ink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3" Type="http://schemas.openxmlformats.org/officeDocument/2006/relationships/image" Target="../media/image25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4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123728" y="1484784"/>
            <a:ext cx="6172200" cy="18943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rgbClr val="92D050"/>
                </a:solidFill>
              </a:rPr>
              <a:t>MAT 350</a:t>
            </a:r>
            <a:br>
              <a:rPr lang="en-US" dirty="0"/>
            </a:br>
            <a:r>
              <a:rPr lang="en-US" sz="3600" dirty="0">
                <a:solidFill>
                  <a:srgbClr val="FF0000"/>
                </a:solidFill>
              </a:rPr>
              <a:t>Engineering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286000" y="5334000"/>
            <a:ext cx="6172200" cy="10926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0" dirty="0">
                <a:solidFill>
                  <a:srgbClr val="002060"/>
                </a:solidFill>
                <a:latin typeface="Berlin Sans FB" pitchFamily="34" charset="0"/>
              </a:rPr>
              <a:t>Dr. M. </a:t>
            </a:r>
            <a:r>
              <a:rPr lang="en-US" b="0" dirty="0" err="1">
                <a:solidFill>
                  <a:srgbClr val="002060"/>
                </a:solidFill>
                <a:latin typeface="Berlin Sans FB" pitchFamily="34" charset="0"/>
              </a:rPr>
              <a:t>Sahadet</a:t>
            </a:r>
            <a:r>
              <a:rPr lang="en-US" b="0" dirty="0">
                <a:solidFill>
                  <a:srgbClr val="002060"/>
                </a:solidFill>
                <a:latin typeface="Berlin Sans FB" pitchFamily="34" charset="0"/>
              </a:rPr>
              <a:t> </a:t>
            </a:r>
            <a:r>
              <a:rPr lang="en-US" b="0" dirty="0" err="1">
                <a:solidFill>
                  <a:srgbClr val="002060"/>
                </a:solidFill>
                <a:latin typeface="Berlin Sans FB" pitchFamily="34" charset="0"/>
              </a:rPr>
              <a:t>Hossain</a:t>
            </a:r>
            <a:r>
              <a:rPr lang="en-US" b="0" dirty="0">
                <a:solidFill>
                  <a:srgbClr val="002060"/>
                </a:solidFill>
                <a:latin typeface="Berlin Sans FB" pitchFamily="34" charset="0"/>
              </a:rPr>
              <a:t> (</a:t>
            </a:r>
            <a:r>
              <a:rPr lang="en-US" b="0" dirty="0" err="1">
                <a:solidFill>
                  <a:srgbClr val="002060"/>
                </a:solidFill>
                <a:latin typeface="Berlin Sans FB" pitchFamily="34" charset="0"/>
              </a:rPr>
              <a:t>Mth</a:t>
            </a:r>
            <a:r>
              <a:rPr lang="en-US" b="0" dirty="0">
                <a:solidFill>
                  <a:srgbClr val="002060"/>
                </a:solidFill>
                <a:latin typeface="Berlin Sans FB" pitchFamily="34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002060"/>
                </a:solidFill>
                <a:latin typeface="Berlin Sans FB" pitchFamily="34" charset="0"/>
              </a:rPr>
              <a:t>Professor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002060"/>
                </a:solidFill>
                <a:latin typeface="Berlin Sans FB" pitchFamily="34" charset="0"/>
              </a:rPr>
              <a:t>Department of Mathematics and Physics, NSU.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EBAD-2618-4E40-B501-223697A9A4E6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2500298" y="3071810"/>
            <a:ext cx="5024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chemeClr val="accent2">
                    <a:lumMod val="75000"/>
                  </a:schemeClr>
                </a:solidFill>
              </a:rPr>
              <a:t>Higher Order ODEs</a:t>
            </a:r>
          </a:p>
          <a:p>
            <a:r>
              <a:rPr lang="en-AU" b="1" dirty="0">
                <a:solidFill>
                  <a:schemeClr val="accent2">
                    <a:lumMod val="75000"/>
                  </a:schemeClr>
                </a:solidFill>
              </a:rPr>
              <a:t>Nonhomogeneous Constant Coefficients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1736" y="4000504"/>
            <a:ext cx="3786214" cy="400110"/>
          </a:xfrm>
          <a:prstGeom prst="rect">
            <a:avLst/>
          </a:prstGeom>
          <a:solidFill>
            <a:srgbClr val="00B0F0">
              <a:alpha val="94000"/>
            </a:srgbClr>
          </a:solidFill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Lecture: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3" name="Rectangle 2"/>
          <p:cNvSpPr/>
          <p:nvPr/>
        </p:nvSpPr>
        <p:spPr>
          <a:xfrm>
            <a:off x="642910" y="357166"/>
            <a:ext cx="669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Exercise</a:t>
            </a:r>
            <a:r>
              <a:rPr lang="en-AU" dirty="0">
                <a:latin typeface="Arial" pitchFamily="34" charset="0"/>
                <a:cs typeface="Arial" pitchFamily="34" charset="0"/>
              </a:rPr>
              <a:t>: On </a:t>
            </a:r>
            <a:r>
              <a:rPr lang="en-AU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Inverse Operator Method/Substitution method</a:t>
            </a:r>
            <a:endParaRPr lang="en-AU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>
            <a:lum bright="-24000" contrast="41000"/>
          </a:blip>
          <a:srcRect/>
          <a:stretch>
            <a:fillRect/>
          </a:stretch>
        </p:blipFill>
        <p:spPr bwMode="auto">
          <a:xfrm>
            <a:off x="1928794" y="1214422"/>
            <a:ext cx="2143140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>
            <a:lum bright="-24000" contrast="41000"/>
          </a:blip>
          <a:srcRect/>
          <a:stretch>
            <a:fillRect/>
          </a:stretch>
        </p:blipFill>
        <p:spPr bwMode="auto">
          <a:xfrm>
            <a:off x="1928794" y="1857364"/>
            <a:ext cx="2582758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 cstate="print">
            <a:lum bright="-24000" contrast="41000"/>
          </a:blip>
          <a:srcRect/>
          <a:stretch>
            <a:fillRect/>
          </a:stretch>
        </p:blipFill>
        <p:spPr bwMode="auto">
          <a:xfrm>
            <a:off x="2071670" y="2388246"/>
            <a:ext cx="2143140" cy="350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 cstate="print">
            <a:lum bright="-24000" contrast="41000"/>
          </a:blip>
          <a:srcRect/>
          <a:stretch>
            <a:fillRect/>
          </a:stretch>
        </p:blipFill>
        <p:spPr bwMode="auto">
          <a:xfrm>
            <a:off x="2071670" y="3328811"/>
            <a:ext cx="2500330" cy="457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6" cstate="print">
            <a:lum bright="-24000" contrast="41000"/>
          </a:blip>
          <a:srcRect/>
          <a:stretch>
            <a:fillRect/>
          </a:stretch>
        </p:blipFill>
        <p:spPr bwMode="auto">
          <a:xfrm>
            <a:off x="2071670" y="2875622"/>
            <a:ext cx="2571768" cy="40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7" cstate="print">
            <a:lum bright="-24000" contrast="41000"/>
          </a:blip>
          <a:srcRect/>
          <a:stretch>
            <a:fillRect/>
          </a:stretch>
        </p:blipFill>
        <p:spPr bwMode="auto">
          <a:xfrm>
            <a:off x="2071670" y="3857628"/>
            <a:ext cx="432951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8" cstate="print">
            <a:lum bright="-24000" contrast="41000"/>
          </a:blip>
          <a:srcRect/>
          <a:stretch>
            <a:fillRect/>
          </a:stretch>
        </p:blipFill>
        <p:spPr bwMode="auto">
          <a:xfrm>
            <a:off x="2071670" y="4429132"/>
            <a:ext cx="390676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Explosion 1 10"/>
          <p:cNvSpPr/>
          <p:nvPr/>
        </p:nvSpPr>
        <p:spPr>
          <a:xfrm>
            <a:off x="3557768" y="5494821"/>
            <a:ext cx="1357322" cy="914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End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DC3702F-0593-4E69-BC56-CBE88933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lum bright="-20000" contrast="37000"/>
          </a:blip>
          <a:srcRect/>
          <a:stretch>
            <a:fillRect/>
          </a:stretch>
        </p:blipFill>
        <p:spPr bwMode="auto">
          <a:xfrm>
            <a:off x="1896751" y="819130"/>
            <a:ext cx="2619728" cy="35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39ABC212-93D1-4986-B194-172001476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-20000" contrast="37000"/>
          </a:blip>
          <a:srcRect/>
          <a:stretch>
            <a:fillRect/>
          </a:stretch>
        </p:blipFill>
        <p:spPr bwMode="auto">
          <a:xfrm>
            <a:off x="3220173" y="4923317"/>
            <a:ext cx="5232292" cy="50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11</a:t>
            </a:fld>
            <a:endParaRPr kumimoji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66" y="787783"/>
            <a:ext cx="6929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Arial" pitchFamily="34" charset="0"/>
                <a:cs typeface="Arial" pitchFamily="34" charset="0"/>
              </a:rPr>
              <a:t>To solve a nonhomogeneous linear differential equation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0100" y="2357430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Arial" pitchFamily="34" charset="0"/>
                <a:cs typeface="Arial" pitchFamily="34" charset="0"/>
              </a:rPr>
              <a:t>The solution y has two parts:</a:t>
            </a:r>
          </a:p>
          <a:p>
            <a:r>
              <a:rPr lang="en-AU" sz="1600" dirty="0">
                <a:latin typeface="Arial" pitchFamily="34" charset="0"/>
                <a:cs typeface="Arial" pitchFamily="34" charset="0"/>
              </a:rPr>
              <a:t>	• the complementary function </a:t>
            </a:r>
            <a:r>
              <a:rPr lang="en-AU" sz="1600" i="1" dirty="0">
                <a:latin typeface="Arial" pitchFamily="34" charset="0"/>
                <a:cs typeface="Arial" pitchFamily="34" charset="0"/>
              </a:rPr>
              <a:t>y</a:t>
            </a:r>
            <a:r>
              <a:rPr lang="en-AU" sz="1600" i="1" baseline="-25000" dirty="0">
                <a:latin typeface="Arial" pitchFamily="34" charset="0"/>
                <a:cs typeface="Arial" pitchFamily="34" charset="0"/>
              </a:rPr>
              <a:t>c</a:t>
            </a:r>
            <a:r>
              <a:rPr lang="en-AU" sz="1600" i="1" dirty="0">
                <a:latin typeface="Arial" pitchFamily="34" charset="0"/>
                <a:cs typeface="Arial" pitchFamily="34" charset="0"/>
              </a:rPr>
              <a:t> and</a:t>
            </a:r>
          </a:p>
          <a:p>
            <a:r>
              <a:rPr lang="en-AU" sz="1600" dirty="0">
                <a:latin typeface="Arial" pitchFamily="34" charset="0"/>
                <a:cs typeface="Arial" pitchFamily="34" charset="0"/>
              </a:rPr>
              <a:t>	• any</a:t>
            </a:r>
            <a:r>
              <a:rPr lang="en-AU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particular solution y</a:t>
            </a:r>
            <a:r>
              <a:rPr lang="en-AU" sz="1600" baseline="-25000" dirty="0">
                <a:latin typeface="Arial" pitchFamily="34" charset="0"/>
                <a:cs typeface="Arial" pitchFamily="34" charset="0"/>
              </a:rPr>
              <a:t>p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 of the nonhomogeneous equation (1).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85918" y="3643314"/>
            <a:ext cx="4286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Arial" pitchFamily="34" charset="0"/>
                <a:cs typeface="Arial" pitchFamily="34" charset="0"/>
              </a:rPr>
              <a:t>The general solution of (1) is </a:t>
            </a:r>
            <a:r>
              <a:rPr lang="en-AU" sz="1600" b="1" dirty="0">
                <a:latin typeface="Arial" pitchFamily="34" charset="0"/>
                <a:cs typeface="Arial" pitchFamily="34" charset="0"/>
              </a:rPr>
              <a:t>y = y</a:t>
            </a:r>
            <a:r>
              <a:rPr lang="en-AU" sz="1600" b="1" baseline="-25000" dirty="0">
                <a:latin typeface="Arial" pitchFamily="34" charset="0"/>
                <a:cs typeface="Arial" pitchFamily="34" charset="0"/>
              </a:rPr>
              <a:t>c </a:t>
            </a:r>
            <a:r>
              <a:rPr lang="en-AU" sz="1600" b="1" dirty="0">
                <a:latin typeface="Arial" pitchFamily="34" charset="0"/>
                <a:cs typeface="Arial" pitchFamily="34" charset="0"/>
              </a:rPr>
              <a:t>+ y</a:t>
            </a:r>
            <a:r>
              <a:rPr lang="en-AU" sz="1600" b="1" baseline="-25000" dirty="0">
                <a:latin typeface="Arial" pitchFamily="34" charset="0"/>
                <a:cs typeface="Arial" pitchFamily="34" charset="0"/>
              </a:rPr>
              <a:t>p</a:t>
            </a:r>
            <a:r>
              <a:rPr lang="en-AU" sz="1600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22000" contrast="16000"/>
          </a:blip>
          <a:srcRect/>
          <a:stretch>
            <a:fillRect/>
          </a:stretch>
        </p:blipFill>
        <p:spPr bwMode="auto">
          <a:xfrm>
            <a:off x="1500166" y="1285860"/>
            <a:ext cx="5643602" cy="494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001024" y="135729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0034" y="4071942"/>
            <a:ext cx="7572428" cy="2286016"/>
          </a:xfrm>
          <a:prstGeom prst="roundRect">
            <a:avLst/>
          </a:prstGeom>
          <a:solidFill>
            <a:srgbClr val="0070C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1142976" y="4143380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* </a:t>
            </a:r>
            <a:r>
              <a:rPr lang="en-AU" sz="2400" dirty="0"/>
              <a:t>y</a:t>
            </a:r>
            <a:r>
              <a:rPr lang="en-AU" baseline="-25000" dirty="0"/>
              <a:t>c</a:t>
            </a:r>
            <a:r>
              <a:rPr lang="en-AU" dirty="0"/>
              <a:t> is obtained from the homogeneous part: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bright="-25000" contrast="22000"/>
          </a:blip>
          <a:srcRect/>
          <a:stretch>
            <a:fillRect/>
          </a:stretch>
        </p:blipFill>
        <p:spPr bwMode="auto">
          <a:xfrm>
            <a:off x="2000232" y="4643446"/>
            <a:ext cx="4714908" cy="42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285852" y="5143512"/>
            <a:ext cx="62865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AU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AU" dirty="0">
                <a:latin typeface="Arial" pitchFamily="34" charset="0"/>
                <a:cs typeface="Arial" pitchFamily="34" charset="0"/>
              </a:rPr>
              <a:t>y</a:t>
            </a:r>
            <a:r>
              <a:rPr lang="en-AU" sz="1600" baseline="-25000" dirty="0">
                <a:latin typeface="Arial" pitchFamily="34" charset="0"/>
                <a:cs typeface="Arial" pitchFamily="34" charset="0"/>
              </a:rPr>
              <a:t>p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 can be obtained by many methods. Few familiar approaches:</a:t>
            </a:r>
          </a:p>
          <a:p>
            <a:r>
              <a:rPr lang="en-AU" sz="1600" dirty="0">
                <a:latin typeface="Arial" pitchFamily="34" charset="0"/>
                <a:cs typeface="Arial" pitchFamily="34" charset="0"/>
              </a:rPr>
              <a:t>  -Superposition approach, Annihilator method, Variation of    parameters, and more...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5656" y="295956"/>
            <a:ext cx="7000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UNDETERMINED COEFFICIENTS —</a:t>
            </a:r>
          </a:p>
          <a:p>
            <a:r>
              <a:rPr lang="en-AU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Inverse Operator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1428736"/>
            <a:ext cx="3817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latin typeface="Arial" pitchFamily="34" charset="0"/>
                <a:cs typeface="Arial" pitchFamily="34" charset="0"/>
              </a:rPr>
              <a:t>Differential operator: D</a:t>
            </a:r>
          </a:p>
          <a:p>
            <a:r>
              <a:rPr lang="en-AU" sz="1600" dirty="0">
                <a:latin typeface="Arial" pitchFamily="34" charset="0"/>
                <a:cs typeface="Arial" pitchFamily="34" charset="0"/>
              </a:rPr>
              <a:t>Example: D(2x) = 2, D(</a:t>
            </a:r>
            <a:r>
              <a:rPr lang="en-AU" sz="1600" i="1" dirty="0" err="1">
                <a:latin typeface="Arial" pitchFamily="34" charset="0"/>
                <a:cs typeface="Arial" pitchFamily="34" charset="0"/>
              </a:rPr>
              <a:t>sin</a:t>
            </a:r>
            <a:r>
              <a:rPr lang="en-AU" sz="1600" dirty="0" err="1">
                <a:latin typeface="Arial" pitchFamily="34" charset="0"/>
                <a:cs typeface="Arial" pitchFamily="34" charset="0"/>
              </a:rPr>
              <a:t>x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) =</a:t>
            </a:r>
            <a:r>
              <a:rPr lang="en-AU" sz="16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AU" sz="1600" i="1" dirty="0" err="1">
                <a:latin typeface="Arial" pitchFamily="34" charset="0"/>
                <a:cs typeface="Arial" pitchFamily="34" charset="0"/>
              </a:rPr>
              <a:t>cosx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0100" y="2285992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>
                <a:latin typeface="Arial" pitchFamily="34" charset="0"/>
                <a:cs typeface="Arial" pitchFamily="34" charset="0"/>
              </a:rPr>
              <a:t>Inverse Differential operator: 1/D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357422" y="2714620"/>
          <a:ext cx="985842" cy="602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419040" progId="">
                  <p:embed/>
                </p:oleObj>
              </mc:Choice>
              <mc:Fallback>
                <p:oleObj name="Equation" r:id="rId2" imgW="685800" imgH="419040" progId="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2714620"/>
                        <a:ext cx="985842" cy="602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4000496" y="2786058"/>
          <a:ext cx="154859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393480" progId="">
                  <p:embed/>
                </p:oleObj>
              </mc:Choice>
              <mc:Fallback>
                <p:oleObj name="Equation" r:id="rId4" imgW="1066680" imgH="393480" progId="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2786058"/>
                        <a:ext cx="1548593" cy="571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42976" y="3571876"/>
            <a:ext cx="507209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Solution Technique:</a:t>
            </a:r>
          </a:p>
          <a:p>
            <a:r>
              <a:rPr lang="en-AU" dirty="0"/>
              <a:t>y= y</a:t>
            </a:r>
            <a:r>
              <a:rPr lang="en-AU" baseline="-25000" dirty="0"/>
              <a:t>c </a:t>
            </a:r>
            <a:r>
              <a:rPr lang="en-AU" dirty="0"/>
              <a:t>+y</a:t>
            </a:r>
            <a:r>
              <a:rPr lang="en-AU" baseline="-25000" dirty="0"/>
              <a:t>p </a:t>
            </a:r>
            <a:r>
              <a:rPr lang="en-AU" dirty="0"/>
              <a:t> where</a:t>
            </a:r>
          </a:p>
          <a:p>
            <a:endParaRPr lang="en-AU" dirty="0"/>
          </a:p>
          <a:p>
            <a:r>
              <a:rPr lang="en-AU" sz="1600" dirty="0">
                <a:latin typeface="Arial" pitchFamily="34" charset="0"/>
                <a:cs typeface="Arial" pitchFamily="34" charset="0"/>
              </a:rPr>
              <a:t>Yc= from homogeneous form</a:t>
            </a:r>
          </a:p>
          <a:p>
            <a:r>
              <a:rPr lang="en-AU" sz="1600" dirty="0">
                <a:latin typeface="Arial" pitchFamily="34" charset="0"/>
                <a:cs typeface="Arial" pitchFamily="34" charset="0"/>
              </a:rPr>
              <a:t>Yp= write the ODE as</a:t>
            </a:r>
          </a:p>
          <a:p>
            <a:r>
              <a:rPr lang="en-AU" sz="1600" dirty="0">
                <a:latin typeface="Arial" pitchFamily="34" charset="0"/>
                <a:cs typeface="Arial" pitchFamily="34" charset="0"/>
              </a:rPr>
              <a:t>           f(D)y</a:t>
            </a:r>
            <a:r>
              <a:rPr lang="en-AU" sz="1600" baseline="-25000" dirty="0">
                <a:latin typeface="Arial" pitchFamily="34" charset="0"/>
                <a:cs typeface="Arial" pitchFamily="34" charset="0"/>
              </a:rPr>
              <a:t>p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= g(x)</a:t>
            </a:r>
          </a:p>
          <a:p>
            <a:r>
              <a:rPr lang="en-AU" sz="1600" dirty="0">
                <a:latin typeface="Arial" pitchFamily="34" charset="0"/>
                <a:cs typeface="Arial" pitchFamily="34" charset="0"/>
              </a:rPr>
              <a:t>               </a:t>
            </a:r>
          </a:p>
          <a:p>
            <a:r>
              <a:rPr lang="en-AU" sz="1600" dirty="0">
                <a:latin typeface="Arial" pitchFamily="34" charset="0"/>
                <a:cs typeface="Arial" pitchFamily="34" charset="0"/>
              </a:rPr>
              <a:t>                     y</a:t>
            </a:r>
            <a:r>
              <a:rPr lang="en-AU" sz="1600" baseline="-25000" dirty="0">
                <a:latin typeface="Arial" pitchFamily="34" charset="0"/>
                <a:cs typeface="Arial" pitchFamily="34" charset="0"/>
              </a:rPr>
              <a:t>p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= g(x)/f(D) =</a:t>
            </a:r>
            <a:r>
              <a:rPr lang="en-AU" sz="1600" baseline="-25000" dirty="0">
                <a:latin typeface="Arial" pitchFamily="34" charset="0"/>
                <a:cs typeface="Arial" pitchFamily="34" charset="0"/>
              </a:rPr>
              <a:t> </a:t>
            </a:r>
            <a:endParaRPr lang="en-AU" sz="1600" dirty="0">
              <a:latin typeface="Arial" pitchFamily="34" charset="0"/>
              <a:cs typeface="Arial" pitchFamily="34" charset="0"/>
            </a:endParaRPr>
          </a:p>
          <a:p>
            <a:r>
              <a:rPr lang="en-AU" baseline="-25000" dirty="0"/>
              <a:t> 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3786182" y="5286388"/>
          <a:ext cx="1357322" cy="38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241200" progId="">
                  <p:embed/>
                </p:oleObj>
              </mc:Choice>
              <mc:Fallback>
                <p:oleObj name="Equation" r:id="rId6" imgW="850680" imgH="241200" progId="">
                  <p:embed/>
                  <p:pic>
                    <p:nvPicPr>
                      <p:cNvPr id="71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5286388"/>
                        <a:ext cx="1357322" cy="38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31969"/>
              </p:ext>
            </p:extLst>
          </p:nvPr>
        </p:nvGraphicFramePr>
        <p:xfrm>
          <a:off x="1907704" y="974531"/>
          <a:ext cx="45720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965160" progId="">
                  <p:embed/>
                </p:oleObj>
              </mc:Choice>
              <mc:Fallback>
                <p:oleObj name="Equation" r:id="rId2" imgW="1892160" imgH="965160" progId="">
                  <p:embed/>
                  <p:pic>
                    <p:nvPicPr>
                      <p:cNvPr id="81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974531"/>
                        <a:ext cx="4572000" cy="16224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28730" y="387673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Few inversion formulae</a:t>
            </a:r>
            <a:r>
              <a:rPr lang="en-AU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3214686"/>
            <a:ext cx="45720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Example: </a:t>
            </a:r>
          </a:p>
          <a:p>
            <a:r>
              <a:rPr lang="en-AU" sz="1600" dirty="0">
                <a:latin typeface="Arial" pitchFamily="34" charset="0"/>
                <a:cs typeface="Arial" pitchFamily="34" charset="0"/>
              </a:rPr>
              <a:t>(1-D)</a:t>
            </a:r>
            <a:r>
              <a:rPr lang="en-AU" sz="1600" baseline="30000" dirty="0">
                <a:latin typeface="Arial" pitchFamily="34" charset="0"/>
                <a:cs typeface="Arial" pitchFamily="34" charset="0"/>
              </a:rPr>
              <a:t>-1 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(x</a:t>
            </a:r>
            <a:r>
              <a:rPr lang="en-AU" sz="16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AU" sz="1600" dirty="0">
                <a:latin typeface="Arial" pitchFamily="34" charset="0"/>
                <a:cs typeface="Arial" pitchFamily="34" charset="0"/>
              </a:rPr>
              <a:t> ) =?</a:t>
            </a:r>
            <a:endParaRPr lang="en-AU" sz="160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6156176" y="209034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BD586F-43A7-43B0-8C0B-F3B903631A28}"/>
                  </a:ext>
                </a:extLst>
              </p14:cNvPr>
              <p14:cNvContentPartPr/>
              <p14:nvPr/>
            </p14:nvContentPartPr>
            <p14:xfrm>
              <a:off x="6259502" y="3455682"/>
              <a:ext cx="3960" cy="1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BD586F-43A7-43B0-8C0B-F3B903631A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0502" y="3447042"/>
                <a:ext cx="216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A4DF43-0A09-442F-9913-0665DC9DF2F5}"/>
                  </a:ext>
                </a:extLst>
              </p14:cNvPr>
              <p14:cNvContentPartPr/>
              <p14:nvPr/>
            </p14:nvContentPartPr>
            <p14:xfrm>
              <a:off x="5846942" y="3668802"/>
              <a:ext cx="2880" cy="14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A4DF43-0A09-442F-9913-0665DC9DF2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8302" y="3660162"/>
                <a:ext cx="205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DB7AD3-AB26-417C-9DE3-9D6B3FEFFC5D}"/>
                  </a:ext>
                </a:extLst>
              </p14:cNvPr>
              <p14:cNvContentPartPr/>
              <p14:nvPr/>
            </p14:nvContentPartPr>
            <p14:xfrm>
              <a:off x="3824102" y="1967082"/>
              <a:ext cx="28440" cy="104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DB7AD3-AB26-417C-9DE3-9D6B3FEFFC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5102" y="1958082"/>
                <a:ext cx="4608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EEACF65-484B-412D-9B48-6F41C959E057}"/>
                  </a:ext>
                </a:extLst>
              </p14:cNvPr>
              <p14:cNvContentPartPr/>
              <p14:nvPr/>
            </p14:nvContentPartPr>
            <p14:xfrm>
              <a:off x="5574062" y="1954482"/>
              <a:ext cx="23400" cy="113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EEACF65-484B-412D-9B48-6F41C959E0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5422" y="1945842"/>
                <a:ext cx="410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5196E5-BC3A-4474-B087-0813BDC1E5AC}"/>
                  </a:ext>
                </a:extLst>
              </p14:cNvPr>
              <p14:cNvContentPartPr/>
              <p14:nvPr/>
            </p14:nvContentPartPr>
            <p14:xfrm>
              <a:off x="6135662" y="1585122"/>
              <a:ext cx="37800" cy="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5196E5-BC3A-4474-B087-0813BDC1E5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27022" y="1576482"/>
                <a:ext cx="554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5F368CB-3A48-4B32-9475-8D7F7BE82193}"/>
                  </a:ext>
                </a:extLst>
              </p14:cNvPr>
              <p14:cNvContentPartPr/>
              <p14:nvPr/>
            </p14:nvContentPartPr>
            <p14:xfrm>
              <a:off x="6287222" y="1580082"/>
              <a:ext cx="109440" cy="14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5F368CB-3A48-4B32-9475-8D7F7BE821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78222" y="1571082"/>
                <a:ext cx="1270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C33CB9-786A-426E-AD07-F0BAFE19B19B}"/>
                  </a:ext>
                </a:extLst>
              </p14:cNvPr>
              <p14:cNvContentPartPr/>
              <p14:nvPr/>
            </p14:nvContentPartPr>
            <p14:xfrm>
              <a:off x="6378662" y="1964562"/>
              <a:ext cx="416160" cy="99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C33CB9-786A-426E-AD07-F0BAFE19B1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69654" y="1955562"/>
                <a:ext cx="433815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D505CB-CE94-41CA-BB2F-316AEF519C39}"/>
                  </a:ext>
                </a:extLst>
              </p14:cNvPr>
              <p14:cNvContentPartPr/>
              <p14:nvPr/>
            </p14:nvContentPartPr>
            <p14:xfrm>
              <a:off x="6107942" y="1203522"/>
              <a:ext cx="270000" cy="16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D505CB-CE94-41CA-BB2F-316AEF519C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99302" y="1194522"/>
                <a:ext cx="2876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1767A7B-5EDD-4627-BA37-12C306586CCE}"/>
                  </a:ext>
                </a:extLst>
              </p14:cNvPr>
              <p14:cNvContentPartPr/>
              <p14:nvPr/>
            </p14:nvContentPartPr>
            <p14:xfrm>
              <a:off x="3772262" y="2338242"/>
              <a:ext cx="158400" cy="150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1767A7B-5EDD-4627-BA37-12C306586C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63622" y="2329242"/>
                <a:ext cx="1760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5DFFEE4-8124-4234-8AEF-380B58F2C151}"/>
                  </a:ext>
                </a:extLst>
              </p14:cNvPr>
              <p14:cNvContentPartPr/>
              <p14:nvPr/>
            </p14:nvContentPartPr>
            <p14:xfrm>
              <a:off x="3794942" y="2257602"/>
              <a:ext cx="134280" cy="10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5DFFEE4-8124-4234-8AEF-380B58F2C1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86302" y="2248602"/>
                <a:ext cx="1519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C10D482-48B2-47E1-B118-BF7240418CF6}"/>
                  </a:ext>
                </a:extLst>
              </p14:cNvPr>
              <p14:cNvContentPartPr/>
              <p14:nvPr/>
            </p14:nvContentPartPr>
            <p14:xfrm>
              <a:off x="5522942" y="2358762"/>
              <a:ext cx="160920" cy="150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C10D482-48B2-47E1-B118-BF7240418CF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14302" y="2349762"/>
                <a:ext cx="178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A233627-EB3A-4BDB-8458-043966B9C57F}"/>
                  </a:ext>
                </a:extLst>
              </p14:cNvPr>
              <p14:cNvContentPartPr/>
              <p14:nvPr/>
            </p14:nvContentPartPr>
            <p14:xfrm>
              <a:off x="5544902" y="2285322"/>
              <a:ext cx="15948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A233627-EB3A-4BDB-8458-043966B9C57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35902" y="2276682"/>
                <a:ext cx="1771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7C9BC8C-90DA-4745-A358-438D805EDB6B}"/>
                  </a:ext>
                </a:extLst>
              </p14:cNvPr>
              <p14:cNvContentPartPr/>
              <p14:nvPr/>
            </p14:nvContentPartPr>
            <p14:xfrm>
              <a:off x="6742262" y="2373522"/>
              <a:ext cx="18000" cy="3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7C9BC8C-90DA-4745-A358-438D805EDB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33262" y="2364522"/>
                <a:ext cx="3564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8036C19-AB19-4925-B9FE-DD298FFBC9A1}"/>
                  </a:ext>
                </a:extLst>
              </p14:cNvPr>
              <p14:cNvContentPartPr/>
              <p14:nvPr/>
            </p14:nvContentPartPr>
            <p14:xfrm>
              <a:off x="6872942" y="2370642"/>
              <a:ext cx="331200" cy="31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8036C19-AB19-4925-B9FE-DD298FFBC9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63942" y="2361642"/>
                <a:ext cx="348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87DFE6C-EC16-4B17-AB96-B2E5CED4EC64}"/>
                  </a:ext>
                </a:extLst>
              </p14:cNvPr>
              <p14:cNvContentPartPr/>
              <p14:nvPr/>
            </p14:nvContentPartPr>
            <p14:xfrm>
              <a:off x="6421862" y="2344362"/>
              <a:ext cx="145440" cy="86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87DFE6C-EC16-4B17-AB96-B2E5CED4EC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12862" y="2335722"/>
                <a:ext cx="163080" cy="10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285728"/>
            <a:ext cx="71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UNDETERMINED COEFFICIENTS —</a:t>
            </a:r>
            <a:r>
              <a:rPr lang="en-AU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Inverse Operator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3333" y="711516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Type -1:  g(x) is algebraic function</a:t>
            </a:r>
            <a:r>
              <a:rPr lang="en-AU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2976" y="3429000"/>
            <a:ext cx="307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y</a:t>
            </a:r>
            <a:r>
              <a:rPr lang="en-AU" baseline="-25000" dirty="0"/>
              <a:t>p</a:t>
            </a:r>
            <a:r>
              <a:rPr lang="en-AU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5786" y="171448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Solution: Auxiliary equation is: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928926" y="3540693"/>
          <a:ext cx="3143272" cy="259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1307880" progId="">
                  <p:embed/>
                </p:oleObj>
              </mc:Choice>
              <mc:Fallback>
                <p:oleObj name="Equation" r:id="rId2" imgW="1587240" imgH="1307880" progId="">
                  <p:embed/>
                  <p:pic>
                    <p:nvPicPr>
                      <p:cNvPr id="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26" y="3540693"/>
                        <a:ext cx="3143272" cy="259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663562"/>
              </p:ext>
            </p:extLst>
          </p:nvPr>
        </p:nvGraphicFramePr>
        <p:xfrm>
          <a:off x="2433990" y="1185862"/>
          <a:ext cx="2786082" cy="35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203040" progId="">
                  <p:embed/>
                </p:oleObj>
              </mc:Choice>
              <mc:Fallback>
                <p:oleObj name="Equation" r:id="rId4" imgW="1600200" imgH="203040" progId="">
                  <p:embed/>
                  <p:pic>
                    <p:nvPicPr>
                      <p:cNvPr id="92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990" y="1185862"/>
                        <a:ext cx="2786082" cy="3537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736725" y="2051050"/>
          <a:ext cx="3483347" cy="138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480" imgH="736560" progId="">
                  <p:embed/>
                </p:oleObj>
              </mc:Choice>
              <mc:Fallback>
                <p:oleObj name="Equation" r:id="rId6" imgW="1536480" imgH="736560" progId="">
                  <p:embed/>
                  <p:pic>
                    <p:nvPicPr>
                      <p:cNvPr id="92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051050"/>
                        <a:ext cx="3483347" cy="1382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067944" y="2996952"/>
            <a:ext cx="115212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A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3071802" y="2000240"/>
          <a:ext cx="4555980" cy="81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040" imgH="482400" progId="">
                  <p:embed/>
                </p:oleObj>
              </mc:Choice>
              <mc:Fallback>
                <p:oleObj name="Equation" r:id="rId2" imgW="2705040" imgH="482400" progId="">
                  <p:embed/>
                  <p:pic>
                    <p:nvPicPr>
                      <p:cNvPr id="10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000240"/>
                        <a:ext cx="4555980" cy="812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143240" y="2928934"/>
          <a:ext cx="3098202" cy="76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393480" progId="">
                  <p:embed/>
                </p:oleObj>
              </mc:Choice>
              <mc:Fallback>
                <p:oleObj name="Equation" r:id="rId4" imgW="1587240" imgH="393480" progId="">
                  <p:embed/>
                  <p:pic>
                    <p:nvPicPr>
                      <p:cNvPr id="102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40" y="2928934"/>
                        <a:ext cx="3098202" cy="768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71802" y="371475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= 2x+3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786050" y="1142984"/>
          <a:ext cx="3071834" cy="83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507960" progId="">
                  <p:embed/>
                </p:oleObj>
              </mc:Choice>
              <mc:Fallback>
                <p:oleObj name="Equation" r:id="rId6" imgW="1866600" imgH="507960" progId="">
                  <p:embed/>
                  <p:pic>
                    <p:nvPicPr>
                      <p:cNvPr id="10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142984"/>
                        <a:ext cx="3071834" cy="835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357290" y="4429132"/>
            <a:ext cx="376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general solution is y= yc + yp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3071802" y="5072074"/>
          <a:ext cx="319486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60160" imgH="228600" progId="">
                  <p:embed/>
                </p:oleObj>
              </mc:Choice>
              <mc:Fallback>
                <p:oleObj name="Equation" r:id="rId8" imgW="1460160" imgH="228600" progId="">
                  <p:embed/>
                  <p:pic>
                    <p:nvPicPr>
                      <p:cNvPr id="10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5072074"/>
                        <a:ext cx="3194866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00034" y="285728"/>
            <a:ext cx="71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UNDETERMINED COEFFICIENTS —</a:t>
            </a:r>
            <a:r>
              <a:rPr lang="en-AU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Inverse Operator Method</a:t>
            </a:r>
            <a:endParaRPr lang="en-AU" sz="1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4447" y="710558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Type -2:  g(x) is exponential function</a:t>
            </a:r>
            <a:r>
              <a:rPr lang="en-AU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500034" y="285728"/>
            <a:ext cx="71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UNDETERMINED COEFFICIENTS —</a:t>
            </a:r>
            <a:r>
              <a:rPr lang="en-AU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Methods of substitution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2357422" y="1785926"/>
          <a:ext cx="1571636" cy="73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419040" progId="">
                  <p:embed/>
                </p:oleObj>
              </mc:Choice>
              <mc:Fallback>
                <p:oleObj name="Equation" r:id="rId2" imgW="901440" imgH="419040" progId="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785926"/>
                        <a:ext cx="1571636" cy="73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7224" y="278605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</a:t>
            </a:r>
            <a:r>
              <a:rPr lang="en-AU" i="1" dirty="0"/>
              <a:t>f</a:t>
            </a:r>
            <a:r>
              <a:rPr lang="en-AU" dirty="0"/>
              <a:t>(a) ≠ 0, then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643174" y="2898274"/>
          <a:ext cx="1571636" cy="89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419040" progId="">
                  <p:embed/>
                </p:oleObj>
              </mc:Choice>
              <mc:Fallback>
                <p:oleObj name="Equation" r:id="rId4" imgW="863280" imgH="419040" progId="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2898274"/>
                        <a:ext cx="1571636" cy="897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857224" y="3786190"/>
            <a:ext cx="1790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AU" dirty="0"/>
          </a:p>
          <a:p>
            <a:r>
              <a:rPr lang="en-AU" dirty="0"/>
              <a:t>If </a:t>
            </a:r>
            <a:r>
              <a:rPr lang="en-AU" i="1" dirty="0"/>
              <a:t>f</a:t>
            </a:r>
            <a:r>
              <a:rPr lang="en-AU" dirty="0"/>
              <a:t>(a) = 0, then</a:t>
            </a: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2428860" y="4429132"/>
          <a:ext cx="2500330" cy="801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7880" imgH="419040" progId="">
                  <p:embed/>
                </p:oleObj>
              </mc:Choice>
              <mc:Fallback>
                <p:oleObj name="Equation" r:id="rId6" imgW="1307880" imgH="419040" progId="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4429132"/>
                        <a:ext cx="2500330" cy="8010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357422" y="1214422"/>
          <a:ext cx="1714512" cy="50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80" imgH="253800" progId="">
                  <p:embed/>
                </p:oleObj>
              </mc:Choice>
              <mc:Fallback>
                <p:oleObj name="Equation" r:id="rId8" imgW="863280" imgH="253800" progId="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1214422"/>
                        <a:ext cx="1714512" cy="504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071802" y="2285992"/>
          <a:ext cx="2425320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253800" progId="">
                  <p:embed/>
                </p:oleObj>
              </mc:Choice>
              <mc:Fallback>
                <p:oleObj name="Equation" r:id="rId2" imgW="1231560" imgH="253800" progId="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285992"/>
                        <a:ext cx="2425320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094038" y="2857500"/>
          <a:ext cx="26003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419040" progId="">
                  <p:embed/>
                </p:oleObj>
              </mc:Choice>
              <mc:Fallback>
                <p:oleObj name="Equation" r:id="rId4" imgW="1333440" imgH="419040" progId="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2857500"/>
                        <a:ext cx="260032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3428992" y="3786190"/>
          <a:ext cx="2357454" cy="81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419040" progId="">
                  <p:embed/>
                </p:oleObj>
              </mc:Choice>
              <mc:Fallback>
                <p:oleObj name="Equation" r:id="rId6" imgW="1218960" imgH="419040" progId="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3786190"/>
                        <a:ext cx="2357454" cy="81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3500430" y="4572008"/>
          <a:ext cx="2571768" cy="70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36480" imgH="419040" progId="">
                  <p:embed/>
                </p:oleObj>
              </mc:Choice>
              <mc:Fallback>
                <p:oleObj name="Equation" r:id="rId8" imgW="1536480" imgH="419040" progId="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4572008"/>
                        <a:ext cx="2571768" cy="7013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2786050" y="642918"/>
          <a:ext cx="2857520" cy="393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8320" imgH="228600" progId="">
                  <p:embed/>
                </p:oleObj>
              </mc:Choice>
              <mc:Fallback>
                <p:oleObj name="Equation" r:id="rId10" imgW="1498320" imgH="228600" progId="">
                  <p:embed/>
                  <p:pic>
                    <p:nvPicPr>
                      <p:cNvPr id="317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642918"/>
                        <a:ext cx="2857520" cy="393701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215074" y="3000372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that, a=1</a:t>
            </a:r>
          </a:p>
          <a:p>
            <a:r>
              <a:rPr lang="en-AU" i="1" dirty="0"/>
              <a:t>and f</a:t>
            </a:r>
            <a:r>
              <a:rPr lang="en-AU" dirty="0"/>
              <a:t>(a) ≠ 0.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2976" y="5429264"/>
            <a:ext cx="3760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The general solution is y= </a:t>
            </a:r>
            <a:r>
              <a:rPr lang="en-AU" dirty="0" err="1"/>
              <a:t>yc</a:t>
            </a:r>
            <a:r>
              <a:rPr lang="en-AU" dirty="0"/>
              <a:t> + </a:t>
            </a:r>
            <a:r>
              <a:rPr lang="en-AU" dirty="0" err="1"/>
              <a:t>yp</a:t>
            </a:r>
            <a:endParaRPr lang="en-AU" dirty="0"/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3428992" y="5715016"/>
          <a:ext cx="2571768" cy="724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0" imgH="393480" progId="">
                  <p:embed/>
                </p:oleObj>
              </mc:Choice>
              <mc:Fallback>
                <p:oleObj name="Equation" r:id="rId12" imgW="1396800" imgH="393480" progId="">
                  <p:embed/>
                  <p:pic>
                    <p:nvPicPr>
                      <p:cNvPr id="3175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715016"/>
                        <a:ext cx="2571768" cy="724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3214678" y="1357298"/>
          <a:ext cx="2428892" cy="55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54080" imgH="241200" progId="">
                  <p:embed/>
                </p:oleObj>
              </mc:Choice>
              <mc:Fallback>
                <p:oleObj name="Equation" r:id="rId14" imgW="1054080" imgH="241200" progId="">
                  <p:embed/>
                  <p:pic>
                    <p:nvPicPr>
                      <p:cNvPr id="3175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1357298"/>
                        <a:ext cx="2428892" cy="556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14348" y="107154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comp. solution: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4348" y="200024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part. solution: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0034" y="214290"/>
            <a:ext cx="71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UNDETERMINED COEFFICIENTS —</a:t>
            </a:r>
            <a:r>
              <a:rPr lang="en-AU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Substitution method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071802" y="714356"/>
          <a:ext cx="2905145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080" imgH="228600" progId="">
                  <p:embed/>
                </p:oleObj>
              </mc:Choice>
              <mc:Fallback>
                <p:oleObj name="Equation" r:id="rId2" imgW="1549080" imgH="228600" progId="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714356"/>
                        <a:ext cx="2905145" cy="42862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214678" y="1357298"/>
          <a:ext cx="2428892" cy="556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080" imgH="241200" progId="">
                  <p:embed/>
                </p:oleObj>
              </mc:Choice>
              <mc:Fallback>
                <p:oleObj name="Equation" r:id="rId4" imgW="1054080" imgH="241200" progId="">
                  <p:embed/>
                  <p:pic>
                    <p:nvPicPr>
                      <p:cNvPr id="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1357298"/>
                        <a:ext cx="2428892" cy="556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4348" y="1071546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comp. solution: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200024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part. solution: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214678" y="2285992"/>
          <a:ext cx="2286016" cy="44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53800" progId="">
                  <p:embed/>
                </p:oleObj>
              </mc:Choice>
              <mc:Fallback>
                <p:oleObj name="Equation" r:id="rId6" imgW="1295280" imgH="253800" progId="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2285992"/>
                        <a:ext cx="2286016" cy="44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3286116" y="2857496"/>
          <a:ext cx="2238386" cy="703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440" imgH="419040" progId="">
                  <p:embed/>
                </p:oleObj>
              </mc:Choice>
              <mc:Fallback>
                <p:oleObj name="Equation" r:id="rId8" imgW="1333440" imgH="419040" progId="">
                  <p:embed/>
                  <p:pic>
                    <p:nvPicPr>
                      <p:cNvPr id="327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2857496"/>
                        <a:ext cx="2238386" cy="703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15074" y="3000372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Note that, a= -1</a:t>
            </a:r>
          </a:p>
          <a:p>
            <a:r>
              <a:rPr lang="en-AU" i="1" dirty="0"/>
              <a:t>and f</a:t>
            </a:r>
            <a:r>
              <a:rPr lang="en-AU" dirty="0"/>
              <a:t>(a) = 0. </a:t>
            </a:r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3500430" y="3643314"/>
          <a:ext cx="3000396" cy="1522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720" imgH="863280" progId="">
                  <p:embed/>
                </p:oleObj>
              </mc:Choice>
              <mc:Fallback>
                <p:oleObj name="Equation" r:id="rId10" imgW="1701720" imgH="863280" progId="">
                  <p:embed/>
                  <p:pic>
                    <p:nvPicPr>
                      <p:cNvPr id="32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3643314"/>
                        <a:ext cx="3000396" cy="1522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3643306" y="5214950"/>
          <a:ext cx="2357454" cy="131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812520" progId="">
                  <p:embed/>
                </p:oleObj>
              </mc:Choice>
              <mc:Fallback>
                <p:oleObj name="Equation" r:id="rId12" imgW="1460160" imgH="812520" progId="">
                  <p:embed/>
                  <p:pic>
                    <p:nvPicPr>
                      <p:cNvPr id="327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5214950"/>
                        <a:ext cx="2357454" cy="131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572264" y="4143380"/>
            <a:ext cx="2286016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/>
              <a:t>Note: (D+1)=0, for a= -1. Hence D it is replaced there by (</a:t>
            </a:r>
            <a:r>
              <a:rPr lang="en-AU" dirty="0" err="1"/>
              <a:t>D+a</a:t>
            </a:r>
            <a:r>
              <a:rPr lang="en-AU" dirty="0"/>
              <a:t>).</a:t>
            </a:r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571472" y="5857892"/>
          <a:ext cx="27813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11280" imgH="393480" progId="">
                  <p:embed/>
                </p:oleObj>
              </mc:Choice>
              <mc:Fallback>
                <p:oleObj name="Equation" r:id="rId14" imgW="1511280" imgH="393480" progId="">
                  <p:embed/>
                  <p:pic>
                    <p:nvPicPr>
                      <p:cNvPr id="3278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5857892"/>
                        <a:ext cx="2781300" cy="72548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500034" y="285728"/>
            <a:ext cx="71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UNDETERMINED COEFFICIENTS —</a:t>
            </a:r>
            <a:r>
              <a:rPr lang="en-AU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Substitution method</a:t>
            </a:r>
            <a:endParaRPr lang="en-AU" sz="16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744</TotalTime>
  <Words>416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Berlin Sans FB</vt:lpstr>
      <vt:lpstr>Calibri</vt:lpstr>
      <vt:lpstr>Century Gothic</vt:lpstr>
      <vt:lpstr>Wingdings 3</vt:lpstr>
      <vt:lpstr>Wisp</vt:lpstr>
      <vt:lpstr>Equation</vt:lpstr>
      <vt:lpstr> MAT 350 Engineering mathematics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NSU</dc:creator>
  <cp:lastModifiedBy>Dr. Mohammad Sahadet Hossain</cp:lastModifiedBy>
  <cp:revision>95</cp:revision>
  <cp:lastPrinted>2019-01-28T18:42:19Z</cp:lastPrinted>
  <dcterms:created xsi:type="dcterms:W3CDTF">2015-10-04T06:37:22Z</dcterms:created>
  <dcterms:modified xsi:type="dcterms:W3CDTF">2025-06-24T03:28:32Z</dcterms:modified>
</cp:coreProperties>
</file>