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4AEB-1794-41B4-8DCB-BB709C24B73C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580455E6-4071-45BF-B6EF-9F8109EE07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03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4AEB-1794-41B4-8DCB-BB709C24B73C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580455E6-4071-45BF-B6EF-9F8109EE07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32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4AEB-1794-41B4-8DCB-BB709C24B73C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580455E6-4071-45BF-B6EF-9F8109EE077C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52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4AEB-1794-41B4-8DCB-BB709C24B73C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580455E6-4071-45BF-B6EF-9F8109EE07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9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4AEB-1794-41B4-8DCB-BB709C24B73C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580455E6-4071-45BF-B6EF-9F8109EE077C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3323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4AEB-1794-41B4-8DCB-BB709C24B73C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580455E6-4071-45BF-B6EF-9F8109EE07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25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4AEB-1794-41B4-8DCB-BB709C24B73C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55E6-4071-45BF-B6EF-9F8109EE07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314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4AEB-1794-41B4-8DCB-BB709C24B73C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55E6-4071-45BF-B6EF-9F8109EE07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048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4AEB-1794-41B4-8DCB-BB709C24B73C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55E6-4071-45BF-B6EF-9F8109EE07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70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4AEB-1794-41B4-8DCB-BB709C24B73C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580455E6-4071-45BF-B6EF-9F8109EE07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17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4AEB-1794-41B4-8DCB-BB709C24B73C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580455E6-4071-45BF-B6EF-9F8109EE07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28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4AEB-1794-41B4-8DCB-BB709C24B73C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580455E6-4071-45BF-B6EF-9F8109EE07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75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4AEB-1794-41B4-8DCB-BB709C24B73C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55E6-4071-45BF-B6EF-9F8109EE07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335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4AEB-1794-41B4-8DCB-BB709C24B73C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55E6-4071-45BF-B6EF-9F8109EE07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19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4AEB-1794-41B4-8DCB-BB709C24B73C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455E6-4071-45BF-B6EF-9F8109EE07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245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4AEB-1794-41B4-8DCB-BB709C24B73C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580455E6-4071-45BF-B6EF-9F8109EE07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63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4AEB-1794-41B4-8DCB-BB709C24B73C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580455E6-4071-45BF-B6EF-9F8109EE07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02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393632" cy="154002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             </a:t>
            </a:r>
            <a:r>
              <a:rPr lang="en-US" b="1" dirty="0">
                <a:solidFill>
                  <a:srgbClr val="FF0000"/>
                </a:solidFill>
              </a:rPr>
              <a:t>MAT 350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             </a:t>
            </a:r>
            <a:r>
              <a:rPr lang="en-US" sz="3600" dirty="0">
                <a:solidFill>
                  <a:srgbClr val="FF0000"/>
                </a:solidFill>
              </a:rPr>
              <a:t>Engineering mathematics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0710" y="3454831"/>
            <a:ext cx="3786214" cy="400110"/>
          </a:xfrm>
          <a:prstGeom prst="rect">
            <a:avLst/>
          </a:prstGeom>
          <a:solidFill>
            <a:srgbClr val="00B0F0">
              <a:alpha val="94000"/>
            </a:srgbClr>
          </a:solidFill>
        </p:spPr>
        <p:txBody>
          <a:bodyPr wrap="square" rtlCol="0">
            <a:spAutoFit/>
          </a:bodyPr>
          <a:lstStyle/>
          <a:p>
            <a:r>
              <a:rPr lang="en-AU" sz="2000" b="1" dirty="0"/>
              <a:t>Lecture: 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9752" y="2780928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AU" b="1" dirty="0"/>
              <a:t>Second order ODE with const. Coefficients.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39752" y="4869160"/>
            <a:ext cx="5181600" cy="1295400"/>
          </a:xfrm>
          <a:prstGeom prst="roundRect">
            <a:avLst/>
          </a:prstGeom>
          <a:solidFill>
            <a:schemeClr val="bg2">
              <a:lumMod val="60000"/>
              <a:lumOff val="40000"/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Berlin Sans FB" pitchFamily="34" charset="0"/>
              </a:rPr>
              <a:t>Dr. M. Sahadet Hossain (</a:t>
            </a:r>
            <a:r>
              <a:rPr lang="en-US" dirty="0" err="1">
                <a:solidFill>
                  <a:srgbClr val="002060"/>
                </a:solidFill>
                <a:latin typeface="Berlin Sans FB" pitchFamily="34" charset="0"/>
              </a:rPr>
              <a:t>MtH</a:t>
            </a:r>
            <a:r>
              <a:rPr lang="en-US" dirty="0">
                <a:solidFill>
                  <a:srgbClr val="002060"/>
                </a:solidFill>
                <a:latin typeface="Berlin Sans FB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rgbClr val="002060"/>
                </a:solidFill>
                <a:latin typeface="Berlin Sans FB" pitchFamily="34" charset="0"/>
              </a:rPr>
              <a:t>Professor</a:t>
            </a:r>
            <a:endParaRPr lang="en-US" dirty="0">
              <a:solidFill>
                <a:srgbClr val="002060"/>
              </a:solidFill>
              <a:latin typeface="Berlin Sans FB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Berlin Sans FB" pitchFamily="34" charset="0"/>
              </a:rPr>
              <a:t>Department of Mathematics and Physics, NSU.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8508" y="775009"/>
            <a:ext cx="4495800" cy="31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lum bright="-18000" contrast="28000"/>
          </a:blip>
          <a:srcRect/>
          <a:stretch>
            <a:fillRect/>
          </a:stretch>
        </p:blipFill>
        <p:spPr bwMode="auto">
          <a:xfrm>
            <a:off x="2895600" y="1600200"/>
            <a:ext cx="284870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066800" y="112480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general solution is: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590800"/>
            <a:ext cx="4343400" cy="28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lum bright="-18000" contrast="28000"/>
          </a:blip>
          <a:srcRect/>
          <a:stretch>
            <a:fillRect/>
          </a:stretch>
        </p:blipFill>
        <p:spPr bwMode="auto">
          <a:xfrm>
            <a:off x="2819400" y="3429000"/>
            <a:ext cx="3048000" cy="771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38200" y="3048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general solution is: 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199" y="4419599"/>
            <a:ext cx="5463409" cy="38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>
            <a:lum bright="-18000" contrast="28000"/>
          </a:blip>
          <a:srcRect/>
          <a:stretch>
            <a:fillRect/>
          </a:stretch>
        </p:blipFill>
        <p:spPr bwMode="auto">
          <a:xfrm>
            <a:off x="2286000" y="5257800"/>
            <a:ext cx="449450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66800" y="480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general solution is: 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3600" y="6128044"/>
            <a:ext cx="1676400" cy="31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781800" y="609600"/>
            <a:ext cx="1752600" cy="3693319"/>
          </a:xfrm>
          <a:prstGeom prst="rect">
            <a:avLst/>
          </a:prstGeom>
          <a:solidFill>
            <a:srgbClr val="00B0F0"/>
          </a:solidFill>
          <a:ln w="34925" cmpd="sng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called  Basic solution of (7). Their linear Combination  is called General  Solution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62800" y="988741"/>
            <a:ext cx="990600" cy="48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86600" y="1752600"/>
            <a:ext cx="11715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CAB-AE2B-499E-817D-90323E1B3EF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Example: Two distinct real roots: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lum bright="-37000" contrast="56000"/>
          </a:blip>
          <a:srcRect/>
          <a:stretch>
            <a:fillRect/>
          </a:stretch>
        </p:blipFill>
        <p:spPr bwMode="auto">
          <a:xfrm>
            <a:off x="1447800" y="762000"/>
            <a:ext cx="600654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1447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Solution: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>
            <a:lum bright="-37000" contrast="56000"/>
          </a:blip>
          <a:srcRect/>
          <a:stretch>
            <a:fillRect/>
          </a:stretch>
        </p:blipFill>
        <p:spPr bwMode="auto">
          <a:xfrm>
            <a:off x="1447800" y="1828800"/>
            <a:ext cx="47434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>
            <a:lum bright="-37000" contrast="56000"/>
          </a:blip>
          <a:srcRect/>
          <a:stretch>
            <a:fillRect/>
          </a:stretch>
        </p:blipFill>
        <p:spPr bwMode="auto">
          <a:xfrm>
            <a:off x="3352800" y="2895600"/>
            <a:ext cx="2390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 cstate="print">
            <a:lum bright="-37000" contrast="56000"/>
          </a:blip>
          <a:srcRect/>
          <a:stretch>
            <a:fillRect/>
          </a:stretch>
        </p:blipFill>
        <p:spPr bwMode="auto">
          <a:xfrm>
            <a:off x="3352800" y="3290248"/>
            <a:ext cx="266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24000" y="2819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Roots are: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6" cstate="print">
            <a:lum bright="-37000" contrast="56000"/>
          </a:blip>
          <a:srcRect/>
          <a:stretch>
            <a:fillRect/>
          </a:stretch>
        </p:blipFill>
        <p:spPr bwMode="auto">
          <a:xfrm>
            <a:off x="3428999" y="4011836"/>
            <a:ext cx="2362201" cy="48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57200" y="40386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general solution is:</a:t>
            </a:r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7" cstate="print">
            <a:lum bright="-37000" contrast="56000"/>
          </a:blip>
          <a:srcRect/>
          <a:stretch>
            <a:fillRect/>
          </a:stretch>
        </p:blipFill>
        <p:spPr bwMode="auto">
          <a:xfrm>
            <a:off x="457199" y="4572000"/>
            <a:ext cx="6019801" cy="36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8" cstate="print">
            <a:lum bright="-37000" contrast="56000"/>
          </a:blip>
          <a:srcRect/>
          <a:stretch>
            <a:fillRect/>
          </a:stretch>
        </p:blipFill>
        <p:spPr bwMode="auto">
          <a:xfrm>
            <a:off x="1295400" y="5181600"/>
            <a:ext cx="2743200" cy="92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9" cstate="print">
            <a:lum bright="-37000" contrast="56000"/>
          </a:blip>
          <a:srcRect/>
          <a:stretch>
            <a:fillRect/>
          </a:stretch>
        </p:blipFill>
        <p:spPr bwMode="auto">
          <a:xfrm>
            <a:off x="914400" y="6240056"/>
            <a:ext cx="6629400" cy="32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CAB-AE2B-499E-817D-90323E1B3EF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lum bright="-18000" contrast="21000"/>
          </a:blip>
          <a:srcRect/>
          <a:stretch>
            <a:fillRect/>
          </a:stretch>
        </p:blipFill>
        <p:spPr bwMode="auto">
          <a:xfrm>
            <a:off x="2133600" y="609600"/>
            <a:ext cx="3971925" cy="2685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905000" y="4267200"/>
            <a:ext cx="586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Figure shows that the curve begins at 4</a:t>
            </a:r>
          </a:p>
          <a:p>
            <a:r>
              <a:rPr lang="en-AU" dirty="0"/>
              <a:t>with a negative slope ( -5 but note that the axes have different scales!), in agreement with the initial</a:t>
            </a:r>
          </a:p>
          <a:p>
            <a:r>
              <a:rPr lang="en-AU" dirty="0"/>
              <a:t>conditions.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CAB-AE2B-499E-817D-90323E1B3EF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CAB-AE2B-499E-817D-90323E1B3EF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39000"/>
          </a:blip>
          <a:srcRect/>
          <a:stretch>
            <a:fillRect/>
          </a:stretch>
        </p:blipFill>
        <p:spPr bwMode="auto">
          <a:xfrm>
            <a:off x="1371600" y="685800"/>
            <a:ext cx="3048000" cy="532984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lum bright="-20000" contrast="39000"/>
          </a:blip>
          <a:srcRect/>
          <a:stretch>
            <a:fillRect/>
          </a:stretch>
        </p:blipFill>
        <p:spPr bwMode="auto">
          <a:xfrm>
            <a:off x="4572001" y="747810"/>
            <a:ext cx="3581400" cy="39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447800"/>
            <a:ext cx="3998976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 cstate="print">
            <a:lum bright="-20000" contrast="39000"/>
          </a:blip>
          <a:srcRect/>
          <a:stretch>
            <a:fillRect/>
          </a:stretch>
        </p:blipFill>
        <p:spPr bwMode="auto">
          <a:xfrm>
            <a:off x="2590799" y="1828800"/>
            <a:ext cx="376645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6" cstate="print">
            <a:lum bright="-20000" contrast="39000"/>
          </a:blip>
          <a:srcRect/>
          <a:stretch>
            <a:fillRect/>
          </a:stretch>
        </p:blipFill>
        <p:spPr bwMode="auto">
          <a:xfrm>
            <a:off x="2514599" y="2438400"/>
            <a:ext cx="3581401" cy="36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9200" y="2895600"/>
            <a:ext cx="3276599" cy="324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8" cstate="print">
            <a:lum bright="-20000" contrast="39000"/>
          </a:blip>
          <a:srcRect/>
          <a:stretch>
            <a:fillRect/>
          </a:stretch>
        </p:blipFill>
        <p:spPr bwMode="auto">
          <a:xfrm>
            <a:off x="2819400" y="3276600"/>
            <a:ext cx="272371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9" cstate="print">
            <a:lum bright="-20000" contrast="39000"/>
          </a:blip>
          <a:srcRect/>
          <a:stretch>
            <a:fillRect/>
          </a:stretch>
        </p:blipFill>
        <p:spPr bwMode="auto">
          <a:xfrm>
            <a:off x="2133600" y="4191000"/>
            <a:ext cx="478856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3733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apply the initial conditions, we need to evaluate</a:t>
            </a:r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10" cstate="print">
            <a:lum bright="-15000" contrast="28000"/>
          </a:blip>
          <a:srcRect/>
          <a:stretch>
            <a:fillRect/>
          </a:stretch>
        </p:blipFill>
        <p:spPr bwMode="auto">
          <a:xfrm>
            <a:off x="990600" y="4800600"/>
            <a:ext cx="4724400" cy="33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11" cstate="print">
            <a:lum bright="-20000" contrast="39000"/>
          </a:blip>
          <a:srcRect/>
          <a:stretch>
            <a:fillRect/>
          </a:stretch>
        </p:blipFill>
        <p:spPr bwMode="auto">
          <a:xfrm>
            <a:off x="2895600" y="5181600"/>
            <a:ext cx="1905000" cy="418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12" cstate="print">
            <a:lum bright="-20000" contrast="39000"/>
          </a:blip>
          <a:srcRect/>
          <a:stretch>
            <a:fillRect/>
          </a:stretch>
        </p:blipFill>
        <p:spPr bwMode="auto">
          <a:xfrm>
            <a:off x="1295400" y="5562600"/>
            <a:ext cx="5486400" cy="46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13" cstate="print">
            <a:lum bright="-28000" contrast="45000"/>
          </a:blip>
          <a:srcRect/>
          <a:stretch>
            <a:fillRect/>
          </a:stretch>
        </p:blipFill>
        <p:spPr bwMode="auto">
          <a:xfrm>
            <a:off x="762000" y="6096000"/>
            <a:ext cx="7086600" cy="316880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533400" y="228600"/>
            <a:ext cx="311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Example</a:t>
            </a:r>
            <a:r>
              <a:rPr lang="en-AU" dirty="0"/>
              <a:t>: Two same real roots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CAB-AE2B-499E-817D-90323E1B3EF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lum bright="-15000" contrast="28000"/>
          </a:blip>
          <a:srcRect/>
          <a:stretch>
            <a:fillRect/>
          </a:stretch>
        </p:blipFill>
        <p:spPr bwMode="auto">
          <a:xfrm>
            <a:off x="1447800" y="1295400"/>
            <a:ext cx="637561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752600" y="45720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Graph starts at 3 of y-axis and the slope there is -3,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CAB-AE2B-499E-817D-90323E1B3EF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lum bright="-17000" contrast="27000"/>
          </a:blip>
          <a:srcRect/>
          <a:stretch>
            <a:fillRect/>
          </a:stretch>
        </p:blipFill>
        <p:spPr bwMode="auto">
          <a:xfrm>
            <a:off x="1237677" y="750332"/>
            <a:ext cx="6439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>
            <a:lum bright="-17000" contrast="27000"/>
          </a:blip>
          <a:srcRect/>
          <a:stretch>
            <a:fillRect/>
          </a:stretch>
        </p:blipFill>
        <p:spPr bwMode="auto">
          <a:xfrm>
            <a:off x="2286000" y="1905000"/>
            <a:ext cx="2495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>
            <a:lum bright="-17000" contrast="27000"/>
          </a:blip>
          <a:srcRect/>
          <a:stretch>
            <a:fillRect/>
          </a:stretch>
        </p:blipFill>
        <p:spPr bwMode="auto">
          <a:xfrm>
            <a:off x="1676400" y="2743200"/>
            <a:ext cx="4267200" cy="41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>
            <a:lum bright="-17000" contrast="27000"/>
          </a:blip>
          <a:srcRect/>
          <a:stretch>
            <a:fillRect/>
          </a:stretch>
        </p:blipFill>
        <p:spPr bwMode="auto">
          <a:xfrm>
            <a:off x="3352800" y="3352800"/>
            <a:ext cx="432486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 cstate="print">
            <a:lum bright="-17000" contrast="27000"/>
          </a:blip>
          <a:srcRect/>
          <a:stretch>
            <a:fillRect/>
          </a:stretch>
        </p:blipFill>
        <p:spPr bwMode="auto">
          <a:xfrm>
            <a:off x="1219200" y="3962400"/>
            <a:ext cx="3886200" cy="30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 cstate="print">
            <a:lum bright="-17000" contrast="27000"/>
          </a:blip>
          <a:srcRect/>
          <a:stretch>
            <a:fillRect/>
          </a:stretch>
        </p:blipFill>
        <p:spPr bwMode="auto">
          <a:xfrm>
            <a:off x="1905000" y="4419600"/>
            <a:ext cx="3429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4419600"/>
            <a:ext cx="1371600" cy="28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9" cstate="print">
            <a:lum bright="-17000" contrast="27000"/>
          </a:blip>
          <a:srcRect/>
          <a:stretch>
            <a:fillRect/>
          </a:stretch>
        </p:blipFill>
        <p:spPr bwMode="auto">
          <a:xfrm>
            <a:off x="2133600" y="5105399"/>
            <a:ext cx="3810000" cy="340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10" cstate="print">
            <a:lum bright="-17000" contrast="27000"/>
          </a:blip>
          <a:srcRect/>
          <a:stretch>
            <a:fillRect/>
          </a:stretch>
        </p:blipFill>
        <p:spPr bwMode="auto">
          <a:xfrm>
            <a:off x="838200" y="5634502"/>
            <a:ext cx="6324600" cy="356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62000" y="304800"/>
            <a:ext cx="3074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Example:</a:t>
            </a:r>
            <a:r>
              <a:rPr lang="en-AU" dirty="0"/>
              <a:t> Two complex roots: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295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Solution: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33600" y="1447800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Chr. Equation is: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2286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Solving we have two complex roots: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0600" y="3352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Hence, Gen. Sol. 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CAB-AE2B-499E-817D-90323E1B3EF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90489"/>
            <a:ext cx="339969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>
            <a:lum bright="-19000" contrast="24000"/>
          </a:blip>
          <a:srcRect/>
          <a:stretch>
            <a:fillRect/>
          </a:stretch>
        </p:blipFill>
        <p:spPr bwMode="auto">
          <a:xfrm>
            <a:off x="2286000" y="1676400"/>
            <a:ext cx="415940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>
            <a:lum bright="-15000" contrast="36000"/>
          </a:blip>
          <a:srcRect/>
          <a:stretch>
            <a:fillRect/>
          </a:stretch>
        </p:blipFill>
        <p:spPr bwMode="auto">
          <a:xfrm>
            <a:off x="2133600" y="2286000"/>
            <a:ext cx="4267200" cy="4086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0" y="304800"/>
            <a:ext cx="329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Example: Two complex roots: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-18000" contrast="28000"/>
          </a:blip>
          <a:srcRect/>
          <a:stretch>
            <a:fillRect/>
          </a:stretch>
        </p:blipFill>
        <p:spPr bwMode="auto">
          <a:xfrm>
            <a:off x="228600" y="1447800"/>
            <a:ext cx="8456046" cy="3609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4475C-CE3C-48E3-A11F-893D32F7E4E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683" y="673912"/>
            <a:ext cx="4000529" cy="39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285860"/>
            <a:ext cx="284609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1714488"/>
            <a:ext cx="2714644" cy="381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7290" y="2214554"/>
            <a:ext cx="244621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5786" y="3214686"/>
            <a:ext cx="54255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Exercise 4.3 (</a:t>
            </a:r>
            <a:r>
              <a:rPr lang="en-AU" b="1" dirty="0" err="1"/>
              <a:t>Zill</a:t>
            </a:r>
            <a:r>
              <a:rPr lang="en-AU" b="1" dirty="0"/>
              <a:t> 10</a:t>
            </a:r>
            <a:r>
              <a:rPr lang="en-AU" b="1" baseline="30000" dirty="0"/>
              <a:t>th</a:t>
            </a:r>
            <a:r>
              <a:rPr lang="en-AU" b="1" dirty="0"/>
              <a:t> ed.)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7257" y="820350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Find the general solution of the given  second-order differential equation.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2786058"/>
            <a:ext cx="4643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Solve the given initial-value problem.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348" y="5357826"/>
            <a:ext cx="4786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Solve the given boundary-value problem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lum bright="-14000" contrast="40000"/>
          </a:blip>
          <a:srcRect/>
          <a:stretch>
            <a:fillRect/>
          </a:stretch>
        </p:blipFill>
        <p:spPr bwMode="auto">
          <a:xfrm>
            <a:off x="785786" y="1428735"/>
            <a:ext cx="2357454" cy="41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>
            <a:lum bright="-14000" contrast="40000"/>
          </a:blip>
          <a:srcRect/>
          <a:stretch>
            <a:fillRect/>
          </a:stretch>
        </p:blipFill>
        <p:spPr bwMode="auto">
          <a:xfrm>
            <a:off x="714348" y="2000240"/>
            <a:ext cx="255986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>
            <a:lum bright="-14000" contrast="40000"/>
          </a:blip>
          <a:srcRect/>
          <a:stretch>
            <a:fillRect/>
          </a:stretch>
        </p:blipFill>
        <p:spPr bwMode="auto">
          <a:xfrm>
            <a:off x="3786182" y="1500174"/>
            <a:ext cx="2623499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 cstate="print">
            <a:lum bright="-14000" contrast="40000"/>
          </a:blip>
          <a:srcRect/>
          <a:stretch>
            <a:fillRect/>
          </a:stretch>
        </p:blipFill>
        <p:spPr bwMode="auto">
          <a:xfrm>
            <a:off x="3786182" y="2071677"/>
            <a:ext cx="2428892" cy="35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6" cstate="print">
            <a:lum bright="-14000" contrast="40000"/>
          </a:blip>
          <a:srcRect/>
          <a:stretch>
            <a:fillRect/>
          </a:stretch>
        </p:blipFill>
        <p:spPr bwMode="auto">
          <a:xfrm>
            <a:off x="857224" y="3071810"/>
            <a:ext cx="4500594" cy="63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7" cstate="print">
            <a:lum bright="-14000" contrast="40000"/>
          </a:blip>
          <a:srcRect/>
          <a:stretch>
            <a:fillRect/>
          </a:stretch>
        </p:blipFill>
        <p:spPr bwMode="auto">
          <a:xfrm>
            <a:off x="857224" y="3643314"/>
            <a:ext cx="4929222" cy="120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8" cstate="print">
            <a:lum bright="-14000" contrast="40000"/>
          </a:blip>
          <a:srcRect/>
          <a:stretch>
            <a:fillRect/>
          </a:stretch>
        </p:blipFill>
        <p:spPr bwMode="auto">
          <a:xfrm>
            <a:off x="928662" y="4857760"/>
            <a:ext cx="4429156" cy="40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9" cstate="print">
            <a:lum bright="-14000" contrast="40000"/>
          </a:blip>
          <a:srcRect/>
          <a:stretch>
            <a:fillRect/>
          </a:stretch>
        </p:blipFill>
        <p:spPr bwMode="auto">
          <a:xfrm>
            <a:off x="928662" y="5929330"/>
            <a:ext cx="4429156" cy="39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685800"/>
            <a:ext cx="7194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 linear differential equation an </a:t>
            </a:r>
            <a:r>
              <a:rPr lang="en-US" b="1" i="1" dirty="0"/>
              <a:t>nth-order initial-value problem is</a:t>
            </a:r>
          </a:p>
          <a:p>
            <a:endParaRPr lang="en-US" b="1" i="1" dirty="0"/>
          </a:p>
          <a:p>
            <a:r>
              <a:rPr lang="en-US" b="1" i="1" dirty="0"/>
              <a:t>Solve-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17000" contrast="29000"/>
          </a:blip>
          <a:srcRect/>
          <a:stretch>
            <a:fillRect/>
          </a:stretch>
        </p:blipFill>
        <p:spPr bwMode="auto">
          <a:xfrm>
            <a:off x="2133600" y="1387844"/>
            <a:ext cx="5662246" cy="80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lum bright="-17000" contrast="29000"/>
          </a:blip>
          <a:srcRect/>
          <a:stretch>
            <a:fillRect/>
          </a:stretch>
        </p:blipFill>
        <p:spPr bwMode="auto">
          <a:xfrm>
            <a:off x="1371600" y="2667000"/>
            <a:ext cx="642424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2286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Subject to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lum bright="-12000" contrast="17000"/>
          </a:blip>
          <a:srcRect/>
          <a:stretch>
            <a:fillRect/>
          </a:stretch>
        </p:blipFill>
        <p:spPr bwMode="auto">
          <a:xfrm>
            <a:off x="381000" y="4495800"/>
            <a:ext cx="821877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25400"/>
          </a:sp3d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lum bright="-18000" contrast="29000"/>
          </a:blip>
          <a:srcRect/>
          <a:stretch>
            <a:fillRect/>
          </a:stretch>
        </p:blipFill>
        <p:spPr bwMode="auto">
          <a:xfrm>
            <a:off x="685800" y="3443370"/>
            <a:ext cx="7848600" cy="909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2286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Higher Order linear differential equations: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1676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FC1EFCAB-AE2B-499E-817D-90323E1B3E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-14000" contrast="23000"/>
          </a:blip>
          <a:srcRect/>
          <a:stretch>
            <a:fillRect/>
          </a:stretch>
        </p:blipFill>
        <p:spPr bwMode="auto">
          <a:xfrm>
            <a:off x="1331640" y="1019806"/>
            <a:ext cx="5927457" cy="1266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381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Boundary Value Problem (BVP)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0022" y="2555474"/>
            <a:ext cx="3520170" cy="390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229600" y="1219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FC1EFCAB-AE2B-499E-817D-90323E1B3E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lum bright="-12000"/>
          </a:blip>
          <a:srcRect/>
          <a:stretch>
            <a:fillRect/>
          </a:stretch>
        </p:blipFill>
        <p:spPr bwMode="auto">
          <a:xfrm>
            <a:off x="1259632" y="990600"/>
            <a:ext cx="6817568" cy="1031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971800"/>
            <a:ext cx="692912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14500" y="456789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Homogeneous ODE of n-</a:t>
            </a:r>
            <a:r>
              <a:rPr lang="en-US" b="1" dirty="0" err="1"/>
              <a:t>th</a:t>
            </a:r>
            <a:r>
              <a:rPr lang="en-US" b="1" dirty="0"/>
              <a:t> order</a:t>
            </a:r>
            <a:r>
              <a:rPr lang="en-US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362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Recall:  Non-homogeneous ODE of n-</a:t>
            </a:r>
            <a:r>
              <a:rPr lang="en-US" dirty="0" err="1"/>
              <a:t>th</a:t>
            </a:r>
            <a:r>
              <a:rPr lang="en-US" dirty="0"/>
              <a:t> order: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364552"/>
            <a:ext cx="4495800" cy="28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876799"/>
            <a:ext cx="2209800" cy="32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343400" y="4876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6/ x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/ e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4876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Nonhomogeneous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05800" y="1295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CAB-AE2B-499E-817D-90323E1B3E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200400"/>
            <a:ext cx="3733800" cy="70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95400" y="9144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symbol  </a:t>
            </a:r>
            <a:r>
              <a:rPr lang="en-US" i="1" dirty="0"/>
              <a:t>D</a:t>
            </a:r>
            <a:r>
              <a:rPr lang="en-US" dirty="0"/>
              <a:t> (for Differentiation) is called </a:t>
            </a:r>
            <a:r>
              <a:rPr lang="en-US" b="1" dirty="0"/>
              <a:t>differential operator</a:t>
            </a:r>
            <a:r>
              <a:rPr lang="en-US" dirty="0"/>
              <a:t>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35760"/>
            <a:ext cx="3886200" cy="345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6999" y="2209800"/>
            <a:ext cx="3276601" cy="3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lum bright="-10000" contrast="13000"/>
          </a:blip>
          <a:srcRect/>
          <a:stretch>
            <a:fillRect/>
          </a:stretch>
        </p:blipFill>
        <p:spPr bwMode="auto">
          <a:xfrm>
            <a:off x="1752600" y="3947160"/>
            <a:ext cx="3810000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95400" y="2667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higher order-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81000"/>
            <a:ext cx="571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Differential operator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CAB-AE2B-499E-817D-90323E1B3E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2279" y="780799"/>
            <a:ext cx="7442246" cy="2302768"/>
            <a:chOff x="1331640" y="838200"/>
            <a:chExt cx="7442246" cy="2302768"/>
          </a:xfrm>
        </p:grpSpPr>
        <p:pic>
          <p:nvPicPr>
            <p:cNvPr id="3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838200"/>
              <a:ext cx="7442246" cy="2302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2555776" y="1647548"/>
              <a:ext cx="304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573016"/>
            <a:ext cx="7188715" cy="2315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CAB-AE2B-499E-817D-90323E1B3E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Homogeneous Linear ODEs of Second Order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426720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second-order ODE is called </a:t>
            </a:r>
            <a:r>
              <a:rPr lang="en-US" b="1" dirty="0"/>
              <a:t>linear if it can be written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44958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(4), and </a:t>
            </a:r>
            <a:r>
              <a:rPr lang="en-US" b="1" dirty="0"/>
              <a:t>nonlinear if it cannot be written in this form.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2578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r(x)=0, it is Homogeneous, if r(x) ≠ 0,</a:t>
            </a:r>
            <a:r>
              <a:rPr lang="en-US" dirty="0">
                <a:cs typeface="Arial" pitchFamily="34" charset="0"/>
              </a:rPr>
              <a:t> it is Nonhomogeneous.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990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us, consider (1) up to its second order derivatives,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200" y="24384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Considering a</a:t>
            </a:r>
            <a:r>
              <a:rPr lang="en-US" baseline="-25000" dirty="0"/>
              <a:t>2</a:t>
            </a:r>
            <a:r>
              <a:rPr lang="en-US" dirty="0"/>
              <a:t>(x)</a:t>
            </a:r>
            <a:r>
              <a:rPr lang="en-US" dirty="0">
                <a:latin typeface="Algerian"/>
              </a:rPr>
              <a:t>≠</a:t>
            </a:r>
            <a:r>
              <a:rPr lang="en-US" dirty="0">
                <a:latin typeface="Arial" pitchFamily="34" charset="0"/>
                <a:cs typeface="Arial" pitchFamily="34" charset="0"/>
              </a:rPr>
              <a:t>0,and divide both sides with a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(x)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38100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a(x)=a</a:t>
            </a:r>
            <a:r>
              <a:rPr lang="en-US" baseline="-25000" dirty="0"/>
              <a:t>1</a:t>
            </a:r>
            <a:r>
              <a:rPr lang="en-US" dirty="0"/>
              <a:t>(x)/a</a:t>
            </a:r>
            <a:r>
              <a:rPr lang="en-US" baseline="-25000" dirty="0"/>
              <a:t>2</a:t>
            </a:r>
            <a:r>
              <a:rPr lang="en-US" dirty="0"/>
              <a:t>(x), b(x)=a</a:t>
            </a:r>
            <a:r>
              <a:rPr lang="en-US" baseline="-25000" dirty="0"/>
              <a:t>0</a:t>
            </a:r>
            <a:r>
              <a:rPr lang="en-US" dirty="0"/>
              <a:t>(x)/a</a:t>
            </a:r>
            <a:r>
              <a:rPr lang="en-US" baseline="-25000" dirty="0"/>
              <a:t>2</a:t>
            </a:r>
            <a:r>
              <a:rPr lang="en-US" dirty="0"/>
              <a:t>(x), and r(x)=g(x)/a</a:t>
            </a:r>
            <a:r>
              <a:rPr lang="en-US" baseline="-25000" dirty="0"/>
              <a:t>2</a:t>
            </a:r>
            <a:r>
              <a:rPr lang="en-US" dirty="0"/>
              <a:t>(x).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24800" y="2895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048000" y="2895600"/>
          <a:ext cx="2540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380880" progId="">
                  <p:embed/>
                </p:oleObj>
              </mc:Choice>
              <mc:Fallback>
                <p:oleObj name="Equation" r:id="rId2" imgW="1269720" imgH="380880" progId="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95600"/>
                        <a:ext cx="2540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667000" y="1524000"/>
          <a:ext cx="4038600" cy="76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280" imgH="380880" progId="">
                  <p:embed/>
                </p:oleObj>
              </mc:Choice>
              <mc:Fallback>
                <p:oleObj name="Equation" r:id="rId4" imgW="2006280" imgH="380880" progId="">
                  <p:embed/>
                  <p:pic>
                    <p:nvPicPr>
                      <p:cNvPr id="10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24000"/>
                        <a:ext cx="4038600" cy="766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CAB-AE2B-499E-817D-90323E1B3E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Homogeneous Linear ODEs of Second Order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7624" y="762000"/>
            <a:ext cx="7346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Consider second-order homogeneous linear ODEs whose coefficients </a:t>
            </a:r>
            <a:r>
              <a:rPr lang="en-US" i="1" dirty="0"/>
              <a:t>a and b are constant,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676400"/>
            <a:ext cx="28194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077200" y="1752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2514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trial solution of (5) can be considered of the form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lum bright="-16000" contrast="20000"/>
          </a:blip>
          <a:srcRect/>
          <a:stretch>
            <a:fillRect/>
          </a:stretch>
        </p:blipFill>
        <p:spPr bwMode="auto">
          <a:xfrm>
            <a:off x="3429000" y="3048000"/>
            <a:ext cx="1133475" cy="38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 rot="10800000" flipV="1">
            <a:off x="8077200" y="3048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lum bright="-16000" contrast="21000"/>
          </a:blip>
          <a:srcRect/>
          <a:stretch>
            <a:fillRect/>
          </a:stretch>
        </p:blipFill>
        <p:spPr bwMode="auto">
          <a:xfrm>
            <a:off x="2362200" y="3733800"/>
            <a:ext cx="4267200" cy="42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90600" y="3429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lum bright="-16000" contrast="17000"/>
          </a:blip>
          <a:srcRect/>
          <a:stretch>
            <a:fillRect/>
          </a:stretch>
        </p:blipFill>
        <p:spPr bwMode="auto">
          <a:xfrm>
            <a:off x="2895600" y="4724400"/>
            <a:ext cx="3124200" cy="47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66800" y="4267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Substituting into (5) gives,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1800" y="5791200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990600" y="5257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exponential is never zero for any real (and complex) </a:t>
            </a:r>
            <a:r>
              <a:rPr lang="el-GR" dirty="0"/>
              <a:t>λ</a:t>
            </a:r>
            <a:r>
              <a:rPr lang="en-US" dirty="0"/>
              <a:t>,  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5867400" y="6019800"/>
            <a:ext cx="2209800" cy="609600"/>
          </a:xfrm>
          <a:prstGeom prst="wedgeEllipseCallout">
            <a:avLst>
              <a:gd name="adj1" fmla="val -75604"/>
              <a:gd name="adj2" fmla="val -31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Characteristic  Equation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CAB-AE2B-499E-817D-90323E1B3E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lum bright="-17000" contrast="30000"/>
          </a:blip>
          <a:srcRect/>
          <a:stretch>
            <a:fillRect/>
          </a:stretch>
        </p:blipFill>
        <p:spPr bwMode="auto">
          <a:xfrm>
            <a:off x="1524000" y="2362200"/>
            <a:ext cx="620485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00200" y="18288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Roots of the Chr. Eqn. (Auxiliary Equation) are: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lum bright="-15000" contrast="24000"/>
          </a:blip>
          <a:srcRect/>
          <a:stretch>
            <a:fillRect/>
          </a:stretch>
        </p:blipFill>
        <p:spPr bwMode="auto">
          <a:xfrm>
            <a:off x="1371600" y="4038600"/>
            <a:ext cx="56239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914400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228600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Homogeneous Linear ODEs of Second Order</a:t>
            </a:r>
          </a:p>
        </p:txBody>
      </p:sp>
      <p:sp>
        <p:nvSpPr>
          <p:cNvPr id="7" name="TextBox 6"/>
          <p:cNvSpPr txBox="1"/>
          <p:nvPr/>
        </p:nvSpPr>
        <p:spPr>
          <a:xfrm rot="10800000" flipV="1">
            <a:off x="8153400" y="914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(7)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5052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 (7) has the roots of  </a:t>
            </a:r>
            <a:r>
              <a:rPr lang="en-US" dirty="0">
                <a:solidFill>
                  <a:srgbClr val="FF0000"/>
                </a:solidFill>
              </a:rPr>
              <a:t>three different types</a:t>
            </a:r>
            <a:r>
              <a:rPr lang="en-US" dirty="0"/>
              <a:t>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FCAB-AE2B-499E-817D-90323E1B3EF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TF00001235</Template>
  <TotalTime>20</TotalTime>
  <Words>526</Words>
  <Application>Microsoft Office PowerPoint</Application>
  <PresentationFormat>On-screen Show (4:3)</PresentationFormat>
  <Paragraphs>90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Berlin Sans FB</vt:lpstr>
      <vt:lpstr>Century Gothic</vt:lpstr>
      <vt:lpstr>Wingdings 3</vt:lpstr>
      <vt:lpstr>Wisp</vt:lpstr>
      <vt:lpstr>Equation</vt:lpstr>
      <vt:lpstr>              MAT 350              Engineering mathematics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 350 Engineering mathematics</dc:title>
  <dc:creator>NSU</dc:creator>
  <cp:lastModifiedBy>Dr. Mohammad Sahadet Hossain</cp:lastModifiedBy>
  <cp:revision>19</cp:revision>
  <dcterms:created xsi:type="dcterms:W3CDTF">2016-09-07T06:32:42Z</dcterms:created>
  <dcterms:modified xsi:type="dcterms:W3CDTF">2025-06-24T03:31:26Z</dcterms:modified>
</cp:coreProperties>
</file>