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  <p:sldId id="268" r:id="rId1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103" d="100"/>
          <a:sy n="103" d="100"/>
        </p:scale>
        <p:origin x="1776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20BD6A-5823-43D9-AD1E-657EA9064EBC}" type="datetimeFigureOut">
              <a:rPr lang="en-US" smtClean="0"/>
              <a:pPr/>
              <a:t>7/7/2025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F8ABD-D759-45E3-B585-39A503D50159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96786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7/7/2025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317747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7/7/2025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018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7/7/2025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1461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7/7/2025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7/7/2025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46867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7/7/2025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7317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210300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15541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70050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015063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46244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04667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7/7/2025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58772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9B8CD-342D-4579-98EC-A8FD6B7370E1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43765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7/7/2025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23145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65822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fld id="{E6F9B8CD-342D-4579-98EC-A8FD6B7370E1}" type="datetimeFigureOut">
              <a:rPr lang="en-US" smtClean="0"/>
              <a:pPr algn="r" eaLnBrk="1" latinLnBrk="0" hangingPunct="1"/>
              <a:t>7/7/2025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367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143108" y="500042"/>
            <a:ext cx="6172200" cy="1894362"/>
          </a:xfrm>
          <a:prstGeom prst="rect">
            <a:avLst/>
          </a:prstGeom>
        </p:spPr>
        <p:txBody>
          <a:bodyPr vert="horz" anchor="b">
            <a:normAutofit fontScale="97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3000" b="1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3000" b="1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MAT 350</a:t>
            </a:r>
            <a:br>
              <a:rPr kumimoji="0" lang="en-US" sz="3000" b="1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3000" b="1" i="0" u="none" strike="noStrike" kern="1200" cap="small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Engineering mathematics</a:t>
            </a:r>
            <a:br>
              <a:rPr kumimoji="0" lang="en-US" sz="3000" b="1" i="0" u="none" strike="noStrike" kern="1200" cap="small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3000" b="1" i="0" u="none" strike="noStrike" kern="1200" cap="small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286000" y="5334000"/>
            <a:ext cx="6172200" cy="109267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Dr. M.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Sahadet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Hossain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Mth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Professor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Department of Mathematics and Physics, NSU.</a:t>
            </a:r>
          </a:p>
        </p:txBody>
      </p:sp>
      <p:sp>
        <p:nvSpPr>
          <p:cNvPr id="6" name="Rectangle 5"/>
          <p:cNvSpPr/>
          <p:nvPr/>
        </p:nvSpPr>
        <p:spPr>
          <a:xfrm>
            <a:off x="2500298" y="3071810"/>
            <a:ext cx="5286412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Higher Order ODEs with</a:t>
            </a:r>
          </a:p>
          <a:p>
            <a:r>
              <a:rPr lang="en-AU" b="1" dirty="0">
                <a:solidFill>
                  <a:srgbClr val="FF0000"/>
                </a:solidFill>
              </a:rPr>
              <a:t>Variable Coefficient: </a:t>
            </a:r>
          </a:p>
          <a:p>
            <a:r>
              <a:rPr lang="en-AU" sz="2000" dirty="0"/>
              <a:t>Cauchy-Euler Equation</a:t>
            </a:r>
            <a:endParaRPr lang="en-AU" sz="2000" b="1" dirty="0">
              <a:solidFill>
                <a:srgbClr val="7030A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43174" y="4286256"/>
            <a:ext cx="3786214" cy="400110"/>
          </a:xfrm>
          <a:prstGeom prst="rect">
            <a:avLst/>
          </a:prstGeom>
          <a:solidFill>
            <a:srgbClr val="00B0F0">
              <a:alpha val="94000"/>
            </a:srgbClr>
          </a:solidFill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FFFF00"/>
                </a:solidFill>
              </a:rPr>
              <a:t>Lecture: 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285728"/>
            <a:ext cx="3639918" cy="3626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lum bright="-14000" contrast="25000"/>
          </a:blip>
          <a:srcRect/>
          <a:stretch>
            <a:fillRect/>
          </a:stretch>
        </p:blipFill>
        <p:spPr bwMode="auto">
          <a:xfrm>
            <a:off x="571472" y="857232"/>
            <a:ext cx="3214710" cy="434054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lum bright="-13000" contrast="33000"/>
          </a:blip>
          <a:srcRect/>
          <a:stretch>
            <a:fillRect/>
          </a:stretch>
        </p:blipFill>
        <p:spPr bwMode="auto">
          <a:xfrm>
            <a:off x="857224" y="1714488"/>
            <a:ext cx="7072362" cy="2910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>
            <a:lum bright="-15000" contrast="24000"/>
          </a:blip>
          <a:srcRect/>
          <a:stretch>
            <a:fillRect/>
          </a:stretch>
        </p:blipFill>
        <p:spPr bwMode="auto">
          <a:xfrm>
            <a:off x="857224" y="4786322"/>
            <a:ext cx="6215106" cy="1031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4836" y="1525780"/>
            <a:ext cx="807560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6275" y="1954408"/>
            <a:ext cx="7652114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4836" y="2811664"/>
            <a:ext cx="7929618" cy="1215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4836" y="4168986"/>
            <a:ext cx="8429652" cy="772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143372" y="3286124"/>
            <a:ext cx="3465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000" dirty="0" err="1"/>
              <a:t>inf</a:t>
            </a:r>
            <a:endParaRPr lang="en-AU" sz="1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761294"/>
            <a:ext cx="3814457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3" name="Group 12"/>
          <p:cNvGrpSpPr/>
          <p:nvPr/>
        </p:nvGrpSpPr>
        <p:grpSpPr>
          <a:xfrm>
            <a:off x="785786" y="1500174"/>
            <a:ext cx="7369332" cy="4824442"/>
            <a:chOff x="500034" y="1428736"/>
            <a:chExt cx="7369332" cy="4824442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2910" y="1428736"/>
              <a:ext cx="7226456" cy="1214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0034" y="2928934"/>
              <a:ext cx="7248525" cy="4000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500166" y="3500438"/>
              <a:ext cx="2981325" cy="419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TextBox 8"/>
            <p:cNvSpPr txBox="1"/>
            <p:nvPr/>
          </p:nvSpPr>
          <p:spPr>
            <a:xfrm>
              <a:off x="642910" y="4214818"/>
              <a:ext cx="37147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Using Superposition principle</a:t>
              </a:r>
              <a:endParaRPr lang="en-US" dirty="0"/>
            </a:p>
          </p:txBody>
        </p:sp>
        <p:pic>
          <p:nvPicPr>
            <p:cNvPr id="2055" name="Picture 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85786" y="4643446"/>
              <a:ext cx="7072362" cy="319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6" name="Picture 8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857356" y="5143512"/>
              <a:ext cx="2692663" cy="2857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7" name="Picture 9"/>
            <p:cNvPicPr>
              <a:picLocks noChangeAspect="1" noChangeArrowheads="1"/>
            </p:cNvPicPr>
            <p:nvPr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000100" y="5612769"/>
              <a:ext cx="5643602" cy="6404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5BA613-222D-4E1C-9303-BED000F35B9C}"/>
              </a:ext>
            </a:extLst>
          </p:cNvPr>
          <p:cNvSpPr/>
          <p:nvPr/>
        </p:nvSpPr>
        <p:spPr>
          <a:xfrm>
            <a:off x="1979712" y="1124744"/>
            <a:ext cx="4572000" cy="91685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</a:pPr>
            <a:r>
              <a:rPr lang="en-AU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Exercise: 4.7  Page-168</a:t>
            </a: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AU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#11,16,19,22,24,25,26,30,33,34</a:t>
            </a: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351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71600" y="476672"/>
            <a:ext cx="32620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Cauchy-Euler Equation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928662" y="1071546"/>
            <a:ext cx="45336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A linear differential equation of the form</a:t>
            </a:r>
          </a:p>
        </p:txBody>
      </p:sp>
      <p:sp>
        <p:nvSpPr>
          <p:cNvPr id="6" name="Rectangle 5"/>
          <p:cNvSpPr/>
          <p:nvPr/>
        </p:nvSpPr>
        <p:spPr>
          <a:xfrm>
            <a:off x="1000100" y="2857496"/>
            <a:ext cx="64294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 is known as a </a:t>
            </a:r>
            <a:r>
              <a:rPr lang="en-AU" b="1" dirty="0"/>
              <a:t>Cauchy-Euler  equation.</a:t>
            </a:r>
            <a:endParaRPr lang="en-AU" dirty="0"/>
          </a:p>
        </p:txBody>
      </p:sp>
      <p:sp>
        <p:nvSpPr>
          <p:cNvPr id="7" name="Rectangle 6"/>
          <p:cNvSpPr/>
          <p:nvPr/>
        </p:nvSpPr>
        <p:spPr>
          <a:xfrm>
            <a:off x="928662" y="4286256"/>
            <a:ext cx="7143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The differential equation is named in honor of two of the most prolife mathematicians of all time. </a:t>
            </a:r>
            <a:r>
              <a:rPr lang="en-AU" b="1" dirty="0" err="1"/>
              <a:t>Augustin</a:t>
            </a:r>
            <a:r>
              <a:rPr lang="en-AU" b="1" dirty="0"/>
              <a:t>-Louis Cauchy (French, 1789–1857) and Leonhard Euler (Swiss, 1707–1783).</a:t>
            </a:r>
            <a:endParaRPr lang="en-A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lum bright="-14000" contrast="33000"/>
          </a:blip>
          <a:srcRect/>
          <a:stretch>
            <a:fillRect/>
          </a:stretch>
        </p:blipFill>
        <p:spPr bwMode="auto">
          <a:xfrm>
            <a:off x="1643042" y="1643050"/>
            <a:ext cx="6000792" cy="686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lum bright="-14000" contrast="33000"/>
          </a:blip>
          <a:srcRect/>
          <a:stretch>
            <a:fillRect/>
          </a:stretch>
        </p:blipFill>
        <p:spPr bwMode="auto">
          <a:xfrm>
            <a:off x="1071537" y="2571744"/>
            <a:ext cx="5143537" cy="34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500166" y="5500702"/>
            <a:ext cx="6357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The above equation (1) is also know as </a:t>
            </a:r>
            <a:r>
              <a:rPr lang="en-AU" b="1" dirty="0">
                <a:solidFill>
                  <a:srgbClr val="0070C0"/>
                </a:solidFill>
              </a:rPr>
              <a:t>differential equation of variable coefficients.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 cstate="print">
            <a:lum bright="-23000" contrast="26000"/>
          </a:blip>
          <a:srcRect/>
          <a:stretch>
            <a:fillRect/>
          </a:stretch>
        </p:blipFill>
        <p:spPr bwMode="auto">
          <a:xfrm>
            <a:off x="1142976" y="3429000"/>
            <a:ext cx="5643602" cy="643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7929586" y="178592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(1)</a:t>
            </a:r>
          </a:p>
        </p:txBody>
      </p:sp>
      <p:sp>
        <p:nvSpPr>
          <p:cNvPr id="12" name="Oval Callout 11"/>
          <p:cNvSpPr/>
          <p:nvPr/>
        </p:nvSpPr>
        <p:spPr>
          <a:xfrm>
            <a:off x="6786578" y="2857496"/>
            <a:ext cx="1785950" cy="857256"/>
          </a:xfrm>
          <a:prstGeom prst="wedgeEllipseCallout">
            <a:avLst>
              <a:gd name="adj1" fmla="val -45607"/>
              <a:gd name="adj2" fmla="val 70791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Higher Order 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lum bright="-19000" contrast="40000"/>
          </a:blip>
          <a:srcRect/>
          <a:stretch>
            <a:fillRect/>
          </a:stretch>
        </p:blipFill>
        <p:spPr bwMode="auto">
          <a:xfrm>
            <a:off x="2786050" y="2643181"/>
            <a:ext cx="3357586" cy="74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lum bright="-19000" contrast="40000"/>
          </a:blip>
          <a:srcRect/>
          <a:stretch>
            <a:fillRect/>
          </a:stretch>
        </p:blipFill>
        <p:spPr bwMode="auto">
          <a:xfrm>
            <a:off x="1857356" y="642918"/>
            <a:ext cx="4796899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357290" y="2214554"/>
            <a:ext cx="4701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Consider the 2</a:t>
            </a:r>
            <a:r>
              <a:rPr lang="en-AU" baseline="30000" dirty="0"/>
              <a:t>nd</a:t>
            </a:r>
            <a:r>
              <a:rPr lang="en-AU" dirty="0"/>
              <a:t> order form for simplicity,</a:t>
            </a:r>
          </a:p>
        </p:txBody>
      </p:sp>
      <p:sp>
        <p:nvSpPr>
          <p:cNvPr id="5" name="Rectangle 4"/>
          <p:cNvSpPr/>
          <p:nvPr/>
        </p:nvSpPr>
        <p:spPr>
          <a:xfrm>
            <a:off x="1000100" y="3429000"/>
            <a:ext cx="59293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b="1" dirty="0"/>
              <a:t>Method of Solution</a:t>
            </a:r>
            <a:r>
              <a:rPr lang="en-AU" dirty="0"/>
              <a:t>: We try a solution of the form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lum bright="-19000" contrast="40000"/>
          </a:blip>
          <a:srcRect/>
          <a:stretch>
            <a:fillRect/>
          </a:stretch>
        </p:blipFill>
        <p:spPr bwMode="auto">
          <a:xfrm>
            <a:off x="3571868" y="4000503"/>
            <a:ext cx="857256" cy="2905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lum bright="-19000" contrast="40000"/>
          </a:blip>
          <a:srcRect/>
          <a:stretch>
            <a:fillRect/>
          </a:stretch>
        </p:blipFill>
        <p:spPr bwMode="auto">
          <a:xfrm>
            <a:off x="1214414" y="4286256"/>
            <a:ext cx="5507870" cy="679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>
            <a:lum bright="-19000" contrast="40000"/>
          </a:blip>
          <a:srcRect/>
          <a:stretch>
            <a:fillRect/>
          </a:stretch>
        </p:blipFill>
        <p:spPr bwMode="auto">
          <a:xfrm>
            <a:off x="2071670" y="4929198"/>
            <a:ext cx="4000528" cy="587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 cstate="print">
            <a:lum bright="-19000" contrast="40000"/>
          </a:blip>
          <a:srcRect/>
          <a:stretch>
            <a:fillRect/>
          </a:stretch>
        </p:blipFill>
        <p:spPr bwMode="auto">
          <a:xfrm>
            <a:off x="642910" y="5715016"/>
            <a:ext cx="7448562" cy="657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 cstate="print">
            <a:lum bright="-19000" contrast="40000"/>
          </a:blip>
          <a:srcRect/>
          <a:stretch>
            <a:fillRect/>
          </a:stretch>
        </p:blipFill>
        <p:spPr bwMode="auto">
          <a:xfrm>
            <a:off x="714348" y="5429264"/>
            <a:ext cx="6715172" cy="389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5857884" y="2928934"/>
            <a:ext cx="2714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                        (2)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476672"/>
            <a:ext cx="3643338" cy="806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728" y="1285860"/>
            <a:ext cx="3122034" cy="500066"/>
          </a:xfrm>
          <a:prstGeom prst="rect">
            <a:avLst/>
          </a:prstGeom>
          <a:noFill/>
          <a:ln w="25400">
            <a:solidFill>
              <a:srgbClr val="FFC000"/>
            </a:solidFill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000100" y="2000240"/>
            <a:ext cx="72152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There are three different cases to be considered, depending on whether the roots of this quadratic equation are real and distinct, real and equal, or complex.</a:t>
            </a:r>
          </a:p>
        </p:txBody>
      </p:sp>
      <p:sp>
        <p:nvSpPr>
          <p:cNvPr id="5" name="Oval Callout 4"/>
          <p:cNvSpPr/>
          <p:nvPr/>
        </p:nvSpPr>
        <p:spPr>
          <a:xfrm>
            <a:off x="5715008" y="714356"/>
            <a:ext cx="1643074" cy="785818"/>
          </a:xfrm>
          <a:prstGeom prst="wedgeEllipseCallout">
            <a:avLst>
              <a:gd name="adj1" fmla="val -117223"/>
              <a:gd name="adj2" fmla="val 55339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Auxiliary equation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285852" y="4071942"/>
            <a:ext cx="67866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Let </a:t>
            </a:r>
            <a:r>
              <a:rPr lang="en-AU" i="1" dirty="0"/>
              <a:t>m</a:t>
            </a:r>
            <a:r>
              <a:rPr lang="en-AU" i="1" baseline="-25000" dirty="0"/>
              <a:t>1 </a:t>
            </a:r>
            <a:r>
              <a:rPr lang="en-AU" i="1" dirty="0"/>
              <a:t>and m</a:t>
            </a:r>
            <a:r>
              <a:rPr lang="en-AU" i="1" baseline="-25000" dirty="0"/>
              <a:t>2</a:t>
            </a:r>
            <a:r>
              <a:rPr lang="en-AU" i="1" dirty="0"/>
              <a:t> denote the real roots of (2) such </a:t>
            </a:r>
            <a:r>
              <a:rPr lang="en-AU" dirty="0"/>
              <a:t>that </a:t>
            </a:r>
            <a:r>
              <a:rPr lang="en-AU" i="1" dirty="0"/>
              <a:t>m</a:t>
            </a:r>
            <a:r>
              <a:rPr lang="en-AU" i="1" baseline="-25000" dirty="0"/>
              <a:t>1</a:t>
            </a:r>
            <a:r>
              <a:rPr lang="en-AU" i="1" dirty="0"/>
              <a:t>  ≠ m</a:t>
            </a:r>
            <a:r>
              <a:rPr lang="en-AU" i="1" baseline="-25000" dirty="0"/>
              <a:t>2</a:t>
            </a:r>
            <a:r>
              <a:rPr lang="en-AU" i="1" dirty="0"/>
              <a:t>.</a:t>
            </a:r>
            <a:endParaRPr lang="en-AU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lum bright="-11000" contrast="22000"/>
          </a:blip>
          <a:srcRect/>
          <a:stretch>
            <a:fillRect/>
          </a:stretch>
        </p:blipFill>
        <p:spPr bwMode="auto">
          <a:xfrm>
            <a:off x="1357290" y="4572008"/>
            <a:ext cx="5715040" cy="303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lum bright="-25000" contrast="21000"/>
          </a:blip>
          <a:srcRect/>
          <a:stretch>
            <a:fillRect/>
          </a:stretch>
        </p:blipFill>
        <p:spPr bwMode="auto">
          <a:xfrm>
            <a:off x="4143372" y="5072074"/>
            <a:ext cx="2454869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1285852" y="5072074"/>
            <a:ext cx="268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The general solution is: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357290" y="3643314"/>
            <a:ext cx="27146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357166"/>
            <a:ext cx="312420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1142976" y="1142984"/>
            <a:ext cx="72866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If the roots of (2) are repeated (that is, </a:t>
            </a:r>
            <a:r>
              <a:rPr lang="en-AU" i="1" dirty="0"/>
              <a:t>m</a:t>
            </a:r>
            <a:r>
              <a:rPr lang="en-AU" i="1" baseline="-25000" dirty="0"/>
              <a:t>1</a:t>
            </a:r>
            <a:r>
              <a:rPr lang="en-AU" i="1" dirty="0"/>
              <a:t>=  m</a:t>
            </a:r>
            <a:r>
              <a:rPr lang="en-AU" i="1" baseline="-25000" dirty="0"/>
              <a:t>2</a:t>
            </a:r>
            <a:r>
              <a:rPr lang="en-AU" i="1" dirty="0"/>
              <a:t>), then we obtain only one solution —namely </a:t>
            </a:r>
            <a:endParaRPr lang="en-AU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0430" y="1928802"/>
            <a:ext cx="10382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71736" y="2786058"/>
            <a:ext cx="3143272" cy="42333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1000100" y="2357430"/>
            <a:ext cx="268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The general solution is:</a:t>
            </a: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14348" y="3444204"/>
            <a:ext cx="4079975" cy="341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71537" y="3929067"/>
            <a:ext cx="4857785" cy="340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71736" y="4429132"/>
            <a:ext cx="2971800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8" cstate="print">
            <a:lum bright="-5000" contrast="9000"/>
          </a:blip>
          <a:srcRect/>
          <a:stretch>
            <a:fillRect/>
          </a:stretch>
        </p:blipFill>
        <p:spPr bwMode="auto">
          <a:xfrm>
            <a:off x="2071670" y="5072074"/>
            <a:ext cx="4614245" cy="50006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460183"/>
            <a:ext cx="3473776" cy="408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500166" y="917681"/>
            <a:ext cx="55721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Solution methods:</a:t>
            </a:r>
          </a:p>
          <a:p>
            <a:pPr marL="342900" indent="-342900">
              <a:buAutoNum type="alphaLcParenBoth"/>
            </a:pPr>
            <a:r>
              <a:rPr lang="en-AU" dirty="0"/>
              <a:t>Variation of parameters</a:t>
            </a:r>
          </a:p>
          <a:p>
            <a:pPr marL="342900" indent="-342900"/>
            <a:r>
              <a:rPr lang="en-AU" dirty="0"/>
              <a:t>(b) Changing to constant coefficients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lum bright="-27000" contrast="34000"/>
          </a:blip>
          <a:srcRect/>
          <a:stretch>
            <a:fillRect/>
          </a:stretch>
        </p:blipFill>
        <p:spPr bwMode="auto">
          <a:xfrm>
            <a:off x="2051720" y="2060848"/>
            <a:ext cx="3168352" cy="423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lum bright="-16000" contrast="24000"/>
          </a:blip>
          <a:srcRect/>
          <a:stretch>
            <a:fillRect/>
          </a:stretch>
        </p:blipFill>
        <p:spPr bwMode="auto">
          <a:xfrm>
            <a:off x="827584" y="2708920"/>
            <a:ext cx="3781749" cy="500066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785786" y="3286124"/>
            <a:ext cx="4143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Solution: First solve 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lum bright="-20000" contrast="33000"/>
          </a:blip>
          <a:srcRect/>
          <a:stretch>
            <a:fillRect/>
          </a:stretch>
        </p:blipFill>
        <p:spPr bwMode="auto">
          <a:xfrm>
            <a:off x="2071670" y="3786190"/>
            <a:ext cx="1928826" cy="407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3929058" y="3786190"/>
            <a:ext cx="4429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0 for the Auxiliary equation.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85786" y="4143380"/>
            <a:ext cx="3500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We substitute 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>
            <a:lum bright="-20000" contrast="33000"/>
          </a:blip>
          <a:srcRect/>
          <a:stretch>
            <a:fillRect/>
          </a:stretch>
        </p:blipFill>
        <p:spPr bwMode="auto">
          <a:xfrm>
            <a:off x="2857488" y="4286257"/>
            <a:ext cx="721183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>
            <a:lum bright="-20000" contrast="33000"/>
          </a:blip>
          <a:srcRect/>
          <a:stretch>
            <a:fillRect/>
          </a:stretch>
        </p:blipFill>
        <p:spPr bwMode="auto">
          <a:xfrm>
            <a:off x="2571736" y="4755637"/>
            <a:ext cx="4286280" cy="316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857224" y="4714884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Hence, we have</a:t>
            </a:r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8" cstate="print">
            <a:lum bright="-14000" contrast="43000"/>
          </a:blip>
          <a:srcRect/>
          <a:stretch>
            <a:fillRect/>
          </a:stretch>
        </p:blipFill>
        <p:spPr bwMode="auto">
          <a:xfrm>
            <a:off x="2500298" y="5072074"/>
            <a:ext cx="500066" cy="410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9" cstate="print">
            <a:lum bright="-20000" contrast="33000"/>
          </a:blip>
          <a:srcRect/>
          <a:stretch>
            <a:fillRect/>
          </a:stretch>
        </p:blipFill>
        <p:spPr bwMode="auto">
          <a:xfrm>
            <a:off x="2928926" y="5072074"/>
            <a:ext cx="1841234" cy="36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10" cstate="print">
            <a:lum bright="-20000" contrast="33000"/>
          </a:blip>
          <a:srcRect/>
          <a:stretch>
            <a:fillRect/>
          </a:stretch>
        </p:blipFill>
        <p:spPr bwMode="auto">
          <a:xfrm>
            <a:off x="642911" y="5500702"/>
            <a:ext cx="7000924" cy="34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1" cstate="print">
            <a:lum bright="-20000" contrast="33000"/>
          </a:blip>
          <a:srcRect/>
          <a:stretch>
            <a:fillRect/>
          </a:stretch>
        </p:blipFill>
        <p:spPr bwMode="auto">
          <a:xfrm>
            <a:off x="2643174" y="5929330"/>
            <a:ext cx="2000264" cy="301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12" cstate="print">
            <a:lum bright="-20000" contrast="33000"/>
          </a:blip>
          <a:srcRect/>
          <a:stretch>
            <a:fillRect/>
          </a:stretch>
        </p:blipFill>
        <p:spPr bwMode="auto">
          <a:xfrm>
            <a:off x="1214414" y="6357958"/>
            <a:ext cx="4929222" cy="255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lum bright="-21000" contrast="35000"/>
          </a:blip>
          <a:srcRect/>
          <a:stretch>
            <a:fillRect/>
          </a:stretch>
        </p:blipFill>
        <p:spPr bwMode="auto">
          <a:xfrm>
            <a:off x="428596" y="1857364"/>
            <a:ext cx="8001056" cy="1749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>
            <a:lum bright="-21000" contrast="35000"/>
          </a:blip>
          <a:srcRect/>
          <a:stretch>
            <a:fillRect/>
          </a:stretch>
        </p:blipFill>
        <p:spPr bwMode="auto">
          <a:xfrm>
            <a:off x="2285984" y="857232"/>
            <a:ext cx="1500198" cy="364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 cstate="print">
            <a:lum bright="-21000" contrast="35000"/>
          </a:blip>
          <a:srcRect/>
          <a:stretch>
            <a:fillRect/>
          </a:stretch>
        </p:blipFill>
        <p:spPr bwMode="auto">
          <a:xfrm>
            <a:off x="785786" y="857232"/>
            <a:ext cx="1500198" cy="289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 cstate="print">
            <a:lum bright="-21000" contrast="35000"/>
          </a:blip>
          <a:srcRect/>
          <a:stretch>
            <a:fillRect/>
          </a:stretch>
        </p:blipFill>
        <p:spPr bwMode="auto">
          <a:xfrm>
            <a:off x="785786" y="1428736"/>
            <a:ext cx="5342320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 cstate="print">
            <a:lum bright="-21000" contrast="35000"/>
          </a:blip>
          <a:srcRect/>
          <a:stretch>
            <a:fillRect/>
          </a:stretch>
        </p:blipFill>
        <p:spPr bwMode="auto">
          <a:xfrm>
            <a:off x="1357290" y="3714752"/>
            <a:ext cx="6099166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7" cstate="print">
            <a:lum bright="-21000" contrast="35000"/>
          </a:blip>
          <a:srcRect/>
          <a:stretch>
            <a:fillRect/>
          </a:stretch>
        </p:blipFill>
        <p:spPr bwMode="auto">
          <a:xfrm>
            <a:off x="1643042" y="4714883"/>
            <a:ext cx="5715040" cy="322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8" cstate="print">
            <a:lum bright="-21000" contrast="35000"/>
          </a:blip>
          <a:srcRect/>
          <a:stretch>
            <a:fillRect/>
          </a:stretch>
        </p:blipFill>
        <p:spPr bwMode="auto">
          <a:xfrm>
            <a:off x="785786" y="5214950"/>
            <a:ext cx="2000264" cy="30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9" cstate="print">
            <a:lum bright="-21000" contrast="35000"/>
          </a:blip>
          <a:srcRect/>
          <a:stretch>
            <a:fillRect/>
          </a:stretch>
        </p:blipFill>
        <p:spPr bwMode="auto">
          <a:xfrm>
            <a:off x="1785918" y="5572140"/>
            <a:ext cx="5286412" cy="472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3" name="Picture 11"/>
          <p:cNvPicPr>
            <a:picLocks noChangeAspect="1" noChangeArrowheads="1"/>
          </p:cNvPicPr>
          <p:nvPr/>
        </p:nvPicPr>
        <p:blipFill>
          <a:blip r:embed="rId10" cstate="print">
            <a:lum bright="-21000" contrast="35000"/>
          </a:blip>
          <a:srcRect/>
          <a:stretch>
            <a:fillRect/>
          </a:stretch>
        </p:blipFill>
        <p:spPr bwMode="auto">
          <a:xfrm>
            <a:off x="1000100" y="6072206"/>
            <a:ext cx="5214974" cy="445936"/>
          </a:xfrm>
          <a:prstGeom prst="rect">
            <a:avLst/>
          </a:prstGeom>
          <a:noFill/>
          <a:ln w="22225">
            <a:solidFill>
              <a:srgbClr val="0070C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1538" y="1010134"/>
            <a:ext cx="4000528" cy="561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547664" y="620688"/>
            <a:ext cx="1475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FF0000"/>
                </a:solidFill>
              </a:rPr>
              <a:t>Exercise 4.7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285852" y="1500174"/>
            <a:ext cx="5600701" cy="4705381"/>
            <a:chOff x="1285852" y="1500174"/>
            <a:chExt cx="5600701" cy="4705381"/>
          </a:xfrm>
        </p:grpSpPr>
        <p:pic>
          <p:nvPicPr>
            <p:cNvPr id="1034" name="Picture 1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00562" y="5000636"/>
              <a:ext cx="1571625" cy="3333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16" name="Group 15"/>
            <p:cNvGrpSpPr/>
            <p:nvPr/>
          </p:nvGrpSpPr>
          <p:grpSpPr>
            <a:xfrm>
              <a:off x="1285852" y="1500174"/>
              <a:ext cx="5600701" cy="4705381"/>
              <a:chOff x="1214414" y="1571612"/>
              <a:chExt cx="5600701" cy="4705381"/>
            </a:xfrm>
          </p:grpSpPr>
          <p:pic>
            <p:nvPicPr>
              <p:cNvPr id="1027" name="Picture 3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428728" y="1571612"/>
                <a:ext cx="2647950" cy="361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28" name="Picture 4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500298" y="2143116"/>
                <a:ext cx="3600450" cy="361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29" name="Picture 5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2643174" y="2643182"/>
                <a:ext cx="3264167" cy="4286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30" name="Picture 6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3000364" y="3143248"/>
                <a:ext cx="2724150" cy="8001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31" name="Picture 7"/>
              <p:cNvPicPr>
                <a:picLocks noChangeAspect="1" noChangeArrowheads="1"/>
              </p:cNvPicPr>
              <p:nvPr/>
            </p:nvPicPr>
            <p:blipFill>
              <a:blip r:embed="rId8" cstate="print"/>
              <a:srcRect/>
              <a:stretch>
                <a:fillRect/>
              </a:stretch>
            </p:blipFill>
            <p:spPr bwMode="auto">
              <a:xfrm>
                <a:off x="1500166" y="3929066"/>
                <a:ext cx="2505075" cy="314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32" name="Picture 8"/>
              <p:cNvPicPr>
                <a:picLocks noChangeAspect="1" noChangeArrowheads="1"/>
              </p:cNvPicPr>
              <p:nvPr/>
            </p:nvPicPr>
            <p:blipFill>
              <a:blip r:embed="rId9" cstate="print"/>
              <a:srcRect/>
              <a:stretch>
                <a:fillRect/>
              </a:stretch>
            </p:blipFill>
            <p:spPr bwMode="auto">
              <a:xfrm>
                <a:off x="2500298" y="4286256"/>
                <a:ext cx="3895725" cy="4000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33" name="Picture 9"/>
              <p:cNvPicPr>
                <a:picLocks noChangeAspect="1" noChangeArrowheads="1"/>
              </p:cNvPicPr>
              <p:nvPr/>
            </p:nvPicPr>
            <p:blipFill>
              <a:blip r:embed="rId10" cstate="print"/>
              <a:srcRect/>
              <a:stretch>
                <a:fillRect/>
              </a:stretch>
            </p:blipFill>
            <p:spPr bwMode="auto">
              <a:xfrm>
                <a:off x="1214414" y="4929198"/>
                <a:ext cx="2676525" cy="4000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36" name="Picture 12"/>
              <p:cNvPicPr>
                <a:picLocks noChangeAspect="1" noChangeArrowheads="1"/>
              </p:cNvPicPr>
              <p:nvPr/>
            </p:nvPicPr>
            <p:blipFill>
              <a:blip r:embed="rId11" cstate="print"/>
              <a:srcRect/>
              <a:stretch>
                <a:fillRect/>
              </a:stretch>
            </p:blipFill>
            <p:spPr bwMode="auto">
              <a:xfrm>
                <a:off x="1357290" y="5572140"/>
                <a:ext cx="5457825" cy="3143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pic>
            <p:nvPicPr>
              <p:cNvPr id="1037" name="Picture 13"/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1571604" y="6000768"/>
                <a:ext cx="2790825" cy="2762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4429124" y="5029154"/>
                <a:ext cx="57150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000" b="1" dirty="0"/>
                  <a:t>u</a:t>
                </a:r>
                <a:r>
                  <a:rPr lang="de-DE" sz="2000" b="1" baseline="-25000" dirty="0"/>
                  <a:t>2</a:t>
                </a:r>
                <a:endParaRPr lang="en-US" sz="2000" b="1" baseline="-25000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243</TotalTime>
  <Words>259</Words>
  <Application>Microsoft Office PowerPoint</Application>
  <PresentationFormat>On-screen Show (4:3)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Berlin Sans FB</vt:lpstr>
      <vt:lpstr>Calibri</vt:lpstr>
      <vt:lpstr>Century Gothic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NSU</dc:creator>
  <cp:lastModifiedBy>Dr. Mohammad Sahadet Hossain</cp:lastModifiedBy>
  <cp:revision>39</cp:revision>
  <dcterms:created xsi:type="dcterms:W3CDTF">2015-10-18T10:09:15Z</dcterms:created>
  <dcterms:modified xsi:type="dcterms:W3CDTF">2025-07-07T03:33:19Z</dcterms:modified>
</cp:coreProperties>
</file>