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58" r:id="rId5"/>
    <p:sldId id="266" r:id="rId6"/>
    <p:sldId id="261" r:id="rId7"/>
    <p:sldId id="263" r:id="rId8"/>
    <p:sldId id="264"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8777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3581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604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4652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861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59317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92712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00184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5343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4D1717A-2767-4B12-BB6A-F8800DDE17CC}" type="datetimeFigureOut">
              <a:rPr lang="ru-RU" smtClean="0"/>
              <a:t>22.06.2023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339831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4D1717A-2767-4B12-BB6A-F8800DDE17CC}" type="datetimeFigureOut">
              <a:rPr lang="ru-RU" smtClean="0"/>
              <a:t>22.06.2023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34688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4D1717A-2767-4B12-BB6A-F8800DDE17CC}" type="datetimeFigureOut">
              <a:rPr lang="ru-RU" smtClean="0"/>
              <a:t>22.06.2023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42279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4D1717A-2767-4B12-BB6A-F8800DDE17CC}" type="datetimeFigureOut">
              <a:rPr lang="ru-RU" smtClean="0"/>
              <a:t>22.06.2023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259033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1717A-2767-4B12-BB6A-F8800DDE17CC}" type="datetimeFigureOut">
              <a:rPr lang="ru-RU" smtClean="0"/>
              <a:t>22.06.2023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98303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24D1717A-2767-4B12-BB6A-F8800DDE17CC}" type="datetimeFigureOut">
              <a:rPr lang="ru-RU" smtClean="0"/>
              <a:t>22.06.2023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168261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4D1717A-2767-4B12-BB6A-F8800DDE17CC}" type="datetimeFigureOut">
              <a:rPr lang="ru-RU" smtClean="0"/>
              <a:t>22.06.2023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4AB6550-2C92-47D8-98FA-DEF576FAE170}" type="slidenum">
              <a:rPr lang="ru-RU" smtClean="0"/>
              <a:t>‹#›</a:t>
            </a:fld>
            <a:endParaRPr lang="ru-RU"/>
          </a:p>
        </p:txBody>
      </p:sp>
    </p:spTree>
    <p:extLst>
      <p:ext uri="{BB962C8B-B14F-4D97-AF65-F5344CB8AC3E}">
        <p14:creationId xmlns:p14="http://schemas.microsoft.com/office/powerpoint/2010/main" val="426207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1717A-2767-4B12-BB6A-F8800DDE17CC}" type="datetimeFigureOut">
              <a:rPr lang="ru-RU" smtClean="0"/>
              <a:t>22.06.2023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AB6550-2C92-47D8-98FA-DEF576FAE170}" type="slidenum">
              <a:rPr lang="ru-RU" smtClean="0"/>
              <a:t>‹#›</a:t>
            </a:fld>
            <a:endParaRPr lang="ru-RU"/>
          </a:p>
        </p:txBody>
      </p:sp>
    </p:spTree>
    <p:extLst>
      <p:ext uri="{BB962C8B-B14F-4D97-AF65-F5344CB8AC3E}">
        <p14:creationId xmlns:p14="http://schemas.microsoft.com/office/powerpoint/2010/main" val="160276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laravel.com/" TargetMode="External"/><Relationship Id="rId1" Type="http://schemas.openxmlformats.org/officeDocument/2006/relationships/slideLayout" Target="../slideLayouts/slideLayout2.xml"/><Relationship Id="rId4" Type="http://schemas.openxmlformats.org/officeDocument/2006/relationships/hyperlink" Target="https://www.php.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A5506871-B46B-4FDD-BD3D-49861499C1A0}"/>
              </a:ext>
            </a:extLst>
          </p:cNvPr>
          <p:cNvSpPr>
            <a:spLocks noGrp="1"/>
          </p:cNvSpPr>
          <p:nvPr>
            <p:ph type="subTitle" idx="1"/>
          </p:nvPr>
        </p:nvSpPr>
        <p:spPr>
          <a:xfrm>
            <a:off x="1106425" y="832500"/>
            <a:ext cx="9052560" cy="5705460"/>
          </a:xfrm>
        </p:spPr>
        <p:txBody>
          <a:bodyPr>
            <a:normAutofit/>
          </a:bodyPr>
          <a:lstStyle/>
          <a:p>
            <a:pPr algn="ctr"/>
            <a:r>
              <a:rPr lang="en-US" sz="3600" b="1" dirty="0">
                <a:solidFill>
                  <a:schemeClr val="tx2">
                    <a:lumMod val="75000"/>
                  </a:schemeClr>
                </a:solidFill>
                <a:latin typeface="Times New Roman" pitchFamily="18" charset="0"/>
                <a:cs typeface="Times New Roman" pitchFamily="18" charset="0"/>
              </a:rPr>
              <a:t>Muhammad </a:t>
            </a:r>
            <a:r>
              <a:rPr lang="en-US" sz="3600" b="1" dirty="0" smtClean="0">
                <a:solidFill>
                  <a:schemeClr val="tx2">
                    <a:lumMod val="75000"/>
                  </a:schemeClr>
                </a:solidFill>
                <a:latin typeface="Times New Roman" pitchFamily="18" charset="0"/>
                <a:cs typeface="Times New Roman" pitchFamily="18" charset="0"/>
              </a:rPr>
              <a:t>al-</a:t>
            </a:r>
            <a:r>
              <a:rPr lang="en-US" sz="3600" b="1" dirty="0" err="1" smtClean="0">
                <a:solidFill>
                  <a:schemeClr val="tx2">
                    <a:lumMod val="75000"/>
                  </a:schemeClr>
                </a:solidFill>
                <a:latin typeface="Times New Roman" pitchFamily="18" charset="0"/>
                <a:cs typeface="Times New Roman" pitchFamily="18" charset="0"/>
              </a:rPr>
              <a:t>Xorazmiy</a:t>
            </a:r>
            <a:r>
              <a:rPr lang="en-US" sz="3600" b="1" dirty="0" smtClean="0">
                <a:solidFill>
                  <a:schemeClr val="tx2">
                    <a:lumMod val="75000"/>
                  </a:schemeClr>
                </a:solidFill>
                <a:latin typeface="Times New Roman" pitchFamily="18" charset="0"/>
                <a:cs typeface="Times New Roman" pitchFamily="18" charset="0"/>
              </a:rPr>
              <a:t> </a:t>
            </a:r>
            <a:r>
              <a:rPr lang="en-US" sz="3600" b="1" dirty="0" err="1">
                <a:solidFill>
                  <a:schemeClr val="tx2">
                    <a:lumMod val="75000"/>
                  </a:schemeClr>
                </a:solidFill>
                <a:latin typeface="Times New Roman" pitchFamily="18" charset="0"/>
                <a:cs typeface="Times New Roman" pitchFamily="18" charset="0"/>
              </a:rPr>
              <a:t>nomidagi</a:t>
            </a:r>
            <a:r>
              <a:rPr lang="en-US" sz="3600" b="1" dirty="0">
                <a:solidFill>
                  <a:schemeClr val="tx2">
                    <a:lumMod val="75000"/>
                  </a:schemeClr>
                </a:solidFill>
                <a:latin typeface="Times New Roman" pitchFamily="18" charset="0"/>
                <a:cs typeface="Times New Roman" pitchFamily="18" charset="0"/>
              </a:rPr>
              <a:t> TATU </a:t>
            </a:r>
            <a:r>
              <a:rPr lang="en-US" sz="3600" b="1" dirty="0" err="1">
                <a:solidFill>
                  <a:schemeClr val="tx2">
                    <a:lumMod val="75000"/>
                  </a:schemeClr>
                </a:solidFill>
                <a:latin typeface="Times New Roman" pitchFamily="18" charset="0"/>
                <a:cs typeface="Times New Roman" pitchFamily="18" charset="0"/>
              </a:rPr>
              <a:t>Urganch</a:t>
            </a:r>
            <a:r>
              <a:rPr lang="en-US" sz="3600" b="1" dirty="0">
                <a:solidFill>
                  <a:schemeClr val="tx2">
                    <a:lumMod val="75000"/>
                  </a:schemeClr>
                </a:solidFill>
                <a:latin typeface="Times New Roman" pitchFamily="18" charset="0"/>
                <a:cs typeface="Times New Roman" pitchFamily="18" charset="0"/>
              </a:rPr>
              <a:t> </a:t>
            </a:r>
            <a:r>
              <a:rPr lang="en-US" sz="3600" b="1" dirty="0" err="1">
                <a:solidFill>
                  <a:schemeClr val="tx2">
                    <a:lumMod val="75000"/>
                  </a:schemeClr>
                </a:solidFill>
                <a:latin typeface="Times New Roman" pitchFamily="18" charset="0"/>
                <a:cs typeface="Times New Roman" pitchFamily="18" charset="0"/>
              </a:rPr>
              <a:t>filiali</a:t>
            </a:r>
            <a:r>
              <a:rPr lang="en-US" sz="3600" b="1" dirty="0">
                <a:solidFill>
                  <a:schemeClr val="tx2">
                    <a:lumMod val="75000"/>
                  </a:schemeClr>
                </a:solidFill>
                <a:latin typeface="Times New Roman" pitchFamily="18" charset="0"/>
                <a:cs typeface="Times New Roman" pitchFamily="18" charset="0"/>
              </a:rPr>
              <a:t> 942-20 </a:t>
            </a:r>
            <a:r>
              <a:rPr lang="en-US" sz="3600" b="1" dirty="0" err="1">
                <a:solidFill>
                  <a:schemeClr val="tx2">
                    <a:lumMod val="75000"/>
                  </a:schemeClr>
                </a:solidFill>
                <a:latin typeface="Times New Roman" pitchFamily="18" charset="0"/>
                <a:cs typeface="Times New Roman" pitchFamily="18" charset="0"/>
              </a:rPr>
              <a:t>guruh</a:t>
            </a:r>
            <a:r>
              <a:rPr lang="en-US" sz="3600" b="1" dirty="0">
                <a:solidFill>
                  <a:schemeClr val="tx2">
                    <a:lumMod val="75000"/>
                  </a:schemeClr>
                </a:solidFill>
                <a:latin typeface="Times New Roman" pitchFamily="18" charset="0"/>
                <a:cs typeface="Times New Roman" pitchFamily="18" charset="0"/>
              </a:rPr>
              <a:t> </a:t>
            </a:r>
            <a:r>
              <a:rPr lang="en-US" sz="3600" b="1" dirty="0" err="1">
                <a:solidFill>
                  <a:schemeClr val="tx2">
                    <a:lumMod val="75000"/>
                  </a:schemeClr>
                </a:solidFill>
                <a:latin typeface="Times New Roman" pitchFamily="18" charset="0"/>
                <a:cs typeface="Times New Roman" pitchFamily="18" charset="0"/>
              </a:rPr>
              <a:t>talabasi</a:t>
            </a:r>
            <a:r>
              <a:rPr lang="en-US" sz="3600" b="1" dirty="0">
                <a:solidFill>
                  <a:schemeClr val="tx2">
                    <a:lumMod val="75000"/>
                  </a:schemeClr>
                </a:solidFill>
                <a:latin typeface="Times New Roman" pitchFamily="18" charset="0"/>
                <a:cs typeface="Times New Roman" pitchFamily="18" charset="0"/>
              </a:rPr>
              <a:t> </a:t>
            </a:r>
            <a:r>
              <a:rPr lang="en-US" sz="3600" b="1" dirty="0" err="1" smtClean="0">
                <a:solidFill>
                  <a:schemeClr val="tx2">
                    <a:lumMod val="75000"/>
                  </a:schemeClr>
                </a:solidFill>
                <a:latin typeface="Times New Roman" pitchFamily="18" charset="0"/>
                <a:cs typeface="Times New Roman" pitchFamily="18" charset="0"/>
              </a:rPr>
              <a:t>Raxmatullayev</a:t>
            </a:r>
            <a:r>
              <a:rPr lang="en-US" sz="3600" b="1" dirty="0" smtClean="0">
                <a:solidFill>
                  <a:schemeClr val="tx2">
                    <a:lumMod val="75000"/>
                  </a:schemeClr>
                </a:solidFill>
                <a:latin typeface="Times New Roman" pitchFamily="18" charset="0"/>
                <a:cs typeface="Times New Roman" pitchFamily="18" charset="0"/>
              </a:rPr>
              <a:t> </a:t>
            </a:r>
            <a:r>
              <a:rPr lang="en-US" sz="3600" b="1" dirty="0" err="1" smtClean="0">
                <a:solidFill>
                  <a:schemeClr val="tx2">
                    <a:lumMod val="75000"/>
                  </a:schemeClr>
                </a:solidFill>
                <a:latin typeface="Times New Roman" pitchFamily="18" charset="0"/>
                <a:cs typeface="Times New Roman" pitchFamily="18" charset="0"/>
              </a:rPr>
              <a:t>Azizbekning</a:t>
            </a:r>
            <a:r>
              <a:rPr lang="en-US" sz="3600" b="1" dirty="0">
                <a:solidFill>
                  <a:schemeClr val="tx2">
                    <a:lumMod val="75000"/>
                  </a:schemeClr>
                </a:solidFill>
                <a:latin typeface="Times New Roman" pitchFamily="18" charset="0"/>
                <a:cs typeface="Times New Roman" pitchFamily="18" charset="0"/>
              </a:rPr>
              <a:t/>
            </a:r>
            <a:br>
              <a:rPr lang="en-US" sz="3600" b="1" dirty="0">
                <a:solidFill>
                  <a:schemeClr val="tx2">
                    <a:lumMod val="75000"/>
                  </a:schemeClr>
                </a:solidFill>
                <a:latin typeface="Times New Roman" pitchFamily="18" charset="0"/>
                <a:cs typeface="Times New Roman" pitchFamily="18" charset="0"/>
              </a:rPr>
            </a:br>
            <a:r>
              <a:rPr lang="en-US" sz="3600" b="1" dirty="0" err="1">
                <a:solidFill>
                  <a:srgbClr val="FF0000"/>
                </a:solidFill>
                <a:latin typeface="Times New Roman" pitchFamily="18" charset="0"/>
                <a:cs typeface="Times New Roman" pitchFamily="18" charset="0"/>
              </a:rPr>
              <a:t>kurs</a:t>
            </a:r>
            <a:r>
              <a:rPr lang="en-US" sz="3600" b="1" dirty="0">
                <a:solidFill>
                  <a:srgbClr val="FF0000"/>
                </a:solidFill>
                <a:latin typeface="Times New Roman" pitchFamily="18" charset="0"/>
                <a:cs typeface="Times New Roman" pitchFamily="18" charset="0"/>
              </a:rPr>
              <a:t> </a:t>
            </a:r>
            <a:r>
              <a:rPr lang="en-US" sz="3600" b="1" dirty="0" err="1">
                <a:solidFill>
                  <a:srgbClr val="FF0000"/>
                </a:solidFill>
                <a:latin typeface="Times New Roman" pitchFamily="18" charset="0"/>
                <a:cs typeface="Times New Roman" pitchFamily="18" charset="0"/>
              </a:rPr>
              <a:t>ishi</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err="1">
                <a:solidFill>
                  <a:srgbClr val="FF0000"/>
                </a:solidFill>
                <a:latin typeface="Times New Roman" pitchFamily="18" charset="0"/>
                <a:cs typeface="Times New Roman" pitchFamily="18" charset="0"/>
              </a:rPr>
              <a:t>Mavzu</a:t>
            </a:r>
            <a:r>
              <a:rPr lang="en-US" sz="3600" b="1" dirty="0">
                <a:solidFill>
                  <a:srgbClr val="FF0000"/>
                </a:solidFill>
                <a:latin typeface="Times New Roman" pitchFamily="18" charset="0"/>
                <a:cs typeface="Times New Roman"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Kitoblar</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javoni</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ilovasini</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ishlab</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chiqish</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              </a:t>
            </a:r>
            <a:r>
              <a:rPr lang="en-US" sz="3600" b="1" dirty="0" smtClean="0">
                <a:solidFill>
                  <a:srgbClr val="FF0000"/>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Rahbar:Allamova</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Shahlo</a:t>
            </a:r>
            <a:r>
              <a:rPr lang="en-US" sz="3600" b="1" dirty="0" smtClean="0">
                <a:solidFill>
                  <a:schemeClr val="tx1"/>
                </a:solidFill>
                <a:latin typeface="Times New Roman" pitchFamily="18" charset="0"/>
                <a:cs typeface="Times New Roman" pitchFamily="18" charset="0"/>
              </a:rPr>
              <a:t> </a:t>
            </a:r>
            <a:endParaRPr lang="ru-RU"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13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F278CD-CED4-4368-BE33-E9A12A9B87EF}"/>
              </a:ext>
            </a:extLst>
          </p:cNvPr>
          <p:cNvSpPr>
            <a:spLocks noGrp="1"/>
          </p:cNvSpPr>
          <p:nvPr>
            <p:ph type="title"/>
          </p:nvPr>
        </p:nvSpPr>
        <p:spPr>
          <a:xfrm>
            <a:off x="1086074" y="2765839"/>
            <a:ext cx="10353761" cy="1326321"/>
          </a:xfrm>
        </p:spPr>
        <p:txBody>
          <a:bodyPr/>
          <a:lstStyle/>
          <a:p>
            <a:pPr algn="ctr"/>
            <a:r>
              <a:rPr lang="en-US" b="1" dirty="0" err="1">
                <a:solidFill>
                  <a:schemeClr val="tx1"/>
                </a:solidFill>
                <a:latin typeface="Times New Roman" panose="02020603050405020304" pitchFamily="18" charset="0"/>
                <a:cs typeface="Times New Roman" panose="02020603050405020304" pitchFamily="18" charset="0"/>
              </a:rPr>
              <a:t>E’tiboringiz</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uchun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rahmat</a:t>
            </a:r>
            <a:endParaRPr lang="ru-RU"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000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C1A9EA-E5A7-4189-92B0-91C89A4608D7}"/>
              </a:ext>
            </a:extLst>
          </p:cNvPr>
          <p:cNvSpPr>
            <a:spLocks noGrp="1"/>
          </p:cNvSpPr>
          <p:nvPr>
            <p:ph type="title"/>
          </p:nvPr>
        </p:nvSpPr>
        <p:spPr/>
        <p:txBody>
          <a:bodyPr/>
          <a:lstStyle/>
          <a:p>
            <a:pPr algn="ctr"/>
            <a:r>
              <a:rPr lang="en-US" b="1" dirty="0" err="1">
                <a:solidFill>
                  <a:schemeClr val="tx1"/>
                </a:solidFill>
                <a:latin typeface="Times New Roman" panose="02020603050405020304" pitchFamily="18" charset="0"/>
                <a:cs typeface="Times New Roman" panose="02020603050405020304" pitchFamily="18" charset="0"/>
              </a:rPr>
              <a:t>Reja</a:t>
            </a:r>
            <a:r>
              <a:rPr lang="en-US" b="1" dirty="0">
                <a:solidFill>
                  <a:schemeClr val="tx1"/>
                </a:solidFill>
                <a:latin typeface="Times New Roman" panose="02020603050405020304" pitchFamily="18" charset="0"/>
                <a:cs typeface="Times New Roman" panose="02020603050405020304" pitchFamily="18" charset="0"/>
              </a:rPr>
              <a:t>:</a:t>
            </a:r>
            <a:endParaRPr lang="ru-RU" b="1" dirty="0">
              <a:solidFill>
                <a:schemeClr val="tx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9999924E-8C6D-4665-A7C9-7EFF7516F5F8}"/>
              </a:ext>
            </a:extLst>
          </p:cNvPr>
          <p:cNvSpPr>
            <a:spLocks noGrp="1"/>
          </p:cNvSpPr>
          <p:nvPr>
            <p:ph idx="1"/>
          </p:nvPr>
        </p:nvSpPr>
        <p:spPr>
          <a:xfrm>
            <a:off x="913795" y="2096064"/>
            <a:ext cx="10353762" cy="2826016"/>
          </a:xfrm>
        </p:spPr>
        <p:txBody>
          <a:bodyPr>
            <a:normAutofit/>
          </a:bodyPr>
          <a:lstStyle/>
          <a:p>
            <a:r>
              <a:rPr lang="en-US" sz="4000" dirty="0">
                <a:latin typeface="Times New Roman" panose="02020603050405020304" pitchFamily="18" charset="0"/>
                <a:cs typeface="Times New Roman" panose="02020603050405020304" pitchFamily="18" charset="0"/>
              </a:rPr>
              <a:t>1.	</a:t>
            </a:r>
            <a:r>
              <a:rPr lang="en-US" sz="4000" dirty="0">
                <a:effectLst/>
                <a:latin typeface="Times New Roman" panose="02020603050405020304" pitchFamily="18" charset="0"/>
                <a:cs typeface="Times New Roman" panose="02020603050405020304" pitchFamily="18" charset="0"/>
              </a:rPr>
              <a:t>XXI </a:t>
            </a:r>
            <a:r>
              <a:rPr lang="en-US" sz="4000" dirty="0" err="1">
                <a:effectLst/>
                <a:latin typeface="Times New Roman" panose="02020603050405020304" pitchFamily="18" charset="0"/>
                <a:cs typeface="Times New Roman" panose="02020603050405020304" pitchFamily="18" charset="0"/>
              </a:rPr>
              <a:t>asrda</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kitobning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òrni</a:t>
            </a:r>
            <a:r>
              <a:rPr lang="en-US" sz="4000" dirty="0">
                <a:effectLst/>
                <a:latin typeface="Times New Roman" panose="02020603050405020304" pitchFamily="18" charset="0"/>
                <a:cs typeface="Times New Roman" panose="02020603050405020304" pitchFamily="18" charset="0"/>
              </a:rPr>
              <a:t>.</a:t>
            </a:r>
          </a:p>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Ilova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haqida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ma’lumot</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Xulosa</a:t>
            </a:r>
            <a:endParaRPr lang="en-US" sz="4000" dirty="0">
              <a:latin typeface="Times New Roman" panose="02020603050405020304" pitchFamily="18" charset="0"/>
              <a:cs typeface="Times New Roman" panose="02020603050405020304" pitchFamily="18" charset="0"/>
            </a:endParaRPr>
          </a:p>
          <a:p>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034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a:solidFill>
                  <a:schemeClr val="tx1"/>
                </a:solidFill>
                <a:latin typeface="Times New Roman" panose="02020603050405020304" pitchFamily="18" charset="0"/>
                <a:cs typeface="Times New Roman" panose="02020603050405020304" pitchFamily="18" charset="0"/>
              </a:rPr>
              <a:t>Masalaning qo’yilishi</a:t>
            </a:r>
            <a:endParaRPr lang="en-US" dirty="0"/>
          </a:p>
        </p:txBody>
      </p:sp>
      <p:sp>
        <p:nvSpPr>
          <p:cNvPr id="3" name="Объект 2"/>
          <p:cNvSpPr>
            <a:spLocks noGrp="1"/>
          </p:cNvSpPr>
          <p:nvPr>
            <p:ph idx="1"/>
          </p:nvPr>
        </p:nvSpPr>
        <p:spPr/>
        <p:txBody>
          <a:bodyPr>
            <a:normAutofit lnSpcReduction="10000"/>
          </a:bodyPr>
          <a:lstStyle/>
          <a:p>
            <a:r>
              <a:rPr lang="uz-Latn-UZ" dirty="0">
                <a:latin typeface="Times New Roman" panose="02020603050405020304" pitchFamily="18" charset="0"/>
                <a:cs typeface="Times New Roman" panose="02020603050405020304" pitchFamily="18" charset="0"/>
              </a:rPr>
              <a:t>Hozirgi kunda dunyoda Kitob o’qish uchun kitob sotib olish shart emas o’zingiz yoqtirgan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uz-Latn-UZ" dirty="0">
                <a:latin typeface="Times New Roman" panose="02020603050405020304" pitchFamily="18" charset="0"/>
                <a:cs typeface="Times New Roman" panose="02020603050405020304" pitchFamily="18" charset="0"/>
              </a:rPr>
              <a:t>kitoblarni javonga taqlab qo’yish imkoniyati mavjud bo’ladi badiy kitoblar uchun bir qator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uz-Latn-UZ" dirty="0">
                <a:latin typeface="Times New Roman" panose="02020603050405020304" pitchFamily="18" charset="0"/>
                <a:cs typeface="Times New Roman" panose="02020603050405020304" pitchFamily="18" charset="0"/>
              </a:rPr>
              <a:t>ertak kitoblar uchun bir qator va maktab darsliklari uchun bir qator. </a:t>
            </a:r>
            <a:endParaRPr lang="ru-RU" dirty="0">
              <a:latin typeface="Times New Roman" panose="02020603050405020304" pitchFamily="18" charset="0"/>
              <a:cs typeface="Times New Roman" panose="02020603050405020304" pitchFamily="18" charset="0"/>
            </a:endParaRPr>
          </a:p>
          <a:p>
            <a:pPr lvl="0"/>
            <a:r>
              <a:rPr lang="uz-Latn-UZ" dirty="0">
                <a:latin typeface="Times New Roman" panose="02020603050405020304" pitchFamily="18" charset="0"/>
                <a:cs typeface="Times New Roman" panose="02020603050405020304" pitchFamily="18" charset="0"/>
              </a:rPr>
              <a:t>Kitob javoni ishlab chiqish uchun mobil ilovani Andrioid Studio orqali  va </a:t>
            </a:r>
            <a:endParaRPr lang="en-US" dirty="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      </a:t>
            </a:r>
            <a:r>
              <a:rPr lang="uz-Latn-UZ" dirty="0">
                <a:latin typeface="Times New Roman" panose="02020603050405020304" pitchFamily="18" charset="0"/>
                <a:cs typeface="Times New Roman" panose="02020603050405020304" pitchFamily="18" charset="0"/>
              </a:rPr>
              <a:t>web saytni PhpStrom orqali ishlab chiqish;</a:t>
            </a:r>
            <a:endParaRPr lang="ru-RU" dirty="0">
              <a:latin typeface="Times New Roman" panose="02020603050405020304" pitchFamily="18" charset="0"/>
              <a:cs typeface="Times New Roman" panose="02020603050405020304" pitchFamily="18" charset="0"/>
            </a:endParaRPr>
          </a:p>
          <a:p>
            <a:pPr lvl="0"/>
            <a:r>
              <a:rPr lang="uz-Latn-UZ" dirty="0">
                <a:latin typeface="Times New Roman" panose="02020603050405020304" pitchFamily="18" charset="0"/>
                <a:cs typeface="Times New Roman" panose="02020603050405020304" pitchFamily="18" charset="0"/>
              </a:rPr>
              <a:t> Dasturlash tili orqali ilovalarni dasturiy ta’minotini ishlab chiqish;</a:t>
            </a:r>
            <a:endParaRPr lang="ru-RU" dirty="0">
              <a:latin typeface="Times New Roman" panose="02020603050405020304" pitchFamily="18" charset="0"/>
              <a:cs typeface="Times New Roman" panose="02020603050405020304" pitchFamily="18" charset="0"/>
            </a:endParaRPr>
          </a:p>
          <a:p>
            <a:pPr lvl="0"/>
            <a:r>
              <a:rPr lang="uz-Latn-UZ" dirty="0">
                <a:latin typeface="Times New Roman" panose="02020603050405020304" pitchFamily="18" charset="0"/>
                <a:cs typeface="Times New Roman" panose="02020603050405020304" pitchFamily="18" charset="0"/>
              </a:rPr>
              <a:t>Mobil ilova va web saytda ma’lumotlar bilan birgalikda misol va masalalardan foydalanish;</a:t>
            </a:r>
            <a:endParaRPr lang="ru-RU" dirty="0">
              <a:latin typeface="Times New Roman" panose="02020603050405020304" pitchFamily="18" charset="0"/>
              <a:cs typeface="Times New Roman" panose="02020603050405020304" pitchFamily="18" charset="0"/>
            </a:endParaRPr>
          </a:p>
          <a:p>
            <a:r>
              <a:rPr lang="uz-Latn-UZ" dirty="0">
                <a:latin typeface="Times New Roman" panose="02020603050405020304" pitchFamily="18" charset="0"/>
                <a:cs typeface="Times New Roman" panose="02020603050405020304" pitchFamily="18" charset="0"/>
              </a:rPr>
              <a:t>Foydalanuvchi o’qiyotgan kitobini kelgan yeridan davom eta olishi.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668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F56F7F-6A04-463D-87DA-86DA104021D4}"/>
              </a:ext>
            </a:extLst>
          </p:cNvPr>
          <p:cNvSpPr>
            <a:spLocks noGrp="1"/>
          </p:cNvSpPr>
          <p:nvPr>
            <p:ph idx="1"/>
          </p:nvPr>
        </p:nvSpPr>
        <p:spPr>
          <a:xfrm>
            <a:off x="913795" y="371061"/>
            <a:ext cx="10353762" cy="6294782"/>
          </a:xfrm>
        </p:spPr>
        <p:txBody>
          <a:bodyPr/>
          <a:lstStyle/>
          <a:p>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10 ta </a:t>
            </a:r>
            <a:r>
              <a:rPr lang="en-US" dirty="0" err="1">
                <a:effectLst/>
                <a:latin typeface="Times New Roman" panose="02020603050405020304" pitchFamily="18" charset="0"/>
                <a:cs typeface="Times New Roman" panose="02020603050405020304" pitchFamily="18" charset="0"/>
              </a:rPr>
              <a:t>sabab</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biz </a:t>
            </a:r>
            <a:r>
              <a:rPr lang="en-US" dirty="0" err="1">
                <a:effectLst/>
                <a:latin typeface="Times New Roman" panose="02020603050405020304" pitchFamily="18" charset="0"/>
                <a:cs typeface="Times New Roman" panose="02020603050405020304" pitchFamily="18" charset="0"/>
              </a:rPr>
              <a:t>uchun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vaqtimizda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eng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yoqimli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mashg'ulotlardan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biridir</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Kundalik</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hayotimizdan</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uzoqlashamiz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dunyoga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tasavvur</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qilamiz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Shunday</a:t>
            </a:r>
            <a:endParaRPr lang="en-US"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bo'lsada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odamni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undovchi</a:t>
            </a:r>
            <a:r>
              <a:rPr lang="en-US" dirty="0">
                <a:effectLst/>
                <a:latin typeface="Times New Roman" panose="02020603050405020304" pitchFamily="18" charset="0"/>
                <a:cs typeface="Times New Roman" panose="02020603050405020304" pitchFamily="18" charset="0"/>
              </a:rPr>
              <a:t> 10 ta </a:t>
            </a:r>
            <a:r>
              <a:rPr lang="en-US" dirty="0" err="1">
                <a:effectLst/>
                <a:latin typeface="Times New Roman" panose="02020603050405020304" pitchFamily="18" charset="0"/>
                <a:cs typeface="Times New Roman" panose="02020603050405020304" pitchFamily="18" charset="0"/>
              </a:rPr>
              <a:t>sabab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mavjud</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1)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xotira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saqlashning</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saqlash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oladi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2)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nerv</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mustahkamlanadi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3) </a:t>
            </a:r>
            <a:r>
              <a:rPr lang="en-US" dirty="0" err="1">
                <a:effectLst/>
                <a:latin typeface="Times New Roman" panose="02020603050405020304" pitchFamily="18" charset="0"/>
                <a:cs typeface="Times New Roman" panose="02020603050405020304" pitchFamily="18" charset="0"/>
              </a:rPr>
              <a:t>So´z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boyligimizni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yanada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boyitishga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va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davolashga</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4)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o´qishga</a:t>
            </a:r>
            <a:r>
              <a:rPr lang="en-US" dirty="0">
                <a:effectLst/>
                <a:latin typeface="Times New Roman" panose="02020603050405020304" pitchFamily="18" charset="0"/>
                <a:cs typeface="Times New Roman" panose="02020603050405020304" pitchFamily="18" charset="0"/>
              </a:rPr>
              <a:t> ham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5)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oʻqish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tez</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uxlab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qolishga</a:t>
            </a:r>
            <a:r>
              <a:rPr lang="en-US" dirty="0">
                <a:effectLst/>
                <a:latin typeface="Times New Roman" panose="02020603050405020304" pitchFamily="18" charset="0"/>
                <a:cs typeface="Times New Roman" panose="02020603050405020304" pitchFamily="18" charset="0"/>
              </a:rPr>
              <a:t> ham </a:t>
            </a:r>
            <a:r>
              <a:rPr lang="en-US" dirty="0" err="1">
                <a:effectLst/>
                <a:latin typeface="Times New Roman" panose="02020603050405020304" pitchFamily="18" charset="0"/>
                <a:cs typeface="Times New Roman" panose="02020603050405020304" pitchFamily="18" charset="0"/>
              </a:rPr>
              <a:t>yordam</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beradi</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6) </a:t>
            </a:r>
            <a:r>
              <a:rPr lang="en-US" dirty="0" err="1">
                <a:effectLst/>
                <a:latin typeface="Times New Roman" panose="02020603050405020304" pitchFamily="18" charset="0"/>
                <a:cs typeface="Times New Roman" panose="02020603050405020304" pitchFamily="18" charset="0"/>
              </a:rPr>
              <a:t>Kitob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o'qish</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ijtimoiy</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ongni</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rivojlantiradi</a:t>
            </a:r>
            <a:r>
              <a:rPr lang="en-US" dirty="0">
                <a:effectLst/>
                <a:latin typeface="Times New Roman" panose="02020603050405020304" pitchFamily="18" charset="0"/>
                <a:cs typeface="Times New Roman" panose="02020603050405020304" pitchFamily="18" charset="0"/>
              </a:rPr>
              <a:t>.</a:t>
            </a:r>
          </a:p>
          <a:p>
            <a:r>
              <a:rPr lang="ru-RU" altLang="ru-RU" dirty="0">
                <a:effectLst/>
                <a:latin typeface="Times New Roman" panose="02020603050405020304" pitchFamily="18" charset="0"/>
                <a:cs typeface="Times New Roman" panose="02020603050405020304" pitchFamily="18" charset="0"/>
              </a:rPr>
              <a:t>7)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kreativlikni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kuchaytiradi</a:t>
            </a:r>
            <a:r>
              <a:rPr lang="ru-RU" altLang="ru-RU" dirty="0">
                <a:effectLst/>
                <a:latin typeface="Times New Roman" panose="02020603050405020304" pitchFamily="18" charset="0"/>
                <a:cs typeface="Times New Roman" panose="02020603050405020304" pitchFamily="18" charset="0"/>
              </a:rPr>
              <a:t>.</a:t>
            </a:r>
            <a:endParaRPr lang="en-US" altLang="ru-RU" dirty="0">
              <a:effectLst/>
              <a:latin typeface="Times New Roman" panose="02020603050405020304" pitchFamily="18" charset="0"/>
              <a:cs typeface="Times New Roman" panose="02020603050405020304" pitchFamily="18" charset="0"/>
            </a:endParaRPr>
          </a:p>
          <a:p>
            <a:r>
              <a:rPr lang="ru-RU" altLang="ru-RU" dirty="0">
                <a:effectLst/>
                <a:latin typeface="Times New Roman" panose="02020603050405020304" pitchFamily="18" charset="0"/>
                <a:cs typeface="Times New Roman" panose="02020603050405020304" pitchFamily="18" charset="0"/>
              </a:rPr>
              <a:t>8)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dunyoqarashni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olib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boradi</a:t>
            </a:r>
            <a:r>
              <a:rPr lang="ru-RU" altLang="ru-RU" dirty="0">
                <a:effectLst/>
                <a:latin typeface="Times New Roman" panose="02020603050405020304" pitchFamily="18" charset="0"/>
                <a:cs typeface="Times New Roman" panose="02020603050405020304" pitchFamily="18" charset="0"/>
              </a:rPr>
              <a:t>.</a:t>
            </a:r>
            <a:endParaRPr lang="en-US" altLang="ru-RU" dirty="0">
              <a:effectLst/>
              <a:latin typeface="Times New Roman" panose="02020603050405020304" pitchFamily="18" charset="0"/>
              <a:cs typeface="Times New Roman" panose="02020603050405020304" pitchFamily="18" charset="0"/>
            </a:endParaRPr>
          </a:p>
          <a:p>
            <a:r>
              <a:rPr lang="ru-RU" altLang="ru-RU" dirty="0">
                <a:effectLst/>
                <a:latin typeface="Times New Roman" panose="02020603050405020304" pitchFamily="18" charset="0"/>
                <a:cs typeface="Times New Roman" panose="02020603050405020304" pitchFamily="18" charset="0"/>
              </a:rPr>
              <a:t>9) </a:t>
            </a:r>
            <a:r>
              <a:rPr lang="ru-RU" altLang="ru-RU" dirty="0" err="1">
                <a:effectLst/>
                <a:latin typeface="Times New Roman" panose="02020603050405020304" pitchFamily="18" charset="0"/>
                <a:cs typeface="Times New Roman" panose="02020603050405020304" pitchFamily="18" charset="0"/>
              </a:rPr>
              <a:t>Kitob</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o‘qish</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diqqatni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jamlashni</a:t>
            </a:r>
            <a:r>
              <a:rPr lang="ru-RU" altLang="ru-RU" dirty="0">
                <a:effectLst/>
                <a:latin typeface="Times New Roman" panose="02020603050405020304" pitchFamily="18" charset="0"/>
                <a:cs typeface="Times New Roman" panose="02020603050405020304" pitchFamily="18" charset="0"/>
              </a:rPr>
              <a:t> </a:t>
            </a:r>
            <a:r>
              <a:rPr lang="ru-RU" altLang="ru-RU" dirty="0" err="1">
                <a:effectLst/>
                <a:latin typeface="Times New Roman" panose="02020603050405020304" pitchFamily="18" charset="0"/>
                <a:cs typeface="Times New Roman" panose="02020603050405020304" pitchFamily="18" charset="0"/>
              </a:rPr>
              <a:t>o‘rgatadi</a:t>
            </a:r>
            <a:r>
              <a:rPr lang="ru-RU" altLang="ru-RU" dirty="0">
                <a:effectLst/>
                <a:latin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7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60F54-29CB-4569-9954-D56529CF71B5}"/>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DB3CB0D7-3909-4635-852F-89C7C9399302}"/>
              </a:ext>
            </a:extLst>
          </p:cNvPr>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66057510-2CF0-4B5E-9794-D652F0D4B75F}"/>
              </a:ext>
            </a:extLst>
          </p:cNvPr>
          <p:cNvPicPr>
            <a:picLocks noChangeAspect="1"/>
          </p:cNvPicPr>
          <p:nvPr/>
        </p:nvPicPr>
        <p:blipFill>
          <a:blip r:embed="rId2"/>
          <a:stretch>
            <a:fillRect/>
          </a:stretch>
        </p:blipFill>
        <p:spPr>
          <a:xfrm>
            <a:off x="0" y="39757"/>
            <a:ext cx="12192000" cy="6818243"/>
          </a:xfrm>
          <a:prstGeom prst="rect">
            <a:avLst/>
          </a:prstGeom>
        </p:spPr>
      </p:pic>
    </p:spTree>
    <p:extLst>
      <p:ext uri="{BB962C8B-B14F-4D97-AF65-F5344CB8AC3E}">
        <p14:creationId xmlns:p14="http://schemas.microsoft.com/office/powerpoint/2010/main" val="313867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EB420-D330-468B-B1F5-68305D2C7DC8}"/>
              </a:ext>
            </a:extLst>
          </p:cNvPr>
          <p:cNvSpPr>
            <a:spLocks noGrp="1"/>
          </p:cNvSpPr>
          <p:nvPr>
            <p:ph type="title"/>
          </p:nvPr>
        </p:nvSpPr>
        <p:spPr>
          <a:xfrm>
            <a:off x="6202017" y="1086679"/>
            <a:ext cx="5209512" cy="1326321"/>
          </a:xfrm>
        </p:spPr>
        <p:txBody>
          <a:bodyPr>
            <a:normAutofit/>
          </a:bodyPr>
          <a:lstStyle/>
          <a:p>
            <a:r>
              <a:rPr lang="en-US" dirty="0" err="1" smtClean="0">
                <a:solidFill>
                  <a:schemeClr val="tx1"/>
                </a:solidFill>
                <a:latin typeface="Times New Roman" panose="02020603050405020304" pitchFamily="18" charset="0"/>
                <a:cs typeface="Times New Roman" panose="02020603050405020304" pitchFamily="18" charset="0"/>
              </a:rPr>
              <a:t>Ilovaning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umumiy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korinshi</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Объект 3">
            <a:extLst>
              <a:ext uri="{FF2B5EF4-FFF2-40B4-BE49-F238E27FC236}">
                <a16:creationId xmlns:a16="http://schemas.microsoft.com/office/drawing/2014/main" id="{D79E259F-A450-42EE-AB15-CF6D6FDC7422}"/>
              </a:ext>
            </a:extLst>
          </p:cNvPr>
          <p:cNvPicPr>
            <a:picLocks noGrp="1" noChangeAspect="1"/>
          </p:cNvPicPr>
          <p:nvPr>
            <p:ph idx="1"/>
          </p:nvPr>
        </p:nvPicPr>
        <p:blipFill>
          <a:blip r:embed="rId2"/>
          <a:stretch>
            <a:fillRect/>
          </a:stretch>
        </p:blipFill>
        <p:spPr>
          <a:xfrm>
            <a:off x="780471" y="0"/>
            <a:ext cx="5063738" cy="6857999"/>
          </a:xfrm>
          <a:prstGeom prst="rect">
            <a:avLst/>
          </a:prstGeom>
        </p:spPr>
      </p:pic>
    </p:spTree>
    <p:extLst>
      <p:ext uri="{BB962C8B-B14F-4D97-AF65-F5344CB8AC3E}">
        <p14:creationId xmlns:p14="http://schemas.microsoft.com/office/powerpoint/2010/main" val="18113975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84EADE-91E6-4121-AE78-5E49E5136C53}"/>
              </a:ext>
            </a:extLst>
          </p:cNvPr>
          <p:cNvSpPr>
            <a:spLocks noGrp="1"/>
          </p:cNvSpPr>
          <p:nvPr>
            <p:ph type="title"/>
          </p:nvPr>
        </p:nvSpPr>
        <p:spPr/>
        <p:txBody>
          <a:bodyPr/>
          <a:lstStyle/>
          <a:p>
            <a:r>
              <a:rPr lang="en-US" dirty="0" err="1">
                <a:solidFill>
                  <a:schemeClr val="tx1"/>
                </a:solidFill>
                <a:latin typeface="Times New Roman" panose="02020603050405020304" pitchFamily="18" charset="0"/>
                <a:cs typeface="Times New Roman" panose="02020603050405020304" pitchFamily="18" charset="0"/>
              </a:rPr>
              <a:t>Ilova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haqida</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BCA5B36-35D4-4EB2-8DD9-249E318960B1}"/>
              </a:ext>
            </a:extLst>
          </p:cNvPr>
          <p:cNvSpPr>
            <a:spLocks noGrp="1"/>
          </p:cNvSpPr>
          <p:nvPr>
            <p:ph idx="1"/>
          </p:nvPr>
        </p:nvSpPr>
        <p:spPr>
          <a:xfrm>
            <a:off x="516230" y="2096064"/>
            <a:ext cx="10353762" cy="4152336"/>
          </a:xfrm>
        </p:spPr>
        <p:txBody>
          <a:bodyPr/>
          <a:lstStyle/>
          <a:p>
            <a:r>
              <a:rPr lang="en-US" dirty="0" err="1">
                <a:latin typeface="Times New Roman" panose="02020603050405020304" pitchFamily="18" charset="0"/>
                <a:cs typeface="Times New Roman" panose="02020603050405020304" pitchFamily="18" charset="0"/>
              </a:rPr>
              <a:t>Ilova</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dasturlash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tilida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yozilgan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Ilovada</a:t>
            </a:r>
            <a:r>
              <a:rPr lang="en-US" dirty="0">
                <a:latin typeface="Times New Roman" panose="02020603050405020304" pitchFamily="18" charset="0"/>
                <a:cs typeface="Times New Roman" panose="02020603050405020304" pitchFamily="18" charset="0"/>
              </a:rPr>
              <a:t> har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foydalanuvchi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o’qizga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yoqadigan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kitoblarni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joylashi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avval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ro’yhatdan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o’tishi</a:t>
            </a:r>
            <a:r>
              <a:rPr lang="en-US" dirty="0">
                <a:latin typeface="Times New Roman" panose="02020603050405020304" pitchFamily="18" charset="0"/>
                <a:cs typeface="Times New Roman" panose="02020603050405020304" pitchFamily="18" charset="0"/>
              </a:rPr>
              <a:t> talab </a:t>
            </a:r>
            <a:r>
              <a:rPr lang="en-US" dirty="0" err="1">
                <a:latin typeface="Times New Roman" panose="02020603050405020304" pitchFamily="18" charset="0"/>
                <a:cs typeface="Times New Roman" panose="02020603050405020304" pitchFamily="18" charset="0"/>
              </a:rPr>
              <a:t>qilinadi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a:t>
            </a:r>
            <a:r>
              <a:rPr lang="en-US" dirty="0">
                <a:latin typeface="Times New Roman" panose="02020603050405020304" pitchFamily="18" charset="0"/>
                <a:cs typeface="Times New Roman" panose="02020603050405020304" pitchFamily="18" charset="0"/>
              </a:rPr>
              <a:t> responsive (har </a:t>
            </a:r>
            <a:r>
              <a:rPr lang="en-US" dirty="0" err="1">
                <a:latin typeface="Times New Roman" panose="02020603050405020304" pitchFamily="18" charset="0"/>
                <a:cs typeface="Times New Roman" panose="02020603050405020304" pitchFamily="18" charset="0"/>
              </a:rPr>
              <a:t>qanday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qurilmalar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displeyiga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moshlashadi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Ilovani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telefonni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gorizantal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holatga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keltirib</a:t>
            </a:r>
            <a:r>
              <a:rPr lang="en-US" dirty="0">
                <a:latin typeface="Times New Roman" panose="02020603050405020304" pitchFamily="18" charset="0"/>
                <a:cs typeface="Times New Roman" panose="02020603050405020304" pitchFamily="18" charset="0"/>
              </a:rPr>
              <a:t> ham </a:t>
            </a:r>
            <a:r>
              <a:rPr lang="en-US" dirty="0" err="1">
                <a:latin typeface="Times New Roman" panose="02020603050405020304" pitchFamily="18" charset="0"/>
                <a:cs typeface="Times New Roman" panose="02020603050405020304" pitchFamily="18" charset="0"/>
              </a:rPr>
              <a:t>ishlatish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istalgan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ko‘rishi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o‘zgartirishi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o‘zi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istagan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ko‘rinishga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keltirishi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qo’shimcha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funksiyalar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qo’shishi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mumkin</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669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BE7433-D808-4EE3-9B73-2BA6E7F6069A}"/>
              </a:ext>
            </a:extLst>
          </p:cNvPr>
          <p:cNvSpPr>
            <a:spLocks noGrp="1"/>
          </p:cNvSpPr>
          <p:nvPr>
            <p:ph type="title"/>
          </p:nvPr>
        </p:nvSpPr>
        <p:spPr>
          <a:xfrm>
            <a:off x="913794" y="0"/>
            <a:ext cx="10353761" cy="1326321"/>
          </a:xfrm>
        </p:spPr>
        <p:txBody>
          <a:bodyPr/>
          <a:lstStyle/>
          <a:p>
            <a:r>
              <a:rPr lang="en-US" dirty="0" err="1">
                <a:solidFill>
                  <a:schemeClr val="tx1"/>
                </a:solidFill>
              </a:rPr>
              <a:t>Xulosa</a:t>
            </a:r>
            <a:endParaRPr lang="ru-RU" dirty="0">
              <a:solidFill>
                <a:schemeClr val="tx1"/>
              </a:solidFill>
            </a:endParaRPr>
          </a:p>
        </p:txBody>
      </p:sp>
      <p:sp>
        <p:nvSpPr>
          <p:cNvPr id="3" name="Объект 2">
            <a:extLst>
              <a:ext uri="{FF2B5EF4-FFF2-40B4-BE49-F238E27FC236}">
                <a16:creationId xmlns:a16="http://schemas.microsoft.com/office/drawing/2014/main" id="{CFAD80E8-10CF-4E3E-ACA2-66A01211453F}"/>
              </a:ext>
            </a:extLst>
          </p:cNvPr>
          <p:cNvSpPr>
            <a:spLocks noGrp="1"/>
          </p:cNvSpPr>
          <p:nvPr>
            <p:ph idx="1"/>
          </p:nvPr>
        </p:nvSpPr>
        <p:spPr>
          <a:xfrm>
            <a:off x="913795" y="901149"/>
            <a:ext cx="8998831" cy="5738190"/>
          </a:xfrm>
        </p:spPr>
        <p:txBody>
          <a:bodyPr>
            <a:normAutofit/>
          </a:bodyPr>
          <a:lstStyle/>
          <a:p>
            <a:r>
              <a:rPr lang="uz-Latn-UZ" dirty="0">
                <a:effectLst/>
                <a:latin typeface="Times New Roman" panose="02020603050405020304" pitchFamily="18" charset="0"/>
                <a:cs typeface="Times New Roman" panose="02020603050405020304" pitchFamily="18" charset="0"/>
              </a:rPr>
              <a:t>Kitoblarni o’qish mobaynida  shuni tushunish mumkinki, kitob o’qish insonni fikrlashga, sabr-toqatga ,kengroq fikirlashga , gapirish,ovqatlanish madaniyatini o’rgatadi va bu hayotda eng kerakli omillardan hisoblanadi.</a:t>
            </a:r>
            <a:endParaRPr lang="ru-RU" dirty="0">
              <a:effectLst/>
              <a:latin typeface="Times New Roman" panose="02020603050405020304" pitchFamily="18" charset="0"/>
              <a:cs typeface="Times New Roman" panose="02020603050405020304" pitchFamily="18" charset="0"/>
            </a:endParaRPr>
          </a:p>
          <a:p>
            <a:r>
              <a:rPr lang="uz-Latn-UZ" dirty="0">
                <a:effectLst/>
                <a:latin typeface="Times New Roman" panose="02020603050405020304" pitchFamily="18" charset="0"/>
                <a:cs typeface="Times New Roman" panose="02020603050405020304" pitchFamily="18" charset="0"/>
              </a:rPr>
              <a:t>        Mobil ilova va web saytni ishlab chiqishni boshlaganimda juda ko’p o’ylandim, uni mukammal yaratishga harakat qildim. Men yaratgan bu ilova yoshidan qat’iy nazar barcha foydalanuvchilarga foyda keltirishiga ishonaman. Hozirgi kunda bunday beminnat ta’limga yo’naltirilgan ilovalar soni ko’p emas. Ko’pchilik bunday dasturlar pullik va foydalanuvchilar ularni sotib olishga ba’zida imkonlari bo’lmaydi. Shuning uchun men mobil ilovam va web saytimni  </a:t>
            </a:r>
            <a:r>
              <a:rPr lang="en-US" dirty="0" err="1">
                <a:effectLst/>
                <a:latin typeface="Times New Roman" panose="02020603050405020304" pitchFamily="18" charset="0"/>
                <a:cs typeface="Times New Roman" panose="02020603050405020304" pitchFamily="18" charset="0"/>
              </a:rPr>
              <a:t>ishlab</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chiqdim</a:t>
            </a:r>
            <a:endParaRPr lang="ru-RU" dirty="0">
              <a:effectLst/>
              <a:latin typeface="Times New Roman" panose="02020603050405020304" pitchFamily="18" charset="0"/>
              <a:cs typeface="Times New Roman" panose="02020603050405020304" pitchFamily="18" charset="0"/>
            </a:endParaRPr>
          </a:p>
          <a:p>
            <a:r>
              <a:rPr lang="es-NI" dirty="0">
                <a:effectLst/>
                <a:latin typeface="Times New Roman" panose="02020603050405020304" pitchFamily="18" charset="0"/>
                <a:cs typeface="Times New Roman" panose="02020603050405020304" pitchFamily="18" charset="0"/>
              </a:rPr>
              <a:t>Ushbu bitiruv malakaviy ishimda quyidagi </a:t>
            </a:r>
            <a:r>
              <a:rPr lang="es-NI" b="1" dirty="0">
                <a:effectLst/>
                <a:latin typeface="Times New Roman" panose="02020603050405020304" pitchFamily="18" charset="0"/>
                <a:cs typeface="Times New Roman" panose="02020603050405020304" pitchFamily="18" charset="0"/>
              </a:rPr>
              <a:t> </a:t>
            </a:r>
            <a:r>
              <a:rPr lang="es-NI" dirty="0">
                <a:effectLst/>
                <a:latin typeface="Times New Roman" panose="02020603050405020304" pitchFamily="18" charset="0"/>
                <a:cs typeface="Times New Roman" panose="02020603050405020304" pitchFamily="18" charset="0"/>
              </a:rPr>
              <a:t>vazifalar bajarildi: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 Mavzuga oid mobil ilova va web saytlar tahlil qilindi;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Mobil ilova va web sayt yatarish uchun zarur dasturlarni o’rganib chiqildi;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 Kitoboni mobil ilova va sayt maketini loyihalandi;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Mobil ilova va web saytni yaratildi;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Foydalanuvchilar uchun qulay interfeys yaratildi;</a:t>
            </a:r>
            <a:endParaRPr lang="ru-RU" dirty="0">
              <a:effectLst/>
              <a:latin typeface="Times New Roman" panose="02020603050405020304" pitchFamily="18" charset="0"/>
              <a:cs typeface="Times New Roman" panose="02020603050405020304" pitchFamily="18" charset="0"/>
            </a:endParaRPr>
          </a:p>
          <a:p>
            <a:pPr lvl="0"/>
            <a:r>
              <a:rPr lang="es-NI" dirty="0">
                <a:effectLst/>
                <a:latin typeface="Times New Roman" panose="02020603050405020304" pitchFamily="18" charset="0"/>
                <a:cs typeface="Times New Roman" panose="02020603050405020304" pitchFamily="18" charset="0"/>
              </a:rPr>
              <a:t>Foydalanuvchlar uchun bilimlarini sinab ko’rish imkoniyatlari shakllantirildi.</a:t>
            </a:r>
            <a:endParaRPr lang="ru-RU" dirty="0">
              <a:effectLst/>
              <a:latin typeface="Times New Roman" panose="02020603050405020304" pitchFamily="18" charset="0"/>
              <a:cs typeface="Times New Roman" panose="02020603050405020304" pitchFamily="18" charset="0"/>
            </a:endParaRPr>
          </a:p>
          <a:p>
            <a:endParaRPr lang="ru-RU"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015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C2EEBE-96F7-48EC-A4FD-37060B559244}"/>
              </a:ext>
            </a:extLst>
          </p:cNvPr>
          <p:cNvSpPr>
            <a:spLocks noGrp="1"/>
          </p:cNvSpPr>
          <p:nvPr>
            <p:ph type="title"/>
          </p:nvPr>
        </p:nvSpPr>
        <p:spPr/>
        <p:txBody>
          <a:bodyPr/>
          <a:lstStyle/>
          <a:p>
            <a:pPr algn="ctr"/>
            <a:r>
              <a:rPr lang="en-US" dirty="0" err="1">
                <a:solidFill>
                  <a:schemeClr val="tx1"/>
                </a:solidFill>
              </a:rPr>
              <a:t>Foydalanilgan</a:t>
            </a:r>
            <a:r>
              <a:rPr lang="en-US" dirty="0">
                <a:solidFill>
                  <a:schemeClr val="tx1"/>
                </a:solidFill>
              </a:rPr>
              <a:t> </a:t>
            </a:r>
            <a:r>
              <a:rPr lang="en-US" dirty="0" err="1">
                <a:solidFill>
                  <a:schemeClr val="tx1"/>
                </a:solidFill>
              </a:rPr>
              <a:t>Adabiyorlar</a:t>
            </a:r>
            <a:endParaRPr lang="ru-RU" dirty="0">
              <a:solidFill>
                <a:schemeClr val="tx1"/>
              </a:solidFill>
            </a:endParaRPr>
          </a:p>
        </p:txBody>
      </p:sp>
      <p:sp>
        <p:nvSpPr>
          <p:cNvPr id="3" name="Объект 2">
            <a:extLst>
              <a:ext uri="{FF2B5EF4-FFF2-40B4-BE49-F238E27FC236}">
                <a16:creationId xmlns:a16="http://schemas.microsoft.com/office/drawing/2014/main" id="{00A90330-1236-4A82-83C3-8C733C6D4CDD}"/>
              </a:ext>
            </a:extLst>
          </p:cNvPr>
          <p:cNvSpPr>
            <a:spLocks noGrp="1"/>
          </p:cNvSpPr>
          <p:nvPr>
            <p:ph idx="1"/>
          </p:nvPr>
        </p:nvSpPr>
        <p:spPr/>
        <p:txBody>
          <a:bodyPr>
            <a:normAutofit/>
          </a:bodyPr>
          <a:lstStyle/>
          <a:p>
            <a:r>
              <a:rPr lang="en-US" sz="3200" dirty="0">
                <a:solidFill>
                  <a:schemeClr val="tx1"/>
                </a:solidFill>
                <a:hlinkClick r:id="rId2">
                  <a:extLst>
                    <a:ext uri="{A12FA001-AC4F-418D-AE19-62706E023703}">
                      <ahyp:hlinkClr xmlns:ahyp="http://schemas.microsoft.com/office/drawing/2018/hyperlinkcolor" xmlns="" val="tx"/>
                    </a:ext>
                  </a:extLst>
                </a:hlinkClick>
              </a:rPr>
              <a:t>https://laravel.com/</a:t>
            </a:r>
            <a:endParaRPr lang="en-US" sz="3200" dirty="0">
              <a:solidFill>
                <a:schemeClr val="tx1"/>
              </a:solidFill>
            </a:endParaRPr>
          </a:p>
          <a:p>
            <a:r>
              <a:rPr lang="en-US" sz="3200" dirty="0">
                <a:solidFill>
                  <a:schemeClr val="tx1"/>
                </a:solidFill>
                <a:hlinkClick r:id="rId3">
                  <a:extLst>
                    <a:ext uri="{A12FA001-AC4F-418D-AE19-62706E023703}">
                      <ahyp:hlinkClr xmlns:ahyp="http://schemas.microsoft.com/office/drawing/2018/hyperlinkcolor" xmlns="" val="tx"/>
                    </a:ext>
                  </a:extLst>
                </a:hlinkClick>
              </a:rPr>
              <a:t>https://www.youtube.com/</a:t>
            </a:r>
            <a:endParaRPr lang="en-US" sz="3200" dirty="0">
              <a:solidFill>
                <a:schemeClr val="tx1"/>
              </a:solidFill>
            </a:endParaRPr>
          </a:p>
          <a:p>
            <a:r>
              <a:rPr lang="en-US" sz="3200" dirty="0">
                <a:solidFill>
                  <a:schemeClr val="tx1"/>
                </a:solidFill>
                <a:hlinkClick r:id="rId4">
                  <a:extLst>
                    <a:ext uri="{A12FA001-AC4F-418D-AE19-62706E023703}">
                      <ahyp:hlinkClr xmlns:ahyp="http://schemas.microsoft.com/office/drawing/2018/hyperlinkcolor" xmlns="" val="tx"/>
                    </a:ext>
                  </a:extLst>
                </a:hlinkClick>
              </a:rPr>
              <a:t>https://www.php.net/</a:t>
            </a:r>
            <a:endParaRPr lang="en-US" sz="3200" dirty="0">
              <a:solidFill>
                <a:schemeClr val="tx1"/>
              </a:solidFill>
            </a:endParaRPr>
          </a:p>
          <a:p>
            <a:r>
              <a:rPr lang="en-US" sz="3200" dirty="0">
                <a:solidFill>
                  <a:schemeClr val="tx1"/>
                </a:solidFill>
              </a:rPr>
              <a:t>https://stackoverflow.com/</a:t>
            </a:r>
            <a:endParaRPr lang="ru-RU" sz="3200" dirty="0">
              <a:solidFill>
                <a:schemeClr val="tx1"/>
              </a:solidFill>
            </a:endParaRPr>
          </a:p>
        </p:txBody>
      </p:sp>
    </p:spTree>
    <p:extLst>
      <p:ext uri="{BB962C8B-B14F-4D97-AF65-F5344CB8AC3E}">
        <p14:creationId xmlns:p14="http://schemas.microsoft.com/office/powerpoint/2010/main" val="232010116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637</TotalTime>
  <Words>354</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Wingdings 3</vt:lpstr>
      <vt:lpstr>Аспект</vt:lpstr>
      <vt:lpstr>Презентация PowerPoint</vt:lpstr>
      <vt:lpstr>Reja:</vt:lpstr>
      <vt:lpstr>Masalaning qo’yilishi</vt:lpstr>
      <vt:lpstr>Презентация PowerPoint</vt:lpstr>
      <vt:lpstr>Презентация PowerPoint</vt:lpstr>
      <vt:lpstr>Ilovaning umumiy korinshi</vt:lpstr>
      <vt:lpstr>Ilova haqida</vt:lpstr>
      <vt:lpstr>Xulosa</vt:lpstr>
      <vt:lpstr>Foydalanilgan Adabiyorlar</vt:lpstr>
      <vt:lpstr>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Mavzu:Androidda Kitoblar javoni ilovasini ishlab chiqish</dc:title>
  <dc:creator>Sanjar Kalandarov</dc:creator>
  <cp:lastModifiedBy>Beksulton Abdurahmanov</cp:lastModifiedBy>
  <cp:revision>26</cp:revision>
  <dcterms:created xsi:type="dcterms:W3CDTF">2023-01-10T21:19:04Z</dcterms:created>
  <dcterms:modified xsi:type="dcterms:W3CDTF">2023-06-22T13:28:08Z</dcterms:modified>
</cp:coreProperties>
</file>