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81" r:id="rId2"/>
    <p:sldId id="261" r:id="rId3"/>
    <p:sldId id="283" r:id="rId4"/>
    <p:sldId id="268" r:id="rId5"/>
    <p:sldId id="273" r:id="rId6"/>
    <p:sldId id="278"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aziz" initials="A" lastIdx="2" clrIdx="0">
    <p:extLst>
      <p:ext uri="{19B8F6BF-5375-455C-9EA6-DF929625EA0E}">
        <p15:presenceInfo xmlns:p15="http://schemas.microsoft.com/office/powerpoint/2012/main" userId="02cec28d7fe46d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FFC000"/>
    <a:srgbClr val="42474A"/>
    <a:srgbClr val="53B9E6"/>
    <a:srgbClr val="E6F8FD"/>
    <a:srgbClr val="5CCCFA"/>
    <a:srgbClr val="ACE5FA"/>
    <a:srgbClr val="A8EA51"/>
    <a:srgbClr val="B2F35C"/>
    <a:srgbClr val="5CCD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81"/>
    <p:restoredTop sz="94696"/>
  </p:normalViewPr>
  <p:slideViewPr>
    <p:cSldViewPr snapToGrid="0" snapToObjects="1">
      <p:cViewPr>
        <p:scale>
          <a:sx n="33" d="100"/>
          <a:sy n="33" d="100"/>
        </p:scale>
        <p:origin x="19" y="350"/>
      </p:cViewPr>
      <p:guideLst>
        <p:guide orient="horz" pos="4320"/>
        <p:guide pos="76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text">
    <p:spTree>
      <p:nvGrpSpPr>
        <p:cNvPr id="1" name=""/>
        <p:cNvGrpSpPr/>
        <p:nvPr/>
      </p:nvGrpSpPr>
      <p:grpSpPr>
        <a:xfrm>
          <a:off x="0" y="0"/>
          <a:ext cx="0" cy="0"/>
          <a:chOff x="0" y="0"/>
          <a:chExt cx="0" cy="0"/>
        </a:xfrm>
      </p:grpSpPr>
      <p:sp>
        <p:nvSpPr>
          <p:cNvPr id="11" name="Текст заголовка"/>
          <p:cNvSpPr txBox="1">
            <a:spLocks noGrp="1"/>
          </p:cNvSpPr>
          <p:nvPr>
            <p:ph type="title"/>
          </p:nvPr>
        </p:nvSpPr>
        <p:spPr>
          <a:xfrm>
            <a:off x="1778000" y="2298700"/>
            <a:ext cx="20828000" cy="4648200"/>
          </a:xfrm>
          <a:prstGeom prst="rect">
            <a:avLst/>
          </a:prstGeom>
        </p:spPr>
        <p:txBody>
          <a:bodyPr anchor="b"/>
          <a:lstStyle/>
          <a:p>
            <a:r>
              <a:t>Текст заголовка</a:t>
            </a:r>
          </a:p>
        </p:txBody>
      </p:sp>
      <p:sp>
        <p:nvSpPr>
          <p:cNvPr id="12" name="Уровень текста 1…"/>
          <p:cNvSpPr txBox="1">
            <a:spLocks noGrp="1"/>
          </p:cNvSpPr>
          <p:nvPr>
            <p:ph type="body" sz="quarter" idx="1"/>
          </p:nvPr>
        </p:nvSpPr>
        <p:spPr>
          <a:xfrm>
            <a:off x="1778000" y="7073900"/>
            <a:ext cx="20828000" cy="1587500"/>
          </a:xfrm>
          <a:prstGeom prst="rect">
            <a:avLst/>
          </a:prstGeom>
        </p:spPr>
        <p:txBody>
          <a:bodyPr anchor="t"/>
          <a:lstStyle>
            <a:lvl1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1pPr>
            <a:lvl2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2pPr>
            <a:lvl3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3pPr>
            <a:lvl4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4pPr>
            <a:lvl5pPr marL="0" indent="0" algn="ctr">
              <a:lnSpc>
                <a:spcPct val="100000"/>
              </a:lnSpc>
              <a:spcBef>
                <a:spcPts val="0"/>
              </a:spcBef>
              <a:buSzTx/>
              <a:buNone/>
              <a:defRPr sz="5400">
                <a:solidFill>
                  <a:srgbClr val="000000"/>
                </a:solidFill>
                <a:latin typeface="Helvetica Neue"/>
                <a:ea typeface="Helvetica Neue"/>
                <a:cs typeface="Helvetica Neue"/>
                <a:sym typeface="Helvetica Neue"/>
              </a:defRP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3" name="Рисунок 2">
            <a:extLst>
              <a:ext uri="{FF2B5EF4-FFF2-40B4-BE49-F238E27FC236}">
                <a16:creationId xmlns:a16="http://schemas.microsoft.com/office/drawing/2014/main" id="{EB3C98CB-E115-5D47-AB31-667C03FA6ED4}"/>
              </a:ext>
            </a:extLst>
          </p:cNvPr>
          <p:cNvSpPr>
            <a:spLocks noGrp="1"/>
          </p:cNvSpPr>
          <p:nvPr>
            <p:ph type="pic" sz="quarter" idx="10"/>
          </p:nvPr>
        </p:nvSpPr>
        <p:spPr>
          <a:xfrm>
            <a:off x="4324350" y="2915980"/>
            <a:ext cx="2693988" cy="2693987"/>
          </a:xfrm>
          <a:solidFill>
            <a:schemeClr val="bg1">
              <a:lumMod val="85000"/>
            </a:schemeClr>
          </a:solidFill>
        </p:spPr>
        <p:txBody>
          <a:bodyPr/>
          <a:lstStyle/>
          <a:p>
            <a:endParaRPr lang="ru-RU"/>
          </a:p>
        </p:txBody>
      </p:sp>
      <p:sp>
        <p:nvSpPr>
          <p:cNvPr id="5" name="Рисунок 2">
            <a:extLst>
              <a:ext uri="{FF2B5EF4-FFF2-40B4-BE49-F238E27FC236}">
                <a16:creationId xmlns:a16="http://schemas.microsoft.com/office/drawing/2014/main" id="{206C1323-E77B-C640-B65D-40DFD38B0D41}"/>
              </a:ext>
            </a:extLst>
          </p:cNvPr>
          <p:cNvSpPr>
            <a:spLocks noGrp="1"/>
          </p:cNvSpPr>
          <p:nvPr>
            <p:ph type="pic" sz="quarter" idx="11"/>
          </p:nvPr>
        </p:nvSpPr>
        <p:spPr>
          <a:xfrm>
            <a:off x="7654496" y="2915980"/>
            <a:ext cx="2693988" cy="2693987"/>
          </a:xfrm>
          <a:solidFill>
            <a:schemeClr val="bg1">
              <a:lumMod val="85000"/>
            </a:schemeClr>
          </a:solidFill>
        </p:spPr>
        <p:txBody>
          <a:bodyPr/>
          <a:lstStyle/>
          <a:p>
            <a:endParaRPr lang="ru-RU"/>
          </a:p>
        </p:txBody>
      </p:sp>
      <p:sp>
        <p:nvSpPr>
          <p:cNvPr id="6" name="Рисунок 2">
            <a:extLst>
              <a:ext uri="{FF2B5EF4-FFF2-40B4-BE49-F238E27FC236}">
                <a16:creationId xmlns:a16="http://schemas.microsoft.com/office/drawing/2014/main" id="{3BC8246F-699D-AA45-8799-C36757A045C3}"/>
              </a:ext>
            </a:extLst>
          </p:cNvPr>
          <p:cNvSpPr>
            <a:spLocks noGrp="1"/>
          </p:cNvSpPr>
          <p:nvPr>
            <p:ph type="pic" sz="quarter" idx="12"/>
          </p:nvPr>
        </p:nvSpPr>
        <p:spPr>
          <a:xfrm>
            <a:off x="10984642" y="2915980"/>
            <a:ext cx="2693988" cy="2693987"/>
          </a:xfrm>
          <a:solidFill>
            <a:schemeClr val="bg1">
              <a:lumMod val="85000"/>
            </a:schemeClr>
          </a:solidFill>
        </p:spPr>
        <p:txBody>
          <a:bodyPr/>
          <a:lstStyle/>
          <a:p>
            <a:endParaRPr lang="ru-RU"/>
          </a:p>
        </p:txBody>
      </p:sp>
      <p:sp>
        <p:nvSpPr>
          <p:cNvPr id="7" name="Рисунок 2">
            <a:extLst>
              <a:ext uri="{FF2B5EF4-FFF2-40B4-BE49-F238E27FC236}">
                <a16:creationId xmlns:a16="http://schemas.microsoft.com/office/drawing/2014/main" id="{26986857-56CB-0041-8B91-C83C260396F6}"/>
              </a:ext>
            </a:extLst>
          </p:cNvPr>
          <p:cNvSpPr>
            <a:spLocks noGrp="1"/>
          </p:cNvSpPr>
          <p:nvPr>
            <p:ph type="pic" sz="quarter" idx="13"/>
          </p:nvPr>
        </p:nvSpPr>
        <p:spPr>
          <a:xfrm>
            <a:off x="14314788" y="2915980"/>
            <a:ext cx="2693988" cy="2693987"/>
          </a:xfrm>
          <a:solidFill>
            <a:schemeClr val="bg1">
              <a:lumMod val="85000"/>
            </a:schemeClr>
          </a:solidFill>
        </p:spPr>
        <p:txBody>
          <a:bodyPr/>
          <a:lstStyle/>
          <a:p>
            <a:endParaRPr lang="ru-RU"/>
          </a:p>
        </p:txBody>
      </p:sp>
      <p:sp>
        <p:nvSpPr>
          <p:cNvPr id="8" name="Рисунок 2">
            <a:extLst>
              <a:ext uri="{FF2B5EF4-FFF2-40B4-BE49-F238E27FC236}">
                <a16:creationId xmlns:a16="http://schemas.microsoft.com/office/drawing/2014/main" id="{B2B62DCB-C752-8C4F-BA2E-978FA9DB7A93}"/>
              </a:ext>
            </a:extLst>
          </p:cNvPr>
          <p:cNvSpPr>
            <a:spLocks noGrp="1"/>
          </p:cNvSpPr>
          <p:nvPr>
            <p:ph type="pic" sz="quarter" idx="14"/>
          </p:nvPr>
        </p:nvSpPr>
        <p:spPr>
          <a:xfrm>
            <a:off x="17644934" y="2915980"/>
            <a:ext cx="2693988" cy="2693987"/>
          </a:xfrm>
          <a:solidFill>
            <a:schemeClr val="bg1">
              <a:lumMod val="85000"/>
            </a:schemeClr>
          </a:solidFill>
        </p:spPr>
        <p:txBody>
          <a:bodyPr/>
          <a:lstStyle/>
          <a:p>
            <a:endParaRPr lang="ru-RU"/>
          </a:p>
        </p:txBody>
      </p:sp>
      <p:sp>
        <p:nvSpPr>
          <p:cNvPr id="14" name="Рисунок 2">
            <a:extLst>
              <a:ext uri="{FF2B5EF4-FFF2-40B4-BE49-F238E27FC236}">
                <a16:creationId xmlns:a16="http://schemas.microsoft.com/office/drawing/2014/main" id="{3463CEFD-53C8-274B-A6C8-5855C6562079}"/>
              </a:ext>
            </a:extLst>
          </p:cNvPr>
          <p:cNvSpPr>
            <a:spLocks noGrp="1"/>
          </p:cNvSpPr>
          <p:nvPr>
            <p:ph type="pic" sz="quarter" idx="15"/>
          </p:nvPr>
        </p:nvSpPr>
        <p:spPr>
          <a:xfrm>
            <a:off x="4324350" y="6252304"/>
            <a:ext cx="2693988" cy="2693987"/>
          </a:xfrm>
          <a:solidFill>
            <a:schemeClr val="bg1">
              <a:lumMod val="85000"/>
            </a:schemeClr>
          </a:solidFill>
        </p:spPr>
        <p:txBody>
          <a:bodyPr/>
          <a:lstStyle/>
          <a:p>
            <a:endParaRPr lang="ru-RU"/>
          </a:p>
        </p:txBody>
      </p:sp>
      <p:sp>
        <p:nvSpPr>
          <p:cNvPr id="15" name="Рисунок 2">
            <a:extLst>
              <a:ext uri="{FF2B5EF4-FFF2-40B4-BE49-F238E27FC236}">
                <a16:creationId xmlns:a16="http://schemas.microsoft.com/office/drawing/2014/main" id="{BED49A57-DD88-9F44-8BAC-3E57FEDDE42E}"/>
              </a:ext>
            </a:extLst>
          </p:cNvPr>
          <p:cNvSpPr>
            <a:spLocks noGrp="1"/>
          </p:cNvSpPr>
          <p:nvPr>
            <p:ph type="pic" sz="quarter" idx="16"/>
          </p:nvPr>
        </p:nvSpPr>
        <p:spPr>
          <a:xfrm>
            <a:off x="7654496" y="6252304"/>
            <a:ext cx="2693988" cy="2693987"/>
          </a:xfrm>
          <a:solidFill>
            <a:schemeClr val="bg1">
              <a:lumMod val="85000"/>
            </a:schemeClr>
          </a:solidFill>
        </p:spPr>
        <p:txBody>
          <a:bodyPr/>
          <a:lstStyle/>
          <a:p>
            <a:endParaRPr lang="ru-RU"/>
          </a:p>
        </p:txBody>
      </p:sp>
      <p:sp>
        <p:nvSpPr>
          <p:cNvPr id="16" name="Рисунок 2">
            <a:extLst>
              <a:ext uri="{FF2B5EF4-FFF2-40B4-BE49-F238E27FC236}">
                <a16:creationId xmlns:a16="http://schemas.microsoft.com/office/drawing/2014/main" id="{251EC372-2C25-5B47-A386-9C94E88D5010}"/>
              </a:ext>
            </a:extLst>
          </p:cNvPr>
          <p:cNvSpPr>
            <a:spLocks noGrp="1"/>
          </p:cNvSpPr>
          <p:nvPr>
            <p:ph type="pic" sz="quarter" idx="17"/>
          </p:nvPr>
        </p:nvSpPr>
        <p:spPr>
          <a:xfrm>
            <a:off x="10984642" y="6252304"/>
            <a:ext cx="2693988" cy="2693987"/>
          </a:xfrm>
          <a:solidFill>
            <a:schemeClr val="bg1">
              <a:lumMod val="85000"/>
            </a:schemeClr>
          </a:solidFill>
        </p:spPr>
        <p:txBody>
          <a:bodyPr/>
          <a:lstStyle/>
          <a:p>
            <a:endParaRPr lang="ru-RU"/>
          </a:p>
        </p:txBody>
      </p:sp>
      <p:sp>
        <p:nvSpPr>
          <p:cNvPr id="17" name="Рисунок 2">
            <a:extLst>
              <a:ext uri="{FF2B5EF4-FFF2-40B4-BE49-F238E27FC236}">
                <a16:creationId xmlns:a16="http://schemas.microsoft.com/office/drawing/2014/main" id="{EEE6B90F-ECE8-E547-B18F-5FD6C1D6AD60}"/>
              </a:ext>
            </a:extLst>
          </p:cNvPr>
          <p:cNvSpPr>
            <a:spLocks noGrp="1"/>
          </p:cNvSpPr>
          <p:nvPr>
            <p:ph type="pic" sz="quarter" idx="18"/>
          </p:nvPr>
        </p:nvSpPr>
        <p:spPr>
          <a:xfrm>
            <a:off x="14314788" y="6252304"/>
            <a:ext cx="2693988" cy="2693987"/>
          </a:xfrm>
          <a:solidFill>
            <a:schemeClr val="bg1">
              <a:lumMod val="85000"/>
            </a:schemeClr>
          </a:solidFill>
        </p:spPr>
        <p:txBody>
          <a:bodyPr/>
          <a:lstStyle/>
          <a:p>
            <a:endParaRPr lang="ru-RU"/>
          </a:p>
        </p:txBody>
      </p:sp>
      <p:sp>
        <p:nvSpPr>
          <p:cNvPr id="18" name="Рисунок 2">
            <a:extLst>
              <a:ext uri="{FF2B5EF4-FFF2-40B4-BE49-F238E27FC236}">
                <a16:creationId xmlns:a16="http://schemas.microsoft.com/office/drawing/2014/main" id="{C4C91A49-474A-5441-A28D-112DBBE07615}"/>
              </a:ext>
            </a:extLst>
          </p:cNvPr>
          <p:cNvSpPr>
            <a:spLocks noGrp="1"/>
          </p:cNvSpPr>
          <p:nvPr>
            <p:ph type="pic" sz="quarter" idx="19"/>
          </p:nvPr>
        </p:nvSpPr>
        <p:spPr>
          <a:xfrm>
            <a:off x="17644934" y="6252304"/>
            <a:ext cx="2693988" cy="2693987"/>
          </a:xfrm>
          <a:solidFill>
            <a:schemeClr val="bg1">
              <a:lumMod val="85000"/>
            </a:schemeClr>
          </a:solidFill>
        </p:spPr>
        <p:txBody>
          <a:bodyPr/>
          <a:lstStyle/>
          <a:p>
            <a:endParaRPr lang="ru-RU"/>
          </a:p>
        </p:txBody>
      </p:sp>
    </p:spTree>
    <p:extLst>
      <p:ext uri="{BB962C8B-B14F-4D97-AF65-F5344CB8AC3E}">
        <p14:creationId xmlns:p14="http://schemas.microsoft.com/office/powerpoint/2010/main" val="206451561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A32E-E979-4230-8498-E27F14B69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29AE8-2F2B-4006-8E55-989727C247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AE313-45CF-42C4-8D67-2729CDAC4290}"/>
              </a:ext>
            </a:extLst>
          </p:cNvPr>
          <p:cNvSpPr>
            <a:spLocks noGrp="1"/>
          </p:cNvSpPr>
          <p:nvPr>
            <p:ph type="dt" sz="half" idx="10"/>
          </p:nvPr>
        </p:nvSpPr>
        <p:spPr/>
        <p:txBody>
          <a:bodyPr/>
          <a:lstStyle/>
          <a:p>
            <a:fld id="{B0565DA3-109C-4BB0-9353-1E81ED7E1CC8}" type="datetimeFigureOut">
              <a:rPr lang="en-US" smtClean="0"/>
              <a:pPr/>
              <a:t>3/13/2022</a:t>
            </a:fld>
            <a:endParaRPr lang="en-US"/>
          </a:p>
        </p:txBody>
      </p:sp>
      <p:sp>
        <p:nvSpPr>
          <p:cNvPr id="5" name="Footer Placeholder 4">
            <a:extLst>
              <a:ext uri="{FF2B5EF4-FFF2-40B4-BE49-F238E27FC236}">
                <a16:creationId xmlns:a16="http://schemas.microsoft.com/office/drawing/2014/main" id="{3E97C648-53E2-46AB-BF90-D935CA14E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628C8-BA17-4575-902D-91B5D5C671CA}"/>
              </a:ext>
            </a:extLst>
          </p:cNvPr>
          <p:cNvSpPr>
            <a:spLocks noGrp="1"/>
          </p:cNvSpPr>
          <p:nvPr>
            <p:ph type="sldNum" sz="quarter" idx="12"/>
          </p:nvPr>
        </p:nvSpPr>
        <p:spPr>
          <a:xfrm>
            <a:off x="11946001" y="13081000"/>
            <a:ext cx="479298" cy="471924"/>
          </a:xfrm>
        </p:spPr>
        <p:txBody>
          <a:bodyPr/>
          <a:lstStyle/>
          <a:p>
            <a:fld id="{1046B996-B622-4B67-A455-51FC79324563}" type="slidenum">
              <a:rPr lang="en-US" smtClean="0"/>
              <a:pPr/>
              <a:t>‹#›</a:t>
            </a:fld>
            <a:endParaRPr lang="en-US"/>
          </a:p>
        </p:txBody>
      </p:sp>
    </p:spTree>
    <p:extLst>
      <p:ext uri="{BB962C8B-B14F-4D97-AF65-F5344CB8AC3E}">
        <p14:creationId xmlns:p14="http://schemas.microsoft.com/office/powerpoint/2010/main" val="4288085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A09FA1"/>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6" name="Рисунок 25">
            <a:extLst>
              <a:ext uri="{FF2B5EF4-FFF2-40B4-BE49-F238E27FC236}">
                <a16:creationId xmlns:a16="http://schemas.microsoft.com/office/drawing/2014/main" id="{1F0D9578-354A-46A1-9692-2112E5C23D66}"/>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94424" t="-77000" r="-99599" b="-77000"/>
          <a:stretch/>
        </p:blipFill>
        <p:spPr>
          <a:xfrm>
            <a:off x="8688388" y="0"/>
            <a:ext cx="16363950" cy="13716000"/>
          </a:xfrm>
          <a:prstGeom prst="parallelogram">
            <a:avLst>
              <a:gd name="adj" fmla="val 54625"/>
            </a:avLst>
          </a:prstGeom>
          <a:solidFill>
            <a:srgbClr val="FFC000"/>
          </a:solidFill>
        </p:spPr>
      </p:pic>
      <p:sp>
        <p:nvSpPr>
          <p:cNvPr id="43" name="Subtitle text">
            <a:extLst>
              <a:ext uri="{FF2B5EF4-FFF2-40B4-BE49-F238E27FC236}">
                <a16:creationId xmlns:a16="http://schemas.microsoft.com/office/drawing/2014/main" id="{D6654688-0FEC-EE41-9519-1958548A20EC}"/>
              </a:ext>
            </a:extLst>
          </p:cNvPr>
          <p:cNvSpPr txBox="1"/>
          <p:nvPr/>
        </p:nvSpPr>
        <p:spPr>
          <a:xfrm>
            <a:off x="2268282" y="2931228"/>
            <a:ext cx="9618919" cy="5898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spcBef>
                <a:spcPts val="2000"/>
              </a:spcBef>
              <a:defRPr sz="2600" cap="all" spc="780">
                <a:solidFill>
                  <a:srgbClr val="D7C2AC"/>
                </a:solidFill>
                <a:latin typeface="Roboto"/>
                <a:ea typeface="Roboto"/>
                <a:cs typeface="Roboto"/>
                <a:sym typeface="Roboto"/>
              </a:defRPr>
            </a:lvl1pPr>
          </a:lstStyle>
          <a:p>
            <a:r>
              <a:rPr lang="en-US" sz="8000" dirty="0">
                <a:solidFill>
                  <a:schemeClr val="bg1"/>
                </a:solidFill>
              </a:rPr>
              <a:t>We will create healthy and eco world together</a:t>
            </a:r>
          </a:p>
        </p:txBody>
      </p:sp>
    </p:spTree>
    <p:extLst>
      <p:ext uri="{BB962C8B-B14F-4D97-AF65-F5344CB8AC3E}">
        <p14:creationId xmlns:p14="http://schemas.microsoft.com/office/powerpoint/2010/main" val="19189117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027B3860-F560-FE4E-AD4E-DEBA8B4D543B}"/>
              </a:ext>
            </a:extLst>
          </p:cNvPr>
          <p:cNvGrpSpPr/>
          <p:nvPr/>
        </p:nvGrpSpPr>
        <p:grpSpPr>
          <a:xfrm>
            <a:off x="7551741" y="6101147"/>
            <a:ext cx="9280517" cy="4033348"/>
            <a:chOff x="7375375" y="7755983"/>
            <a:chExt cx="9280517" cy="4033348"/>
          </a:xfrm>
        </p:grpSpPr>
        <p:sp>
          <p:nvSpPr>
            <p:cNvPr id="14" name="Professional Slide Template">
              <a:extLst>
                <a:ext uri="{FF2B5EF4-FFF2-40B4-BE49-F238E27FC236}">
                  <a16:creationId xmlns:a16="http://schemas.microsoft.com/office/drawing/2014/main" id="{424CA995-3C46-D74F-B0E5-A24CACD2FAC4}"/>
                </a:ext>
              </a:extLst>
            </p:cNvPr>
            <p:cNvSpPr txBox="1"/>
            <p:nvPr/>
          </p:nvSpPr>
          <p:spPr>
            <a:xfrm>
              <a:off x="7375375" y="8501251"/>
              <a:ext cx="9280517" cy="32880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en-US" sz="11500" b="1" dirty="0">
                  <a:solidFill>
                    <a:schemeClr val="tx1"/>
                  </a:solidFill>
                  <a:latin typeface="Montserrat SemiBold" pitchFamily="2" charset="0"/>
                </a:rPr>
                <a:t>CHOSEN ONES</a:t>
              </a:r>
            </a:p>
          </p:txBody>
        </p:sp>
        <p:sp>
          <p:nvSpPr>
            <p:cNvPr id="3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Tem sequi nesciunt. Neque porro quisquam est, qui dolorem ipsum quia dolor sit amet, consectetur, adipisci velit, sed quia non numquam eius modi tempora incidunt ut labore et dolore magnam aliquam quaerat voluptatem. Ut enim ad minima veniam, quis nostrum exercitationem ullam…">
              <a:extLst>
                <a:ext uri="{FF2B5EF4-FFF2-40B4-BE49-F238E27FC236}">
                  <a16:creationId xmlns:a16="http://schemas.microsoft.com/office/drawing/2014/main" id="{FFCA7023-C4A6-8C43-9490-86A788C3B538}"/>
                </a:ext>
              </a:extLst>
            </p:cNvPr>
            <p:cNvSpPr txBox="1"/>
            <p:nvPr/>
          </p:nvSpPr>
          <p:spPr>
            <a:xfrm>
              <a:off x="9358020" y="7755983"/>
              <a:ext cx="5315225"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nSpc>
                  <a:spcPct val="120000"/>
                </a:lnSpc>
                <a:spcBef>
                  <a:spcPts val="2000"/>
                </a:spcBef>
                <a:defRPr sz="2600" b="0">
                  <a:solidFill>
                    <a:srgbClr val="969EA3"/>
                  </a:solidFill>
                  <a:latin typeface="Roboto"/>
                  <a:ea typeface="Roboto"/>
                  <a:cs typeface="Roboto"/>
                  <a:sym typeface="Roboto"/>
                </a:defRPr>
              </a:pPr>
              <a:r>
                <a:rPr lang="en-US" sz="4000" dirty="0">
                  <a:solidFill>
                    <a:schemeClr val="tx2"/>
                  </a:solidFill>
                </a:rPr>
                <a:t>from</a:t>
              </a:r>
              <a:r>
                <a:rPr lang="en-US" dirty="0">
                  <a:solidFill>
                    <a:schemeClr val="tx2"/>
                  </a:solidFill>
                </a:rPr>
                <a:t> </a:t>
              </a:r>
              <a:endParaRPr dirty="0">
                <a:solidFill>
                  <a:schemeClr val="tx2"/>
                </a:solidFill>
              </a:endParaRPr>
            </a:p>
          </p:txBody>
        </p:sp>
      </p:grpSp>
      <p:sp>
        <p:nvSpPr>
          <p:cNvPr id="16" name="Полилиния 11">
            <a:extLst>
              <a:ext uri="{FF2B5EF4-FFF2-40B4-BE49-F238E27FC236}">
                <a16:creationId xmlns:a16="http://schemas.microsoft.com/office/drawing/2014/main" id="{4AD7135B-34CE-40CF-B6E5-54789054E1E4}"/>
              </a:ext>
            </a:extLst>
          </p:cNvPr>
          <p:cNvSpPr/>
          <p:nvPr/>
        </p:nvSpPr>
        <p:spPr>
          <a:xfrm>
            <a:off x="8790911" y="552566"/>
            <a:ext cx="6802178" cy="6904553"/>
          </a:xfrm>
          <a:custGeom>
            <a:avLst/>
            <a:gdLst>
              <a:gd name="connsiteX0" fmla="*/ 0 w 495300"/>
              <a:gd name="connsiteY0" fmla="*/ 0 h 495300"/>
              <a:gd name="connsiteX1" fmla="*/ 496729 w 495300"/>
              <a:gd name="connsiteY1" fmla="*/ 0 h 495300"/>
              <a:gd name="connsiteX2" fmla="*/ 496729 w 495300"/>
              <a:gd name="connsiteY2" fmla="*/ 496729 h 495300"/>
              <a:gd name="connsiteX3" fmla="*/ 0 w 495300"/>
              <a:gd name="connsiteY3" fmla="*/ 496729 h 495300"/>
            </a:gdLst>
            <a:ahLst/>
            <a:cxnLst>
              <a:cxn ang="0">
                <a:pos x="connsiteX0" y="connsiteY0"/>
              </a:cxn>
              <a:cxn ang="0">
                <a:pos x="connsiteX1" y="connsiteY1"/>
              </a:cxn>
              <a:cxn ang="0">
                <a:pos x="connsiteX2" y="connsiteY2"/>
              </a:cxn>
              <a:cxn ang="0">
                <a:pos x="connsiteX3" y="connsiteY3"/>
              </a:cxn>
            </a:cxnLst>
            <a:rect l="l" t="t" r="r" b="b"/>
            <a:pathLst>
              <a:path w="495300" h="495300">
                <a:moveTo>
                  <a:pt x="0" y="0"/>
                </a:moveTo>
                <a:lnTo>
                  <a:pt x="496729" y="0"/>
                </a:lnTo>
                <a:lnTo>
                  <a:pt x="496729" y="496729"/>
                </a:lnTo>
                <a:lnTo>
                  <a:pt x="0" y="496729"/>
                </a:lnTo>
                <a:close/>
              </a:path>
            </a:pathLst>
          </a:custGeom>
          <a: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7600"/>
                      </a14:imgEffect>
                      <a14:imgEffect>
                        <a14:saturation sat="0"/>
                      </a14:imgEffect>
                      <a14:imgEffect>
                        <a14:brightnessContrast bright="-100000"/>
                      </a14:imgEffect>
                    </a14:imgLayer>
                  </a14:imgProps>
                </a:ext>
              </a:extLst>
            </a:blip>
            <a:stretch>
              <a:fillRect/>
            </a:stretch>
          </a:blip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89805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0151CA-4F17-486D-A55B-4FFDBA3708A3}"/>
              </a:ext>
            </a:extLst>
          </p:cNvPr>
          <p:cNvSpPr txBox="1"/>
          <p:nvPr/>
        </p:nvSpPr>
        <p:spPr>
          <a:xfrm>
            <a:off x="1353776" y="734605"/>
            <a:ext cx="20897850" cy="1107996"/>
          </a:xfrm>
          <a:prstGeom prst="rect">
            <a:avLst/>
          </a:prstGeom>
          <a:noFill/>
        </p:spPr>
        <p:txBody>
          <a:bodyPr wrap="square" lIns="0" tIns="0" rIns="0" bIns="0" rtlCol="0" anchor="t">
            <a:spAutoFit/>
          </a:bodyPr>
          <a:lstStyle/>
          <a:p>
            <a:r>
              <a:rPr lang="en-US" sz="7200" b="1" dirty="0">
                <a:solidFill>
                  <a:schemeClr val="tx1"/>
                </a:solidFill>
                <a:latin typeface="Montserrat SemiBold" pitchFamily="2" charset="0"/>
              </a:rPr>
              <a:t>T-BIKE’s Mission </a:t>
            </a:r>
          </a:p>
        </p:txBody>
      </p:sp>
      <p:sp>
        <p:nvSpPr>
          <p:cNvPr id="9" name="Slide Number Placeholder 8">
            <a:extLst>
              <a:ext uri="{FF2B5EF4-FFF2-40B4-BE49-F238E27FC236}">
                <a16:creationId xmlns:a16="http://schemas.microsoft.com/office/drawing/2014/main" id="{C260EA6C-E7C9-438A-A850-C2C66A35075C}"/>
              </a:ext>
            </a:extLst>
          </p:cNvPr>
          <p:cNvSpPr>
            <a:spLocks noGrp="1"/>
          </p:cNvSpPr>
          <p:nvPr>
            <p:ph type="sldNum" sz="quarter" idx="12"/>
          </p:nvPr>
        </p:nvSpPr>
        <p:spPr>
          <a:xfrm>
            <a:off x="20703643" y="12712701"/>
            <a:ext cx="274114" cy="471924"/>
          </a:xfrm>
        </p:spPr>
        <p:txBody>
          <a:bodyPr/>
          <a:lstStyle/>
          <a:p>
            <a:fld id="{1046B996-B622-4B67-A455-51FC79324563}" type="slidenum">
              <a:rPr lang="en-US" smtClean="0">
                <a:solidFill>
                  <a:schemeClr val="bg1"/>
                </a:solidFill>
              </a:rPr>
              <a:pPr/>
              <a:t>3</a:t>
            </a:fld>
            <a:endParaRPr lang="en-US" dirty="0">
              <a:solidFill>
                <a:schemeClr val="bg1"/>
              </a:solidFill>
            </a:endParaRPr>
          </a:p>
        </p:txBody>
      </p:sp>
      <p:sp>
        <p:nvSpPr>
          <p:cNvPr id="4" name="Rectangle 3">
            <a:extLst>
              <a:ext uri="{FF2B5EF4-FFF2-40B4-BE49-F238E27FC236}">
                <a16:creationId xmlns:a16="http://schemas.microsoft.com/office/drawing/2014/main" id="{38C37A62-D4DE-47E8-8D85-CB5A7DC56BA2}"/>
              </a:ext>
            </a:extLst>
          </p:cNvPr>
          <p:cNvSpPr/>
          <p:nvPr/>
        </p:nvSpPr>
        <p:spPr>
          <a:xfrm>
            <a:off x="1620838" y="2605542"/>
            <a:ext cx="5004571" cy="227647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No traffic </a:t>
            </a:r>
          </a:p>
        </p:txBody>
      </p:sp>
      <p:sp>
        <p:nvSpPr>
          <p:cNvPr id="38" name="Rectangle 37">
            <a:extLst>
              <a:ext uri="{FF2B5EF4-FFF2-40B4-BE49-F238E27FC236}">
                <a16:creationId xmlns:a16="http://schemas.microsoft.com/office/drawing/2014/main" id="{7B772E86-F8B5-4309-AACD-AF6561137330}"/>
              </a:ext>
            </a:extLst>
          </p:cNvPr>
          <p:cNvSpPr/>
          <p:nvPr/>
        </p:nvSpPr>
        <p:spPr>
          <a:xfrm>
            <a:off x="7005638" y="2605541"/>
            <a:ext cx="4987923" cy="224790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Health</a:t>
            </a:r>
          </a:p>
        </p:txBody>
      </p:sp>
      <p:sp>
        <p:nvSpPr>
          <p:cNvPr id="53" name="Rectangle 52">
            <a:extLst>
              <a:ext uri="{FF2B5EF4-FFF2-40B4-BE49-F238E27FC236}">
                <a16:creationId xmlns:a16="http://schemas.microsoft.com/office/drawing/2014/main" id="{EC1C1869-4B3B-4DF4-89E6-A12D7A7BEAA9}"/>
              </a:ext>
            </a:extLst>
          </p:cNvPr>
          <p:cNvSpPr/>
          <p:nvPr/>
        </p:nvSpPr>
        <p:spPr>
          <a:xfrm>
            <a:off x="12390439" y="2605541"/>
            <a:ext cx="4987926" cy="217487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Fresh Air</a:t>
            </a:r>
          </a:p>
        </p:txBody>
      </p:sp>
      <p:sp>
        <p:nvSpPr>
          <p:cNvPr id="54" name="Rectangle 53">
            <a:extLst>
              <a:ext uri="{FF2B5EF4-FFF2-40B4-BE49-F238E27FC236}">
                <a16:creationId xmlns:a16="http://schemas.microsoft.com/office/drawing/2014/main" id="{EED4D1FF-E12E-4CF0-9554-92A25E91E9C7}"/>
              </a:ext>
            </a:extLst>
          </p:cNvPr>
          <p:cNvSpPr/>
          <p:nvPr/>
        </p:nvSpPr>
        <p:spPr>
          <a:xfrm>
            <a:off x="17775239" y="2605541"/>
            <a:ext cx="4987926" cy="217487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Mobility</a:t>
            </a:r>
          </a:p>
        </p:txBody>
      </p:sp>
      <p:sp>
        <p:nvSpPr>
          <p:cNvPr id="55" name="Rectangle 54">
            <a:extLst>
              <a:ext uri="{FF2B5EF4-FFF2-40B4-BE49-F238E27FC236}">
                <a16:creationId xmlns:a16="http://schemas.microsoft.com/office/drawing/2014/main" id="{E8759C5D-A89B-40A9-B3BD-54739605DAC6}"/>
              </a:ext>
            </a:extLst>
          </p:cNvPr>
          <p:cNvSpPr/>
          <p:nvPr/>
        </p:nvSpPr>
        <p:spPr>
          <a:xfrm>
            <a:off x="1628325" y="4916918"/>
            <a:ext cx="4987926" cy="8926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sp>
        <p:nvSpPr>
          <p:cNvPr id="56" name="Rectangle 55">
            <a:extLst>
              <a:ext uri="{FF2B5EF4-FFF2-40B4-BE49-F238E27FC236}">
                <a16:creationId xmlns:a16="http://schemas.microsoft.com/office/drawing/2014/main" id="{639A7617-C89F-4E53-B90E-E3A0FC53B56B}"/>
              </a:ext>
            </a:extLst>
          </p:cNvPr>
          <p:cNvSpPr/>
          <p:nvPr/>
        </p:nvSpPr>
        <p:spPr>
          <a:xfrm>
            <a:off x="7005639" y="4871134"/>
            <a:ext cx="4987926" cy="89262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sp>
        <p:nvSpPr>
          <p:cNvPr id="57" name="Rectangle 56">
            <a:extLst>
              <a:ext uri="{FF2B5EF4-FFF2-40B4-BE49-F238E27FC236}">
                <a16:creationId xmlns:a16="http://schemas.microsoft.com/office/drawing/2014/main" id="{E5DB8AD8-F606-4810-A26F-08E102371BF2}"/>
              </a:ext>
            </a:extLst>
          </p:cNvPr>
          <p:cNvSpPr/>
          <p:nvPr/>
        </p:nvSpPr>
        <p:spPr>
          <a:xfrm>
            <a:off x="12390439" y="4849357"/>
            <a:ext cx="4987926" cy="8926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sp>
        <p:nvSpPr>
          <p:cNvPr id="58" name="Rectangle 57">
            <a:extLst>
              <a:ext uri="{FF2B5EF4-FFF2-40B4-BE49-F238E27FC236}">
                <a16:creationId xmlns:a16="http://schemas.microsoft.com/office/drawing/2014/main" id="{9903626E-A447-46AD-82E8-A3A52390850B}"/>
              </a:ext>
            </a:extLst>
          </p:cNvPr>
          <p:cNvSpPr/>
          <p:nvPr/>
        </p:nvSpPr>
        <p:spPr>
          <a:xfrm>
            <a:off x="17775239" y="4849364"/>
            <a:ext cx="4987926" cy="89262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sp>
        <p:nvSpPr>
          <p:cNvPr id="10" name="Oval 9">
            <a:extLst>
              <a:ext uri="{FF2B5EF4-FFF2-40B4-BE49-F238E27FC236}">
                <a16:creationId xmlns:a16="http://schemas.microsoft.com/office/drawing/2014/main" id="{3435584E-47FC-45A5-AD11-6784E65E3757}"/>
              </a:ext>
            </a:extLst>
          </p:cNvPr>
          <p:cNvSpPr/>
          <p:nvPr/>
        </p:nvSpPr>
        <p:spPr>
          <a:xfrm>
            <a:off x="3513906" y="4357324"/>
            <a:ext cx="1201788" cy="1201788"/>
          </a:xfrm>
          <a:prstGeom prst="ellipse">
            <a:avLst/>
          </a:prstGeom>
          <a:solidFill>
            <a:schemeClr val="accent5">
              <a:lumMod val="75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p>
        </p:txBody>
      </p:sp>
      <p:sp>
        <p:nvSpPr>
          <p:cNvPr id="59" name="Oval 58">
            <a:extLst>
              <a:ext uri="{FF2B5EF4-FFF2-40B4-BE49-F238E27FC236}">
                <a16:creationId xmlns:a16="http://schemas.microsoft.com/office/drawing/2014/main" id="{6DAEF58D-E5D3-418E-8D55-21CD816C3A6F}"/>
              </a:ext>
            </a:extLst>
          </p:cNvPr>
          <p:cNvSpPr/>
          <p:nvPr/>
        </p:nvSpPr>
        <p:spPr>
          <a:xfrm>
            <a:off x="8898706" y="4379095"/>
            <a:ext cx="1201788" cy="1201788"/>
          </a:xfrm>
          <a:prstGeom prst="ellipse">
            <a:avLst/>
          </a:prstGeom>
          <a:solidFill>
            <a:schemeClr val="accent5">
              <a:lumMod val="50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sp>
        <p:nvSpPr>
          <p:cNvPr id="60" name="Oval 59">
            <a:extLst>
              <a:ext uri="{FF2B5EF4-FFF2-40B4-BE49-F238E27FC236}">
                <a16:creationId xmlns:a16="http://schemas.microsoft.com/office/drawing/2014/main" id="{E4E28A1E-5B29-441B-A4B3-F61159AC950E}"/>
              </a:ext>
            </a:extLst>
          </p:cNvPr>
          <p:cNvSpPr/>
          <p:nvPr/>
        </p:nvSpPr>
        <p:spPr>
          <a:xfrm>
            <a:off x="14283506" y="4357324"/>
            <a:ext cx="1201788" cy="1201788"/>
          </a:xfrm>
          <a:prstGeom prst="ellipse">
            <a:avLst/>
          </a:prstGeom>
          <a:solidFill>
            <a:schemeClr val="accent5">
              <a:lumMod val="75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p>
        </p:txBody>
      </p:sp>
      <p:sp>
        <p:nvSpPr>
          <p:cNvPr id="61" name="Oval 60">
            <a:extLst>
              <a:ext uri="{FF2B5EF4-FFF2-40B4-BE49-F238E27FC236}">
                <a16:creationId xmlns:a16="http://schemas.microsoft.com/office/drawing/2014/main" id="{B3518435-7B26-4994-A34A-C7CA64ADBD61}"/>
              </a:ext>
            </a:extLst>
          </p:cNvPr>
          <p:cNvSpPr/>
          <p:nvPr/>
        </p:nvSpPr>
        <p:spPr>
          <a:xfrm>
            <a:off x="19668306" y="4357324"/>
            <a:ext cx="1201788" cy="1201788"/>
          </a:xfrm>
          <a:prstGeom prst="ellipse">
            <a:avLst/>
          </a:prstGeom>
          <a:solidFill>
            <a:schemeClr val="accent5">
              <a:lumMod val="50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cxnSp>
        <p:nvCxnSpPr>
          <p:cNvPr id="12" name="Straight Connector 11">
            <a:extLst>
              <a:ext uri="{FF2B5EF4-FFF2-40B4-BE49-F238E27FC236}">
                <a16:creationId xmlns:a16="http://schemas.microsoft.com/office/drawing/2014/main" id="{7F478D3A-DE10-4431-95BC-9318C9D7B372}"/>
              </a:ext>
            </a:extLst>
          </p:cNvPr>
          <p:cNvCxnSpPr/>
          <p:nvPr/>
        </p:nvCxnSpPr>
        <p:spPr>
          <a:xfrm>
            <a:off x="1877785" y="9808379"/>
            <a:ext cx="202315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061D6FB-DAA4-4003-A9E9-D81C025E8990}"/>
              </a:ext>
            </a:extLst>
          </p:cNvPr>
          <p:cNvSpPr txBox="1"/>
          <p:nvPr/>
        </p:nvSpPr>
        <p:spPr>
          <a:xfrm>
            <a:off x="1807709" y="6156686"/>
            <a:ext cx="4614182" cy="2462213"/>
          </a:xfrm>
          <a:prstGeom prst="rect">
            <a:avLst/>
          </a:prstGeom>
          <a:noFill/>
        </p:spPr>
        <p:txBody>
          <a:bodyPr wrap="square" lIns="0" tIns="0" rIns="0" bIns="0" rtlCol="0">
            <a:spAutoFit/>
          </a:bodyPr>
          <a:lstStyle/>
          <a:p>
            <a:pPr algn="ctr"/>
            <a:r>
              <a:rPr lang="en-US" sz="3200" i="0" dirty="0">
                <a:solidFill>
                  <a:srgbClr val="000000"/>
                </a:solidFill>
                <a:effectLst/>
                <a:latin typeface="SegoeUI"/>
              </a:rPr>
              <a:t>T-Bikes mission is to make urban mobility in Uzbekistan seamless, shareable and sustainable.</a:t>
            </a:r>
            <a:endParaRPr lang="en-US" sz="4400" dirty="0"/>
          </a:p>
        </p:txBody>
      </p:sp>
      <p:sp>
        <p:nvSpPr>
          <p:cNvPr id="66" name="TextBox 65">
            <a:extLst>
              <a:ext uri="{FF2B5EF4-FFF2-40B4-BE49-F238E27FC236}">
                <a16:creationId xmlns:a16="http://schemas.microsoft.com/office/drawing/2014/main" id="{4703CAA5-728B-4A11-BD40-D07DD6452534}"/>
              </a:ext>
            </a:extLst>
          </p:cNvPr>
          <p:cNvSpPr txBox="1"/>
          <p:nvPr/>
        </p:nvSpPr>
        <p:spPr>
          <a:xfrm>
            <a:off x="7188519" y="6156686"/>
            <a:ext cx="4614182" cy="1969770"/>
          </a:xfrm>
          <a:prstGeom prst="rect">
            <a:avLst/>
          </a:prstGeom>
          <a:noFill/>
        </p:spPr>
        <p:txBody>
          <a:bodyPr wrap="square" lIns="0" tIns="0" rIns="0" bIns="0" rtlCol="0">
            <a:spAutoFit/>
          </a:bodyPr>
          <a:lstStyle/>
          <a:p>
            <a:r>
              <a:rPr lang="en-US" sz="3200" i="0" dirty="0">
                <a:solidFill>
                  <a:srgbClr val="000000"/>
                </a:solidFill>
                <a:effectLst/>
                <a:latin typeface="SegoeUI"/>
              </a:rPr>
              <a:t>T-Bikes mission is help </a:t>
            </a:r>
            <a:r>
              <a:rPr lang="en-US" sz="3200" dirty="0"/>
              <a:t>population</a:t>
            </a:r>
            <a:endParaRPr lang="ru-RU" sz="3200" i="0" dirty="0">
              <a:solidFill>
                <a:srgbClr val="000000"/>
              </a:solidFill>
              <a:effectLst/>
              <a:latin typeface="SegoeUI"/>
            </a:endParaRPr>
          </a:p>
          <a:p>
            <a:pPr algn="ctr"/>
            <a:r>
              <a:rPr lang="en-US" sz="3200" i="0" dirty="0">
                <a:solidFill>
                  <a:srgbClr val="000000"/>
                </a:solidFill>
                <a:effectLst/>
                <a:latin typeface="SegoeUI"/>
              </a:rPr>
              <a:t>get used to </a:t>
            </a:r>
            <a:r>
              <a:rPr lang="en-US" sz="3200" dirty="0"/>
              <a:t>Healthy life style </a:t>
            </a:r>
          </a:p>
        </p:txBody>
      </p:sp>
      <p:sp>
        <p:nvSpPr>
          <p:cNvPr id="69" name="TextBox 68">
            <a:extLst>
              <a:ext uri="{FF2B5EF4-FFF2-40B4-BE49-F238E27FC236}">
                <a16:creationId xmlns:a16="http://schemas.microsoft.com/office/drawing/2014/main" id="{EECF9EBF-8959-4A7C-9D94-DD53EC6BCDD9}"/>
              </a:ext>
            </a:extLst>
          </p:cNvPr>
          <p:cNvSpPr txBox="1"/>
          <p:nvPr/>
        </p:nvSpPr>
        <p:spPr>
          <a:xfrm>
            <a:off x="12588379" y="6156686"/>
            <a:ext cx="4614182" cy="1477328"/>
          </a:xfrm>
          <a:prstGeom prst="rect">
            <a:avLst/>
          </a:prstGeom>
          <a:noFill/>
        </p:spPr>
        <p:txBody>
          <a:bodyPr wrap="square" lIns="0" tIns="0" rIns="0" bIns="0" rtlCol="0">
            <a:spAutoFit/>
          </a:bodyPr>
          <a:lstStyle/>
          <a:p>
            <a:pPr algn="ctr"/>
            <a:r>
              <a:rPr lang="en-US" sz="3200" i="0" dirty="0">
                <a:solidFill>
                  <a:srgbClr val="252525"/>
                </a:solidFill>
                <a:effectLst/>
                <a:latin typeface="+mj-lt"/>
              </a:rPr>
              <a:t>We will reduce the pollution of the atmosphere and air</a:t>
            </a:r>
            <a:endParaRPr lang="en-US" sz="4400" dirty="0">
              <a:latin typeface="+mj-lt"/>
            </a:endParaRPr>
          </a:p>
        </p:txBody>
      </p:sp>
      <p:sp>
        <p:nvSpPr>
          <p:cNvPr id="72" name="TextBox 71">
            <a:extLst>
              <a:ext uri="{FF2B5EF4-FFF2-40B4-BE49-F238E27FC236}">
                <a16:creationId xmlns:a16="http://schemas.microsoft.com/office/drawing/2014/main" id="{3C74A1F1-B28F-49CE-ACDC-724CB22B8F14}"/>
              </a:ext>
            </a:extLst>
          </p:cNvPr>
          <p:cNvSpPr txBox="1"/>
          <p:nvPr/>
        </p:nvSpPr>
        <p:spPr>
          <a:xfrm>
            <a:off x="17969595" y="6156686"/>
            <a:ext cx="4614182" cy="2154436"/>
          </a:xfrm>
          <a:prstGeom prst="rect">
            <a:avLst/>
          </a:prstGeom>
          <a:noFill/>
        </p:spPr>
        <p:txBody>
          <a:bodyPr wrap="square" lIns="0" tIns="0" rIns="0" bIns="0" rtlCol="0">
            <a:spAutoFit/>
          </a:bodyPr>
          <a:lstStyle/>
          <a:p>
            <a:pPr algn="ctr"/>
            <a:r>
              <a:rPr lang="en-US" sz="2800" i="0" dirty="0">
                <a:solidFill>
                  <a:srgbClr val="000000"/>
                </a:solidFill>
                <a:effectLst/>
                <a:latin typeface="SegoeUI"/>
              </a:rPr>
              <a:t>We improve the lives of residents of the cities of Uzbekistan by making city trips more efficient and environmentally friendly.</a:t>
            </a:r>
            <a:endParaRPr lang="en-US" sz="4000" dirty="0"/>
          </a:p>
        </p:txBody>
      </p:sp>
      <p:grpSp>
        <p:nvGrpSpPr>
          <p:cNvPr id="75" name="Group 74">
            <a:extLst>
              <a:ext uri="{FF2B5EF4-FFF2-40B4-BE49-F238E27FC236}">
                <a16:creationId xmlns:a16="http://schemas.microsoft.com/office/drawing/2014/main" id="{87DBEDF6-2BE5-40E5-913D-0A2AC361D6BC}"/>
              </a:ext>
            </a:extLst>
          </p:cNvPr>
          <p:cNvGrpSpPr/>
          <p:nvPr/>
        </p:nvGrpSpPr>
        <p:grpSpPr>
          <a:xfrm>
            <a:off x="3929065" y="4672468"/>
            <a:ext cx="371474" cy="571500"/>
            <a:chOff x="7666038" y="5922963"/>
            <a:chExt cx="185737" cy="285750"/>
          </a:xfrm>
          <a:solidFill>
            <a:schemeClr val="bg1"/>
          </a:solidFill>
        </p:grpSpPr>
        <p:sp>
          <p:nvSpPr>
            <p:cNvPr id="76" name="Freeform 3584">
              <a:extLst>
                <a:ext uri="{FF2B5EF4-FFF2-40B4-BE49-F238E27FC236}">
                  <a16:creationId xmlns:a16="http://schemas.microsoft.com/office/drawing/2014/main" id="{96B44FB5-B482-4520-AA3A-B239C765E6FF}"/>
                </a:ext>
              </a:extLst>
            </p:cNvPr>
            <p:cNvSpPr>
              <a:spLocks/>
            </p:cNvSpPr>
            <p:nvPr/>
          </p:nvSpPr>
          <p:spPr bwMode="auto">
            <a:xfrm>
              <a:off x="7689850" y="5922963"/>
              <a:ext cx="95250" cy="95250"/>
            </a:xfrm>
            <a:custGeom>
              <a:avLst/>
              <a:gdLst>
                <a:gd name="T0" fmla="*/ 133 w 240"/>
                <a:gd name="T1" fmla="*/ 239 h 240"/>
                <a:gd name="T2" fmla="*/ 156 w 240"/>
                <a:gd name="T3" fmla="*/ 235 h 240"/>
                <a:gd name="T4" fmla="*/ 177 w 240"/>
                <a:gd name="T5" fmla="*/ 226 h 240"/>
                <a:gd name="T6" fmla="*/ 197 w 240"/>
                <a:gd name="T7" fmla="*/ 212 h 240"/>
                <a:gd name="T8" fmla="*/ 213 w 240"/>
                <a:gd name="T9" fmla="*/ 196 h 240"/>
                <a:gd name="T10" fmla="*/ 226 w 240"/>
                <a:gd name="T11" fmla="*/ 177 h 240"/>
                <a:gd name="T12" fmla="*/ 235 w 240"/>
                <a:gd name="T13" fmla="*/ 155 h 240"/>
                <a:gd name="T14" fmla="*/ 240 w 240"/>
                <a:gd name="T15" fmla="*/ 132 h 240"/>
                <a:gd name="T16" fmla="*/ 240 w 240"/>
                <a:gd name="T17" fmla="*/ 108 h 240"/>
                <a:gd name="T18" fmla="*/ 235 w 240"/>
                <a:gd name="T19" fmla="*/ 83 h 240"/>
                <a:gd name="T20" fmla="*/ 226 w 240"/>
                <a:gd name="T21" fmla="*/ 63 h 240"/>
                <a:gd name="T22" fmla="*/ 213 w 240"/>
                <a:gd name="T23" fmla="*/ 43 h 240"/>
                <a:gd name="T24" fmla="*/ 197 w 240"/>
                <a:gd name="T25" fmla="*/ 27 h 240"/>
                <a:gd name="T26" fmla="*/ 177 w 240"/>
                <a:gd name="T27" fmla="*/ 14 h 240"/>
                <a:gd name="T28" fmla="*/ 156 w 240"/>
                <a:gd name="T29" fmla="*/ 5 h 240"/>
                <a:gd name="T30" fmla="*/ 133 w 240"/>
                <a:gd name="T31" fmla="*/ 0 h 240"/>
                <a:gd name="T32" fmla="*/ 108 w 240"/>
                <a:gd name="T33" fmla="*/ 0 h 240"/>
                <a:gd name="T34" fmla="*/ 85 w 240"/>
                <a:gd name="T35" fmla="*/ 5 h 240"/>
                <a:gd name="T36" fmla="*/ 63 w 240"/>
                <a:gd name="T37" fmla="*/ 14 h 240"/>
                <a:gd name="T38" fmla="*/ 44 w 240"/>
                <a:gd name="T39" fmla="*/ 27 h 240"/>
                <a:gd name="T40" fmla="*/ 27 w 240"/>
                <a:gd name="T41" fmla="*/ 43 h 240"/>
                <a:gd name="T42" fmla="*/ 14 w 240"/>
                <a:gd name="T43" fmla="*/ 63 h 240"/>
                <a:gd name="T44" fmla="*/ 5 w 240"/>
                <a:gd name="T45" fmla="*/ 83 h 240"/>
                <a:gd name="T46" fmla="*/ 0 w 240"/>
                <a:gd name="T47" fmla="*/ 108 h 240"/>
                <a:gd name="T48" fmla="*/ 0 w 240"/>
                <a:gd name="T49" fmla="*/ 132 h 240"/>
                <a:gd name="T50" fmla="*/ 5 w 240"/>
                <a:gd name="T51" fmla="*/ 155 h 240"/>
                <a:gd name="T52" fmla="*/ 14 w 240"/>
                <a:gd name="T53" fmla="*/ 177 h 240"/>
                <a:gd name="T54" fmla="*/ 27 w 240"/>
                <a:gd name="T55" fmla="*/ 196 h 240"/>
                <a:gd name="T56" fmla="*/ 44 w 240"/>
                <a:gd name="T57" fmla="*/ 212 h 240"/>
                <a:gd name="T58" fmla="*/ 63 w 240"/>
                <a:gd name="T59" fmla="*/ 226 h 240"/>
                <a:gd name="T60" fmla="*/ 85 w 240"/>
                <a:gd name="T61" fmla="*/ 235 h 240"/>
                <a:gd name="T62" fmla="*/ 108 w 240"/>
                <a:gd name="T63" fmla="*/ 23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40">
                  <a:moveTo>
                    <a:pt x="121" y="240"/>
                  </a:moveTo>
                  <a:lnTo>
                    <a:pt x="133" y="239"/>
                  </a:lnTo>
                  <a:lnTo>
                    <a:pt x="144" y="237"/>
                  </a:lnTo>
                  <a:lnTo>
                    <a:pt x="156" y="235"/>
                  </a:lnTo>
                  <a:lnTo>
                    <a:pt x="167" y="230"/>
                  </a:lnTo>
                  <a:lnTo>
                    <a:pt x="177" y="226"/>
                  </a:lnTo>
                  <a:lnTo>
                    <a:pt x="188" y="219"/>
                  </a:lnTo>
                  <a:lnTo>
                    <a:pt x="197" y="212"/>
                  </a:lnTo>
                  <a:lnTo>
                    <a:pt x="206" y="204"/>
                  </a:lnTo>
                  <a:lnTo>
                    <a:pt x="213" y="196"/>
                  </a:lnTo>
                  <a:lnTo>
                    <a:pt x="220" y="187"/>
                  </a:lnTo>
                  <a:lnTo>
                    <a:pt x="226" y="177"/>
                  </a:lnTo>
                  <a:lnTo>
                    <a:pt x="231" y="167"/>
                  </a:lnTo>
                  <a:lnTo>
                    <a:pt x="235" y="155"/>
                  </a:lnTo>
                  <a:lnTo>
                    <a:pt x="238" y="144"/>
                  </a:lnTo>
                  <a:lnTo>
                    <a:pt x="240" y="132"/>
                  </a:lnTo>
                  <a:lnTo>
                    <a:pt x="240" y="119"/>
                  </a:lnTo>
                  <a:lnTo>
                    <a:pt x="240" y="108"/>
                  </a:lnTo>
                  <a:lnTo>
                    <a:pt x="238" y="95"/>
                  </a:lnTo>
                  <a:lnTo>
                    <a:pt x="235" y="83"/>
                  </a:lnTo>
                  <a:lnTo>
                    <a:pt x="231" y="73"/>
                  </a:lnTo>
                  <a:lnTo>
                    <a:pt x="226" y="63"/>
                  </a:lnTo>
                  <a:lnTo>
                    <a:pt x="220" y="52"/>
                  </a:lnTo>
                  <a:lnTo>
                    <a:pt x="213" y="43"/>
                  </a:lnTo>
                  <a:lnTo>
                    <a:pt x="206" y="34"/>
                  </a:lnTo>
                  <a:lnTo>
                    <a:pt x="197" y="27"/>
                  </a:lnTo>
                  <a:lnTo>
                    <a:pt x="188" y="20"/>
                  </a:lnTo>
                  <a:lnTo>
                    <a:pt x="177" y="14"/>
                  </a:lnTo>
                  <a:lnTo>
                    <a:pt x="167" y="9"/>
                  </a:lnTo>
                  <a:lnTo>
                    <a:pt x="156" y="5"/>
                  </a:lnTo>
                  <a:lnTo>
                    <a:pt x="144" y="2"/>
                  </a:lnTo>
                  <a:lnTo>
                    <a:pt x="133" y="0"/>
                  </a:lnTo>
                  <a:lnTo>
                    <a:pt x="121" y="0"/>
                  </a:lnTo>
                  <a:lnTo>
                    <a:pt x="108" y="0"/>
                  </a:lnTo>
                  <a:lnTo>
                    <a:pt x="97" y="2"/>
                  </a:lnTo>
                  <a:lnTo>
                    <a:pt x="85" y="5"/>
                  </a:lnTo>
                  <a:lnTo>
                    <a:pt x="73" y="9"/>
                  </a:lnTo>
                  <a:lnTo>
                    <a:pt x="63" y="14"/>
                  </a:lnTo>
                  <a:lnTo>
                    <a:pt x="53" y="20"/>
                  </a:lnTo>
                  <a:lnTo>
                    <a:pt x="44" y="27"/>
                  </a:lnTo>
                  <a:lnTo>
                    <a:pt x="35" y="34"/>
                  </a:lnTo>
                  <a:lnTo>
                    <a:pt x="27" y="43"/>
                  </a:lnTo>
                  <a:lnTo>
                    <a:pt x="21" y="52"/>
                  </a:lnTo>
                  <a:lnTo>
                    <a:pt x="14" y="63"/>
                  </a:lnTo>
                  <a:lnTo>
                    <a:pt x="9" y="73"/>
                  </a:lnTo>
                  <a:lnTo>
                    <a:pt x="5" y="83"/>
                  </a:lnTo>
                  <a:lnTo>
                    <a:pt x="3" y="95"/>
                  </a:lnTo>
                  <a:lnTo>
                    <a:pt x="0" y="108"/>
                  </a:lnTo>
                  <a:lnTo>
                    <a:pt x="0" y="119"/>
                  </a:lnTo>
                  <a:lnTo>
                    <a:pt x="0" y="132"/>
                  </a:lnTo>
                  <a:lnTo>
                    <a:pt x="3" y="144"/>
                  </a:lnTo>
                  <a:lnTo>
                    <a:pt x="5" y="155"/>
                  </a:lnTo>
                  <a:lnTo>
                    <a:pt x="9" y="167"/>
                  </a:lnTo>
                  <a:lnTo>
                    <a:pt x="14" y="177"/>
                  </a:lnTo>
                  <a:lnTo>
                    <a:pt x="21" y="187"/>
                  </a:lnTo>
                  <a:lnTo>
                    <a:pt x="27" y="196"/>
                  </a:lnTo>
                  <a:lnTo>
                    <a:pt x="35" y="204"/>
                  </a:lnTo>
                  <a:lnTo>
                    <a:pt x="44" y="212"/>
                  </a:lnTo>
                  <a:lnTo>
                    <a:pt x="53" y="219"/>
                  </a:lnTo>
                  <a:lnTo>
                    <a:pt x="63" y="226"/>
                  </a:lnTo>
                  <a:lnTo>
                    <a:pt x="73" y="230"/>
                  </a:lnTo>
                  <a:lnTo>
                    <a:pt x="85" y="235"/>
                  </a:lnTo>
                  <a:lnTo>
                    <a:pt x="97" y="237"/>
                  </a:lnTo>
                  <a:lnTo>
                    <a:pt x="108" y="239"/>
                  </a:lnTo>
                  <a:lnTo>
                    <a:pt x="121"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000"/>
            </a:p>
          </p:txBody>
        </p:sp>
        <p:sp>
          <p:nvSpPr>
            <p:cNvPr id="77" name="Freeform 3585">
              <a:extLst>
                <a:ext uri="{FF2B5EF4-FFF2-40B4-BE49-F238E27FC236}">
                  <a16:creationId xmlns:a16="http://schemas.microsoft.com/office/drawing/2014/main" id="{A67E8C55-21FF-4E70-BE34-E5F2389FE377}"/>
                </a:ext>
              </a:extLst>
            </p:cNvPr>
            <p:cNvSpPr>
              <a:spLocks/>
            </p:cNvSpPr>
            <p:nvPr/>
          </p:nvSpPr>
          <p:spPr bwMode="auto">
            <a:xfrm>
              <a:off x="7666038" y="6027738"/>
              <a:ext cx="142875" cy="180975"/>
            </a:xfrm>
            <a:custGeom>
              <a:avLst/>
              <a:gdLst>
                <a:gd name="T0" fmla="*/ 361 w 361"/>
                <a:gd name="T1" fmla="*/ 0 h 456"/>
                <a:gd name="T2" fmla="*/ 200 w 361"/>
                <a:gd name="T3" fmla="*/ 0 h 456"/>
                <a:gd name="T4" fmla="*/ 216 w 361"/>
                <a:gd name="T5" fmla="*/ 202 h 456"/>
                <a:gd name="T6" fmla="*/ 214 w 361"/>
                <a:gd name="T7" fmla="*/ 204 h 456"/>
                <a:gd name="T8" fmla="*/ 213 w 361"/>
                <a:gd name="T9" fmla="*/ 206 h 456"/>
                <a:gd name="T10" fmla="*/ 184 w 361"/>
                <a:gd name="T11" fmla="*/ 237 h 456"/>
                <a:gd name="T12" fmla="*/ 181 w 361"/>
                <a:gd name="T13" fmla="*/ 238 h 456"/>
                <a:gd name="T14" fmla="*/ 178 w 361"/>
                <a:gd name="T15" fmla="*/ 238 h 456"/>
                <a:gd name="T16" fmla="*/ 177 w 361"/>
                <a:gd name="T17" fmla="*/ 238 h 456"/>
                <a:gd name="T18" fmla="*/ 175 w 361"/>
                <a:gd name="T19" fmla="*/ 237 h 456"/>
                <a:gd name="T20" fmla="*/ 144 w 361"/>
                <a:gd name="T21" fmla="*/ 206 h 456"/>
                <a:gd name="T22" fmla="*/ 142 w 361"/>
                <a:gd name="T23" fmla="*/ 204 h 456"/>
                <a:gd name="T24" fmla="*/ 142 w 361"/>
                <a:gd name="T25" fmla="*/ 202 h 456"/>
                <a:gd name="T26" fmla="*/ 158 w 361"/>
                <a:gd name="T27" fmla="*/ 0 h 456"/>
                <a:gd name="T28" fmla="*/ 0 w 361"/>
                <a:gd name="T29" fmla="*/ 0 h 456"/>
                <a:gd name="T30" fmla="*/ 0 w 361"/>
                <a:gd name="T31" fmla="*/ 12 h 456"/>
                <a:gd name="T32" fmla="*/ 1 w 361"/>
                <a:gd name="T33" fmla="*/ 36 h 456"/>
                <a:gd name="T34" fmla="*/ 2 w 361"/>
                <a:gd name="T35" fmla="*/ 59 h 456"/>
                <a:gd name="T36" fmla="*/ 6 w 361"/>
                <a:gd name="T37" fmla="*/ 81 h 456"/>
                <a:gd name="T38" fmla="*/ 10 w 361"/>
                <a:gd name="T39" fmla="*/ 102 h 456"/>
                <a:gd name="T40" fmla="*/ 15 w 361"/>
                <a:gd name="T41" fmla="*/ 121 h 456"/>
                <a:gd name="T42" fmla="*/ 20 w 361"/>
                <a:gd name="T43" fmla="*/ 139 h 456"/>
                <a:gd name="T44" fmla="*/ 28 w 361"/>
                <a:gd name="T45" fmla="*/ 157 h 456"/>
                <a:gd name="T46" fmla="*/ 35 w 361"/>
                <a:gd name="T47" fmla="*/ 172 h 456"/>
                <a:gd name="T48" fmla="*/ 44 w 361"/>
                <a:gd name="T49" fmla="*/ 188 h 456"/>
                <a:gd name="T50" fmla="*/ 51 w 361"/>
                <a:gd name="T51" fmla="*/ 201 h 456"/>
                <a:gd name="T52" fmla="*/ 60 w 361"/>
                <a:gd name="T53" fmla="*/ 213 h 456"/>
                <a:gd name="T54" fmla="*/ 69 w 361"/>
                <a:gd name="T55" fmla="*/ 225 h 456"/>
                <a:gd name="T56" fmla="*/ 80 w 361"/>
                <a:gd name="T57" fmla="*/ 235 h 456"/>
                <a:gd name="T58" fmla="*/ 89 w 361"/>
                <a:gd name="T59" fmla="*/ 244 h 456"/>
                <a:gd name="T60" fmla="*/ 99 w 361"/>
                <a:gd name="T61" fmla="*/ 252 h 456"/>
                <a:gd name="T62" fmla="*/ 108 w 361"/>
                <a:gd name="T63" fmla="*/ 258 h 456"/>
                <a:gd name="T64" fmla="*/ 108 w 361"/>
                <a:gd name="T65" fmla="*/ 456 h 456"/>
                <a:gd name="T66" fmla="*/ 253 w 361"/>
                <a:gd name="T67" fmla="*/ 456 h 456"/>
                <a:gd name="T68" fmla="*/ 253 w 361"/>
                <a:gd name="T69" fmla="*/ 258 h 456"/>
                <a:gd name="T70" fmla="*/ 262 w 361"/>
                <a:gd name="T71" fmla="*/ 252 h 456"/>
                <a:gd name="T72" fmla="*/ 272 w 361"/>
                <a:gd name="T73" fmla="*/ 244 h 456"/>
                <a:gd name="T74" fmla="*/ 281 w 361"/>
                <a:gd name="T75" fmla="*/ 235 h 456"/>
                <a:gd name="T76" fmla="*/ 291 w 361"/>
                <a:gd name="T77" fmla="*/ 225 h 456"/>
                <a:gd name="T78" fmla="*/ 300 w 361"/>
                <a:gd name="T79" fmla="*/ 213 h 456"/>
                <a:gd name="T80" fmla="*/ 309 w 361"/>
                <a:gd name="T81" fmla="*/ 201 h 456"/>
                <a:gd name="T82" fmla="*/ 318 w 361"/>
                <a:gd name="T83" fmla="*/ 188 h 456"/>
                <a:gd name="T84" fmla="*/ 326 w 361"/>
                <a:gd name="T85" fmla="*/ 172 h 456"/>
                <a:gd name="T86" fmla="*/ 334 w 361"/>
                <a:gd name="T87" fmla="*/ 157 h 456"/>
                <a:gd name="T88" fmla="*/ 340 w 361"/>
                <a:gd name="T89" fmla="*/ 139 h 456"/>
                <a:gd name="T90" fmla="*/ 345 w 361"/>
                <a:gd name="T91" fmla="*/ 121 h 456"/>
                <a:gd name="T92" fmla="*/ 351 w 361"/>
                <a:gd name="T93" fmla="*/ 102 h 456"/>
                <a:gd name="T94" fmla="*/ 356 w 361"/>
                <a:gd name="T95" fmla="*/ 81 h 456"/>
                <a:gd name="T96" fmla="*/ 358 w 361"/>
                <a:gd name="T97" fmla="*/ 59 h 456"/>
                <a:gd name="T98" fmla="*/ 359 w 361"/>
                <a:gd name="T99" fmla="*/ 36 h 456"/>
                <a:gd name="T100" fmla="*/ 361 w 361"/>
                <a:gd name="T101" fmla="*/ 12 h 456"/>
                <a:gd name="T102" fmla="*/ 361 w 361"/>
                <a:gd name="T103"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1" h="456">
                  <a:moveTo>
                    <a:pt x="361" y="0"/>
                  </a:moveTo>
                  <a:lnTo>
                    <a:pt x="200" y="0"/>
                  </a:lnTo>
                  <a:lnTo>
                    <a:pt x="216" y="202"/>
                  </a:lnTo>
                  <a:lnTo>
                    <a:pt x="214" y="204"/>
                  </a:lnTo>
                  <a:lnTo>
                    <a:pt x="213" y="206"/>
                  </a:lnTo>
                  <a:lnTo>
                    <a:pt x="184" y="237"/>
                  </a:lnTo>
                  <a:lnTo>
                    <a:pt x="181" y="238"/>
                  </a:lnTo>
                  <a:lnTo>
                    <a:pt x="178" y="238"/>
                  </a:lnTo>
                  <a:lnTo>
                    <a:pt x="177" y="238"/>
                  </a:lnTo>
                  <a:lnTo>
                    <a:pt x="175" y="237"/>
                  </a:lnTo>
                  <a:lnTo>
                    <a:pt x="144" y="206"/>
                  </a:lnTo>
                  <a:lnTo>
                    <a:pt x="142" y="204"/>
                  </a:lnTo>
                  <a:lnTo>
                    <a:pt x="142" y="202"/>
                  </a:lnTo>
                  <a:lnTo>
                    <a:pt x="158" y="0"/>
                  </a:lnTo>
                  <a:lnTo>
                    <a:pt x="0" y="0"/>
                  </a:lnTo>
                  <a:lnTo>
                    <a:pt x="0" y="12"/>
                  </a:lnTo>
                  <a:lnTo>
                    <a:pt x="1" y="36"/>
                  </a:lnTo>
                  <a:lnTo>
                    <a:pt x="2" y="59"/>
                  </a:lnTo>
                  <a:lnTo>
                    <a:pt x="6" y="81"/>
                  </a:lnTo>
                  <a:lnTo>
                    <a:pt x="10" y="102"/>
                  </a:lnTo>
                  <a:lnTo>
                    <a:pt x="15" y="121"/>
                  </a:lnTo>
                  <a:lnTo>
                    <a:pt x="20" y="139"/>
                  </a:lnTo>
                  <a:lnTo>
                    <a:pt x="28" y="157"/>
                  </a:lnTo>
                  <a:lnTo>
                    <a:pt x="35" y="172"/>
                  </a:lnTo>
                  <a:lnTo>
                    <a:pt x="44" y="188"/>
                  </a:lnTo>
                  <a:lnTo>
                    <a:pt x="51" y="201"/>
                  </a:lnTo>
                  <a:lnTo>
                    <a:pt x="60" y="213"/>
                  </a:lnTo>
                  <a:lnTo>
                    <a:pt x="69" y="225"/>
                  </a:lnTo>
                  <a:lnTo>
                    <a:pt x="80" y="235"/>
                  </a:lnTo>
                  <a:lnTo>
                    <a:pt x="89" y="244"/>
                  </a:lnTo>
                  <a:lnTo>
                    <a:pt x="99" y="252"/>
                  </a:lnTo>
                  <a:lnTo>
                    <a:pt x="108" y="258"/>
                  </a:lnTo>
                  <a:lnTo>
                    <a:pt x="108" y="456"/>
                  </a:lnTo>
                  <a:lnTo>
                    <a:pt x="253" y="456"/>
                  </a:lnTo>
                  <a:lnTo>
                    <a:pt x="253" y="258"/>
                  </a:lnTo>
                  <a:lnTo>
                    <a:pt x="262" y="252"/>
                  </a:lnTo>
                  <a:lnTo>
                    <a:pt x="272" y="244"/>
                  </a:lnTo>
                  <a:lnTo>
                    <a:pt x="281" y="235"/>
                  </a:lnTo>
                  <a:lnTo>
                    <a:pt x="291" y="225"/>
                  </a:lnTo>
                  <a:lnTo>
                    <a:pt x="300" y="213"/>
                  </a:lnTo>
                  <a:lnTo>
                    <a:pt x="309" y="201"/>
                  </a:lnTo>
                  <a:lnTo>
                    <a:pt x="318" y="188"/>
                  </a:lnTo>
                  <a:lnTo>
                    <a:pt x="326" y="172"/>
                  </a:lnTo>
                  <a:lnTo>
                    <a:pt x="334" y="157"/>
                  </a:lnTo>
                  <a:lnTo>
                    <a:pt x="340" y="139"/>
                  </a:lnTo>
                  <a:lnTo>
                    <a:pt x="345" y="121"/>
                  </a:lnTo>
                  <a:lnTo>
                    <a:pt x="351" y="102"/>
                  </a:lnTo>
                  <a:lnTo>
                    <a:pt x="356" y="81"/>
                  </a:lnTo>
                  <a:lnTo>
                    <a:pt x="358" y="59"/>
                  </a:lnTo>
                  <a:lnTo>
                    <a:pt x="359" y="36"/>
                  </a:lnTo>
                  <a:lnTo>
                    <a:pt x="361" y="12"/>
                  </a:lnTo>
                  <a:lnTo>
                    <a:pt x="3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000"/>
            </a:p>
          </p:txBody>
        </p:sp>
        <p:sp>
          <p:nvSpPr>
            <p:cNvPr id="78" name="Freeform 3586">
              <a:extLst>
                <a:ext uri="{FF2B5EF4-FFF2-40B4-BE49-F238E27FC236}">
                  <a16:creationId xmlns:a16="http://schemas.microsoft.com/office/drawing/2014/main" id="{5CB9995B-2D17-41FC-AB98-322E7D6443C9}"/>
                </a:ext>
              </a:extLst>
            </p:cNvPr>
            <p:cNvSpPr>
              <a:spLocks/>
            </p:cNvSpPr>
            <p:nvPr/>
          </p:nvSpPr>
          <p:spPr bwMode="auto">
            <a:xfrm>
              <a:off x="7804150" y="6103938"/>
              <a:ext cx="47625" cy="104775"/>
            </a:xfrm>
            <a:custGeom>
              <a:avLst/>
              <a:gdLst>
                <a:gd name="T0" fmla="*/ 72 w 120"/>
                <a:gd name="T1" fmla="*/ 24 h 264"/>
                <a:gd name="T2" fmla="*/ 72 w 120"/>
                <a:gd name="T3" fmla="*/ 0 h 264"/>
                <a:gd name="T4" fmla="*/ 48 w 120"/>
                <a:gd name="T5" fmla="*/ 0 h 264"/>
                <a:gd name="T6" fmla="*/ 48 w 120"/>
                <a:gd name="T7" fmla="*/ 24 h 264"/>
                <a:gd name="T8" fmla="*/ 0 w 120"/>
                <a:gd name="T9" fmla="*/ 24 h 264"/>
                <a:gd name="T10" fmla="*/ 0 w 120"/>
                <a:gd name="T11" fmla="*/ 264 h 264"/>
                <a:gd name="T12" fmla="*/ 120 w 120"/>
                <a:gd name="T13" fmla="*/ 264 h 264"/>
                <a:gd name="T14" fmla="*/ 120 w 120"/>
                <a:gd name="T15" fmla="*/ 24 h 264"/>
                <a:gd name="T16" fmla="*/ 72 w 120"/>
                <a:gd name="T17" fmla="*/ 2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264">
                  <a:moveTo>
                    <a:pt x="72" y="24"/>
                  </a:moveTo>
                  <a:lnTo>
                    <a:pt x="72" y="0"/>
                  </a:lnTo>
                  <a:lnTo>
                    <a:pt x="48" y="0"/>
                  </a:lnTo>
                  <a:lnTo>
                    <a:pt x="48" y="24"/>
                  </a:lnTo>
                  <a:lnTo>
                    <a:pt x="0" y="24"/>
                  </a:lnTo>
                  <a:lnTo>
                    <a:pt x="0" y="264"/>
                  </a:lnTo>
                  <a:lnTo>
                    <a:pt x="120" y="264"/>
                  </a:lnTo>
                  <a:lnTo>
                    <a:pt x="120" y="24"/>
                  </a:lnTo>
                  <a:lnTo>
                    <a:pt x="7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000"/>
            </a:p>
          </p:txBody>
        </p:sp>
      </p:grpSp>
      <p:sp>
        <p:nvSpPr>
          <p:cNvPr id="79" name="Freeform 391">
            <a:extLst>
              <a:ext uri="{FF2B5EF4-FFF2-40B4-BE49-F238E27FC236}">
                <a16:creationId xmlns:a16="http://schemas.microsoft.com/office/drawing/2014/main" id="{EB7F16CC-82B8-4D3E-8129-556BD9AF9C65}"/>
              </a:ext>
            </a:extLst>
          </p:cNvPr>
          <p:cNvSpPr>
            <a:spLocks noEditPoints="1"/>
          </p:cNvSpPr>
          <p:nvPr/>
        </p:nvSpPr>
        <p:spPr bwMode="auto">
          <a:xfrm>
            <a:off x="9212262" y="4670880"/>
            <a:ext cx="574676" cy="574676"/>
          </a:xfrm>
          <a:custGeom>
            <a:avLst/>
            <a:gdLst>
              <a:gd name="T0" fmla="*/ 515 w 903"/>
              <a:gd name="T1" fmla="*/ 619 h 904"/>
              <a:gd name="T2" fmla="*/ 486 w 903"/>
              <a:gd name="T3" fmla="*/ 580 h 904"/>
              <a:gd name="T4" fmla="*/ 488 w 903"/>
              <a:gd name="T5" fmla="*/ 528 h 904"/>
              <a:gd name="T6" fmla="*/ 521 w 903"/>
              <a:gd name="T7" fmla="*/ 491 h 904"/>
              <a:gd name="T8" fmla="*/ 573 w 903"/>
              <a:gd name="T9" fmla="*/ 483 h 904"/>
              <a:gd name="T10" fmla="*/ 616 w 903"/>
              <a:gd name="T11" fmla="*/ 509 h 904"/>
              <a:gd name="T12" fmla="*/ 633 w 903"/>
              <a:gd name="T13" fmla="*/ 557 h 904"/>
              <a:gd name="T14" fmla="*/ 616 w 903"/>
              <a:gd name="T15" fmla="*/ 604 h 904"/>
              <a:gd name="T16" fmla="*/ 573 w 903"/>
              <a:gd name="T17" fmla="*/ 631 h 904"/>
              <a:gd name="T18" fmla="*/ 305 w 903"/>
              <a:gd name="T19" fmla="*/ 617 h 904"/>
              <a:gd name="T20" fmla="*/ 288 w 903"/>
              <a:gd name="T21" fmla="*/ 608 h 904"/>
              <a:gd name="T22" fmla="*/ 592 w 903"/>
              <a:gd name="T23" fmla="*/ 290 h 904"/>
              <a:gd name="T24" fmla="*/ 610 w 903"/>
              <a:gd name="T25" fmla="*/ 289 h 904"/>
              <a:gd name="T26" fmla="*/ 617 w 903"/>
              <a:gd name="T27" fmla="*/ 307 h 904"/>
              <a:gd name="T28" fmla="*/ 275 w 903"/>
              <a:gd name="T29" fmla="*/ 324 h 904"/>
              <a:gd name="T30" fmla="*/ 305 w 903"/>
              <a:gd name="T31" fmla="*/ 284 h 904"/>
              <a:gd name="T32" fmla="*/ 354 w 903"/>
              <a:gd name="T33" fmla="*/ 272 h 904"/>
              <a:gd name="T34" fmla="*/ 400 w 903"/>
              <a:gd name="T35" fmla="*/ 293 h 904"/>
              <a:gd name="T36" fmla="*/ 422 w 903"/>
              <a:gd name="T37" fmla="*/ 338 h 904"/>
              <a:gd name="T38" fmla="*/ 409 w 903"/>
              <a:gd name="T39" fmla="*/ 389 h 904"/>
              <a:gd name="T40" fmla="*/ 369 w 903"/>
              <a:gd name="T41" fmla="*/ 418 h 904"/>
              <a:gd name="T42" fmla="*/ 318 w 903"/>
              <a:gd name="T43" fmla="*/ 416 h 904"/>
              <a:gd name="T44" fmla="*/ 280 w 903"/>
              <a:gd name="T45" fmla="*/ 382 h 904"/>
              <a:gd name="T46" fmla="*/ 903 w 903"/>
              <a:gd name="T47" fmla="*/ 452 h 904"/>
              <a:gd name="T48" fmla="*/ 866 w 903"/>
              <a:gd name="T49" fmla="*/ 378 h 904"/>
              <a:gd name="T50" fmla="*/ 875 w 903"/>
              <a:gd name="T51" fmla="*/ 303 h 904"/>
              <a:gd name="T52" fmla="*/ 829 w 903"/>
              <a:gd name="T53" fmla="*/ 234 h 904"/>
              <a:gd name="T54" fmla="*/ 795 w 903"/>
              <a:gd name="T55" fmla="*/ 175 h 904"/>
              <a:gd name="T56" fmla="*/ 750 w 903"/>
              <a:gd name="T57" fmla="*/ 116 h 904"/>
              <a:gd name="T58" fmla="*/ 680 w 903"/>
              <a:gd name="T59" fmla="*/ 110 h 904"/>
              <a:gd name="T60" fmla="*/ 636 w 903"/>
              <a:gd name="T61" fmla="*/ 40 h 904"/>
              <a:gd name="T62" fmla="*/ 552 w 903"/>
              <a:gd name="T63" fmla="*/ 36 h 904"/>
              <a:gd name="T64" fmla="*/ 488 w 903"/>
              <a:gd name="T65" fmla="*/ 8 h 904"/>
              <a:gd name="T66" fmla="*/ 404 w 903"/>
              <a:gd name="T67" fmla="*/ 13 h 904"/>
              <a:gd name="T68" fmla="*/ 340 w 903"/>
              <a:gd name="T69" fmla="*/ 32 h 904"/>
              <a:gd name="T70" fmla="*/ 257 w 903"/>
              <a:gd name="T71" fmla="*/ 47 h 904"/>
              <a:gd name="T72" fmla="*/ 210 w 903"/>
              <a:gd name="T73" fmla="*/ 107 h 904"/>
              <a:gd name="T74" fmla="*/ 146 w 903"/>
              <a:gd name="T75" fmla="*/ 121 h 904"/>
              <a:gd name="T76" fmla="*/ 106 w 903"/>
              <a:gd name="T77" fmla="*/ 187 h 904"/>
              <a:gd name="T78" fmla="*/ 64 w 903"/>
              <a:gd name="T79" fmla="*/ 241 h 904"/>
              <a:gd name="T80" fmla="*/ 28 w 903"/>
              <a:gd name="T81" fmla="*/ 316 h 904"/>
              <a:gd name="T82" fmla="*/ 29 w 903"/>
              <a:gd name="T83" fmla="*/ 386 h 904"/>
              <a:gd name="T84" fmla="*/ 1 w 903"/>
              <a:gd name="T85" fmla="*/ 464 h 904"/>
              <a:gd name="T86" fmla="*/ 48 w 903"/>
              <a:gd name="T87" fmla="*/ 531 h 904"/>
              <a:gd name="T88" fmla="*/ 30 w 903"/>
              <a:gd name="T89" fmla="*/ 613 h 904"/>
              <a:gd name="T90" fmla="*/ 86 w 903"/>
              <a:gd name="T91" fmla="*/ 674 h 904"/>
              <a:gd name="T92" fmla="*/ 113 w 903"/>
              <a:gd name="T93" fmla="*/ 740 h 904"/>
              <a:gd name="T94" fmla="*/ 162 w 903"/>
              <a:gd name="T95" fmla="*/ 791 h 904"/>
              <a:gd name="T96" fmla="*/ 225 w 903"/>
              <a:gd name="T97" fmla="*/ 806 h 904"/>
              <a:gd name="T98" fmla="*/ 279 w 903"/>
              <a:gd name="T99" fmla="*/ 869 h 904"/>
              <a:gd name="T100" fmla="*/ 362 w 903"/>
              <a:gd name="T101" fmla="*/ 862 h 904"/>
              <a:gd name="T102" fmla="*/ 427 w 903"/>
              <a:gd name="T103" fmla="*/ 900 h 904"/>
              <a:gd name="T104" fmla="*/ 510 w 903"/>
              <a:gd name="T105" fmla="*/ 883 h 904"/>
              <a:gd name="T106" fmla="*/ 576 w 903"/>
              <a:gd name="T107" fmla="*/ 875 h 904"/>
              <a:gd name="T108" fmla="*/ 655 w 903"/>
              <a:gd name="T109" fmla="*/ 848 h 904"/>
              <a:gd name="T110" fmla="*/ 707 w 903"/>
              <a:gd name="T111" fmla="*/ 797 h 904"/>
              <a:gd name="T112" fmla="*/ 765 w 903"/>
              <a:gd name="T113" fmla="*/ 777 h 904"/>
              <a:gd name="T114" fmla="*/ 798 w 903"/>
              <a:gd name="T115" fmla="*/ 704 h 904"/>
              <a:gd name="T116" fmla="*/ 848 w 903"/>
              <a:gd name="T117" fmla="*/ 655 h 904"/>
              <a:gd name="T118" fmla="*/ 875 w 903"/>
              <a:gd name="T119" fmla="*/ 575 h 904"/>
              <a:gd name="T120" fmla="*/ 883 w 903"/>
              <a:gd name="T121" fmla="*/ 50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4">
                <a:moveTo>
                  <a:pt x="558" y="632"/>
                </a:moveTo>
                <a:lnTo>
                  <a:pt x="549" y="632"/>
                </a:lnTo>
                <a:lnTo>
                  <a:pt x="542" y="631"/>
                </a:lnTo>
                <a:lnTo>
                  <a:pt x="535" y="629"/>
                </a:lnTo>
                <a:lnTo>
                  <a:pt x="528" y="627"/>
                </a:lnTo>
                <a:lnTo>
                  <a:pt x="521" y="624"/>
                </a:lnTo>
                <a:lnTo>
                  <a:pt x="515" y="619"/>
                </a:lnTo>
                <a:lnTo>
                  <a:pt x="510" y="615"/>
                </a:lnTo>
                <a:lnTo>
                  <a:pt x="504" y="610"/>
                </a:lnTo>
                <a:lnTo>
                  <a:pt x="499" y="604"/>
                </a:lnTo>
                <a:lnTo>
                  <a:pt x="495" y="599"/>
                </a:lnTo>
                <a:lnTo>
                  <a:pt x="491" y="593"/>
                </a:lnTo>
                <a:lnTo>
                  <a:pt x="488" y="586"/>
                </a:lnTo>
                <a:lnTo>
                  <a:pt x="486" y="580"/>
                </a:lnTo>
                <a:lnTo>
                  <a:pt x="484" y="572"/>
                </a:lnTo>
                <a:lnTo>
                  <a:pt x="483" y="565"/>
                </a:lnTo>
                <a:lnTo>
                  <a:pt x="482" y="557"/>
                </a:lnTo>
                <a:lnTo>
                  <a:pt x="483" y="550"/>
                </a:lnTo>
                <a:lnTo>
                  <a:pt x="484" y="542"/>
                </a:lnTo>
                <a:lnTo>
                  <a:pt x="486" y="535"/>
                </a:lnTo>
                <a:lnTo>
                  <a:pt x="488" y="528"/>
                </a:lnTo>
                <a:lnTo>
                  <a:pt x="491" y="521"/>
                </a:lnTo>
                <a:lnTo>
                  <a:pt x="495" y="515"/>
                </a:lnTo>
                <a:lnTo>
                  <a:pt x="499" y="509"/>
                </a:lnTo>
                <a:lnTo>
                  <a:pt x="504" y="504"/>
                </a:lnTo>
                <a:lnTo>
                  <a:pt x="510" y="499"/>
                </a:lnTo>
                <a:lnTo>
                  <a:pt x="515" y="495"/>
                </a:lnTo>
                <a:lnTo>
                  <a:pt x="521" y="491"/>
                </a:lnTo>
                <a:lnTo>
                  <a:pt x="528" y="487"/>
                </a:lnTo>
                <a:lnTo>
                  <a:pt x="535" y="485"/>
                </a:lnTo>
                <a:lnTo>
                  <a:pt x="542" y="483"/>
                </a:lnTo>
                <a:lnTo>
                  <a:pt x="549" y="482"/>
                </a:lnTo>
                <a:lnTo>
                  <a:pt x="558" y="482"/>
                </a:lnTo>
                <a:lnTo>
                  <a:pt x="565" y="482"/>
                </a:lnTo>
                <a:lnTo>
                  <a:pt x="573" y="483"/>
                </a:lnTo>
                <a:lnTo>
                  <a:pt x="579" y="485"/>
                </a:lnTo>
                <a:lnTo>
                  <a:pt x="587" y="487"/>
                </a:lnTo>
                <a:lnTo>
                  <a:pt x="593" y="491"/>
                </a:lnTo>
                <a:lnTo>
                  <a:pt x="600" y="495"/>
                </a:lnTo>
                <a:lnTo>
                  <a:pt x="605" y="499"/>
                </a:lnTo>
                <a:lnTo>
                  <a:pt x="610" y="504"/>
                </a:lnTo>
                <a:lnTo>
                  <a:pt x="616" y="509"/>
                </a:lnTo>
                <a:lnTo>
                  <a:pt x="620" y="515"/>
                </a:lnTo>
                <a:lnTo>
                  <a:pt x="623" y="521"/>
                </a:lnTo>
                <a:lnTo>
                  <a:pt x="626" y="528"/>
                </a:lnTo>
                <a:lnTo>
                  <a:pt x="630" y="535"/>
                </a:lnTo>
                <a:lnTo>
                  <a:pt x="631" y="542"/>
                </a:lnTo>
                <a:lnTo>
                  <a:pt x="632" y="550"/>
                </a:lnTo>
                <a:lnTo>
                  <a:pt x="633" y="557"/>
                </a:lnTo>
                <a:lnTo>
                  <a:pt x="632" y="565"/>
                </a:lnTo>
                <a:lnTo>
                  <a:pt x="631" y="572"/>
                </a:lnTo>
                <a:lnTo>
                  <a:pt x="630" y="580"/>
                </a:lnTo>
                <a:lnTo>
                  <a:pt x="626" y="586"/>
                </a:lnTo>
                <a:lnTo>
                  <a:pt x="623" y="593"/>
                </a:lnTo>
                <a:lnTo>
                  <a:pt x="620" y="599"/>
                </a:lnTo>
                <a:lnTo>
                  <a:pt x="616" y="604"/>
                </a:lnTo>
                <a:lnTo>
                  <a:pt x="610" y="610"/>
                </a:lnTo>
                <a:lnTo>
                  <a:pt x="605" y="615"/>
                </a:lnTo>
                <a:lnTo>
                  <a:pt x="600" y="619"/>
                </a:lnTo>
                <a:lnTo>
                  <a:pt x="593" y="624"/>
                </a:lnTo>
                <a:lnTo>
                  <a:pt x="587" y="627"/>
                </a:lnTo>
                <a:lnTo>
                  <a:pt x="579" y="629"/>
                </a:lnTo>
                <a:lnTo>
                  <a:pt x="573" y="631"/>
                </a:lnTo>
                <a:lnTo>
                  <a:pt x="565" y="632"/>
                </a:lnTo>
                <a:lnTo>
                  <a:pt x="558" y="632"/>
                </a:lnTo>
                <a:lnTo>
                  <a:pt x="558" y="632"/>
                </a:lnTo>
                <a:close/>
                <a:moveTo>
                  <a:pt x="312" y="613"/>
                </a:moveTo>
                <a:lnTo>
                  <a:pt x="310" y="615"/>
                </a:lnTo>
                <a:lnTo>
                  <a:pt x="307" y="616"/>
                </a:lnTo>
                <a:lnTo>
                  <a:pt x="305" y="617"/>
                </a:lnTo>
                <a:lnTo>
                  <a:pt x="301" y="617"/>
                </a:lnTo>
                <a:lnTo>
                  <a:pt x="298" y="617"/>
                </a:lnTo>
                <a:lnTo>
                  <a:pt x="296" y="616"/>
                </a:lnTo>
                <a:lnTo>
                  <a:pt x="293" y="615"/>
                </a:lnTo>
                <a:lnTo>
                  <a:pt x="291" y="613"/>
                </a:lnTo>
                <a:lnTo>
                  <a:pt x="289" y="611"/>
                </a:lnTo>
                <a:lnTo>
                  <a:pt x="288" y="608"/>
                </a:lnTo>
                <a:lnTo>
                  <a:pt x="286" y="605"/>
                </a:lnTo>
                <a:lnTo>
                  <a:pt x="286" y="602"/>
                </a:lnTo>
                <a:lnTo>
                  <a:pt x="286" y="599"/>
                </a:lnTo>
                <a:lnTo>
                  <a:pt x="288" y="597"/>
                </a:lnTo>
                <a:lnTo>
                  <a:pt x="289" y="594"/>
                </a:lnTo>
                <a:lnTo>
                  <a:pt x="291" y="591"/>
                </a:lnTo>
                <a:lnTo>
                  <a:pt x="592" y="290"/>
                </a:lnTo>
                <a:lnTo>
                  <a:pt x="594" y="289"/>
                </a:lnTo>
                <a:lnTo>
                  <a:pt x="596" y="287"/>
                </a:lnTo>
                <a:lnTo>
                  <a:pt x="600" y="286"/>
                </a:lnTo>
                <a:lnTo>
                  <a:pt x="603" y="286"/>
                </a:lnTo>
                <a:lnTo>
                  <a:pt x="605" y="286"/>
                </a:lnTo>
                <a:lnTo>
                  <a:pt x="608" y="287"/>
                </a:lnTo>
                <a:lnTo>
                  <a:pt x="610" y="289"/>
                </a:lnTo>
                <a:lnTo>
                  <a:pt x="614" y="290"/>
                </a:lnTo>
                <a:lnTo>
                  <a:pt x="615" y="293"/>
                </a:lnTo>
                <a:lnTo>
                  <a:pt x="617" y="295"/>
                </a:lnTo>
                <a:lnTo>
                  <a:pt x="617" y="299"/>
                </a:lnTo>
                <a:lnTo>
                  <a:pt x="618" y="301"/>
                </a:lnTo>
                <a:lnTo>
                  <a:pt x="617" y="304"/>
                </a:lnTo>
                <a:lnTo>
                  <a:pt x="617" y="307"/>
                </a:lnTo>
                <a:lnTo>
                  <a:pt x="615" y="309"/>
                </a:lnTo>
                <a:lnTo>
                  <a:pt x="614" y="312"/>
                </a:lnTo>
                <a:lnTo>
                  <a:pt x="312" y="613"/>
                </a:lnTo>
                <a:close/>
                <a:moveTo>
                  <a:pt x="271" y="346"/>
                </a:moveTo>
                <a:lnTo>
                  <a:pt x="271" y="338"/>
                </a:lnTo>
                <a:lnTo>
                  <a:pt x="273" y="331"/>
                </a:lnTo>
                <a:lnTo>
                  <a:pt x="275" y="324"/>
                </a:lnTo>
                <a:lnTo>
                  <a:pt x="277" y="317"/>
                </a:lnTo>
                <a:lnTo>
                  <a:pt x="280" y="310"/>
                </a:lnTo>
                <a:lnTo>
                  <a:pt x="284" y="304"/>
                </a:lnTo>
                <a:lnTo>
                  <a:pt x="289" y="299"/>
                </a:lnTo>
                <a:lnTo>
                  <a:pt x="293" y="293"/>
                </a:lnTo>
                <a:lnTo>
                  <a:pt x="298" y="288"/>
                </a:lnTo>
                <a:lnTo>
                  <a:pt x="305" y="284"/>
                </a:lnTo>
                <a:lnTo>
                  <a:pt x="311" y="280"/>
                </a:lnTo>
                <a:lnTo>
                  <a:pt x="318" y="277"/>
                </a:lnTo>
                <a:lnTo>
                  <a:pt x="324" y="274"/>
                </a:lnTo>
                <a:lnTo>
                  <a:pt x="331" y="273"/>
                </a:lnTo>
                <a:lnTo>
                  <a:pt x="339" y="272"/>
                </a:lnTo>
                <a:lnTo>
                  <a:pt x="347" y="271"/>
                </a:lnTo>
                <a:lnTo>
                  <a:pt x="354" y="272"/>
                </a:lnTo>
                <a:lnTo>
                  <a:pt x="362" y="273"/>
                </a:lnTo>
                <a:lnTo>
                  <a:pt x="369" y="274"/>
                </a:lnTo>
                <a:lnTo>
                  <a:pt x="375" y="277"/>
                </a:lnTo>
                <a:lnTo>
                  <a:pt x="382" y="280"/>
                </a:lnTo>
                <a:lnTo>
                  <a:pt x="388" y="284"/>
                </a:lnTo>
                <a:lnTo>
                  <a:pt x="395" y="288"/>
                </a:lnTo>
                <a:lnTo>
                  <a:pt x="400" y="293"/>
                </a:lnTo>
                <a:lnTo>
                  <a:pt x="404" y="299"/>
                </a:lnTo>
                <a:lnTo>
                  <a:pt x="409" y="304"/>
                </a:lnTo>
                <a:lnTo>
                  <a:pt x="413" y="310"/>
                </a:lnTo>
                <a:lnTo>
                  <a:pt x="416" y="317"/>
                </a:lnTo>
                <a:lnTo>
                  <a:pt x="418" y="324"/>
                </a:lnTo>
                <a:lnTo>
                  <a:pt x="421" y="331"/>
                </a:lnTo>
                <a:lnTo>
                  <a:pt x="422" y="338"/>
                </a:lnTo>
                <a:lnTo>
                  <a:pt x="422" y="346"/>
                </a:lnTo>
                <a:lnTo>
                  <a:pt x="422" y="354"/>
                </a:lnTo>
                <a:lnTo>
                  <a:pt x="421" y="362"/>
                </a:lnTo>
                <a:lnTo>
                  <a:pt x="418" y="368"/>
                </a:lnTo>
                <a:lnTo>
                  <a:pt x="416" y="376"/>
                </a:lnTo>
                <a:lnTo>
                  <a:pt x="413" y="382"/>
                </a:lnTo>
                <a:lnTo>
                  <a:pt x="409" y="389"/>
                </a:lnTo>
                <a:lnTo>
                  <a:pt x="404" y="394"/>
                </a:lnTo>
                <a:lnTo>
                  <a:pt x="400" y="399"/>
                </a:lnTo>
                <a:lnTo>
                  <a:pt x="395" y="405"/>
                </a:lnTo>
                <a:lnTo>
                  <a:pt x="388" y="409"/>
                </a:lnTo>
                <a:lnTo>
                  <a:pt x="382" y="412"/>
                </a:lnTo>
                <a:lnTo>
                  <a:pt x="375" y="416"/>
                </a:lnTo>
                <a:lnTo>
                  <a:pt x="369" y="418"/>
                </a:lnTo>
                <a:lnTo>
                  <a:pt x="362" y="420"/>
                </a:lnTo>
                <a:lnTo>
                  <a:pt x="354" y="421"/>
                </a:lnTo>
                <a:lnTo>
                  <a:pt x="347" y="422"/>
                </a:lnTo>
                <a:lnTo>
                  <a:pt x="339" y="421"/>
                </a:lnTo>
                <a:lnTo>
                  <a:pt x="331" y="420"/>
                </a:lnTo>
                <a:lnTo>
                  <a:pt x="324" y="418"/>
                </a:lnTo>
                <a:lnTo>
                  <a:pt x="318" y="416"/>
                </a:lnTo>
                <a:lnTo>
                  <a:pt x="311" y="412"/>
                </a:lnTo>
                <a:lnTo>
                  <a:pt x="305" y="409"/>
                </a:lnTo>
                <a:lnTo>
                  <a:pt x="298" y="405"/>
                </a:lnTo>
                <a:lnTo>
                  <a:pt x="293" y="399"/>
                </a:lnTo>
                <a:lnTo>
                  <a:pt x="289" y="394"/>
                </a:lnTo>
                <a:lnTo>
                  <a:pt x="284" y="389"/>
                </a:lnTo>
                <a:lnTo>
                  <a:pt x="280" y="382"/>
                </a:lnTo>
                <a:lnTo>
                  <a:pt x="277" y="376"/>
                </a:lnTo>
                <a:lnTo>
                  <a:pt x="275" y="368"/>
                </a:lnTo>
                <a:lnTo>
                  <a:pt x="273" y="362"/>
                </a:lnTo>
                <a:lnTo>
                  <a:pt x="271" y="354"/>
                </a:lnTo>
                <a:lnTo>
                  <a:pt x="271" y="346"/>
                </a:lnTo>
                <a:lnTo>
                  <a:pt x="271" y="346"/>
                </a:lnTo>
                <a:close/>
                <a:moveTo>
                  <a:pt x="903" y="452"/>
                </a:moveTo>
                <a:lnTo>
                  <a:pt x="903" y="439"/>
                </a:lnTo>
                <a:lnTo>
                  <a:pt x="900" y="426"/>
                </a:lnTo>
                <a:lnTo>
                  <a:pt x="896" y="416"/>
                </a:lnTo>
                <a:lnTo>
                  <a:pt x="890" y="405"/>
                </a:lnTo>
                <a:lnTo>
                  <a:pt x="883" y="394"/>
                </a:lnTo>
                <a:lnTo>
                  <a:pt x="875" y="386"/>
                </a:lnTo>
                <a:lnTo>
                  <a:pt x="866" y="378"/>
                </a:lnTo>
                <a:lnTo>
                  <a:pt x="855" y="372"/>
                </a:lnTo>
                <a:lnTo>
                  <a:pt x="862" y="362"/>
                </a:lnTo>
                <a:lnTo>
                  <a:pt x="868" y="351"/>
                </a:lnTo>
                <a:lnTo>
                  <a:pt x="872" y="339"/>
                </a:lnTo>
                <a:lnTo>
                  <a:pt x="875" y="328"/>
                </a:lnTo>
                <a:lnTo>
                  <a:pt x="876" y="316"/>
                </a:lnTo>
                <a:lnTo>
                  <a:pt x="875" y="303"/>
                </a:lnTo>
                <a:lnTo>
                  <a:pt x="873" y="291"/>
                </a:lnTo>
                <a:lnTo>
                  <a:pt x="869" y="279"/>
                </a:lnTo>
                <a:lnTo>
                  <a:pt x="863" y="268"/>
                </a:lnTo>
                <a:lnTo>
                  <a:pt x="857" y="258"/>
                </a:lnTo>
                <a:lnTo>
                  <a:pt x="848" y="248"/>
                </a:lnTo>
                <a:lnTo>
                  <a:pt x="839" y="241"/>
                </a:lnTo>
                <a:lnTo>
                  <a:pt x="829" y="234"/>
                </a:lnTo>
                <a:lnTo>
                  <a:pt x="817" y="229"/>
                </a:lnTo>
                <a:lnTo>
                  <a:pt x="807" y="225"/>
                </a:lnTo>
                <a:lnTo>
                  <a:pt x="794" y="224"/>
                </a:lnTo>
                <a:lnTo>
                  <a:pt x="797" y="211"/>
                </a:lnTo>
                <a:lnTo>
                  <a:pt x="798" y="199"/>
                </a:lnTo>
                <a:lnTo>
                  <a:pt x="797" y="187"/>
                </a:lnTo>
                <a:lnTo>
                  <a:pt x="795" y="175"/>
                </a:lnTo>
                <a:lnTo>
                  <a:pt x="792" y="163"/>
                </a:lnTo>
                <a:lnTo>
                  <a:pt x="786" y="153"/>
                </a:lnTo>
                <a:lnTo>
                  <a:pt x="780" y="142"/>
                </a:lnTo>
                <a:lnTo>
                  <a:pt x="771" y="132"/>
                </a:lnTo>
                <a:lnTo>
                  <a:pt x="765" y="126"/>
                </a:lnTo>
                <a:lnTo>
                  <a:pt x="757" y="121"/>
                </a:lnTo>
                <a:lnTo>
                  <a:pt x="750" y="116"/>
                </a:lnTo>
                <a:lnTo>
                  <a:pt x="742" y="113"/>
                </a:lnTo>
                <a:lnTo>
                  <a:pt x="734" y="110"/>
                </a:lnTo>
                <a:lnTo>
                  <a:pt x="725" y="108"/>
                </a:lnTo>
                <a:lnTo>
                  <a:pt x="717" y="107"/>
                </a:lnTo>
                <a:lnTo>
                  <a:pt x="707" y="106"/>
                </a:lnTo>
                <a:lnTo>
                  <a:pt x="694" y="107"/>
                </a:lnTo>
                <a:lnTo>
                  <a:pt x="680" y="110"/>
                </a:lnTo>
                <a:lnTo>
                  <a:pt x="678" y="98"/>
                </a:lnTo>
                <a:lnTo>
                  <a:pt x="675" y="86"/>
                </a:lnTo>
                <a:lnTo>
                  <a:pt x="669" y="74"/>
                </a:lnTo>
                <a:lnTo>
                  <a:pt x="663" y="65"/>
                </a:lnTo>
                <a:lnTo>
                  <a:pt x="655" y="55"/>
                </a:lnTo>
                <a:lnTo>
                  <a:pt x="647" y="48"/>
                </a:lnTo>
                <a:lnTo>
                  <a:pt x="636" y="40"/>
                </a:lnTo>
                <a:lnTo>
                  <a:pt x="624" y="35"/>
                </a:lnTo>
                <a:lnTo>
                  <a:pt x="612" y="30"/>
                </a:lnTo>
                <a:lnTo>
                  <a:pt x="601" y="28"/>
                </a:lnTo>
                <a:lnTo>
                  <a:pt x="588" y="27"/>
                </a:lnTo>
                <a:lnTo>
                  <a:pt x="576" y="28"/>
                </a:lnTo>
                <a:lnTo>
                  <a:pt x="564" y="32"/>
                </a:lnTo>
                <a:lnTo>
                  <a:pt x="552" y="36"/>
                </a:lnTo>
                <a:lnTo>
                  <a:pt x="542" y="41"/>
                </a:lnTo>
                <a:lnTo>
                  <a:pt x="532" y="49"/>
                </a:lnTo>
                <a:lnTo>
                  <a:pt x="526" y="38"/>
                </a:lnTo>
                <a:lnTo>
                  <a:pt x="518" y="28"/>
                </a:lnTo>
                <a:lnTo>
                  <a:pt x="510" y="20"/>
                </a:lnTo>
                <a:lnTo>
                  <a:pt x="499" y="13"/>
                </a:lnTo>
                <a:lnTo>
                  <a:pt x="488" y="8"/>
                </a:lnTo>
                <a:lnTo>
                  <a:pt x="476" y="4"/>
                </a:lnTo>
                <a:lnTo>
                  <a:pt x="464" y="0"/>
                </a:lnTo>
                <a:lnTo>
                  <a:pt x="452" y="0"/>
                </a:lnTo>
                <a:lnTo>
                  <a:pt x="439" y="0"/>
                </a:lnTo>
                <a:lnTo>
                  <a:pt x="427" y="4"/>
                </a:lnTo>
                <a:lnTo>
                  <a:pt x="415" y="8"/>
                </a:lnTo>
                <a:lnTo>
                  <a:pt x="404" y="13"/>
                </a:lnTo>
                <a:lnTo>
                  <a:pt x="395" y="20"/>
                </a:lnTo>
                <a:lnTo>
                  <a:pt x="386" y="28"/>
                </a:lnTo>
                <a:lnTo>
                  <a:pt x="379" y="38"/>
                </a:lnTo>
                <a:lnTo>
                  <a:pt x="371" y="49"/>
                </a:lnTo>
                <a:lnTo>
                  <a:pt x="362" y="41"/>
                </a:lnTo>
                <a:lnTo>
                  <a:pt x="351" y="36"/>
                </a:lnTo>
                <a:lnTo>
                  <a:pt x="340" y="32"/>
                </a:lnTo>
                <a:lnTo>
                  <a:pt x="327" y="28"/>
                </a:lnTo>
                <a:lnTo>
                  <a:pt x="315" y="27"/>
                </a:lnTo>
                <a:lnTo>
                  <a:pt x="304" y="28"/>
                </a:lnTo>
                <a:lnTo>
                  <a:pt x="291" y="30"/>
                </a:lnTo>
                <a:lnTo>
                  <a:pt x="279" y="35"/>
                </a:lnTo>
                <a:lnTo>
                  <a:pt x="268" y="40"/>
                </a:lnTo>
                <a:lnTo>
                  <a:pt x="257" y="47"/>
                </a:lnTo>
                <a:lnTo>
                  <a:pt x="249" y="55"/>
                </a:lnTo>
                <a:lnTo>
                  <a:pt x="240" y="65"/>
                </a:lnTo>
                <a:lnTo>
                  <a:pt x="234" y="74"/>
                </a:lnTo>
                <a:lnTo>
                  <a:pt x="229" y="86"/>
                </a:lnTo>
                <a:lnTo>
                  <a:pt x="225" y="98"/>
                </a:lnTo>
                <a:lnTo>
                  <a:pt x="223" y="110"/>
                </a:lnTo>
                <a:lnTo>
                  <a:pt x="210" y="107"/>
                </a:lnTo>
                <a:lnTo>
                  <a:pt x="196" y="106"/>
                </a:lnTo>
                <a:lnTo>
                  <a:pt x="188" y="107"/>
                </a:lnTo>
                <a:lnTo>
                  <a:pt x="179" y="108"/>
                </a:lnTo>
                <a:lnTo>
                  <a:pt x="171" y="110"/>
                </a:lnTo>
                <a:lnTo>
                  <a:pt x="162" y="113"/>
                </a:lnTo>
                <a:lnTo>
                  <a:pt x="155" y="116"/>
                </a:lnTo>
                <a:lnTo>
                  <a:pt x="146" y="121"/>
                </a:lnTo>
                <a:lnTo>
                  <a:pt x="140" y="126"/>
                </a:lnTo>
                <a:lnTo>
                  <a:pt x="133" y="132"/>
                </a:lnTo>
                <a:lnTo>
                  <a:pt x="125" y="142"/>
                </a:lnTo>
                <a:lnTo>
                  <a:pt x="117" y="153"/>
                </a:lnTo>
                <a:lnTo>
                  <a:pt x="113" y="163"/>
                </a:lnTo>
                <a:lnTo>
                  <a:pt x="108" y="175"/>
                </a:lnTo>
                <a:lnTo>
                  <a:pt x="106" y="187"/>
                </a:lnTo>
                <a:lnTo>
                  <a:pt x="106" y="199"/>
                </a:lnTo>
                <a:lnTo>
                  <a:pt x="107" y="211"/>
                </a:lnTo>
                <a:lnTo>
                  <a:pt x="109" y="224"/>
                </a:lnTo>
                <a:lnTo>
                  <a:pt x="98" y="225"/>
                </a:lnTo>
                <a:lnTo>
                  <a:pt x="86" y="229"/>
                </a:lnTo>
                <a:lnTo>
                  <a:pt x="75" y="234"/>
                </a:lnTo>
                <a:lnTo>
                  <a:pt x="64" y="241"/>
                </a:lnTo>
                <a:lnTo>
                  <a:pt x="56" y="248"/>
                </a:lnTo>
                <a:lnTo>
                  <a:pt x="47" y="258"/>
                </a:lnTo>
                <a:lnTo>
                  <a:pt x="40" y="268"/>
                </a:lnTo>
                <a:lnTo>
                  <a:pt x="34" y="279"/>
                </a:lnTo>
                <a:lnTo>
                  <a:pt x="30" y="291"/>
                </a:lnTo>
                <a:lnTo>
                  <a:pt x="28" y="303"/>
                </a:lnTo>
                <a:lnTo>
                  <a:pt x="28" y="316"/>
                </a:lnTo>
                <a:lnTo>
                  <a:pt x="29" y="328"/>
                </a:lnTo>
                <a:lnTo>
                  <a:pt x="31" y="339"/>
                </a:lnTo>
                <a:lnTo>
                  <a:pt x="35" y="351"/>
                </a:lnTo>
                <a:lnTo>
                  <a:pt x="42" y="362"/>
                </a:lnTo>
                <a:lnTo>
                  <a:pt x="48" y="372"/>
                </a:lnTo>
                <a:lnTo>
                  <a:pt x="39" y="378"/>
                </a:lnTo>
                <a:lnTo>
                  <a:pt x="29" y="386"/>
                </a:lnTo>
                <a:lnTo>
                  <a:pt x="20" y="394"/>
                </a:lnTo>
                <a:lnTo>
                  <a:pt x="14" y="405"/>
                </a:lnTo>
                <a:lnTo>
                  <a:pt x="8" y="416"/>
                </a:lnTo>
                <a:lnTo>
                  <a:pt x="3" y="427"/>
                </a:lnTo>
                <a:lnTo>
                  <a:pt x="1" y="439"/>
                </a:lnTo>
                <a:lnTo>
                  <a:pt x="0" y="452"/>
                </a:lnTo>
                <a:lnTo>
                  <a:pt x="1" y="464"/>
                </a:lnTo>
                <a:lnTo>
                  <a:pt x="3" y="477"/>
                </a:lnTo>
                <a:lnTo>
                  <a:pt x="8" y="488"/>
                </a:lnTo>
                <a:lnTo>
                  <a:pt x="14" y="499"/>
                </a:lnTo>
                <a:lnTo>
                  <a:pt x="20" y="509"/>
                </a:lnTo>
                <a:lnTo>
                  <a:pt x="29" y="517"/>
                </a:lnTo>
                <a:lnTo>
                  <a:pt x="38" y="525"/>
                </a:lnTo>
                <a:lnTo>
                  <a:pt x="48" y="531"/>
                </a:lnTo>
                <a:lnTo>
                  <a:pt x="41" y="542"/>
                </a:lnTo>
                <a:lnTo>
                  <a:pt x="35" y="553"/>
                </a:lnTo>
                <a:lnTo>
                  <a:pt x="31" y="564"/>
                </a:lnTo>
                <a:lnTo>
                  <a:pt x="29" y="575"/>
                </a:lnTo>
                <a:lnTo>
                  <a:pt x="28" y="588"/>
                </a:lnTo>
                <a:lnTo>
                  <a:pt x="28" y="600"/>
                </a:lnTo>
                <a:lnTo>
                  <a:pt x="30" y="613"/>
                </a:lnTo>
                <a:lnTo>
                  <a:pt x="34" y="625"/>
                </a:lnTo>
                <a:lnTo>
                  <a:pt x="40" y="635"/>
                </a:lnTo>
                <a:lnTo>
                  <a:pt x="47" y="646"/>
                </a:lnTo>
                <a:lnTo>
                  <a:pt x="56" y="655"/>
                </a:lnTo>
                <a:lnTo>
                  <a:pt x="64" y="663"/>
                </a:lnTo>
                <a:lnTo>
                  <a:pt x="75" y="670"/>
                </a:lnTo>
                <a:lnTo>
                  <a:pt x="86" y="674"/>
                </a:lnTo>
                <a:lnTo>
                  <a:pt x="98" y="678"/>
                </a:lnTo>
                <a:lnTo>
                  <a:pt x="109" y="681"/>
                </a:lnTo>
                <a:lnTo>
                  <a:pt x="107" y="692"/>
                </a:lnTo>
                <a:lnTo>
                  <a:pt x="106" y="704"/>
                </a:lnTo>
                <a:lnTo>
                  <a:pt x="106" y="716"/>
                </a:lnTo>
                <a:lnTo>
                  <a:pt x="108" y="729"/>
                </a:lnTo>
                <a:lnTo>
                  <a:pt x="113" y="740"/>
                </a:lnTo>
                <a:lnTo>
                  <a:pt x="118" y="751"/>
                </a:lnTo>
                <a:lnTo>
                  <a:pt x="125" y="761"/>
                </a:lnTo>
                <a:lnTo>
                  <a:pt x="133" y="771"/>
                </a:lnTo>
                <a:lnTo>
                  <a:pt x="140" y="777"/>
                </a:lnTo>
                <a:lnTo>
                  <a:pt x="147" y="782"/>
                </a:lnTo>
                <a:lnTo>
                  <a:pt x="155" y="787"/>
                </a:lnTo>
                <a:lnTo>
                  <a:pt x="162" y="791"/>
                </a:lnTo>
                <a:lnTo>
                  <a:pt x="171" y="794"/>
                </a:lnTo>
                <a:lnTo>
                  <a:pt x="179" y="796"/>
                </a:lnTo>
                <a:lnTo>
                  <a:pt x="188" y="797"/>
                </a:lnTo>
                <a:lnTo>
                  <a:pt x="196" y="797"/>
                </a:lnTo>
                <a:lnTo>
                  <a:pt x="210" y="796"/>
                </a:lnTo>
                <a:lnTo>
                  <a:pt x="223" y="793"/>
                </a:lnTo>
                <a:lnTo>
                  <a:pt x="225" y="806"/>
                </a:lnTo>
                <a:lnTo>
                  <a:pt x="229" y="818"/>
                </a:lnTo>
                <a:lnTo>
                  <a:pt x="234" y="829"/>
                </a:lnTo>
                <a:lnTo>
                  <a:pt x="240" y="838"/>
                </a:lnTo>
                <a:lnTo>
                  <a:pt x="248" y="848"/>
                </a:lnTo>
                <a:lnTo>
                  <a:pt x="257" y="856"/>
                </a:lnTo>
                <a:lnTo>
                  <a:pt x="268" y="863"/>
                </a:lnTo>
                <a:lnTo>
                  <a:pt x="279" y="869"/>
                </a:lnTo>
                <a:lnTo>
                  <a:pt x="291" y="873"/>
                </a:lnTo>
                <a:lnTo>
                  <a:pt x="304" y="875"/>
                </a:lnTo>
                <a:lnTo>
                  <a:pt x="315" y="876"/>
                </a:lnTo>
                <a:lnTo>
                  <a:pt x="327" y="875"/>
                </a:lnTo>
                <a:lnTo>
                  <a:pt x="340" y="871"/>
                </a:lnTo>
                <a:lnTo>
                  <a:pt x="351" y="868"/>
                </a:lnTo>
                <a:lnTo>
                  <a:pt x="362" y="862"/>
                </a:lnTo>
                <a:lnTo>
                  <a:pt x="371" y="855"/>
                </a:lnTo>
                <a:lnTo>
                  <a:pt x="379" y="865"/>
                </a:lnTo>
                <a:lnTo>
                  <a:pt x="386" y="875"/>
                </a:lnTo>
                <a:lnTo>
                  <a:pt x="395" y="883"/>
                </a:lnTo>
                <a:lnTo>
                  <a:pt x="404" y="890"/>
                </a:lnTo>
                <a:lnTo>
                  <a:pt x="415" y="896"/>
                </a:lnTo>
                <a:lnTo>
                  <a:pt x="427" y="900"/>
                </a:lnTo>
                <a:lnTo>
                  <a:pt x="439" y="903"/>
                </a:lnTo>
                <a:lnTo>
                  <a:pt x="452" y="904"/>
                </a:lnTo>
                <a:lnTo>
                  <a:pt x="464" y="903"/>
                </a:lnTo>
                <a:lnTo>
                  <a:pt x="476" y="899"/>
                </a:lnTo>
                <a:lnTo>
                  <a:pt x="488" y="896"/>
                </a:lnTo>
                <a:lnTo>
                  <a:pt x="499" y="890"/>
                </a:lnTo>
                <a:lnTo>
                  <a:pt x="510" y="883"/>
                </a:lnTo>
                <a:lnTo>
                  <a:pt x="518" y="875"/>
                </a:lnTo>
                <a:lnTo>
                  <a:pt x="526" y="865"/>
                </a:lnTo>
                <a:lnTo>
                  <a:pt x="532" y="855"/>
                </a:lnTo>
                <a:lnTo>
                  <a:pt x="542" y="862"/>
                </a:lnTo>
                <a:lnTo>
                  <a:pt x="552" y="868"/>
                </a:lnTo>
                <a:lnTo>
                  <a:pt x="564" y="871"/>
                </a:lnTo>
                <a:lnTo>
                  <a:pt x="576" y="875"/>
                </a:lnTo>
                <a:lnTo>
                  <a:pt x="588" y="876"/>
                </a:lnTo>
                <a:lnTo>
                  <a:pt x="601" y="875"/>
                </a:lnTo>
                <a:lnTo>
                  <a:pt x="612" y="873"/>
                </a:lnTo>
                <a:lnTo>
                  <a:pt x="624" y="869"/>
                </a:lnTo>
                <a:lnTo>
                  <a:pt x="636" y="863"/>
                </a:lnTo>
                <a:lnTo>
                  <a:pt x="647" y="856"/>
                </a:lnTo>
                <a:lnTo>
                  <a:pt x="655" y="848"/>
                </a:lnTo>
                <a:lnTo>
                  <a:pt x="663" y="838"/>
                </a:lnTo>
                <a:lnTo>
                  <a:pt x="669" y="829"/>
                </a:lnTo>
                <a:lnTo>
                  <a:pt x="675" y="818"/>
                </a:lnTo>
                <a:lnTo>
                  <a:pt x="678" y="806"/>
                </a:lnTo>
                <a:lnTo>
                  <a:pt x="680" y="793"/>
                </a:lnTo>
                <a:lnTo>
                  <a:pt x="694" y="796"/>
                </a:lnTo>
                <a:lnTo>
                  <a:pt x="707" y="797"/>
                </a:lnTo>
                <a:lnTo>
                  <a:pt x="717" y="797"/>
                </a:lnTo>
                <a:lnTo>
                  <a:pt x="725" y="796"/>
                </a:lnTo>
                <a:lnTo>
                  <a:pt x="734" y="794"/>
                </a:lnTo>
                <a:lnTo>
                  <a:pt x="742" y="791"/>
                </a:lnTo>
                <a:lnTo>
                  <a:pt x="750" y="787"/>
                </a:lnTo>
                <a:lnTo>
                  <a:pt x="757" y="782"/>
                </a:lnTo>
                <a:lnTo>
                  <a:pt x="765" y="777"/>
                </a:lnTo>
                <a:lnTo>
                  <a:pt x="771" y="771"/>
                </a:lnTo>
                <a:lnTo>
                  <a:pt x="780" y="761"/>
                </a:lnTo>
                <a:lnTo>
                  <a:pt x="786" y="751"/>
                </a:lnTo>
                <a:lnTo>
                  <a:pt x="792" y="740"/>
                </a:lnTo>
                <a:lnTo>
                  <a:pt x="795" y="729"/>
                </a:lnTo>
                <a:lnTo>
                  <a:pt x="797" y="716"/>
                </a:lnTo>
                <a:lnTo>
                  <a:pt x="798" y="704"/>
                </a:lnTo>
                <a:lnTo>
                  <a:pt x="797" y="692"/>
                </a:lnTo>
                <a:lnTo>
                  <a:pt x="794" y="681"/>
                </a:lnTo>
                <a:lnTo>
                  <a:pt x="807" y="678"/>
                </a:lnTo>
                <a:lnTo>
                  <a:pt x="817" y="674"/>
                </a:lnTo>
                <a:lnTo>
                  <a:pt x="829" y="670"/>
                </a:lnTo>
                <a:lnTo>
                  <a:pt x="839" y="663"/>
                </a:lnTo>
                <a:lnTo>
                  <a:pt x="848" y="655"/>
                </a:lnTo>
                <a:lnTo>
                  <a:pt x="857" y="646"/>
                </a:lnTo>
                <a:lnTo>
                  <a:pt x="863" y="635"/>
                </a:lnTo>
                <a:lnTo>
                  <a:pt x="869" y="625"/>
                </a:lnTo>
                <a:lnTo>
                  <a:pt x="873" y="613"/>
                </a:lnTo>
                <a:lnTo>
                  <a:pt x="875" y="600"/>
                </a:lnTo>
                <a:lnTo>
                  <a:pt x="876" y="588"/>
                </a:lnTo>
                <a:lnTo>
                  <a:pt x="875" y="575"/>
                </a:lnTo>
                <a:lnTo>
                  <a:pt x="872" y="564"/>
                </a:lnTo>
                <a:lnTo>
                  <a:pt x="868" y="553"/>
                </a:lnTo>
                <a:lnTo>
                  <a:pt x="862" y="542"/>
                </a:lnTo>
                <a:lnTo>
                  <a:pt x="855" y="531"/>
                </a:lnTo>
                <a:lnTo>
                  <a:pt x="866" y="525"/>
                </a:lnTo>
                <a:lnTo>
                  <a:pt x="875" y="517"/>
                </a:lnTo>
                <a:lnTo>
                  <a:pt x="883" y="509"/>
                </a:lnTo>
                <a:lnTo>
                  <a:pt x="890" y="499"/>
                </a:lnTo>
                <a:lnTo>
                  <a:pt x="896" y="488"/>
                </a:lnTo>
                <a:lnTo>
                  <a:pt x="900" y="477"/>
                </a:lnTo>
                <a:lnTo>
                  <a:pt x="903" y="464"/>
                </a:lnTo>
                <a:lnTo>
                  <a:pt x="903" y="452"/>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endParaRPr lang="en-US" sz="6000"/>
          </a:p>
        </p:txBody>
      </p:sp>
      <p:pic>
        <p:nvPicPr>
          <p:cNvPr id="3" name="Рисунок 2">
            <a:extLst>
              <a:ext uri="{FF2B5EF4-FFF2-40B4-BE49-F238E27FC236}">
                <a16:creationId xmlns:a16="http://schemas.microsoft.com/office/drawing/2014/main" id="{46B78208-BF68-47C4-AF12-9F3D42F5CD9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200"/>
                    </a14:imgEffect>
                  </a14:imgLayer>
                </a14:imgProps>
              </a:ext>
            </a:extLst>
          </a:blip>
          <a:srcRect t="3000" b="3000"/>
          <a:stretch/>
        </p:blipFill>
        <p:spPr>
          <a:xfrm>
            <a:off x="14377456" y="4444776"/>
            <a:ext cx="1037499" cy="1037499"/>
          </a:xfrm>
          <a:prstGeom prst="ellipse">
            <a:avLst/>
          </a:prstGeom>
        </p:spPr>
      </p:pic>
      <p:pic>
        <p:nvPicPr>
          <p:cNvPr id="11" name="Рисунок 10">
            <a:extLst>
              <a:ext uri="{FF2B5EF4-FFF2-40B4-BE49-F238E27FC236}">
                <a16:creationId xmlns:a16="http://schemas.microsoft.com/office/drawing/2014/main" id="{AB3B3F4E-D1E0-4F88-BA06-4F9C42081A7C}"/>
              </a:ext>
            </a:extLst>
          </p:cNvPr>
          <p:cNvPicPr>
            <a:picLocks noChangeAspect="1"/>
          </p:cNvPicPr>
          <p:nvPr/>
        </p:nvPicPr>
        <p:blipFill>
          <a:blip r:embed="rId4"/>
          <a:stretch>
            <a:fillRect/>
          </a:stretch>
        </p:blipFill>
        <p:spPr>
          <a:xfrm>
            <a:off x="9000727" y="4506308"/>
            <a:ext cx="985031" cy="951640"/>
          </a:xfrm>
          <a:prstGeom prst="ellipse">
            <a:avLst/>
          </a:prstGeom>
        </p:spPr>
      </p:pic>
      <p:pic>
        <p:nvPicPr>
          <p:cNvPr id="16" name="Рисунок 15">
            <a:extLst>
              <a:ext uri="{FF2B5EF4-FFF2-40B4-BE49-F238E27FC236}">
                <a16:creationId xmlns:a16="http://schemas.microsoft.com/office/drawing/2014/main" id="{03608A10-F2A1-44C3-9CDB-FBF7B1000965}"/>
              </a:ext>
            </a:extLst>
          </p:cNvPr>
          <p:cNvPicPr>
            <a:picLocks noChangeAspect="1"/>
          </p:cNvPicPr>
          <p:nvPr/>
        </p:nvPicPr>
        <p:blipFill>
          <a:blip r:embed="rId5"/>
          <a:stretch>
            <a:fillRect/>
          </a:stretch>
        </p:blipFill>
        <p:spPr>
          <a:xfrm>
            <a:off x="3630492" y="4467875"/>
            <a:ext cx="962025" cy="992410"/>
          </a:xfrm>
          <a:prstGeom prst="ellipse">
            <a:avLst/>
          </a:prstGeom>
        </p:spPr>
      </p:pic>
      <p:pic>
        <p:nvPicPr>
          <p:cNvPr id="18" name="Рисунок 17">
            <a:extLst>
              <a:ext uri="{FF2B5EF4-FFF2-40B4-BE49-F238E27FC236}">
                <a16:creationId xmlns:a16="http://schemas.microsoft.com/office/drawing/2014/main" id="{907168CD-C022-43FC-BCE5-1A33A3FE13BD}"/>
              </a:ext>
            </a:extLst>
          </p:cNvPr>
          <p:cNvPicPr>
            <a:picLocks noChangeAspect="1"/>
          </p:cNvPicPr>
          <p:nvPr/>
        </p:nvPicPr>
        <p:blipFill rotWithShape="1">
          <a:blip r:embed="rId6"/>
          <a:srcRect t="4409" b="4409"/>
          <a:stretch/>
        </p:blipFill>
        <p:spPr>
          <a:xfrm>
            <a:off x="19784243" y="4495019"/>
            <a:ext cx="945819" cy="945819"/>
          </a:xfrm>
          <a:prstGeom prst="ellipse">
            <a:avLst/>
          </a:prstGeom>
        </p:spPr>
      </p:pic>
      <p:sp>
        <p:nvSpPr>
          <p:cNvPr id="23" name="TextBox 22">
            <a:extLst>
              <a:ext uri="{FF2B5EF4-FFF2-40B4-BE49-F238E27FC236}">
                <a16:creationId xmlns:a16="http://schemas.microsoft.com/office/drawing/2014/main" id="{CD9EECB8-D2EC-4909-BA10-045C1C041B00}"/>
              </a:ext>
            </a:extLst>
          </p:cNvPr>
          <p:cNvSpPr txBox="1"/>
          <p:nvPr/>
        </p:nvSpPr>
        <p:spPr>
          <a:xfrm>
            <a:off x="1353776" y="10404677"/>
            <a:ext cx="21857916" cy="213391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6600" b="1" i="0" u="none" strike="noStrike" cap="none" spc="0" normalizeH="0" baseline="0" dirty="0">
                <a:ln>
                  <a:noFill/>
                </a:ln>
                <a:solidFill>
                  <a:schemeClr val="bg1">
                    <a:lumMod val="50000"/>
                  </a:schemeClr>
                </a:solidFill>
                <a:effectLst/>
                <a:uFillTx/>
                <a:latin typeface="Helvetica Neue"/>
                <a:ea typeface="Helvetica Neue"/>
                <a:cs typeface="Helvetica Neue"/>
                <a:sym typeface="Helvetica Neue"/>
              </a:rPr>
              <a:t>Moving Uzbekistan</a:t>
            </a:r>
          </a:p>
          <a:p>
            <a:pPr marL="0" marR="0" indent="0" algn="ctr" defTabSz="825500" rtl="0" fontAlgn="auto" latinLnBrk="0" hangingPunct="0">
              <a:lnSpc>
                <a:spcPct val="100000"/>
              </a:lnSpc>
              <a:spcBef>
                <a:spcPts val="0"/>
              </a:spcBef>
              <a:spcAft>
                <a:spcPts val="0"/>
              </a:spcAft>
              <a:buClrTx/>
              <a:buSzTx/>
              <a:buFontTx/>
              <a:buNone/>
              <a:tabLst/>
            </a:pPr>
            <a:r>
              <a:rPr kumimoji="0" lang="en-US" sz="6600" b="1" i="0" u="none" strike="noStrike" cap="none" spc="0" normalizeH="0" baseline="0" dirty="0">
                <a:ln>
                  <a:noFill/>
                </a:ln>
                <a:solidFill>
                  <a:schemeClr val="bg1">
                    <a:lumMod val="50000"/>
                  </a:schemeClr>
                </a:solidFill>
                <a:effectLst/>
                <a:uFillTx/>
                <a:latin typeface="Helvetica Neue"/>
                <a:ea typeface="Helvetica Neue"/>
                <a:cs typeface="Helvetica Neue"/>
                <a:sym typeface="Helvetica Neue"/>
              </a:rPr>
              <a:t>towards a sustainable future</a:t>
            </a:r>
          </a:p>
        </p:txBody>
      </p:sp>
    </p:spTree>
    <p:extLst>
      <p:ext uri="{BB962C8B-B14F-4D97-AF65-F5344CB8AC3E}">
        <p14:creationId xmlns:p14="http://schemas.microsoft.com/office/powerpoint/2010/main" val="46166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3332124E-0D09-D641-9808-B94B8195F1C4}"/>
              </a:ext>
            </a:extLst>
          </p:cNvPr>
          <p:cNvGrpSpPr/>
          <p:nvPr/>
        </p:nvGrpSpPr>
        <p:grpSpPr>
          <a:xfrm>
            <a:off x="1602021" y="3076829"/>
            <a:ext cx="4939615" cy="10161372"/>
            <a:chOff x="1804085" y="1857630"/>
            <a:chExt cx="4939615" cy="10161372"/>
          </a:xfrm>
        </p:grpSpPr>
        <p:sp>
          <p:nvSpPr>
            <p:cNvPr id="4" name="Прямоугольник 3">
              <a:extLst>
                <a:ext uri="{FF2B5EF4-FFF2-40B4-BE49-F238E27FC236}">
                  <a16:creationId xmlns:a16="http://schemas.microsoft.com/office/drawing/2014/main" id="{B4C80172-0087-5C42-991B-B6912733C501}"/>
                </a:ext>
              </a:extLst>
            </p:cNvPr>
            <p:cNvSpPr/>
            <p:nvPr/>
          </p:nvSpPr>
          <p:spPr>
            <a:xfrm>
              <a:off x="1804085" y="1857630"/>
              <a:ext cx="4939615" cy="10161372"/>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Овал 14">
              <a:extLst>
                <a:ext uri="{FF2B5EF4-FFF2-40B4-BE49-F238E27FC236}">
                  <a16:creationId xmlns:a16="http://schemas.microsoft.com/office/drawing/2014/main" id="{3A7C30C6-0B95-F745-8108-8F6DA11AB1BD}"/>
                </a:ext>
              </a:extLst>
            </p:cNvPr>
            <p:cNvSpPr/>
            <p:nvPr/>
          </p:nvSpPr>
          <p:spPr>
            <a:xfrm>
              <a:off x="2764206" y="2810849"/>
              <a:ext cx="3019373" cy="3019373"/>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Professional Slide Template">
              <a:extLst>
                <a:ext uri="{FF2B5EF4-FFF2-40B4-BE49-F238E27FC236}">
                  <a16:creationId xmlns:a16="http://schemas.microsoft.com/office/drawing/2014/main" id="{9A674472-1333-1541-81DF-CE020080EEBE}"/>
                </a:ext>
              </a:extLst>
            </p:cNvPr>
            <p:cNvSpPr txBox="1"/>
            <p:nvPr/>
          </p:nvSpPr>
          <p:spPr>
            <a:xfrm>
              <a:off x="2148149" y="6252763"/>
              <a:ext cx="4251486" cy="13213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en-US" sz="4400" b="1" i="0" dirty="0">
                  <a:solidFill>
                    <a:schemeClr val="bg1">
                      <a:lumMod val="10000"/>
                    </a:schemeClr>
                  </a:solidFill>
                  <a:effectLst/>
                  <a:latin typeface="CircularStd"/>
                </a:rPr>
                <a:t>Download T-Bike app</a:t>
              </a:r>
            </a:p>
          </p:txBody>
        </p:sp>
        <p:sp>
          <p:nvSpPr>
            <p:cNvPr id="2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Tem sequi nesciunt. Neque porro quisquam est, qui dolorem ipsum quia or sit amet, consectetur, adipisci velit, sed quia non numquam eius modi tempora incidunt ut labore et dolore magnam aliquam quaerat voluptatem. Ut enim ad minima veniam, quis nostrum">
              <a:extLst>
                <a:ext uri="{FF2B5EF4-FFF2-40B4-BE49-F238E27FC236}">
                  <a16:creationId xmlns:a16="http://schemas.microsoft.com/office/drawing/2014/main" id="{66FDCC44-7349-6347-B6C9-0F1B52BCCE7D}"/>
                </a:ext>
              </a:extLst>
            </p:cNvPr>
            <p:cNvSpPr txBox="1"/>
            <p:nvPr/>
          </p:nvSpPr>
          <p:spPr>
            <a:xfrm>
              <a:off x="2277587" y="7505183"/>
              <a:ext cx="3992611" cy="27087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969EA3"/>
                  </a:solidFill>
                  <a:latin typeface="Roboto"/>
                  <a:ea typeface="Roboto"/>
                  <a:cs typeface="Roboto"/>
                  <a:sym typeface="Roboto"/>
                </a:defRPr>
              </a:lvl1pPr>
            </a:lstStyle>
            <a:p>
              <a:pPr algn="ctr"/>
              <a:r>
                <a:rPr lang="en-US" sz="3600" b="0" i="0" dirty="0">
                  <a:solidFill>
                    <a:srgbClr val="000000"/>
                  </a:solidFill>
                  <a:effectLst/>
                  <a:latin typeface="SegoeUI"/>
                </a:rPr>
                <a:t>Download the T-Bike app from the</a:t>
              </a:r>
              <a:br>
                <a:rPr lang="en-US" sz="3600" dirty="0"/>
              </a:br>
              <a:r>
                <a:rPr lang="en-US" sz="3600" b="0" i="0" dirty="0">
                  <a:solidFill>
                    <a:srgbClr val="000000"/>
                  </a:solidFill>
                  <a:effectLst/>
                  <a:latin typeface="SegoeUI"/>
                </a:rPr>
                <a:t>Appstore or the </a:t>
              </a:r>
              <a:r>
                <a:rPr lang="en-US" sz="3600" b="0" i="0" dirty="0" err="1">
                  <a:solidFill>
                    <a:srgbClr val="000000"/>
                  </a:solidFill>
                  <a:effectLst/>
                  <a:latin typeface="SegoeUI"/>
                </a:rPr>
                <a:t>Playstore</a:t>
              </a:r>
              <a:endParaRPr sz="3600" dirty="0">
                <a:solidFill>
                  <a:schemeClr val="tx2"/>
                </a:solidFill>
              </a:endParaRPr>
            </a:p>
          </p:txBody>
        </p:sp>
      </p:grpSp>
      <p:grpSp>
        <p:nvGrpSpPr>
          <p:cNvPr id="5" name="Группа 4">
            <a:extLst>
              <a:ext uri="{FF2B5EF4-FFF2-40B4-BE49-F238E27FC236}">
                <a16:creationId xmlns:a16="http://schemas.microsoft.com/office/drawing/2014/main" id="{FC3B96BE-7E66-3040-B506-02FFBF685A1D}"/>
              </a:ext>
            </a:extLst>
          </p:cNvPr>
          <p:cNvGrpSpPr/>
          <p:nvPr/>
        </p:nvGrpSpPr>
        <p:grpSpPr>
          <a:xfrm>
            <a:off x="12361564" y="3076829"/>
            <a:ext cx="4939615" cy="10161372"/>
            <a:chOff x="12361561" y="1857630"/>
            <a:chExt cx="4939615" cy="10161372"/>
          </a:xfrm>
        </p:grpSpPr>
        <p:sp>
          <p:nvSpPr>
            <p:cNvPr id="46" name="Прямоугольник 45">
              <a:extLst>
                <a:ext uri="{FF2B5EF4-FFF2-40B4-BE49-F238E27FC236}">
                  <a16:creationId xmlns:a16="http://schemas.microsoft.com/office/drawing/2014/main" id="{24B14B03-5489-0747-A401-4176B6234FA8}"/>
                </a:ext>
              </a:extLst>
            </p:cNvPr>
            <p:cNvSpPr/>
            <p:nvPr/>
          </p:nvSpPr>
          <p:spPr>
            <a:xfrm>
              <a:off x="12361561" y="1857630"/>
              <a:ext cx="4939615" cy="10161372"/>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7" name="Овал 46">
              <a:extLst>
                <a:ext uri="{FF2B5EF4-FFF2-40B4-BE49-F238E27FC236}">
                  <a16:creationId xmlns:a16="http://schemas.microsoft.com/office/drawing/2014/main" id="{438335FB-BF0A-1741-BDEB-A9962C8915D3}"/>
                </a:ext>
              </a:extLst>
            </p:cNvPr>
            <p:cNvSpPr/>
            <p:nvPr/>
          </p:nvSpPr>
          <p:spPr>
            <a:xfrm>
              <a:off x="13321682" y="2810849"/>
              <a:ext cx="3019373" cy="3019373"/>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8" name="Professional Slide Template">
              <a:extLst>
                <a:ext uri="{FF2B5EF4-FFF2-40B4-BE49-F238E27FC236}">
                  <a16:creationId xmlns:a16="http://schemas.microsoft.com/office/drawing/2014/main" id="{07172CFC-499D-6E4F-ADD0-4C29B33E556D}"/>
                </a:ext>
              </a:extLst>
            </p:cNvPr>
            <p:cNvSpPr txBox="1"/>
            <p:nvPr/>
          </p:nvSpPr>
          <p:spPr>
            <a:xfrm>
              <a:off x="12705625" y="6252763"/>
              <a:ext cx="4251486" cy="711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en-US" sz="4400" b="1" i="0" dirty="0">
                  <a:solidFill>
                    <a:schemeClr val="bg1">
                      <a:lumMod val="10000"/>
                    </a:schemeClr>
                  </a:solidFill>
                  <a:effectLst/>
                  <a:latin typeface="CircularStd"/>
                </a:rPr>
                <a:t>Scan QR code</a:t>
              </a:r>
            </a:p>
          </p:txBody>
        </p:sp>
        <p:sp>
          <p:nvSpPr>
            <p:cNvPr id="4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Tem sequi nesciunt. Neque porro quisquam est, qui dolorem ipsum quia or sit amet, consectetur, adipisci velit, sed quia non numquam eius modi tempora incidunt ut labore et dolore magnam aliquam quaerat voluptatem. Ut enim ad minima veniam, quis nostrum">
              <a:extLst>
                <a:ext uri="{FF2B5EF4-FFF2-40B4-BE49-F238E27FC236}">
                  <a16:creationId xmlns:a16="http://schemas.microsoft.com/office/drawing/2014/main" id="{175BE976-3D26-FD43-AF33-5D0C6FB25F86}"/>
                </a:ext>
              </a:extLst>
            </p:cNvPr>
            <p:cNvSpPr txBox="1"/>
            <p:nvPr/>
          </p:nvSpPr>
          <p:spPr>
            <a:xfrm>
              <a:off x="12835063" y="7505183"/>
              <a:ext cx="3992611" cy="3373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969EA3"/>
                  </a:solidFill>
                  <a:latin typeface="Roboto"/>
                  <a:ea typeface="Roboto"/>
                  <a:cs typeface="Roboto"/>
                  <a:sym typeface="Roboto"/>
                </a:defRPr>
              </a:lvl1pPr>
            </a:lstStyle>
            <a:p>
              <a:pPr algn="ctr"/>
              <a:r>
                <a:rPr lang="en-US" sz="3600" b="0" i="0" dirty="0">
                  <a:solidFill>
                    <a:srgbClr val="000000"/>
                  </a:solidFill>
                  <a:effectLst/>
                  <a:latin typeface="SegoeUI"/>
                </a:rPr>
                <a:t>To unlock the vehicle, simply scan the QR code located on the panel.</a:t>
              </a:r>
              <a:endParaRPr sz="3600" dirty="0">
                <a:solidFill>
                  <a:schemeClr val="tx2"/>
                </a:solidFill>
              </a:endParaRPr>
            </a:p>
          </p:txBody>
        </p:sp>
      </p:grpSp>
      <p:grpSp>
        <p:nvGrpSpPr>
          <p:cNvPr id="3" name="Группа 2">
            <a:extLst>
              <a:ext uri="{FF2B5EF4-FFF2-40B4-BE49-F238E27FC236}">
                <a16:creationId xmlns:a16="http://schemas.microsoft.com/office/drawing/2014/main" id="{D9DD41AD-FE8B-3F4D-8DED-EFF56C8DDA13}"/>
              </a:ext>
            </a:extLst>
          </p:cNvPr>
          <p:cNvGrpSpPr/>
          <p:nvPr/>
        </p:nvGrpSpPr>
        <p:grpSpPr>
          <a:xfrm>
            <a:off x="7082823" y="3076829"/>
            <a:ext cx="4939615" cy="10161372"/>
            <a:chOff x="7082823" y="1857630"/>
            <a:chExt cx="4939615" cy="10161372"/>
          </a:xfrm>
        </p:grpSpPr>
        <p:sp>
          <p:nvSpPr>
            <p:cNvPr id="35" name="Прямоугольник 34">
              <a:extLst>
                <a:ext uri="{FF2B5EF4-FFF2-40B4-BE49-F238E27FC236}">
                  <a16:creationId xmlns:a16="http://schemas.microsoft.com/office/drawing/2014/main" id="{68498A9F-7F8B-F14B-9B7A-E19CC4A073EF}"/>
                </a:ext>
              </a:extLst>
            </p:cNvPr>
            <p:cNvSpPr/>
            <p:nvPr/>
          </p:nvSpPr>
          <p:spPr>
            <a:xfrm>
              <a:off x="7082823" y="1857630"/>
              <a:ext cx="4939615" cy="10161372"/>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6" name="Овал 35">
              <a:extLst>
                <a:ext uri="{FF2B5EF4-FFF2-40B4-BE49-F238E27FC236}">
                  <a16:creationId xmlns:a16="http://schemas.microsoft.com/office/drawing/2014/main" id="{C253018E-85D8-6944-B835-07BCFF034E93}"/>
                </a:ext>
              </a:extLst>
            </p:cNvPr>
            <p:cNvSpPr/>
            <p:nvPr/>
          </p:nvSpPr>
          <p:spPr>
            <a:xfrm>
              <a:off x="8042944" y="2810849"/>
              <a:ext cx="3019373" cy="3019373"/>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7" name="Professional Slide Template">
              <a:extLst>
                <a:ext uri="{FF2B5EF4-FFF2-40B4-BE49-F238E27FC236}">
                  <a16:creationId xmlns:a16="http://schemas.microsoft.com/office/drawing/2014/main" id="{6AEA607E-52F8-7148-80F4-9A2BB79E9176}"/>
                </a:ext>
              </a:extLst>
            </p:cNvPr>
            <p:cNvSpPr txBox="1"/>
            <p:nvPr/>
          </p:nvSpPr>
          <p:spPr>
            <a:xfrm>
              <a:off x="7426887" y="6252763"/>
              <a:ext cx="4251486" cy="711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en-US" sz="4400" b="1" i="0" dirty="0">
                  <a:solidFill>
                    <a:schemeClr val="bg1">
                      <a:lumMod val="10000"/>
                    </a:schemeClr>
                  </a:solidFill>
                  <a:effectLst/>
                  <a:latin typeface="CircularStd"/>
                </a:rPr>
                <a:t>Locate a T-Bike</a:t>
              </a:r>
            </a:p>
          </p:txBody>
        </p:sp>
        <p:sp>
          <p:nvSpPr>
            <p:cNvPr id="3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Tem sequi nesciunt. Neque porro quisquam est, qui dolorem ipsum quia or sit amet, consectetur, adipisci velit, sed quia non numquam eius modi tempora incidunt ut labore et dolore magnam aliquam quaerat voluptatem. Ut enim ad minima veniam, quis nostrum">
              <a:extLst>
                <a:ext uri="{FF2B5EF4-FFF2-40B4-BE49-F238E27FC236}">
                  <a16:creationId xmlns:a16="http://schemas.microsoft.com/office/drawing/2014/main" id="{D1F1AFA8-73B1-B64C-A64F-9CB221C0609D}"/>
                </a:ext>
              </a:extLst>
            </p:cNvPr>
            <p:cNvSpPr txBox="1"/>
            <p:nvPr/>
          </p:nvSpPr>
          <p:spPr>
            <a:xfrm>
              <a:off x="7556325" y="7505183"/>
              <a:ext cx="3992611" cy="4038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969EA3"/>
                  </a:solidFill>
                  <a:latin typeface="Roboto"/>
                  <a:ea typeface="Roboto"/>
                  <a:cs typeface="Roboto"/>
                  <a:sym typeface="Roboto"/>
                </a:defRPr>
              </a:lvl1pPr>
            </a:lstStyle>
            <a:p>
              <a:pPr algn="ctr"/>
              <a:r>
                <a:rPr lang="en-US" sz="3600" i="0" dirty="0">
                  <a:solidFill>
                    <a:srgbClr val="000000"/>
                  </a:solidFill>
                  <a:effectLst/>
                  <a:latin typeface="SegoeUI"/>
                </a:rPr>
                <a:t>Use the T-Bike app to find the closest vehicle to you or look out for a T-Bike Zone around you.</a:t>
              </a:r>
              <a:endParaRPr sz="3600" dirty="0">
                <a:solidFill>
                  <a:schemeClr val="tx2"/>
                </a:solidFill>
              </a:endParaRPr>
            </a:p>
          </p:txBody>
        </p:sp>
      </p:grpSp>
      <p:grpSp>
        <p:nvGrpSpPr>
          <p:cNvPr id="6" name="Группа 5">
            <a:extLst>
              <a:ext uri="{FF2B5EF4-FFF2-40B4-BE49-F238E27FC236}">
                <a16:creationId xmlns:a16="http://schemas.microsoft.com/office/drawing/2014/main" id="{8C123516-BD17-1847-88C4-5C7500DEA059}"/>
              </a:ext>
            </a:extLst>
          </p:cNvPr>
          <p:cNvGrpSpPr/>
          <p:nvPr/>
        </p:nvGrpSpPr>
        <p:grpSpPr>
          <a:xfrm>
            <a:off x="17640299" y="3076829"/>
            <a:ext cx="4939615" cy="10161372"/>
            <a:chOff x="17640299" y="1857630"/>
            <a:chExt cx="4939615" cy="10161372"/>
          </a:xfrm>
        </p:grpSpPr>
        <p:sp>
          <p:nvSpPr>
            <p:cNvPr id="57" name="Прямоугольник 56">
              <a:extLst>
                <a:ext uri="{FF2B5EF4-FFF2-40B4-BE49-F238E27FC236}">
                  <a16:creationId xmlns:a16="http://schemas.microsoft.com/office/drawing/2014/main" id="{F222DACB-D27E-9D45-A594-114B71A82EA4}"/>
                </a:ext>
              </a:extLst>
            </p:cNvPr>
            <p:cNvSpPr/>
            <p:nvPr/>
          </p:nvSpPr>
          <p:spPr>
            <a:xfrm>
              <a:off x="17640299" y="1857630"/>
              <a:ext cx="4939615" cy="10161372"/>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8" name="Овал 57">
              <a:extLst>
                <a:ext uri="{FF2B5EF4-FFF2-40B4-BE49-F238E27FC236}">
                  <a16:creationId xmlns:a16="http://schemas.microsoft.com/office/drawing/2014/main" id="{2B84B76F-011A-C24C-99D8-75EB46DEB12F}"/>
                </a:ext>
              </a:extLst>
            </p:cNvPr>
            <p:cNvSpPr/>
            <p:nvPr/>
          </p:nvSpPr>
          <p:spPr>
            <a:xfrm>
              <a:off x="18600420" y="2810849"/>
              <a:ext cx="3019373" cy="3019373"/>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9" name="Professional Slide Template">
              <a:extLst>
                <a:ext uri="{FF2B5EF4-FFF2-40B4-BE49-F238E27FC236}">
                  <a16:creationId xmlns:a16="http://schemas.microsoft.com/office/drawing/2014/main" id="{FD9D9A23-63CD-D64D-94CD-13A1300CCFEE}"/>
                </a:ext>
              </a:extLst>
            </p:cNvPr>
            <p:cNvSpPr txBox="1"/>
            <p:nvPr/>
          </p:nvSpPr>
          <p:spPr>
            <a:xfrm>
              <a:off x="17984363" y="6252763"/>
              <a:ext cx="4251486" cy="711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en-US" sz="4400" b="1" i="0" dirty="0">
                  <a:solidFill>
                    <a:schemeClr val="bg1">
                      <a:lumMod val="10000"/>
                    </a:schemeClr>
                  </a:solidFill>
                  <a:effectLst/>
                  <a:latin typeface="CircularStd"/>
                </a:rPr>
                <a:t>Ride Safely</a:t>
              </a:r>
            </a:p>
          </p:txBody>
        </p:sp>
        <p:sp>
          <p:nvSpPr>
            <p:cNvPr id="6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Tem sequi nesciunt. Neque porro quisquam est, qui dolorem ipsum quia or sit amet, consectetur, adipisci velit, sed quia non numquam eius modi tempora incidunt ut labore et dolore magnam aliquam quaerat voluptatem. Ut enim ad minima veniam, quis nostrum">
              <a:extLst>
                <a:ext uri="{FF2B5EF4-FFF2-40B4-BE49-F238E27FC236}">
                  <a16:creationId xmlns:a16="http://schemas.microsoft.com/office/drawing/2014/main" id="{9A8BC8F6-B52F-F648-B37A-B080EB1D5D39}"/>
                </a:ext>
              </a:extLst>
            </p:cNvPr>
            <p:cNvSpPr txBox="1"/>
            <p:nvPr/>
          </p:nvSpPr>
          <p:spPr>
            <a:xfrm>
              <a:off x="18113801" y="7505183"/>
              <a:ext cx="3992611" cy="3373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969EA3"/>
                  </a:solidFill>
                  <a:latin typeface="Roboto"/>
                  <a:ea typeface="Roboto"/>
                  <a:cs typeface="Roboto"/>
                  <a:sym typeface="Roboto"/>
                </a:defRPr>
              </a:lvl1pPr>
            </a:lstStyle>
            <a:p>
              <a:pPr algn="ctr"/>
              <a:r>
                <a:rPr lang="en-US" sz="3600" b="0" i="0" dirty="0">
                  <a:solidFill>
                    <a:srgbClr val="000000"/>
                  </a:solidFill>
                  <a:effectLst/>
                  <a:latin typeface="SegoeUI"/>
                </a:rPr>
                <a:t>Enjoy the T-Bike ride but remember to abide by all the traffic laws and parking policies.</a:t>
              </a:r>
              <a:endParaRPr sz="3600" dirty="0">
                <a:solidFill>
                  <a:schemeClr val="tx2"/>
                </a:solidFill>
              </a:endParaRPr>
            </a:p>
          </p:txBody>
        </p:sp>
      </p:grpSp>
      <p:sp>
        <p:nvSpPr>
          <p:cNvPr id="7" name="TextBox 6">
            <a:extLst>
              <a:ext uri="{FF2B5EF4-FFF2-40B4-BE49-F238E27FC236}">
                <a16:creationId xmlns:a16="http://schemas.microsoft.com/office/drawing/2014/main" id="{E882B535-BD9E-4DBD-A35B-427A6CDA4247}"/>
              </a:ext>
            </a:extLst>
          </p:cNvPr>
          <p:cNvSpPr txBox="1"/>
          <p:nvPr/>
        </p:nvSpPr>
        <p:spPr>
          <a:xfrm>
            <a:off x="1872614" y="802995"/>
            <a:ext cx="20977893"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8000" b="1" i="0" dirty="0">
                <a:solidFill>
                  <a:srgbClr val="212529"/>
                </a:solidFill>
                <a:effectLst/>
                <a:latin typeface="CircularStd"/>
              </a:rPr>
              <a:t>How to Use T-Bike</a:t>
            </a:r>
          </a:p>
        </p:txBody>
      </p:sp>
      <p:pic>
        <p:nvPicPr>
          <p:cNvPr id="9" name="Рисунок 8">
            <a:extLst>
              <a:ext uri="{FF2B5EF4-FFF2-40B4-BE49-F238E27FC236}">
                <a16:creationId xmlns:a16="http://schemas.microsoft.com/office/drawing/2014/main" id="{8BA525EC-03CD-4618-B01D-96F9AF59A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8078" y="4386140"/>
            <a:ext cx="1955952" cy="2146777"/>
          </a:xfrm>
          <a:prstGeom prst="rect">
            <a:avLst/>
          </a:prstGeom>
        </p:spPr>
      </p:pic>
      <p:pic>
        <p:nvPicPr>
          <p:cNvPr id="11" name="Рисунок 10">
            <a:extLst>
              <a:ext uri="{FF2B5EF4-FFF2-40B4-BE49-F238E27FC236}">
                <a16:creationId xmlns:a16="http://schemas.microsoft.com/office/drawing/2014/main" id="{829B1BB1-C6EA-4AFE-9753-A57DC66B55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64491" y="4395679"/>
            <a:ext cx="2376278" cy="2376278"/>
          </a:xfrm>
          <a:prstGeom prst="rect">
            <a:avLst/>
          </a:prstGeom>
        </p:spPr>
      </p:pic>
      <p:pic>
        <p:nvPicPr>
          <p:cNvPr id="13" name="Рисунок 12">
            <a:extLst>
              <a:ext uri="{FF2B5EF4-FFF2-40B4-BE49-F238E27FC236}">
                <a16:creationId xmlns:a16="http://schemas.microsoft.com/office/drawing/2014/main" id="{B55DCD5D-54CF-42A3-A17C-0024553147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615215" y="4601092"/>
            <a:ext cx="2363349" cy="2061645"/>
          </a:xfrm>
          <a:prstGeom prst="rect">
            <a:avLst/>
          </a:prstGeom>
        </p:spPr>
      </p:pic>
      <p:pic>
        <p:nvPicPr>
          <p:cNvPr id="17" name="Рисунок 16">
            <a:extLst>
              <a:ext uri="{FF2B5EF4-FFF2-40B4-BE49-F238E27FC236}">
                <a16:creationId xmlns:a16="http://schemas.microsoft.com/office/drawing/2014/main" id="{93BBADAF-1F20-460C-A15E-FE3B00429C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778987" y="4386140"/>
            <a:ext cx="2662238" cy="2322378"/>
          </a:xfrm>
          <a:prstGeom prst="rect">
            <a:avLst/>
          </a:prstGeom>
        </p:spPr>
      </p:pic>
    </p:spTree>
    <p:extLst>
      <p:ext uri="{BB962C8B-B14F-4D97-AF65-F5344CB8AC3E}">
        <p14:creationId xmlns:p14="http://schemas.microsoft.com/office/powerpoint/2010/main" val="3158996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9" name="Группа 18">
            <a:extLst>
              <a:ext uri="{FF2B5EF4-FFF2-40B4-BE49-F238E27FC236}">
                <a16:creationId xmlns:a16="http://schemas.microsoft.com/office/drawing/2014/main" id="{A8077316-A875-FD4E-8A7B-7E21485649B3}"/>
              </a:ext>
            </a:extLst>
          </p:cNvPr>
          <p:cNvGrpSpPr/>
          <p:nvPr/>
        </p:nvGrpSpPr>
        <p:grpSpPr>
          <a:xfrm>
            <a:off x="1804085" y="3612955"/>
            <a:ext cx="6425515" cy="8550000"/>
            <a:chOff x="1804085" y="3468127"/>
            <a:chExt cx="6425515" cy="8550000"/>
          </a:xfrm>
        </p:grpSpPr>
        <p:sp>
          <p:nvSpPr>
            <p:cNvPr id="4" name="Прямоугольник 3">
              <a:extLst>
                <a:ext uri="{FF2B5EF4-FFF2-40B4-BE49-F238E27FC236}">
                  <a16:creationId xmlns:a16="http://schemas.microsoft.com/office/drawing/2014/main" id="{B4C80172-0087-5C42-991B-B6912733C501}"/>
                </a:ext>
              </a:extLst>
            </p:cNvPr>
            <p:cNvSpPr/>
            <p:nvPr/>
          </p:nvSpPr>
          <p:spPr>
            <a:xfrm>
              <a:off x="1804085" y="3468127"/>
              <a:ext cx="6425515" cy="8550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Professional Slide Template">
              <a:extLst>
                <a:ext uri="{FF2B5EF4-FFF2-40B4-BE49-F238E27FC236}">
                  <a16:creationId xmlns:a16="http://schemas.microsoft.com/office/drawing/2014/main" id="{9A674472-1333-1541-81DF-CE020080EEBE}"/>
                </a:ext>
              </a:extLst>
            </p:cNvPr>
            <p:cNvSpPr txBox="1"/>
            <p:nvPr/>
          </p:nvSpPr>
          <p:spPr>
            <a:xfrm>
              <a:off x="3013885" y="9156450"/>
              <a:ext cx="4251486" cy="639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lnSpc>
                  <a:spcPts val="4420"/>
                </a:lnSpc>
              </a:pPr>
              <a:r>
                <a:rPr lang="en-US" sz="3600" b="1" dirty="0" err="1">
                  <a:solidFill>
                    <a:schemeClr val="tx1"/>
                  </a:solidFill>
                  <a:latin typeface="Montserrat SemiBold" pitchFamily="2" charset="0"/>
                </a:rPr>
                <a:t>Azizbek</a:t>
              </a:r>
              <a:endParaRPr sz="3600" b="1" dirty="0">
                <a:solidFill>
                  <a:schemeClr val="tx1"/>
                </a:solidFill>
                <a:latin typeface="Montserrat SemiBold" pitchFamily="2" charset="0"/>
              </a:endParaRPr>
            </a:p>
          </p:txBody>
        </p:sp>
        <p:cxnSp>
          <p:nvCxnSpPr>
            <p:cNvPr id="64" name="Прямая соединительная линия 63">
              <a:extLst>
                <a:ext uri="{FF2B5EF4-FFF2-40B4-BE49-F238E27FC236}">
                  <a16:creationId xmlns:a16="http://schemas.microsoft.com/office/drawing/2014/main" id="{677E4E31-4B4D-DB4D-B866-F48E809BA371}"/>
                </a:ext>
              </a:extLst>
            </p:cNvPr>
            <p:cNvCxnSpPr>
              <a:cxnSpLocks/>
            </p:cNvCxnSpPr>
            <p:nvPr/>
          </p:nvCxnSpPr>
          <p:spPr>
            <a:xfrm>
              <a:off x="3861571" y="11035220"/>
              <a:ext cx="2310542" cy="0"/>
            </a:xfrm>
            <a:prstGeom prst="line">
              <a:avLst/>
            </a:prstGeom>
            <a:noFill/>
            <a:ln w="38100" cap="flat">
              <a:solidFill>
                <a:schemeClr val="tx2">
                  <a:alpha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6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Tem sequi nesciunt. Neque porro quisquam est, qui dolorem ipsum quia or sit amet, consectetur, adipisci velit, sed quia non numquam eius modi tempora incidunt ut labore et dolore magnam aliquam quaerat voluptatem. Ut enim ad minima veniam, quis nostrum">
              <a:extLst>
                <a:ext uri="{FF2B5EF4-FFF2-40B4-BE49-F238E27FC236}">
                  <a16:creationId xmlns:a16="http://schemas.microsoft.com/office/drawing/2014/main" id="{A4843EAE-0926-8E46-AA10-BFB29140FCBB}"/>
                </a:ext>
              </a:extLst>
            </p:cNvPr>
            <p:cNvSpPr txBox="1"/>
            <p:nvPr/>
          </p:nvSpPr>
          <p:spPr>
            <a:xfrm>
              <a:off x="2386828" y="10142739"/>
              <a:ext cx="5260028" cy="5460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969EA3"/>
                  </a:solidFill>
                  <a:latin typeface="Roboto"/>
                  <a:ea typeface="Roboto"/>
                  <a:cs typeface="Roboto"/>
                  <a:sym typeface="Roboto"/>
                </a:defRPr>
              </a:lvl1pPr>
            </a:lstStyle>
            <a:p>
              <a:pPr algn="ctr"/>
              <a:r>
                <a:rPr lang="en-US" dirty="0">
                  <a:solidFill>
                    <a:schemeClr val="tx2"/>
                  </a:solidFill>
                </a:rPr>
                <a:t>Programmer</a:t>
              </a:r>
              <a:endParaRPr dirty="0">
                <a:solidFill>
                  <a:schemeClr val="tx2"/>
                </a:solidFill>
              </a:endParaRPr>
            </a:p>
          </p:txBody>
        </p:sp>
      </p:grpSp>
      <p:sp>
        <p:nvSpPr>
          <p:cNvPr id="63" name="Professional Slide Template">
            <a:extLst>
              <a:ext uri="{FF2B5EF4-FFF2-40B4-BE49-F238E27FC236}">
                <a16:creationId xmlns:a16="http://schemas.microsoft.com/office/drawing/2014/main" id="{025526EA-70B4-0B43-9FD0-34F9C5ACF5FF}"/>
              </a:ext>
            </a:extLst>
          </p:cNvPr>
          <p:cNvSpPr txBox="1"/>
          <p:nvPr/>
        </p:nvSpPr>
        <p:spPr>
          <a:xfrm>
            <a:off x="3538821" y="1709500"/>
            <a:ext cx="17937220" cy="1210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r>
              <a:rPr lang="en-US" sz="8000" b="1" dirty="0">
                <a:solidFill>
                  <a:schemeClr val="bg1"/>
                </a:solidFill>
                <a:latin typeface="Montserrat SemiBold" pitchFamily="2" charset="0"/>
              </a:rPr>
              <a:t>Our Team</a:t>
            </a:r>
            <a:endParaRPr sz="8000" b="1" dirty="0">
              <a:solidFill>
                <a:schemeClr val="bg1"/>
              </a:solidFill>
              <a:latin typeface="Montserrat SemiBold" pitchFamily="2" charset="0"/>
            </a:endParaRPr>
          </a:p>
        </p:txBody>
      </p:sp>
      <p:sp>
        <p:nvSpPr>
          <p:cNvPr id="5" name="Рисунок 4">
            <a:extLst>
              <a:ext uri="{FF2B5EF4-FFF2-40B4-BE49-F238E27FC236}">
                <a16:creationId xmlns:a16="http://schemas.microsoft.com/office/drawing/2014/main" id="{70E19428-402F-6D4E-9EEC-315CAAEBBFA5}"/>
              </a:ext>
            </a:extLst>
          </p:cNvPr>
          <p:cNvSpPr>
            <a:spLocks noGrp="1"/>
          </p:cNvSpPr>
          <p:nvPr>
            <p:ph type="pic" sz="quarter" idx="10"/>
          </p:nvPr>
        </p:nvSpPr>
        <p:spPr>
          <a:xfrm>
            <a:off x="3432535" y="4307465"/>
            <a:ext cx="3168614" cy="3168000"/>
          </a:xfrm>
          <a:prstGeom prst="ellipse">
            <a:avLst/>
          </a:prstGeom>
          <a:solidFill>
            <a:schemeClr val="tx1">
              <a:lumMod val="20000"/>
              <a:lumOff val="80000"/>
            </a:schemeClr>
          </a:solidFill>
        </p:spPr>
      </p:sp>
      <p:grpSp>
        <p:nvGrpSpPr>
          <p:cNvPr id="66" name="Группа 65">
            <a:extLst>
              <a:ext uri="{FF2B5EF4-FFF2-40B4-BE49-F238E27FC236}">
                <a16:creationId xmlns:a16="http://schemas.microsoft.com/office/drawing/2014/main" id="{443B0E18-766A-9443-A89A-931DB6AFEEFC}"/>
              </a:ext>
            </a:extLst>
          </p:cNvPr>
          <p:cNvGrpSpPr/>
          <p:nvPr/>
        </p:nvGrpSpPr>
        <p:grpSpPr>
          <a:xfrm>
            <a:off x="8980244" y="3612955"/>
            <a:ext cx="6425515" cy="8550000"/>
            <a:chOff x="1804085" y="3468127"/>
            <a:chExt cx="6425515" cy="8550000"/>
          </a:xfrm>
        </p:grpSpPr>
        <p:sp>
          <p:nvSpPr>
            <p:cNvPr id="69" name="Прямоугольник 68">
              <a:extLst>
                <a:ext uri="{FF2B5EF4-FFF2-40B4-BE49-F238E27FC236}">
                  <a16:creationId xmlns:a16="http://schemas.microsoft.com/office/drawing/2014/main" id="{D6C0C99E-16DB-FA40-9CEF-AAC35EB6AAB6}"/>
                </a:ext>
              </a:extLst>
            </p:cNvPr>
            <p:cNvSpPr/>
            <p:nvPr/>
          </p:nvSpPr>
          <p:spPr>
            <a:xfrm>
              <a:off x="1804085" y="3468127"/>
              <a:ext cx="6425515" cy="8550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0" name="Professional Slide Template">
              <a:extLst>
                <a:ext uri="{FF2B5EF4-FFF2-40B4-BE49-F238E27FC236}">
                  <a16:creationId xmlns:a16="http://schemas.microsoft.com/office/drawing/2014/main" id="{B6A03792-DBCD-3648-BBDF-8632ED0AB54E}"/>
                </a:ext>
              </a:extLst>
            </p:cNvPr>
            <p:cNvSpPr txBox="1"/>
            <p:nvPr/>
          </p:nvSpPr>
          <p:spPr>
            <a:xfrm>
              <a:off x="2633191" y="9156450"/>
              <a:ext cx="4251486" cy="639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lnSpc>
                  <a:spcPts val="4420"/>
                </a:lnSpc>
              </a:pPr>
              <a:r>
                <a:rPr lang="en-US" sz="3600" b="1" dirty="0" err="1">
                  <a:solidFill>
                    <a:schemeClr val="tx1"/>
                  </a:solidFill>
                  <a:latin typeface="Montserrat SemiBold" pitchFamily="2" charset="0"/>
                </a:rPr>
                <a:t>Shodiyor</a:t>
              </a:r>
              <a:endParaRPr sz="3600" b="1" dirty="0">
                <a:solidFill>
                  <a:schemeClr val="tx1"/>
                </a:solidFill>
                <a:latin typeface="Montserrat SemiBold" pitchFamily="2" charset="0"/>
              </a:endParaRPr>
            </a:p>
          </p:txBody>
        </p:sp>
        <p:cxnSp>
          <p:nvCxnSpPr>
            <p:cNvPr id="72" name="Прямая соединительная линия 71">
              <a:extLst>
                <a:ext uri="{FF2B5EF4-FFF2-40B4-BE49-F238E27FC236}">
                  <a16:creationId xmlns:a16="http://schemas.microsoft.com/office/drawing/2014/main" id="{A269B52B-FF48-3542-AE73-86121D04B954}"/>
                </a:ext>
              </a:extLst>
            </p:cNvPr>
            <p:cNvCxnSpPr>
              <a:cxnSpLocks/>
            </p:cNvCxnSpPr>
            <p:nvPr/>
          </p:nvCxnSpPr>
          <p:spPr>
            <a:xfrm>
              <a:off x="3861571" y="11035220"/>
              <a:ext cx="2310542" cy="0"/>
            </a:xfrm>
            <a:prstGeom prst="line">
              <a:avLst/>
            </a:prstGeom>
            <a:noFill/>
            <a:ln w="38100" cap="flat">
              <a:solidFill>
                <a:schemeClr val="tx2">
                  <a:alpha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7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Tem sequi nesciunt. Neque porro quisquam est, qui dolorem ipsum quia or sit amet, consectetur, adipisci velit, sed quia non numquam eius modi tempora incidunt ut labore et dolore magnam aliquam quaerat voluptatem. Ut enim ad minima veniam, quis nostrum">
              <a:extLst>
                <a:ext uri="{FF2B5EF4-FFF2-40B4-BE49-F238E27FC236}">
                  <a16:creationId xmlns:a16="http://schemas.microsoft.com/office/drawing/2014/main" id="{33934415-D022-5C42-86C7-68F7F22872E1}"/>
                </a:ext>
              </a:extLst>
            </p:cNvPr>
            <p:cNvSpPr txBox="1"/>
            <p:nvPr/>
          </p:nvSpPr>
          <p:spPr>
            <a:xfrm>
              <a:off x="2128920" y="10142739"/>
              <a:ext cx="5260028" cy="5460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969EA3"/>
                  </a:solidFill>
                  <a:latin typeface="Roboto"/>
                  <a:ea typeface="Roboto"/>
                  <a:cs typeface="Roboto"/>
                  <a:sym typeface="Roboto"/>
                </a:defRPr>
              </a:lvl1pPr>
            </a:lstStyle>
            <a:p>
              <a:pPr algn="ctr"/>
              <a:r>
                <a:rPr lang="en-US" dirty="0">
                  <a:solidFill>
                    <a:schemeClr val="tx2"/>
                  </a:solidFill>
                </a:rPr>
                <a:t>Manager</a:t>
              </a:r>
              <a:endParaRPr dirty="0">
                <a:solidFill>
                  <a:schemeClr val="tx2"/>
                </a:solidFill>
              </a:endParaRPr>
            </a:p>
          </p:txBody>
        </p:sp>
      </p:grpSp>
      <p:grpSp>
        <p:nvGrpSpPr>
          <p:cNvPr id="74" name="Группа 73">
            <a:extLst>
              <a:ext uri="{FF2B5EF4-FFF2-40B4-BE49-F238E27FC236}">
                <a16:creationId xmlns:a16="http://schemas.microsoft.com/office/drawing/2014/main" id="{DDFC8097-220B-8244-95D2-28297D88D580}"/>
              </a:ext>
            </a:extLst>
          </p:cNvPr>
          <p:cNvGrpSpPr/>
          <p:nvPr/>
        </p:nvGrpSpPr>
        <p:grpSpPr>
          <a:xfrm>
            <a:off x="16156403" y="3612955"/>
            <a:ext cx="6425515" cy="8550000"/>
            <a:chOff x="1804085" y="3468127"/>
            <a:chExt cx="6425515" cy="8550000"/>
          </a:xfrm>
        </p:grpSpPr>
        <p:sp>
          <p:nvSpPr>
            <p:cNvPr id="75" name="Прямоугольник 74">
              <a:extLst>
                <a:ext uri="{FF2B5EF4-FFF2-40B4-BE49-F238E27FC236}">
                  <a16:creationId xmlns:a16="http://schemas.microsoft.com/office/drawing/2014/main" id="{F7382066-3E82-A041-A244-42B2FCE4AA74}"/>
                </a:ext>
              </a:extLst>
            </p:cNvPr>
            <p:cNvSpPr/>
            <p:nvPr/>
          </p:nvSpPr>
          <p:spPr>
            <a:xfrm>
              <a:off x="1804085" y="3468127"/>
              <a:ext cx="6425515" cy="8550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6" name="Professional Slide Template">
              <a:extLst>
                <a:ext uri="{FF2B5EF4-FFF2-40B4-BE49-F238E27FC236}">
                  <a16:creationId xmlns:a16="http://schemas.microsoft.com/office/drawing/2014/main" id="{058EEAA7-6F1E-B845-A8A1-AC86FBC9F9F6}"/>
                </a:ext>
              </a:extLst>
            </p:cNvPr>
            <p:cNvSpPr txBox="1"/>
            <p:nvPr/>
          </p:nvSpPr>
          <p:spPr>
            <a:xfrm>
              <a:off x="2891099" y="9018686"/>
              <a:ext cx="4251486" cy="639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t">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pPr algn="ctr">
                <a:lnSpc>
                  <a:spcPts val="4420"/>
                </a:lnSpc>
              </a:pPr>
              <a:r>
                <a:rPr lang="en-US" sz="3600" b="1" dirty="0">
                  <a:solidFill>
                    <a:schemeClr val="tx1"/>
                  </a:solidFill>
                  <a:latin typeface="Montserrat SemiBold" pitchFamily="2" charset="0"/>
                </a:rPr>
                <a:t>Abdulaziz</a:t>
              </a:r>
              <a:endParaRPr sz="3600" b="1" dirty="0">
                <a:solidFill>
                  <a:schemeClr val="tx1"/>
                </a:solidFill>
                <a:latin typeface="Montserrat SemiBold" pitchFamily="2" charset="0"/>
              </a:endParaRPr>
            </a:p>
          </p:txBody>
        </p:sp>
        <p:cxnSp>
          <p:nvCxnSpPr>
            <p:cNvPr id="78" name="Прямая соединительная линия 77">
              <a:extLst>
                <a:ext uri="{FF2B5EF4-FFF2-40B4-BE49-F238E27FC236}">
                  <a16:creationId xmlns:a16="http://schemas.microsoft.com/office/drawing/2014/main" id="{C8C9CFC8-8800-944F-9393-D04529B34C25}"/>
                </a:ext>
              </a:extLst>
            </p:cNvPr>
            <p:cNvCxnSpPr>
              <a:cxnSpLocks/>
            </p:cNvCxnSpPr>
            <p:nvPr/>
          </p:nvCxnSpPr>
          <p:spPr>
            <a:xfrm>
              <a:off x="3861571" y="11035220"/>
              <a:ext cx="2310542" cy="0"/>
            </a:xfrm>
            <a:prstGeom prst="line">
              <a:avLst/>
            </a:prstGeom>
            <a:noFill/>
            <a:ln w="38100" cap="flat">
              <a:solidFill>
                <a:schemeClr val="tx2">
                  <a:alpha val="50000"/>
                </a:schemeClr>
              </a:solidFill>
              <a:prstDash val="solid"/>
              <a:miter lim="400000"/>
            </a:ln>
            <a:effectLst/>
            <a:sp3d/>
          </p:spPr>
          <p:style>
            <a:lnRef idx="0">
              <a:scrgbClr r="0" g="0" b="0"/>
            </a:lnRef>
            <a:fillRef idx="0">
              <a:scrgbClr r="0" g="0" b="0"/>
            </a:fillRef>
            <a:effectRef idx="0">
              <a:scrgbClr r="0" g="0" b="0"/>
            </a:effectRef>
            <a:fontRef idx="none"/>
          </p:style>
        </p:cxnSp>
        <p:sp>
          <p:nvSpPr>
            <p:cNvPr id="7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Tem sequi nesciunt. Neque porro quisquam est, qui dolorem ipsum quia or sit amet, consectetur, adipisci velit, sed quia non numquam eius modi tempora incidunt ut labore et dolore magnam aliquam quaerat voluptatem. Ut enim ad minima veniam, quis nostrum">
              <a:extLst>
                <a:ext uri="{FF2B5EF4-FFF2-40B4-BE49-F238E27FC236}">
                  <a16:creationId xmlns:a16="http://schemas.microsoft.com/office/drawing/2014/main" id="{B97EB05C-57C6-2F44-A59D-F553E3AF1033}"/>
                </a:ext>
              </a:extLst>
            </p:cNvPr>
            <p:cNvSpPr txBox="1"/>
            <p:nvPr/>
          </p:nvSpPr>
          <p:spPr>
            <a:xfrm>
              <a:off x="2384826" y="10073857"/>
              <a:ext cx="5260028" cy="5460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969EA3"/>
                  </a:solidFill>
                  <a:latin typeface="Roboto"/>
                  <a:ea typeface="Roboto"/>
                  <a:cs typeface="Roboto"/>
                  <a:sym typeface="Roboto"/>
                </a:defRPr>
              </a:lvl1pPr>
            </a:lstStyle>
            <a:p>
              <a:pPr algn="ctr"/>
              <a:r>
                <a:rPr lang="en-US" dirty="0">
                  <a:solidFill>
                    <a:schemeClr val="tx2"/>
                  </a:solidFill>
                </a:rPr>
                <a:t>Designer	</a:t>
              </a:r>
              <a:endParaRPr dirty="0">
                <a:solidFill>
                  <a:schemeClr val="tx2"/>
                </a:solidFill>
              </a:endParaRPr>
            </a:p>
          </p:txBody>
        </p:sp>
      </p:grpSp>
      <p:sp>
        <p:nvSpPr>
          <p:cNvPr id="6" name="Рисунок 5">
            <a:extLst>
              <a:ext uri="{FF2B5EF4-FFF2-40B4-BE49-F238E27FC236}">
                <a16:creationId xmlns:a16="http://schemas.microsoft.com/office/drawing/2014/main" id="{46C574E9-33F7-E642-8C30-D8011700870F}"/>
              </a:ext>
            </a:extLst>
          </p:cNvPr>
          <p:cNvSpPr>
            <a:spLocks noGrp="1"/>
          </p:cNvSpPr>
          <p:nvPr>
            <p:ph type="pic" sz="quarter" idx="11"/>
          </p:nvPr>
        </p:nvSpPr>
        <p:spPr>
          <a:xfrm>
            <a:off x="10608000" y="4307465"/>
            <a:ext cx="3168000" cy="3168000"/>
          </a:xfrm>
          <a:prstGeom prst="ellipse">
            <a:avLst/>
          </a:prstGeom>
          <a:solidFill>
            <a:schemeClr val="tx1">
              <a:lumMod val="20000"/>
              <a:lumOff val="80000"/>
            </a:schemeClr>
          </a:solidFill>
        </p:spPr>
      </p:sp>
      <p:sp>
        <p:nvSpPr>
          <p:cNvPr id="7" name="Рисунок 6">
            <a:extLst>
              <a:ext uri="{FF2B5EF4-FFF2-40B4-BE49-F238E27FC236}">
                <a16:creationId xmlns:a16="http://schemas.microsoft.com/office/drawing/2014/main" id="{C6CB0B61-7104-2848-9D3D-9983BBA9A961}"/>
              </a:ext>
            </a:extLst>
          </p:cNvPr>
          <p:cNvSpPr>
            <a:spLocks noGrp="1"/>
          </p:cNvSpPr>
          <p:nvPr>
            <p:ph type="pic" sz="quarter" idx="12"/>
          </p:nvPr>
        </p:nvSpPr>
        <p:spPr>
          <a:xfrm>
            <a:off x="17785160" y="4307465"/>
            <a:ext cx="3168000" cy="3168000"/>
          </a:xfrm>
          <a:prstGeom prst="ellipse">
            <a:avLst/>
          </a:prstGeom>
          <a:solidFill>
            <a:schemeClr val="tx1">
              <a:lumMod val="20000"/>
              <a:lumOff val="80000"/>
            </a:schemeClr>
          </a:solidFill>
        </p:spPr>
      </p:sp>
    </p:spTree>
    <p:extLst>
      <p:ext uri="{BB962C8B-B14F-4D97-AF65-F5344CB8AC3E}">
        <p14:creationId xmlns:p14="http://schemas.microsoft.com/office/powerpoint/2010/main" val="1493676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ppt_x"/>
                                          </p:val>
                                        </p:tav>
                                        <p:tav tm="100000">
                                          <p:val>
                                            <p:strVal val="#ppt_x"/>
                                          </p:val>
                                        </p:tav>
                                      </p:tavLst>
                                    </p:anim>
                                    <p:anim calcmode="lin" valueType="num">
                                      <p:cBhvr additive="base">
                                        <p:cTn id="23" dur="500" fill="hold"/>
                                        <p:tgtEl>
                                          <p:spTgt spid="6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Рисунок 16">
            <a:extLst>
              <a:ext uri="{FF2B5EF4-FFF2-40B4-BE49-F238E27FC236}">
                <a16:creationId xmlns:a16="http://schemas.microsoft.com/office/drawing/2014/main" id="{3C799960-DFDA-794E-A175-A5AB56ABE6D8}"/>
              </a:ext>
            </a:extLst>
          </p:cNvPr>
          <p:cNvSpPr>
            <a:spLocks noGrp="1"/>
          </p:cNvSpPr>
          <p:nvPr>
            <p:ph type="pic" sz="quarter" idx="10"/>
          </p:nvPr>
        </p:nvSpPr>
        <p:spPr>
          <a:xfrm>
            <a:off x="18314300" y="0"/>
            <a:ext cx="16363601" cy="13716000"/>
          </a:xfrm>
          <a:prstGeom prst="parallelogram">
            <a:avLst>
              <a:gd name="adj" fmla="val 54625"/>
            </a:avLst>
          </a:prstGeom>
          <a:solidFill>
            <a:schemeClr val="tx1">
              <a:lumMod val="20000"/>
              <a:lumOff val="80000"/>
            </a:schemeClr>
          </a:solidFill>
        </p:spPr>
      </p:sp>
      <p:sp>
        <p:nvSpPr>
          <p:cNvPr id="14" name="Professional Slide Template">
            <a:extLst>
              <a:ext uri="{FF2B5EF4-FFF2-40B4-BE49-F238E27FC236}">
                <a16:creationId xmlns:a16="http://schemas.microsoft.com/office/drawing/2014/main" id="{424CA995-3C46-D74F-B0E5-A24CACD2FAC4}"/>
              </a:ext>
            </a:extLst>
          </p:cNvPr>
          <p:cNvSpPr txBox="1"/>
          <p:nvPr/>
        </p:nvSpPr>
        <p:spPr>
          <a:xfrm>
            <a:off x="6040947" y="5665486"/>
            <a:ext cx="10514505" cy="56425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lnSpc>
                <a:spcPct val="90000"/>
              </a:lnSpc>
              <a:defRPr sz="10000" b="0">
                <a:solidFill>
                  <a:srgbClr val="2C514D"/>
                </a:solidFill>
                <a:latin typeface="Roboto Slab Bold"/>
                <a:ea typeface="Roboto Slab Bold"/>
                <a:cs typeface="Roboto Slab Bold"/>
                <a:sym typeface="Roboto Slab Bold"/>
              </a:defRPr>
            </a:lvl1pPr>
          </a:lstStyle>
          <a:p>
            <a:r>
              <a:rPr lang="en-US" sz="20000" b="1" dirty="0">
                <a:solidFill>
                  <a:schemeClr val="bg1"/>
                </a:solidFill>
                <a:latin typeface="Montserrat SemiBold" pitchFamily="2" charset="0"/>
              </a:rPr>
              <a:t>THANK  YOU!</a:t>
            </a:r>
          </a:p>
        </p:txBody>
      </p:sp>
      <p:sp>
        <p:nvSpPr>
          <p:cNvPr id="13" name="Рисунок 16">
            <a:extLst>
              <a:ext uri="{FF2B5EF4-FFF2-40B4-BE49-F238E27FC236}">
                <a16:creationId xmlns:a16="http://schemas.microsoft.com/office/drawing/2014/main" id="{AB460D6B-0D0E-9D4F-B0CB-19E925B382D5}"/>
              </a:ext>
            </a:extLst>
          </p:cNvPr>
          <p:cNvSpPr txBox="1">
            <a:spLocks/>
          </p:cNvSpPr>
          <p:nvPr/>
        </p:nvSpPr>
        <p:spPr>
          <a:xfrm>
            <a:off x="-9535047" y="-2407944"/>
            <a:ext cx="16363601" cy="13716000"/>
          </a:xfrm>
          <a:prstGeom prst="parallelogram">
            <a:avLst>
              <a:gd name="adj" fmla="val 54625"/>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sp>
      <p:grpSp>
        <p:nvGrpSpPr>
          <p:cNvPr id="3" name="Группа 2">
            <a:extLst>
              <a:ext uri="{FF2B5EF4-FFF2-40B4-BE49-F238E27FC236}">
                <a16:creationId xmlns:a16="http://schemas.microsoft.com/office/drawing/2014/main" id="{6F21085D-C6B5-7F45-A33D-E35D2D7E0B96}"/>
              </a:ext>
            </a:extLst>
          </p:cNvPr>
          <p:cNvGrpSpPr/>
          <p:nvPr/>
        </p:nvGrpSpPr>
        <p:grpSpPr>
          <a:xfrm>
            <a:off x="5867900" y="1799729"/>
            <a:ext cx="3200400" cy="3200400"/>
            <a:chOff x="5867900" y="1799729"/>
            <a:chExt cx="3200400" cy="3200400"/>
          </a:xfrm>
        </p:grpSpPr>
        <p:sp>
          <p:nvSpPr>
            <p:cNvPr id="2" name="Овал 1">
              <a:extLst>
                <a:ext uri="{FF2B5EF4-FFF2-40B4-BE49-F238E27FC236}">
                  <a16:creationId xmlns:a16="http://schemas.microsoft.com/office/drawing/2014/main" id="{992FBE88-7816-4E45-83E0-6671BBEA1933}"/>
                </a:ext>
              </a:extLst>
            </p:cNvPr>
            <p:cNvSpPr/>
            <p:nvPr/>
          </p:nvSpPr>
          <p:spPr>
            <a:xfrm>
              <a:off x="5867900" y="1799729"/>
              <a:ext cx="3200400" cy="3200400"/>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19" name="Рисунок 44">
              <a:extLst>
                <a:ext uri="{FF2B5EF4-FFF2-40B4-BE49-F238E27FC236}">
                  <a16:creationId xmlns:a16="http://schemas.microsoft.com/office/drawing/2014/main" id="{F31A5917-93A7-AC4E-951A-48F13A5EFB78}"/>
                </a:ext>
              </a:extLst>
            </p:cNvPr>
            <p:cNvGrpSpPr/>
            <p:nvPr/>
          </p:nvGrpSpPr>
          <p:grpSpPr>
            <a:xfrm>
              <a:off x="6874387" y="2666502"/>
              <a:ext cx="1235551" cy="1235551"/>
              <a:chOff x="9918700" y="4584700"/>
              <a:chExt cx="4546600" cy="4546600"/>
            </a:xfrm>
            <a:solidFill>
              <a:schemeClr val="accent2"/>
            </a:solidFill>
          </p:grpSpPr>
          <p:sp>
            <p:nvSpPr>
              <p:cNvPr id="20" name="Полилиния 19">
                <a:extLst>
                  <a:ext uri="{FF2B5EF4-FFF2-40B4-BE49-F238E27FC236}">
                    <a16:creationId xmlns:a16="http://schemas.microsoft.com/office/drawing/2014/main" id="{99580655-1532-114E-AD38-BCEDC50A6839}"/>
                  </a:ext>
                </a:extLst>
              </p:cNvPr>
              <p:cNvSpPr/>
              <p:nvPr/>
            </p:nvSpPr>
            <p:spPr>
              <a:xfrm>
                <a:off x="9982191" y="4584700"/>
                <a:ext cx="4413436" cy="4546600"/>
              </a:xfrm>
              <a:custGeom>
                <a:avLst/>
                <a:gdLst>
                  <a:gd name="connsiteX0" fmla="*/ 4288833 w 4413435"/>
                  <a:gd name="connsiteY0" fmla="*/ 3092259 h 4546600"/>
                  <a:gd name="connsiteX1" fmla="*/ 4421046 w 4413435"/>
                  <a:gd name="connsiteY1" fmla="*/ 2714644 h 4546600"/>
                  <a:gd name="connsiteX2" fmla="*/ 4297393 w 4413435"/>
                  <a:gd name="connsiteY2" fmla="*/ 2387441 h 4546600"/>
                  <a:gd name="connsiteX3" fmla="*/ 4176594 w 4413435"/>
                  <a:gd name="connsiteY3" fmla="*/ 1802470 h 4546600"/>
                  <a:gd name="connsiteX4" fmla="*/ 3412804 w 4413435"/>
                  <a:gd name="connsiteY4" fmla="*/ 1619845 h 4546600"/>
                  <a:gd name="connsiteX5" fmla="*/ 2944827 w 4413435"/>
                  <a:gd name="connsiteY5" fmla="*/ 1679769 h 4546600"/>
                  <a:gd name="connsiteX6" fmla="*/ 2943876 w 4413435"/>
                  <a:gd name="connsiteY6" fmla="*/ 1679769 h 4546600"/>
                  <a:gd name="connsiteX7" fmla="*/ 2794542 w 4413435"/>
                  <a:gd name="connsiteY7" fmla="*/ 1710207 h 4546600"/>
                  <a:gd name="connsiteX8" fmla="*/ 2913439 w 4413435"/>
                  <a:gd name="connsiteY8" fmla="*/ 1157576 h 4546600"/>
                  <a:gd name="connsiteX9" fmla="*/ 2888708 w 4413435"/>
                  <a:gd name="connsiteY9" fmla="*/ 234939 h 4546600"/>
                  <a:gd name="connsiteX10" fmla="*/ 2404562 w 4413435"/>
                  <a:gd name="connsiteY10" fmla="*/ 0 h 4546600"/>
                  <a:gd name="connsiteX11" fmla="*/ 2220986 w 4413435"/>
                  <a:gd name="connsiteY11" fmla="*/ 83703 h 4546600"/>
                  <a:gd name="connsiteX12" fmla="*/ 2141087 w 4413435"/>
                  <a:gd name="connsiteY12" fmla="*/ 537412 h 4546600"/>
                  <a:gd name="connsiteX13" fmla="*/ 1365882 w 4413435"/>
                  <a:gd name="connsiteY13" fmla="*/ 1928976 h 4546600"/>
                  <a:gd name="connsiteX14" fmla="*/ 1350664 w 4413435"/>
                  <a:gd name="connsiteY14" fmla="*/ 1942292 h 4546600"/>
                  <a:gd name="connsiteX15" fmla="*/ 1164234 w 4413435"/>
                  <a:gd name="connsiteY15" fmla="*/ 2221937 h 4546600"/>
                  <a:gd name="connsiteX16" fmla="*/ 975902 w 4413435"/>
                  <a:gd name="connsiteY16" fmla="*/ 2174378 h 4546600"/>
                  <a:gd name="connsiteX17" fmla="*/ 395687 w 4413435"/>
                  <a:gd name="connsiteY17" fmla="*/ 2174378 h 4546600"/>
                  <a:gd name="connsiteX18" fmla="*/ 0 w 4413435"/>
                  <a:gd name="connsiteY18" fmla="*/ 2570066 h 4546600"/>
                  <a:gd name="connsiteX19" fmla="*/ 0 w 4413435"/>
                  <a:gd name="connsiteY19" fmla="*/ 4115720 h 4546600"/>
                  <a:gd name="connsiteX20" fmla="*/ 395687 w 4413435"/>
                  <a:gd name="connsiteY20" fmla="*/ 4511407 h 4546600"/>
                  <a:gd name="connsiteX21" fmla="*/ 975902 w 4413435"/>
                  <a:gd name="connsiteY21" fmla="*/ 4511407 h 4546600"/>
                  <a:gd name="connsiteX22" fmla="*/ 1204183 w 4413435"/>
                  <a:gd name="connsiteY22" fmla="*/ 4439118 h 4546600"/>
                  <a:gd name="connsiteX23" fmla="*/ 1427708 w 4413435"/>
                  <a:gd name="connsiteY23" fmla="*/ 4465751 h 4546600"/>
                  <a:gd name="connsiteX24" fmla="*/ 2695620 w 4413435"/>
                  <a:gd name="connsiteY24" fmla="*/ 4535186 h 4546600"/>
                  <a:gd name="connsiteX25" fmla="*/ 3014263 w 4413435"/>
                  <a:gd name="connsiteY25" fmla="*/ 4548503 h 4546600"/>
                  <a:gd name="connsiteX26" fmla="*/ 3456558 w 4413435"/>
                  <a:gd name="connsiteY26" fmla="*/ 4508553 h 4546600"/>
                  <a:gd name="connsiteX27" fmla="*/ 4047235 w 4413435"/>
                  <a:gd name="connsiteY27" fmla="*/ 4141401 h 4546600"/>
                  <a:gd name="connsiteX28" fmla="*/ 4111915 w 4413435"/>
                  <a:gd name="connsiteY28" fmla="*/ 3777102 h 4546600"/>
                  <a:gd name="connsiteX29" fmla="*/ 4327831 w 4413435"/>
                  <a:gd name="connsiteY29" fmla="*/ 3283444 h 4546600"/>
                  <a:gd name="connsiteX30" fmla="*/ 4288833 w 4413435"/>
                  <a:gd name="connsiteY30" fmla="*/ 3092259 h 4546600"/>
                  <a:gd name="connsiteX31" fmla="*/ 395687 w 4413435"/>
                  <a:gd name="connsiteY31" fmla="*/ 4254590 h 4546600"/>
                  <a:gd name="connsiteX32" fmla="*/ 256816 w 4413435"/>
                  <a:gd name="connsiteY32" fmla="*/ 4115720 h 4546600"/>
                  <a:gd name="connsiteX33" fmla="*/ 256816 w 4413435"/>
                  <a:gd name="connsiteY33" fmla="*/ 2569115 h 4546600"/>
                  <a:gd name="connsiteX34" fmla="*/ 395687 w 4413435"/>
                  <a:gd name="connsiteY34" fmla="*/ 2430243 h 4546600"/>
                  <a:gd name="connsiteX35" fmla="*/ 975902 w 4413435"/>
                  <a:gd name="connsiteY35" fmla="*/ 2430243 h 4546600"/>
                  <a:gd name="connsiteX36" fmla="*/ 1114773 w 4413435"/>
                  <a:gd name="connsiteY36" fmla="*/ 2569115 h 4546600"/>
                  <a:gd name="connsiteX37" fmla="*/ 1114773 w 4413435"/>
                  <a:gd name="connsiteY37" fmla="*/ 4114768 h 4546600"/>
                  <a:gd name="connsiteX38" fmla="*/ 975902 w 4413435"/>
                  <a:gd name="connsiteY38" fmla="*/ 4253640 h 4546600"/>
                  <a:gd name="connsiteX39" fmla="*/ 395687 w 4413435"/>
                  <a:gd name="connsiteY39" fmla="*/ 4253640 h 4546600"/>
                  <a:gd name="connsiteX40" fmla="*/ 395687 w 4413435"/>
                  <a:gd name="connsiteY40" fmla="*/ 4254590 h 4546600"/>
                  <a:gd name="connsiteX41" fmla="*/ 4045333 w 4413435"/>
                  <a:gd name="connsiteY41" fmla="*/ 2980972 h 4546600"/>
                  <a:gd name="connsiteX42" fmla="*/ 4028212 w 4413435"/>
                  <a:gd name="connsiteY42" fmla="*/ 3136013 h 4546600"/>
                  <a:gd name="connsiteX43" fmla="*/ 4071965 w 4413435"/>
                  <a:gd name="connsiteY43" fmla="*/ 3294858 h 4546600"/>
                  <a:gd name="connsiteX44" fmla="*/ 3893145 w 4413435"/>
                  <a:gd name="connsiteY44" fmla="*/ 3623964 h 4546600"/>
                  <a:gd name="connsiteX45" fmla="*/ 3849391 w 4413435"/>
                  <a:gd name="connsiteY45" fmla="*/ 3770444 h 4546600"/>
                  <a:gd name="connsiteX46" fmla="*/ 3823710 w 4413435"/>
                  <a:gd name="connsiteY46" fmla="*/ 4015847 h 4546600"/>
                  <a:gd name="connsiteX47" fmla="*/ 3403292 w 4413435"/>
                  <a:gd name="connsiteY47" fmla="*/ 4257444 h 4546600"/>
                  <a:gd name="connsiteX48" fmla="*/ 2709888 w 4413435"/>
                  <a:gd name="connsiteY48" fmla="*/ 4278370 h 4546600"/>
                  <a:gd name="connsiteX49" fmla="*/ 2696571 w 4413435"/>
                  <a:gd name="connsiteY49" fmla="*/ 4278370 h 4546600"/>
                  <a:gd name="connsiteX50" fmla="*/ 1460048 w 4413435"/>
                  <a:gd name="connsiteY50" fmla="*/ 4210837 h 4546600"/>
                  <a:gd name="connsiteX51" fmla="*/ 1459097 w 4413435"/>
                  <a:gd name="connsiteY51" fmla="*/ 4210837 h 4546600"/>
                  <a:gd name="connsiteX52" fmla="*/ 1363029 w 4413435"/>
                  <a:gd name="connsiteY52" fmla="*/ 4199423 h 4546600"/>
                  <a:gd name="connsiteX53" fmla="*/ 1371589 w 4413435"/>
                  <a:gd name="connsiteY53" fmla="*/ 4115720 h 4546600"/>
                  <a:gd name="connsiteX54" fmla="*/ 1371589 w 4413435"/>
                  <a:gd name="connsiteY54" fmla="*/ 2569115 h 4546600"/>
                  <a:gd name="connsiteX55" fmla="*/ 1353517 w 4413435"/>
                  <a:gd name="connsiteY55" fmla="*/ 2451169 h 4546600"/>
                  <a:gd name="connsiteX56" fmla="*/ 1530435 w 4413435"/>
                  <a:gd name="connsiteY56" fmla="*/ 2124917 h 4546600"/>
                  <a:gd name="connsiteX57" fmla="*/ 2393148 w 4413435"/>
                  <a:gd name="connsiteY57" fmla="*/ 594482 h 4546600"/>
                  <a:gd name="connsiteX58" fmla="*/ 2398855 w 4413435"/>
                  <a:gd name="connsiteY58" fmla="*/ 530754 h 4546600"/>
                  <a:gd name="connsiteX59" fmla="*/ 2411220 w 4413435"/>
                  <a:gd name="connsiteY59" fmla="*/ 254914 h 4546600"/>
                  <a:gd name="connsiteX60" fmla="*/ 2679450 w 4413435"/>
                  <a:gd name="connsiteY60" fmla="*/ 383322 h 4546600"/>
                  <a:gd name="connsiteX61" fmla="*/ 2668036 w 4413435"/>
                  <a:gd name="connsiteY61" fmla="*/ 1074824 h 4546600"/>
                  <a:gd name="connsiteX62" fmla="*/ 2621429 w 4413435"/>
                  <a:gd name="connsiteY62" fmla="*/ 1926122 h 4546600"/>
                  <a:gd name="connsiteX63" fmla="*/ 2828784 w 4413435"/>
                  <a:gd name="connsiteY63" fmla="*/ 1963218 h 4546600"/>
                  <a:gd name="connsiteX64" fmla="*/ 2994288 w 4413435"/>
                  <a:gd name="connsiteY64" fmla="*/ 1929927 h 4546600"/>
                  <a:gd name="connsiteX65" fmla="*/ 3006653 w 4413435"/>
                  <a:gd name="connsiteY65" fmla="*/ 1927074 h 4546600"/>
                  <a:gd name="connsiteX66" fmla="*/ 4003481 w 4413435"/>
                  <a:gd name="connsiteY66" fmla="*/ 1989851 h 4546600"/>
                  <a:gd name="connsiteX67" fmla="*/ 4035821 w 4413435"/>
                  <a:gd name="connsiteY67" fmla="*/ 2337029 h 4546600"/>
                  <a:gd name="connsiteX68" fmla="*/ 4058649 w 4413435"/>
                  <a:gd name="connsiteY68" fmla="*/ 2502533 h 4546600"/>
                  <a:gd name="connsiteX69" fmla="*/ 4164229 w 4413435"/>
                  <a:gd name="connsiteY69" fmla="*/ 2724155 h 4546600"/>
                  <a:gd name="connsiteX70" fmla="*/ 4045333 w 4413435"/>
                  <a:gd name="connsiteY70" fmla="*/ 2980972 h 454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413435" h="4546600">
                    <a:moveTo>
                      <a:pt x="4288833" y="3092259"/>
                    </a:moveTo>
                    <a:cubicBezTo>
                      <a:pt x="4382048" y="2973362"/>
                      <a:pt x="4426753" y="2845906"/>
                      <a:pt x="4421046" y="2714644"/>
                    </a:cubicBezTo>
                    <a:cubicBezTo>
                      <a:pt x="4415339" y="2570066"/>
                      <a:pt x="4350659" y="2456876"/>
                      <a:pt x="4297393" y="2387441"/>
                    </a:cubicBezTo>
                    <a:cubicBezTo>
                      <a:pt x="4359220" y="2233351"/>
                      <a:pt x="4382999" y="1990802"/>
                      <a:pt x="4176594" y="1802470"/>
                    </a:cubicBezTo>
                    <a:cubicBezTo>
                      <a:pt x="4025358" y="1664550"/>
                      <a:pt x="3768542" y="1602724"/>
                      <a:pt x="3412804" y="1619845"/>
                    </a:cubicBezTo>
                    <a:cubicBezTo>
                      <a:pt x="3162645" y="1631259"/>
                      <a:pt x="2953388" y="1677867"/>
                      <a:pt x="2944827" y="1679769"/>
                    </a:cubicBezTo>
                    <a:lnTo>
                      <a:pt x="2943876" y="1679769"/>
                    </a:lnTo>
                    <a:cubicBezTo>
                      <a:pt x="2896317" y="1688330"/>
                      <a:pt x="2845905" y="1698793"/>
                      <a:pt x="2794542" y="1710207"/>
                    </a:cubicBezTo>
                    <a:cubicBezTo>
                      <a:pt x="2790738" y="1649331"/>
                      <a:pt x="2801200" y="1498095"/>
                      <a:pt x="2913439" y="1157576"/>
                    </a:cubicBezTo>
                    <a:cubicBezTo>
                      <a:pt x="3046603" y="752377"/>
                      <a:pt x="3038993" y="442295"/>
                      <a:pt x="2888708" y="234939"/>
                    </a:cubicBezTo>
                    <a:cubicBezTo>
                      <a:pt x="2730814" y="17121"/>
                      <a:pt x="2478753" y="0"/>
                      <a:pt x="2404562" y="0"/>
                    </a:cubicBezTo>
                    <a:cubicBezTo>
                      <a:pt x="2333224" y="0"/>
                      <a:pt x="2267593" y="29486"/>
                      <a:pt x="2220986" y="83703"/>
                    </a:cubicBezTo>
                    <a:cubicBezTo>
                      <a:pt x="2115406" y="206404"/>
                      <a:pt x="2127771" y="432783"/>
                      <a:pt x="2141087" y="537412"/>
                    </a:cubicBezTo>
                    <a:cubicBezTo>
                      <a:pt x="2015533" y="874127"/>
                      <a:pt x="1663599" y="1699744"/>
                      <a:pt x="1365882" y="1928976"/>
                    </a:cubicBezTo>
                    <a:cubicBezTo>
                      <a:pt x="1360175" y="1932781"/>
                      <a:pt x="1355420" y="1937536"/>
                      <a:pt x="1350664" y="1942292"/>
                    </a:cubicBezTo>
                    <a:cubicBezTo>
                      <a:pt x="1263156" y="2034556"/>
                      <a:pt x="1204183" y="2134429"/>
                      <a:pt x="1164234" y="2221937"/>
                    </a:cubicBezTo>
                    <a:cubicBezTo>
                      <a:pt x="1108115" y="2191499"/>
                      <a:pt x="1044386" y="2174378"/>
                      <a:pt x="975902" y="2174378"/>
                    </a:cubicBezTo>
                    <a:lnTo>
                      <a:pt x="395687" y="2174378"/>
                    </a:lnTo>
                    <a:cubicBezTo>
                      <a:pt x="176918" y="2174378"/>
                      <a:pt x="0" y="2352247"/>
                      <a:pt x="0" y="2570066"/>
                    </a:cubicBezTo>
                    <a:lnTo>
                      <a:pt x="0" y="4115720"/>
                    </a:lnTo>
                    <a:cubicBezTo>
                      <a:pt x="0" y="4334489"/>
                      <a:pt x="177869" y="4511407"/>
                      <a:pt x="395687" y="4511407"/>
                    </a:cubicBezTo>
                    <a:lnTo>
                      <a:pt x="975902" y="4511407"/>
                    </a:lnTo>
                    <a:cubicBezTo>
                      <a:pt x="1060556" y="4511407"/>
                      <a:pt x="1139504" y="4484774"/>
                      <a:pt x="1204183" y="4439118"/>
                    </a:cubicBezTo>
                    <a:lnTo>
                      <a:pt x="1427708" y="4465751"/>
                    </a:lnTo>
                    <a:cubicBezTo>
                      <a:pt x="1461951" y="4470507"/>
                      <a:pt x="2070701" y="4547551"/>
                      <a:pt x="2695620" y="4535186"/>
                    </a:cubicBezTo>
                    <a:cubicBezTo>
                      <a:pt x="2808810" y="4543747"/>
                      <a:pt x="2915341" y="4548503"/>
                      <a:pt x="3014263" y="4548503"/>
                    </a:cubicBezTo>
                    <a:cubicBezTo>
                      <a:pt x="3184523" y="4548503"/>
                      <a:pt x="3332905" y="4535186"/>
                      <a:pt x="3456558" y="4508553"/>
                    </a:cubicBezTo>
                    <a:cubicBezTo>
                      <a:pt x="3747616" y="4446727"/>
                      <a:pt x="3946411" y="4323075"/>
                      <a:pt x="4047235" y="4141401"/>
                    </a:cubicBezTo>
                    <a:cubicBezTo>
                      <a:pt x="4124280" y="4002530"/>
                      <a:pt x="4124280" y="3864610"/>
                      <a:pt x="4111915" y="3777102"/>
                    </a:cubicBezTo>
                    <a:cubicBezTo>
                      <a:pt x="4301198" y="3605892"/>
                      <a:pt x="4334489" y="3416608"/>
                      <a:pt x="4327831" y="3283444"/>
                    </a:cubicBezTo>
                    <a:cubicBezTo>
                      <a:pt x="4324026" y="3206399"/>
                      <a:pt x="4306905" y="3140769"/>
                      <a:pt x="4288833" y="3092259"/>
                    </a:cubicBezTo>
                    <a:close/>
                    <a:moveTo>
                      <a:pt x="395687" y="4254590"/>
                    </a:moveTo>
                    <a:cubicBezTo>
                      <a:pt x="318642" y="4254590"/>
                      <a:pt x="256816" y="4191813"/>
                      <a:pt x="256816" y="4115720"/>
                    </a:cubicBezTo>
                    <a:lnTo>
                      <a:pt x="256816" y="2569115"/>
                    </a:lnTo>
                    <a:cubicBezTo>
                      <a:pt x="256816" y="2492070"/>
                      <a:pt x="319594" y="2430243"/>
                      <a:pt x="395687" y="2430243"/>
                    </a:cubicBezTo>
                    <a:lnTo>
                      <a:pt x="975902" y="2430243"/>
                    </a:lnTo>
                    <a:cubicBezTo>
                      <a:pt x="1052947" y="2430243"/>
                      <a:pt x="1114773" y="2493021"/>
                      <a:pt x="1114773" y="2569115"/>
                    </a:cubicBezTo>
                    <a:lnTo>
                      <a:pt x="1114773" y="4114768"/>
                    </a:lnTo>
                    <a:cubicBezTo>
                      <a:pt x="1114773" y="4191813"/>
                      <a:pt x="1051996" y="4253640"/>
                      <a:pt x="975902" y="4253640"/>
                    </a:cubicBezTo>
                    <a:lnTo>
                      <a:pt x="395687" y="4253640"/>
                    </a:lnTo>
                    <a:lnTo>
                      <a:pt x="395687" y="4254590"/>
                    </a:lnTo>
                    <a:close/>
                    <a:moveTo>
                      <a:pt x="4045333" y="2980972"/>
                    </a:moveTo>
                    <a:cubicBezTo>
                      <a:pt x="4005383" y="3022823"/>
                      <a:pt x="3997774" y="3086552"/>
                      <a:pt x="4028212" y="3136013"/>
                    </a:cubicBezTo>
                    <a:cubicBezTo>
                      <a:pt x="4028212" y="3136964"/>
                      <a:pt x="4067210" y="3203546"/>
                      <a:pt x="4071965" y="3294858"/>
                    </a:cubicBezTo>
                    <a:cubicBezTo>
                      <a:pt x="4078624" y="3419462"/>
                      <a:pt x="4018700" y="3529798"/>
                      <a:pt x="3893145" y="3623964"/>
                    </a:cubicBezTo>
                    <a:cubicBezTo>
                      <a:pt x="3848440" y="3658206"/>
                      <a:pt x="3830368" y="3717178"/>
                      <a:pt x="3849391" y="3770444"/>
                    </a:cubicBezTo>
                    <a:cubicBezTo>
                      <a:pt x="3849391" y="3771395"/>
                      <a:pt x="3890292" y="3896950"/>
                      <a:pt x="3823710" y="4015847"/>
                    </a:cubicBezTo>
                    <a:cubicBezTo>
                      <a:pt x="3759981" y="4129987"/>
                      <a:pt x="3618257" y="4211788"/>
                      <a:pt x="3403292" y="4257444"/>
                    </a:cubicBezTo>
                    <a:cubicBezTo>
                      <a:pt x="3231130" y="4294540"/>
                      <a:pt x="2997142" y="4301198"/>
                      <a:pt x="2709888" y="4278370"/>
                    </a:cubicBezTo>
                    <a:cubicBezTo>
                      <a:pt x="2706083" y="4278370"/>
                      <a:pt x="2701327" y="4278370"/>
                      <a:pt x="2696571" y="4278370"/>
                    </a:cubicBezTo>
                    <a:cubicBezTo>
                      <a:pt x="2084968" y="4291686"/>
                      <a:pt x="1466707" y="4211788"/>
                      <a:pt x="1460048" y="4210837"/>
                    </a:cubicBezTo>
                    <a:lnTo>
                      <a:pt x="1459097" y="4210837"/>
                    </a:lnTo>
                    <a:lnTo>
                      <a:pt x="1363029" y="4199423"/>
                    </a:lnTo>
                    <a:cubicBezTo>
                      <a:pt x="1368736" y="4172790"/>
                      <a:pt x="1371589" y="4144255"/>
                      <a:pt x="1371589" y="4115720"/>
                    </a:cubicBezTo>
                    <a:lnTo>
                      <a:pt x="1371589" y="2569115"/>
                    </a:lnTo>
                    <a:cubicBezTo>
                      <a:pt x="1371589" y="2528214"/>
                      <a:pt x="1364931" y="2488265"/>
                      <a:pt x="1353517" y="2451169"/>
                    </a:cubicBezTo>
                    <a:cubicBezTo>
                      <a:pt x="1370638" y="2387441"/>
                      <a:pt x="1418197" y="2245716"/>
                      <a:pt x="1530435" y="2124917"/>
                    </a:cubicBezTo>
                    <a:cubicBezTo>
                      <a:pt x="1957511" y="1786300"/>
                      <a:pt x="2375075" y="643943"/>
                      <a:pt x="2393148" y="594482"/>
                    </a:cubicBezTo>
                    <a:cubicBezTo>
                      <a:pt x="2400757" y="574508"/>
                      <a:pt x="2402659" y="552631"/>
                      <a:pt x="2398855" y="530754"/>
                    </a:cubicBezTo>
                    <a:cubicBezTo>
                      <a:pt x="2382685" y="424223"/>
                      <a:pt x="2388392" y="293912"/>
                      <a:pt x="2411220" y="254914"/>
                    </a:cubicBezTo>
                    <a:cubicBezTo>
                      <a:pt x="2461632" y="255865"/>
                      <a:pt x="2597650" y="270133"/>
                      <a:pt x="2679450" y="383322"/>
                    </a:cubicBezTo>
                    <a:cubicBezTo>
                      <a:pt x="2776470" y="517437"/>
                      <a:pt x="2772665" y="757133"/>
                      <a:pt x="2668036" y="1074824"/>
                    </a:cubicBezTo>
                    <a:cubicBezTo>
                      <a:pt x="2508239" y="1558970"/>
                      <a:pt x="2494923" y="1813884"/>
                      <a:pt x="2621429" y="1926122"/>
                    </a:cubicBezTo>
                    <a:cubicBezTo>
                      <a:pt x="2684206" y="1982242"/>
                      <a:pt x="2767909" y="1985095"/>
                      <a:pt x="2828784" y="1963218"/>
                    </a:cubicBezTo>
                    <a:cubicBezTo>
                      <a:pt x="2886806" y="1949902"/>
                      <a:pt x="2941974" y="1938488"/>
                      <a:pt x="2994288" y="1929927"/>
                    </a:cubicBezTo>
                    <a:cubicBezTo>
                      <a:pt x="2998093" y="1928976"/>
                      <a:pt x="3002849" y="1928025"/>
                      <a:pt x="3006653" y="1927074"/>
                    </a:cubicBezTo>
                    <a:cubicBezTo>
                      <a:pt x="3298663" y="1863345"/>
                      <a:pt x="3821807" y="1824347"/>
                      <a:pt x="4003481" y="1989851"/>
                    </a:cubicBezTo>
                    <a:cubicBezTo>
                      <a:pt x="4157571" y="2130624"/>
                      <a:pt x="4048186" y="2317054"/>
                      <a:pt x="4035821" y="2337029"/>
                    </a:cubicBezTo>
                    <a:cubicBezTo>
                      <a:pt x="4000628" y="2390294"/>
                      <a:pt x="4011091" y="2459730"/>
                      <a:pt x="4058649" y="2502533"/>
                    </a:cubicBezTo>
                    <a:cubicBezTo>
                      <a:pt x="4059600" y="2503484"/>
                      <a:pt x="4159473" y="2597650"/>
                      <a:pt x="4164229" y="2724155"/>
                    </a:cubicBezTo>
                    <a:cubicBezTo>
                      <a:pt x="4168034" y="2808810"/>
                      <a:pt x="4128085" y="2895366"/>
                      <a:pt x="4045333" y="2980972"/>
                    </a:cubicBezTo>
                    <a:close/>
                  </a:path>
                </a:pathLst>
              </a:custGeom>
              <a:grpFill/>
              <a:ln w="9505" cap="flat">
                <a:noFill/>
                <a:prstDash val="solid"/>
                <a:miter/>
              </a:ln>
            </p:spPr>
            <p:txBody>
              <a:bodyPr rtlCol="0" anchor="ctr"/>
              <a:lstStyle/>
              <a:p>
                <a:endParaRPr lang="ru-RU"/>
              </a:p>
            </p:txBody>
          </p:sp>
        </p:grpSp>
      </p:grpSp>
    </p:spTree>
    <p:extLst>
      <p:ext uri="{BB962C8B-B14F-4D97-AF65-F5344CB8AC3E}">
        <p14:creationId xmlns:p14="http://schemas.microsoft.com/office/powerpoint/2010/main" val="3440441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Zien">
      <a:dk1>
        <a:srgbClr val="41474A"/>
      </a:dk1>
      <a:lt1>
        <a:srgbClr val="FEFFFE"/>
      </a:lt1>
      <a:dk2>
        <a:srgbClr val="859AA3"/>
      </a:dk2>
      <a:lt2>
        <a:srgbClr val="FEFFFE"/>
      </a:lt2>
      <a:accent1>
        <a:srgbClr val="61CBF6"/>
      </a:accent1>
      <a:accent2>
        <a:srgbClr val="A8E851"/>
      </a:accent2>
      <a:accent3>
        <a:srgbClr val="5FCBF6"/>
      </a:accent3>
      <a:accent4>
        <a:srgbClr val="5ECBF5"/>
      </a:accent4>
      <a:accent5>
        <a:srgbClr val="A8E851"/>
      </a:accent5>
      <a:accent6>
        <a:srgbClr val="A8E851"/>
      </a:accent6>
      <a:hlink>
        <a:srgbClr val="5ECBF6"/>
      </a:hlink>
      <a:folHlink>
        <a:srgbClr val="51B3D7"/>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3253</TotalTime>
  <Words>174</Words>
  <Application>Microsoft Office PowerPoint</Application>
  <PresentationFormat>Произвольный</PresentationFormat>
  <Paragraphs>33</Paragraphs>
  <Slides>6</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6</vt:i4>
      </vt:variant>
    </vt:vector>
  </HeadingPairs>
  <TitlesOfParts>
    <vt:vector size="16" baseType="lpstr">
      <vt:lpstr>Arial</vt:lpstr>
      <vt:lpstr>CircularStd</vt:lpstr>
      <vt:lpstr>Helvetica Neue</vt:lpstr>
      <vt:lpstr>Helvetica Neue Light</vt:lpstr>
      <vt:lpstr>Helvetica Neue Medium</vt:lpstr>
      <vt:lpstr>Montserrat SemiBold</vt:lpstr>
      <vt:lpstr>Open Sans</vt:lpstr>
      <vt:lpstr>Roboto</vt:lpstr>
      <vt:lpstr>SegoeUI</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Abdulaziz</cp:lastModifiedBy>
  <cp:revision>67</cp:revision>
  <dcterms:modified xsi:type="dcterms:W3CDTF">2022-03-13T09:30:42Z</dcterms:modified>
</cp:coreProperties>
</file>