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F089D7-F087-4D3E-A24D-1FE9ECF45D40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6C112E7-0BF2-44F6-80F2-37453134F3C6}">
      <dgm:prSet/>
      <dgm:spPr/>
      <dgm:t>
        <a:bodyPr/>
        <a:lstStyle/>
        <a:p>
          <a:r>
            <a:rPr lang="en-US" b="1"/>
            <a:t>A. ARIMA Forecast Accuracy</a:t>
          </a:r>
          <a:endParaRPr lang="en-US"/>
        </a:p>
      </dgm:t>
    </dgm:pt>
    <dgm:pt modelId="{8662D468-9BED-49DA-98C1-FA94988340DB}" type="parTrans" cxnId="{1E2656A7-21E3-4B58-A7A8-6E873AA51DDF}">
      <dgm:prSet/>
      <dgm:spPr/>
      <dgm:t>
        <a:bodyPr/>
        <a:lstStyle/>
        <a:p>
          <a:endParaRPr lang="en-US"/>
        </a:p>
      </dgm:t>
    </dgm:pt>
    <dgm:pt modelId="{4F2D8B1F-5DE1-4447-9F39-2A29F9FC03EF}" type="sibTrans" cxnId="{1E2656A7-21E3-4B58-A7A8-6E873AA51DDF}">
      <dgm:prSet/>
      <dgm:spPr/>
      <dgm:t>
        <a:bodyPr/>
        <a:lstStyle/>
        <a:p>
          <a:endParaRPr lang="en-US"/>
        </a:p>
      </dgm:t>
    </dgm:pt>
    <dgm:pt modelId="{8D9061B3-E612-4C2C-82A4-B491E54F3D4A}">
      <dgm:prSet/>
      <dgm:spPr/>
      <dgm:t>
        <a:bodyPr/>
        <a:lstStyle/>
        <a:p>
          <a:r>
            <a:rPr lang="en-US"/>
            <a:t>S&amp;P 500 RMSE: 0.2885</a:t>
          </a:r>
        </a:p>
      </dgm:t>
    </dgm:pt>
    <dgm:pt modelId="{AC7D509B-28BC-49BB-99C8-7C571343B85C}" type="parTrans" cxnId="{3984EAC5-A178-487C-8C62-DABE92C0ABA5}">
      <dgm:prSet/>
      <dgm:spPr/>
      <dgm:t>
        <a:bodyPr/>
        <a:lstStyle/>
        <a:p>
          <a:endParaRPr lang="en-US"/>
        </a:p>
      </dgm:t>
    </dgm:pt>
    <dgm:pt modelId="{28046A66-6172-44F3-8758-27B2AD553B62}" type="sibTrans" cxnId="{3984EAC5-A178-487C-8C62-DABE92C0ABA5}">
      <dgm:prSet/>
      <dgm:spPr/>
      <dgm:t>
        <a:bodyPr/>
        <a:lstStyle/>
        <a:p>
          <a:endParaRPr lang="en-US"/>
        </a:p>
      </dgm:t>
    </dgm:pt>
    <dgm:pt modelId="{F9B39205-610C-41B8-B237-A56083C2F987}">
      <dgm:prSet/>
      <dgm:spPr/>
      <dgm:t>
        <a:bodyPr/>
        <a:lstStyle/>
        <a:p>
          <a:r>
            <a:rPr lang="en-US" dirty="0"/>
            <a:t>Nikkei RMSE: 0.4882 </a:t>
          </a:r>
        </a:p>
      </dgm:t>
    </dgm:pt>
    <dgm:pt modelId="{D466B9FA-0742-4715-B464-434F032869A8}" type="parTrans" cxnId="{6CB738D2-DB73-4A00-968E-BB93DA09E21C}">
      <dgm:prSet/>
      <dgm:spPr/>
      <dgm:t>
        <a:bodyPr/>
        <a:lstStyle/>
        <a:p>
          <a:endParaRPr lang="en-US"/>
        </a:p>
      </dgm:t>
    </dgm:pt>
    <dgm:pt modelId="{C4D188EB-8A4F-4FB8-BBF9-6E5CF1F42DF5}" type="sibTrans" cxnId="{6CB738D2-DB73-4A00-968E-BB93DA09E21C}">
      <dgm:prSet/>
      <dgm:spPr/>
      <dgm:t>
        <a:bodyPr/>
        <a:lstStyle/>
        <a:p>
          <a:endParaRPr lang="en-US"/>
        </a:p>
      </dgm:t>
    </dgm:pt>
    <dgm:pt modelId="{E0C4357F-67EB-436B-817D-846628A5589A}">
      <dgm:prSet/>
      <dgm:spPr/>
      <dgm:t>
        <a:bodyPr/>
        <a:lstStyle/>
        <a:p>
          <a:r>
            <a:rPr lang="en-US" dirty="0"/>
            <a:t>S&amp;P 500 forecasts more accurate than Nikkei and FTSE (lower RMSE).</a:t>
          </a:r>
        </a:p>
      </dgm:t>
    </dgm:pt>
    <dgm:pt modelId="{12969F55-6604-4A2A-8D82-937C83EA823E}" type="parTrans" cxnId="{80E9C368-FDC0-45D7-8B89-A3106F974FBC}">
      <dgm:prSet/>
      <dgm:spPr/>
      <dgm:t>
        <a:bodyPr/>
        <a:lstStyle/>
        <a:p>
          <a:endParaRPr lang="en-US"/>
        </a:p>
      </dgm:t>
    </dgm:pt>
    <dgm:pt modelId="{6DFA4E99-6A48-474C-9A45-777E2F3C9E0D}" type="sibTrans" cxnId="{80E9C368-FDC0-45D7-8B89-A3106F974FBC}">
      <dgm:prSet/>
      <dgm:spPr/>
      <dgm:t>
        <a:bodyPr/>
        <a:lstStyle/>
        <a:p>
          <a:endParaRPr lang="en-US"/>
        </a:p>
      </dgm:t>
    </dgm:pt>
    <dgm:pt modelId="{9F9FDC42-CCD8-4FD7-AA07-19840EB35115}">
      <dgm:prSet/>
      <dgm:spPr/>
      <dgm:t>
        <a:bodyPr/>
        <a:lstStyle/>
        <a:p>
          <a:r>
            <a:rPr lang="en-US" dirty="0"/>
            <a:t>Underestimated late‑2023 upward trend due to structural breaks (e.g., Fed rate cuts).</a:t>
          </a:r>
        </a:p>
      </dgm:t>
    </dgm:pt>
    <dgm:pt modelId="{5EB747B7-FA33-4B4D-97DD-CD511FF59B00}" type="parTrans" cxnId="{4FDE572A-899B-4077-AB8F-BE80FADF5579}">
      <dgm:prSet/>
      <dgm:spPr/>
      <dgm:t>
        <a:bodyPr/>
        <a:lstStyle/>
        <a:p>
          <a:endParaRPr lang="en-US"/>
        </a:p>
      </dgm:t>
    </dgm:pt>
    <dgm:pt modelId="{EECA591B-F113-435A-83DD-A48956BFDC66}" type="sibTrans" cxnId="{4FDE572A-899B-4077-AB8F-BE80FADF5579}">
      <dgm:prSet/>
      <dgm:spPr/>
      <dgm:t>
        <a:bodyPr/>
        <a:lstStyle/>
        <a:p>
          <a:endParaRPr lang="en-US"/>
        </a:p>
      </dgm:t>
    </dgm:pt>
    <dgm:pt modelId="{46D80F12-112C-4D15-8AD4-E31823592DB2}">
      <dgm:prSet/>
      <dgm:spPr/>
      <dgm:t>
        <a:bodyPr/>
        <a:lstStyle/>
        <a:p>
          <a:r>
            <a:rPr lang="en-US" b="1"/>
            <a:t>B. GARCH Volatility Insights</a:t>
          </a:r>
          <a:endParaRPr lang="en-US"/>
        </a:p>
      </dgm:t>
    </dgm:pt>
    <dgm:pt modelId="{8030A198-ED0C-489C-B126-66ED1D6E5B09}" type="parTrans" cxnId="{C33DA4FB-62DB-4E19-85BE-08940C99F312}">
      <dgm:prSet/>
      <dgm:spPr/>
      <dgm:t>
        <a:bodyPr/>
        <a:lstStyle/>
        <a:p>
          <a:endParaRPr lang="en-US"/>
        </a:p>
      </dgm:t>
    </dgm:pt>
    <dgm:pt modelId="{03DD128F-07F4-40D3-9904-BD9D44BA521A}" type="sibTrans" cxnId="{C33DA4FB-62DB-4E19-85BE-08940C99F312}">
      <dgm:prSet/>
      <dgm:spPr/>
      <dgm:t>
        <a:bodyPr/>
        <a:lstStyle/>
        <a:p>
          <a:endParaRPr lang="en-US"/>
        </a:p>
      </dgm:t>
    </dgm:pt>
    <dgm:pt modelId="{93F01592-D1EA-4851-B7AB-C7D669BAAB4A}">
      <dgm:prSet/>
      <dgm:spPr/>
      <dgm:t>
        <a:bodyPr/>
        <a:lstStyle/>
        <a:p>
          <a:r>
            <a:rPr lang="en-US"/>
            <a:t>High Persistence: α + β = 0.94 → Volatility shocks linger for months.</a:t>
          </a:r>
        </a:p>
      </dgm:t>
    </dgm:pt>
    <dgm:pt modelId="{6B57D176-1736-474B-92C9-9F9A5A22C7D2}" type="parTrans" cxnId="{8803B501-839B-46B6-8F86-1BD34F383E22}">
      <dgm:prSet/>
      <dgm:spPr/>
      <dgm:t>
        <a:bodyPr/>
        <a:lstStyle/>
        <a:p>
          <a:endParaRPr lang="en-US"/>
        </a:p>
      </dgm:t>
    </dgm:pt>
    <dgm:pt modelId="{48B8ACC8-68E5-452D-B135-7D43CBA94208}" type="sibTrans" cxnId="{8803B501-839B-46B6-8F86-1BD34F383E22}">
      <dgm:prSet/>
      <dgm:spPr/>
      <dgm:t>
        <a:bodyPr/>
        <a:lstStyle/>
        <a:p>
          <a:endParaRPr lang="en-US"/>
        </a:p>
      </dgm:t>
    </dgm:pt>
    <dgm:pt modelId="{9FF04EFC-E4FC-4E64-9688-9CC98C5DBA10}">
      <dgm:prSet/>
      <dgm:spPr/>
      <dgm:t>
        <a:bodyPr/>
        <a:lstStyle/>
        <a:p>
          <a:r>
            <a:rPr lang="en-US"/>
            <a:t>2020 Pandemic Crash: Sharp spike in volatility consistent with historical events.</a:t>
          </a:r>
        </a:p>
      </dgm:t>
    </dgm:pt>
    <dgm:pt modelId="{9EE8FBAF-F80C-4364-B3F2-58F1D63F1656}" type="parTrans" cxnId="{2B59862C-8166-44F8-88BF-FDEE30CB6666}">
      <dgm:prSet/>
      <dgm:spPr/>
      <dgm:t>
        <a:bodyPr/>
        <a:lstStyle/>
        <a:p>
          <a:endParaRPr lang="en-US"/>
        </a:p>
      </dgm:t>
    </dgm:pt>
    <dgm:pt modelId="{CB860727-F5B4-4636-B0E3-5F7BDB26905F}" type="sibTrans" cxnId="{2B59862C-8166-44F8-88BF-FDEE30CB6666}">
      <dgm:prSet/>
      <dgm:spPr/>
      <dgm:t>
        <a:bodyPr/>
        <a:lstStyle/>
        <a:p>
          <a:endParaRPr lang="en-US"/>
        </a:p>
      </dgm:t>
    </dgm:pt>
    <dgm:pt modelId="{650EBD09-7B01-4674-B67C-49DC1B20057B}" type="pres">
      <dgm:prSet presAssocID="{D4F089D7-F087-4D3E-A24D-1FE9ECF45D40}" presName="linear" presStyleCnt="0">
        <dgm:presLayoutVars>
          <dgm:dir/>
          <dgm:animLvl val="lvl"/>
          <dgm:resizeHandles val="exact"/>
        </dgm:presLayoutVars>
      </dgm:prSet>
      <dgm:spPr/>
    </dgm:pt>
    <dgm:pt modelId="{C8CFF0C1-FA89-478F-815C-99596FF222BB}" type="pres">
      <dgm:prSet presAssocID="{C6C112E7-0BF2-44F6-80F2-37453134F3C6}" presName="parentLin" presStyleCnt="0"/>
      <dgm:spPr/>
    </dgm:pt>
    <dgm:pt modelId="{54B9A424-5B97-4190-9C59-DDD5751E470A}" type="pres">
      <dgm:prSet presAssocID="{C6C112E7-0BF2-44F6-80F2-37453134F3C6}" presName="parentLeftMargin" presStyleLbl="node1" presStyleIdx="0" presStyleCnt="2"/>
      <dgm:spPr/>
    </dgm:pt>
    <dgm:pt modelId="{2CA31984-E014-44C8-AD1A-4BB68626E576}" type="pres">
      <dgm:prSet presAssocID="{C6C112E7-0BF2-44F6-80F2-37453134F3C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88513A2-593B-48BE-9996-645DAAAFD462}" type="pres">
      <dgm:prSet presAssocID="{C6C112E7-0BF2-44F6-80F2-37453134F3C6}" presName="negativeSpace" presStyleCnt="0"/>
      <dgm:spPr/>
    </dgm:pt>
    <dgm:pt modelId="{4DF79092-1409-4B17-BE7C-5EFEA4DD4BF3}" type="pres">
      <dgm:prSet presAssocID="{C6C112E7-0BF2-44F6-80F2-37453134F3C6}" presName="childText" presStyleLbl="conFgAcc1" presStyleIdx="0" presStyleCnt="2">
        <dgm:presLayoutVars>
          <dgm:bulletEnabled val="1"/>
        </dgm:presLayoutVars>
      </dgm:prSet>
      <dgm:spPr/>
    </dgm:pt>
    <dgm:pt modelId="{A05D6A36-0AC1-4FEF-B5B6-00A5AFB26DCF}" type="pres">
      <dgm:prSet presAssocID="{4F2D8B1F-5DE1-4447-9F39-2A29F9FC03EF}" presName="spaceBetweenRectangles" presStyleCnt="0"/>
      <dgm:spPr/>
    </dgm:pt>
    <dgm:pt modelId="{8AFDFBF5-7558-472E-A546-E1AB55921B38}" type="pres">
      <dgm:prSet presAssocID="{46D80F12-112C-4D15-8AD4-E31823592DB2}" presName="parentLin" presStyleCnt="0"/>
      <dgm:spPr/>
    </dgm:pt>
    <dgm:pt modelId="{B8A03A6B-9790-4DDA-9979-A036B160F747}" type="pres">
      <dgm:prSet presAssocID="{46D80F12-112C-4D15-8AD4-E31823592DB2}" presName="parentLeftMargin" presStyleLbl="node1" presStyleIdx="0" presStyleCnt="2"/>
      <dgm:spPr/>
    </dgm:pt>
    <dgm:pt modelId="{65A56784-7A76-47F2-912A-F90E25FCB20E}" type="pres">
      <dgm:prSet presAssocID="{46D80F12-112C-4D15-8AD4-E31823592DB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9F0583D-1E3F-4234-B092-CEAB30387C4E}" type="pres">
      <dgm:prSet presAssocID="{46D80F12-112C-4D15-8AD4-E31823592DB2}" presName="negativeSpace" presStyleCnt="0"/>
      <dgm:spPr/>
    </dgm:pt>
    <dgm:pt modelId="{0D5799F0-6258-4E3C-9DF8-DF5B3FDC5073}" type="pres">
      <dgm:prSet presAssocID="{46D80F12-112C-4D15-8AD4-E31823592DB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803B501-839B-46B6-8F86-1BD34F383E22}" srcId="{46D80F12-112C-4D15-8AD4-E31823592DB2}" destId="{93F01592-D1EA-4851-B7AB-C7D669BAAB4A}" srcOrd="0" destOrd="0" parTransId="{6B57D176-1736-474B-92C9-9F9A5A22C7D2}" sibTransId="{48B8ACC8-68E5-452D-B135-7D43CBA94208}"/>
    <dgm:cxn modelId="{72AF8D21-D4AC-4976-BF9F-CD9AD9C05384}" type="presOf" srcId="{46D80F12-112C-4D15-8AD4-E31823592DB2}" destId="{65A56784-7A76-47F2-912A-F90E25FCB20E}" srcOrd="1" destOrd="0" presId="urn:microsoft.com/office/officeart/2005/8/layout/list1"/>
    <dgm:cxn modelId="{EF9FDC21-EEB4-4AFA-84EE-ABB2E4AA292D}" type="presOf" srcId="{9FF04EFC-E4FC-4E64-9688-9CC98C5DBA10}" destId="{0D5799F0-6258-4E3C-9DF8-DF5B3FDC5073}" srcOrd="0" destOrd="1" presId="urn:microsoft.com/office/officeart/2005/8/layout/list1"/>
    <dgm:cxn modelId="{4FDE572A-899B-4077-AB8F-BE80FADF5579}" srcId="{C6C112E7-0BF2-44F6-80F2-37453134F3C6}" destId="{9F9FDC42-CCD8-4FD7-AA07-19840EB35115}" srcOrd="3" destOrd="0" parTransId="{5EB747B7-FA33-4B4D-97DD-CD511FF59B00}" sibTransId="{EECA591B-F113-435A-83DD-A48956BFDC66}"/>
    <dgm:cxn modelId="{2B59862C-8166-44F8-88BF-FDEE30CB6666}" srcId="{46D80F12-112C-4D15-8AD4-E31823592DB2}" destId="{9FF04EFC-E4FC-4E64-9688-9CC98C5DBA10}" srcOrd="1" destOrd="0" parTransId="{9EE8FBAF-F80C-4364-B3F2-58F1D63F1656}" sibTransId="{CB860727-F5B4-4636-B0E3-5F7BDB26905F}"/>
    <dgm:cxn modelId="{D201945B-1859-4AB0-82BF-0484A282303D}" type="presOf" srcId="{93F01592-D1EA-4851-B7AB-C7D669BAAB4A}" destId="{0D5799F0-6258-4E3C-9DF8-DF5B3FDC5073}" srcOrd="0" destOrd="0" presId="urn:microsoft.com/office/officeart/2005/8/layout/list1"/>
    <dgm:cxn modelId="{C625395D-5E4E-441B-B472-C29886BDBDB4}" type="presOf" srcId="{C6C112E7-0BF2-44F6-80F2-37453134F3C6}" destId="{2CA31984-E014-44C8-AD1A-4BB68626E576}" srcOrd="1" destOrd="0" presId="urn:microsoft.com/office/officeart/2005/8/layout/list1"/>
    <dgm:cxn modelId="{80E9C368-FDC0-45D7-8B89-A3106F974FBC}" srcId="{C6C112E7-0BF2-44F6-80F2-37453134F3C6}" destId="{E0C4357F-67EB-436B-817D-846628A5589A}" srcOrd="2" destOrd="0" parTransId="{12969F55-6604-4A2A-8D82-937C83EA823E}" sibTransId="{6DFA4E99-6A48-474C-9A45-777E2F3C9E0D}"/>
    <dgm:cxn modelId="{C7312D6D-7AA9-46EC-A73B-4E32557B7B65}" type="presOf" srcId="{D4F089D7-F087-4D3E-A24D-1FE9ECF45D40}" destId="{650EBD09-7B01-4674-B67C-49DC1B20057B}" srcOrd="0" destOrd="0" presId="urn:microsoft.com/office/officeart/2005/8/layout/list1"/>
    <dgm:cxn modelId="{F1B24A74-9939-44C8-822E-7063AEEC945E}" type="presOf" srcId="{E0C4357F-67EB-436B-817D-846628A5589A}" destId="{4DF79092-1409-4B17-BE7C-5EFEA4DD4BF3}" srcOrd="0" destOrd="2" presId="urn:microsoft.com/office/officeart/2005/8/layout/list1"/>
    <dgm:cxn modelId="{1E2656A7-21E3-4B58-A7A8-6E873AA51DDF}" srcId="{D4F089D7-F087-4D3E-A24D-1FE9ECF45D40}" destId="{C6C112E7-0BF2-44F6-80F2-37453134F3C6}" srcOrd="0" destOrd="0" parTransId="{8662D468-9BED-49DA-98C1-FA94988340DB}" sibTransId="{4F2D8B1F-5DE1-4447-9F39-2A29F9FC03EF}"/>
    <dgm:cxn modelId="{DFEF81AF-2C81-4914-A1E5-92BD551EF336}" type="presOf" srcId="{46D80F12-112C-4D15-8AD4-E31823592DB2}" destId="{B8A03A6B-9790-4DDA-9979-A036B160F747}" srcOrd="0" destOrd="0" presId="urn:microsoft.com/office/officeart/2005/8/layout/list1"/>
    <dgm:cxn modelId="{72F653B0-FE3B-4024-B962-39E08D293D13}" type="presOf" srcId="{C6C112E7-0BF2-44F6-80F2-37453134F3C6}" destId="{54B9A424-5B97-4190-9C59-DDD5751E470A}" srcOrd="0" destOrd="0" presId="urn:microsoft.com/office/officeart/2005/8/layout/list1"/>
    <dgm:cxn modelId="{799070B5-9F84-479F-93E9-F120D4A96879}" type="presOf" srcId="{8D9061B3-E612-4C2C-82A4-B491E54F3D4A}" destId="{4DF79092-1409-4B17-BE7C-5EFEA4DD4BF3}" srcOrd="0" destOrd="0" presId="urn:microsoft.com/office/officeart/2005/8/layout/list1"/>
    <dgm:cxn modelId="{1C0B75B7-DCDB-4102-A916-6313AE3CDB5A}" type="presOf" srcId="{9F9FDC42-CCD8-4FD7-AA07-19840EB35115}" destId="{4DF79092-1409-4B17-BE7C-5EFEA4DD4BF3}" srcOrd="0" destOrd="3" presId="urn:microsoft.com/office/officeart/2005/8/layout/list1"/>
    <dgm:cxn modelId="{3984EAC5-A178-487C-8C62-DABE92C0ABA5}" srcId="{C6C112E7-0BF2-44F6-80F2-37453134F3C6}" destId="{8D9061B3-E612-4C2C-82A4-B491E54F3D4A}" srcOrd="0" destOrd="0" parTransId="{AC7D509B-28BC-49BB-99C8-7C571343B85C}" sibTransId="{28046A66-6172-44F3-8758-27B2AD553B62}"/>
    <dgm:cxn modelId="{6CB738D2-DB73-4A00-968E-BB93DA09E21C}" srcId="{C6C112E7-0BF2-44F6-80F2-37453134F3C6}" destId="{F9B39205-610C-41B8-B237-A56083C2F987}" srcOrd="1" destOrd="0" parTransId="{D466B9FA-0742-4715-B464-434F032869A8}" sibTransId="{C4D188EB-8A4F-4FB8-BBF9-6E5CF1F42DF5}"/>
    <dgm:cxn modelId="{3BAFF8F1-4CB9-4F7D-A8D4-586AE95AA2DD}" type="presOf" srcId="{F9B39205-610C-41B8-B237-A56083C2F987}" destId="{4DF79092-1409-4B17-BE7C-5EFEA4DD4BF3}" srcOrd="0" destOrd="1" presId="urn:microsoft.com/office/officeart/2005/8/layout/list1"/>
    <dgm:cxn modelId="{C33DA4FB-62DB-4E19-85BE-08940C99F312}" srcId="{D4F089D7-F087-4D3E-A24D-1FE9ECF45D40}" destId="{46D80F12-112C-4D15-8AD4-E31823592DB2}" srcOrd="1" destOrd="0" parTransId="{8030A198-ED0C-489C-B126-66ED1D6E5B09}" sibTransId="{03DD128F-07F4-40D3-9904-BD9D44BA521A}"/>
    <dgm:cxn modelId="{995ED8B2-5EC7-41EF-99DE-CB5A8457D4D4}" type="presParOf" srcId="{650EBD09-7B01-4674-B67C-49DC1B20057B}" destId="{C8CFF0C1-FA89-478F-815C-99596FF222BB}" srcOrd="0" destOrd="0" presId="urn:microsoft.com/office/officeart/2005/8/layout/list1"/>
    <dgm:cxn modelId="{0A5F799D-55A2-4E62-9D43-57A1D4762D1F}" type="presParOf" srcId="{C8CFF0C1-FA89-478F-815C-99596FF222BB}" destId="{54B9A424-5B97-4190-9C59-DDD5751E470A}" srcOrd="0" destOrd="0" presId="urn:microsoft.com/office/officeart/2005/8/layout/list1"/>
    <dgm:cxn modelId="{82F2C7E3-C61F-4633-97D3-AF28D243DD26}" type="presParOf" srcId="{C8CFF0C1-FA89-478F-815C-99596FF222BB}" destId="{2CA31984-E014-44C8-AD1A-4BB68626E576}" srcOrd="1" destOrd="0" presId="urn:microsoft.com/office/officeart/2005/8/layout/list1"/>
    <dgm:cxn modelId="{0D82CDAF-8F43-4D69-A73E-00B94B8A7646}" type="presParOf" srcId="{650EBD09-7B01-4674-B67C-49DC1B20057B}" destId="{088513A2-593B-48BE-9996-645DAAAFD462}" srcOrd="1" destOrd="0" presId="urn:microsoft.com/office/officeart/2005/8/layout/list1"/>
    <dgm:cxn modelId="{3F2F3170-F20A-4C5F-A9F9-1212D2C49E04}" type="presParOf" srcId="{650EBD09-7B01-4674-B67C-49DC1B20057B}" destId="{4DF79092-1409-4B17-BE7C-5EFEA4DD4BF3}" srcOrd="2" destOrd="0" presId="urn:microsoft.com/office/officeart/2005/8/layout/list1"/>
    <dgm:cxn modelId="{1A251E96-91C0-4365-B6BF-175CBA64CEA1}" type="presParOf" srcId="{650EBD09-7B01-4674-B67C-49DC1B20057B}" destId="{A05D6A36-0AC1-4FEF-B5B6-00A5AFB26DCF}" srcOrd="3" destOrd="0" presId="urn:microsoft.com/office/officeart/2005/8/layout/list1"/>
    <dgm:cxn modelId="{54EDA94B-513E-4419-B4B2-2B2D60B5754B}" type="presParOf" srcId="{650EBD09-7B01-4674-B67C-49DC1B20057B}" destId="{8AFDFBF5-7558-472E-A546-E1AB55921B38}" srcOrd="4" destOrd="0" presId="urn:microsoft.com/office/officeart/2005/8/layout/list1"/>
    <dgm:cxn modelId="{557ECFB6-59B1-4ABF-9BEE-2FBA709C88F3}" type="presParOf" srcId="{8AFDFBF5-7558-472E-A546-E1AB55921B38}" destId="{B8A03A6B-9790-4DDA-9979-A036B160F747}" srcOrd="0" destOrd="0" presId="urn:microsoft.com/office/officeart/2005/8/layout/list1"/>
    <dgm:cxn modelId="{FF0B9405-564B-4DAF-808A-5733E92B248F}" type="presParOf" srcId="{8AFDFBF5-7558-472E-A546-E1AB55921B38}" destId="{65A56784-7A76-47F2-912A-F90E25FCB20E}" srcOrd="1" destOrd="0" presId="urn:microsoft.com/office/officeart/2005/8/layout/list1"/>
    <dgm:cxn modelId="{04E5F952-E8B8-4D25-BFD4-39FFB77ACA8B}" type="presParOf" srcId="{650EBD09-7B01-4674-B67C-49DC1B20057B}" destId="{39F0583D-1E3F-4234-B092-CEAB30387C4E}" srcOrd="5" destOrd="0" presId="urn:microsoft.com/office/officeart/2005/8/layout/list1"/>
    <dgm:cxn modelId="{9DC54930-96C4-4DC9-B64B-83D7BAC21237}" type="presParOf" srcId="{650EBD09-7B01-4674-B67C-49DC1B20057B}" destId="{0D5799F0-6258-4E3C-9DF8-DF5B3FDC50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3F95EF-5578-411C-AEE5-614D20E9B737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F579563-F05B-4615-B454-5AC9501F51A1}">
      <dgm:prSet/>
      <dgm:spPr/>
      <dgm:t>
        <a:bodyPr/>
        <a:lstStyle/>
        <a:p>
          <a:r>
            <a:rPr lang="en-US" b="1"/>
            <a:t>Challenges:</a:t>
          </a:r>
          <a:endParaRPr lang="en-US"/>
        </a:p>
      </dgm:t>
    </dgm:pt>
    <dgm:pt modelId="{A525EBD0-FCAB-4485-9F7C-CD299F1B7285}" type="parTrans" cxnId="{FC0D201D-C1E7-403C-8478-E9FB949380A5}">
      <dgm:prSet/>
      <dgm:spPr/>
      <dgm:t>
        <a:bodyPr/>
        <a:lstStyle/>
        <a:p>
          <a:endParaRPr lang="en-US"/>
        </a:p>
      </dgm:t>
    </dgm:pt>
    <dgm:pt modelId="{59850198-6168-4E89-AC69-5F95598839A2}" type="sibTrans" cxnId="{FC0D201D-C1E7-403C-8478-E9FB949380A5}">
      <dgm:prSet/>
      <dgm:spPr/>
      <dgm:t>
        <a:bodyPr/>
        <a:lstStyle/>
        <a:p>
          <a:endParaRPr lang="en-US"/>
        </a:p>
      </dgm:t>
    </dgm:pt>
    <dgm:pt modelId="{EAF4E662-6162-4892-9723-04D67B9001E0}">
      <dgm:prSet/>
      <dgm:spPr/>
      <dgm:t>
        <a:bodyPr/>
        <a:lstStyle/>
        <a:p>
          <a:r>
            <a:rPr lang="en-US"/>
            <a:t>Scaling Issues: Rescaling data improved ARIMA/GARCH convergence.</a:t>
          </a:r>
        </a:p>
      </dgm:t>
    </dgm:pt>
    <dgm:pt modelId="{AE4301BC-1B86-4C3A-8A64-0680AC6C055A}" type="parTrans" cxnId="{DDF04BF4-19A0-4C4F-B0A2-E9FD403B948F}">
      <dgm:prSet/>
      <dgm:spPr/>
      <dgm:t>
        <a:bodyPr/>
        <a:lstStyle/>
        <a:p>
          <a:endParaRPr lang="en-US"/>
        </a:p>
      </dgm:t>
    </dgm:pt>
    <dgm:pt modelId="{1B8FEF88-29D3-4594-8796-C9FDD126E7FC}" type="sibTrans" cxnId="{DDF04BF4-19A0-4C4F-B0A2-E9FD403B948F}">
      <dgm:prSet/>
      <dgm:spPr/>
      <dgm:t>
        <a:bodyPr/>
        <a:lstStyle/>
        <a:p>
          <a:endParaRPr lang="en-US"/>
        </a:p>
      </dgm:t>
    </dgm:pt>
    <dgm:pt modelId="{AA17BF38-D608-43D8-859C-859D4E69BE2B}">
      <dgm:prSet/>
      <dgm:spPr/>
      <dgm:t>
        <a:bodyPr/>
        <a:lstStyle/>
        <a:p>
          <a:r>
            <a:rPr lang="en-US" b="1"/>
            <a:t>Model Limitations:</a:t>
          </a:r>
          <a:endParaRPr lang="en-US"/>
        </a:p>
      </dgm:t>
    </dgm:pt>
    <dgm:pt modelId="{EE21DD27-5B66-4B08-A978-43E3680FFDC8}" type="parTrans" cxnId="{F4B776B5-95D4-4FEC-B133-7E2FC4E9EDBB}">
      <dgm:prSet/>
      <dgm:spPr/>
      <dgm:t>
        <a:bodyPr/>
        <a:lstStyle/>
        <a:p>
          <a:endParaRPr lang="en-US"/>
        </a:p>
      </dgm:t>
    </dgm:pt>
    <dgm:pt modelId="{4368260B-ED9B-40F4-AB11-4C3F8636243E}" type="sibTrans" cxnId="{F4B776B5-95D4-4FEC-B133-7E2FC4E9EDBB}">
      <dgm:prSet/>
      <dgm:spPr/>
      <dgm:t>
        <a:bodyPr/>
        <a:lstStyle/>
        <a:p>
          <a:endParaRPr lang="en-US"/>
        </a:p>
      </dgm:t>
    </dgm:pt>
    <dgm:pt modelId="{2FABF48A-D906-4AF8-A59E-695C2E1B5F4D}">
      <dgm:prSet/>
      <dgm:spPr/>
      <dgm:t>
        <a:bodyPr/>
        <a:lstStyle/>
        <a:p>
          <a:r>
            <a:rPr lang="en-US" dirty="0"/>
            <a:t> ARIMA struggled with structural breaks (e.g., 2020 pandemic).</a:t>
          </a:r>
        </a:p>
      </dgm:t>
    </dgm:pt>
    <dgm:pt modelId="{2935A6E4-FE25-40AC-81FD-D81AA41B92AF}" type="parTrans" cxnId="{3A953552-F9C5-4567-BAFD-535328C5584F}">
      <dgm:prSet/>
      <dgm:spPr/>
      <dgm:t>
        <a:bodyPr/>
        <a:lstStyle/>
        <a:p>
          <a:endParaRPr lang="en-US"/>
        </a:p>
      </dgm:t>
    </dgm:pt>
    <dgm:pt modelId="{B543DE1D-D3DF-45F4-BCD6-C8694DBB7C93}" type="sibTrans" cxnId="{3A953552-F9C5-4567-BAFD-535328C5584F}">
      <dgm:prSet/>
      <dgm:spPr/>
      <dgm:t>
        <a:bodyPr/>
        <a:lstStyle/>
        <a:p>
          <a:endParaRPr lang="en-US"/>
        </a:p>
      </dgm:t>
    </dgm:pt>
    <dgm:pt modelId="{7A12DBAD-F227-4A9F-963E-60902630472B}">
      <dgm:prSet/>
      <dgm:spPr/>
      <dgm:t>
        <a:bodyPr/>
        <a:lstStyle/>
        <a:p>
          <a:r>
            <a:rPr lang="en-US" dirty="0"/>
            <a:t> GARCH assumes normality, but returns exhibit fat tails.</a:t>
          </a:r>
        </a:p>
      </dgm:t>
    </dgm:pt>
    <dgm:pt modelId="{01F72275-3F31-47C2-94BC-AA6C660F0A03}" type="parTrans" cxnId="{8A35A096-72AB-401F-8ACC-00F14007AF68}">
      <dgm:prSet/>
      <dgm:spPr/>
      <dgm:t>
        <a:bodyPr/>
        <a:lstStyle/>
        <a:p>
          <a:endParaRPr lang="en-US"/>
        </a:p>
      </dgm:t>
    </dgm:pt>
    <dgm:pt modelId="{297005B3-594D-4089-A2AA-86FF68EA589F}" type="sibTrans" cxnId="{8A35A096-72AB-401F-8ACC-00F14007AF68}">
      <dgm:prSet/>
      <dgm:spPr/>
      <dgm:t>
        <a:bodyPr/>
        <a:lstStyle/>
        <a:p>
          <a:endParaRPr lang="en-US"/>
        </a:p>
      </dgm:t>
    </dgm:pt>
    <dgm:pt modelId="{E6A47649-B08A-4C8B-B937-D05AB6B1A07D}">
      <dgm:prSet/>
      <dgm:spPr/>
      <dgm:t>
        <a:bodyPr/>
        <a:lstStyle/>
        <a:p>
          <a:r>
            <a:rPr lang="en-US" b="1"/>
            <a:t>Lessons Learned:</a:t>
          </a:r>
          <a:endParaRPr lang="en-US"/>
        </a:p>
      </dgm:t>
    </dgm:pt>
    <dgm:pt modelId="{B78DA1EB-2546-4074-9395-AE19F92D960F}" type="parTrans" cxnId="{D1BCCBF6-5769-41E1-AE0D-3E21F30FCFB5}">
      <dgm:prSet/>
      <dgm:spPr/>
      <dgm:t>
        <a:bodyPr/>
        <a:lstStyle/>
        <a:p>
          <a:endParaRPr lang="en-US"/>
        </a:p>
      </dgm:t>
    </dgm:pt>
    <dgm:pt modelId="{DD20F157-0CEF-4422-B2A7-D001DB8485C5}" type="sibTrans" cxnId="{D1BCCBF6-5769-41E1-AE0D-3E21F30FCFB5}">
      <dgm:prSet/>
      <dgm:spPr/>
      <dgm:t>
        <a:bodyPr/>
        <a:lstStyle/>
        <a:p>
          <a:endParaRPr lang="en-US"/>
        </a:p>
      </dgm:t>
    </dgm:pt>
    <dgm:pt modelId="{97FEE11F-5541-4145-8433-0C9631AACB0D}">
      <dgm:prSet/>
      <dgm:spPr/>
      <dgm:t>
        <a:bodyPr/>
        <a:lstStyle/>
        <a:p>
          <a:r>
            <a:rPr lang="en-US"/>
            <a:t>Importance of stationarity checks (ADF tests confirmed log returns are stationary).</a:t>
          </a:r>
        </a:p>
      </dgm:t>
    </dgm:pt>
    <dgm:pt modelId="{EF6C9E93-A66D-4452-B9EC-EB55183B5B91}" type="parTrans" cxnId="{1EE4C1DA-D3AA-4D12-B61C-DA6EEE4817C1}">
      <dgm:prSet/>
      <dgm:spPr/>
      <dgm:t>
        <a:bodyPr/>
        <a:lstStyle/>
        <a:p>
          <a:endParaRPr lang="en-US"/>
        </a:p>
      </dgm:t>
    </dgm:pt>
    <dgm:pt modelId="{C4F87F4F-4A83-456B-91B0-E0D8DE70EF18}" type="sibTrans" cxnId="{1EE4C1DA-D3AA-4D12-B61C-DA6EEE4817C1}">
      <dgm:prSet/>
      <dgm:spPr/>
      <dgm:t>
        <a:bodyPr/>
        <a:lstStyle/>
        <a:p>
          <a:endParaRPr lang="en-US"/>
        </a:p>
      </dgm:t>
    </dgm:pt>
    <dgm:pt modelId="{D2823903-C957-43AD-9024-7844E5317C60}">
      <dgm:prSet/>
      <dgm:spPr/>
      <dgm:t>
        <a:bodyPr/>
        <a:lstStyle/>
        <a:p>
          <a:r>
            <a:rPr lang="en-US"/>
            <a:t>Cross‑market dependencies (e.g., Nikkei → S&amp;P 500 spillovers).</a:t>
          </a:r>
        </a:p>
      </dgm:t>
    </dgm:pt>
    <dgm:pt modelId="{9D394068-60BA-43E7-9C14-A733324C7AB9}" type="parTrans" cxnId="{8F38BC9C-D340-47F4-9782-F3F3B0CDE4C9}">
      <dgm:prSet/>
      <dgm:spPr/>
      <dgm:t>
        <a:bodyPr/>
        <a:lstStyle/>
        <a:p>
          <a:endParaRPr lang="en-US"/>
        </a:p>
      </dgm:t>
    </dgm:pt>
    <dgm:pt modelId="{4A907D68-7FD8-4383-A017-203C873EF2C2}" type="sibTrans" cxnId="{8F38BC9C-D340-47F4-9782-F3F3B0CDE4C9}">
      <dgm:prSet/>
      <dgm:spPr/>
      <dgm:t>
        <a:bodyPr/>
        <a:lstStyle/>
        <a:p>
          <a:endParaRPr lang="en-US"/>
        </a:p>
      </dgm:t>
    </dgm:pt>
    <dgm:pt modelId="{986B6EBD-55AC-4EB4-AFA2-A071941DC73E}" type="pres">
      <dgm:prSet presAssocID="{E93F95EF-5578-411C-AEE5-614D20E9B737}" presName="linear" presStyleCnt="0">
        <dgm:presLayoutVars>
          <dgm:dir/>
          <dgm:animLvl val="lvl"/>
          <dgm:resizeHandles val="exact"/>
        </dgm:presLayoutVars>
      </dgm:prSet>
      <dgm:spPr/>
    </dgm:pt>
    <dgm:pt modelId="{B6DB2536-E960-4C51-B77B-7F9682BBA6FF}" type="pres">
      <dgm:prSet presAssocID="{8F579563-F05B-4615-B454-5AC9501F51A1}" presName="parentLin" presStyleCnt="0"/>
      <dgm:spPr/>
    </dgm:pt>
    <dgm:pt modelId="{6D321C59-BB89-4789-BD50-90700DAAC72D}" type="pres">
      <dgm:prSet presAssocID="{8F579563-F05B-4615-B454-5AC9501F51A1}" presName="parentLeftMargin" presStyleLbl="node1" presStyleIdx="0" presStyleCnt="2"/>
      <dgm:spPr/>
    </dgm:pt>
    <dgm:pt modelId="{141E268B-99DD-4415-9CB1-35200D082BD9}" type="pres">
      <dgm:prSet presAssocID="{8F579563-F05B-4615-B454-5AC9501F51A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AE12102-61A8-41FC-9558-3EF268565200}" type="pres">
      <dgm:prSet presAssocID="{8F579563-F05B-4615-B454-5AC9501F51A1}" presName="negativeSpace" presStyleCnt="0"/>
      <dgm:spPr/>
    </dgm:pt>
    <dgm:pt modelId="{0E9C16AF-8AD2-4311-B62A-2724EE399917}" type="pres">
      <dgm:prSet presAssocID="{8F579563-F05B-4615-B454-5AC9501F51A1}" presName="childText" presStyleLbl="conFgAcc1" presStyleIdx="0" presStyleCnt="2">
        <dgm:presLayoutVars>
          <dgm:bulletEnabled val="1"/>
        </dgm:presLayoutVars>
      </dgm:prSet>
      <dgm:spPr/>
    </dgm:pt>
    <dgm:pt modelId="{F3585346-41E8-4C17-BCF5-31F8EB5759C1}" type="pres">
      <dgm:prSet presAssocID="{59850198-6168-4E89-AC69-5F95598839A2}" presName="spaceBetweenRectangles" presStyleCnt="0"/>
      <dgm:spPr/>
    </dgm:pt>
    <dgm:pt modelId="{EBEC466E-45B2-41D9-A843-A93DFB05B05B}" type="pres">
      <dgm:prSet presAssocID="{E6A47649-B08A-4C8B-B937-D05AB6B1A07D}" presName="parentLin" presStyleCnt="0"/>
      <dgm:spPr/>
    </dgm:pt>
    <dgm:pt modelId="{3E7EBDF3-1A7E-4C03-94FB-70D462C13AE8}" type="pres">
      <dgm:prSet presAssocID="{E6A47649-B08A-4C8B-B937-D05AB6B1A07D}" presName="parentLeftMargin" presStyleLbl="node1" presStyleIdx="0" presStyleCnt="2"/>
      <dgm:spPr/>
    </dgm:pt>
    <dgm:pt modelId="{D78EF7C0-FF20-4DA7-9C36-1273A93A5024}" type="pres">
      <dgm:prSet presAssocID="{E6A47649-B08A-4C8B-B937-D05AB6B1A07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EF066BF-5479-43BD-BD4A-75B842EB123A}" type="pres">
      <dgm:prSet presAssocID="{E6A47649-B08A-4C8B-B937-D05AB6B1A07D}" presName="negativeSpace" presStyleCnt="0"/>
      <dgm:spPr/>
    </dgm:pt>
    <dgm:pt modelId="{482930DB-93A4-4303-9DC5-DDBA0063BAA6}" type="pres">
      <dgm:prSet presAssocID="{E6A47649-B08A-4C8B-B937-D05AB6B1A07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EA59A16-A4BC-4490-B22C-553B7FA49F81}" type="presOf" srcId="{E93F95EF-5578-411C-AEE5-614D20E9B737}" destId="{986B6EBD-55AC-4EB4-AFA2-A071941DC73E}" srcOrd="0" destOrd="0" presId="urn:microsoft.com/office/officeart/2005/8/layout/list1"/>
    <dgm:cxn modelId="{FC0D201D-C1E7-403C-8478-E9FB949380A5}" srcId="{E93F95EF-5578-411C-AEE5-614D20E9B737}" destId="{8F579563-F05B-4615-B454-5AC9501F51A1}" srcOrd="0" destOrd="0" parTransId="{A525EBD0-FCAB-4485-9F7C-CD299F1B7285}" sibTransId="{59850198-6168-4E89-AC69-5F95598839A2}"/>
    <dgm:cxn modelId="{F42EC037-BA71-4248-9D26-E405B374F1FB}" type="presOf" srcId="{8F579563-F05B-4615-B454-5AC9501F51A1}" destId="{141E268B-99DD-4415-9CB1-35200D082BD9}" srcOrd="1" destOrd="0" presId="urn:microsoft.com/office/officeart/2005/8/layout/list1"/>
    <dgm:cxn modelId="{3A953552-F9C5-4567-BAFD-535328C5584F}" srcId="{AA17BF38-D608-43D8-859C-859D4E69BE2B}" destId="{2FABF48A-D906-4AF8-A59E-695C2E1B5F4D}" srcOrd="0" destOrd="0" parTransId="{2935A6E4-FE25-40AC-81FD-D81AA41B92AF}" sibTransId="{B543DE1D-D3DF-45F4-BCD6-C8694DBB7C93}"/>
    <dgm:cxn modelId="{BE4CEC80-06C7-40AF-873E-BB130D4F518C}" type="presOf" srcId="{D2823903-C957-43AD-9024-7844E5317C60}" destId="{482930DB-93A4-4303-9DC5-DDBA0063BAA6}" srcOrd="0" destOrd="1" presId="urn:microsoft.com/office/officeart/2005/8/layout/list1"/>
    <dgm:cxn modelId="{8A35A096-72AB-401F-8ACC-00F14007AF68}" srcId="{AA17BF38-D608-43D8-859C-859D4E69BE2B}" destId="{7A12DBAD-F227-4A9F-963E-60902630472B}" srcOrd="1" destOrd="0" parTransId="{01F72275-3F31-47C2-94BC-AA6C660F0A03}" sibTransId="{297005B3-594D-4089-A2AA-86FF68EA589F}"/>
    <dgm:cxn modelId="{8F38BC9C-D340-47F4-9782-F3F3B0CDE4C9}" srcId="{E6A47649-B08A-4C8B-B937-D05AB6B1A07D}" destId="{D2823903-C957-43AD-9024-7844E5317C60}" srcOrd="1" destOrd="0" parTransId="{9D394068-60BA-43E7-9C14-A733324C7AB9}" sibTransId="{4A907D68-7FD8-4383-A017-203C873EF2C2}"/>
    <dgm:cxn modelId="{42E0B89F-8009-4E18-9E72-D131094A0215}" type="presOf" srcId="{E6A47649-B08A-4C8B-B937-D05AB6B1A07D}" destId="{D78EF7C0-FF20-4DA7-9C36-1273A93A5024}" srcOrd="1" destOrd="0" presId="urn:microsoft.com/office/officeart/2005/8/layout/list1"/>
    <dgm:cxn modelId="{527314A7-0FFF-4E2F-BADD-4B0A80D8ED5B}" type="presOf" srcId="{2FABF48A-D906-4AF8-A59E-695C2E1B5F4D}" destId="{0E9C16AF-8AD2-4311-B62A-2724EE399917}" srcOrd="0" destOrd="2" presId="urn:microsoft.com/office/officeart/2005/8/layout/list1"/>
    <dgm:cxn modelId="{F4B776B5-95D4-4FEC-B133-7E2FC4E9EDBB}" srcId="{8F579563-F05B-4615-B454-5AC9501F51A1}" destId="{AA17BF38-D608-43D8-859C-859D4E69BE2B}" srcOrd="1" destOrd="0" parTransId="{EE21DD27-5B66-4B08-A978-43E3680FFDC8}" sibTransId="{4368260B-ED9B-40F4-AB11-4C3F8636243E}"/>
    <dgm:cxn modelId="{B42A5ABC-A72A-4983-AA40-D6D6030BEBA4}" type="presOf" srcId="{97FEE11F-5541-4145-8433-0C9631AACB0D}" destId="{482930DB-93A4-4303-9DC5-DDBA0063BAA6}" srcOrd="0" destOrd="0" presId="urn:microsoft.com/office/officeart/2005/8/layout/list1"/>
    <dgm:cxn modelId="{DC4456CF-B327-4FD0-83C8-CB5941A7D5FE}" type="presOf" srcId="{AA17BF38-D608-43D8-859C-859D4E69BE2B}" destId="{0E9C16AF-8AD2-4311-B62A-2724EE399917}" srcOrd="0" destOrd="1" presId="urn:microsoft.com/office/officeart/2005/8/layout/list1"/>
    <dgm:cxn modelId="{27B75CD2-1542-4369-BD4E-5B520EC5C75A}" type="presOf" srcId="{EAF4E662-6162-4892-9723-04D67B9001E0}" destId="{0E9C16AF-8AD2-4311-B62A-2724EE399917}" srcOrd="0" destOrd="0" presId="urn:microsoft.com/office/officeart/2005/8/layout/list1"/>
    <dgm:cxn modelId="{1EE4C1DA-D3AA-4D12-B61C-DA6EEE4817C1}" srcId="{E6A47649-B08A-4C8B-B937-D05AB6B1A07D}" destId="{97FEE11F-5541-4145-8433-0C9631AACB0D}" srcOrd="0" destOrd="0" parTransId="{EF6C9E93-A66D-4452-B9EC-EB55183B5B91}" sibTransId="{C4F87F4F-4A83-456B-91B0-E0D8DE70EF18}"/>
    <dgm:cxn modelId="{FA21A7E3-F509-4FC6-9540-A3AF7ED059B4}" type="presOf" srcId="{8F579563-F05B-4615-B454-5AC9501F51A1}" destId="{6D321C59-BB89-4789-BD50-90700DAAC72D}" srcOrd="0" destOrd="0" presId="urn:microsoft.com/office/officeart/2005/8/layout/list1"/>
    <dgm:cxn modelId="{37C0FEE5-AACD-4B7F-8050-F77C7439E921}" type="presOf" srcId="{7A12DBAD-F227-4A9F-963E-60902630472B}" destId="{0E9C16AF-8AD2-4311-B62A-2724EE399917}" srcOrd="0" destOrd="3" presId="urn:microsoft.com/office/officeart/2005/8/layout/list1"/>
    <dgm:cxn modelId="{8416FDE8-206D-4BA3-AA34-FD7DF5A5B759}" type="presOf" srcId="{E6A47649-B08A-4C8B-B937-D05AB6B1A07D}" destId="{3E7EBDF3-1A7E-4C03-94FB-70D462C13AE8}" srcOrd="0" destOrd="0" presId="urn:microsoft.com/office/officeart/2005/8/layout/list1"/>
    <dgm:cxn modelId="{DDF04BF4-19A0-4C4F-B0A2-E9FD403B948F}" srcId="{8F579563-F05B-4615-B454-5AC9501F51A1}" destId="{EAF4E662-6162-4892-9723-04D67B9001E0}" srcOrd="0" destOrd="0" parTransId="{AE4301BC-1B86-4C3A-8A64-0680AC6C055A}" sibTransId="{1B8FEF88-29D3-4594-8796-C9FDD126E7FC}"/>
    <dgm:cxn modelId="{D1BCCBF6-5769-41E1-AE0D-3E21F30FCFB5}" srcId="{E93F95EF-5578-411C-AEE5-614D20E9B737}" destId="{E6A47649-B08A-4C8B-B937-D05AB6B1A07D}" srcOrd="1" destOrd="0" parTransId="{B78DA1EB-2546-4074-9395-AE19F92D960F}" sibTransId="{DD20F157-0CEF-4422-B2A7-D001DB8485C5}"/>
    <dgm:cxn modelId="{91DA8D22-FD69-4C24-9F84-C3E8E761B178}" type="presParOf" srcId="{986B6EBD-55AC-4EB4-AFA2-A071941DC73E}" destId="{B6DB2536-E960-4C51-B77B-7F9682BBA6FF}" srcOrd="0" destOrd="0" presId="urn:microsoft.com/office/officeart/2005/8/layout/list1"/>
    <dgm:cxn modelId="{5F4F9043-4021-4752-8641-A45D6CF26BB2}" type="presParOf" srcId="{B6DB2536-E960-4C51-B77B-7F9682BBA6FF}" destId="{6D321C59-BB89-4789-BD50-90700DAAC72D}" srcOrd="0" destOrd="0" presId="urn:microsoft.com/office/officeart/2005/8/layout/list1"/>
    <dgm:cxn modelId="{06F6E02B-7C96-493C-9B06-9EEB614276A9}" type="presParOf" srcId="{B6DB2536-E960-4C51-B77B-7F9682BBA6FF}" destId="{141E268B-99DD-4415-9CB1-35200D082BD9}" srcOrd="1" destOrd="0" presId="urn:microsoft.com/office/officeart/2005/8/layout/list1"/>
    <dgm:cxn modelId="{6ABB4B90-127E-45DF-B668-FCE2DD6C8169}" type="presParOf" srcId="{986B6EBD-55AC-4EB4-AFA2-A071941DC73E}" destId="{7AE12102-61A8-41FC-9558-3EF268565200}" srcOrd="1" destOrd="0" presId="urn:microsoft.com/office/officeart/2005/8/layout/list1"/>
    <dgm:cxn modelId="{AA8422CE-56F2-40DE-9837-3DAF86BE902C}" type="presParOf" srcId="{986B6EBD-55AC-4EB4-AFA2-A071941DC73E}" destId="{0E9C16AF-8AD2-4311-B62A-2724EE399917}" srcOrd="2" destOrd="0" presId="urn:microsoft.com/office/officeart/2005/8/layout/list1"/>
    <dgm:cxn modelId="{D59E1BED-9B94-4980-AB72-03ECA9F9BE96}" type="presParOf" srcId="{986B6EBD-55AC-4EB4-AFA2-A071941DC73E}" destId="{F3585346-41E8-4C17-BCF5-31F8EB5759C1}" srcOrd="3" destOrd="0" presId="urn:microsoft.com/office/officeart/2005/8/layout/list1"/>
    <dgm:cxn modelId="{FA97FC66-580F-462B-BD24-948CACA8EFC8}" type="presParOf" srcId="{986B6EBD-55AC-4EB4-AFA2-A071941DC73E}" destId="{EBEC466E-45B2-41D9-A843-A93DFB05B05B}" srcOrd="4" destOrd="0" presId="urn:microsoft.com/office/officeart/2005/8/layout/list1"/>
    <dgm:cxn modelId="{0B31D162-68BB-4F26-B6CC-8D1840493178}" type="presParOf" srcId="{EBEC466E-45B2-41D9-A843-A93DFB05B05B}" destId="{3E7EBDF3-1A7E-4C03-94FB-70D462C13AE8}" srcOrd="0" destOrd="0" presId="urn:microsoft.com/office/officeart/2005/8/layout/list1"/>
    <dgm:cxn modelId="{6532C525-4976-434A-A9AB-29564D43ABCE}" type="presParOf" srcId="{EBEC466E-45B2-41D9-A843-A93DFB05B05B}" destId="{D78EF7C0-FF20-4DA7-9C36-1273A93A5024}" srcOrd="1" destOrd="0" presId="urn:microsoft.com/office/officeart/2005/8/layout/list1"/>
    <dgm:cxn modelId="{F248D289-07B6-49E9-8EF3-79134BEAB306}" type="presParOf" srcId="{986B6EBD-55AC-4EB4-AFA2-A071941DC73E}" destId="{1EF066BF-5479-43BD-BD4A-75B842EB123A}" srcOrd="5" destOrd="0" presId="urn:microsoft.com/office/officeart/2005/8/layout/list1"/>
    <dgm:cxn modelId="{21AF83FD-0D5B-467C-8BA3-0DCF2A92C74F}" type="presParOf" srcId="{986B6EBD-55AC-4EB4-AFA2-A071941DC73E}" destId="{482930DB-93A4-4303-9DC5-DDBA0063BAA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45E74B-5887-4896-A7AC-E90B68093BD6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08C6573-948D-46D7-ACC4-CDDAE75FE38B}">
      <dgm:prSet/>
      <dgm:spPr/>
      <dgm:t>
        <a:bodyPr/>
        <a:lstStyle/>
        <a:p>
          <a:r>
            <a:rPr lang="en-US" b="1"/>
            <a:t>Key Takeaways:</a:t>
          </a:r>
          <a:endParaRPr lang="en-US"/>
        </a:p>
      </dgm:t>
    </dgm:pt>
    <dgm:pt modelId="{BFB589C3-7E58-4284-AE6E-D8486E50B41B}" type="parTrans" cxnId="{9AD636E2-4195-4E22-A3A8-FC56FDAD9C50}">
      <dgm:prSet/>
      <dgm:spPr/>
      <dgm:t>
        <a:bodyPr/>
        <a:lstStyle/>
        <a:p>
          <a:endParaRPr lang="en-US"/>
        </a:p>
      </dgm:t>
    </dgm:pt>
    <dgm:pt modelId="{87F4B092-F304-4ED3-A1B7-5BE45DF62185}" type="sibTrans" cxnId="{9AD636E2-4195-4E22-A3A8-FC56FDAD9C50}">
      <dgm:prSet/>
      <dgm:spPr/>
      <dgm:t>
        <a:bodyPr/>
        <a:lstStyle/>
        <a:p>
          <a:endParaRPr lang="en-US"/>
        </a:p>
      </dgm:t>
    </dgm:pt>
    <dgm:pt modelId="{944AAD01-72AB-4074-BD37-78DB2DD854BE}">
      <dgm:prSet/>
      <dgm:spPr/>
      <dgm:t>
        <a:bodyPr/>
        <a:lstStyle/>
        <a:p>
          <a:r>
            <a:rPr lang="en-US"/>
            <a:t>S&amp;P 500 exhibits lower volatility and higher forecast accuracy than Nikkei.</a:t>
          </a:r>
        </a:p>
      </dgm:t>
    </dgm:pt>
    <dgm:pt modelId="{0DE10D1A-89EC-475E-ADDA-3A901B0039B7}" type="parTrans" cxnId="{356D2ADE-389F-4DCF-92B9-87170F32D98E}">
      <dgm:prSet/>
      <dgm:spPr/>
      <dgm:t>
        <a:bodyPr/>
        <a:lstStyle/>
        <a:p>
          <a:endParaRPr lang="en-US"/>
        </a:p>
      </dgm:t>
    </dgm:pt>
    <dgm:pt modelId="{EFA837E5-1F21-4CA1-ABBB-C3372CA4C1C8}" type="sibTrans" cxnId="{356D2ADE-389F-4DCF-92B9-87170F32D98E}">
      <dgm:prSet/>
      <dgm:spPr/>
      <dgm:t>
        <a:bodyPr/>
        <a:lstStyle/>
        <a:p>
          <a:endParaRPr lang="en-US"/>
        </a:p>
      </dgm:t>
    </dgm:pt>
    <dgm:pt modelId="{D9999E5D-63E2-4F0A-B160-4B5F80F2BC89}">
      <dgm:prSet/>
      <dgm:spPr/>
      <dgm:t>
        <a:bodyPr/>
        <a:lstStyle/>
        <a:p>
          <a:r>
            <a:rPr lang="en-US" dirty="0"/>
            <a:t>GARCH captures volatility persistence but needs enhancement for tail risk</a:t>
          </a:r>
        </a:p>
      </dgm:t>
    </dgm:pt>
    <dgm:pt modelId="{74BBFC6D-4DAD-4DF5-92C6-02F0FAC295AD}" type="parTrans" cxnId="{42D99D92-BA7F-4281-B53B-A490D0C963F1}">
      <dgm:prSet/>
      <dgm:spPr/>
      <dgm:t>
        <a:bodyPr/>
        <a:lstStyle/>
        <a:p>
          <a:endParaRPr lang="en-US"/>
        </a:p>
      </dgm:t>
    </dgm:pt>
    <dgm:pt modelId="{555464E5-9762-4736-9178-BF574929DDD0}" type="sibTrans" cxnId="{42D99D92-BA7F-4281-B53B-A490D0C963F1}">
      <dgm:prSet/>
      <dgm:spPr/>
      <dgm:t>
        <a:bodyPr/>
        <a:lstStyle/>
        <a:p>
          <a:endParaRPr lang="en-US"/>
        </a:p>
      </dgm:t>
    </dgm:pt>
    <dgm:pt modelId="{84F0230D-006B-4A44-96B1-9613C31C5BB6}">
      <dgm:prSet/>
      <dgm:spPr/>
      <dgm:t>
        <a:bodyPr/>
        <a:lstStyle/>
        <a:p>
          <a:r>
            <a:rPr lang="en-US" b="1"/>
            <a:t>Future Work:</a:t>
          </a:r>
          <a:endParaRPr lang="en-US"/>
        </a:p>
      </dgm:t>
    </dgm:pt>
    <dgm:pt modelId="{476D81CF-81EE-4C09-B919-4F185CB53DE8}" type="parTrans" cxnId="{DC81B032-7C7D-4B32-937A-DA72D3D7C5EE}">
      <dgm:prSet/>
      <dgm:spPr/>
      <dgm:t>
        <a:bodyPr/>
        <a:lstStyle/>
        <a:p>
          <a:endParaRPr lang="en-US"/>
        </a:p>
      </dgm:t>
    </dgm:pt>
    <dgm:pt modelId="{886C78DE-76CA-456F-A939-A2BBF78FF3D9}" type="sibTrans" cxnId="{DC81B032-7C7D-4B32-937A-DA72D3D7C5EE}">
      <dgm:prSet/>
      <dgm:spPr/>
      <dgm:t>
        <a:bodyPr/>
        <a:lstStyle/>
        <a:p>
          <a:endParaRPr lang="en-US"/>
        </a:p>
      </dgm:t>
    </dgm:pt>
    <dgm:pt modelId="{FD7CF31F-D9B2-480E-8ADC-89347851AB16}">
      <dgm:prSet/>
      <dgm:spPr/>
      <dgm:t>
        <a:bodyPr/>
        <a:lstStyle/>
        <a:p>
          <a:r>
            <a:rPr lang="en-US" dirty="0" err="1"/>
            <a:t>ExtendTest</a:t>
          </a:r>
          <a:r>
            <a:rPr lang="en-US" dirty="0"/>
            <a:t> EGARCH/TGARCH for asymmetric volatility (negative vs. positive shocks).</a:t>
          </a:r>
        </a:p>
      </dgm:t>
    </dgm:pt>
    <dgm:pt modelId="{6D928941-33DB-49F8-B3BE-E56472F2F5DC}" type="parTrans" cxnId="{F033788B-0A6A-47DB-898C-1AC3FC5411D4}">
      <dgm:prSet/>
      <dgm:spPr/>
      <dgm:t>
        <a:bodyPr/>
        <a:lstStyle/>
        <a:p>
          <a:endParaRPr lang="en-US"/>
        </a:p>
      </dgm:t>
    </dgm:pt>
    <dgm:pt modelId="{05DB0A9C-66FF-4CAF-AF7C-FA892B5BF962}" type="sibTrans" cxnId="{F033788B-0A6A-47DB-898C-1AC3FC5411D4}">
      <dgm:prSet/>
      <dgm:spPr/>
      <dgm:t>
        <a:bodyPr/>
        <a:lstStyle/>
        <a:p>
          <a:endParaRPr lang="en-US"/>
        </a:p>
      </dgm:t>
    </dgm:pt>
    <dgm:pt modelId="{ED6A2066-5569-489E-B6FD-4D240C053FE3}" type="pres">
      <dgm:prSet presAssocID="{6545E74B-5887-4896-A7AC-E90B68093BD6}" presName="Name0" presStyleCnt="0">
        <dgm:presLayoutVars>
          <dgm:dir/>
          <dgm:resizeHandles val="exact"/>
        </dgm:presLayoutVars>
      </dgm:prSet>
      <dgm:spPr/>
    </dgm:pt>
    <dgm:pt modelId="{6A4136BB-BBB6-4073-AF33-4F3D7E8D24E6}" type="pres">
      <dgm:prSet presAssocID="{308C6573-948D-46D7-ACC4-CDDAE75FE38B}" presName="node" presStyleLbl="node1" presStyleIdx="0" presStyleCnt="3">
        <dgm:presLayoutVars>
          <dgm:bulletEnabled val="1"/>
        </dgm:presLayoutVars>
      </dgm:prSet>
      <dgm:spPr/>
    </dgm:pt>
    <dgm:pt modelId="{890C6403-0A8D-4A51-A1E2-D742015DA1AF}" type="pres">
      <dgm:prSet presAssocID="{87F4B092-F304-4ED3-A1B7-5BE45DF62185}" presName="sibTransSpacerBeforeConnector" presStyleCnt="0"/>
      <dgm:spPr/>
    </dgm:pt>
    <dgm:pt modelId="{15454420-F552-4F77-BF79-41DE67FE4D84}" type="pres">
      <dgm:prSet presAssocID="{87F4B092-F304-4ED3-A1B7-5BE45DF62185}" presName="sibTrans" presStyleLbl="node1" presStyleIdx="1" presStyleCnt="3"/>
      <dgm:spPr/>
    </dgm:pt>
    <dgm:pt modelId="{131AE436-8DED-46E8-AC48-ADBBA05D4265}" type="pres">
      <dgm:prSet presAssocID="{87F4B092-F304-4ED3-A1B7-5BE45DF62185}" presName="sibTransSpacerAfterConnector" presStyleCnt="0"/>
      <dgm:spPr/>
    </dgm:pt>
    <dgm:pt modelId="{4095E64D-9763-48B2-9BC7-53666197A648}" type="pres">
      <dgm:prSet presAssocID="{84F0230D-006B-4A44-96B1-9613C31C5BB6}" presName="node" presStyleLbl="node1" presStyleIdx="2" presStyleCnt="3">
        <dgm:presLayoutVars>
          <dgm:bulletEnabled val="1"/>
        </dgm:presLayoutVars>
      </dgm:prSet>
      <dgm:spPr/>
    </dgm:pt>
  </dgm:ptLst>
  <dgm:cxnLst>
    <dgm:cxn modelId="{51967A1F-06EB-4AFC-9AD0-3AC27A5454BB}" type="presOf" srcId="{944AAD01-72AB-4074-BD37-78DB2DD854BE}" destId="{6A4136BB-BBB6-4073-AF33-4F3D7E8D24E6}" srcOrd="0" destOrd="1" presId="urn:microsoft.com/office/officeart/2016/7/layout/BasicProcessNew"/>
    <dgm:cxn modelId="{5D897822-D7FA-4503-AF69-F72741C81861}" type="presOf" srcId="{308C6573-948D-46D7-ACC4-CDDAE75FE38B}" destId="{6A4136BB-BBB6-4073-AF33-4F3D7E8D24E6}" srcOrd="0" destOrd="0" presId="urn:microsoft.com/office/officeart/2016/7/layout/BasicProcessNew"/>
    <dgm:cxn modelId="{DC81B032-7C7D-4B32-937A-DA72D3D7C5EE}" srcId="{6545E74B-5887-4896-A7AC-E90B68093BD6}" destId="{84F0230D-006B-4A44-96B1-9613C31C5BB6}" srcOrd="1" destOrd="0" parTransId="{476D81CF-81EE-4C09-B919-4F185CB53DE8}" sibTransId="{886C78DE-76CA-456F-A939-A2BBF78FF3D9}"/>
    <dgm:cxn modelId="{1C146549-7DAF-4A7F-BF04-C1A27BE1B918}" type="presOf" srcId="{D9999E5D-63E2-4F0A-B160-4B5F80F2BC89}" destId="{6A4136BB-BBB6-4073-AF33-4F3D7E8D24E6}" srcOrd="0" destOrd="2" presId="urn:microsoft.com/office/officeart/2016/7/layout/BasicProcessNew"/>
    <dgm:cxn modelId="{0542C477-4574-46E9-A36D-722D5E3B8392}" type="presOf" srcId="{87F4B092-F304-4ED3-A1B7-5BE45DF62185}" destId="{15454420-F552-4F77-BF79-41DE67FE4D84}" srcOrd="0" destOrd="0" presId="urn:microsoft.com/office/officeart/2016/7/layout/BasicProcessNew"/>
    <dgm:cxn modelId="{F033788B-0A6A-47DB-898C-1AC3FC5411D4}" srcId="{84F0230D-006B-4A44-96B1-9613C31C5BB6}" destId="{FD7CF31F-D9B2-480E-8ADC-89347851AB16}" srcOrd="0" destOrd="0" parTransId="{6D928941-33DB-49F8-B3BE-E56472F2F5DC}" sibTransId="{05DB0A9C-66FF-4CAF-AF7C-FA892B5BF962}"/>
    <dgm:cxn modelId="{42D99D92-BA7F-4281-B53B-A490D0C963F1}" srcId="{308C6573-948D-46D7-ACC4-CDDAE75FE38B}" destId="{D9999E5D-63E2-4F0A-B160-4B5F80F2BC89}" srcOrd="1" destOrd="0" parTransId="{74BBFC6D-4DAD-4DF5-92C6-02F0FAC295AD}" sibTransId="{555464E5-9762-4736-9178-BF574929DDD0}"/>
    <dgm:cxn modelId="{F4D191BD-0ECB-46A9-9C0E-3BD4F107DDFA}" type="presOf" srcId="{6545E74B-5887-4896-A7AC-E90B68093BD6}" destId="{ED6A2066-5569-489E-B6FD-4D240C053FE3}" srcOrd="0" destOrd="0" presId="urn:microsoft.com/office/officeart/2016/7/layout/BasicProcessNew"/>
    <dgm:cxn modelId="{77F2A5D1-2CFA-42EC-8BB3-5BD16FF99003}" type="presOf" srcId="{84F0230D-006B-4A44-96B1-9613C31C5BB6}" destId="{4095E64D-9763-48B2-9BC7-53666197A648}" srcOrd="0" destOrd="0" presId="urn:microsoft.com/office/officeart/2016/7/layout/BasicProcessNew"/>
    <dgm:cxn modelId="{356D2ADE-389F-4DCF-92B9-87170F32D98E}" srcId="{308C6573-948D-46D7-ACC4-CDDAE75FE38B}" destId="{944AAD01-72AB-4074-BD37-78DB2DD854BE}" srcOrd="0" destOrd="0" parTransId="{0DE10D1A-89EC-475E-ADDA-3A901B0039B7}" sibTransId="{EFA837E5-1F21-4CA1-ABBB-C3372CA4C1C8}"/>
    <dgm:cxn modelId="{9AD636E2-4195-4E22-A3A8-FC56FDAD9C50}" srcId="{6545E74B-5887-4896-A7AC-E90B68093BD6}" destId="{308C6573-948D-46D7-ACC4-CDDAE75FE38B}" srcOrd="0" destOrd="0" parTransId="{BFB589C3-7E58-4284-AE6E-D8486E50B41B}" sibTransId="{87F4B092-F304-4ED3-A1B7-5BE45DF62185}"/>
    <dgm:cxn modelId="{B4E68CF7-EC5A-4864-A4A5-F7BA30E9C325}" type="presOf" srcId="{FD7CF31F-D9B2-480E-8ADC-89347851AB16}" destId="{4095E64D-9763-48B2-9BC7-53666197A648}" srcOrd="0" destOrd="1" presId="urn:microsoft.com/office/officeart/2016/7/layout/BasicProcessNew"/>
    <dgm:cxn modelId="{BEBCD455-0E30-4E92-8BD1-46E695114517}" type="presParOf" srcId="{ED6A2066-5569-489E-B6FD-4D240C053FE3}" destId="{6A4136BB-BBB6-4073-AF33-4F3D7E8D24E6}" srcOrd="0" destOrd="0" presId="urn:microsoft.com/office/officeart/2016/7/layout/BasicProcessNew"/>
    <dgm:cxn modelId="{43AE9CC0-917B-4651-B009-B436712B4CEA}" type="presParOf" srcId="{ED6A2066-5569-489E-B6FD-4D240C053FE3}" destId="{890C6403-0A8D-4A51-A1E2-D742015DA1AF}" srcOrd="1" destOrd="0" presId="urn:microsoft.com/office/officeart/2016/7/layout/BasicProcessNew"/>
    <dgm:cxn modelId="{781348F4-90DD-4CE8-85BB-9FEDAF9C36FD}" type="presParOf" srcId="{ED6A2066-5569-489E-B6FD-4D240C053FE3}" destId="{15454420-F552-4F77-BF79-41DE67FE4D84}" srcOrd="2" destOrd="0" presId="urn:microsoft.com/office/officeart/2016/7/layout/BasicProcessNew"/>
    <dgm:cxn modelId="{FECF8230-1873-4543-816B-A0B420CFABBD}" type="presParOf" srcId="{ED6A2066-5569-489E-B6FD-4D240C053FE3}" destId="{131AE436-8DED-46E8-AC48-ADBBA05D4265}" srcOrd="3" destOrd="0" presId="urn:microsoft.com/office/officeart/2016/7/layout/BasicProcessNew"/>
    <dgm:cxn modelId="{47425920-D940-48D3-89BB-43168FAE04AD}" type="presParOf" srcId="{ED6A2066-5569-489E-B6FD-4D240C053FE3}" destId="{4095E64D-9763-48B2-9BC7-53666197A648}" srcOrd="4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79092-1409-4B17-BE7C-5EFEA4DD4BF3}">
      <dsp:nvSpPr>
        <dsp:cNvPr id="0" name=""/>
        <dsp:cNvSpPr/>
      </dsp:nvSpPr>
      <dsp:spPr>
        <a:xfrm>
          <a:off x="0" y="310459"/>
          <a:ext cx="5000124" cy="270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416560" rIns="38806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S&amp;P 500 RMSE: 0.2885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Nikkei RMSE: 0.4882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S&amp;P 500 forecasts more accurate than Nikkei and FTSE (lower RMSE).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Underestimated late‑2023 upward trend due to structural breaks (e.g., Fed rate cuts).</a:t>
          </a:r>
        </a:p>
      </dsp:txBody>
      <dsp:txXfrm>
        <a:off x="0" y="310459"/>
        <a:ext cx="5000124" cy="2709000"/>
      </dsp:txXfrm>
    </dsp:sp>
    <dsp:sp modelId="{2CA31984-E014-44C8-AD1A-4BB68626E576}">
      <dsp:nvSpPr>
        <dsp:cNvPr id="0" name=""/>
        <dsp:cNvSpPr/>
      </dsp:nvSpPr>
      <dsp:spPr>
        <a:xfrm>
          <a:off x="250006" y="15259"/>
          <a:ext cx="3500086" cy="590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A. ARIMA Forecast Accuracy</a:t>
          </a:r>
          <a:endParaRPr lang="en-US" sz="2000" kern="1200"/>
        </a:p>
      </dsp:txBody>
      <dsp:txXfrm>
        <a:off x="278827" y="44080"/>
        <a:ext cx="3442444" cy="532758"/>
      </dsp:txXfrm>
    </dsp:sp>
    <dsp:sp modelId="{0D5799F0-6258-4E3C-9DF8-DF5B3FDC5073}">
      <dsp:nvSpPr>
        <dsp:cNvPr id="0" name=""/>
        <dsp:cNvSpPr/>
      </dsp:nvSpPr>
      <dsp:spPr>
        <a:xfrm>
          <a:off x="0" y="3422660"/>
          <a:ext cx="5000124" cy="201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416560" rIns="38806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High Persistence: α + β = 0.94 → Volatility shocks linger for months.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2020 Pandemic Crash: Sharp spike in volatility consistent with historical events.</a:t>
          </a:r>
        </a:p>
      </dsp:txBody>
      <dsp:txXfrm>
        <a:off x="0" y="3422660"/>
        <a:ext cx="5000124" cy="2016000"/>
      </dsp:txXfrm>
    </dsp:sp>
    <dsp:sp modelId="{65A56784-7A76-47F2-912A-F90E25FCB20E}">
      <dsp:nvSpPr>
        <dsp:cNvPr id="0" name=""/>
        <dsp:cNvSpPr/>
      </dsp:nvSpPr>
      <dsp:spPr>
        <a:xfrm>
          <a:off x="250006" y="3127460"/>
          <a:ext cx="3500086" cy="59040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B. GARCH Volatility Insights</a:t>
          </a:r>
          <a:endParaRPr lang="en-US" sz="2000" kern="1200"/>
        </a:p>
      </dsp:txBody>
      <dsp:txXfrm>
        <a:off x="278827" y="3156281"/>
        <a:ext cx="3442444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C16AF-8AD2-4311-B62A-2724EE399917}">
      <dsp:nvSpPr>
        <dsp:cNvPr id="0" name=""/>
        <dsp:cNvSpPr/>
      </dsp:nvSpPr>
      <dsp:spPr>
        <a:xfrm>
          <a:off x="0" y="431284"/>
          <a:ext cx="5000124" cy="2573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395732" rIns="38806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Scaling Issues: Rescaling data improved ARIMA/GARCH convergence.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Model Limitations: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 ARIMA struggled with structural breaks (e.g., 2020 pandemic).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 GARCH assumes normality, but returns exhibit fat tails.</a:t>
          </a:r>
        </a:p>
      </dsp:txBody>
      <dsp:txXfrm>
        <a:off x="0" y="431284"/>
        <a:ext cx="5000124" cy="2573550"/>
      </dsp:txXfrm>
    </dsp:sp>
    <dsp:sp modelId="{141E268B-99DD-4415-9CB1-35200D082BD9}">
      <dsp:nvSpPr>
        <dsp:cNvPr id="0" name=""/>
        <dsp:cNvSpPr/>
      </dsp:nvSpPr>
      <dsp:spPr>
        <a:xfrm>
          <a:off x="250006" y="150844"/>
          <a:ext cx="3500086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Challenges:</a:t>
          </a:r>
          <a:endParaRPr lang="en-US" sz="1900" kern="1200"/>
        </a:p>
      </dsp:txBody>
      <dsp:txXfrm>
        <a:off x="277386" y="178224"/>
        <a:ext cx="3445326" cy="506120"/>
      </dsp:txXfrm>
    </dsp:sp>
    <dsp:sp modelId="{482930DB-93A4-4303-9DC5-DDBA0063BAA6}">
      <dsp:nvSpPr>
        <dsp:cNvPr id="0" name=""/>
        <dsp:cNvSpPr/>
      </dsp:nvSpPr>
      <dsp:spPr>
        <a:xfrm>
          <a:off x="0" y="3387875"/>
          <a:ext cx="5000124" cy="191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395732" rIns="38806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Importance of stationarity checks (ADF tests confirmed log returns are stationary).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Cross‑market dependencies (e.g., Nikkei → S&amp;P 500 spillovers).</a:t>
          </a:r>
        </a:p>
      </dsp:txBody>
      <dsp:txXfrm>
        <a:off x="0" y="3387875"/>
        <a:ext cx="5000124" cy="1915200"/>
      </dsp:txXfrm>
    </dsp:sp>
    <dsp:sp modelId="{D78EF7C0-FF20-4DA7-9C36-1273A93A5024}">
      <dsp:nvSpPr>
        <dsp:cNvPr id="0" name=""/>
        <dsp:cNvSpPr/>
      </dsp:nvSpPr>
      <dsp:spPr>
        <a:xfrm>
          <a:off x="250006" y="3107435"/>
          <a:ext cx="3500086" cy="56088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Lessons Learned:</a:t>
          </a:r>
          <a:endParaRPr lang="en-US" sz="1900" kern="1200"/>
        </a:p>
      </dsp:txBody>
      <dsp:txXfrm>
        <a:off x="277386" y="3134815"/>
        <a:ext cx="3445326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136BB-BBB6-4073-AF33-4F3D7E8D24E6}">
      <dsp:nvSpPr>
        <dsp:cNvPr id="0" name=""/>
        <dsp:cNvSpPr/>
      </dsp:nvSpPr>
      <dsp:spPr>
        <a:xfrm>
          <a:off x="50" y="744709"/>
          <a:ext cx="3461236" cy="20767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Key Takeaways:</a:t>
          </a:r>
          <a:endParaRPr lang="en-US" sz="20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S&amp;P 500 exhibits lower volatility and higher forecast accuracy than Nikkei.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GARCH captures volatility persistence but needs enhancement for tail risk</a:t>
          </a:r>
        </a:p>
      </dsp:txBody>
      <dsp:txXfrm>
        <a:off x="50" y="744709"/>
        <a:ext cx="3461236" cy="2076741"/>
      </dsp:txXfrm>
    </dsp:sp>
    <dsp:sp modelId="{15454420-F552-4F77-BF79-41DE67FE4D84}">
      <dsp:nvSpPr>
        <dsp:cNvPr id="0" name=""/>
        <dsp:cNvSpPr/>
      </dsp:nvSpPr>
      <dsp:spPr>
        <a:xfrm>
          <a:off x="3535167" y="1661580"/>
          <a:ext cx="519185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5E64D-9763-48B2-9BC7-53666197A648}">
      <dsp:nvSpPr>
        <dsp:cNvPr id="0" name=""/>
        <dsp:cNvSpPr/>
      </dsp:nvSpPr>
      <dsp:spPr>
        <a:xfrm>
          <a:off x="4128233" y="744709"/>
          <a:ext cx="3461236" cy="20767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Future Work:</a:t>
          </a:r>
          <a:endParaRPr lang="en-US" sz="20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ExtendTest</a:t>
          </a:r>
          <a:r>
            <a:rPr lang="en-US" sz="1600" kern="1200" dirty="0"/>
            <a:t> EGARCH/TGARCH for asymmetric volatility (negative vs. positive shocks).</a:t>
          </a:r>
        </a:p>
      </dsp:txBody>
      <dsp:txXfrm>
        <a:off x="4128233" y="744709"/>
        <a:ext cx="3461236" cy="2076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058" y="640080"/>
            <a:ext cx="819031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18" y="960109"/>
            <a:ext cx="7708392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492" y="1444741"/>
            <a:ext cx="7018398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Comparative Volatility Analysis</a:t>
            </a:r>
          </a:p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 International Equity Indices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492" y="2701427"/>
            <a:ext cx="3362493" cy="26999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DATA 201 Final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92015" y="2701427"/>
            <a:ext cx="3415875" cy="26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 b="0"/>
            </a:pPr>
            <a:r>
              <a:rPr lang="en-US" sz="1700"/>
              <a:t>Team Members:</a:t>
            </a:r>
            <a:br>
              <a:rPr lang="en-US" sz="1700"/>
            </a:br>
            <a:r>
              <a:rPr lang="en-US" sz="1700"/>
              <a:t>Aziz Muminov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Problem Statement &amp; Relevance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 b="1"/>
            </a:pPr>
            <a:r>
              <a:rPr sz="1700"/>
              <a:t>Why Analyze Volatility?</a:t>
            </a:r>
          </a:p>
          <a:p>
            <a:pPr lvl="1">
              <a:lnSpc>
                <a:spcPct val="90000"/>
              </a:lnSpc>
            </a:pPr>
            <a:r>
              <a:rPr sz="1700"/>
              <a:t>Volatility impacts investment risk, portfolio allocation, and macroeconomic policy.</a:t>
            </a:r>
          </a:p>
          <a:p>
            <a:pPr lvl="1">
              <a:lnSpc>
                <a:spcPct val="90000"/>
              </a:lnSpc>
            </a:pPr>
            <a:r>
              <a:rPr sz="1700"/>
              <a:t>Key question: How do volatility patterns and forecast accuracy differ across S&amp;P 500 (U.S.), Nikkei 225 (Japan), and FTSE 100 (UK)?</a:t>
            </a:r>
          </a:p>
          <a:p>
            <a:pPr>
              <a:lnSpc>
                <a:spcPct val="90000"/>
              </a:lnSpc>
              <a:defRPr b="1"/>
            </a:pPr>
            <a:r>
              <a:rPr sz="1700"/>
              <a:t>Relevance:</a:t>
            </a:r>
          </a:p>
          <a:p>
            <a:pPr lvl="1">
              <a:lnSpc>
                <a:spcPct val="90000"/>
              </a:lnSpc>
            </a:pPr>
            <a:r>
              <a:rPr sz="1700"/>
              <a:t>Addresses real-world challenges in global market risk management.</a:t>
            </a:r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7AAC5FD0-A745-5C19-A8AD-48B5A928F3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005" r="27782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r>
              <a:rPr lang="en-US" sz="4200"/>
              <a:t>Data Overview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 b="1"/>
            </a:pPr>
            <a:r>
              <a:rPr lang="en-US" sz="1600"/>
              <a:t>Datasets: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Sources: Yahoo Finance (^GSPC, ^N225, ^FTSE)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Frequency: Daily (2010–2024), resampled to monthly averages.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Key Variables: Adjusted Close Prices, Log Returns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D3CAC-0AB4-BCB0-F099-BE808A367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88" y="2290936"/>
            <a:ext cx="7505879" cy="39593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r>
              <a:rPr lang="en-US" sz="3300"/>
              <a:t>Methodology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defRPr b="1"/>
            </a:pPr>
            <a:r>
              <a:rPr lang="en-US" sz="1600" dirty="0"/>
              <a:t>ARIMA: Forecast price trends (rescaled ÷1000)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Parameters: ARIMA(2,1,2)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Evaluation: </a:t>
            </a:r>
            <a:r>
              <a:rPr lang="pt-BR" sz="1400" b="1" i="0" dirty="0">
                <a:effectLst/>
                <a:latin typeface="Consolas" panose="020B0609020204030204" pitchFamily="49" charset="0"/>
              </a:rPr>
              <a:t>RMSE: 0.2885</a:t>
            </a:r>
            <a:endParaRPr lang="en-US" sz="2000" b="1" dirty="0"/>
          </a:p>
          <a:p>
            <a:pPr>
              <a:lnSpc>
                <a:spcPct val="90000"/>
              </a:lnSpc>
              <a:defRPr b="1"/>
            </a:pPr>
            <a:r>
              <a:rPr lang="en-US" sz="1600" dirty="0"/>
              <a:t>GARCH(1,1): Model volatility clustering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Key Insight: High persistence (</a:t>
            </a:r>
            <a:r>
              <a:rPr lang="el-GR" sz="1600" dirty="0"/>
              <a:t>α + β = 0.94)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3A717-D8B8-7E4D-F90C-C8280588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772108"/>
            <a:ext cx="5177790" cy="33137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47BB6-E891-4236-EF84-2C3F1C55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RMSE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A675-A866-D00D-07B3-1A9C7421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nl-NL" b="0" i="0" dirty="0">
                <a:effectLst/>
                <a:latin typeface="Consolas" panose="020B0609020204030204" pitchFamily="49" charset="0"/>
              </a:rPr>
              <a:t>  Index 		RMSE</a:t>
            </a:r>
          </a:p>
          <a:p>
            <a:r>
              <a:rPr lang="nl-NL" b="0" i="0" dirty="0">
                <a:effectLst/>
                <a:latin typeface="Consolas" panose="020B0609020204030204" pitchFamily="49" charset="0"/>
              </a:rPr>
              <a:t>0 S&amp;P500   0.288479 </a:t>
            </a:r>
          </a:p>
          <a:p>
            <a:r>
              <a:rPr lang="nl-NL" b="0" i="0" dirty="0">
                <a:effectLst/>
                <a:latin typeface="Consolas" panose="020B0609020204030204" pitchFamily="49" charset="0"/>
              </a:rPr>
              <a:t>1 Nikkei   0.488249</a:t>
            </a:r>
          </a:p>
          <a:p>
            <a:r>
              <a:rPr lang="nl-NL" b="0" i="0" dirty="0">
                <a:effectLst/>
                <a:latin typeface="Consolas" panose="020B0609020204030204" pitchFamily="49" charset="0"/>
              </a:rPr>
              <a:t>2 FTSE     4.214614</a:t>
            </a:r>
          </a:p>
          <a:p>
            <a:endParaRPr lang="nl-NL" dirty="0">
              <a:latin typeface="Consolas" panose="020B0609020204030204" pitchFamily="49" charset="0"/>
            </a:endParaRPr>
          </a:p>
          <a:p>
            <a:r>
              <a:rPr lang="nl-NL" sz="2400" dirty="0">
                <a:latin typeface="Consolas" panose="020B0609020204030204" pitchFamily="49" charset="0"/>
              </a:rPr>
              <a:t>Note that ARIMA performs worse in high volatile markets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3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E2F03B-AB53-F1BA-5E7E-BA2C9A293C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15155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04BE90-6C3F-4B37-7FD5-E79D73BC672F}"/>
              </a:ext>
            </a:extLst>
          </p:cNvPr>
          <p:cNvSpPr txBox="1"/>
          <p:nvPr/>
        </p:nvSpPr>
        <p:spPr>
          <a:xfrm>
            <a:off x="3770633" y="6314554"/>
            <a:ext cx="468998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Bhardwaj, S. &amp; Paul, Ranjit &amp; Singh, Dharam &amp; Singh, Kamalesh. (2014). An Empirical Investigation of Arima and </a:t>
            </a:r>
            <a:r>
              <a:rPr lang="en-US" sz="1100" dirty="0" err="1"/>
              <a:t>Garch</a:t>
            </a:r>
            <a:r>
              <a:rPr lang="en-US" sz="1100" dirty="0"/>
              <a:t> Models in Agricultural Price Forecasting. Economic Affairs. 59. 415-428. 10.5958/0976-4666.2014.00009.6.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Challenges &amp; Lessons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244137E-BCC2-3BEC-EDD6-597212569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85621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57200"/>
            <a:ext cx="7934706" cy="1188720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chemeClr val="tx2"/>
                </a:solidFill>
              </a:rPr>
              <a:t>Conclusion &amp; Future Work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553998" y="473861"/>
            <a:ext cx="3142400" cy="2037604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1809166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63F60D2A-C977-0D4C-7AD2-1AC0D137F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283705"/>
              </p:ext>
            </p:extLst>
          </p:nvPr>
        </p:nvGraphicFramePr>
        <p:xfrm>
          <a:off x="777240" y="2543633"/>
          <a:ext cx="758952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436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Consolas</vt:lpstr>
      <vt:lpstr>Office Theme</vt:lpstr>
      <vt:lpstr>Comparative Volatility Analysis of International Equity Indices</vt:lpstr>
      <vt:lpstr>Problem Statement &amp; Relevance</vt:lpstr>
      <vt:lpstr>Data Overview</vt:lpstr>
      <vt:lpstr>Methodology</vt:lpstr>
      <vt:lpstr>ARIMA RMSE</vt:lpstr>
      <vt:lpstr>Results</vt:lpstr>
      <vt:lpstr>Challenges &amp; Lessons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Muminov, Aziz</cp:lastModifiedBy>
  <cp:revision>2</cp:revision>
  <dcterms:created xsi:type="dcterms:W3CDTF">2013-01-27T09:14:16Z</dcterms:created>
  <dcterms:modified xsi:type="dcterms:W3CDTF">2025-05-02T17:25:18Z</dcterms:modified>
  <cp:category/>
</cp:coreProperties>
</file>