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2468880"/>
            <a:ext cx="6858000" cy="0"/>
          </a:xfrm>
          <a:prstGeom prst="rect">
            <a:avLst/>
          </a:prstGeom>
          <a:noFill/>
          <a:ln/>
        </p:spPr>
        <p:txBody>
          <a:bodyPr wrap="square" rtlCol="0" anchor="ctr"/>
          <a:lstStyle/>
          <a:p>
            <a:pPr indent="0" marL="0">
              <a:buNone/>
            </a:pPr>
            <a:r>
              <a:rPr lang="en-US" sz="3600" dirty="0">
                <a:solidFill>
                  <a:srgbClr val="363636"/>
                </a:solidFill>
              </a:rPr>
              <a:t>Kampyuter haqida</a:t>
            </a:r>
            <a:endParaRPr lang="en-US" sz="3600" dirty="0"/>
          </a:p>
        </p:txBody>
      </p:sp>
      <p:sp>
        <p:nvSpPr>
          <p:cNvPr id="3" name="Text 1"/>
          <p:cNvSpPr/>
          <p:nvPr/>
        </p:nvSpPr>
        <p:spPr>
          <a:xfrm>
            <a:off x="914400" y="3657600"/>
            <a:ext cx="6858000" cy="0"/>
          </a:xfrm>
          <a:prstGeom prst="rect">
            <a:avLst/>
          </a:prstGeom>
          <a:noFill/>
          <a:ln/>
        </p:spPr>
        <p:txBody>
          <a:bodyPr wrap="square" rtlCol="0" anchor="ctr"/>
          <a:lstStyle/>
          <a:p>
            <a:pPr indent="0" marL="0">
              <a:buNone/>
            </a:pPr>
            <a:r>
              <a:rPr lang="en-US" dirty="0">
                <a:solidFill>
                  <a:srgbClr val="000000"/>
                </a:solidFill>
              </a:rPr>
              <a:t>Azizjon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2400" dirty="0">
                <a:solidFill>
                  <a:srgbClr val="363636"/>
                </a:solidFill>
              </a:rPr>
              <a:t>Kampyuterlar haqida umumiy ma'lumot </a:t>
            </a:r>
            <a:endParaRPr lang="en-US" sz="2400" dirty="0"/>
          </a:p>
        </p:txBody>
      </p:sp>
      <p:sp>
        <p:nvSpPr>
          <p:cNvPr id="3" name="Text 1"/>
          <p:cNvSpPr/>
          <p:nvPr/>
        </p:nvSpPr>
        <p:spPr>
          <a:xfrm>
            <a:off x="914400" y="2743200"/>
            <a:ext cx="6858000" cy="0"/>
          </a:xfrm>
          <a:prstGeom prst="rect">
            <a:avLst/>
          </a:prstGeom>
          <a:noFill/>
          <a:ln/>
        </p:spPr>
        <p:txBody>
          <a:bodyPr wrap="square" rtlCol="0" anchor="ctr"/>
          <a:lstStyle/>
          <a:p>
            <a:pPr indent="0" marL="0">
              <a:buNone/>
            </a:pPr>
            <a:r>
              <a:rPr lang="en-US" sz="1400" dirty="0">
                <a:solidFill>
                  <a:srgbClr val="000000"/>
                </a:solidFill>
              </a:rPr>
              <a:t>Kampyuterlar, elektronik qurilmalar hisoblanadi, ularga ma'lumotlarni qabul qilish, saqlash, qaytarish va hisoblash imkonini berish uchun ishlatiladi. Bir nechta qismga bo'linadi: ost, protsessor, xotira, kuchlandiruvchi, saqlash qurilmalari va chiziqcha qurilmalar. Kampyuterlar bir nechta turdagi bo'lishi mumkin: iste'molchi kompyuterlari, serverlar, superkompyuterlar, planxetlar va boshqalar. Bugun kampyuterlar har bir sohada ishlatiladi, shuningdek, internet, o'yinlar, ish, ta'lim va boshqa amaliyotlar uchun ham muhim vositalar hisoblanadi.</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2400" dirty="0">
                <a:solidFill>
                  <a:srgbClr val="363636"/>
                </a:solidFill>
              </a:rPr>
              <a:t>Kampyuterlarning tuzilishi va ishlash prinsiplari </a:t>
            </a:r>
            <a:endParaRPr lang="en-US" sz="2400" dirty="0"/>
          </a:p>
        </p:txBody>
      </p:sp>
      <p:sp>
        <p:nvSpPr>
          <p:cNvPr id="3" name="Text 1"/>
          <p:cNvSpPr/>
          <p:nvPr/>
        </p:nvSpPr>
        <p:spPr>
          <a:xfrm>
            <a:off x="914400" y="2743200"/>
            <a:ext cx="6858000" cy="0"/>
          </a:xfrm>
          <a:prstGeom prst="rect">
            <a:avLst/>
          </a:prstGeom>
          <a:noFill/>
          <a:ln/>
        </p:spPr>
        <p:txBody>
          <a:bodyPr wrap="square" rtlCol="0" anchor="ctr"/>
          <a:lstStyle/>
          <a:p>
            <a:pPr indent="0" marL="0">
              <a:buNone/>
            </a:pPr>
            <a:r>
              <a:rPr lang="en-US" sz="1400" dirty="0">
                <a:solidFill>
                  <a:srgbClr val="000000"/>
                </a:solidFill>
              </a:rPr>
              <a:t>Kampyuter tuzilishi kompyuterda o'rnatilgan asosiy qismlardan iborat bo'lib, ulardan bazi har bir kompyuterda paydo bo'lishi zarur bo'lgan edi. Kampyuter tuzilishida asosiy qismlar quyidagi: to'plam, protsessorni quvvatlash uchun ishlatilgan batareya kengaytirilgan moslashuvchanlikka ega qurilma, kompyuter haydovchisini ta'minlovchi qurilma va ishlash messiylariga xamma holatda hanshun qo'shimcha qismlar kiradi. Kompyuterlar elektromagnit xorijidagi ishlash prinsiplari asosida ishlaydi va kompyuter tuzilishi bir nechta qadamda amalga oshiriladi. Bunlar orasida ma'lumotlarni kiritish, shu ma'lumotlarni o'qish, tasdiqlash va xotira asosli rewiziyasi shakllanadi. Ma'lumotlar kodi orqali kompyuterda saqlanadi va tizimli shaklda ishlaydi. Bu mumkin bo'lgan ko'p miqdorda ma'lumotni sifatli tarzda olish imkoniyatini yaratadi. Kompyuterlar boshqa vositalardan farq qilib, ma'lumotlar ustida faraziy matematik amallar va loyihalar bazasida ishlaydilar. Naychilik, isitish va shungacha kompyuter tuzilishining asosiy tamoyillari haqida o'rganing.</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2400" dirty="0">
                <a:solidFill>
                  <a:srgbClr val="363636"/>
                </a:solidFill>
              </a:rPr>
              <a:t>Kampyuterlar uchun eng muhim komponentlar </a:t>
            </a:r>
            <a:endParaRPr lang="en-US" sz="2400" dirty="0"/>
          </a:p>
        </p:txBody>
      </p:sp>
      <p:sp>
        <p:nvSpPr>
          <p:cNvPr id="3" name="Text 1"/>
          <p:cNvSpPr/>
          <p:nvPr/>
        </p:nvSpPr>
        <p:spPr>
          <a:xfrm>
            <a:off x="914400" y="2743200"/>
            <a:ext cx="6858000" cy="0"/>
          </a:xfrm>
          <a:prstGeom prst="rect">
            <a:avLst/>
          </a:prstGeom>
          <a:noFill/>
          <a:ln/>
        </p:spPr>
        <p:txBody>
          <a:bodyPr wrap="square" rtlCol="0" anchor="ctr"/>
          <a:lstStyle/>
          <a:p>
            <a:pPr indent="0" marL="0">
              <a:buNone/>
            </a:pPr>
            <a:r>
              <a:rPr lang="en-US" sz="1400" dirty="0">
                <a:solidFill>
                  <a:srgbClr val="000000"/>
                </a:solidFill>
              </a:rPr>
              <a:t>1. Ilovani bajarish uchun muhim komputer ichki qurilmalari, masalan, operativ xotira (RAM) va harakat maydoni (protsessor) kiritish uchun. 2. Yoqilg‘i disk (hard disk yoki SSD) ma'lumotlarni saqlashda muhimdir. 3. Videokarta yuqori sifatli grafika ishini bajaradi. 4. Bundan tashqari, matritsa monitori, klaviatura va mishka ham muhim komponentlar hisoblanadi. 5. Barcha muhim komponentlar bajarish va ishlash jarayonida bir-biriga bog'liqdir.</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2400" dirty="0">
                <a:solidFill>
                  <a:srgbClr val="363636"/>
                </a:solidFill>
              </a:rPr>
              <a:t>Kampyuter texnikasi va uning rivojlanishi </a:t>
            </a:r>
            <a:endParaRPr lang="en-US" sz="2400" dirty="0"/>
          </a:p>
        </p:txBody>
      </p:sp>
      <p:sp>
        <p:nvSpPr>
          <p:cNvPr id="3" name="Text 1"/>
          <p:cNvSpPr/>
          <p:nvPr/>
        </p:nvSpPr>
        <p:spPr>
          <a:xfrm>
            <a:off x="914400" y="2743200"/>
            <a:ext cx="6858000" cy="0"/>
          </a:xfrm>
          <a:prstGeom prst="rect">
            <a:avLst/>
          </a:prstGeom>
          <a:noFill/>
          <a:ln/>
        </p:spPr>
        <p:txBody>
          <a:bodyPr wrap="square" rtlCol="0" anchor="ctr"/>
          <a:lstStyle/>
          <a:p>
            <a:pPr indent="0" marL="0">
              <a:buNone/>
            </a:pPr>
            <a:r>
              <a:rPr lang="en-US" sz="1400" dirty="0">
                <a:solidFill>
                  <a:srgbClr val="000000"/>
                </a:solidFill>
              </a:rPr>
              <a:t>Kampyuter texnikasi bir necha yildan buyon yuqori sarmoyasini olayotgan sohalardan biri hisoblanadi. Bu sohada boshqa xususiyatlar bilan birga kuchli o'zgarishlar ham amalga oshirilgan. Ayniqsa, kampyuterlarning tezligi, xotirasi va funktsiyalari katta o'sib borgan. Hozirgi kunda kampyuterlar hayotning bir qancha sohalarida ishlatilmoqda, misol uchun bizga masofaviy ta'lim, ish ijarasi, huquqiy va ishlab chiqarish sohalarida kampyuter texnikasi juda katta ahamiyatga ega. Texnikaning rivojlanishi bilan kengayib borayotgan savolardan biri shunchaki, kampyuterlarning yorug'lik, kengaytirilgan realitiyalar, sun'iy intelektlar jihatdan kengayishi.</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2400" dirty="0">
                <a:solidFill>
                  <a:srgbClr val="363636"/>
                </a:solidFill>
              </a:rPr>
              <a:t>Kampyuterlar kabi qurilmalar haqida ma'lumot </a:t>
            </a:r>
            <a:endParaRPr lang="en-US" sz="2400" dirty="0"/>
          </a:p>
        </p:txBody>
      </p:sp>
      <p:sp>
        <p:nvSpPr>
          <p:cNvPr id="3" name="Text 1"/>
          <p:cNvSpPr/>
          <p:nvPr/>
        </p:nvSpPr>
        <p:spPr>
          <a:xfrm>
            <a:off x="914400" y="2743200"/>
            <a:ext cx="6858000" cy="0"/>
          </a:xfrm>
          <a:prstGeom prst="rect">
            <a:avLst/>
          </a:prstGeom>
          <a:noFill/>
          <a:ln/>
        </p:spPr>
        <p:txBody>
          <a:bodyPr wrap="square" rtlCol="0" anchor="ctr"/>
          <a:lstStyle/>
          <a:p>
            <a:pPr indent="0" marL="0">
              <a:buNone/>
            </a:pPr>
            <a:r>
              <a:rPr lang="en-US" sz="1400" dirty="0">
                <a:solidFill>
                  <a:srgbClr val="000000"/>
                </a:solidFill>
              </a:rPr>
              <a:t>Kampyuterlar, informatsiya tarqatuvchi va hisoblash qobiliyatiga ega turli elektronik qurilmalardir. Ular ko'plab komponentlardan, masalan, prosessor, xotira, kengaytirish oqimlari, klaviatura va ekranlardan iborat bo'lib, mavjud elektronik tarmoqlar orqali bir-biriga ulashadi. Kampyuterlar ma'lumotlarni saqlash, emas faqatgina o'zi uchun emas, balki boshqa qurilmalarga, qulaylik bilan ixtisoslashgan dasturlarni ishga tushirish imkonini ham beradi. Ushbu qurilmalar bir xil funksiyalarga ega bo'lishi mumkin, misol uchun shaxsiy kompyuterlar, jahon miqyosidagi serverlar, telefonlar, planshetlar va boshqa mahsulotlar.</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2400" dirty="0">
                <a:solidFill>
                  <a:srgbClr val="363636"/>
                </a:solidFill>
              </a:rPr>
              <a:t>Kampyuterlarda dasturiy ta'minot </a:t>
            </a:r>
            <a:endParaRPr lang="en-US" sz="2400" dirty="0"/>
          </a:p>
        </p:txBody>
      </p:sp>
      <p:sp>
        <p:nvSpPr>
          <p:cNvPr id="3" name="Text 1"/>
          <p:cNvSpPr/>
          <p:nvPr/>
        </p:nvSpPr>
        <p:spPr>
          <a:xfrm>
            <a:off x="914400" y="2743200"/>
            <a:ext cx="6858000" cy="0"/>
          </a:xfrm>
          <a:prstGeom prst="rect">
            <a:avLst/>
          </a:prstGeom>
          <a:noFill/>
          <a:ln/>
        </p:spPr>
        <p:txBody>
          <a:bodyPr wrap="square" rtlCol="0" anchor="ctr"/>
          <a:lstStyle/>
          <a:p>
            <a:pPr indent="0" marL="0">
              <a:buNone/>
            </a:pPr>
            <a:r>
              <a:rPr lang="en-US" sz="1400" dirty="0">
                <a:solidFill>
                  <a:srgbClr val="000000"/>
                </a:solidFill>
              </a:rPr>
              <a:t>Dasturiy ta'minot, yoki yozilgan dasturlar to'plami, kampyuterlarga buyruqlar bermoq va datalarni ishlatish imkoniyatini beruvchi muhitdir. Dasturiy ta'minot kompyuterlarning yordamchisi sifatida ishlaydi va har qanday kompyuter tizimida ilova yoki dastur ishga tushirilishi mumkin. Bu dasturlar, foydalanuvchilarga turli xizmatlarni taklif etish, ma'lumotlarni to'playdi va saqlab qolish, hisobotlar yaratish va ko'rish, tashqi qurilmalar bilan bog'lanishni tuzish va boshqalar kabi vazifalarni bajarish uchun ishlatiladi. Dasturiy ta'minotlar ko'plab turdagi dasturlardan, masausti ilovalardan mobil dasturlarga, web ilovalardan tizim dasturlariga qadar turli sohalar uchun mavjud bo'lishi mumkin.</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2024-03-16T06:08:54Z</dcterms:created>
  <dcterms:modified xsi:type="dcterms:W3CDTF">2024-03-16T06:08:54Z</dcterms:modified>
</cp:coreProperties>
</file>