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MASTER_SLIDE-image-1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1.png"/><Relationship Id="rId3" Type="http://schemas.openxmlformats.org/officeDocument/2006/relationships/image" Target="../media/image-12-1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1.png"/><Relationship Id="rId3" Type="http://schemas.openxmlformats.org/officeDocument/2006/relationships/image" Target="../media/image-9-1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1800225"/>
            <a:ext cx="68580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FFFFFF"/>
                </a:solidFill>
              </a:rPr>
              <a:t>Mustaqil O‘zbekiston davlati va huquqi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2743200" y="3086100"/>
            <a:ext cx="68580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Azizjon Aliqulov</a:t>
            </a:r>
            <a:endParaRPr lang="en-US" sz="1400" dirty="0"/>
          </a:p>
        </p:txBody>
      </p:sp>
      <p:pic>
        <p:nvPicPr>
          <p:cNvPr id="4" name="Image 0" descr="https://s3.timeweb.cloud/729e17de-andasoft-buckets/magicslide/icons/p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571750"/>
            <a:ext cx="3657600" cy="2571750"/>
          </a:xfrm>
          <a:prstGeom prst="rect">
            <a:avLst/>
          </a:prstGeom>
        </p:spPr>
      </p:pic>
      <p:pic>
        <p:nvPicPr>
          <p:cNvPr id="5" name="Image 1" descr="https://s3.timeweb.cloud/729e17de-andasoft-buckets/magicslide/icons/ic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" cy="1543050"/>
          </a:xfrm>
          <a:prstGeom prst="rect">
            <a:avLst/>
          </a:prstGeom>
        </p:spPr>
      </p:pic>
      <p:pic>
        <p:nvPicPr>
          <p:cNvPr id="6" name="Image 2" descr="https://s3.timeweb.cloud/729e17de-andasoft-buckets/magicslide/icons/pers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057400"/>
            <a:ext cx="2743200" cy="3086100"/>
          </a:xfrm>
          <a:prstGeom prst="rect">
            <a:avLst/>
          </a:prstGeom>
        </p:spPr>
      </p:pic>
      <p:pic>
        <p:nvPicPr>
          <p:cNvPr id="7" name="Image 3" descr="https://s3.timeweb.cloud/729e17de-andasoft-buckets/magicslide/icons/clou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0"/>
            <a:ext cx="27432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3.timeweb.cloud/729e17de-andasoft-buckets/magicslide/icons/person-gir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28700"/>
            <a:ext cx="2743200" cy="36004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657600" y="514350"/>
            <a:ext cx="45720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500" b="1" dirty="0">
                <a:solidFill>
                  <a:srgbClr val="FFFFFF"/>
                </a:solidFill>
              </a:rPr>
              <a:t>Adolat tizimini mustahkamlash </a:t>
            </a:r>
            <a:endParaRPr lang="en-US" sz="2500" dirty="0"/>
          </a:p>
        </p:txBody>
      </p:sp>
      <p:sp>
        <p:nvSpPr>
          <p:cNvPr id="4" name="Shape 1"/>
          <p:cNvSpPr/>
          <p:nvPr/>
        </p:nvSpPr>
        <p:spPr>
          <a:xfrm>
            <a:off x="3657600" y="1800225"/>
            <a:ext cx="5303520" cy="2571750"/>
          </a:xfrm>
          <a:prstGeom prst="roundRect">
            <a:avLst>
              <a:gd name="adj" fmla="val 7111"/>
            </a:avLst>
          </a:prstGeom>
          <a:solidFill>
            <a:srgbClr val="FFCE31"/>
          </a:solidFill>
          <a:ln/>
        </p:spPr>
      </p:sp>
      <p:sp>
        <p:nvSpPr>
          <p:cNvPr id="5" name="Text 2"/>
          <p:cNvSpPr/>
          <p:nvPr/>
        </p:nvSpPr>
        <p:spPr>
          <a:xfrm>
            <a:off x="3840480" y="2057400"/>
            <a:ext cx="51206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Adolat tizimini mustahkamlash haqida umumiy ma'lumot - Adolat tizimini mustahkamlash joriy davlat siyosati bo‘lib muhim belg‘ilardan biridir.</a:t>
            </a:r>
            <a:endParaRPr lang="en-US" sz="1100" dirty="0"/>
          </a:p>
        </p:txBody>
      </p:sp>
      <p:sp>
        <p:nvSpPr>
          <p:cNvPr id="6" name="Text 3"/>
          <p:cNvSpPr/>
          <p:nvPr/>
        </p:nvSpPr>
        <p:spPr>
          <a:xfrm>
            <a:off x="3840480" y="2828925"/>
            <a:ext cx="51206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Adolat tizimini rivojlantirishning ahamiyati - Adolat tizimini mustahkamlashni yaratish, insoniyat tarixida mustahkam huquqiy bazani qo‘llay oladi.</a:t>
            </a:r>
            <a:endParaRPr lang="en-US" sz="11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3.timeweb.cloud/729e17de-andasoft-buckets/magicslide/icons/clou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" cy="1543050"/>
          </a:xfrm>
          <a:prstGeom prst="rect">
            <a:avLst/>
          </a:prstGeom>
        </p:spPr>
      </p:pic>
      <p:pic>
        <p:nvPicPr>
          <p:cNvPr id="3" name="Image 1" descr="https://s3.timeweb.cloud/729e17de-andasoft-buckets/magicslide/icons/globu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0"/>
            <a:ext cx="3657600" cy="2057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2286000" y="1285875"/>
            <a:ext cx="68580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000" b="1" dirty="0">
                <a:solidFill>
                  <a:srgbClr val="FFFFFF"/>
                </a:solidFill>
              </a:rPr>
              <a:t>Qonun bilan ta’minlanmagan sohalarda isloxotlarning yechishini ta'minlash </a:t>
            </a:r>
            <a:endParaRPr lang="en-US" sz="3000" dirty="0"/>
          </a:p>
        </p:txBody>
      </p:sp>
      <p:sp>
        <p:nvSpPr>
          <p:cNvPr id="5" name="Shape 1"/>
          <p:cNvSpPr/>
          <p:nvPr/>
        </p:nvSpPr>
        <p:spPr>
          <a:xfrm>
            <a:off x="457200" y="2314575"/>
            <a:ext cx="3657600" cy="2571750"/>
          </a:xfrm>
          <a:prstGeom prst="roundRect">
            <a:avLst>
              <a:gd name="adj" fmla="val 7111"/>
            </a:avLst>
          </a:prstGeom>
          <a:solidFill>
            <a:srgbClr val="FFCE31"/>
          </a:solidFill>
          <a:ln/>
        </p:spPr>
      </p:sp>
      <p:sp>
        <p:nvSpPr>
          <p:cNvPr id="6" name="Shape 2"/>
          <p:cNvSpPr/>
          <p:nvPr/>
        </p:nvSpPr>
        <p:spPr>
          <a:xfrm>
            <a:off x="5029200" y="2314575"/>
            <a:ext cx="3657600" cy="2571750"/>
          </a:xfrm>
          <a:prstGeom prst="roundRect">
            <a:avLst>
              <a:gd name="adj" fmla="val 7111"/>
            </a:avLst>
          </a:prstGeom>
          <a:solidFill>
            <a:srgbClr val="FFCE31"/>
          </a:solidFill>
          <a:ln/>
        </p:spPr>
      </p:sp>
      <p:sp>
        <p:nvSpPr>
          <p:cNvPr id="7" name="Text 3"/>
          <p:cNvSpPr/>
          <p:nvPr/>
        </p:nvSpPr>
        <p:spPr>
          <a:xfrm>
            <a:off x="731520" y="2571750"/>
            <a:ext cx="34747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Ixtiyoriy ehtimolliklar - Yuridik va jinoiy ta’minot qadamini o’tkazish. 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Operativ ma’lumot almashish tizimi tuzilishi. 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Jinoiy isloxotlarni oldini oluvchi qadam orqali ta’minlash. 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Profilaktik ishlar tashkil etish.</a:t>
            </a:r>
            <a:endParaRPr lang="en-US" sz="1100" dirty="0"/>
          </a:p>
        </p:txBody>
      </p:sp>
      <p:sp>
        <p:nvSpPr>
          <p:cNvPr id="8" name="Text 4"/>
          <p:cNvSpPr/>
          <p:nvPr/>
        </p:nvSpPr>
        <p:spPr>
          <a:xfrm>
            <a:off x="731520" y="3343275"/>
            <a:ext cx="34747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Xizmatlarni o'zaro ko'rsatish - Oddiy fuqarolarga va xususiy kompaniyalarga xizmat ko'rsatish. 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Hujjatlar va xabarnoma tizimini tuzilishi. 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Jinoiy faoliyatlar profilaktikasi. 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Jinoiy isloxotlarni yechish uchun ko'rsatmalar tashkil etish.</a:t>
            </a:r>
            <a:endParaRPr lang="en-US" sz="1100" dirty="0"/>
          </a:p>
        </p:txBody>
      </p:sp>
      <p:sp>
        <p:nvSpPr>
          <p:cNvPr id="9" name="Text 5"/>
          <p:cNvSpPr/>
          <p:nvPr/>
        </p:nvSpPr>
        <p:spPr>
          <a:xfrm>
            <a:off x="5303520" y="2571750"/>
            <a:ext cx="34747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Davlat qo'llab-quvvatlash - Jinoiy isloxotlarni oldini oluvchi kurashishlar tashkil etish. 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Operativ xodimlar qo'llab-quvvatlash. 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Tashqi xavfsizlik tuzilishi. 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Xavfsizlik sohasini modernizatsiya qilish.</a:t>
            </a:r>
            <a:endParaRPr lang="en-US" sz="1100" dirty="0"/>
          </a:p>
        </p:txBody>
      </p:sp>
      <p:sp>
        <p:nvSpPr>
          <p:cNvPr id="10" name="Text 6"/>
          <p:cNvSpPr/>
          <p:nvPr/>
        </p:nvSpPr>
        <p:spPr>
          <a:xfrm>
            <a:off x="5303520" y="3343275"/>
            <a:ext cx="34747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Murojaat va ma'lumot almashish - Fuqarolar bilan doimiy aloqada bo'lish. 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Jinoiy haqoratlar ma'lumotlar bazasini yaratish. 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Fuqarolarga xizmatlar kengaytirishi. 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Ma’lumot almashuvini muvofiqlashtirish</a:t>
            </a:r>
            <a:endParaRPr lang="en-US" sz="11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514350"/>
            <a:ext cx="45720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500" b="1" dirty="0">
                <a:solidFill>
                  <a:srgbClr val="FFFFFF"/>
                </a:solidFill>
              </a:rPr>
              <a:t>Mamlakat xavfsizligini ta'minlash sohasida kadrlarni tayyorlash </a:t>
            </a:r>
            <a:endParaRPr lang="en-US" sz="2500" dirty="0"/>
          </a:p>
        </p:txBody>
      </p:sp>
      <p:pic>
        <p:nvPicPr>
          <p:cNvPr id="3" name="Image 0" descr="https://s3.timeweb.cloud/729e17de-andasoft-buckets/magicslide/icons/car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1800225"/>
            <a:ext cx="3200400" cy="10287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554480" y="1851660"/>
            <a:ext cx="32004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Xavfsizlik sohasida kadrlarni tayyorlashning ahamiyati</a:t>
            </a:r>
            <a:endParaRPr lang="en-US" sz="1200" dirty="0"/>
          </a:p>
        </p:txBody>
      </p:sp>
      <p:pic>
        <p:nvPicPr>
          <p:cNvPr id="5" name="Image 1" descr="https://s3.timeweb.cloud/729e17de-andasoft-buckets/magicslide/icons/car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800225"/>
            <a:ext cx="3200400" cy="10287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212080" y="1851660"/>
            <a:ext cx="32004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Kadrlarni tayyorlash jarayonining bosqichlari</a:t>
            </a:r>
            <a:endParaRPr lang="en-US" sz="1200" dirty="0"/>
          </a:p>
        </p:txBody>
      </p:sp>
      <p:pic>
        <p:nvPicPr>
          <p:cNvPr id="7" name="Image 2" descr="https://s3.timeweb.cloud/729e17de-andasoft-buckets/magicslide/icons/car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086100"/>
            <a:ext cx="3200400" cy="102870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383280" y="3137535"/>
            <a:ext cx="32004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Xavfsizlikning ta'minlashda bilim va ko'nikmalar</a:t>
            </a:r>
            <a:endParaRPr lang="en-US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3.timeweb.cloud/729e17de-andasoft-buckets/magicslide/icons/clou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" cy="1543050"/>
          </a:xfrm>
          <a:prstGeom prst="rect">
            <a:avLst/>
          </a:prstGeom>
        </p:spPr>
      </p:pic>
      <p:pic>
        <p:nvPicPr>
          <p:cNvPr id="3" name="Image 1" descr="https://s3.timeweb.cloud/729e17de-andasoft-buckets/magicslide/icons/globu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0"/>
            <a:ext cx="3657600" cy="2057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2286000" y="1285875"/>
            <a:ext cx="68580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000" b="1" dirty="0">
                <a:solidFill>
                  <a:srgbClr val="FFFFFF"/>
                </a:solidFill>
              </a:rPr>
              <a:t>Huquqiy ta’minotni ta’minlash </a:t>
            </a:r>
            <a:endParaRPr lang="en-US" sz="3000" dirty="0"/>
          </a:p>
        </p:txBody>
      </p:sp>
      <p:sp>
        <p:nvSpPr>
          <p:cNvPr id="5" name="Shape 1"/>
          <p:cNvSpPr/>
          <p:nvPr/>
        </p:nvSpPr>
        <p:spPr>
          <a:xfrm>
            <a:off x="457200" y="2314575"/>
            <a:ext cx="3657600" cy="2571750"/>
          </a:xfrm>
          <a:prstGeom prst="roundRect">
            <a:avLst>
              <a:gd name="adj" fmla="val 7111"/>
            </a:avLst>
          </a:prstGeom>
          <a:solidFill>
            <a:srgbClr val="FFCE31"/>
          </a:solidFill>
          <a:ln/>
        </p:spPr>
      </p:sp>
      <p:sp>
        <p:nvSpPr>
          <p:cNvPr id="6" name="Shape 2"/>
          <p:cNvSpPr/>
          <p:nvPr/>
        </p:nvSpPr>
        <p:spPr>
          <a:xfrm>
            <a:off x="5029200" y="2314575"/>
            <a:ext cx="3657600" cy="2571750"/>
          </a:xfrm>
          <a:prstGeom prst="roundRect">
            <a:avLst>
              <a:gd name="adj" fmla="val 7111"/>
            </a:avLst>
          </a:prstGeom>
          <a:solidFill>
            <a:srgbClr val="FFCE31"/>
          </a:solidFill>
          <a:ln/>
        </p:spPr>
      </p:sp>
      <p:sp>
        <p:nvSpPr>
          <p:cNvPr id="7" name="Text 3"/>
          <p:cNvSpPr/>
          <p:nvPr/>
        </p:nvSpPr>
        <p:spPr>
          <a:xfrm>
            <a:off x="731520" y="2571750"/>
            <a:ext cx="34747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Huquqiy ta’minotni ta’minlashning ahamiyati - The importance of ensuring legal security lies in protecting individual rights and promoting justice in society.</a:t>
            </a:r>
            <a:endParaRPr lang="en-US" sz="1100" dirty="0"/>
          </a:p>
        </p:txBody>
      </p:sp>
      <p:sp>
        <p:nvSpPr>
          <p:cNvPr id="8" name="Text 4"/>
          <p:cNvSpPr/>
          <p:nvPr/>
        </p:nvSpPr>
        <p:spPr>
          <a:xfrm>
            <a:off x="731520" y="3343275"/>
            <a:ext cx="34747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Huquqiy ta’minotni ta’minlash usullari - Methods of ensuring legal security include enforcing laws, creating effective judicial systems, and promoting legal awareness.</a:t>
            </a:r>
            <a:endParaRPr lang="en-US" sz="1100" dirty="0"/>
          </a:p>
        </p:txBody>
      </p:sp>
      <p:sp>
        <p:nvSpPr>
          <p:cNvPr id="9" name="Text 5"/>
          <p:cNvSpPr/>
          <p:nvPr/>
        </p:nvSpPr>
        <p:spPr>
          <a:xfrm>
            <a:off x="5303520" y="2571750"/>
            <a:ext cx="34747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Huquqiy ta’minotni ta’minlashning maqsadi - The main goal of ensuring legal security is to uphold the rule of law, prevent abuse of power, and establish a fair and just society.</a:t>
            </a:r>
            <a:endParaRPr lang="en-US" sz="1100" dirty="0"/>
          </a:p>
        </p:txBody>
      </p:sp>
      <p:sp>
        <p:nvSpPr>
          <p:cNvPr id="10" name="Text 6"/>
          <p:cNvSpPr/>
          <p:nvPr/>
        </p:nvSpPr>
        <p:spPr>
          <a:xfrm>
            <a:off x="5303520" y="3343275"/>
            <a:ext cx="34747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Huquqiy ta’minotni ta’minlash va uning o'zgarishi - Ensuring legal security evolves with societal changes, adapting laws to address new challenges and protect citizens' rights.</a:t>
            </a:r>
            <a:endParaRPr lang="en-US" sz="1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3.timeweb.cloud/729e17de-andasoft-buckets/magicslide/icons/person-gir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28700"/>
            <a:ext cx="2743200" cy="36004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657600" y="514350"/>
            <a:ext cx="45720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500" b="1" dirty="0">
                <a:solidFill>
                  <a:srgbClr val="FFFFFF"/>
                </a:solidFill>
              </a:rPr>
              <a:t>Mamlakat tili - o'zbek tili saqlash </a:t>
            </a:r>
            <a:endParaRPr lang="en-US" sz="2500" dirty="0"/>
          </a:p>
        </p:txBody>
      </p:sp>
      <p:sp>
        <p:nvSpPr>
          <p:cNvPr id="4" name="Shape 1"/>
          <p:cNvSpPr/>
          <p:nvPr/>
        </p:nvSpPr>
        <p:spPr>
          <a:xfrm>
            <a:off x="3657600" y="1800225"/>
            <a:ext cx="5303520" cy="2571750"/>
          </a:xfrm>
          <a:prstGeom prst="roundRect">
            <a:avLst>
              <a:gd name="adj" fmla="val 7111"/>
            </a:avLst>
          </a:prstGeom>
          <a:solidFill>
            <a:srgbClr val="FFCE31"/>
          </a:solidFill>
          <a:ln/>
        </p:spPr>
      </p:sp>
      <p:sp>
        <p:nvSpPr>
          <p:cNvPr id="5" name="Text 2"/>
          <p:cNvSpPr/>
          <p:nvPr/>
        </p:nvSpPr>
        <p:spPr>
          <a:xfrm>
            <a:off x="3840480" y="2057400"/>
            <a:ext cx="51206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O'zbek tili tarixi - O'zbek tili, Turkiy til oilasiga mansub til. O'zbekistonning davlat tili bo'lib, 32 mln kishi tilni so'radi.</a:t>
            </a:r>
            <a:endParaRPr lang="en-US" sz="1100" dirty="0"/>
          </a:p>
        </p:txBody>
      </p:sp>
      <p:sp>
        <p:nvSpPr>
          <p:cNvPr id="6" name="Text 3"/>
          <p:cNvSpPr/>
          <p:nvPr/>
        </p:nvSpPr>
        <p:spPr>
          <a:xfrm>
            <a:off x="3840480" y="2828925"/>
            <a:ext cx="51206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O'zbek tili grammatikasi - O'zbek tilida ikkilik tizim, uchlik tizim bo'lib, qo'shimcha to'lqin talab etilmaydi.</a:t>
            </a:r>
            <a:endParaRPr lang="en-US" sz="11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771525"/>
            <a:ext cx="5486400" cy="2057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7000" dirty="0">
                <a:solidFill>
                  <a:srgbClr val="FFFFFF"/>
                </a:solidFill>
              </a:rPr>
              <a:t>Thank You</a:t>
            </a:r>
            <a:endParaRPr lang="en-US" sz="7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3.timeweb.cloud/729e17de-andasoft-buckets/magicslide/icons/l-voic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0800" y="0"/>
            <a:ext cx="2743200" cy="2057400"/>
          </a:xfrm>
          <a:prstGeom prst="rect">
            <a:avLst/>
          </a:prstGeom>
        </p:spPr>
      </p:pic>
      <p:pic>
        <p:nvPicPr>
          <p:cNvPr id="3" name="Image 1" descr="https://s3.timeweb.cloud/729e17de-andasoft-buckets/magicslide/icons/r-vo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43200" cy="2057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2286000" y="771525"/>
            <a:ext cx="68580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FFFFFF"/>
                </a:solidFill>
              </a:rPr>
              <a:t>REJA</a:t>
            </a:r>
            <a:endParaRPr lang="en-US" sz="4000" dirty="0"/>
          </a:p>
        </p:txBody>
      </p:sp>
      <p:sp>
        <p:nvSpPr>
          <p:cNvPr id="5" name="Text 1"/>
          <p:cNvSpPr/>
          <p:nvPr/>
        </p:nvSpPr>
        <p:spPr>
          <a:xfrm>
            <a:off x="2286000" y="1543050"/>
            <a:ext cx="68580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1. Mustaqil O‘zbekiston davlati va huquqi </a:t>
            </a:r>
            <a:endParaRPr lang="en-US" sz="1200" dirty="0"/>
          </a:p>
        </p:txBody>
      </p:sp>
      <p:sp>
        <p:nvSpPr>
          <p:cNvPr id="6" name="Text 2"/>
          <p:cNvSpPr/>
          <p:nvPr/>
        </p:nvSpPr>
        <p:spPr>
          <a:xfrm>
            <a:off x="2286000" y="1903095"/>
            <a:ext cx="68580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2. Davlat tuzilishi va funktsiyalari </a:t>
            </a:r>
            <a:endParaRPr lang="en-US" sz="1200" dirty="0"/>
          </a:p>
        </p:txBody>
      </p:sp>
      <p:sp>
        <p:nvSpPr>
          <p:cNvPr id="7" name="Text 3"/>
          <p:cNvSpPr/>
          <p:nvPr/>
        </p:nvSpPr>
        <p:spPr>
          <a:xfrm>
            <a:off x="2286000" y="2263140"/>
            <a:ext cx="68580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3. Xalqaro hamkorlikda O‘zbekistonning o‘rni 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2286000" y="2623185"/>
            <a:ext cx="68580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4. Huquqiy nazorat tizimini rivojlantirish </a:t>
            </a:r>
            <a:endParaRPr lang="en-US" sz="1200" dirty="0"/>
          </a:p>
        </p:txBody>
      </p:sp>
      <p:sp>
        <p:nvSpPr>
          <p:cNvPr id="9" name="Text 5"/>
          <p:cNvSpPr/>
          <p:nvPr/>
        </p:nvSpPr>
        <p:spPr>
          <a:xfrm>
            <a:off x="2286000" y="2983230"/>
            <a:ext cx="68580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5. Davlat boshqaruvi tizimining yangilanishi </a:t>
            </a:r>
            <a:endParaRPr lang="en-US" sz="1200" dirty="0"/>
          </a:p>
        </p:txBody>
      </p:sp>
      <p:sp>
        <p:nvSpPr>
          <p:cNvPr id="10" name="Text 6"/>
          <p:cNvSpPr/>
          <p:nvPr/>
        </p:nvSpPr>
        <p:spPr>
          <a:xfrm>
            <a:off x="2286000" y="3343275"/>
            <a:ext cx="68580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6. Huquq tizimini mamlakatning rivojlanishi bo'yicha ta'minlash 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3.timeweb.cloud/729e17de-andasoft-buckets/magicslide/icons/search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" cy="1543050"/>
          </a:xfrm>
          <a:prstGeom prst="rect">
            <a:avLst/>
          </a:prstGeom>
        </p:spPr>
      </p:pic>
      <p:pic>
        <p:nvPicPr>
          <p:cNvPr id="3" name="Image 1" descr="https://s3.timeweb.cloud/729e17de-andasoft-buckets/magicslide/icons/person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571750"/>
            <a:ext cx="2743200" cy="2571750"/>
          </a:xfrm>
          <a:prstGeom prst="rect">
            <a:avLst/>
          </a:prstGeom>
        </p:spPr>
      </p:pic>
      <p:sp>
        <p:nvSpPr>
          <p:cNvPr id="4" name="Shape 0"/>
          <p:cNvSpPr/>
          <p:nvPr/>
        </p:nvSpPr>
        <p:spPr>
          <a:xfrm>
            <a:off x="1645920" y="514350"/>
            <a:ext cx="7315200" cy="1028700"/>
          </a:xfrm>
          <a:prstGeom prst="roundRect">
            <a:avLst>
              <a:gd name="adj" fmla="val 17778"/>
            </a:avLst>
          </a:prstGeom>
          <a:solidFill>
            <a:srgbClr val="FFCE31"/>
          </a:solidFill>
          <a:ln/>
        </p:spPr>
      </p:sp>
      <p:sp>
        <p:nvSpPr>
          <p:cNvPr id="5" name="Text 1"/>
          <p:cNvSpPr/>
          <p:nvPr/>
        </p:nvSpPr>
        <p:spPr>
          <a:xfrm>
            <a:off x="1828800" y="514350"/>
            <a:ext cx="73152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Mustaqil O‘zbekiston davlati va huquqi </a:t>
            </a:r>
            <a:endParaRPr lang="en-US" sz="1400" dirty="0"/>
          </a:p>
        </p:txBody>
      </p:sp>
      <p:sp>
        <p:nvSpPr>
          <p:cNvPr id="6" name="Text 2"/>
          <p:cNvSpPr/>
          <p:nvPr/>
        </p:nvSpPr>
        <p:spPr>
          <a:xfrm>
            <a:off x="914400" y="1543050"/>
            <a:ext cx="68580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</a:rPr>
              <a:t>Mustaqil O‘zbekiston davlati - Mustaqil O‘zbekiston Respublikasi 1991-yil 1-sentabrida mustaqil bo‘lib, O‘zbekiston davlati xalqaro tan erkakligini qabul qildi.</a:t>
            </a:r>
            <a:endParaRPr lang="en-US" sz="1100" dirty="0"/>
          </a:p>
        </p:txBody>
      </p:sp>
      <p:sp>
        <p:nvSpPr>
          <p:cNvPr id="7" name="Text 3"/>
          <p:cNvSpPr/>
          <p:nvPr/>
        </p:nvSpPr>
        <p:spPr>
          <a:xfrm>
            <a:off x="914400" y="2057400"/>
            <a:ext cx="68580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</a:rPr>
              <a:t>Davlat tuzum - O‘zbekiston Konstitutsiyasi davlatning asosiy qonuni sifatida o‘rnatilgan, uni Farzandlar Qonuni deb ham ataydilar.</a:t>
            </a:r>
            <a:endParaRPr lang="en-US" sz="1100" dirty="0"/>
          </a:p>
        </p:txBody>
      </p:sp>
      <p:sp>
        <p:nvSpPr>
          <p:cNvPr id="8" name="Text 4"/>
          <p:cNvSpPr/>
          <p:nvPr/>
        </p:nvSpPr>
        <p:spPr>
          <a:xfrm>
            <a:off x="914400" y="2571750"/>
            <a:ext cx="68580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</a:rPr>
              <a:t>Hukuk tizimi - O‘zbekistonda amaldagi huquq tizimi, qonunchilik prinsiplari asosida shakllangan va istiqbolli rivojlanib kelmoqdadir.</a:t>
            </a:r>
            <a:endParaRPr lang="en-US" sz="1100" dirty="0"/>
          </a:p>
        </p:txBody>
      </p:sp>
      <p:sp>
        <p:nvSpPr>
          <p:cNvPr id="9" name="Text 5"/>
          <p:cNvSpPr/>
          <p:nvPr/>
        </p:nvSpPr>
        <p:spPr>
          <a:xfrm>
            <a:off x="914400" y="3086100"/>
            <a:ext cx="68580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</a:rPr>
              <a:t>Huquqiy vazirliklar - O‘zbekiston Respublikasida huquqiy vazirliklar tashkil etilgan, ular davlatning huquqiy siyosatini amalga oshirish bilan bog‘liq vazifalarni bajarishadi.</a:t>
            </a:r>
            <a:endParaRPr 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3.timeweb.cloud/729e17de-andasoft-buckets/magicslide/icons/search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" cy="1543050"/>
          </a:xfrm>
          <a:prstGeom prst="rect">
            <a:avLst/>
          </a:prstGeom>
        </p:spPr>
      </p:pic>
      <p:pic>
        <p:nvPicPr>
          <p:cNvPr id="3" name="Image 1" descr="https://s3.timeweb.cloud/729e17de-andasoft-buckets/magicslide/icons/person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3050"/>
            <a:ext cx="3657600" cy="3600450"/>
          </a:xfrm>
          <a:prstGeom prst="rect">
            <a:avLst/>
          </a:prstGeom>
        </p:spPr>
      </p:pic>
      <p:sp>
        <p:nvSpPr>
          <p:cNvPr id="4" name="Shape 0"/>
          <p:cNvSpPr/>
          <p:nvPr/>
        </p:nvSpPr>
        <p:spPr>
          <a:xfrm>
            <a:off x="3502152" y="776154"/>
            <a:ext cx="5486400" cy="4114800"/>
          </a:xfrm>
          <a:prstGeom prst="roundRect">
            <a:avLst>
              <a:gd name="adj" fmla="val 2222"/>
            </a:avLst>
          </a:prstGeom>
          <a:solidFill>
            <a:srgbClr val="FFCE31"/>
          </a:solidFill>
          <a:ln/>
        </p:spPr>
      </p:sp>
      <p:sp>
        <p:nvSpPr>
          <p:cNvPr id="5" name="Text 1"/>
          <p:cNvSpPr/>
          <p:nvPr/>
        </p:nvSpPr>
        <p:spPr>
          <a:xfrm>
            <a:off x="3657600" y="822960"/>
            <a:ext cx="54864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Davlat tuzilishi va funktsiyalari </a:t>
            </a:r>
            <a:endParaRPr lang="en-US" sz="1400" dirty="0"/>
          </a:p>
        </p:txBody>
      </p:sp>
      <p:sp>
        <p:nvSpPr>
          <p:cNvPr id="6" name="Text 2"/>
          <p:cNvSpPr/>
          <p:nvPr/>
        </p:nvSpPr>
        <p:spPr>
          <a:xfrm>
            <a:off x="3657600" y="1543050"/>
            <a:ext cx="54864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Davlat tuzilishi - Davlat tuzilishi - davlatning tuzilishi va boshqaruv shakli, tuzilish organlarining tuzilishi va faoliyati. Davlat tuzilish organlari: davlat rahbari, parlament, davlat hokimiyatining boshqaruv organlari.</a:t>
            </a:r>
            <a:endParaRPr lang="en-US" sz="1100" dirty="0"/>
          </a:p>
        </p:txBody>
      </p:sp>
      <p:sp>
        <p:nvSpPr>
          <p:cNvPr id="7" name="Text 3"/>
          <p:cNvSpPr/>
          <p:nvPr/>
        </p:nvSpPr>
        <p:spPr>
          <a:xfrm>
            <a:off x="3657600" y="2314575"/>
            <a:ext cx="54864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Davlat boshqaruv organlari - Davlat boshqaruv organlari - davlat va ob-havoling boshqaruv organlari, ijtimoiy-huquqiy qism organlari. Boshqaruv organlari: Prezident, Prezident to'xtatuvchilari, Vazirliklar, tashkilotlarning ixtisos organlari.</a:t>
            </a:r>
            <a:endParaRPr lang="en-US" sz="1100" dirty="0"/>
          </a:p>
        </p:txBody>
      </p:sp>
      <p:sp>
        <p:nvSpPr>
          <p:cNvPr id="8" name="Text 4"/>
          <p:cNvSpPr/>
          <p:nvPr/>
        </p:nvSpPr>
        <p:spPr>
          <a:xfrm>
            <a:off x="3657600" y="3086100"/>
            <a:ext cx="54864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Davlatning funksiyalari - Davlatning asosiy funktsiyalari - adolat, amniiyat va barqarorlik ta'minlash, iqtisodiy va ijtimoiy rivojlanishni ta'minlash, shuningdek, ilmiy va ma'naviy Erishuv ta'minlash.</a:t>
            </a:r>
            <a:endParaRPr lang="en-US" sz="1100" dirty="0"/>
          </a:p>
        </p:txBody>
      </p:sp>
      <p:sp>
        <p:nvSpPr>
          <p:cNvPr id="9" name="Text 5"/>
          <p:cNvSpPr/>
          <p:nvPr/>
        </p:nvSpPr>
        <p:spPr>
          <a:xfrm>
            <a:off x="3657600" y="3857625"/>
            <a:ext cx="54864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Davlat organlari - Davlat organlari: Fuqarolar va huquqiy shaxslar bilan muloqotda davlatning funktsiyalarini amalga oshirish. Davlat organlari o'z faoliyatini konstitutsiyaviy va qonunlarbilan belgilangan tartibda amalga oshiradi.</a:t>
            </a:r>
            <a:endParaRPr 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3.timeweb.cloud/729e17de-andasoft-buckets/magicslide/icons/search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" cy="1543050"/>
          </a:xfrm>
          <a:prstGeom prst="rect">
            <a:avLst/>
          </a:prstGeom>
        </p:spPr>
      </p:pic>
      <p:pic>
        <p:nvPicPr>
          <p:cNvPr id="3" name="Image 1" descr="https://s3.timeweb.cloud/729e17de-andasoft-buckets/magicslide/icons/person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571750"/>
            <a:ext cx="2743200" cy="2571750"/>
          </a:xfrm>
          <a:prstGeom prst="rect">
            <a:avLst/>
          </a:prstGeom>
        </p:spPr>
      </p:pic>
      <p:sp>
        <p:nvSpPr>
          <p:cNvPr id="4" name="Shape 0"/>
          <p:cNvSpPr/>
          <p:nvPr/>
        </p:nvSpPr>
        <p:spPr>
          <a:xfrm>
            <a:off x="1645920" y="514350"/>
            <a:ext cx="7315200" cy="1028700"/>
          </a:xfrm>
          <a:prstGeom prst="roundRect">
            <a:avLst>
              <a:gd name="adj" fmla="val 17778"/>
            </a:avLst>
          </a:prstGeom>
          <a:solidFill>
            <a:srgbClr val="FFCE31"/>
          </a:solidFill>
          <a:ln/>
        </p:spPr>
      </p:sp>
      <p:sp>
        <p:nvSpPr>
          <p:cNvPr id="5" name="Text 1"/>
          <p:cNvSpPr/>
          <p:nvPr/>
        </p:nvSpPr>
        <p:spPr>
          <a:xfrm>
            <a:off x="1828800" y="514350"/>
            <a:ext cx="73152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Xalqaro hamkorlikda O‘zbekistonning o‘rni </a:t>
            </a:r>
            <a:endParaRPr lang="en-US" sz="1400" dirty="0"/>
          </a:p>
        </p:txBody>
      </p:sp>
      <p:sp>
        <p:nvSpPr>
          <p:cNvPr id="6" name="Text 2"/>
          <p:cNvSpPr/>
          <p:nvPr/>
        </p:nvSpPr>
        <p:spPr>
          <a:xfrm>
            <a:off x="914400" y="1543050"/>
            <a:ext cx="68580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</a:rPr>
              <a:t>O‘zbekistonning xalqaro tashkilotlar bilan hamkorlik sohasi - O‘zbekiston BMT, O‘zbekiston Xalqaro Valyuta Fondi (Xalqaro Valyuta Fondi), Xalqaro Moliya Fondi (IMF) a’zolarihisoblanmokda.</a:t>
            </a:r>
            <a:endParaRPr lang="en-US" sz="1100" dirty="0"/>
          </a:p>
        </p:txBody>
      </p:sp>
      <p:sp>
        <p:nvSpPr>
          <p:cNvPr id="7" name="Text 3"/>
          <p:cNvSpPr/>
          <p:nvPr/>
        </p:nvSpPr>
        <p:spPr>
          <a:xfrm>
            <a:off x="914400" y="2057400"/>
            <a:ext cx="68580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</a:rPr>
              <a:t>O‘zbekistonning xalqaro xarajat strategiyasi - O‘zbekiston xalqaro xarajatlarini kamaytirish bo‘yicha djadval tuzishni qo‘lga kiritadi va ishonchli moliyalash darajasi bilan tan olishini o‘ng aylantirmokda.</a:t>
            </a:r>
            <a:endParaRPr lang="en-US" sz="1100" dirty="0"/>
          </a:p>
        </p:txBody>
      </p:sp>
      <p:sp>
        <p:nvSpPr>
          <p:cNvPr id="8" name="Text 4"/>
          <p:cNvSpPr/>
          <p:nvPr/>
        </p:nvSpPr>
        <p:spPr>
          <a:xfrm>
            <a:off x="914400" y="2571750"/>
            <a:ext cx="68580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</a:rPr>
              <a:t>O‘zbekiston va xorijiy moliyaviy tashkilotlar - O‘zbekiston Dunyobankiga kreditlarni qaytarish borasida aniq ruxsat hisoblab turadi, bu bilan birga, xorijiy investitsiyalarni jalb etish bo‘yicha zamonaviy qonuniy tizimi yaratilmoqda.</a:t>
            </a:r>
            <a:endParaRPr lang="en-US" sz="1100" dirty="0"/>
          </a:p>
        </p:txBody>
      </p:sp>
      <p:sp>
        <p:nvSpPr>
          <p:cNvPr id="9" name="Text 5"/>
          <p:cNvSpPr/>
          <p:nvPr/>
        </p:nvSpPr>
        <p:spPr>
          <a:xfrm>
            <a:off x="914400" y="3086100"/>
            <a:ext cx="68580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</a:rPr>
              <a:t>O‘zbekistonning diplomatiya sohasidagi hamkorliklar - O‘zbekiston sodiq hamkorligi, bozor tomonidagi va diplomatiya sohasidagi ittifoqlari, regional va muntazam tartibga ega.</a:t>
            </a:r>
            <a:endParaRPr lang="en-US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3.timeweb.cloud/729e17de-andasoft-buckets/magicslide/icons/search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" cy="1543050"/>
          </a:xfrm>
          <a:prstGeom prst="rect">
            <a:avLst/>
          </a:prstGeom>
        </p:spPr>
      </p:pic>
      <p:pic>
        <p:nvPicPr>
          <p:cNvPr id="3" name="Image 1" descr="https://s3.timeweb.cloud/729e17de-andasoft-buckets/magicslide/icons/person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3050"/>
            <a:ext cx="3657600" cy="3600450"/>
          </a:xfrm>
          <a:prstGeom prst="rect">
            <a:avLst/>
          </a:prstGeom>
        </p:spPr>
      </p:pic>
      <p:sp>
        <p:nvSpPr>
          <p:cNvPr id="4" name="Shape 0"/>
          <p:cNvSpPr/>
          <p:nvPr/>
        </p:nvSpPr>
        <p:spPr>
          <a:xfrm>
            <a:off x="3502152" y="776154"/>
            <a:ext cx="5486400" cy="4114800"/>
          </a:xfrm>
          <a:prstGeom prst="roundRect">
            <a:avLst>
              <a:gd name="adj" fmla="val 2222"/>
            </a:avLst>
          </a:prstGeom>
          <a:solidFill>
            <a:srgbClr val="FFCE31"/>
          </a:solidFill>
          <a:ln/>
        </p:spPr>
      </p:sp>
      <p:sp>
        <p:nvSpPr>
          <p:cNvPr id="5" name="Text 1"/>
          <p:cNvSpPr/>
          <p:nvPr/>
        </p:nvSpPr>
        <p:spPr>
          <a:xfrm>
            <a:off x="3657600" y="822960"/>
            <a:ext cx="54864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Huquqiy nazorat tizimini rivojlantirish </a:t>
            </a:r>
            <a:endParaRPr lang="en-US" sz="1400" dirty="0"/>
          </a:p>
        </p:txBody>
      </p:sp>
      <p:sp>
        <p:nvSpPr>
          <p:cNvPr id="6" name="Text 2"/>
          <p:cNvSpPr/>
          <p:nvPr/>
        </p:nvSpPr>
        <p:spPr>
          <a:xfrm>
            <a:off x="3657600" y="1543050"/>
            <a:ext cx="54864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Huquqiy nazorat tizimini modernizatsiya qilish - Legal supervision tizimining yangilanishi, davlatning fuqarolarga taalluqli qonunlar va tartibotlarni amalga oshirishda ahamiyati.</a:t>
            </a:r>
            <a:endParaRPr lang="en-US" sz="1100" dirty="0"/>
          </a:p>
        </p:txBody>
      </p:sp>
      <p:sp>
        <p:nvSpPr>
          <p:cNvPr id="7" name="Text 3"/>
          <p:cNvSpPr/>
          <p:nvPr/>
        </p:nvSpPr>
        <p:spPr>
          <a:xfrm>
            <a:off x="3657600" y="2314575"/>
            <a:ext cx="54864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Huquqiy nazoratni kuchaytirish usullari - Huquqiy nazoratni kuchaytirishda informatika texnologiyalari va xalqaro tajribalar qo'llanilishi zarur.</a:t>
            </a:r>
            <a:endParaRPr lang="en-US" sz="1100" dirty="0"/>
          </a:p>
        </p:txBody>
      </p:sp>
      <p:sp>
        <p:nvSpPr>
          <p:cNvPr id="8" name="Text 4"/>
          <p:cNvSpPr/>
          <p:nvPr/>
        </p:nvSpPr>
        <p:spPr>
          <a:xfrm>
            <a:off x="3657600" y="3086100"/>
            <a:ext cx="54864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Huquqiy nazorat tizimini rivojlantirishda davlatning roli - Davlatning huquqiy nazorat tizimini mustahkamlashda o'z maqomini qanday o'zida hisobga olishi kerak?</a:t>
            </a:r>
            <a:endParaRPr lang="en-US" sz="1100" dirty="0"/>
          </a:p>
        </p:txBody>
      </p:sp>
      <p:sp>
        <p:nvSpPr>
          <p:cNvPr id="9" name="Text 5"/>
          <p:cNvSpPr/>
          <p:nvPr/>
        </p:nvSpPr>
        <p:spPr>
          <a:xfrm>
            <a:off x="3657600" y="3857625"/>
            <a:ext cx="54864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Texnik taraqqiyot va huquqiy nazorat munosabatlari - Yangi texnologiyalarning huquqiy nazorat tizimiga ta'siri va kadrlarni tayyorlash muhim ahamiyatga ega.</a:t>
            </a:r>
            <a:endParaRPr lang="en-US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3.timeweb.cloud/729e17de-andasoft-buckets/magicslide/icons/clou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" cy="1543050"/>
          </a:xfrm>
          <a:prstGeom prst="rect">
            <a:avLst/>
          </a:prstGeom>
        </p:spPr>
      </p:pic>
      <p:pic>
        <p:nvPicPr>
          <p:cNvPr id="3" name="Image 1" descr="https://s3.timeweb.cloud/729e17de-andasoft-buckets/magicslide/icons/globu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0"/>
            <a:ext cx="3657600" cy="2057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2286000" y="1285875"/>
            <a:ext cx="68580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000" b="1" dirty="0">
                <a:solidFill>
                  <a:srgbClr val="FFFFFF"/>
                </a:solidFill>
              </a:rPr>
              <a:t>Davlat boshqaruvi tizimining yangilanishi </a:t>
            </a:r>
            <a:endParaRPr lang="en-US" sz="3000" dirty="0"/>
          </a:p>
        </p:txBody>
      </p:sp>
      <p:sp>
        <p:nvSpPr>
          <p:cNvPr id="5" name="Shape 1"/>
          <p:cNvSpPr/>
          <p:nvPr/>
        </p:nvSpPr>
        <p:spPr>
          <a:xfrm>
            <a:off x="457200" y="2314575"/>
            <a:ext cx="3657600" cy="2571750"/>
          </a:xfrm>
          <a:prstGeom prst="roundRect">
            <a:avLst>
              <a:gd name="adj" fmla="val 7111"/>
            </a:avLst>
          </a:prstGeom>
          <a:solidFill>
            <a:srgbClr val="FFCE31"/>
          </a:solidFill>
          <a:ln/>
        </p:spPr>
      </p:sp>
      <p:sp>
        <p:nvSpPr>
          <p:cNvPr id="6" name="Shape 2"/>
          <p:cNvSpPr/>
          <p:nvPr/>
        </p:nvSpPr>
        <p:spPr>
          <a:xfrm>
            <a:off x="5029200" y="2314575"/>
            <a:ext cx="3657600" cy="2571750"/>
          </a:xfrm>
          <a:prstGeom prst="roundRect">
            <a:avLst>
              <a:gd name="adj" fmla="val 7111"/>
            </a:avLst>
          </a:prstGeom>
          <a:solidFill>
            <a:srgbClr val="FFCE31"/>
          </a:solidFill>
          <a:ln/>
        </p:spPr>
      </p:sp>
      <p:sp>
        <p:nvSpPr>
          <p:cNvPr id="7" name="Text 3"/>
          <p:cNvSpPr/>
          <p:nvPr/>
        </p:nvSpPr>
        <p:spPr>
          <a:xfrm>
            <a:off x="731520" y="2571750"/>
            <a:ext cx="34747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Davlat boshqaruvi tizimining modernizatsiyasi - Davlat boshqaruvi tizimining yangilanishi jamoatda ishtirokni kuchaytirish va davlat tizimini isloh qilish uchun tajribali kadrlarni rivojlantirishni talab qiladi.</a:t>
            </a:r>
            <a:endParaRPr lang="en-US" sz="1100" dirty="0"/>
          </a:p>
        </p:txBody>
      </p:sp>
      <p:sp>
        <p:nvSpPr>
          <p:cNvPr id="8" name="Text 4"/>
          <p:cNvSpPr/>
          <p:nvPr/>
        </p:nvSpPr>
        <p:spPr>
          <a:xfrm>
            <a:off x="731520" y="3343275"/>
            <a:ext cx="34747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Yangi innovatsiyalar va texnologiyalar - Davlat organlarida yangi innovatsiyalar va texnologiyalar taniqliroq va samarador ishlashni ta'minlaydi.</a:t>
            </a:r>
            <a:endParaRPr lang="en-US" sz="1100" dirty="0"/>
          </a:p>
        </p:txBody>
      </p:sp>
      <p:sp>
        <p:nvSpPr>
          <p:cNvPr id="9" name="Text 5"/>
          <p:cNvSpPr/>
          <p:nvPr/>
        </p:nvSpPr>
        <p:spPr>
          <a:xfrm>
            <a:off x="5303520" y="2571750"/>
            <a:ext cx="34747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Davlat interaktiv hizmatlari - Hududiy hokimiyat organlari va tashkilotlar davlat interaktiv hizmatlari orqali fuqarolarga xizmat ko'rsatishda ommaviy tajriba va aniq vaqtni oshirish uchun qo'llaniladi.</a:t>
            </a:r>
            <a:endParaRPr lang="en-US" sz="1100" dirty="0"/>
          </a:p>
        </p:txBody>
      </p:sp>
      <p:sp>
        <p:nvSpPr>
          <p:cNvPr id="10" name="Text 6"/>
          <p:cNvSpPr/>
          <p:nvPr/>
        </p:nvSpPr>
        <p:spPr>
          <a:xfrm>
            <a:off x="5303520" y="3343275"/>
            <a:ext cx="34747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Ishonch va islohotlarni kuchaytirish - Davlat tashkilotlarida ishonch va islohotlarni kuchaytirish tizimlarini o'rnatish, xususan xalqaro digital xizmatlar va platformalardan foydalanish kengayadi.</a:t>
            </a:r>
            <a:endParaRPr lang="en-US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3.timeweb.cloud/729e17de-andasoft-buckets/magicslide/icons/person-gir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28700"/>
            <a:ext cx="2743200" cy="36004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657600" y="514350"/>
            <a:ext cx="45720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500" b="1" dirty="0">
                <a:solidFill>
                  <a:srgbClr val="FFFFFF"/>
                </a:solidFill>
              </a:rPr>
              <a:t>Huquq tizimini mamlakatning rivojlanishi bo'yicha ta'minlash </a:t>
            </a:r>
            <a:endParaRPr lang="en-US" sz="2500" dirty="0"/>
          </a:p>
        </p:txBody>
      </p:sp>
      <p:sp>
        <p:nvSpPr>
          <p:cNvPr id="4" name="Shape 1"/>
          <p:cNvSpPr/>
          <p:nvPr/>
        </p:nvSpPr>
        <p:spPr>
          <a:xfrm>
            <a:off x="3657600" y="1800225"/>
            <a:ext cx="5303520" cy="2571750"/>
          </a:xfrm>
          <a:prstGeom prst="roundRect">
            <a:avLst>
              <a:gd name="adj" fmla="val 7111"/>
            </a:avLst>
          </a:prstGeom>
          <a:solidFill>
            <a:srgbClr val="FFCE31"/>
          </a:solidFill>
          <a:ln/>
        </p:spPr>
      </p:sp>
      <p:sp>
        <p:nvSpPr>
          <p:cNvPr id="5" name="Text 2"/>
          <p:cNvSpPr/>
          <p:nvPr/>
        </p:nvSpPr>
        <p:spPr>
          <a:xfrm>
            <a:off x="3840480" y="2057400"/>
            <a:ext cx="51206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Huquq tizimini rivojlantirishning ahamiyati - Yangi zakonlar va qonunlar qabul qilinishi, adolatsizliklarqa qarshi kurashish uchun zamonaviy huquq tizimini rivojlantirish zarur.</a:t>
            </a:r>
            <a:endParaRPr lang="en-US" sz="1100" dirty="0"/>
          </a:p>
        </p:txBody>
      </p:sp>
      <p:sp>
        <p:nvSpPr>
          <p:cNvPr id="6" name="Text 3"/>
          <p:cNvSpPr/>
          <p:nvPr/>
        </p:nvSpPr>
        <p:spPr>
          <a:xfrm>
            <a:off x="3840480" y="2828925"/>
            <a:ext cx="51206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Yuksak sifatli huquq tizimi ta'minlashning sababi - Sifatli huquq tizimi - davlatning barqarorlik va demokratik rivojlanishiga qo'llish mumkin.</a:t>
            </a:r>
            <a:endParaRPr lang="en-US"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514350"/>
            <a:ext cx="45720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500" b="1" dirty="0">
                <a:solidFill>
                  <a:srgbClr val="FFFFFF"/>
                </a:solidFill>
              </a:rPr>
              <a:t>Davlatning hayotni saqlash politikasi </a:t>
            </a:r>
            <a:endParaRPr lang="en-US" sz="2500" dirty="0"/>
          </a:p>
        </p:txBody>
      </p:sp>
      <p:pic>
        <p:nvPicPr>
          <p:cNvPr id="3" name="Image 0" descr="https://s3.timeweb.cloud/729e17de-andasoft-buckets/magicslide/icons/car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1800225"/>
            <a:ext cx="3200400" cy="10287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554480" y="1851660"/>
            <a:ext cx="32004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Hayotni saqlashning ahamiyati</a:t>
            </a:r>
            <a:endParaRPr lang="en-US" sz="1200" dirty="0"/>
          </a:p>
        </p:txBody>
      </p:sp>
      <p:pic>
        <p:nvPicPr>
          <p:cNvPr id="5" name="Image 1" descr="https://s3.timeweb.cloud/729e17de-andasoft-buckets/magicslide/icons/car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800225"/>
            <a:ext cx="3200400" cy="10287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212080" y="1851660"/>
            <a:ext cx="32004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Davlat tomonidan hayotni saqlashning asosiy maqsadi</a:t>
            </a:r>
            <a:endParaRPr lang="en-US" sz="1200" dirty="0"/>
          </a:p>
        </p:txBody>
      </p:sp>
      <p:pic>
        <p:nvPicPr>
          <p:cNvPr id="7" name="Image 2" descr="https://s3.timeweb.cloud/729e17de-andasoft-buckets/magicslide/icons/car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086100"/>
            <a:ext cx="3200400" cy="102870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383280" y="3137535"/>
            <a:ext cx="32004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Hayotni saqlashni etkazib turuvchi dasturlar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Playfair Display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2024-11-07T17:44:12Z</dcterms:created>
  <dcterms:modified xsi:type="dcterms:W3CDTF">2024-11-07T17:44:12Z</dcterms:modified>
</cp:coreProperties>
</file>