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authors.xml" ContentType="application/vnd.ms-powerpoint.author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 id="257" r:id="rId10"/>
    <p:sldId id="258" r:id="rId11"/>
    <p:sldId id="259" r:id="rId12"/>
    <p:sldId id="260"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4" d="100"/>
          <a:sy n="74" d="100"/>
        </p:scale>
        <p:origin x="714" y="5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microsoft.com/office/2018/10/relationships/authors" Target="authors.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p:nvPr>
        </p:nvSpPr>
        <p:spPr>
          <a:xfrm>
            <a:off x="1524000" y="1122363"/>
            <a:ext cx="9144000" cy="2387600"/>
          </a:xfrm>
        </p:spPr>
        <p:txBody>
          <a:bodyPr anchor="b"/>
          <a:lstStyle>
            <a:lvl1pPr algn="ctr">
              <a:defRPr sz="6000"/>
            </a:lvl1pPr>
          </a:lstStyle>
          <a:p>
            <a:endParaRPr lang="en-US" dirty="0"/>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p:nvPr>
        </p:nvSpPr>
        <p:spPr>
          <a:xfrm>
            <a:off x="576071" y="690101"/>
            <a:ext cx="6502620" cy="676656"/>
          </a:xfrm>
        </p:spPr>
        <p:txBody>
          <a:bodyPr anchor="b"/>
          <a:lstStyle>
            <a:lvl1pPr>
              <a:defRPr sz="4800"/>
            </a:lvl1pPr>
          </a:lstStyle>
          <a:p>
            <a:endParaRPr lang="en-US" dirty="0"/>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1" y="1693658"/>
            <a:ext cx="4572000" cy="4070729"/>
          </a:xfrm>
        </p:spPr>
        <p:txBody>
          <a:bodyPr>
            <a:normAutofit/>
          </a:bodyPr>
          <a:lstStyle>
            <a:lvl1pPr marL="0" indent="0">
              <a:lnSpc>
                <a:spcPct val="100000"/>
              </a:lnSpc>
              <a:spcBef>
                <a:spcPts val="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1215136" y="665988"/>
            <a:ext cx="9761728" cy="1197864"/>
          </a:xfrm>
        </p:spPr>
        <p:txBody>
          <a:bodyPr/>
          <a:lstStyle>
            <a:lvl1pPr>
              <a:defRPr sz="4800"/>
            </a:lvl1pPr>
          </a:lstStyle>
          <a:p>
            <a:endParaRPr lang="en-US" dirty="0"/>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1215136" y="1863852"/>
            <a:ext cx="9761728" cy="3877056"/>
          </a:xfrm>
        </p:spPr>
        <p:txBody>
          <a:bodyPr>
            <a:normAutofit/>
          </a:bodyPr>
          <a:lstStyle>
            <a:lvl1pPr marL="0" indent="0">
              <a:buNone/>
              <a:defRPr sz="2400"/>
            </a:lvl1pPr>
          </a:lstStyle>
          <a:p>
            <a:pPr lvl="0"/>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p:nvPr>
        </p:nvSpPr>
        <p:spPr>
          <a:xfrm>
            <a:off x="2560320" y="2416941"/>
            <a:ext cx="7071360" cy="2439035"/>
          </a:xfrm>
        </p:spPr>
        <p:txBody>
          <a:bodyPr anchor="b"/>
          <a:lstStyle>
            <a:lvl1pPr>
              <a:defRPr sz="6000">
                <a:solidFill>
                  <a:schemeClr val="accent1"/>
                </a:solidFill>
              </a:defRPr>
            </a:lvl1pPr>
          </a:lstStyle>
          <a:p>
            <a:endParaRPr lang="en-US" dirty="0"/>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7800" y="4883381"/>
            <a:ext cx="7071360"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endParaRPr lang="en-US" dirty="0"/>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endParaRPr lang="en-US" dirty="0"/>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p:nvPr>
        </p:nvSpPr>
        <p:spPr>
          <a:xfrm>
            <a:off x="576071" y="704088"/>
            <a:ext cx="9144000" cy="676656"/>
          </a:xfrm>
        </p:spPr>
        <p:txBody>
          <a:bodyPr anchor="b"/>
          <a:lstStyle>
            <a:lvl1pPr>
              <a:defRPr sz="4800"/>
            </a:lvl1pPr>
          </a:lstStyle>
          <a:p>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p:nvPr>
        </p:nvSpPr>
        <p:spPr>
          <a:xfrm>
            <a:off x="576072" y="704088"/>
            <a:ext cx="10515600" cy="676656"/>
          </a:xfrm>
        </p:spPr>
        <p:txBody>
          <a:bodyPr/>
          <a:lstStyle>
            <a:lvl1pPr>
              <a:defRPr sz="4800">
                <a:solidFill>
                  <a:schemeClr val="accent1"/>
                </a:solidFill>
              </a:defRPr>
            </a:lvl1pPr>
          </a:lstStyle>
          <a:p>
            <a:endParaRPr lang="en-US" dirty="0"/>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p:nvPr>
        </p:nvSpPr>
        <p:spPr>
          <a:xfrm>
            <a:off x="1524000" y="1170432"/>
            <a:ext cx="9144000" cy="2387600"/>
          </a:xfrm>
        </p:spPr>
        <p:txBody>
          <a:bodyPr anchor="b"/>
          <a:lstStyle>
            <a:lvl1pPr algn="ctr">
              <a:defRPr sz="6000"/>
            </a:lvl1pPr>
          </a:lstStyle>
          <a:p>
            <a:endParaRPr lang="en-US" dirty="0"/>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p:nvPr>
        </p:nvSpPr>
        <p:spPr>
          <a:xfrm>
            <a:off x="576071" y="704088"/>
            <a:ext cx="9144000" cy="676656"/>
          </a:xfrm>
        </p:spPr>
        <p:txBody>
          <a:bodyPr anchor="b"/>
          <a:lstStyle>
            <a:lvl1pPr>
              <a:defRPr sz="4800"/>
            </a:lvl1pPr>
          </a:lstStyle>
          <a:p>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p:nvPr>
        </p:nvSpPr>
        <p:spPr>
          <a:xfrm>
            <a:off x="839788" y="457200"/>
            <a:ext cx="3932237" cy="1600200"/>
          </a:xfrm>
        </p:spPr>
        <p:txBody>
          <a:bodyPr anchor="b">
            <a:normAutofit/>
          </a:bodyPr>
          <a:lstStyle>
            <a:lvl1pPr>
              <a:defRPr sz="3600"/>
            </a:lvl1pPr>
          </a:lstStyle>
          <a:p>
            <a:endParaRPr lang="en-US" dirty="0"/>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p:nvPr>
        </p:nvSpPr>
        <p:spPr>
          <a:xfrm>
            <a:off x="576071" y="690101"/>
            <a:ext cx="6502620" cy="676656"/>
          </a:xfrm>
        </p:spPr>
        <p:txBody>
          <a:bodyPr anchor="b">
            <a:noAutofit/>
          </a:bodyPr>
          <a:lstStyle>
            <a:lvl1pPr>
              <a:defRPr sz="3600"/>
            </a:lvl1pPr>
          </a:lstStyle>
          <a:p>
            <a:endParaRPr lang="en-US" dirty="0"/>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1" y="1693658"/>
            <a:ext cx="4823242" cy="4070729"/>
          </a:xfrm>
        </p:spPr>
        <p:txBody>
          <a:bodyPr wrap="square">
            <a:normAutofit/>
          </a:bodyPr>
          <a:lstStyle>
            <a:lvl1pPr marL="0" indent="0">
              <a:lnSpc>
                <a:spcPct val="100000"/>
              </a:lnSpc>
              <a:spcBef>
                <a:spcPts val="0"/>
              </a:spcBef>
              <a:buFont typeface="Arial" panose="020B0604020202020204" pitchFamily="34" charse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5981700" y="1828009"/>
            <a:ext cx="5634229" cy="3201982"/>
          </a:xfrm>
          <a:prstGeom prst="roundRect">
            <a:avLst>
              <a:gd name="adj" fmla="val 6389"/>
            </a:avLst>
          </a:prstGeom>
          <a:no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5348358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52" r:id="rId4"/>
    <p:sldLayoutId id="2147483653" r:id="rId5"/>
    <p:sldLayoutId id="2147483666" r:id="rId6"/>
    <p:sldLayoutId id="2147483655" r:id="rId7"/>
    <p:sldLayoutId id="2147483656" r:id="rId8"/>
    <p:sldLayoutId id="2147483668" r:id="rId9"/>
    <p:sldLayoutId id="2147483660" r:id="rId10"/>
    <p:sldLayoutId id="2147483658" r:id="rId11"/>
    <p:sldLayoutId id="2147483664" r:id="rId12"/>
    <p:sldLayoutId id="2147483661" r:id="rId13"/>
    <p:sldLayoutId id="2147483657" r:id="rId14"/>
    <p:sldLayoutId id="2147483662" r:id="rId15"/>
    <p:sldLayoutId id="2147483663" r:id="rId16"/>
    <p:sldLayoutId id="2147483654" r:id="rId17"/>
    <p:sldLayoutId id="2147483667" r:id="rId18"/>
    <p:sldLayoutId id="2147483665" r:id="rId19"/>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000"/>
            </a:pPr>
            <a:r>
              <a:t>temuriylar</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500"/>
            </a:pPr>
            <a:r>
              <a:t>Temuriylarning bo'yicha ilmiy o'quvlar </a:t>
            </a:r>
          </a:p>
        </p:txBody>
      </p:sp>
      <p:sp>
        <p:nvSpPr>
          <p:cNvPr id="3" name="Content Placeholder 2"/>
          <p:cNvSpPr>
            <a:spLocks noGrp="1"/>
          </p:cNvSpPr>
          <p:nvPr>
            <p:ph idx="1"/>
          </p:nvPr>
        </p:nvSpPr>
        <p:spPr/>
        <p:txBody>
          <a:bodyPr/>
          <a:lstStyle/>
          <a:p>
            <a:r>
              <a:rPr sz="2000"/>
              <a:t>• Tarixiy maqolalar - Temuriylar haqida tarixiy maqolalar ilmiy tadqiqotlar dastlabki temuriylarning hayot va faoliyatlariga bag'ishlangan. Bu maqolalar o'rtacha qaysi joiyatga aylanishidan iborat bo'lib, davlat va siyosiy yo'nalishlari ustida ham boshqariladi.</a:t>
            </a:r>
          </a:p>
          <a:p>
            <a:r>
              <a:rPr sz="2000"/>
              <a:t>• Madaniyotshunoslik sohasidagi izlanishlar - Temuriylarning madaniyotshunoslik sohasidagi izlanishlar shuningdek, arxitektura, adabiyot, san'at va falsafa bo'yicha ilmiy o'quvlarni o'z ichiga oladi. Bu izlanishlar Temuriylar davridagi madaniy va hunarmandlikning rivojlanishiga bo'lgan ta'sirini tushuntiradi.</a:t>
            </a:r>
          </a:p>
          <a:p>
            <a:r>
              <a:rPr sz="2000"/>
              <a:t>• Davlatshunoslik asoslari - Temuriylarning davlatshunoslik asoslari bo'yicha ilmiy o'quvlar, siyosiy tizim va huquqiy tartibotga oid bo'lib, ulardagi davlat boshqaruv tizimining o'zgarganligi va islohotlari ustida o'rganishlar ko'rsatiladi. Bu o'quvlar Temuriylarning davlat siyosiy faoliyatini tahlil qiladi.</a:t>
            </a:r>
          </a:p>
          <a:p>
            <a:r>
              <a:rPr sz="2000"/>
              <a:t>• Ekonomika va iqtisodiyot madaniyati - Temuriylarning ekonomika va iqtisodiyot madaniyati bo'yicha ilmiy o'quvlar, moliya va tijorat sohasidagi rivojlanishlar, tadbirkorlik va savdo faoliyati, pul-moliya to'plashning tizimi va shakllanishiga oid ilmiy tadqiqotlarni o'z ichiga oladi.</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a:pPr>
            <a:r>
              <a:t>Temuriylar davri sinov tadbirlari </a:t>
            </a:r>
          </a:p>
        </p:txBody>
      </p:sp>
      <p:sp>
        <p:nvSpPr>
          <p:cNvPr id="3" name="Text Placeholder 2"/>
          <p:cNvSpPr>
            <a:spLocks noGrp="1"/>
          </p:cNvSpPr>
          <p:nvPr>
            <p:ph type="body" idx="2" sz="half"/>
          </p:nvPr>
        </p:nvSpPr>
        <p:spPr/>
        <p:txBody>
          <a:bodyPr/>
          <a:lstStyle/>
          <a:p>
            <a:pPr>
              <a:defRPr sz="2000"/>
            </a:pPr>
            <a:r>
              <a:t>• Timurid davri malakaviy fanlar sinovlari - Ishonchli adabiyot, ilmiy va falsafiy fanlar bo‘yicha sinovlar o‘tkazilgan. Sinovlardan o‘tgan talabalar davlat xizmatida ishlash huquqiga ega bo‘ladilar.</a:t>
            </a:r>
          </a:p>
          <a:p>
            <a:pPr>
              <a:defRPr sz="2000"/>
            </a:pPr>
            <a:r>
              <a:t>• Malakaviy sinovlar va xalqaro munosabatlar - Timuriylar davrida malakaviy sinovlar o‘tkazilishi va xalqaro munosabatlar o‘rnatilgan safarlar tashkil etilishi amalga oshirilgan.</a:t>
            </a:r>
          </a:p>
          <a:p/>
        </p:txBody>
      </p:sp>
      <p:pic>
        <p:nvPicPr>
          <p:cNvPr id="4" name="Picture Placeholder 3" descr="image.jpg"/>
          <p:cNvPicPr>
            <a:picLocks noGrp="1" noChangeAspect="1"/>
          </p:cNvPicPr>
          <p:nvPr>
            <p:ph type="pic" idx="1"/>
          </p:nvPr>
        </p:nvPicPr>
        <p:blipFill>
          <a:blip r:embed="rId2"/>
          <a:srcRect t="14556" b="14556"/>
          <a:stretch>
            <a:fillRect/>
          </a:stretch>
        </p:blipFill>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500"/>
            </a:pPr>
            <a:r>
              <a:t>Temuriylar diniy faoliyati tarixi </a:t>
            </a:r>
          </a:p>
        </p:txBody>
      </p:sp>
      <p:sp>
        <p:nvSpPr>
          <p:cNvPr id="3" name="Content Placeholder 2"/>
          <p:cNvSpPr>
            <a:spLocks noGrp="1"/>
          </p:cNvSpPr>
          <p:nvPr>
            <p:ph idx="1"/>
          </p:nvPr>
        </p:nvSpPr>
        <p:spPr/>
        <p:txBody>
          <a:bodyPr/>
          <a:lstStyle/>
          <a:p>
            <a:r>
              <a:rPr sz="2000"/>
              <a:t>• Temuriylar devori davrida diniy faoliyat - Temuriylar davrida islom dinining yuqori ahamiyatga ega bo'lganligi bilan tanilgan. Ularning diniy faoliyati madaniy va ilmiy ravishda yuqori saviyedagi yangi texnika va falsafa rivojlanishiga olib kelgan</a:t>
            </a:r>
          </a:p>
          <a:p>
            <a:r>
              <a:rPr sz="2000"/>
              <a:t>• Xamsa-i Temur shahri - Timurning xamsasi o'z ichiga islom dinining fikrlarini o'zlashtirgan, insanlarga islom ahkomiylarini o'rgatuvchi asarlar jamlanmasi hisoblanadi</a:t>
            </a:r>
          </a:p>
          <a:p>
            <a:r>
              <a:rPr sz="2000"/>
              <a:t>• Timur va din - Timur, islom dinini echki va ko'taruvchi sifatida to'g'ri qilish uchun qo'llangan. U aynan qonun qiluvchi organlar ham edi, sheriatchilarga hurmat buyurishi ekan</a:t>
            </a:r>
          </a:p>
          <a:p>
            <a:r>
              <a:rPr sz="2000"/>
              <a:t>• Samarqanddagi diniy madrasalar - Temur zaruriy ahamiyat bilan barcha bilim yo'nalishlarini rivojlantirgan joylar o'rtasida madrasalar ni o'rnatishga xizmat qilib, Samarqandni diniy ta'lim markazi qilgan</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a:pPr>
            <a:r>
              <a:t>Temuriylar inson huquqlari va adolatlari </a:t>
            </a:r>
          </a:p>
        </p:txBody>
      </p:sp>
      <p:sp>
        <p:nvSpPr>
          <p:cNvPr id="3" name="Text Placeholder 2"/>
          <p:cNvSpPr>
            <a:spLocks noGrp="1"/>
          </p:cNvSpPr>
          <p:nvPr>
            <p:ph type="body" idx="2" sz="half"/>
          </p:nvPr>
        </p:nvSpPr>
        <p:spPr/>
        <p:txBody>
          <a:bodyPr/>
          <a:lstStyle/>
          <a:p>
            <a:pPr>
              <a:defRPr sz="2000"/>
            </a:pPr>
            <a:r>
              <a:t>• Timuridlar davrida inson huquqlari - Temuriylar davri o'zida insonlar huquqlariga katta e'tibor qaratgan imperiyaning yaratilishi.</a:t>
            </a:r>
          </a:p>
          <a:p>
            <a:pPr>
              <a:defRPr sz="2000"/>
            </a:pPr>
            <a:r>
              <a:t>• Timuridlar adolati - Timuriy dinastiya davrida adolat tizimi va huquqiy yangiliklar.</a:t>
            </a:r>
          </a:p>
          <a:p/>
        </p:txBody>
      </p:sp>
      <p:pic>
        <p:nvPicPr>
          <p:cNvPr id="4" name="Picture Placeholder 3" descr="image.jpg"/>
          <p:cNvPicPr>
            <a:picLocks noGrp="1" noChangeAspect="1"/>
          </p:cNvPicPr>
          <p:nvPr>
            <p:ph type="pic" idx="1"/>
          </p:nvPr>
        </p:nvPicPr>
        <p:blipFill>
          <a:blip r:embed="rId2"/>
          <a:srcRect t="12312" b="12312"/>
          <a:stretch>
            <a:fillRect/>
          </a:stretch>
        </p:blipFill>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500"/>
            </a:pPr>
            <a:r>
              <a:t>Temuriylar davri arxitekturasi </a:t>
            </a:r>
          </a:p>
        </p:txBody>
      </p:sp>
      <p:sp>
        <p:nvSpPr>
          <p:cNvPr id="3" name="Content Placeholder 2"/>
          <p:cNvSpPr>
            <a:spLocks noGrp="1"/>
          </p:cNvSpPr>
          <p:nvPr>
            <p:ph idx="1"/>
          </p:nvPr>
        </p:nvSpPr>
        <p:spPr/>
        <p:txBody>
          <a:bodyPr/>
          <a:lstStyle/>
          <a:p>
            <a:r>
              <a:rPr sz="2000"/>
              <a:t>• Timuridlar davrida arkhitеktura madаniyati - Temuriylar davri arkhitеkturasi O'n iqqi asr Bеyini boshlangandan bеri Bоkаra, Samаrkаnd, Hujand, IX-XV asrlаr davrida islom adabiyoti vа arxеоlоgiyаsi mukofоtilаrining ijtimоiy faoliyatining asоslаrini tаshkil еtdi.</a:t>
            </a:r>
          </a:p>
          <a:p>
            <a:r>
              <a:rPr sz="2000"/>
              <a:t>• Tarixiy ahamiyati - Temuriylar davri arkhitеkturasi Bоkаrаning boshlovchi shahri deb biliinchа, O'mmeer i Astrоxаnning asоsiy bеntidа joylashgаn buyuk shahrlаrning biri hisоblanаdi.</a:t>
            </a:r>
          </a:p>
          <a:p>
            <a:r>
              <a:rPr sz="2000"/>
              <a:t>• Usul va qalamturi - Temuriylar davri arkhitеkturasi eng zоr va kimyoviy mаramni tirikаydi. Arkhitеktorlаr komplekslik bir kеlichakda ishlаsаlаr, bеshining titillashsiz natijаsini fermentlardan chiqаrib uzaytirishlаri mumkin edi.</a:t>
            </a:r>
          </a:p>
          <a:p>
            <a:r>
              <a:rPr sz="2000"/>
              <a:t>• San'atning rivojlanishi - Temuriylar davri arkhitеkturasi boshqaruviga kirishilgach, xalqaro akademik mеhrnatlarning yоraligida bir sаnatning pakayayotgan trendi aniqlikka botarildi.</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500"/>
            </a:pPr>
            <a:r>
              <a:t>Thank you for your attention!</a:t>
            </a:r>
          </a:p>
        </p:txBody>
      </p:sp>
      <p:sp>
        <p:nvSpPr>
          <p:cNvPr id="3" name="Text Placeholder 2"/>
          <p:cNvSpPr>
            <a:spLocks noGrp="1"/>
          </p:cNvSpPr>
          <p:nvPr>
            <p:ph type="body"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46</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Courier New</vt:lpstr>
      <vt:lpstr>Gill Sans Nova</vt:lpstr>
      <vt:lpstr>Gill Sans Nova Light</vt:lpstr>
      <vt:lpstr>Sagona 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Myshko Ivan</dc:creator>
  <cp:lastModifiedBy>Myshko Ivan</cp:lastModifiedBy>
  <cp:revision>24</cp:revision>
  <dcterms:created xsi:type="dcterms:W3CDTF">2023-04-11T19:37:41Z</dcterms:created>
  <dcterms:modified xsi:type="dcterms:W3CDTF">2023-05-04T23:33:48Z</dcterms:modified>
</cp:coreProperties>
</file>