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477-78BE-A12B-4745-6F2B9ED22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0AEB0-9690-D616-5FF4-99D69AC04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FAC6-B5D1-D125-703C-49735BF8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5CE5-E6A5-33BC-D56B-F16A2BC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7362-BEA6-4165-05C5-60B8A07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572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6BC-9E4A-A237-ADDC-80513CC1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14B9-BA72-8F26-1E73-B4BE32B0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25810-A22E-238E-DCDA-2735A7CC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E3B1-7685-01DF-D2A9-EA00E7C3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646C-0695-A2C2-3EF1-B02B31FF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008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C09D8-C99A-D66C-7401-1F9A2A251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6D351-7C4E-99AC-6F5E-DDFFCE0CF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BA261-C039-703D-A96A-8854DB97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71A52-E474-2028-1813-A41D4E1C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B87-360A-22D4-B24E-BF57D5E6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379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7AB4-C24D-D136-F5C6-FB179AA2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5D45-7725-B1FE-B0F9-B78E6341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0B7E-BA04-C79C-44A9-C077E6EB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D231-231A-022A-AAF1-AB46A647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D07C-A53C-DE0F-FA1B-3DE20C90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49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C8F6-4F73-36A1-14E3-2475AECB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5AF5-B722-5460-9225-567B6FE4D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E96E-D0A3-7CAE-9C23-AAAF0397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6987-121E-107B-4CA2-6B35D444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318E-8564-737B-E97F-8267EBEF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96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AD2B-A863-4EEC-E53B-03BB2B95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9A02-EBB7-19AC-594F-1DF24C755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00636-71FE-D7ED-7296-B161A100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6334-F253-993B-D21B-1B55BECE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08D53-5EBF-0554-2FE4-8DB08CFD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9E067-8584-1F30-7FE3-DCAAC10A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30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4FE-727F-7DBB-144A-FA2125E7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C5B93-D9CA-C3D7-350C-CCB6D9515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127AF-0BA6-FDAE-5412-AEBE0BAC5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793F8-6C56-778E-AD4E-A2B6064D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B2C85-94BD-761C-1CC5-D90F72142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28DCC-8518-3FD4-35D1-93152E2E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F8A7F-278E-DBE7-07EC-96CAAD7C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C1F67-F0B2-DF13-BF64-4497D5BE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6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4B8-0B8D-7ACA-4817-5788927D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E5218-BB9A-62F1-8169-827B8C75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DBE78-D836-26DF-4A1A-99C40188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A77B5-B87D-8452-5313-B61E721B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57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5EB8-AB91-694F-D88F-6BE9C762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6E3CC-C53B-6C00-6183-16719F35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CE874-0EA9-D8CC-3C7F-9448E980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844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05BC-2453-1A58-86F4-C277326B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7026-8522-C660-4F52-8EF8CEEC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98874-05FD-EC1A-8E82-68BBE5A7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BF26C-0C50-F3DE-C5EB-6D13C01B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16118-BFF2-AAC0-D10E-3DA965CA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B61F-ED2D-9E1B-7D15-D19EBAD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71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FD5B-A275-FD56-49B4-03CEE6DE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1369-BD6F-A631-A73C-15891AD3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963A6-B87D-EFDE-FD7D-D9083172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8521-41B0-E58C-6EDD-A64D8EDD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0702-3F76-14DB-22CA-51A90284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036E9-7602-DE95-5600-58FCB5B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761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F7210-7BD8-4FD0-AA96-99CF4D7B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EDC66-DF53-94C1-6425-6EAD8212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FF86-A6F5-802F-EB61-EDD26E005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B6A58-E466-4BA3-9FA1-F658978E592B}" type="datetimeFigureOut">
              <a:rPr lang="LID4096" smtClean="0"/>
              <a:t>02/14/2025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C9053-F5B0-5210-5A3C-29A4330F0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8F9B-7D65-F1F5-54B3-87C4C8D29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68C52-2C38-4B11-BE0C-BC65CB989B9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006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riharipramod/bank-loan-classification/code" TargetMode="External"/><Relationship Id="rId2" Type="http://schemas.openxmlformats.org/officeDocument/2006/relationships/hyperlink" Target="https://rstudio-pubs-static.s3.amazonaws.com/474745_1faa956045b74cbd8f73d9ede798b91b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69EE-C718-0B03-6FF2-7FD70ED9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9025"/>
          </a:xfrm>
        </p:spPr>
        <p:txBody>
          <a:bodyPr/>
          <a:lstStyle/>
          <a:p>
            <a:r>
              <a:rPr lang="en-GB" dirty="0"/>
              <a:t>Task Explanation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66615C-93F7-FCB7-7A01-6848A93A1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700" y="1383876"/>
            <a:ext cx="9089411" cy="439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Objective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Predict whether a customer will accept a personal loan offer from Universal Bank using machine learning.</a:t>
            </a:r>
            <a:endParaRPr kumimoji="0" lang="LID4096" altLang="LID4096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Dataset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Contains customer information such as age, income, family size, education level, and banking behavior (e.g.,</a:t>
            </a:r>
            <a:r>
              <a:rPr kumimoji="0" lang="en-GB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credit card usage</a:t>
            </a:r>
            <a:r>
              <a:rPr kumimoji="0" lang="en-GB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online banking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).</a:t>
            </a:r>
            <a:endParaRPr kumimoji="0" lang="LID4096" altLang="LID4096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Target Variable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r>
              <a:rPr lang="LID4096" altLang="LID4096" sz="1200" dirty="0">
                <a:solidFill>
                  <a:srgbClr val="404040"/>
                </a:solidFill>
                <a:latin typeface="Inter"/>
              </a:rPr>
              <a:t>Personal Loan (1 = Accepted, 0 = Not Accepted).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Approach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endParaRPr kumimoji="0" lang="LID4096" altLang="LID4096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Perform data preprocessing (e.g., handle missing values, encode categorical features).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Train classification models (e.g., XGBoost, LightGBM, HistGradientBoosting</a:t>
            </a:r>
            <a:r>
              <a:rPr kumimoji="0" lang="en-GB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NNs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Evaluate model performance using metrics</a:t>
            </a:r>
            <a:r>
              <a:rPr kumimoji="0" lang="en-GB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accuracy, precision</a:t>
            </a:r>
            <a:r>
              <a:rPr kumimoji="0" lang="en-GB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and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Outcome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 machine learning model that predicts loan offer acceptance, helping the bank target potential customers effectively.</a:t>
            </a:r>
            <a:endParaRPr kumimoji="0" lang="en-GB" altLang="LID4096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LID4096" sz="1200" dirty="0">
                <a:solidFill>
                  <a:srgbClr val="404040"/>
                </a:solidFill>
                <a:latin typeface="Inter"/>
              </a:rPr>
              <a:t>Model deployment using Flask API and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LID4096" sz="1200" dirty="0">
              <a:solidFill>
                <a:srgbClr val="404040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LID4096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GB" sz="1200" b="0" i="0" dirty="0">
                <a:effectLst/>
                <a:latin typeface="system-ui"/>
              </a:rPr>
              <a:t>link to Data description: </a:t>
            </a:r>
            <a:r>
              <a:rPr lang="en-GB" sz="1200" b="0" i="0" u="none" strike="noStrike" dirty="0">
                <a:effectLst/>
                <a:latin typeface="system-ui"/>
                <a:hlinkClick r:id="rId2"/>
              </a:rPr>
              <a:t>https://rstudio-pubs-static.s3.amazonaws.com/474745_1faa956045b74cbd8f73d9ede798b91b.html</a:t>
            </a:r>
            <a:endParaRPr lang="en-GB" sz="1200" b="0" i="0" dirty="0">
              <a:effectLst/>
              <a:latin typeface="system-ui"/>
            </a:endParaRPr>
          </a:p>
          <a:p>
            <a:pPr marL="0" indent="0" algn="l">
              <a:buNone/>
            </a:pPr>
            <a:r>
              <a:rPr lang="en-GB" sz="1200" b="0" i="0" dirty="0">
                <a:effectLst/>
                <a:latin typeface="system-ui"/>
              </a:rPr>
              <a:t>link to dataset: </a:t>
            </a:r>
            <a:r>
              <a:rPr lang="en-GB" sz="1200" b="0" i="0" u="none" strike="noStrike" dirty="0">
                <a:effectLst/>
                <a:latin typeface="system-ui"/>
                <a:hlinkClick r:id="rId3"/>
              </a:rPr>
              <a:t>https://www.kaggle.com/datasets/sriharipramod/bank-loan-classification/code</a:t>
            </a:r>
            <a:endParaRPr lang="en-GB" sz="1200" b="0" i="0" dirty="0"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7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5CA-D2ED-B024-3C04-EB110593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3600" dirty="0"/>
              <a:t>Process Overview: Data Cleaning and 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C6CF-6638-C78F-A46A-E44A2CC6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341938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In this project, I performed the following steps for dataset cleaning and model building: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1. Data Collection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Created web_scrapping1.py and web_scrapping2.py to: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Automatically download a PDF file containing California Zip Codes and County names. (Please be connected to the Internet to download open-sourced Zip Codes for California)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Extract and merge data from the PDF to create a unique list of Zip Codes and their corresponding County names.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Saved the results as a JSON and CSV file in the dataset folder.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2. Data Cleaning and Preparation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Replaced Zip Codes with County names.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Removed rows with negative values for "Year of Experience."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Calculated correlation coefficients and p-values to drop unnecessary columns.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Used Variance Inflation Factor (VIF) to detect and address multicollinearity.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Converted categorical variables (Education and County names) into dummy variables.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Addressed severe class imbalance (1:10 ratio) in the target variable (Y) by: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Applying SMOTE to generate synthetic data for the minority class. Combining SMOTE with </a:t>
            </a:r>
            <a:r>
              <a:rPr lang="en-GB" dirty="0" err="1"/>
              <a:t>undersampling</a:t>
            </a:r>
            <a:r>
              <a:rPr lang="en-GB" dirty="0"/>
              <a:t> to retain some original majority class data.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Detected and removed incorrectly generated synthetic data (e.g., rows with </a:t>
            </a:r>
            <a:r>
              <a:rPr lang="en-GB" dirty="0" err="1"/>
              <a:t>NaN</a:t>
            </a:r>
            <a:r>
              <a:rPr lang="en-GB" dirty="0"/>
              <a:t> values).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Applied Standard Scaling and PCA to check for model improvements.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3. Machine Learning Model Building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Used </a:t>
            </a:r>
            <a:r>
              <a:rPr lang="en-GB" dirty="0" err="1"/>
              <a:t>GridSearchCV</a:t>
            </a:r>
            <a:r>
              <a:rPr lang="en-GB" dirty="0"/>
              <a:t> to find the best model and hyperparameters.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Built a Neural Network (NN) model and used </a:t>
            </a:r>
            <a:r>
              <a:rPr lang="en-GB" dirty="0" err="1"/>
              <a:t>GridSearchCV</a:t>
            </a:r>
            <a:r>
              <a:rPr lang="en-GB" dirty="0"/>
              <a:t> to optimize its parameters.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/>
              <a:t>Additional Notes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The main analysis was conducted </a:t>
            </a:r>
            <a:r>
              <a:rPr lang="en-GB" dirty="0" err="1"/>
              <a:t>ona</a:t>
            </a:r>
            <a:r>
              <a:rPr lang="en-GB" dirty="0"/>
              <a:t> </a:t>
            </a:r>
            <a:r>
              <a:rPr lang="en-GB" dirty="0" err="1"/>
              <a:t>Jupyter</a:t>
            </a:r>
            <a:r>
              <a:rPr lang="en-GB" dirty="0"/>
              <a:t> notebook, </a:t>
            </a:r>
            <a:r>
              <a:rPr lang="en-GB" dirty="0" err="1"/>
              <a:t>loan_classification_task.ipynb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Links to scientific sources (medium.com) were included in the notebook to support decisions made during the analysis.</a:t>
            </a:r>
          </a:p>
        </p:txBody>
      </p:sp>
    </p:spTree>
    <p:extLst>
      <p:ext uri="{BB962C8B-B14F-4D97-AF65-F5344CB8AC3E}">
        <p14:creationId xmlns:p14="http://schemas.microsoft.com/office/powerpoint/2010/main" val="270335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A7D3E-AF08-477D-7025-95CF0DD8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908" y="977438"/>
            <a:ext cx="1871033" cy="1621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DDBA1-77F7-2369-4D0F-900273EF3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19" y="977438"/>
            <a:ext cx="1871033" cy="1621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35AB2-2AC2-022C-2900-867B92522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929" y="2962976"/>
            <a:ext cx="1825445" cy="1659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F07EAA-EEB4-0E12-6919-C8CAFB0AD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019" y="2962976"/>
            <a:ext cx="1871033" cy="16874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9E7304-9EFC-7EA0-90F8-1C0B26047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478" y="5052853"/>
            <a:ext cx="1825445" cy="1529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E5B817-3FA5-D08D-4B62-1350025B9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908" y="2962976"/>
            <a:ext cx="1871033" cy="16599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E871F9-FDD5-6BDD-0655-62510901D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4019" y="5078564"/>
            <a:ext cx="1871034" cy="1478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B8CB97-3744-1A04-F9BA-C4217E9337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38909" y="5052854"/>
            <a:ext cx="1871032" cy="1529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A0529B-DB65-7A8B-EA00-45D375FA1F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7481" y="1204115"/>
            <a:ext cx="1825445" cy="1303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C90D1-8BAE-6DC8-1CC4-CAE88A75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38"/>
            <a:ext cx="10515600" cy="1135977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Data visualization – on the original data after cleaning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2758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DF6FF9C-5D92-2FB0-F7E3-6E495219D1A8}"/>
              </a:ext>
            </a:extLst>
          </p:cNvPr>
          <p:cNvSpPr txBox="1"/>
          <p:nvPr/>
        </p:nvSpPr>
        <p:spPr>
          <a:xfrm>
            <a:off x="590550" y="5526711"/>
            <a:ext cx="1059815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050" dirty="0"/>
              <a:t>After the </a:t>
            </a:r>
            <a:r>
              <a:rPr lang="en-GB" sz="1050" dirty="0" err="1"/>
              <a:t>GridSearch</a:t>
            </a:r>
            <a:r>
              <a:rPr lang="en-GB" sz="1050" dirty="0"/>
              <a:t>, first I chose the best Model for each metric types, the yellow-highlighted models</a:t>
            </a:r>
          </a:p>
          <a:p>
            <a:pPr marL="285750" indent="-285750">
              <a:buFontTx/>
              <a:buChar char="-"/>
            </a:pPr>
            <a:r>
              <a:rPr lang="en-GB" sz="1050" dirty="0"/>
              <a:t>Then I run Test dataset for each of them and got the Confusion Matrix results</a:t>
            </a:r>
          </a:p>
          <a:p>
            <a:pPr marL="285750" indent="-285750">
              <a:buFontTx/>
              <a:buChar char="-"/>
            </a:pPr>
            <a:r>
              <a:rPr lang="en-GB" sz="1050" dirty="0"/>
              <a:t>I selected </a:t>
            </a:r>
            <a:r>
              <a:rPr lang="en-GB" sz="1050" b="1" dirty="0" err="1">
                <a:solidFill>
                  <a:srgbClr val="FF0000"/>
                </a:solidFill>
              </a:rPr>
              <a:t>xgboost</a:t>
            </a:r>
            <a:r>
              <a:rPr lang="en-GB" sz="1050" b="1" dirty="0">
                <a:solidFill>
                  <a:srgbClr val="FF0000"/>
                </a:solidFill>
              </a:rPr>
              <a:t>, </a:t>
            </a:r>
            <a:r>
              <a:rPr lang="en-GB" sz="1050" b="1" dirty="0" err="1">
                <a:solidFill>
                  <a:srgbClr val="FF0000"/>
                </a:solidFill>
              </a:rPr>
              <a:t>lightgboost</a:t>
            </a:r>
            <a:r>
              <a:rPr lang="en-GB" sz="1050" b="1" dirty="0">
                <a:solidFill>
                  <a:srgbClr val="FF0000"/>
                </a:solidFill>
              </a:rPr>
              <a:t> </a:t>
            </a:r>
            <a:r>
              <a:rPr lang="en-GB" sz="1050" dirty="0"/>
              <a:t>and</a:t>
            </a:r>
            <a:r>
              <a:rPr lang="en-GB" sz="1050" b="1" dirty="0">
                <a:solidFill>
                  <a:srgbClr val="FF0000"/>
                </a:solidFill>
              </a:rPr>
              <a:t> histogram-based gradient boosting </a:t>
            </a:r>
            <a:r>
              <a:rPr lang="en-GB" sz="1050" dirty="0"/>
              <a:t>models. </a:t>
            </a:r>
            <a:r>
              <a:rPr lang="en-GB" sz="1050" b="1" dirty="0"/>
              <a:t>Because the business core idea is to find a person who accepts a personal loan offer (class 1).</a:t>
            </a:r>
            <a:r>
              <a:rPr lang="en-GB" sz="1050" dirty="0"/>
              <a:t> So, I want to maximize TP and minimize FN and FP. </a:t>
            </a:r>
          </a:p>
          <a:p>
            <a:pPr marL="285750" indent="-285750">
              <a:buFontTx/>
              <a:buChar char="-"/>
            </a:pPr>
            <a:r>
              <a:rPr lang="en-GB" sz="1050" dirty="0"/>
              <a:t>The </a:t>
            </a:r>
            <a:r>
              <a:rPr lang="en-GB" sz="1050" dirty="0" err="1"/>
              <a:t>hist_grad_boost</a:t>
            </a:r>
            <a:r>
              <a:rPr lang="en-GB" sz="1050" dirty="0"/>
              <a:t> models yield the same best hyper parameter across all metric types. Also does </a:t>
            </a:r>
            <a:r>
              <a:rPr lang="en-GB" sz="1050" dirty="0" err="1"/>
              <a:t>lightgbm</a:t>
            </a:r>
            <a:r>
              <a:rPr lang="en-GB" sz="1050" dirty="0"/>
              <a:t> model.</a:t>
            </a:r>
            <a:endParaRPr lang="en-GB" sz="105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8A7D98-83FA-0196-31C4-0B99B40219AE}"/>
              </a:ext>
            </a:extLst>
          </p:cNvPr>
          <p:cNvCxnSpPr/>
          <p:nvPr/>
        </p:nvCxnSpPr>
        <p:spPr>
          <a:xfrm>
            <a:off x="3663950" y="3071072"/>
            <a:ext cx="495300" cy="361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7F1E28-80F9-AE32-CE81-7713A4474CC9}"/>
              </a:ext>
            </a:extLst>
          </p:cNvPr>
          <p:cNvCxnSpPr>
            <a:cxnSpLocks/>
          </p:cNvCxnSpPr>
          <p:nvPr/>
        </p:nvCxnSpPr>
        <p:spPr>
          <a:xfrm flipH="1">
            <a:off x="7042150" y="3082955"/>
            <a:ext cx="469900" cy="356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F200C-DD5E-923A-8075-6454FD354764}"/>
              </a:ext>
            </a:extLst>
          </p:cNvPr>
          <p:cNvCxnSpPr>
            <a:cxnSpLocks/>
          </p:cNvCxnSpPr>
          <p:nvPr/>
        </p:nvCxnSpPr>
        <p:spPr>
          <a:xfrm>
            <a:off x="5471160" y="3045434"/>
            <a:ext cx="3312" cy="369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D735EE-21F9-5873-35FA-C630C49CA0CB}"/>
              </a:ext>
            </a:extLst>
          </p:cNvPr>
          <p:cNvSpPr txBox="1"/>
          <p:nvPr/>
        </p:nvSpPr>
        <p:spPr>
          <a:xfrm>
            <a:off x="2970355" y="2322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Model performance evaluation</a:t>
            </a:r>
            <a:endParaRPr lang="LID4096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8DA3DE-80D5-E0D7-1610-F00DBED74B1E}"/>
              </a:ext>
            </a:extLst>
          </p:cNvPr>
          <p:cNvSpPr txBox="1"/>
          <p:nvPr/>
        </p:nvSpPr>
        <p:spPr>
          <a:xfrm>
            <a:off x="3251200" y="780763"/>
            <a:ext cx="7802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 err="1"/>
              <a:t>GridSearch</a:t>
            </a:r>
            <a:r>
              <a:rPr lang="en-GB" sz="1400" dirty="0"/>
              <a:t> results with the best score for each corresponding metric</a:t>
            </a:r>
            <a:endParaRPr lang="LID4096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0E4706-1B2F-DE16-E816-D427AD20922B}"/>
              </a:ext>
            </a:extLst>
          </p:cNvPr>
          <p:cNvSpPr txBox="1"/>
          <p:nvPr/>
        </p:nvSpPr>
        <p:spPr>
          <a:xfrm>
            <a:off x="8040123" y="3638662"/>
            <a:ext cx="18785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The table is sorted by TP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7085D1F-4586-9722-1735-AF959CD6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03" y="1096291"/>
            <a:ext cx="1924126" cy="188804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5E701A-6206-5167-C021-0032046FD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95" y="1126617"/>
            <a:ext cx="1930139" cy="188804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30974F-5ABF-81D4-0206-6D3E12C4D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857" y="1088540"/>
            <a:ext cx="1815895" cy="18880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6E8B49B-59BE-BA24-583A-59820ED66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713" y="3477057"/>
            <a:ext cx="5312410" cy="19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0A71-FFFF-524B-DF8A-1AABC955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855"/>
            <a:ext cx="10515600" cy="1325563"/>
          </a:xfrm>
        </p:spPr>
        <p:txBody>
          <a:bodyPr/>
          <a:lstStyle/>
          <a:p>
            <a:r>
              <a:rPr lang="en-GB" dirty="0"/>
              <a:t>Model deployment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DF5E83-FE54-DE23-219D-AD752F1B3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90709"/>
            <a:ext cx="11226150" cy="454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lang="LID4096" altLang="LID4096" sz="1200" b="1" dirty="0">
                <a:solidFill>
                  <a:srgbClr val="404040"/>
                </a:solidFill>
                <a:latin typeface="Aptos "/>
              </a:rPr>
              <a:t>Flask API Integration:</a:t>
            </a:r>
            <a:endParaRPr lang="en-GB" altLang="LID4096" sz="1200" b="1" dirty="0">
              <a:solidFill>
                <a:srgbClr val="404040"/>
              </a:solidFill>
              <a:latin typeface="Apto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Developed a Flask API to facilitate communication between the data and the models for predictions.</a:t>
            </a:r>
            <a:r>
              <a:rPr lang="en-GB" altLang="LID4096" sz="1200" dirty="0">
                <a:solidFill>
                  <a:srgbClr val="404040"/>
                </a:solidFill>
                <a:latin typeface="Aptos "/>
              </a:rPr>
              <a:t> </a:t>
            </a: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Deployed three models, each with its own dedicated API endpoint:</a:t>
            </a:r>
            <a:endParaRPr lang="en-GB" altLang="LID4096" sz="1200" dirty="0">
              <a:solidFill>
                <a:srgbClr val="404040"/>
              </a:solidFill>
              <a:latin typeface="Aptos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tabLst/>
            </a:pP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predict_personal_loan_hgb (Histogram-Based Gradient Boosting)</a:t>
            </a:r>
            <a:endParaRPr lang="en-GB" altLang="LID4096" sz="1200" dirty="0">
              <a:solidFill>
                <a:srgbClr val="404040"/>
              </a:solidFill>
              <a:latin typeface="Aptos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tabLst/>
            </a:pP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predict_personal_loan_lgb (LightGBM)</a:t>
            </a:r>
            <a:endParaRPr lang="en-GB" altLang="LID4096" sz="1200" dirty="0">
              <a:solidFill>
                <a:srgbClr val="404040"/>
              </a:solidFill>
              <a:latin typeface="Aptos 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tabLst/>
            </a:pP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predict_personal_loan_xgb (XGBoost)</a:t>
            </a:r>
            <a:endParaRPr lang="en-GB" altLang="LID4096" sz="1200" dirty="0">
              <a:solidFill>
                <a:srgbClr val="404040"/>
              </a:solidFill>
              <a:latin typeface="Apto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/>
            </a:pPr>
            <a:endParaRPr lang="LID4096" altLang="LID4096" sz="1200" dirty="0">
              <a:solidFill>
                <a:srgbClr val="404040"/>
              </a:solidFill>
              <a:latin typeface="Aptos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/>
            </a:pPr>
            <a:r>
              <a:rPr lang="LID4096" altLang="LID4096" sz="1200" b="1" dirty="0">
                <a:solidFill>
                  <a:srgbClr val="404040"/>
                </a:solidFill>
                <a:latin typeface="Aptos "/>
              </a:rPr>
              <a:t>Containerization with Docker:</a:t>
            </a:r>
            <a:endParaRPr lang="en-GB" altLang="LID4096" sz="1200" b="1" dirty="0">
              <a:solidFill>
                <a:srgbClr val="404040"/>
              </a:solidFill>
              <a:latin typeface="Aptos 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LID4096" altLang="LID4096" sz="1200" dirty="0">
                <a:solidFill>
                  <a:srgbClr val="404040"/>
                </a:solidFill>
                <a:latin typeface="Aptos "/>
              </a:rPr>
              <a:t>Created a Dockerfile to containerize the application, ensuring seamless portability across different environments and simplifying deployment.</a:t>
            </a:r>
          </a:p>
          <a:p>
            <a:pPr marL="0" indent="0" algn="l">
              <a:spcBef>
                <a:spcPts val="0"/>
              </a:spcBef>
              <a:buNone/>
            </a:pPr>
            <a:endParaRPr lang="en-GB" sz="1200" b="1" i="0" dirty="0">
              <a:solidFill>
                <a:srgbClr val="404040"/>
              </a:solidFill>
              <a:effectLst/>
              <a:latin typeface="Aptos 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GB" sz="1200" b="1" i="0" dirty="0">
                <a:solidFill>
                  <a:srgbClr val="404040"/>
                </a:solidFill>
                <a:effectLst/>
                <a:latin typeface="Aptos "/>
              </a:rPr>
              <a:t>Testing the API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b="0" i="0" dirty="0">
                <a:solidFill>
                  <a:srgbClr val="404040"/>
                </a:solidFill>
                <a:effectLst/>
                <a:latin typeface="Aptos "/>
              </a:rPr>
              <a:t>To test the API, build and run the Docker container using the following commands (they were given in the Docker file as well) and use Postman: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endParaRPr kumimoji="0" lang="en-GB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docker build -t 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loan_classification:latest</a:t>
            </a: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-f 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Dockerfile</a:t>
            </a: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docker run -p 5000:5000 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loan_classification:latest</a:t>
            </a:r>
            <a:endParaRPr kumimoji="0" lang="en-GB" altLang="LID4096" sz="9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ptos 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endParaRPr lang="en-GB" altLang="LID4096" sz="1200" dirty="0">
              <a:latin typeface="Aptos 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GB" sz="1200" b="1" i="0" dirty="0">
                <a:solidFill>
                  <a:srgbClr val="404040"/>
                </a:solidFill>
                <a:effectLst/>
                <a:latin typeface="Aptos "/>
              </a:rPr>
              <a:t>Example API Request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GB" sz="1200" b="0" i="0" dirty="0">
                <a:solidFill>
                  <a:srgbClr val="404040"/>
                </a:solidFill>
                <a:effectLst/>
                <a:latin typeface="Aptos "/>
              </a:rPr>
              <a:t>Below is an example of the required JSON input for the API: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"age": 27,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"income": 180,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"family": 1,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ccavg</a:t>
            </a: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": 6.2,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"mortgage": 0,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cd_acc</a:t>
            </a: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": 1,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"county": "Los Angeles",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  "</a:t>
            </a:r>
            <a:r>
              <a:rPr kumimoji="0" lang="en-GB" altLang="LID4096" sz="9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graduation_level</a:t>
            </a: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": 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0" lang="en-GB" altLang="LID4096" sz="9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ptos "/>
              </a:rPr>
              <a:t>}</a:t>
            </a:r>
            <a:endParaRPr kumimoji="0" lang="LID4096" altLang="LID4096" sz="9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ptos 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53A0F-4AC9-53B5-FF73-041DC83B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275" y="3994673"/>
            <a:ext cx="4570445" cy="2247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D6AFC0-C586-8924-D844-ADAACCFABF21}"/>
              </a:ext>
            </a:extLst>
          </p:cNvPr>
          <p:cNvSpPr txBox="1"/>
          <p:nvPr/>
        </p:nvSpPr>
        <p:spPr>
          <a:xfrm>
            <a:off x="7665473" y="6381862"/>
            <a:ext cx="18785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/>
              <a:t>API example screenshot from Postman</a:t>
            </a:r>
          </a:p>
        </p:txBody>
      </p:sp>
    </p:spTree>
    <p:extLst>
      <p:ext uri="{BB962C8B-B14F-4D97-AF65-F5344CB8AC3E}">
        <p14:creationId xmlns:p14="http://schemas.microsoft.com/office/powerpoint/2010/main" val="7490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</vt:lpstr>
      <vt:lpstr>Aptos Display</vt:lpstr>
      <vt:lpstr>Arial</vt:lpstr>
      <vt:lpstr>Inter</vt:lpstr>
      <vt:lpstr>system-ui</vt:lpstr>
      <vt:lpstr>Office Theme</vt:lpstr>
      <vt:lpstr>Task Explanation</vt:lpstr>
      <vt:lpstr>Process Overview: Data Cleaning and Model Building</vt:lpstr>
      <vt:lpstr>Data visualization – on the original data after cleaning</vt:lpstr>
      <vt:lpstr>PowerPoint Presentation</vt:lpstr>
      <vt:lpstr>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Azizjon Turaev</dc:creator>
  <cp:lastModifiedBy>Azizjon Turaev</cp:lastModifiedBy>
  <cp:revision>25</cp:revision>
  <dcterms:created xsi:type="dcterms:W3CDTF">2025-02-13T02:07:09Z</dcterms:created>
  <dcterms:modified xsi:type="dcterms:W3CDTF">2025-02-14T04:34:08Z</dcterms:modified>
</cp:coreProperties>
</file>