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8" r:id="rId1"/>
  </p:sldMasterIdLst>
  <p:sldIdLst>
    <p:sldId id="256" r:id="rId2"/>
    <p:sldId id="282" r:id="rId3"/>
    <p:sldId id="308" r:id="rId4"/>
    <p:sldId id="309" r:id="rId5"/>
    <p:sldId id="280" r:id="rId6"/>
    <p:sldId id="281" r:id="rId7"/>
    <p:sldId id="279" r:id="rId8"/>
    <p:sldId id="283" r:id="rId9"/>
    <p:sldId id="294" r:id="rId10"/>
    <p:sldId id="293" r:id="rId11"/>
    <p:sldId id="295" r:id="rId12"/>
    <p:sldId id="257" r:id="rId13"/>
    <p:sldId id="258" r:id="rId14"/>
    <p:sldId id="296" r:id="rId15"/>
    <p:sldId id="259" r:id="rId16"/>
    <p:sldId id="260" r:id="rId17"/>
    <p:sldId id="305" r:id="rId18"/>
    <p:sldId id="306" r:id="rId19"/>
    <p:sldId id="307" r:id="rId20"/>
    <p:sldId id="297" r:id="rId21"/>
    <p:sldId id="299" r:id="rId22"/>
    <p:sldId id="303" r:id="rId23"/>
    <p:sldId id="300" r:id="rId24"/>
    <p:sldId id="298" r:id="rId25"/>
    <p:sldId id="304" r:id="rId26"/>
    <p:sldId id="301" r:id="rId27"/>
    <p:sldId id="302" r:id="rId28"/>
    <p:sldId id="262" r:id="rId29"/>
    <p:sldId id="263" r:id="rId30"/>
    <p:sldId id="286" r:id="rId31"/>
    <p:sldId id="285" r:id="rId32"/>
    <p:sldId id="287" r:id="rId33"/>
    <p:sldId id="288" r:id="rId34"/>
    <p:sldId id="284" r:id="rId35"/>
    <p:sldId id="291" r:id="rId36"/>
    <p:sldId id="289"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ishwarja Chakma" initials="AC" lastIdx="1" clrIdx="0">
    <p:extLst>
      <p:ext uri="{19B8F6BF-5375-455C-9EA6-DF929625EA0E}">
        <p15:presenceInfo xmlns:p15="http://schemas.microsoft.com/office/powerpoint/2012/main" xmlns="" userId="05ffcd3e75fce03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78" autoAdjust="0"/>
    <p:restoredTop sz="94660"/>
  </p:normalViewPr>
  <p:slideViewPr>
    <p:cSldViewPr snapToGrid="0">
      <p:cViewPr varScale="1">
        <p:scale>
          <a:sx n="74" d="100"/>
          <a:sy n="74" d="100"/>
        </p:scale>
        <p:origin x="-504"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F5D124E-F65A-4E63-897B-47049E52F713}" type="doc">
      <dgm:prSet loTypeId="urn:microsoft.com/office/officeart/2005/8/layout/radial3" loCatId="cycle" qsTypeId="urn:microsoft.com/office/officeart/2005/8/quickstyle/simple1" qsCatId="simple" csTypeId="urn:microsoft.com/office/officeart/2005/8/colors/accent0_2" csCatId="mainScheme" phldr="1"/>
      <dgm:spPr/>
    </dgm:pt>
    <dgm:pt modelId="{ECDC657A-76FF-426A-89FF-BC66445C0855}" type="pres">
      <dgm:prSet presAssocID="{6F5D124E-F65A-4E63-897B-47049E52F713}" presName="composite" presStyleCnt="0">
        <dgm:presLayoutVars>
          <dgm:chMax val="1"/>
          <dgm:dir/>
          <dgm:resizeHandles val="exact"/>
        </dgm:presLayoutVars>
      </dgm:prSet>
      <dgm:spPr/>
    </dgm:pt>
    <dgm:pt modelId="{26F33CE2-F974-4C20-99F3-7FACAC2BE2DC}" type="pres">
      <dgm:prSet presAssocID="{6F5D124E-F65A-4E63-897B-47049E52F713}" presName="radial" presStyleCnt="0">
        <dgm:presLayoutVars>
          <dgm:animLvl val="ctr"/>
        </dgm:presLayoutVars>
      </dgm:prSet>
      <dgm:spPr/>
    </dgm:pt>
  </dgm:ptLst>
  <dgm:cxnLst>
    <dgm:cxn modelId="{54093F3D-B4BD-434B-A1A7-4DC04E6902D1}" type="presOf" srcId="{6F5D124E-F65A-4E63-897B-47049E52F713}" destId="{ECDC657A-76FF-426A-89FF-BC66445C0855}" srcOrd="0" destOrd="0" presId="urn:microsoft.com/office/officeart/2005/8/layout/radial3"/>
    <dgm:cxn modelId="{18E56032-C60D-4DF7-BBE5-87C2719BC670}" type="presParOf" srcId="{ECDC657A-76FF-426A-89FF-BC66445C0855}" destId="{26F33CE2-F974-4C20-99F3-7FACAC2BE2DC}" srcOrd="0" destOrd="0" presId="urn:microsoft.com/office/officeart/2005/8/layout/radial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119514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58599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660359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45401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32483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695192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pPr/>
              <a:t>1/13/2019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pPr/>
              <a:t>‹#›</a:t>
            </a:fld>
            <a:endParaRPr lang="en-US" dirty="0"/>
          </a:p>
        </p:txBody>
      </p:sp>
    </p:spTree>
    <p:extLst>
      <p:ext uri="{BB962C8B-B14F-4D97-AF65-F5344CB8AC3E}">
        <p14:creationId xmlns:p14="http://schemas.microsoft.com/office/powerpoint/2010/main" val="40035925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362747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45254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56593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pPr/>
              <a:t>1/13/2019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pPr/>
              <a:t>‹#›</a:t>
            </a:fld>
            <a:endParaRPr lang="en-US" dirty="0"/>
          </a:p>
        </p:txBody>
      </p:sp>
    </p:spTree>
    <p:extLst>
      <p:ext uri="{BB962C8B-B14F-4D97-AF65-F5344CB8AC3E}">
        <p14:creationId xmlns:p14="http://schemas.microsoft.com/office/powerpoint/2010/main" val="38386302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70829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1/13/2019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068860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856644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pPr/>
              <a:t>1/13/2019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pPr/>
              <a:t>‹#›</a:t>
            </a:fld>
            <a:endParaRPr lang="en-US" dirty="0"/>
          </a:p>
        </p:txBody>
      </p:sp>
    </p:spTree>
    <p:extLst>
      <p:ext uri="{BB962C8B-B14F-4D97-AF65-F5344CB8AC3E}">
        <p14:creationId xmlns:p14="http://schemas.microsoft.com/office/powerpoint/2010/main" val="33574469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173593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1/13/2019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24638"/>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 id="2147483810" r:id="rId12"/>
    <p:sldLayoutId id="2147483811" r:id="rId13"/>
    <p:sldLayoutId id="2147483812" r:id="rId14"/>
    <p:sldLayoutId id="2147483813" r:id="rId15"/>
    <p:sldLayoutId id="214748381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E2B75AD-12FF-477D-8F65-B84F95C6B44B}"/>
              </a:ext>
            </a:extLst>
          </p:cNvPr>
          <p:cNvSpPr>
            <a:spLocks noGrp="1"/>
          </p:cNvSpPr>
          <p:nvPr>
            <p:ph type="title"/>
          </p:nvPr>
        </p:nvSpPr>
        <p:spPr/>
        <p:txBody>
          <a:bodyPr>
            <a:normAutofit fontScale="90000"/>
          </a:bodyPr>
          <a:lstStyle/>
          <a:p>
            <a:pPr algn="ctr"/>
            <a:r>
              <a:rPr lang="en-US" sz="2400" b="1" kern="0" cap="none" spc="-10" dirty="0">
                <a:ln>
                  <a:noFill/>
                </a:ln>
                <a:solidFill>
                  <a:schemeClr val="accent2">
                    <a:lumMod val="75000"/>
                  </a:schemeClr>
                </a:solidFill>
                <a:latin typeface="Times New Roman" pitchFamily="18" charset="0"/>
                <a:cs typeface="Times New Roman" pitchFamily="18" charset="0"/>
              </a:rPr>
              <a:t>            </a:t>
            </a:r>
            <a:r>
              <a:rPr lang="en-US" sz="2800" b="1" kern="0" cap="none" spc="-10" dirty="0">
                <a:ln>
                  <a:noFill/>
                </a:ln>
                <a:solidFill>
                  <a:schemeClr val="accent2">
                    <a:lumMod val="75000"/>
                  </a:schemeClr>
                </a:solidFill>
                <a:latin typeface="Times New Roman" pitchFamily="18" charset="0"/>
                <a:cs typeface="Times New Roman" pitchFamily="18" charset="0"/>
              </a:rPr>
              <a:t>Bangladesh University of Business and Technology </a:t>
            </a:r>
            <a:br>
              <a:rPr lang="en-US" sz="2800" b="1" kern="0" cap="none" spc="-10" dirty="0">
                <a:ln>
                  <a:noFill/>
                </a:ln>
                <a:solidFill>
                  <a:schemeClr val="accent2">
                    <a:lumMod val="75000"/>
                  </a:schemeClr>
                </a:solidFill>
                <a:latin typeface="Times New Roman" pitchFamily="18" charset="0"/>
                <a:cs typeface="Times New Roman" pitchFamily="18" charset="0"/>
              </a:rPr>
            </a:br>
            <a:r>
              <a:rPr lang="en-US" sz="2800" b="1" kern="0" cap="none" spc="-10" dirty="0">
                <a:ln>
                  <a:noFill/>
                </a:ln>
                <a:solidFill>
                  <a:schemeClr val="accent2">
                    <a:lumMod val="75000"/>
                  </a:schemeClr>
                </a:solidFill>
                <a:latin typeface="Times New Roman" pitchFamily="18" charset="0"/>
                <a:cs typeface="Times New Roman" pitchFamily="18" charset="0"/>
              </a:rPr>
              <a:t>                                               </a:t>
            </a:r>
            <a:endParaRPr lang="en-US" sz="2800" b="1" kern="0" cap="none" spc="-10" dirty="0">
              <a:ln>
                <a:noFill/>
              </a:ln>
              <a:solidFill>
                <a:schemeClr val="accent3">
                  <a:lumMod val="60000"/>
                  <a:lumOff val="40000"/>
                </a:schemeClr>
              </a:solidFill>
              <a:latin typeface="Times New Roman" pitchFamily="18" charset="0"/>
              <a:cs typeface="Times New Roman" pitchFamily="18" charset="0"/>
            </a:endParaRPr>
          </a:p>
        </p:txBody>
      </p:sp>
      <p:sp>
        <p:nvSpPr>
          <p:cNvPr id="3" name="Subtitle 2">
            <a:extLst>
              <a:ext uri="{FF2B5EF4-FFF2-40B4-BE49-F238E27FC236}">
                <a16:creationId xmlns:a16="http://schemas.microsoft.com/office/drawing/2014/main" xmlns="" id="{398C20A3-1F22-4B5C-96BD-9BB4350AA88F}"/>
              </a:ext>
            </a:extLst>
          </p:cNvPr>
          <p:cNvSpPr>
            <a:spLocks noGrp="1"/>
          </p:cNvSpPr>
          <p:nvPr>
            <p:ph type="body" idx="1"/>
          </p:nvPr>
        </p:nvSpPr>
        <p:spPr>
          <a:xfrm>
            <a:off x="2072081" y="1736521"/>
            <a:ext cx="6014906" cy="1000723"/>
          </a:xfrm>
        </p:spPr>
        <p:txBody>
          <a:bodyPr>
            <a:normAutofit fontScale="70000" lnSpcReduction="20000"/>
          </a:bodyPr>
          <a:lstStyle/>
          <a:p>
            <a:pPr algn="ctr"/>
            <a:r>
              <a:rPr lang="en-US" sz="3200" b="1" dirty="0">
                <a:solidFill>
                  <a:schemeClr val="tx2">
                    <a:lumMod val="75000"/>
                  </a:schemeClr>
                </a:solidFill>
                <a:latin typeface="Times New Roman" panose="02020603050405020304" pitchFamily="18" charset="0"/>
                <a:cs typeface="Times New Roman" panose="02020603050405020304" pitchFamily="18" charset="0"/>
              </a:rPr>
              <a:t>Web Database Programming</a:t>
            </a:r>
          </a:p>
          <a:p>
            <a:pPr algn="ctr"/>
            <a:r>
              <a:rPr lang="en-US" sz="3200" b="1" dirty="0">
                <a:solidFill>
                  <a:schemeClr val="tx2">
                    <a:lumMod val="75000"/>
                  </a:schemeClr>
                </a:solidFill>
                <a:latin typeface="Times New Roman" panose="02020603050405020304" pitchFamily="18" charset="0"/>
                <a:cs typeface="Times New Roman" panose="02020603050405020304" pitchFamily="18" charset="0"/>
              </a:rPr>
              <a:t>Project Name: ERP System for eBay.in Sellers</a:t>
            </a:r>
          </a:p>
          <a:p>
            <a:endParaRPr lang="en-US" dirty="0">
              <a:solidFill>
                <a:schemeClr val="tx1"/>
              </a:solidFill>
            </a:endParaRPr>
          </a:p>
        </p:txBody>
      </p:sp>
      <p:sp>
        <p:nvSpPr>
          <p:cNvPr id="5" name="Content Placeholder 4">
            <a:extLst>
              <a:ext uri="{FF2B5EF4-FFF2-40B4-BE49-F238E27FC236}">
                <a16:creationId xmlns:a16="http://schemas.microsoft.com/office/drawing/2014/main" xmlns="" id="{9CF8C5BB-CDF9-4F6C-8FF1-2A80AF1296A0}"/>
              </a:ext>
            </a:extLst>
          </p:cNvPr>
          <p:cNvSpPr>
            <a:spLocks noGrp="1"/>
          </p:cNvSpPr>
          <p:nvPr>
            <p:ph sz="half" idx="2"/>
          </p:nvPr>
        </p:nvSpPr>
        <p:spPr>
          <a:xfrm>
            <a:off x="-828942" y="4038779"/>
            <a:ext cx="6231452" cy="1384999"/>
          </a:xfrm>
        </p:spPr>
        <p:txBody>
          <a:bodyPr>
            <a:normAutofit/>
          </a:bodyPr>
          <a:lstStyle/>
          <a:p>
            <a:pPr marL="1733550" indent="0">
              <a:lnSpc>
                <a:spcPct val="100000"/>
              </a:lnSpc>
              <a:spcBef>
                <a:spcPts val="100"/>
              </a:spcBef>
              <a:buNone/>
            </a:pPr>
            <a:r>
              <a:rPr lang="en-CA" altLang="en-US" b="1" dirty="0">
                <a:latin typeface="Times New Roman" pitchFamily="18" charset="0"/>
                <a:cs typeface="Times New Roman" pitchFamily="18" charset="0"/>
              </a:rPr>
              <a:t>Submitted By:</a:t>
            </a:r>
          </a:p>
          <a:p>
            <a:pPr marL="1733550" indent="0">
              <a:lnSpc>
                <a:spcPct val="100000"/>
              </a:lnSpc>
              <a:spcBef>
                <a:spcPts val="100"/>
              </a:spcBef>
              <a:buNone/>
            </a:pPr>
            <a:r>
              <a:rPr lang="en-CA" spc="-5" dirty="0">
                <a:latin typeface="Times New Roman" pitchFamily="18" charset="0"/>
                <a:cs typeface="Times New Roman" pitchFamily="18" charset="0"/>
              </a:rPr>
              <a:t>Md. </a:t>
            </a:r>
            <a:r>
              <a:rPr lang="en-CA" spc="-5" dirty="0" err="1">
                <a:latin typeface="Times New Roman" pitchFamily="18" charset="0"/>
                <a:cs typeface="Times New Roman" pitchFamily="18" charset="0"/>
              </a:rPr>
              <a:t>Azizur</a:t>
            </a:r>
            <a:r>
              <a:rPr lang="en-CA" spc="-5" dirty="0">
                <a:latin typeface="Times New Roman" pitchFamily="18" charset="0"/>
                <a:cs typeface="Times New Roman" pitchFamily="18" charset="0"/>
              </a:rPr>
              <a:t> Rahman</a:t>
            </a:r>
          </a:p>
          <a:p>
            <a:pPr marL="1733550" indent="0">
              <a:lnSpc>
                <a:spcPct val="100000"/>
              </a:lnSpc>
              <a:spcBef>
                <a:spcPts val="100"/>
              </a:spcBef>
              <a:buNone/>
            </a:pPr>
            <a:r>
              <a:rPr lang="en-CA" spc="-5" dirty="0">
                <a:latin typeface="Times New Roman" pitchFamily="18" charset="0"/>
                <a:cs typeface="Times New Roman" pitchFamily="18" charset="0"/>
              </a:rPr>
              <a:t>Md. Nazmul Haque</a:t>
            </a:r>
          </a:p>
          <a:p>
            <a:pPr marL="1733550" indent="0">
              <a:lnSpc>
                <a:spcPct val="100000"/>
              </a:lnSpc>
              <a:spcBef>
                <a:spcPts val="100"/>
              </a:spcBef>
              <a:buNone/>
            </a:pPr>
            <a:r>
              <a:rPr lang="en-CA" spc="-5" dirty="0">
                <a:latin typeface="Times New Roman" pitchFamily="18" charset="0"/>
                <a:cs typeface="Times New Roman" pitchFamily="18" charset="0"/>
              </a:rPr>
              <a:t>Department Of </a:t>
            </a:r>
            <a:r>
              <a:rPr lang="en-CA" spc="-15" dirty="0">
                <a:latin typeface="Times New Roman" pitchFamily="18" charset="0"/>
                <a:cs typeface="Times New Roman" pitchFamily="18" charset="0"/>
              </a:rPr>
              <a:t>Computer </a:t>
            </a:r>
            <a:r>
              <a:rPr lang="en-CA" spc="-10" dirty="0">
                <a:latin typeface="Times New Roman" pitchFamily="18" charset="0"/>
                <a:cs typeface="Times New Roman" pitchFamily="18" charset="0"/>
              </a:rPr>
              <a:t>Engineering</a:t>
            </a:r>
          </a:p>
          <a:p>
            <a:pPr marL="1733550" indent="0">
              <a:lnSpc>
                <a:spcPct val="100000"/>
              </a:lnSpc>
              <a:spcBef>
                <a:spcPts val="100"/>
              </a:spcBef>
              <a:buNone/>
            </a:pPr>
            <a:endParaRPr lang="en-CA" spc="-10" dirty="0">
              <a:latin typeface="Times New Roman" pitchFamily="18" charset="0"/>
              <a:cs typeface="Times New Roman" pitchFamily="18" charset="0"/>
            </a:endParaRPr>
          </a:p>
          <a:p>
            <a:endParaRPr lang="en-US" dirty="0"/>
          </a:p>
        </p:txBody>
      </p:sp>
      <p:sp>
        <p:nvSpPr>
          <p:cNvPr id="11" name="Content Placeholder 10">
            <a:extLst>
              <a:ext uri="{FF2B5EF4-FFF2-40B4-BE49-F238E27FC236}">
                <a16:creationId xmlns:a16="http://schemas.microsoft.com/office/drawing/2014/main" xmlns="" id="{A5AC5B3F-B436-47CD-9CEC-C94661C9DC2F}"/>
              </a:ext>
            </a:extLst>
          </p:cNvPr>
          <p:cNvSpPr>
            <a:spLocks noGrp="1"/>
          </p:cNvSpPr>
          <p:nvPr>
            <p:ph sz="quarter" idx="4"/>
          </p:nvPr>
        </p:nvSpPr>
        <p:spPr>
          <a:xfrm>
            <a:off x="5402510" y="4025900"/>
            <a:ext cx="4261608" cy="1384999"/>
          </a:xfrm>
        </p:spPr>
        <p:txBody>
          <a:bodyPr>
            <a:normAutofit/>
          </a:bodyPr>
          <a:lstStyle/>
          <a:p>
            <a:pPr marL="0" indent="0" algn="r">
              <a:spcBef>
                <a:spcPts val="0"/>
              </a:spcBef>
              <a:buClrTx/>
              <a:buSzTx/>
              <a:buNone/>
              <a:defRPr/>
            </a:pPr>
            <a:r>
              <a:rPr lang="en-US" altLang="en-US" b="1" dirty="0">
                <a:solidFill>
                  <a:prstClr val="black"/>
                </a:solidFill>
                <a:latin typeface="Times New Roman" pitchFamily="18" charset="0"/>
                <a:cs typeface="Times New Roman" pitchFamily="18" charset="0"/>
              </a:rPr>
              <a:t>Supervised By:</a:t>
            </a:r>
          </a:p>
          <a:p>
            <a:pPr marL="0" indent="0" algn="r">
              <a:spcBef>
                <a:spcPts val="0"/>
              </a:spcBef>
              <a:buClrTx/>
              <a:buSzTx/>
              <a:buNone/>
              <a:defRPr/>
            </a:pPr>
            <a:r>
              <a:rPr lang="en-US" altLang="en-US" b="1" dirty="0" err="1">
                <a:solidFill>
                  <a:prstClr val="black"/>
                </a:solidFill>
                <a:latin typeface="Times New Roman" pitchFamily="18" charset="0"/>
                <a:cs typeface="Times New Roman" pitchFamily="18" charset="0"/>
              </a:rPr>
              <a:t>Sadah</a:t>
            </a:r>
            <a:r>
              <a:rPr lang="en-US" altLang="en-US" b="1" dirty="0">
                <a:solidFill>
                  <a:prstClr val="black"/>
                </a:solidFill>
                <a:latin typeface="Times New Roman" pitchFamily="18" charset="0"/>
                <a:cs typeface="Times New Roman" pitchFamily="18" charset="0"/>
              </a:rPr>
              <a:t> Anjum </a:t>
            </a:r>
            <a:r>
              <a:rPr lang="en-US" altLang="en-US" b="1" dirty="0" err="1">
                <a:solidFill>
                  <a:prstClr val="black"/>
                </a:solidFill>
                <a:latin typeface="Times New Roman" pitchFamily="18" charset="0"/>
                <a:cs typeface="Times New Roman" pitchFamily="18" charset="0"/>
              </a:rPr>
              <a:t>Shanto</a:t>
            </a:r>
            <a:endParaRPr lang="en-US" altLang="en-US" b="1" dirty="0">
              <a:solidFill>
                <a:prstClr val="black"/>
              </a:solidFill>
              <a:latin typeface="Times New Roman" pitchFamily="18" charset="0"/>
              <a:cs typeface="Times New Roman" pitchFamily="18" charset="0"/>
            </a:endParaRPr>
          </a:p>
          <a:p>
            <a:pPr marL="0" indent="0" algn="r">
              <a:spcBef>
                <a:spcPts val="0"/>
              </a:spcBef>
              <a:buClrTx/>
              <a:buSzTx/>
              <a:buNone/>
              <a:defRPr/>
            </a:pPr>
            <a:r>
              <a:rPr lang="en-US" spc="-5" dirty="0">
                <a:solidFill>
                  <a:prstClr val="black"/>
                </a:solidFill>
                <a:latin typeface="Times New Roman" pitchFamily="18" charset="0"/>
                <a:cs typeface="Times New Roman" pitchFamily="18" charset="0"/>
              </a:rPr>
              <a:t>Department Of </a:t>
            </a:r>
            <a:r>
              <a:rPr lang="en-US" spc="-15" dirty="0">
                <a:solidFill>
                  <a:prstClr val="black"/>
                </a:solidFill>
                <a:latin typeface="Times New Roman" pitchFamily="18" charset="0"/>
                <a:cs typeface="Times New Roman" pitchFamily="18" charset="0"/>
              </a:rPr>
              <a:t>Computer </a:t>
            </a:r>
            <a:r>
              <a:rPr lang="en-US" spc="-10" dirty="0">
                <a:solidFill>
                  <a:prstClr val="black"/>
                </a:solidFill>
                <a:latin typeface="Times New Roman" pitchFamily="18" charset="0"/>
                <a:cs typeface="Times New Roman" pitchFamily="18" charset="0"/>
              </a:rPr>
              <a:t>Engineering                                      BUBT</a:t>
            </a:r>
          </a:p>
          <a:p>
            <a:endParaRPr lang="en-US" dirty="0"/>
          </a:p>
        </p:txBody>
      </p:sp>
    </p:spTree>
    <p:extLst>
      <p:ext uri="{BB962C8B-B14F-4D97-AF65-F5344CB8AC3E}">
        <p14:creationId xmlns:p14="http://schemas.microsoft.com/office/powerpoint/2010/main" val="317031754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47A52B63-6049-4B7D-954F-A937E7133864}"/>
              </a:ext>
            </a:extLst>
          </p:cNvPr>
          <p:cNvSpPr/>
          <p:nvPr/>
        </p:nvSpPr>
        <p:spPr>
          <a:xfrm>
            <a:off x="908276" y="1161936"/>
            <a:ext cx="8379273" cy="523220"/>
          </a:xfrm>
          <a:prstGeom prst="rect">
            <a:avLst/>
          </a:prstGeom>
        </p:spPr>
        <p:txBody>
          <a:bodyPr wrap="square">
            <a:spAutoFit/>
          </a:bodyPr>
          <a:lstStyle/>
          <a:p>
            <a:r>
              <a:rPr lang="en-US" sz="2800" dirty="0">
                <a:solidFill>
                  <a:schemeClr val="tx2"/>
                </a:solidFill>
                <a:latin typeface="Times New Roman" panose="02020603050405020304" pitchFamily="18" charset="0"/>
                <a:cs typeface="Times New Roman" panose="02020603050405020304" pitchFamily="18" charset="0"/>
              </a:rPr>
              <a:t>Limitations of ERP</a:t>
            </a:r>
            <a:endParaRPr lang="en-US" sz="2800" i="0" dirty="0">
              <a:solidFill>
                <a:schemeClr val="tx2"/>
              </a:solidFill>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0C824DB1-4DC5-4D33-A6E2-027AEB33E0D7}"/>
              </a:ext>
            </a:extLst>
          </p:cNvPr>
          <p:cNvSpPr>
            <a:spLocks noGrp="1"/>
          </p:cNvSpPr>
          <p:nvPr>
            <p:ph idx="1"/>
          </p:nvPr>
        </p:nvSpPr>
        <p:spPr/>
        <p:txBody>
          <a:bodyPr>
            <a:normAutofit lnSpcReduction="10000"/>
          </a:bodyPr>
          <a:lstStyle/>
          <a:p>
            <a:pPr marL="0" indent="0">
              <a:buNone/>
            </a:pPr>
            <a:r>
              <a:rPr lang="en-US" dirty="0"/>
              <a:t> High cost.</a:t>
            </a:r>
          </a:p>
          <a:p>
            <a:pPr marL="0" indent="0">
              <a:buNone/>
            </a:pPr>
            <a:r>
              <a:rPr lang="en-US" dirty="0"/>
              <a:t> Forced change of processes.</a:t>
            </a:r>
          </a:p>
          <a:p>
            <a:pPr marL="0" indent="0">
              <a:buNone/>
            </a:pPr>
            <a:r>
              <a:rPr lang="en-US" dirty="0"/>
              <a:t> Very complex software.</a:t>
            </a:r>
          </a:p>
          <a:p>
            <a:pPr marL="0" indent="0">
              <a:buNone/>
            </a:pPr>
            <a:r>
              <a:rPr lang="en-US" dirty="0"/>
              <a:t> Lack of trained people.</a:t>
            </a:r>
          </a:p>
          <a:p>
            <a:pPr marL="0" indent="0">
              <a:buNone/>
            </a:pPr>
            <a:r>
              <a:rPr lang="en-US" dirty="0"/>
              <a:t> Flexibility of software system upgrades.</a:t>
            </a:r>
          </a:p>
          <a:p>
            <a:pPr marL="0" indent="0">
              <a:buNone/>
            </a:pPr>
            <a:r>
              <a:rPr lang="en-US" dirty="0"/>
              <a:t> Implementation timelines.</a:t>
            </a:r>
          </a:p>
          <a:p>
            <a:pPr marL="0" indent="0">
              <a:buNone/>
            </a:pPr>
            <a:r>
              <a:rPr lang="en-US" dirty="0"/>
              <a:t> Availability of internal technical knowledge and resources.</a:t>
            </a:r>
          </a:p>
          <a:p>
            <a:pPr marL="0" indent="0">
              <a:buNone/>
            </a:pPr>
            <a:r>
              <a:rPr lang="en-US" dirty="0"/>
              <a:t> Education and training.</a:t>
            </a:r>
          </a:p>
          <a:p>
            <a:pPr marL="0" indent="0">
              <a:buNone/>
            </a:pPr>
            <a:r>
              <a:rPr lang="en-US" dirty="0"/>
              <a:t> Implementation strategy and execution.</a:t>
            </a:r>
          </a:p>
          <a:p>
            <a:pPr marL="0" indent="0">
              <a:buNone/>
            </a:pPr>
            <a:r>
              <a:rPr lang="en-US" dirty="0"/>
              <a:t> Resistance to change.</a:t>
            </a:r>
          </a:p>
        </p:txBody>
      </p:sp>
    </p:spTree>
    <p:extLst>
      <p:ext uri="{BB962C8B-B14F-4D97-AF65-F5344CB8AC3E}">
        <p14:creationId xmlns:p14="http://schemas.microsoft.com/office/powerpoint/2010/main" val="1286253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47A52B63-6049-4B7D-954F-A937E7133864}"/>
              </a:ext>
            </a:extLst>
          </p:cNvPr>
          <p:cNvSpPr/>
          <p:nvPr/>
        </p:nvSpPr>
        <p:spPr>
          <a:xfrm>
            <a:off x="908276" y="1161936"/>
            <a:ext cx="8379273" cy="523220"/>
          </a:xfrm>
          <a:prstGeom prst="rect">
            <a:avLst/>
          </a:prstGeom>
        </p:spPr>
        <p:txBody>
          <a:bodyPr wrap="square">
            <a:spAutoFit/>
          </a:bodyPr>
          <a:lstStyle/>
          <a:p>
            <a:r>
              <a:rPr lang="en-US" sz="2800" dirty="0">
                <a:solidFill>
                  <a:schemeClr val="tx2"/>
                </a:solidFill>
                <a:latin typeface="Times New Roman" panose="02020603050405020304" pitchFamily="18" charset="0"/>
                <a:cs typeface="Times New Roman" panose="02020603050405020304" pitchFamily="18" charset="0"/>
              </a:rPr>
              <a:t>Features Of  ERP</a:t>
            </a:r>
            <a:endParaRPr lang="en-US" sz="2800" i="0" dirty="0">
              <a:solidFill>
                <a:schemeClr val="tx2"/>
              </a:solidFill>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0C824DB1-4DC5-4D33-A6E2-027AEB33E0D7}"/>
              </a:ext>
            </a:extLst>
          </p:cNvPr>
          <p:cNvSpPr>
            <a:spLocks noGrp="1"/>
          </p:cNvSpPr>
          <p:nvPr>
            <p:ph idx="1"/>
          </p:nvPr>
        </p:nvSpPr>
        <p:spPr/>
        <p:txBody>
          <a:bodyPr>
            <a:normAutofit/>
          </a:bodyPr>
          <a:lstStyle/>
          <a:p>
            <a:pPr marL="0" indent="0">
              <a:buNone/>
            </a:pPr>
            <a:r>
              <a:rPr lang="en-US" dirty="0"/>
              <a:t>The primary objective behind the development of the “ERP System for eBay Sellers” is as follows:</a:t>
            </a:r>
          </a:p>
          <a:p>
            <a:pPr marL="0" indent="0">
              <a:buNone/>
            </a:pPr>
            <a:r>
              <a:rPr lang="en-US" dirty="0"/>
              <a:t>1. One click profit and loss calculation before selling product on ebay.in.</a:t>
            </a:r>
          </a:p>
          <a:p>
            <a:pPr marL="0" indent="0">
              <a:buNone/>
            </a:pPr>
            <a:r>
              <a:rPr lang="en-US" dirty="0"/>
              <a:t>2. This ERP System will improve Customer Service.</a:t>
            </a:r>
          </a:p>
          <a:p>
            <a:pPr marL="0" indent="0">
              <a:buNone/>
            </a:pPr>
            <a:r>
              <a:rPr lang="en-US" dirty="0"/>
              <a:t>3. Easy manageable Inventory System.</a:t>
            </a:r>
          </a:p>
          <a:p>
            <a:pPr marL="0" indent="0">
              <a:buNone/>
            </a:pPr>
            <a:r>
              <a:rPr lang="en-US" dirty="0"/>
              <a:t>4. Centralized Data.</a:t>
            </a:r>
          </a:p>
          <a:p>
            <a:pPr marL="0" indent="0">
              <a:buNone/>
            </a:pPr>
            <a:r>
              <a:rPr lang="en-US" dirty="0"/>
              <a:t>6. Integrated Gmail to send preened template to employee, like salary received Mail,</a:t>
            </a:r>
          </a:p>
          <a:p>
            <a:pPr marL="0" indent="0">
              <a:buNone/>
            </a:pPr>
            <a:r>
              <a:rPr lang="en-US" dirty="0"/>
              <a:t>8. Friendly GUI Interface.</a:t>
            </a:r>
          </a:p>
        </p:txBody>
      </p:sp>
    </p:spTree>
    <p:extLst>
      <p:ext uri="{BB962C8B-B14F-4D97-AF65-F5344CB8AC3E}">
        <p14:creationId xmlns:p14="http://schemas.microsoft.com/office/powerpoint/2010/main" val="33727713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47A52B63-6049-4B7D-954F-A937E7133864}"/>
              </a:ext>
            </a:extLst>
          </p:cNvPr>
          <p:cNvSpPr/>
          <p:nvPr/>
        </p:nvSpPr>
        <p:spPr>
          <a:xfrm>
            <a:off x="709133" y="1027712"/>
            <a:ext cx="8379273" cy="1384995"/>
          </a:xfrm>
          <a:prstGeom prst="rect">
            <a:avLst/>
          </a:prstGeom>
        </p:spPr>
        <p:txBody>
          <a:bodyPr wrap="square">
            <a:spAutoFit/>
          </a:bodyPr>
          <a:lstStyle/>
          <a:p>
            <a:r>
              <a:rPr lang="en-US" sz="2800" b="1" dirty="0">
                <a:solidFill>
                  <a:schemeClr val="accent1"/>
                </a:solidFill>
                <a:latin typeface="Times New Roman" panose="02020603050405020304" pitchFamily="18" charset="0"/>
                <a:cs typeface="Times New Roman" panose="02020603050405020304" pitchFamily="18" charset="0"/>
              </a:rPr>
              <a:t>Users / Actors Of System</a:t>
            </a:r>
          </a:p>
          <a:p>
            <a:pPr algn="just">
              <a:buFont typeface="+mj-lt"/>
              <a:buAutoNum type="arabicPeriod"/>
            </a:pPr>
            <a:r>
              <a:rPr lang="en-US" sz="2800" dirty="0">
                <a:latin typeface="Times New Roman" panose="02020603050405020304" pitchFamily="18" charset="0"/>
                <a:cs typeface="Times New Roman" panose="02020603050405020304" pitchFamily="18" charset="0"/>
              </a:rPr>
              <a:t>Admin</a:t>
            </a:r>
          </a:p>
          <a:p>
            <a:pPr algn="just">
              <a:buFont typeface="+mj-lt"/>
              <a:buAutoNum type="arabicPeriod"/>
            </a:pPr>
            <a:r>
              <a:rPr lang="en-US" sz="2800" dirty="0">
                <a:latin typeface="Times New Roman" panose="02020603050405020304" pitchFamily="18" charset="0"/>
                <a:cs typeface="Times New Roman" panose="02020603050405020304" pitchFamily="18" charset="0"/>
              </a:rPr>
              <a:t>HR / Manager</a:t>
            </a:r>
          </a:p>
        </p:txBody>
      </p:sp>
      <p:pic>
        <p:nvPicPr>
          <p:cNvPr id="7" name="Content Placeholder 6">
            <a:extLst>
              <a:ext uri="{FF2B5EF4-FFF2-40B4-BE49-F238E27FC236}">
                <a16:creationId xmlns:a16="http://schemas.microsoft.com/office/drawing/2014/main" xmlns="" id="{05B058C5-EDB0-4BB7-B0F8-68365363F7C9}"/>
              </a:ext>
            </a:extLst>
          </p:cNvPr>
          <p:cNvPicPr>
            <a:picLocks noGrp="1" noChangeAspect="1"/>
          </p:cNvPicPr>
          <p:nvPr>
            <p:ph idx="1"/>
          </p:nvPr>
        </p:nvPicPr>
        <p:blipFill>
          <a:blip r:embed="rId2"/>
          <a:stretch>
            <a:fillRect/>
          </a:stretch>
        </p:blipFill>
        <p:spPr>
          <a:xfrm>
            <a:off x="1534385" y="2546931"/>
            <a:ext cx="6728771" cy="3881437"/>
          </a:xfrm>
        </p:spPr>
      </p:pic>
    </p:spTree>
    <p:extLst>
      <p:ext uri="{BB962C8B-B14F-4D97-AF65-F5344CB8AC3E}">
        <p14:creationId xmlns:p14="http://schemas.microsoft.com/office/powerpoint/2010/main" val="42061391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5DD6A5C-F205-48DD-852E-D90FB683CE99}"/>
              </a:ext>
            </a:extLst>
          </p:cNvPr>
          <p:cNvSpPr>
            <a:spLocks noGrp="1"/>
          </p:cNvSpPr>
          <p:nvPr>
            <p:ph type="title"/>
          </p:nvPr>
        </p:nvSpPr>
        <p:spPr>
          <a:xfrm>
            <a:off x="677334" y="609599"/>
            <a:ext cx="8596668" cy="2041321"/>
          </a:xfrm>
        </p:spPr>
        <p:txBody>
          <a:bodyPr>
            <a:normAutofit/>
          </a:bodyPr>
          <a:lstStyle/>
          <a:p>
            <a:r>
              <a:rPr lang="en-US" dirty="0"/>
              <a:t>Login:</a:t>
            </a:r>
            <a:br>
              <a:rPr lang="en-US" dirty="0"/>
            </a:br>
            <a:r>
              <a:rPr lang="en-US" sz="2200" dirty="0">
                <a:solidFill>
                  <a:schemeClr val="tx2">
                    <a:lumMod val="75000"/>
                  </a:schemeClr>
                </a:solidFill>
              </a:rPr>
              <a:t>Name</a:t>
            </a:r>
            <a:br>
              <a:rPr lang="en-US" sz="2200" dirty="0">
                <a:solidFill>
                  <a:schemeClr val="tx2">
                    <a:lumMod val="75000"/>
                  </a:schemeClr>
                </a:solidFill>
              </a:rPr>
            </a:br>
            <a:r>
              <a:rPr lang="en-US" sz="2200" dirty="0">
                <a:solidFill>
                  <a:schemeClr val="tx2">
                    <a:lumMod val="75000"/>
                  </a:schemeClr>
                </a:solidFill>
              </a:rPr>
              <a:t>password</a:t>
            </a:r>
            <a:br>
              <a:rPr lang="en-US" sz="2200" dirty="0">
                <a:solidFill>
                  <a:schemeClr val="tx2">
                    <a:lumMod val="75000"/>
                  </a:schemeClr>
                </a:solidFill>
              </a:rPr>
            </a:br>
            <a:endParaRPr lang="en-US" sz="2200" dirty="0">
              <a:solidFill>
                <a:schemeClr val="tx2">
                  <a:lumMod val="75000"/>
                </a:schemeClr>
              </a:solidFill>
            </a:endParaRPr>
          </a:p>
        </p:txBody>
      </p:sp>
      <p:pic>
        <p:nvPicPr>
          <p:cNvPr id="9" name="Content Placeholder 8">
            <a:extLst>
              <a:ext uri="{FF2B5EF4-FFF2-40B4-BE49-F238E27FC236}">
                <a16:creationId xmlns:a16="http://schemas.microsoft.com/office/drawing/2014/main" xmlns="" id="{A17D0903-0423-4E8A-A342-2253C953F82A}"/>
              </a:ext>
            </a:extLst>
          </p:cNvPr>
          <p:cNvPicPr>
            <a:picLocks noGrp="1" noChangeAspect="1"/>
          </p:cNvPicPr>
          <p:nvPr>
            <p:ph idx="1"/>
          </p:nvPr>
        </p:nvPicPr>
        <p:blipFill>
          <a:blip r:embed="rId2"/>
          <a:stretch>
            <a:fillRect/>
          </a:stretch>
        </p:blipFill>
        <p:spPr>
          <a:xfrm>
            <a:off x="813732" y="2160588"/>
            <a:ext cx="7482979" cy="4087813"/>
          </a:xfrm>
        </p:spPr>
      </p:pic>
    </p:spTree>
    <p:extLst>
      <p:ext uri="{BB962C8B-B14F-4D97-AF65-F5344CB8AC3E}">
        <p14:creationId xmlns:p14="http://schemas.microsoft.com/office/powerpoint/2010/main" val="29724692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5DD6A5C-F205-48DD-852E-D90FB683CE99}"/>
              </a:ext>
            </a:extLst>
          </p:cNvPr>
          <p:cNvSpPr>
            <a:spLocks noGrp="1"/>
          </p:cNvSpPr>
          <p:nvPr>
            <p:ph type="title"/>
          </p:nvPr>
        </p:nvSpPr>
        <p:spPr>
          <a:xfrm>
            <a:off x="677334" y="609600"/>
            <a:ext cx="8596668" cy="648750"/>
          </a:xfrm>
        </p:spPr>
        <p:txBody>
          <a:bodyPr>
            <a:normAutofit fontScale="90000"/>
          </a:bodyPr>
          <a:lstStyle/>
          <a:p>
            <a:r>
              <a:rPr lang="en-US" dirty="0"/>
              <a:t>Forget Password:</a:t>
            </a:r>
            <a:br>
              <a:rPr lang="en-US" dirty="0"/>
            </a:br>
            <a:r>
              <a:rPr lang="en-US" dirty="0"/>
              <a:t/>
            </a:r>
            <a:br>
              <a:rPr lang="en-US" dirty="0"/>
            </a:br>
            <a:r>
              <a:rPr lang="en-US" sz="2000" dirty="0"/>
              <a:t>Email</a:t>
            </a:r>
            <a:br>
              <a:rPr lang="en-US" sz="2000" dirty="0"/>
            </a:br>
            <a:r>
              <a:rPr lang="en-US" sz="2000" dirty="0"/>
              <a:t>username</a:t>
            </a:r>
            <a:br>
              <a:rPr lang="en-US" sz="2000" dirty="0"/>
            </a:br>
            <a:r>
              <a:rPr lang="en-US" sz="2000" dirty="0"/>
              <a:t>new password</a:t>
            </a:r>
            <a:br>
              <a:rPr lang="en-US" sz="2000" dirty="0"/>
            </a:br>
            <a:r>
              <a:rPr lang="en-US" sz="2000" dirty="0"/>
              <a:t>Re-type Password</a:t>
            </a:r>
            <a:br>
              <a:rPr lang="en-US" sz="2000" dirty="0"/>
            </a:br>
            <a:r>
              <a:rPr lang="en-US" sz="2000" dirty="0"/>
              <a:t>Department</a:t>
            </a:r>
            <a:r>
              <a:rPr lang="en-US" dirty="0"/>
              <a:t/>
            </a:r>
            <a:br>
              <a:rPr lang="en-US" dirty="0"/>
            </a:br>
            <a:r>
              <a:rPr lang="en-US" sz="2200" dirty="0">
                <a:solidFill>
                  <a:schemeClr val="tx2">
                    <a:lumMod val="75000"/>
                  </a:schemeClr>
                </a:solidFill>
              </a:rPr>
              <a:t/>
            </a:r>
            <a:br>
              <a:rPr lang="en-US" sz="2200" dirty="0">
                <a:solidFill>
                  <a:schemeClr val="tx2">
                    <a:lumMod val="75000"/>
                  </a:schemeClr>
                </a:solidFill>
              </a:rPr>
            </a:br>
            <a:endParaRPr lang="en-US" sz="2200" dirty="0">
              <a:solidFill>
                <a:schemeClr val="tx2">
                  <a:lumMod val="75000"/>
                </a:schemeClr>
              </a:solidFill>
            </a:endParaRPr>
          </a:p>
        </p:txBody>
      </p:sp>
      <p:pic>
        <p:nvPicPr>
          <p:cNvPr id="6" name="Content Placeholder 5">
            <a:extLst>
              <a:ext uri="{FF2B5EF4-FFF2-40B4-BE49-F238E27FC236}">
                <a16:creationId xmlns:a16="http://schemas.microsoft.com/office/drawing/2014/main" xmlns="" id="{BDD6A9CB-D7B6-40A5-89BE-393209880D57}"/>
              </a:ext>
            </a:extLst>
          </p:cNvPr>
          <p:cNvPicPr>
            <a:picLocks noGrp="1" noChangeAspect="1"/>
          </p:cNvPicPr>
          <p:nvPr>
            <p:ph idx="1"/>
          </p:nvPr>
        </p:nvPicPr>
        <p:blipFill>
          <a:blip r:embed="rId2"/>
          <a:stretch>
            <a:fillRect/>
          </a:stretch>
        </p:blipFill>
        <p:spPr>
          <a:xfrm>
            <a:off x="2827090" y="2160588"/>
            <a:ext cx="4051882" cy="3881437"/>
          </a:xfrm>
        </p:spPr>
      </p:pic>
    </p:spTree>
    <p:extLst>
      <p:ext uri="{BB962C8B-B14F-4D97-AF65-F5344CB8AC3E}">
        <p14:creationId xmlns:p14="http://schemas.microsoft.com/office/powerpoint/2010/main" val="7802541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1622C07-DAC5-41C7-8EE3-A534F06EB509}"/>
              </a:ext>
            </a:extLst>
          </p:cNvPr>
          <p:cNvSpPr>
            <a:spLocks noGrp="1"/>
          </p:cNvSpPr>
          <p:nvPr>
            <p:ph type="title"/>
          </p:nvPr>
        </p:nvSpPr>
        <p:spPr>
          <a:xfrm>
            <a:off x="677334" y="609600"/>
            <a:ext cx="8596668" cy="1579927"/>
          </a:xfrm>
        </p:spPr>
        <p:txBody>
          <a:bodyPr>
            <a:normAutofit fontScale="90000"/>
          </a:bodyPr>
          <a:lstStyle/>
          <a:p>
            <a:r>
              <a:rPr lang="en-US" dirty="0"/>
              <a:t>Admin Dashboard:</a:t>
            </a:r>
            <a:br>
              <a:rPr lang="en-US" dirty="0"/>
            </a:br>
            <a:r>
              <a:rPr lang="en-US" sz="2200" dirty="0"/>
              <a:t>HR</a:t>
            </a:r>
            <a:br>
              <a:rPr lang="en-US" sz="2200" dirty="0"/>
            </a:br>
            <a:r>
              <a:rPr lang="en-US" sz="2000" dirty="0"/>
              <a:t>INVERTORY</a:t>
            </a:r>
            <a:br>
              <a:rPr lang="en-US" sz="2000" dirty="0"/>
            </a:br>
            <a:r>
              <a:rPr lang="en-US" sz="2000" dirty="0"/>
              <a:t>SALES</a:t>
            </a:r>
            <a:r>
              <a:rPr lang="en-US" sz="2200" dirty="0"/>
              <a:t/>
            </a:r>
            <a:br>
              <a:rPr lang="en-US" sz="2200" dirty="0"/>
            </a:br>
            <a:endParaRPr lang="en-US" sz="2200" dirty="0"/>
          </a:p>
        </p:txBody>
      </p:sp>
      <p:pic>
        <p:nvPicPr>
          <p:cNvPr id="7" name="Content Placeholder 6">
            <a:extLst>
              <a:ext uri="{FF2B5EF4-FFF2-40B4-BE49-F238E27FC236}">
                <a16:creationId xmlns:a16="http://schemas.microsoft.com/office/drawing/2014/main" xmlns="" id="{093D7302-1DF4-4B28-8EDE-DBB39AB340A3}"/>
              </a:ext>
            </a:extLst>
          </p:cNvPr>
          <p:cNvPicPr>
            <a:picLocks noGrp="1" noChangeAspect="1"/>
          </p:cNvPicPr>
          <p:nvPr>
            <p:ph idx="1"/>
          </p:nvPr>
        </p:nvPicPr>
        <p:blipFill>
          <a:blip r:embed="rId2"/>
          <a:stretch>
            <a:fillRect/>
          </a:stretch>
        </p:blipFill>
        <p:spPr>
          <a:xfrm>
            <a:off x="1796613" y="1854559"/>
            <a:ext cx="7450418" cy="4842456"/>
          </a:xfrm>
        </p:spPr>
      </p:pic>
    </p:spTree>
    <p:extLst>
      <p:ext uri="{BB962C8B-B14F-4D97-AF65-F5344CB8AC3E}">
        <p14:creationId xmlns:p14="http://schemas.microsoft.com/office/powerpoint/2010/main" val="22574981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4772C76-6F2E-488C-8862-10D36DC0D219}"/>
              </a:ext>
            </a:extLst>
          </p:cNvPr>
          <p:cNvSpPr>
            <a:spLocks noGrp="1"/>
          </p:cNvSpPr>
          <p:nvPr>
            <p:ph type="title"/>
          </p:nvPr>
        </p:nvSpPr>
        <p:spPr>
          <a:xfrm>
            <a:off x="677334" y="609600"/>
            <a:ext cx="8596668" cy="903891"/>
          </a:xfrm>
        </p:spPr>
        <p:txBody>
          <a:bodyPr>
            <a:normAutofit/>
          </a:bodyPr>
          <a:lstStyle/>
          <a:p>
            <a:r>
              <a:rPr lang="en-US" dirty="0"/>
              <a:t>HR Dashboard</a:t>
            </a:r>
          </a:p>
        </p:txBody>
      </p:sp>
      <p:pic>
        <p:nvPicPr>
          <p:cNvPr id="14" name="Content Placeholder 13">
            <a:extLst>
              <a:ext uri="{FF2B5EF4-FFF2-40B4-BE49-F238E27FC236}">
                <a16:creationId xmlns:a16="http://schemas.microsoft.com/office/drawing/2014/main" xmlns="" id="{9BA5DE21-2E80-4EA4-B24F-657F3A28D25C}"/>
              </a:ext>
            </a:extLst>
          </p:cNvPr>
          <p:cNvPicPr>
            <a:picLocks noGrp="1" noChangeAspect="1"/>
          </p:cNvPicPr>
          <p:nvPr>
            <p:ph idx="1"/>
          </p:nvPr>
        </p:nvPicPr>
        <p:blipFill>
          <a:blip r:embed="rId2"/>
          <a:stretch>
            <a:fillRect/>
          </a:stretch>
        </p:blipFill>
        <p:spPr>
          <a:xfrm>
            <a:off x="785611" y="1378039"/>
            <a:ext cx="8371268" cy="5100033"/>
          </a:xfrm>
        </p:spPr>
      </p:pic>
    </p:spTree>
    <p:extLst>
      <p:ext uri="{BB962C8B-B14F-4D97-AF65-F5344CB8AC3E}">
        <p14:creationId xmlns:p14="http://schemas.microsoft.com/office/powerpoint/2010/main" val="10542045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4772C76-6F2E-488C-8862-10D36DC0D219}"/>
              </a:ext>
            </a:extLst>
          </p:cNvPr>
          <p:cNvSpPr>
            <a:spLocks noGrp="1"/>
          </p:cNvSpPr>
          <p:nvPr>
            <p:ph type="title"/>
          </p:nvPr>
        </p:nvSpPr>
        <p:spPr>
          <a:xfrm>
            <a:off x="677334" y="609600"/>
            <a:ext cx="8596668" cy="903891"/>
          </a:xfrm>
        </p:spPr>
        <p:txBody>
          <a:bodyPr>
            <a:normAutofit/>
          </a:bodyPr>
          <a:lstStyle/>
          <a:p>
            <a:r>
              <a:rPr lang="en-US" dirty="0"/>
              <a:t>Add Employees</a:t>
            </a:r>
          </a:p>
        </p:txBody>
      </p:sp>
      <p:pic>
        <p:nvPicPr>
          <p:cNvPr id="6" name="Content Placeholder 5">
            <a:extLst>
              <a:ext uri="{FF2B5EF4-FFF2-40B4-BE49-F238E27FC236}">
                <a16:creationId xmlns:a16="http://schemas.microsoft.com/office/drawing/2014/main" xmlns="" id="{672E722A-C46A-4F50-A02E-FBE31E9D3C20}"/>
              </a:ext>
            </a:extLst>
          </p:cNvPr>
          <p:cNvPicPr>
            <a:picLocks noGrp="1" noChangeAspect="1"/>
          </p:cNvPicPr>
          <p:nvPr>
            <p:ph idx="1"/>
          </p:nvPr>
        </p:nvPicPr>
        <p:blipFill>
          <a:blip r:embed="rId2"/>
          <a:stretch>
            <a:fillRect/>
          </a:stretch>
        </p:blipFill>
        <p:spPr>
          <a:xfrm>
            <a:off x="811370" y="1287887"/>
            <a:ext cx="8912180" cy="5074275"/>
          </a:xfrm>
        </p:spPr>
      </p:pic>
    </p:spTree>
    <p:extLst>
      <p:ext uri="{BB962C8B-B14F-4D97-AF65-F5344CB8AC3E}">
        <p14:creationId xmlns:p14="http://schemas.microsoft.com/office/powerpoint/2010/main" val="18206059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4772C76-6F2E-488C-8862-10D36DC0D219}"/>
              </a:ext>
            </a:extLst>
          </p:cNvPr>
          <p:cNvSpPr>
            <a:spLocks noGrp="1"/>
          </p:cNvSpPr>
          <p:nvPr>
            <p:ph type="title"/>
          </p:nvPr>
        </p:nvSpPr>
        <p:spPr>
          <a:xfrm>
            <a:off x="677334" y="609600"/>
            <a:ext cx="8596668" cy="903891"/>
          </a:xfrm>
        </p:spPr>
        <p:txBody>
          <a:bodyPr>
            <a:normAutofit/>
          </a:bodyPr>
          <a:lstStyle/>
          <a:p>
            <a:r>
              <a:rPr lang="en-US" dirty="0"/>
              <a:t>Employees List</a:t>
            </a:r>
          </a:p>
        </p:txBody>
      </p:sp>
      <p:pic>
        <p:nvPicPr>
          <p:cNvPr id="7" name="Content Placeholder 6">
            <a:extLst>
              <a:ext uri="{FF2B5EF4-FFF2-40B4-BE49-F238E27FC236}">
                <a16:creationId xmlns:a16="http://schemas.microsoft.com/office/drawing/2014/main" xmlns="" id="{455C95C2-804B-450A-9717-4A9BE727A561}"/>
              </a:ext>
            </a:extLst>
          </p:cNvPr>
          <p:cNvPicPr>
            <a:picLocks noGrp="1" noChangeAspect="1"/>
          </p:cNvPicPr>
          <p:nvPr>
            <p:ph idx="1"/>
          </p:nvPr>
        </p:nvPicPr>
        <p:blipFill>
          <a:blip r:embed="rId2"/>
          <a:stretch>
            <a:fillRect/>
          </a:stretch>
        </p:blipFill>
        <p:spPr>
          <a:xfrm>
            <a:off x="677335" y="1513492"/>
            <a:ext cx="8433110" cy="5344508"/>
          </a:xfrm>
        </p:spPr>
      </p:pic>
    </p:spTree>
    <p:extLst>
      <p:ext uri="{BB962C8B-B14F-4D97-AF65-F5344CB8AC3E}">
        <p14:creationId xmlns:p14="http://schemas.microsoft.com/office/powerpoint/2010/main" val="4569179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4772C76-6F2E-488C-8862-10D36DC0D219}"/>
              </a:ext>
            </a:extLst>
          </p:cNvPr>
          <p:cNvSpPr>
            <a:spLocks noGrp="1"/>
          </p:cNvSpPr>
          <p:nvPr>
            <p:ph type="title"/>
          </p:nvPr>
        </p:nvSpPr>
        <p:spPr>
          <a:xfrm>
            <a:off x="677334" y="609600"/>
            <a:ext cx="8596668" cy="903891"/>
          </a:xfrm>
        </p:spPr>
        <p:txBody>
          <a:bodyPr>
            <a:normAutofit/>
          </a:bodyPr>
          <a:lstStyle/>
          <a:p>
            <a:r>
              <a:rPr lang="en-US" dirty="0"/>
              <a:t>Employees Update</a:t>
            </a:r>
          </a:p>
        </p:txBody>
      </p:sp>
      <p:pic>
        <p:nvPicPr>
          <p:cNvPr id="6" name="Content Placeholder 5">
            <a:extLst>
              <a:ext uri="{FF2B5EF4-FFF2-40B4-BE49-F238E27FC236}">
                <a16:creationId xmlns:a16="http://schemas.microsoft.com/office/drawing/2014/main" xmlns="" id="{CA9B5E64-F2F7-43A8-A9B2-CA16109E89EB}"/>
              </a:ext>
            </a:extLst>
          </p:cNvPr>
          <p:cNvPicPr>
            <a:picLocks noGrp="1" noChangeAspect="1"/>
          </p:cNvPicPr>
          <p:nvPr>
            <p:ph idx="1"/>
          </p:nvPr>
        </p:nvPicPr>
        <p:blipFill>
          <a:blip r:embed="rId2"/>
          <a:stretch>
            <a:fillRect/>
          </a:stretch>
        </p:blipFill>
        <p:spPr>
          <a:xfrm>
            <a:off x="592428" y="1403798"/>
            <a:ext cx="9118241" cy="5228822"/>
          </a:xfrm>
        </p:spPr>
      </p:pic>
    </p:spTree>
    <p:extLst>
      <p:ext uri="{BB962C8B-B14F-4D97-AF65-F5344CB8AC3E}">
        <p14:creationId xmlns:p14="http://schemas.microsoft.com/office/powerpoint/2010/main" val="31904611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D952FC-D0BA-4BB5-B22C-153951FFF9A0}"/>
              </a:ext>
            </a:extLst>
          </p:cNvPr>
          <p:cNvSpPr>
            <a:spLocks noGrp="1"/>
          </p:cNvSpPr>
          <p:nvPr>
            <p:ph type="title"/>
          </p:nvPr>
        </p:nvSpPr>
        <p:spPr>
          <a:xfrm>
            <a:off x="677334" y="623117"/>
            <a:ext cx="8596668" cy="660400"/>
          </a:xfrm>
        </p:spPr>
        <p:txBody>
          <a:bodyPr/>
          <a:lstStyle/>
          <a:p>
            <a:r>
              <a:rPr lang="en-US" dirty="0"/>
              <a:t>OUTLINE</a:t>
            </a:r>
          </a:p>
        </p:txBody>
      </p:sp>
      <p:sp>
        <p:nvSpPr>
          <p:cNvPr id="7" name="Content Placeholder 6">
            <a:extLst>
              <a:ext uri="{FF2B5EF4-FFF2-40B4-BE49-F238E27FC236}">
                <a16:creationId xmlns:a16="http://schemas.microsoft.com/office/drawing/2014/main" xmlns="" id="{BCE1B18E-8A73-48C1-8AAB-7D09852B7A71}"/>
              </a:ext>
            </a:extLst>
          </p:cNvPr>
          <p:cNvSpPr>
            <a:spLocks noGrp="1"/>
          </p:cNvSpPr>
          <p:nvPr>
            <p:ph idx="1"/>
          </p:nvPr>
        </p:nvSpPr>
        <p:spPr>
          <a:xfrm>
            <a:off x="677334" y="1283517"/>
            <a:ext cx="8596668" cy="4964884"/>
          </a:xfrm>
        </p:spPr>
        <p:txBody>
          <a:bodyPr>
            <a:noAutofit/>
          </a:bodyPr>
          <a:lstStyle/>
          <a:p>
            <a:r>
              <a:rPr lang="en-US" dirty="0"/>
              <a:t>Introduction</a:t>
            </a:r>
          </a:p>
          <a:p>
            <a:r>
              <a:rPr lang="en-US" sz="1600" dirty="0"/>
              <a:t>Aim Of ERP</a:t>
            </a:r>
          </a:p>
          <a:p>
            <a:r>
              <a:rPr lang="en-US" sz="1600" dirty="0"/>
              <a:t>Problem Statement</a:t>
            </a:r>
            <a:endParaRPr lang="en-US" sz="1600" dirty="0">
              <a:latin typeface="Times New Roman" panose="02020603050405020304" pitchFamily="18" charset="0"/>
              <a:cs typeface="Times New Roman" panose="02020603050405020304" pitchFamily="18" charset="0"/>
            </a:endParaRPr>
          </a:p>
          <a:p>
            <a:r>
              <a:rPr lang="en-US" dirty="0"/>
              <a:t>Context Diagram</a:t>
            </a:r>
          </a:p>
          <a:p>
            <a:r>
              <a:rPr lang="en-US" sz="1600" dirty="0"/>
              <a:t>Goals of the ERP Project</a:t>
            </a:r>
          </a:p>
          <a:p>
            <a:r>
              <a:rPr lang="en-US" sz="1600" dirty="0"/>
              <a:t>Limitations of ERP</a:t>
            </a:r>
          </a:p>
          <a:p>
            <a:r>
              <a:rPr lang="en-US" sz="1600" dirty="0"/>
              <a:t>Features Of  ERP</a:t>
            </a:r>
          </a:p>
          <a:p>
            <a:r>
              <a:rPr lang="en-US" sz="1600" dirty="0"/>
              <a:t>Users / Actors Of System</a:t>
            </a:r>
          </a:p>
          <a:p>
            <a:r>
              <a:rPr lang="en-US" sz="1600" dirty="0"/>
              <a:t>Login</a:t>
            </a:r>
          </a:p>
          <a:p>
            <a:r>
              <a:rPr lang="en-US" sz="1600" dirty="0"/>
              <a:t>Forget Password</a:t>
            </a:r>
          </a:p>
          <a:p>
            <a:r>
              <a:rPr lang="en-US" sz="1600" dirty="0"/>
              <a:t>Admin Dashboard</a:t>
            </a:r>
          </a:p>
          <a:p>
            <a:r>
              <a:rPr lang="en-US" sz="1600" dirty="0"/>
              <a:t>HR Dashboard</a:t>
            </a:r>
          </a:p>
          <a:p>
            <a:endParaRPr lang="en-US" sz="1000" dirty="0"/>
          </a:p>
        </p:txBody>
      </p:sp>
    </p:spTree>
    <p:extLst>
      <p:ext uri="{BB962C8B-B14F-4D97-AF65-F5344CB8AC3E}">
        <p14:creationId xmlns:p14="http://schemas.microsoft.com/office/powerpoint/2010/main" val="5810510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4772C76-6F2E-488C-8862-10D36DC0D219}"/>
              </a:ext>
            </a:extLst>
          </p:cNvPr>
          <p:cNvSpPr>
            <a:spLocks noGrp="1"/>
          </p:cNvSpPr>
          <p:nvPr>
            <p:ph type="title"/>
          </p:nvPr>
        </p:nvSpPr>
        <p:spPr>
          <a:xfrm>
            <a:off x="677334" y="609600"/>
            <a:ext cx="8596668" cy="903891"/>
          </a:xfrm>
        </p:spPr>
        <p:txBody>
          <a:bodyPr>
            <a:normAutofit/>
          </a:bodyPr>
          <a:lstStyle/>
          <a:p>
            <a:r>
              <a:rPr lang="en-US" dirty="0"/>
              <a:t>Inventory Dashboard</a:t>
            </a:r>
          </a:p>
        </p:txBody>
      </p:sp>
      <p:pic>
        <p:nvPicPr>
          <p:cNvPr id="8" name="Content Placeholder 7">
            <a:extLst>
              <a:ext uri="{FF2B5EF4-FFF2-40B4-BE49-F238E27FC236}">
                <a16:creationId xmlns:a16="http://schemas.microsoft.com/office/drawing/2014/main" xmlns="" id="{0976CFDF-88A3-47C6-A803-6F850773B4FF}"/>
              </a:ext>
            </a:extLst>
          </p:cNvPr>
          <p:cNvPicPr>
            <a:picLocks noGrp="1" noChangeAspect="1"/>
          </p:cNvPicPr>
          <p:nvPr>
            <p:ph idx="1"/>
          </p:nvPr>
        </p:nvPicPr>
        <p:blipFill>
          <a:blip r:embed="rId2"/>
          <a:stretch>
            <a:fillRect/>
          </a:stretch>
        </p:blipFill>
        <p:spPr>
          <a:xfrm>
            <a:off x="669700" y="1442434"/>
            <a:ext cx="8628845" cy="5035639"/>
          </a:xfrm>
        </p:spPr>
      </p:pic>
    </p:spTree>
    <p:extLst>
      <p:ext uri="{BB962C8B-B14F-4D97-AF65-F5344CB8AC3E}">
        <p14:creationId xmlns:p14="http://schemas.microsoft.com/office/powerpoint/2010/main" val="7388772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4772C76-6F2E-488C-8862-10D36DC0D219}"/>
              </a:ext>
            </a:extLst>
          </p:cNvPr>
          <p:cNvSpPr>
            <a:spLocks noGrp="1"/>
          </p:cNvSpPr>
          <p:nvPr>
            <p:ph type="title"/>
          </p:nvPr>
        </p:nvSpPr>
        <p:spPr>
          <a:xfrm>
            <a:off x="677334" y="609600"/>
            <a:ext cx="8596668" cy="903891"/>
          </a:xfrm>
        </p:spPr>
        <p:txBody>
          <a:bodyPr>
            <a:normAutofit/>
          </a:bodyPr>
          <a:lstStyle/>
          <a:p>
            <a:r>
              <a:rPr lang="en-US" dirty="0"/>
              <a:t>Add Product</a:t>
            </a:r>
          </a:p>
        </p:txBody>
      </p:sp>
      <p:pic>
        <p:nvPicPr>
          <p:cNvPr id="11" name="Content Placeholder 10">
            <a:extLst>
              <a:ext uri="{FF2B5EF4-FFF2-40B4-BE49-F238E27FC236}">
                <a16:creationId xmlns:a16="http://schemas.microsoft.com/office/drawing/2014/main" xmlns="" id="{3D46318A-2EE1-46F7-8290-9A60181DA53B}"/>
              </a:ext>
            </a:extLst>
          </p:cNvPr>
          <p:cNvPicPr>
            <a:picLocks noGrp="1" noChangeAspect="1"/>
          </p:cNvPicPr>
          <p:nvPr>
            <p:ph idx="1"/>
          </p:nvPr>
        </p:nvPicPr>
        <p:blipFill>
          <a:blip r:embed="rId2"/>
          <a:stretch>
            <a:fillRect/>
          </a:stretch>
        </p:blipFill>
        <p:spPr>
          <a:xfrm>
            <a:off x="1313645" y="1429556"/>
            <a:ext cx="7791718" cy="5203064"/>
          </a:xfrm>
        </p:spPr>
      </p:pic>
    </p:spTree>
    <p:extLst>
      <p:ext uri="{BB962C8B-B14F-4D97-AF65-F5344CB8AC3E}">
        <p14:creationId xmlns:p14="http://schemas.microsoft.com/office/powerpoint/2010/main" val="7581335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4772C76-6F2E-488C-8862-10D36DC0D219}"/>
              </a:ext>
            </a:extLst>
          </p:cNvPr>
          <p:cNvSpPr>
            <a:spLocks noGrp="1"/>
          </p:cNvSpPr>
          <p:nvPr>
            <p:ph type="title"/>
          </p:nvPr>
        </p:nvSpPr>
        <p:spPr>
          <a:xfrm>
            <a:off x="677334" y="609600"/>
            <a:ext cx="8596668" cy="903891"/>
          </a:xfrm>
        </p:spPr>
        <p:txBody>
          <a:bodyPr>
            <a:normAutofit/>
          </a:bodyPr>
          <a:lstStyle/>
          <a:p>
            <a:r>
              <a:rPr lang="en-US" dirty="0"/>
              <a:t>Update Product</a:t>
            </a:r>
          </a:p>
        </p:txBody>
      </p:sp>
      <p:pic>
        <p:nvPicPr>
          <p:cNvPr id="6" name="Content Placeholder 5">
            <a:extLst>
              <a:ext uri="{FF2B5EF4-FFF2-40B4-BE49-F238E27FC236}">
                <a16:creationId xmlns:a16="http://schemas.microsoft.com/office/drawing/2014/main" xmlns="" id="{1122B16E-13CC-4889-93B0-56A3B5BF7AF0}"/>
              </a:ext>
            </a:extLst>
          </p:cNvPr>
          <p:cNvPicPr>
            <a:picLocks noGrp="1" noChangeAspect="1"/>
          </p:cNvPicPr>
          <p:nvPr>
            <p:ph idx="1"/>
          </p:nvPr>
        </p:nvPicPr>
        <p:blipFill>
          <a:blip r:embed="rId2"/>
          <a:stretch>
            <a:fillRect/>
          </a:stretch>
        </p:blipFill>
        <p:spPr>
          <a:xfrm>
            <a:off x="824249" y="1287887"/>
            <a:ext cx="9324304" cy="5241702"/>
          </a:xfrm>
        </p:spPr>
      </p:pic>
    </p:spTree>
    <p:extLst>
      <p:ext uri="{BB962C8B-B14F-4D97-AF65-F5344CB8AC3E}">
        <p14:creationId xmlns:p14="http://schemas.microsoft.com/office/powerpoint/2010/main" val="10778223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4772C76-6F2E-488C-8862-10D36DC0D219}"/>
              </a:ext>
            </a:extLst>
          </p:cNvPr>
          <p:cNvSpPr>
            <a:spLocks noGrp="1"/>
          </p:cNvSpPr>
          <p:nvPr>
            <p:ph type="title"/>
          </p:nvPr>
        </p:nvSpPr>
        <p:spPr>
          <a:xfrm>
            <a:off x="677334" y="609600"/>
            <a:ext cx="8596668" cy="903891"/>
          </a:xfrm>
        </p:spPr>
        <p:txBody>
          <a:bodyPr>
            <a:normAutofit/>
          </a:bodyPr>
          <a:lstStyle/>
          <a:p>
            <a:r>
              <a:rPr lang="en-US" dirty="0"/>
              <a:t>Product List</a:t>
            </a:r>
          </a:p>
        </p:txBody>
      </p:sp>
      <p:pic>
        <p:nvPicPr>
          <p:cNvPr id="7" name="Content Placeholder 6">
            <a:extLst>
              <a:ext uri="{FF2B5EF4-FFF2-40B4-BE49-F238E27FC236}">
                <a16:creationId xmlns:a16="http://schemas.microsoft.com/office/drawing/2014/main" xmlns="" id="{76912B96-7A6C-4670-87AF-1FDBCE33EAA3}"/>
              </a:ext>
            </a:extLst>
          </p:cNvPr>
          <p:cNvPicPr>
            <a:picLocks noGrp="1" noChangeAspect="1"/>
          </p:cNvPicPr>
          <p:nvPr>
            <p:ph idx="1"/>
          </p:nvPr>
        </p:nvPicPr>
        <p:blipFill>
          <a:blip r:embed="rId2"/>
          <a:stretch>
            <a:fillRect/>
          </a:stretch>
        </p:blipFill>
        <p:spPr>
          <a:xfrm>
            <a:off x="721218" y="1330660"/>
            <a:ext cx="9388698" cy="5186050"/>
          </a:xfrm>
        </p:spPr>
      </p:pic>
    </p:spTree>
    <p:extLst>
      <p:ext uri="{BB962C8B-B14F-4D97-AF65-F5344CB8AC3E}">
        <p14:creationId xmlns:p14="http://schemas.microsoft.com/office/powerpoint/2010/main" val="18651951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4772C76-6F2E-488C-8862-10D36DC0D219}"/>
              </a:ext>
            </a:extLst>
          </p:cNvPr>
          <p:cNvSpPr>
            <a:spLocks noGrp="1"/>
          </p:cNvSpPr>
          <p:nvPr>
            <p:ph type="title"/>
          </p:nvPr>
        </p:nvSpPr>
        <p:spPr>
          <a:xfrm>
            <a:off x="677334" y="609600"/>
            <a:ext cx="8596668" cy="903891"/>
          </a:xfrm>
        </p:spPr>
        <p:txBody>
          <a:bodyPr>
            <a:normAutofit/>
          </a:bodyPr>
          <a:lstStyle/>
          <a:p>
            <a:r>
              <a:rPr lang="en-US" dirty="0"/>
              <a:t>Sales Dashboard</a:t>
            </a:r>
          </a:p>
        </p:txBody>
      </p:sp>
      <p:pic>
        <p:nvPicPr>
          <p:cNvPr id="6" name="Content Placeholder 5">
            <a:extLst>
              <a:ext uri="{FF2B5EF4-FFF2-40B4-BE49-F238E27FC236}">
                <a16:creationId xmlns:a16="http://schemas.microsoft.com/office/drawing/2014/main" xmlns="" id="{908E2880-B093-49E2-A5F9-AE6DA493F195}"/>
              </a:ext>
            </a:extLst>
          </p:cNvPr>
          <p:cNvPicPr>
            <a:picLocks noGrp="1" noChangeAspect="1"/>
          </p:cNvPicPr>
          <p:nvPr>
            <p:ph idx="1"/>
          </p:nvPr>
        </p:nvPicPr>
        <p:blipFill>
          <a:blip r:embed="rId2"/>
          <a:stretch>
            <a:fillRect/>
          </a:stretch>
        </p:blipFill>
        <p:spPr>
          <a:xfrm>
            <a:off x="798490" y="1262130"/>
            <a:ext cx="10084158" cy="5422005"/>
          </a:xfrm>
        </p:spPr>
      </p:pic>
    </p:spTree>
    <p:extLst>
      <p:ext uri="{BB962C8B-B14F-4D97-AF65-F5344CB8AC3E}">
        <p14:creationId xmlns:p14="http://schemas.microsoft.com/office/powerpoint/2010/main" val="7132882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4772C76-6F2E-488C-8862-10D36DC0D219}"/>
              </a:ext>
            </a:extLst>
          </p:cNvPr>
          <p:cNvSpPr>
            <a:spLocks noGrp="1"/>
          </p:cNvSpPr>
          <p:nvPr>
            <p:ph type="title"/>
          </p:nvPr>
        </p:nvSpPr>
        <p:spPr>
          <a:xfrm>
            <a:off x="677334" y="609600"/>
            <a:ext cx="8596668" cy="903891"/>
          </a:xfrm>
        </p:spPr>
        <p:txBody>
          <a:bodyPr>
            <a:normAutofit/>
          </a:bodyPr>
          <a:lstStyle/>
          <a:p>
            <a:r>
              <a:rPr lang="en-US" dirty="0"/>
              <a:t>Add Sales Product</a:t>
            </a:r>
          </a:p>
        </p:txBody>
      </p:sp>
      <p:pic>
        <p:nvPicPr>
          <p:cNvPr id="6" name="Content Placeholder 5">
            <a:extLst>
              <a:ext uri="{FF2B5EF4-FFF2-40B4-BE49-F238E27FC236}">
                <a16:creationId xmlns:a16="http://schemas.microsoft.com/office/drawing/2014/main" xmlns="" id="{21B2BC46-18DD-495C-A6E1-050C127F2B34}"/>
              </a:ext>
            </a:extLst>
          </p:cNvPr>
          <p:cNvPicPr>
            <a:picLocks noGrp="1" noChangeAspect="1"/>
          </p:cNvPicPr>
          <p:nvPr>
            <p:ph idx="1"/>
          </p:nvPr>
        </p:nvPicPr>
        <p:blipFill>
          <a:blip r:embed="rId2"/>
          <a:stretch>
            <a:fillRect/>
          </a:stretch>
        </p:blipFill>
        <p:spPr>
          <a:xfrm>
            <a:off x="940157" y="1236372"/>
            <a:ext cx="9221273" cy="5357611"/>
          </a:xfrm>
        </p:spPr>
      </p:pic>
    </p:spTree>
    <p:extLst>
      <p:ext uri="{BB962C8B-B14F-4D97-AF65-F5344CB8AC3E}">
        <p14:creationId xmlns:p14="http://schemas.microsoft.com/office/powerpoint/2010/main" val="19124389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4772C76-6F2E-488C-8862-10D36DC0D219}"/>
              </a:ext>
            </a:extLst>
          </p:cNvPr>
          <p:cNvSpPr>
            <a:spLocks noGrp="1"/>
          </p:cNvSpPr>
          <p:nvPr>
            <p:ph type="title"/>
          </p:nvPr>
        </p:nvSpPr>
        <p:spPr>
          <a:xfrm>
            <a:off x="677334" y="609600"/>
            <a:ext cx="8596668" cy="903891"/>
          </a:xfrm>
        </p:spPr>
        <p:txBody>
          <a:bodyPr>
            <a:normAutofit/>
          </a:bodyPr>
          <a:lstStyle/>
          <a:p>
            <a:r>
              <a:rPr lang="en-US" dirty="0"/>
              <a:t>Update Sales</a:t>
            </a:r>
          </a:p>
        </p:txBody>
      </p:sp>
      <p:pic>
        <p:nvPicPr>
          <p:cNvPr id="7" name="Content Placeholder 6">
            <a:extLst>
              <a:ext uri="{FF2B5EF4-FFF2-40B4-BE49-F238E27FC236}">
                <a16:creationId xmlns:a16="http://schemas.microsoft.com/office/drawing/2014/main" xmlns="" id="{75602698-0557-48C9-8379-F17420CB9029}"/>
              </a:ext>
            </a:extLst>
          </p:cNvPr>
          <p:cNvPicPr>
            <a:picLocks noGrp="1" noChangeAspect="1"/>
          </p:cNvPicPr>
          <p:nvPr>
            <p:ph idx="1"/>
          </p:nvPr>
        </p:nvPicPr>
        <p:blipFill>
          <a:blip r:embed="rId2"/>
          <a:stretch>
            <a:fillRect/>
          </a:stretch>
        </p:blipFill>
        <p:spPr>
          <a:xfrm>
            <a:off x="914400" y="1249252"/>
            <a:ext cx="8577330" cy="5215942"/>
          </a:xfrm>
        </p:spPr>
      </p:pic>
    </p:spTree>
    <p:extLst>
      <p:ext uri="{BB962C8B-B14F-4D97-AF65-F5344CB8AC3E}">
        <p14:creationId xmlns:p14="http://schemas.microsoft.com/office/powerpoint/2010/main" val="15830667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4772C76-6F2E-488C-8862-10D36DC0D219}"/>
              </a:ext>
            </a:extLst>
          </p:cNvPr>
          <p:cNvSpPr>
            <a:spLocks noGrp="1"/>
          </p:cNvSpPr>
          <p:nvPr>
            <p:ph type="title"/>
          </p:nvPr>
        </p:nvSpPr>
        <p:spPr>
          <a:xfrm>
            <a:off x="677334" y="609600"/>
            <a:ext cx="8596668" cy="903891"/>
          </a:xfrm>
        </p:spPr>
        <p:txBody>
          <a:bodyPr>
            <a:normAutofit/>
          </a:bodyPr>
          <a:lstStyle/>
          <a:p>
            <a:r>
              <a:rPr lang="en-US" dirty="0"/>
              <a:t>Sales List</a:t>
            </a:r>
          </a:p>
        </p:txBody>
      </p:sp>
      <p:pic>
        <p:nvPicPr>
          <p:cNvPr id="6" name="Content Placeholder 5">
            <a:extLst>
              <a:ext uri="{FF2B5EF4-FFF2-40B4-BE49-F238E27FC236}">
                <a16:creationId xmlns:a16="http://schemas.microsoft.com/office/drawing/2014/main" xmlns="" id="{1F3A9885-491A-4BBE-A1F4-E54119827F59}"/>
              </a:ext>
            </a:extLst>
          </p:cNvPr>
          <p:cNvPicPr>
            <a:picLocks noGrp="1" noChangeAspect="1"/>
          </p:cNvPicPr>
          <p:nvPr>
            <p:ph idx="1"/>
          </p:nvPr>
        </p:nvPicPr>
        <p:blipFill>
          <a:blip r:embed="rId2"/>
          <a:stretch>
            <a:fillRect/>
          </a:stretch>
        </p:blipFill>
        <p:spPr>
          <a:xfrm>
            <a:off x="850006" y="1513491"/>
            <a:ext cx="8474298" cy="4848671"/>
          </a:xfrm>
        </p:spPr>
      </p:pic>
    </p:spTree>
    <p:extLst>
      <p:ext uri="{BB962C8B-B14F-4D97-AF65-F5344CB8AC3E}">
        <p14:creationId xmlns:p14="http://schemas.microsoft.com/office/powerpoint/2010/main" val="20658191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xmlns="" id="{33ADD884-884C-4070-831E-782B9DD4D5AC}"/>
              </a:ext>
            </a:extLst>
          </p:cNvPr>
          <p:cNvPicPr>
            <a:picLocks noGrp="1" noChangeAspect="1"/>
          </p:cNvPicPr>
          <p:nvPr>
            <p:ph idx="1"/>
          </p:nvPr>
        </p:nvPicPr>
        <p:blipFill>
          <a:blip r:embed="rId2"/>
          <a:stretch>
            <a:fillRect/>
          </a:stretch>
        </p:blipFill>
        <p:spPr>
          <a:xfrm>
            <a:off x="824249" y="1339403"/>
            <a:ext cx="8925058" cy="4984123"/>
          </a:xfrm>
        </p:spPr>
      </p:pic>
      <p:sp>
        <p:nvSpPr>
          <p:cNvPr id="7" name="Title 1">
            <a:extLst>
              <a:ext uri="{FF2B5EF4-FFF2-40B4-BE49-F238E27FC236}">
                <a16:creationId xmlns:a16="http://schemas.microsoft.com/office/drawing/2014/main" xmlns="" id="{C791895E-996C-4A3B-AB19-F4E5794CF787}"/>
              </a:ext>
            </a:extLst>
          </p:cNvPr>
          <p:cNvSpPr>
            <a:spLocks noGrp="1"/>
          </p:cNvSpPr>
          <p:nvPr>
            <p:ph type="title"/>
          </p:nvPr>
        </p:nvSpPr>
        <p:spPr>
          <a:xfrm>
            <a:off x="677684" y="592715"/>
            <a:ext cx="8596668" cy="660399"/>
          </a:xfrm>
        </p:spPr>
        <p:txBody>
          <a:bodyPr/>
          <a:lstStyle/>
          <a:p>
            <a:r>
              <a:rPr lang="en-US" dirty="0"/>
              <a:t>Email</a:t>
            </a:r>
          </a:p>
        </p:txBody>
      </p:sp>
    </p:spTree>
    <p:extLst>
      <p:ext uri="{BB962C8B-B14F-4D97-AF65-F5344CB8AC3E}">
        <p14:creationId xmlns:p14="http://schemas.microsoft.com/office/powerpoint/2010/main" val="11702129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98CA736-35E3-44B2-B9D6-7DDF91C89865}"/>
              </a:ext>
            </a:extLst>
          </p:cNvPr>
          <p:cNvSpPr>
            <a:spLocks noGrp="1"/>
          </p:cNvSpPr>
          <p:nvPr>
            <p:ph type="title"/>
          </p:nvPr>
        </p:nvSpPr>
        <p:spPr>
          <a:xfrm>
            <a:off x="756161" y="80987"/>
            <a:ext cx="8596668" cy="660399"/>
          </a:xfrm>
        </p:spPr>
        <p:txBody>
          <a:bodyPr/>
          <a:lstStyle/>
          <a:p>
            <a:r>
              <a:rPr lang="en-US" dirty="0"/>
              <a:t>Profit Calculation</a:t>
            </a:r>
          </a:p>
        </p:txBody>
      </p:sp>
      <p:pic>
        <p:nvPicPr>
          <p:cNvPr id="8" name="Content Placeholder 7">
            <a:extLst>
              <a:ext uri="{FF2B5EF4-FFF2-40B4-BE49-F238E27FC236}">
                <a16:creationId xmlns:a16="http://schemas.microsoft.com/office/drawing/2014/main" xmlns="" id="{0241FFF5-AB71-4CD4-88FB-C0BCCBBF9F3A}"/>
              </a:ext>
            </a:extLst>
          </p:cNvPr>
          <p:cNvPicPr>
            <a:picLocks noGrp="1" noChangeAspect="1"/>
          </p:cNvPicPr>
          <p:nvPr>
            <p:ph idx="1"/>
          </p:nvPr>
        </p:nvPicPr>
        <p:blipFill>
          <a:blip r:embed="rId2"/>
          <a:stretch>
            <a:fillRect/>
          </a:stretch>
        </p:blipFill>
        <p:spPr>
          <a:xfrm>
            <a:off x="940158" y="1111964"/>
            <a:ext cx="9259910" cy="5211563"/>
          </a:xfrm>
        </p:spPr>
      </p:pic>
    </p:spTree>
    <p:extLst>
      <p:ext uri="{BB962C8B-B14F-4D97-AF65-F5344CB8AC3E}">
        <p14:creationId xmlns:p14="http://schemas.microsoft.com/office/powerpoint/2010/main" val="16463847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D952FC-D0BA-4BB5-B22C-153951FFF9A0}"/>
              </a:ext>
            </a:extLst>
          </p:cNvPr>
          <p:cNvSpPr>
            <a:spLocks noGrp="1"/>
          </p:cNvSpPr>
          <p:nvPr>
            <p:ph type="title"/>
          </p:nvPr>
        </p:nvSpPr>
        <p:spPr>
          <a:xfrm>
            <a:off x="677334" y="623117"/>
            <a:ext cx="8596668" cy="660400"/>
          </a:xfrm>
        </p:spPr>
        <p:txBody>
          <a:bodyPr/>
          <a:lstStyle/>
          <a:p>
            <a:r>
              <a:rPr lang="en-US" dirty="0"/>
              <a:t>OUTLINE</a:t>
            </a:r>
          </a:p>
        </p:txBody>
      </p:sp>
      <p:sp>
        <p:nvSpPr>
          <p:cNvPr id="7" name="Content Placeholder 6">
            <a:extLst>
              <a:ext uri="{FF2B5EF4-FFF2-40B4-BE49-F238E27FC236}">
                <a16:creationId xmlns:a16="http://schemas.microsoft.com/office/drawing/2014/main" xmlns="" id="{BCE1B18E-8A73-48C1-8AAB-7D09852B7A71}"/>
              </a:ext>
            </a:extLst>
          </p:cNvPr>
          <p:cNvSpPr>
            <a:spLocks noGrp="1"/>
          </p:cNvSpPr>
          <p:nvPr>
            <p:ph idx="1"/>
          </p:nvPr>
        </p:nvSpPr>
        <p:spPr>
          <a:xfrm>
            <a:off x="677334" y="1283517"/>
            <a:ext cx="8596668" cy="5209562"/>
          </a:xfrm>
        </p:spPr>
        <p:txBody>
          <a:bodyPr>
            <a:noAutofit/>
          </a:bodyPr>
          <a:lstStyle/>
          <a:p>
            <a:r>
              <a:rPr lang="en-US" dirty="0"/>
              <a:t>Add Employees</a:t>
            </a:r>
          </a:p>
          <a:p>
            <a:r>
              <a:rPr lang="en-US" dirty="0"/>
              <a:t>Employees List</a:t>
            </a:r>
          </a:p>
          <a:p>
            <a:r>
              <a:rPr lang="en-US" dirty="0"/>
              <a:t>Employees Update</a:t>
            </a:r>
          </a:p>
          <a:p>
            <a:r>
              <a:rPr lang="en-US" dirty="0"/>
              <a:t>Inventory Dashboard</a:t>
            </a:r>
          </a:p>
          <a:p>
            <a:r>
              <a:rPr lang="en-US" dirty="0"/>
              <a:t>Add Product</a:t>
            </a:r>
          </a:p>
          <a:p>
            <a:r>
              <a:rPr lang="en-US" dirty="0"/>
              <a:t>Update Product</a:t>
            </a:r>
          </a:p>
          <a:p>
            <a:r>
              <a:rPr lang="en-US" dirty="0"/>
              <a:t>Product List</a:t>
            </a:r>
          </a:p>
          <a:p>
            <a:r>
              <a:rPr lang="en-US" dirty="0"/>
              <a:t>Sales Dashboard</a:t>
            </a:r>
          </a:p>
          <a:p>
            <a:r>
              <a:rPr lang="en-US" dirty="0"/>
              <a:t>Add Sales Product</a:t>
            </a:r>
          </a:p>
          <a:p>
            <a:r>
              <a:rPr lang="en-US" dirty="0"/>
              <a:t>Update Sales</a:t>
            </a:r>
          </a:p>
          <a:p>
            <a:r>
              <a:rPr lang="en-US" dirty="0"/>
              <a:t>Sales List</a:t>
            </a:r>
          </a:p>
          <a:p>
            <a:r>
              <a:rPr lang="en-US" dirty="0"/>
              <a:t>Email</a:t>
            </a:r>
          </a:p>
          <a:p>
            <a:r>
              <a:rPr lang="en-US" dirty="0"/>
              <a:t>Profit Calculation</a:t>
            </a:r>
          </a:p>
          <a:p>
            <a:endParaRPr lang="en-US" dirty="0"/>
          </a:p>
        </p:txBody>
      </p:sp>
    </p:spTree>
    <p:extLst>
      <p:ext uri="{BB962C8B-B14F-4D97-AF65-F5344CB8AC3E}">
        <p14:creationId xmlns:p14="http://schemas.microsoft.com/office/powerpoint/2010/main" val="26472410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7BEAC713-6D2C-4346-833A-CB1341251C46}"/>
              </a:ext>
            </a:extLst>
          </p:cNvPr>
          <p:cNvSpPr/>
          <p:nvPr/>
        </p:nvSpPr>
        <p:spPr>
          <a:xfrm>
            <a:off x="558800" y="304799"/>
            <a:ext cx="10840720" cy="3724096"/>
          </a:xfrm>
          <a:prstGeom prst="rect">
            <a:avLst/>
          </a:prstGeom>
        </p:spPr>
        <p:txBody>
          <a:bodyPr wrap="square">
            <a:spAutoFit/>
          </a:bodyPr>
          <a:lstStyle/>
          <a:p>
            <a:r>
              <a:rPr lang="en-US" sz="4000" dirty="0">
                <a:solidFill>
                  <a:schemeClr val="accent1"/>
                </a:solidFill>
                <a:latin typeface="Times New Roman" panose="02020603050405020304" pitchFamily="18" charset="0"/>
                <a:cs typeface="Times New Roman" panose="02020603050405020304" pitchFamily="18" charset="0"/>
              </a:rPr>
              <a:t>Admin Features(privileges )</a:t>
            </a:r>
          </a:p>
          <a:p>
            <a:endParaRPr lang="en-US" sz="4000" dirty="0">
              <a:solidFill>
                <a:schemeClr val="accent1"/>
              </a:solidFill>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Admin has all of the authorizations to access.</a:t>
            </a:r>
          </a:p>
          <a:p>
            <a:pPr algn="just">
              <a:buFont typeface="Arial" panose="020B0604020202020204" pitchFamily="34" charset="0"/>
              <a:buChar char="•"/>
            </a:pPr>
            <a:r>
              <a:rPr lang="en-US" sz="2400" dirty="0">
                <a:solidFill>
                  <a:srgbClr val="000000"/>
                </a:solidFill>
                <a:latin typeface="Times New Roman" panose="02020603050405020304" pitchFamily="18" charset="0"/>
                <a:cs typeface="Times New Roman" panose="02020603050405020304" pitchFamily="18" charset="0"/>
              </a:rPr>
              <a:t>Permission to Add, Update, Views and Delete.</a:t>
            </a:r>
          </a:p>
          <a:p>
            <a:pPr algn="just">
              <a:buFont typeface="Arial" panose="020B0604020202020204" pitchFamily="34" charset="0"/>
              <a:buChar char="•"/>
            </a:pPr>
            <a:r>
              <a:rPr lang="en-US" sz="2400" dirty="0">
                <a:solidFill>
                  <a:srgbClr val="000000"/>
                </a:solidFill>
                <a:latin typeface="Times New Roman" panose="02020603050405020304" pitchFamily="18" charset="0"/>
                <a:cs typeface="Times New Roman" panose="02020603050405020304" pitchFamily="18" charset="0"/>
              </a:rPr>
              <a:t>Sends Email </a:t>
            </a:r>
          </a:p>
          <a:p>
            <a:pPr algn="just">
              <a:buFont typeface="Arial" panose="020B0604020202020204" pitchFamily="34" charset="0"/>
              <a:buChar char="•"/>
            </a:pPr>
            <a:r>
              <a:rPr lang="en-US" sz="2400" dirty="0">
                <a:solidFill>
                  <a:srgbClr val="000000"/>
                </a:solidFill>
                <a:latin typeface="Times New Roman" panose="02020603050405020304" pitchFamily="18" charset="0"/>
                <a:cs typeface="Times New Roman" panose="02020603050405020304" pitchFamily="18" charset="0"/>
              </a:rPr>
              <a:t>Profit calculations</a:t>
            </a:r>
          </a:p>
          <a:p>
            <a:pPr algn="just"/>
            <a:endParaRPr lang="en-US" sz="2400" dirty="0">
              <a:solidFill>
                <a:srgbClr val="000000"/>
              </a:solidFill>
              <a:latin typeface="Times New Roman" panose="02020603050405020304" pitchFamily="18" charset="0"/>
              <a:cs typeface="Times New Roman" panose="02020603050405020304" pitchFamily="18" charset="0"/>
            </a:endParaRPr>
          </a:p>
          <a:p>
            <a:r>
              <a:rPr lang="en-US" dirty="0"/>
              <a:t/>
            </a:r>
            <a:br>
              <a:rPr lang="en-US" dirty="0"/>
            </a:br>
            <a:endParaRPr lang="en-US" dirty="0"/>
          </a:p>
        </p:txBody>
      </p:sp>
      <p:pic>
        <p:nvPicPr>
          <p:cNvPr id="6" name="Picture 5">
            <a:extLst>
              <a:ext uri="{FF2B5EF4-FFF2-40B4-BE49-F238E27FC236}">
                <a16:creationId xmlns:a16="http://schemas.microsoft.com/office/drawing/2014/main" xmlns="" id="{342FB242-CAC2-4EAE-8806-D3FF9DF7E4FB}"/>
              </a:ext>
            </a:extLst>
          </p:cNvPr>
          <p:cNvPicPr>
            <a:picLocks noChangeAspect="1"/>
          </p:cNvPicPr>
          <p:nvPr/>
        </p:nvPicPr>
        <p:blipFill>
          <a:blip r:embed="rId2"/>
          <a:stretch>
            <a:fillRect/>
          </a:stretch>
        </p:blipFill>
        <p:spPr>
          <a:xfrm>
            <a:off x="3493135" y="3326299"/>
            <a:ext cx="3886459" cy="2546467"/>
          </a:xfrm>
          <a:prstGeom prst="rect">
            <a:avLst/>
          </a:prstGeom>
        </p:spPr>
      </p:pic>
    </p:spTree>
    <p:extLst>
      <p:ext uri="{BB962C8B-B14F-4D97-AF65-F5344CB8AC3E}">
        <p14:creationId xmlns:p14="http://schemas.microsoft.com/office/powerpoint/2010/main" val="6522191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B5B070F-4411-4FE3-927D-ABD6A1978AF1}"/>
              </a:ext>
            </a:extLst>
          </p:cNvPr>
          <p:cNvSpPr>
            <a:spLocks noGrp="1"/>
          </p:cNvSpPr>
          <p:nvPr>
            <p:ph type="title"/>
          </p:nvPr>
        </p:nvSpPr>
        <p:spPr>
          <a:xfrm>
            <a:off x="677334" y="609600"/>
            <a:ext cx="8596668" cy="812800"/>
          </a:xfrm>
        </p:spPr>
        <p:txBody>
          <a:bodyPr>
            <a:normAutofit fontScale="90000"/>
          </a:bodyPr>
          <a:lstStyle/>
          <a:p>
            <a:r>
              <a:rPr lang="en-US" dirty="0"/>
              <a:t>HR Features(privileges )</a:t>
            </a:r>
            <a:br>
              <a:rPr lang="en-US" dirty="0"/>
            </a:br>
            <a:r>
              <a:rPr lang="en-US" sz="2400" dirty="0">
                <a:solidFill>
                  <a:prstClr val="black">
                    <a:lumMod val="75000"/>
                    <a:lumOff val="25000"/>
                  </a:prstClr>
                </a:solidFill>
              </a:rPr>
              <a:t/>
            </a:r>
            <a:br>
              <a:rPr lang="en-US" sz="2400" dirty="0">
                <a:solidFill>
                  <a:prstClr val="black">
                    <a:lumMod val="75000"/>
                    <a:lumOff val="25000"/>
                  </a:prstClr>
                </a:solidFill>
              </a:rPr>
            </a:br>
            <a:r>
              <a:rPr lang="en-US" dirty="0"/>
              <a:t/>
            </a:r>
            <a:br>
              <a:rPr lang="en-US" dirty="0"/>
            </a:br>
            <a:r>
              <a:rPr lang="en-US" dirty="0"/>
              <a:t/>
            </a:r>
            <a:br>
              <a:rPr lang="en-US" dirty="0"/>
            </a:br>
            <a:endParaRPr lang="en-US" dirty="0"/>
          </a:p>
        </p:txBody>
      </p:sp>
      <p:sp>
        <p:nvSpPr>
          <p:cNvPr id="3" name="Content Placeholder 2">
            <a:extLst>
              <a:ext uri="{FF2B5EF4-FFF2-40B4-BE49-F238E27FC236}">
                <a16:creationId xmlns:a16="http://schemas.microsoft.com/office/drawing/2014/main" xmlns="" id="{7B1B9FC1-3214-4CF5-B367-6C0F456D6E89}"/>
              </a:ext>
            </a:extLst>
          </p:cNvPr>
          <p:cNvSpPr>
            <a:spLocks noGrp="1"/>
          </p:cNvSpPr>
          <p:nvPr>
            <p:ph idx="1"/>
          </p:nvPr>
        </p:nvSpPr>
        <p:spPr>
          <a:xfrm>
            <a:off x="677334" y="1198880"/>
            <a:ext cx="9055946" cy="4842483"/>
          </a:xfrm>
        </p:spPr>
        <p:txBody>
          <a:bodyPr>
            <a:normAutofit/>
          </a:bodyPr>
          <a:lstStyle/>
          <a:p>
            <a:r>
              <a:rPr lang="en-US" sz="2800" dirty="0">
                <a:latin typeface="Times New Roman" panose="02020603050405020304" pitchFamily="18" charset="0"/>
                <a:cs typeface="Times New Roman" panose="02020603050405020304" pitchFamily="18" charset="0"/>
              </a:rPr>
              <a:t>HR can Add employees </a:t>
            </a:r>
          </a:p>
          <a:p>
            <a:r>
              <a:rPr lang="en-US" sz="2800" dirty="0">
                <a:latin typeface="Times New Roman" panose="02020603050405020304" pitchFamily="18" charset="0"/>
                <a:cs typeface="Times New Roman" panose="02020603050405020304" pitchFamily="18" charset="0"/>
              </a:rPr>
              <a:t>Change any information of any employees.</a:t>
            </a:r>
          </a:p>
          <a:p>
            <a:r>
              <a:rPr lang="en-US" sz="2800" dirty="0">
                <a:latin typeface="Times New Roman" panose="02020603050405020304" pitchFamily="18" charset="0"/>
                <a:cs typeface="Times New Roman" panose="02020603050405020304" pitchFamily="18" charset="0"/>
              </a:rPr>
              <a:t>View of employees. </a:t>
            </a:r>
          </a:p>
          <a:p>
            <a:r>
              <a:rPr lang="en-US" sz="2800" dirty="0">
                <a:latin typeface="Times New Roman" panose="02020603050405020304" pitchFamily="18" charset="0"/>
                <a:cs typeface="Times New Roman" panose="02020603050405020304" pitchFamily="18" charset="0"/>
              </a:rPr>
              <a:t>Update Employees. </a:t>
            </a:r>
          </a:p>
          <a:p>
            <a:r>
              <a:rPr lang="en-US" sz="2800" dirty="0">
                <a:latin typeface="Times New Roman" panose="02020603050405020304" pitchFamily="18" charset="0"/>
                <a:cs typeface="Times New Roman" panose="02020603050405020304" pitchFamily="18" charset="0"/>
              </a:rPr>
              <a:t>Also delete Employees. </a:t>
            </a:r>
          </a:p>
          <a:p>
            <a:pPr marL="0" indent="0">
              <a:buNone/>
            </a:pP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411345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5018F19-5CD8-463E-836B-B702508C1747}"/>
              </a:ext>
            </a:extLst>
          </p:cNvPr>
          <p:cNvSpPr>
            <a:spLocks noGrp="1"/>
          </p:cNvSpPr>
          <p:nvPr>
            <p:ph type="title"/>
          </p:nvPr>
        </p:nvSpPr>
        <p:spPr>
          <a:xfrm>
            <a:off x="677334" y="609600"/>
            <a:ext cx="8596668" cy="758510"/>
          </a:xfrm>
        </p:spPr>
        <p:txBody>
          <a:bodyPr>
            <a:normAutofit fontScale="90000"/>
          </a:bodyPr>
          <a:lstStyle/>
          <a:p>
            <a:pPr marL="342900" lvl="0" indent="-342900">
              <a:spcBef>
                <a:spcPts val="1000"/>
              </a:spcBef>
            </a:pPr>
            <a:r>
              <a:rPr lang="en-US" sz="4000" dirty="0">
                <a:ea typeface="+mn-ea"/>
                <a:cs typeface="+mn-cs"/>
              </a:rPr>
              <a:t>Sales Manager Features(privileges )</a:t>
            </a:r>
            <a:br>
              <a:rPr lang="en-US" sz="4000" dirty="0">
                <a:ea typeface="+mn-ea"/>
                <a:cs typeface="+mn-cs"/>
              </a:rPr>
            </a:br>
            <a:r>
              <a:rPr lang="en-US" sz="2800" dirty="0">
                <a:solidFill>
                  <a:prstClr val="black">
                    <a:lumMod val="75000"/>
                    <a:lumOff val="25000"/>
                  </a:prstClr>
                </a:solidFill>
                <a:ea typeface="+mn-ea"/>
                <a:cs typeface="+mn-cs"/>
              </a:rPr>
              <a:t/>
            </a:r>
            <a:br>
              <a:rPr lang="en-US" sz="2800" dirty="0">
                <a:solidFill>
                  <a:prstClr val="black">
                    <a:lumMod val="75000"/>
                    <a:lumOff val="25000"/>
                  </a:prstClr>
                </a:solidFill>
                <a:ea typeface="+mn-ea"/>
                <a:cs typeface="+mn-cs"/>
              </a:rPr>
            </a:br>
            <a:r>
              <a:rPr lang="en-US" sz="2800" dirty="0">
                <a:solidFill>
                  <a:prstClr val="black">
                    <a:lumMod val="75000"/>
                    <a:lumOff val="25000"/>
                  </a:prstClr>
                </a:solidFill>
                <a:ea typeface="+mn-ea"/>
                <a:cs typeface="+mn-cs"/>
              </a:rPr>
              <a:t/>
            </a:r>
            <a:br>
              <a:rPr lang="en-US" sz="2800" dirty="0">
                <a:solidFill>
                  <a:prstClr val="black">
                    <a:lumMod val="75000"/>
                    <a:lumOff val="25000"/>
                  </a:prstClr>
                </a:solidFill>
                <a:ea typeface="+mn-ea"/>
                <a:cs typeface="+mn-cs"/>
              </a:rPr>
            </a:br>
            <a:endParaRPr lang="en-US" dirty="0"/>
          </a:p>
        </p:txBody>
      </p:sp>
      <p:sp>
        <p:nvSpPr>
          <p:cNvPr id="3" name="Content Placeholder 2">
            <a:extLst>
              <a:ext uri="{FF2B5EF4-FFF2-40B4-BE49-F238E27FC236}">
                <a16:creationId xmlns:a16="http://schemas.microsoft.com/office/drawing/2014/main" xmlns="" id="{8500BABD-E3DC-4DF9-AC7F-AA41919025D9}"/>
              </a:ext>
            </a:extLst>
          </p:cNvPr>
          <p:cNvSpPr>
            <a:spLocks noGrp="1"/>
          </p:cNvSpPr>
          <p:nvPr>
            <p:ph idx="1"/>
          </p:nvPr>
        </p:nvSpPr>
        <p:spPr>
          <a:xfrm>
            <a:off x="1219200" y="905164"/>
            <a:ext cx="7416800" cy="2523836"/>
          </a:xfrm>
        </p:spPr>
        <p:txBody>
          <a:bodyPr>
            <a:normAutofit fontScale="47500" lnSpcReduction="20000"/>
          </a:bodyPr>
          <a:lstStyle/>
          <a:p>
            <a:endParaRPr lang="en-US" sz="11200" dirty="0"/>
          </a:p>
          <a:p>
            <a:r>
              <a:rPr lang="en-US" sz="5800" dirty="0"/>
              <a:t>Manager can Sales products </a:t>
            </a:r>
          </a:p>
          <a:p>
            <a:r>
              <a:rPr lang="en-US" sz="5800" dirty="0"/>
              <a:t>Views sales list </a:t>
            </a:r>
          </a:p>
          <a:p>
            <a:r>
              <a:rPr lang="en-US" sz="5800" dirty="0"/>
              <a:t>Update Sales </a:t>
            </a:r>
          </a:p>
          <a:p>
            <a:pPr marL="0" indent="0">
              <a:buNone/>
            </a:pPr>
            <a:r>
              <a:rPr lang="en-US" dirty="0"/>
              <a:t/>
            </a:r>
            <a:br>
              <a:rPr lang="en-US" dirty="0"/>
            </a:br>
            <a:endParaRPr lang="en-US" dirty="0"/>
          </a:p>
        </p:txBody>
      </p:sp>
      <p:pic>
        <p:nvPicPr>
          <p:cNvPr id="5" name="Picture 4">
            <a:extLst>
              <a:ext uri="{FF2B5EF4-FFF2-40B4-BE49-F238E27FC236}">
                <a16:creationId xmlns:a16="http://schemas.microsoft.com/office/drawing/2014/main" xmlns="" id="{4A54DF81-CEA5-45B7-80F7-9901F5ED33A3}"/>
              </a:ext>
            </a:extLst>
          </p:cNvPr>
          <p:cNvPicPr>
            <a:picLocks noChangeAspect="1"/>
          </p:cNvPicPr>
          <p:nvPr/>
        </p:nvPicPr>
        <p:blipFill>
          <a:blip r:embed="rId2"/>
          <a:stretch>
            <a:fillRect/>
          </a:stretch>
        </p:blipFill>
        <p:spPr>
          <a:xfrm>
            <a:off x="4283656" y="3217382"/>
            <a:ext cx="2143125" cy="2143125"/>
          </a:xfrm>
          <a:prstGeom prst="rect">
            <a:avLst/>
          </a:prstGeom>
        </p:spPr>
      </p:pic>
    </p:spTree>
    <p:extLst>
      <p:ext uri="{BB962C8B-B14F-4D97-AF65-F5344CB8AC3E}">
        <p14:creationId xmlns:p14="http://schemas.microsoft.com/office/powerpoint/2010/main" val="32997288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C1940F1-4AC5-4596-90C6-4CA1AAA5EF12}"/>
              </a:ext>
            </a:extLst>
          </p:cNvPr>
          <p:cNvSpPr>
            <a:spLocks noGrp="1"/>
          </p:cNvSpPr>
          <p:nvPr>
            <p:ph type="title"/>
          </p:nvPr>
        </p:nvSpPr>
        <p:spPr>
          <a:xfrm>
            <a:off x="677334" y="609600"/>
            <a:ext cx="8080586" cy="934720"/>
          </a:xfrm>
        </p:spPr>
        <p:txBody>
          <a:bodyPr>
            <a:normAutofit fontScale="90000"/>
          </a:bodyPr>
          <a:lstStyle/>
          <a:p>
            <a:r>
              <a:rPr lang="en-US" dirty="0"/>
              <a:t>Manufacture Manager Features(Privileges )</a:t>
            </a:r>
            <a:br>
              <a:rPr lang="en-US" dirty="0"/>
            </a:br>
            <a:endParaRPr lang="en-US" dirty="0"/>
          </a:p>
        </p:txBody>
      </p:sp>
      <p:sp>
        <p:nvSpPr>
          <p:cNvPr id="3" name="Content Placeholder 2">
            <a:extLst>
              <a:ext uri="{FF2B5EF4-FFF2-40B4-BE49-F238E27FC236}">
                <a16:creationId xmlns:a16="http://schemas.microsoft.com/office/drawing/2014/main" xmlns="" id="{B160821E-07A4-4266-AF81-984D131D6281}"/>
              </a:ext>
            </a:extLst>
          </p:cNvPr>
          <p:cNvSpPr>
            <a:spLocks noGrp="1"/>
          </p:cNvSpPr>
          <p:nvPr>
            <p:ph idx="1"/>
          </p:nvPr>
        </p:nvSpPr>
        <p:spPr>
          <a:xfrm>
            <a:off x="677334" y="1946247"/>
            <a:ext cx="8596668" cy="2831815"/>
          </a:xfrm>
        </p:spPr>
        <p:txBody>
          <a:bodyPr>
            <a:normAutofit/>
          </a:bodyPr>
          <a:lstStyle/>
          <a:p>
            <a:pPr marL="0" indent="0">
              <a:buNone/>
            </a:pPr>
            <a:endParaRPr lang="en-US" sz="2100" dirty="0"/>
          </a:p>
          <a:p>
            <a:r>
              <a:rPr lang="en-US" sz="2100" dirty="0"/>
              <a:t>Manager can Sales products </a:t>
            </a:r>
          </a:p>
          <a:p>
            <a:r>
              <a:rPr lang="en-US" sz="2100" dirty="0"/>
              <a:t>Views sales list </a:t>
            </a:r>
          </a:p>
          <a:p>
            <a:r>
              <a:rPr lang="en-US" sz="2100" dirty="0"/>
              <a:t>Update Sales </a:t>
            </a:r>
          </a:p>
          <a:p>
            <a:endParaRPr lang="en-US" dirty="0"/>
          </a:p>
        </p:txBody>
      </p:sp>
    </p:spTree>
    <p:extLst>
      <p:ext uri="{BB962C8B-B14F-4D97-AF65-F5344CB8AC3E}">
        <p14:creationId xmlns:p14="http://schemas.microsoft.com/office/powerpoint/2010/main" val="16793913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5BBB0A2-33CB-4C41-A659-B7CC58B987D4}"/>
              </a:ext>
            </a:extLst>
          </p:cNvPr>
          <p:cNvSpPr>
            <a:spLocks noGrp="1"/>
          </p:cNvSpPr>
          <p:nvPr>
            <p:ph type="title"/>
          </p:nvPr>
        </p:nvSpPr>
        <p:spPr>
          <a:xfrm>
            <a:off x="677334" y="182881"/>
            <a:ext cx="3142826" cy="633758"/>
          </a:xfrm>
        </p:spPr>
        <p:txBody>
          <a:bodyPr>
            <a:normAutofit fontScale="90000"/>
          </a:bodyPr>
          <a:lstStyle/>
          <a:p>
            <a:r>
              <a:rPr lang="en-US" dirty="0"/>
              <a:t>Future SCOPE:</a:t>
            </a:r>
            <a:br>
              <a:rPr lang="en-US" dirty="0"/>
            </a:br>
            <a:endParaRPr lang="en-US" dirty="0"/>
          </a:p>
        </p:txBody>
      </p:sp>
      <p:sp>
        <p:nvSpPr>
          <p:cNvPr id="3" name="Content Placeholder 2">
            <a:extLst>
              <a:ext uri="{FF2B5EF4-FFF2-40B4-BE49-F238E27FC236}">
                <a16:creationId xmlns:a16="http://schemas.microsoft.com/office/drawing/2014/main" xmlns="" id="{684446EF-AEBA-4B29-B494-C215F80C3CEA}"/>
              </a:ext>
            </a:extLst>
          </p:cNvPr>
          <p:cNvSpPr>
            <a:spLocks noGrp="1"/>
          </p:cNvSpPr>
          <p:nvPr>
            <p:ph idx="1"/>
          </p:nvPr>
        </p:nvSpPr>
        <p:spPr>
          <a:xfrm>
            <a:off x="353519" y="1026737"/>
            <a:ext cx="9157546" cy="4324322"/>
          </a:xfrm>
        </p:spPr>
        <p:txBody>
          <a:bodyPr>
            <a:noAutofit/>
          </a:bodyPr>
          <a:lstStyle/>
          <a:p>
            <a:r>
              <a:rPr lang="en-US" sz="3200" dirty="0">
                <a:latin typeface="Times New Roman" panose="02020603050405020304" pitchFamily="18" charset="0"/>
                <a:cs typeface="Times New Roman" panose="02020603050405020304" pitchFamily="18" charset="0"/>
              </a:rPr>
              <a:t>Improved BI and reporting</a:t>
            </a:r>
          </a:p>
          <a:p>
            <a:r>
              <a:rPr lang="en-US" sz="3200" dirty="0">
                <a:latin typeface="Times New Roman" panose="02020603050405020304" pitchFamily="18" charset="0"/>
                <a:cs typeface="Times New Roman" panose="02020603050405020304" pitchFamily="18" charset="0"/>
              </a:rPr>
              <a:t>Mobility and wearable technology to turn dominant.</a:t>
            </a:r>
          </a:p>
          <a:p>
            <a:r>
              <a:rPr lang="en-US" sz="3200" dirty="0">
                <a:latin typeface="Times New Roman" panose="02020603050405020304" pitchFamily="18" charset="0"/>
                <a:cs typeface="Times New Roman" panose="02020603050405020304" pitchFamily="18" charset="0"/>
              </a:rPr>
              <a:t>More user-friendly ERP systems.</a:t>
            </a:r>
          </a:p>
          <a:p>
            <a:r>
              <a:rPr lang="en-US" sz="3200" dirty="0">
                <a:latin typeface="Times New Roman" panose="02020603050405020304" pitchFamily="18" charset="0"/>
                <a:cs typeface="Times New Roman" panose="02020603050405020304" pitchFamily="18" charset="0"/>
              </a:rPr>
              <a:t>Cloud ERP</a:t>
            </a:r>
          </a:p>
          <a:p>
            <a:r>
              <a:rPr lang="en-US" sz="3200" dirty="0">
                <a:latin typeface="Times New Roman" panose="02020603050405020304" pitchFamily="18" charset="0"/>
                <a:cs typeface="Times New Roman" panose="02020603050405020304" pitchFamily="18" charset="0"/>
              </a:rPr>
              <a:t>New Market</a:t>
            </a:r>
          </a:p>
          <a:p>
            <a:r>
              <a:rPr lang="en-US" sz="3200" dirty="0">
                <a:latin typeface="Times New Roman" panose="02020603050405020304" pitchFamily="18" charset="0"/>
                <a:cs typeface="Times New Roman" panose="02020603050405020304" pitchFamily="18" charset="0"/>
              </a:rPr>
              <a:t>New channels</a:t>
            </a:r>
          </a:p>
          <a:p>
            <a:pPr marL="0" indent="0">
              <a:buNone/>
            </a:pP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288806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00C245C-ACDA-4E17-BC36-EAAE781F333A}"/>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xmlns="" id="{BE338F83-2542-49C2-A39D-8AF37965394D}"/>
              </a:ext>
            </a:extLst>
          </p:cNvPr>
          <p:cNvSpPr>
            <a:spLocks noGrp="1"/>
          </p:cNvSpPr>
          <p:nvPr>
            <p:ph idx="1"/>
          </p:nvPr>
        </p:nvSpPr>
        <p:spPr>
          <a:xfrm>
            <a:off x="677334" y="1339404"/>
            <a:ext cx="8596668" cy="3631842"/>
          </a:xfrm>
        </p:spPr>
        <p:txBody>
          <a:bodyPr>
            <a:normAutofit/>
          </a:bodyPr>
          <a:lstStyle/>
          <a:p>
            <a:r>
              <a:rPr lang="en-US" sz="2400" dirty="0">
                <a:latin typeface="Times New Roman" panose="02020603050405020304" pitchFamily="18" charset="0"/>
                <a:cs typeface="Times New Roman" panose="02020603050405020304" pitchFamily="18" charset="0"/>
              </a:rPr>
              <a:t>While employing an </a:t>
            </a:r>
            <a:r>
              <a:rPr lang="en-US" sz="2400" b="1" dirty="0">
                <a:solidFill>
                  <a:schemeClr val="accent6">
                    <a:lumMod val="75000"/>
                  </a:schemeClr>
                </a:solidFill>
                <a:latin typeface="Times New Roman" panose="02020603050405020304" pitchFamily="18" charset="0"/>
                <a:cs typeface="Times New Roman" panose="02020603050405020304" pitchFamily="18" charset="0"/>
              </a:rPr>
              <a:t>ERP system may be expensive</a:t>
            </a:r>
            <a:r>
              <a:rPr lang="en-US" sz="2400" dirty="0">
                <a:latin typeface="Times New Roman" panose="02020603050405020304" pitchFamily="18" charset="0"/>
                <a:cs typeface="Times New Roman" panose="02020603050405020304" pitchFamily="18" charset="0"/>
              </a:rPr>
              <a:t>, it offers organizations a cost efficient system in the long run.</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ERP software works by </a:t>
            </a:r>
            <a:r>
              <a:rPr lang="en-US" sz="2400" b="1" dirty="0">
                <a:solidFill>
                  <a:schemeClr val="accent6">
                    <a:lumMod val="75000"/>
                  </a:schemeClr>
                </a:solidFill>
                <a:latin typeface="Times New Roman" panose="02020603050405020304" pitchFamily="18" charset="0"/>
                <a:cs typeface="Times New Roman" panose="02020603050405020304" pitchFamily="18" charset="0"/>
              </a:rPr>
              <a:t>integrating all the different departments in on organization</a:t>
            </a:r>
            <a:r>
              <a:rPr lang="en-US" sz="2400" dirty="0">
                <a:latin typeface="Times New Roman" panose="02020603050405020304" pitchFamily="18" charset="0"/>
                <a:cs typeface="Times New Roman" panose="02020603050405020304" pitchFamily="18" charset="0"/>
              </a:rPr>
              <a:t> into one computer system allowing for efficient communication between these departments and hence enhances productivity.</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920279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33A6F75-8A70-4F63-8126-1AC7EDC4E216}"/>
              </a:ext>
            </a:extLst>
          </p:cNvPr>
          <p:cNvSpPr>
            <a:spLocks noGrp="1"/>
          </p:cNvSpPr>
          <p:nvPr>
            <p:ph type="title"/>
          </p:nvPr>
        </p:nvSpPr>
        <p:spPr>
          <a:xfrm>
            <a:off x="1819564" y="2540000"/>
            <a:ext cx="7454438" cy="1930400"/>
          </a:xfrm>
        </p:spPr>
        <p:txBody>
          <a:bodyPr>
            <a:normAutofit/>
          </a:bodyPr>
          <a:lstStyle/>
          <a:p>
            <a:r>
              <a:rPr lang="en-US" sz="8000" dirty="0"/>
              <a:t>THANK YOU </a:t>
            </a:r>
          </a:p>
        </p:txBody>
      </p:sp>
    </p:spTree>
    <p:extLst>
      <p:ext uri="{BB962C8B-B14F-4D97-AF65-F5344CB8AC3E}">
        <p14:creationId xmlns:p14="http://schemas.microsoft.com/office/powerpoint/2010/main" val="10847489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D952FC-D0BA-4BB5-B22C-153951FFF9A0}"/>
              </a:ext>
            </a:extLst>
          </p:cNvPr>
          <p:cNvSpPr>
            <a:spLocks noGrp="1"/>
          </p:cNvSpPr>
          <p:nvPr>
            <p:ph type="title"/>
          </p:nvPr>
        </p:nvSpPr>
        <p:spPr>
          <a:xfrm>
            <a:off x="677334" y="623117"/>
            <a:ext cx="8596668" cy="660400"/>
          </a:xfrm>
        </p:spPr>
        <p:txBody>
          <a:bodyPr/>
          <a:lstStyle/>
          <a:p>
            <a:r>
              <a:rPr lang="en-US" dirty="0"/>
              <a:t>OUTLINE</a:t>
            </a:r>
          </a:p>
        </p:txBody>
      </p:sp>
      <p:sp>
        <p:nvSpPr>
          <p:cNvPr id="7" name="Content Placeholder 6">
            <a:extLst>
              <a:ext uri="{FF2B5EF4-FFF2-40B4-BE49-F238E27FC236}">
                <a16:creationId xmlns:a16="http://schemas.microsoft.com/office/drawing/2014/main" xmlns="" id="{BCE1B18E-8A73-48C1-8AAB-7D09852B7A71}"/>
              </a:ext>
            </a:extLst>
          </p:cNvPr>
          <p:cNvSpPr>
            <a:spLocks noGrp="1"/>
          </p:cNvSpPr>
          <p:nvPr>
            <p:ph idx="1"/>
          </p:nvPr>
        </p:nvSpPr>
        <p:spPr>
          <a:xfrm>
            <a:off x="677334" y="1283517"/>
            <a:ext cx="8596668" cy="4964884"/>
          </a:xfrm>
        </p:spPr>
        <p:txBody>
          <a:bodyPr>
            <a:noAutofit/>
          </a:bodyPr>
          <a:lstStyle/>
          <a:p>
            <a:r>
              <a:rPr lang="en-US" dirty="0"/>
              <a:t>Admin Features(privileges )</a:t>
            </a:r>
          </a:p>
          <a:p>
            <a:r>
              <a:rPr lang="en-US" dirty="0"/>
              <a:t>HR Features(privileges )</a:t>
            </a:r>
          </a:p>
          <a:p>
            <a:r>
              <a:rPr lang="en-US" dirty="0"/>
              <a:t>Sales Manager Features(privileges )</a:t>
            </a:r>
          </a:p>
          <a:p>
            <a:r>
              <a:rPr lang="en-US" dirty="0"/>
              <a:t>Manufacture Manager Features(Privileges )</a:t>
            </a:r>
          </a:p>
          <a:p>
            <a:r>
              <a:rPr lang="en-US" dirty="0"/>
              <a:t>Future SCOPE</a:t>
            </a:r>
          </a:p>
          <a:p>
            <a:r>
              <a:rPr lang="en-US" dirty="0"/>
              <a:t>Conclusion</a:t>
            </a:r>
          </a:p>
          <a:p>
            <a:endParaRPr lang="en-US" sz="1000" dirty="0"/>
          </a:p>
        </p:txBody>
      </p:sp>
    </p:spTree>
    <p:extLst>
      <p:ext uri="{BB962C8B-B14F-4D97-AF65-F5344CB8AC3E}">
        <p14:creationId xmlns:p14="http://schemas.microsoft.com/office/powerpoint/2010/main" val="7649051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A254C97-9A0A-4DB7-99CF-71AE7D4B7B01}"/>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xmlns="" id="{8C2A24A3-023D-4D1E-B906-AA3FB7F10C6B}"/>
              </a:ext>
            </a:extLst>
          </p:cNvPr>
          <p:cNvSpPr>
            <a:spLocks noGrp="1"/>
          </p:cNvSpPr>
          <p:nvPr>
            <p:ph idx="1"/>
          </p:nvPr>
        </p:nvSpPr>
        <p:spPr>
          <a:xfrm>
            <a:off x="677334" y="1715972"/>
            <a:ext cx="8596668" cy="2545635"/>
          </a:xfrm>
        </p:spPr>
        <p:txBody>
          <a:bodyPr/>
          <a:lstStyle/>
          <a:p>
            <a:pPr marL="0" indent="0">
              <a:buNone/>
            </a:pPr>
            <a:r>
              <a:rPr lang="en-US" sz="2800" dirty="0">
                <a:solidFill>
                  <a:schemeClr val="tx1"/>
                </a:solidFill>
                <a:latin typeface="Times New Roman" panose="02020603050405020304" pitchFamily="18" charset="0"/>
                <a:cs typeface="Times New Roman" panose="02020603050405020304" pitchFamily="18" charset="0"/>
              </a:rPr>
              <a:t>ERP is a Set of application software that brings financial, distribution, manufacturing, and other business functions into balance.  It extends horizontally across the company’s business functions and vertically throughout the company’s supply chain.</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67032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DEA0DB1-0C40-4B4F-B6FE-B8424BD3F6BA}"/>
              </a:ext>
            </a:extLst>
          </p:cNvPr>
          <p:cNvSpPr>
            <a:spLocks noGrp="1"/>
          </p:cNvSpPr>
          <p:nvPr>
            <p:ph type="title"/>
          </p:nvPr>
        </p:nvSpPr>
        <p:spPr>
          <a:xfrm>
            <a:off x="926716" y="1317070"/>
            <a:ext cx="8596668" cy="4645848"/>
          </a:xfrm>
        </p:spPr>
        <p:txBody>
          <a:bodyPr>
            <a:normAutofit/>
          </a:bodyPr>
          <a:lstStyle/>
          <a:p>
            <a:r>
              <a:rPr lang="en-US" sz="2400" dirty="0">
                <a:latin typeface="Times New Roman" panose="02020603050405020304" pitchFamily="18" charset="0"/>
                <a:cs typeface="Times New Roman" panose="02020603050405020304" pitchFamily="18" charset="0"/>
              </a:rPr>
              <a:t>To know importance of enterprise resource planning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Today, ERP is a widely applied software system in all types of industrial fields including small and medium sized companies. </a:t>
            </a:r>
            <a:r>
              <a:rPr lang="en-US" sz="2400" dirty="0">
                <a:solidFill>
                  <a:srgbClr val="7030A0"/>
                </a:solidFill>
                <a:latin typeface="Times New Roman" panose="02020603050405020304" pitchFamily="18" charset="0"/>
                <a:cs typeface="Times New Roman" panose="02020603050405020304" pitchFamily="18" charset="0"/>
              </a:rPr>
              <a:t>Inventory control, better human capital management, customer relationship management and order tracking </a:t>
            </a:r>
            <a:r>
              <a:rPr lang="en-US" sz="2400" dirty="0">
                <a:latin typeface="Times New Roman" panose="02020603050405020304" pitchFamily="18" charset="0"/>
                <a:cs typeface="Times New Roman" panose="02020603050405020304" pitchFamily="18" charset="0"/>
              </a:rPr>
              <a:t>are some among the key benefits of implementing enterprise resource planning.</a:t>
            </a:r>
            <a:br>
              <a:rPr lang="en-US" sz="2400" dirty="0">
                <a:latin typeface="Times New Roman" panose="02020603050405020304" pitchFamily="18" charset="0"/>
                <a:cs typeface="Times New Roman" panose="02020603050405020304" pitchFamily="18" charset="0"/>
              </a:rPr>
            </a:br>
            <a:r>
              <a:rPr lang="en-US" sz="1200" dirty="0"/>
              <a:t/>
            </a:r>
            <a:br>
              <a:rPr lang="en-US" sz="1200" dirty="0"/>
            </a:br>
            <a:endParaRPr lang="en-US" sz="1200" dirty="0"/>
          </a:p>
        </p:txBody>
      </p:sp>
      <p:sp>
        <p:nvSpPr>
          <p:cNvPr id="5" name="Title 1">
            <a:extLst>
              <a:ext uri="{FF2B5EF4-FFF2-40B4-BE49-F238E27FC236}">
                <a16:creationId xmlns:a16="http://schemas.microsoft.com/office/drawing/2014/main" xmlns="" id="{675E1244-A034-446F-9EE1-C6DABF3F8384}"/>
              </a:ext>
            </a:extLst>
          </p:cNvPr>
          <p:cNvSpPr txBox="1">
            <a:spLocks/>
          </p:cNvSpPr>
          <p:nvPr/>
        </p:nvSpPr>
        <p:spPr>
          <a:xfrm>
            <a:off x="677334" y="609600"/>
            <a:ext cx="8596668" cy="824917"/>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Aim Of ERP</a:t>
            </a:r>
          </a:p>
        </p:txBody>
      </p:sp>
    </p:spTree>
    <p:extLst>
      <p:ext uri="{BB962C8B-B14F-4D97-AF65-F5344CB8AC3E}">
        <p14:creationId xmlns:p14="http://schemas.microsoft.com/office/powerpoint/2010/main" val="3648892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15C40851-37C6-41F7-98B2-921A82728A5B}"/>
              </a:ext>
            </a:extLst>
          </p:cNvPr>
          <p:cNvSpPr>
            <a:spLocks noGrp="1"/>
          </p:cNvSpPr>
          <p:nvPr>
            <p:ph type="ctrTitle"/>
          </p:nvPr>
        </p:nvSpPr>
        <p:spPr>
          <a:xfrm>
            <a:off x="1003727" y="368528"/>
            <a:ext cx="7766936" cy="802105"/>
          </a:xfrm>
        </p:spPr>
        <p:txBody>
          <a:bodyPr/>
          <a:lstStyle/>
          <a:p>
            <a:r>
              <a:rPr lang="en-US" dirty="0"/>
              <a:t>Problem Statement</a:t>
            </a:r>
          </a:p>
        </p:txBody>
      </p:sp>
      <p:sp>
        <p:nvSpPr>
          <p:cNvPr id="8" name="Subtitle 7">
            <a:extLst>
              <a:ext uri="{FF2B5EF4-FFF2-40B4-BE49-F238E27FC236}">
                <a16:creationId xmlns:a16="http://schemas.microsoft.com/office/drawing/2014/main" xmlns="" id="{25E25F8F-E22E-4F48-BE8E-989A1213051A}"/>
              </a:ext>
            </a:extLst>
          </p:cNvPr>
          <p:cNvSpPr>
            <a:spLocks noGrp="1"/>
          </p:cNvSpPr>
          <p:nvPr>
            <p:ph type="subTitle" idx="1"/>
          </p:nvPr>
        </p:nvSpPr>
        <p:spPr>
          <a:xfrm>
            <a:off x="1661019" y="1363580"/>
            <a:ext cx="7612983" cy="2528912"/>
          </a:xfrm>
        </p:spPr>
        <p:txBody>
          <a:bodyPr/>
          <a:lstStyle/>
          <a:p>
            <a:pPr algn="l"/>
            <a:r>
              <a:rPr lang="en-US" sz="2400" b="1" dirty="0">
                <a:solidFill>
                  <a:schemeClr val="tx1"/>
                </a:solidFill>
                <a:latin typeface="Times New Roman" panose="02020603050405020304" pitchFamily="18" charset="0"/>
                <a:cs typeface="Times New Roman" panose="02020603050405020304" pitchFamily="18" charset="0"/>
              </a:rPr>
              <a:t>To Developed a system That will manage</a:t>
            </a:r>
          </a:p>
          <a:p>
            <a:pPr marL="285750" indent="-285750" algn="l">
              <a:buFont typeface="Wingdings" panose="05000000000000000000" pitchFamily="2" charset="2"/>
              <a:buChar char="Ø"/>
            </a:pPr>
            <a:r>
              <a:rPr lang="en-US" dirty="0">
                <a:solidFill>
                  <a:schemeClr val="tx1"/>
                </a:solidFill>
              </a:rPr>
              <a:t>Activities of the various Manager</a:t>
            </a:r>
          </a:p>
          <a:p>
            <a:pPr marL="285750" indent="-285750" algn="l">
              <a:buFont typeface="Wingdings" panose="05000000000000000000" pitchFamily="2" charset="2"/>
              <a:buChar char="Ø"/>
            </a:pPr>
            <a:r>
              <a:rPr lang="en-US" dirty="0">
                <a:solidFill>
                  <a:schemeClr val="tx1"/>
                </a:solidFill>
              </a:rPr>
              <a:t>Information about sales , inventory, profit calculations</a:t>
            </a:r>
          </a:p>
          <a:p>
            <a:pPr marL="285750" indent="-285750" algn="l">
              <a:buFont typeface="Wingdings" panose="05000000000000000000" pitchFamily="2" charset="2"/>
              <a:buChar char="Ø"/>
            </a:pPr>
            <a:r>
              <a:rPr lang="en-US" dirty="0">
                <a:solidFill>
                  <a:schemeClr val="tx1"/>
                </a:solidFill>
              </a:rPr>
              <a:t>Employees Management </a:t>
            </a:r>
          </a:p>
          <a:p>
            <a:pPr marL="285750" indent="-285750" algn="l">
              <a:buFont typeface="Wingdings" panose="05000000000000000000" pitchFamily="2" charset="2"/>
              <a:buChar char="Ø"/>
            </a:pPr>
            <a:r>
              <a:rPr lang="en-US" dirty="0">
                <a:solidFill>
                  <a:schemeClr val="tx1"/>
                </a:solidFill>
              </a:rPr>
              <a:t>Access right of multilevel managers</a:t>
            </a:r>
          </a:p>
          <a:p>
            <a:pPr marL="285750" indent="-285750" algn="l">
              <a:buFont typeface="Wingdings" panose="05000000000000000000" pitchFamily="2" charset="2"/>
              <a:buChar char="Ø"/>
            </a:pPr>
            <a:endParaRPr lang="en-US" dirty="0"/>
          </a:p>
          <a:p>
            <a:pPr marL="285750" indent="-285750" algn="l">
              <a:buFont typeface="Wingdings" panose="05000000000000000000" pitchFamily="2" charset="2"/>
              <a:buChar char="Ø"/>
            </a:pPr>
            <a:endParaRPr lang="en-US" dirty="0"/>
          </a:p>
          <a:p>
            <a:pPr marL="285750" indent="-285750" algn="l">
              <a:buFont typeface="Wingdings" panose="05000000000000000000" pitchFamily="2" charset="2"/>
              <a:buChar char="Ø"/>
            </a:pPr>
            <a:endParaRPr lang="en-US" dirty="0"/>
          </a:p>
          <a:p>
            <a:pPr marL="285750" indent="-285750" algn="l">
              <a:buFont typeface="Wingdings" panose="05000000000000000000" pitchFamily="2" charset="2"/>
              <a:buChar char="Ø"/>
            </a:pPr>
            <a:endParaRPr lang="en-US" dirty="0"/>
          </a:p>
          <a:p>
            <a:endParaRPr lang="en-US" dirty="0"/>
          </a:p>
        </p:txBody>
      </p:sp>
      <p:pic>
        <p:nvPicPr>
          <p:cNvPr id="3" name="Picture 2">
            <a:extLst>
              <a:ext uri="{FF2B5EF4-FFF2-40B4-BE49-F238E27FC236}">
                <a16:creationId xmlns:a16="http://schemas.microsoft.com/office/drawing/2014/main" xmlns="" id="{C6E70013-5406-4928-88B8-F2EDCE2FDB80}"/>
              </a:ext>
            </a:extLst>
          </p:cNvPr>
          <p:cNvPicPr>
            <a:picLocks noChangeAspect="1"/>
          </p:cNvPicPr>
          <p:nvPr/>
        </p:nvPicPr>
        <p:blipFill>
          <a:blip r:embed="rId2"/>
          <a:stretch>
            <a:fillRect/>
          </a:stretch>
        </p:blipFill>
        <p:spPr>
          <a:xfrm>
            <a:off x="4158394" y="3691736"/>
            <a:ext cx="3207140" cy="2130224"/>
          </a:xfrm>
          <a:prstGeom prst="rect">
            <a:avLst/>
          </a:prstGeom>
        </p:spPr>
      </p:pic>
    </p:spTree>
    <p:extLst>
      <p:ext uri="{BB962C8B-B14F-4D97-AF65-F5344CB8AC3E}">
        <p14:creationId xmlns:p14="http://schemas.microsoft.com/office/powerpoint/2010/main" val="6395687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8562A41-F65D-41EB-B998-2FCBABA00EF4}"/>
              </a:ext>
            </a:extLst>
          </p:cNvPr>
          <p:cNvSpPr>
            <a:spLocks noGrp="1"/>
          </p:cNvSpPr>
          <p:nvPr>
            <p:ph type="title"/>
          </p:nvPr>
        </p:nvSpPr>
        <p:spPr>
          <a:xfrm>
            <a:off x="677334" y="609600"/>
            <a:ext cx="8596668" cy="824917"/>
          </a:xfrm>
        </p:spPr>
        <p:txBody>
          <a:bodyPr/>
          <a:lstStyle/>
          <a:p>
            <a:r>
              <a:rPr lang="en-US" dirty="0"/>
              <a:t>Context Diagram:</a:t>
            </a:r>
          </a:p>
        </p:txBody>
      </p:sp>
      <p:graphicFrame>
        <p:nvGraphicFramePr>
          <p:cNvPr id="4" name="Content Placeholder 3">
            <a:extLst>
              <a:ext uri="{FF2B5EF4-FFF2-40B4-BE49-F238E27FC236}">
                <a16:creationId xmlns:a16="http://schemas.microsoft.com/office/drawing/2014/main" xmlns="" id="{447D3656-7994-4F39-823C-1C4585D83535}"/>
              </a:ext>
            </a:extLst>
          </p:cNvPr>
          <p:cNvGraphicFramePr>
            <a:graphicFrameLocks noGrp="1"/>
          </p:cNvGraphicFramePr>
          <p:nvPr>
            <p:ph idx="1"/>
            <p:extLst>
              <p:ext uri="{D42A27DB-BD31-4B8C-83A1-F6EECF244321}">
                <p14:modId xmlns:p14="http://schemas.microsoft.com/office/powerpoint/2010/main" val="1380985756"/>
              </p:ext>
            </p:extLst>
          </p:nvPr>
        </p:nvGraphicFramePr>
        <p:xfrm>
          <a:off x="245536" y="1154545"/>
          <a:ext cx="9914463" cy="53188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Oval 4">
            <a:extLst>
              <a:ext uri="{FF2B5EF4-FFF2-40B4-BE49-F238E27FC236}">
                <a16:creationId xmlns:a16="http://schemas.microsoft.com/office/drawing/2014/main" xmlns="" id="{705BCB89-0CB7-4F08-9E21-5EA8FF5DB95B}"/>
              </a:ext>
            </a:extLst>
          </p:cNvPr>
          <p:cNvSpPr/>
          <p:nvPr/>
        </p:nvSpPr>
        <p:spPr>
          <a:xfrm>
            <a:off x="4388372" y="1935415"/>
            <a:ext cx="1475532" cy="135678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Product</a:t>
            </a:r>
            <a:endParaRPr lang="en-US" sz="1200" dirty="0">
              <a:solidFill>
                <a:schemeClr val="tx1"/>
              </a:solidFill>
            </a:endParaRPr>
          </a:p>
          <a:p>
            <a:pPr algn="ctr"/>
            <a:r>
              <a:rPr lang="en-US" sz="1200" dirty="0">
                <a:solidFill>
                  <a:schemeClr val="tx1"/>
                </a:solidFill>
              </a:rPr>
              <a:t>Management</a:t>
            </a:r>
            <a:endParaRPr lang="en-US" dirty="0"/>
          </a:p>
        </p:txBody>
      </p:sp>
      <p:sp>
        <p:nvSpPr>
          <p:cNvPr id="55" name="TextBox 54">
            <a:extLst>
              <a:ext uri="{FF2B5EF4-FFF2-40B4-BE49-F238E27FC236}">
                <a16:creationId xmlns:a16="http://schemas.microsoft.com/office/drawing/2014/main" xmlns="" id="{5A10015C-DF71-436D-9BF2-98F54E6B442D}"/>
              </a:ext>
            </a:extLst>
          </p:cNvPr>
          <p:cNvSpPr txBox="1"/>
          <p:nvPr/>
        </p:nvSpPr>
        <p:spPr>
          <a:xfrm>
            <a:off x="215268" y="2216097"/>
            <a:ext cx="1689963" cy="369332"/>
          </a:xfrm>
          <a:prstGeom prst="rect">
            <a:avLst/>
          </a:prstGeom>
          <a:noFill/>
        </p:spPr>
        <p:txBody>
          <a:bodyPr wrap="square" rtlCol="0">
            <a:spAutoFit/>
          </a:bodyPr>
          <a:lstStyle/>
          <a:p>
            <a:r>
              <a:rPr lang="en-US" dirty="0"/>
              <a:t>Administrator</a:t>
            </a:r>
          </a:p>
        </p:txBody>
      </p:sp>
      <p:cxnSp>
        <p:nvCxnSpPr>
          <p:cNvPr id="57" name="Straight Connector 56">
            <a:extLst>
              <a:ext uri="{FF2B5EF4-FFF2-40B4-BE49-F238E27FC236}">
                <a16:creationId xmlns:a16="http://schemas.microsoft.com/office/drawing/2014/main" xmlns="" id="{6F954B4A-7488-41DF-A26A-CCCE46D86F55}"/>
              </a:ext>
            </a:extLst>
          </p:cNvPr>
          <p:cNvCxnSpPr>
            <a:cxnSpLocks/>
          </p:cNvCxnSpPr>
          <p:nvPr/>
        </p:nvCxnSpPr>
        <p:spPr>
          <a:xfrm>
            <a:off x="1721069" y="2432813"/>
            <a:ext cx="864475" cy="0"/>
          </a:xfrm>
          <a:prstGeom prst="line">
            <a:avLst/>
          </a:prstGeom>
        </p:spPr>
        <p:style>
          <a:lnRef idx="1">
            <a:schemeClr val="dk1"/>
          </a:lnRef>
          <a:fillRef idx="0">
            <a:schemeClr val="dk1"/>
          </a:fillRef>
          <a:effectRef idx="0">
            <a:schemeClr val="dk1"/>
          </a:effectRef>
          <a:fontRef idx="minor">
            <a:schemeClr val="tx1"/>
          </a:fontRef>
        </p:style>
      </p:cxnSp>
      <p:cxnSp>
        <p:nvCxnSpPr>
          <p:cNvPr id="62" name="Straight Connector 61">
            <a:extLst>
              <a:ext uri="{FF2B5EF4-FFF2-40B4-BE49-F238E27FC236}">
                <a16:creationId xmlns:a16="http://schemas.microsoft.com/office/drawing/2014/main" xmlns="" id="{DE5EC9BA-77AD-4C7F-9AB4-652B5DA4FE7D}"/>
              </a:ext>
            </a:extLst>
          </p:cNvPr>
          <p:cNvCxnSpPr>
            <a:cxnSpLocks/>
          </p:cNvCxnSpPr>
          <p:nvPr/>
        </p:nvCxnSpPr>
        <p:spPr>
          <a:xfrm>
            <a:off x="1535185" y="4950375"/>
            <a:ext cx="829643" cy="0"/>
          </a:xfrm>
          <a:prstGeom prst="line">
            <a:avLst/>
          </a:prstGeom>
        </p:spPr>
        <p:style>
          <a:lnRef idx="1">
            <a:schemeClr val="dk1"/>
          </a:lnRef>
          <a:fillRef idx="0">
            <a:schemeClr val="dk1"/>
          </a:fillRef>
          <a:effectRef idx="0">
            <a:schemeClr val="dk1"/>
          </a:effectRef>
          <a:fontRef idx="minor">
            <a:schemeClr val="tx1"/>
          </a:fontRef>
        </p:style>
      </p:cxnSp>
      <p:cxnSp>
        <p:nvCxnSpPr>
          <p:cNvPr id="63" name="Straight Connector 62">
            <a:extLst>
              <a:ext uri="{FF2B5EF4-FFF2-40B4-BE49-F238E27FC236}">
                <a16:creationId xmlns:a16="http://schemas.microsoft.com/office/drawing/2014/main" xmlns="" id="{38A1394A-5F66-4D03-A380-59FF73C94096}"/>
              </a:ext>
            </a:extLst>
          </p:cNvPr>
          <p:cNvCxnSpPr>
            <a:cxnSpLocks/>
          </p:cNvCxnSpPr>
          <p:nvPr/>
        </p:nvCxnSpPr>
        <p:spPr>
          <a:xfrm flipV="1">
            <a:off x="1060249" y="3836593"/>
            <a:ext cx="1519009" cy="7616"/>
          </a:xfrm>
          <a:prstGeom prst="line">
            <a:avLst/>
          </a:prstGeom>
        </p:spPr>
        <p:style>
          <a:lnRef idx="1">
            <a:schemeClr val="dk1"/>
          </a:lnRef>
          <a:fillRef idx="0">
            <a:schemeClr val="dk1"/>
          </a:fillRef>
          <a:effectRef idx="0">
            <a:schemeClr val="dk1"/>
          </a:effectRef>
          <a:fontRef idx="minor">
            <a:schemeClr val="tx1"/>
          </a:fontRef>
        </p:style>
      </p:cxnSp>
      <p:cxnSp>
        <p:nvCxnSpPr>
          <p:cNvPr id="66" name="Straight Arrow Connector 65">
            <a:extLst>
              <a:ext uri="{FF2B5EF4-FFF2-40B4-BE49-F238E27FC236}">
                <a16:creationId xmlns:a16="http://schemas.microsoft.com/office/drawing/2014/main" xmlns="" id="{2981AF9C-0C3F-4F51-BB66-61DCAD6517AC}"/>
              </a:ext>
            </a:extLst>
          </p:cNvPr>
          <p:cNvCxnSpPr>
            <a:cxnSpLocks/>
          </p:cNvCxnSpPr>
          <p:nvPr/>
        </p:nvCxnSpPr>
        <p:spPr>
          <a:xfrm>
            <a:off x="3380763" y="2476325"/>
            <a:ext cx="100760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0" name="TextBox 69">
            <a:extLst>
              <a:ext uri="{FF2B5EF4-FFF2-40B4-BE49-F238E27FC236}">
                <a16:creationId xmlns:a16="http://schemas.microsoft.com/office/drawing/2014/main" xmlns="" id="{08C9706A-2DE0-45A2-8335-CD1CFEB99CFD}"/>
              </a:ext>
            </a:extLst>
          </p:cNvPr>
          <p:cNvSpPr txBox="1"/>
          <p:nvPr/>
        </p:nvSpPr>
        <p:spPr>
          <a:xfrm flipH="1">
            <a:off x="2685408" y="1969333"/>
            <a:ext cx="1247843" cy="1200329"/>
          </a:xfrm>
          <a:prstGeom prst="rect">
            <a:avLst/>
          </a:prstGeom>
          <a:noFill/>
        </p:spPr>
        <p:txBody>
          <a:bodyPr wrap="square" rtlCol="0">
            <a:spAutoFit/>
          </a:bodyPr>
          <a:lstStyle/>
          <a:p>
            <a:r>
              <a:rPr lang="en-US" dirty="0"/>
              <a:t>HR  </a:t>
            </a:r>
          </a:p>
          <a:p>
            <a:r>
              <a:rPr lang="en-US" dirty="0"/>
              <a:t>Sales  </a:t>
            </a:r>
          </a:p>
          <a:p>
            <a:r>
              <a:rPr lang="en-US" dirty="0"/>
              <a:t>Inventory</a:t>
            </a:r>
          </a:p>
          <a:p>
            <a:endParaRPr lang="en-US" dirty="0"/>
          </a:p>
        </p:txBody>
      </p:sp>
      <p:sp>
        <p:nvSpPr>
          <p:cNvPr id="78" name="TextBox 77">
            <a:extLst>
              <a:ext uri="{FF2B5EF4-FFF2-40B4-BE49-F238E27FC236}">
                <a16:creationId xmlns:a16="http://schemas.microsoft.com/office/drawing/2014/main" xmlns="" id="{16F2C41E-F16A-4510-821B-262DFE619E39}"/>
              </a:ext>
            </a:extLst>
          </p:cNvPr>
          <p:cNvSpPr txBox="1"/>
          <p:nvPr/>
        </p:nvSpPr>
        <p:spPr>
          <a:xfrm>
            <a:off x="2589849" y="3497311"/>
            <a:ext cx="1417790" cy="646331"/>
          </a:xfrm>
          <a:prstGeom prst="rect">
            <a:avLst/>
          </a:prstGeom>
          <a:noFill/>
        </p:spPr>
        <p:txBody>
          <a:bodyPr wrap="square" rtlCol="0">
            <a:spAutoFit/>
          </a:bodyPr>
          <a:lstStyle/>
          <a:p>
            <a:r>
              <a:rPr lang="en-US" dirty="0"/>
              <a:t>Product Availability</a:t>
            </a:r>
          </a:p>
        </p:txBody>
      </p:sp>
      <p:sp>
        <p:nvSpPr>
          <p:cNvPr id="79" name="TextBox 78">
            <a:extLst>
              <a:ext uri="{FF2B5EF4-FFF2-40B4-BE49-F238E27FC236}">
                <a16:creationId xmlns:a16="http://schemas.microsoft.com/office/drawing/2014/main" xmlns="" id="{103608CF-6B13-485E-BB28-E4145049CC39}"/>
              </a:ext>
            </a:extLst>
          </p:cNvPr>
          <p:cNvSpPr txBox="1"/>
          <p:nvPr/>
        </p:nvSpPr>
        <p:spPr>
          <a:xfrm>
            <a:off x="344803" y="3620537"/>
            <a:ext cx="1317677" cy="369332"/>
          </a:xfrm>
          <a:prstGeom prst="rect">
            <a:avLst/>
          </a:prstGeom>
          <a:noFill/>
        </p:spPr>
        <p:txBody>
          <a:bodyPr wrap="square" rtlCol="0">
            <a:spAutoFit/>
          </a:bodyPr>
          <a:lstStyle/>
          <a:p>
            <a:r>
              <a:rPr lang="en-US" dirty="0"/>
              <a:t>Sales</a:t>
            </a:r>
          </a:p>
        </p:txBody>
      </p:sp>
      <p:sp>
        <p:nvSpPr>
          <p:cNvPr id="81" name="TextBox 80">
            <a:extLst>
              <a:ext uri="{FF2B5EF4-FFF2-40B4-BE49-F238E27FC236}">
                <a16:creationId xmlns:a16="http://schemas.microsoft.com/office/drawing/2014/main" xmlns="" id="{9769937F-B810-48A8-B9FA-3C4C8A6F31DA}"/>
              </a:ext>
            </a:extLst>
          </p:cNvPr>
          <p:cNvSpPr txBox="1"/>
          <p:nvPr/>
        </p:nvSpPr>
        <p:spPr>
          <a:xfrm>
            <a:off x="2364829" y="4524703"/>
            <a:ext cx="1642810" cy="646331"/>
          </a:xfrm>
          <a:prstGeom prst="rect">
            <a:avLst/>
          </a:prstGeom>
          <a:noFill/>
        </p:spPr>
        <p:txBody>
          <a:bodyPr wrap="square" rtlCol="0">
            <a:spAutoFit/>
          </a:bodyPr>
          <a:lstStyle/>
          <a:p>
            <a:r>
              <a:rPr lang="en-US" dirty="0"/>
              <a:t>Product Availability</a:t>
            </a:r>
          </a:p>
        </p:txBody>
      </p:sp>
      <p:cxnSp>
        <p:nvCxnSpPr>
          <p:cNvPr id="84" name="Connector: Elbow 83">
            <a:extLst>
              <a:ext uri="{FF2B5EF4-FFF2-40B4-BE49-F238E27FC236}">
                <a16:creationId xmlns:a16="http://schemas.microsoft.com/office/drawing/2014/main" xmlns="" id="{241B5D6D-B5E5-4AE8-B647-DACCB7ADE9AE}"/>
              </a:ext>
            </a:extLst>
          </p:cNvPr>
          <p:cNvCxnSpPr>
            <a:cxnSpLocks/>
          </p:cNvCxnSpPr>
          <p:nvPr/>
        </p:nvCxnSpPr>
        <p:spPr>
          <a:xfrm flipV="1">
            <a:off x="3506987" y="3314522"/>
            <a:ext cx="1566520" cy="1552325"/>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89" name="Straight Arrow Connector 88">
            <a:extLst>
              <a:ext uri="{FF2B5EF4-FFF2-40B4-BE49-F238E27FC236}">
                <a16:creationId xmlns:a16="http://schemas.microsoft.com/office/drawing/2014/main" xmlns="" id="{B85C88A2-7998-405E-94E1-E010C74DF055}"/>
              </a:ext>
            </a:extLst>
          </p:cNvPr>
          <p:cNvCxnSpPr>
            <a:cxnSpLocks/>
            <a:stCxn id="5" idx="6"/>
          </p:cNvCxnSpPr>
          <p:nvPr/>
        </p:nvCxnSpPr>
        <p:spPr>
          <a:xfrm>
            <a:off x="5863904" y="2613806"/>
            <a:ext cx="109547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4" name="TextBox 93">
            <a:extLst>
              <a:ext uri="{FF2B5EF4-FFF2-40B4-BE49-F238E27FC236}">
                <a16:creationId xmlns:a16="http://schemas.microsoft.com/office/drawing/2014/main" xmlns="" id="{E0A9EC19-5CAD-4287-BF15-FE4E9B212634}"/>
              </a:ext>
            </a:extLst>
          </p:cNvPr>
          <p:cNvSpPr txBox="1"/>
          <p:nvPr/>
        </p:nvSpPr>
        <p:spPr>
          <a:xfrm>
            <a:off x="6892262" y="2174422"/>
            <a:ext cx="1794721" cy="1200329"/>
          </a:xfrm>
          <a:prstGeom prst="rect">
            <a:avLst/>
          </a:prstGeom>
          <a:noFill/>
        </p:spPr>
        <p:txBody>
          <a:bodyPr wrap="square" rtlCol="0">
            <a:spAutoFit/>
          </a:bodyPr>
          <a:lstStyle/>
          <a:p>
            <a:r>
              <a:rPr lang="en-US" dirty="0"/>
              <a:t>Under Processing </a:t>
            </a:r>
            <a:r>
              <a:rPr lang="en-US" dirty="0" smtClean="0"/>
              <a:t>…….</a:t>
            </a:r>
            <a:endParaRPr lang="en-US" dirty="0"/>
          </a:p>
          <a:p>
            <a:endParaRPr lang="en-US" dirty="0"/>
          </a:p>
          <a:p>
            <a:endParaRPr lang="en-US" dirty="0"/>
          </a:p>
        </p:txBody>
      </p:sp>
      <p:sp>
        <p:nvSpPr>
          <p:cNvPr id="95" name="TextBox 94">
            <a:extLst>
              <a:ext uri="{FF2B5EF4-FFF2-40B4-BE49-F238E27FC236}">
                <a16:creationId xmlns:a16="http://schemas.microsoft.com/office/drawing/2014/main" xmlns="" id="{A3926ECA-84DD-4541-8687-EC9DAC3FDF65}"/>
              </a:ext>
            </a:extLst>
          </p:cNvPr>
          <p:cNvSpPr txBox="1"/>
          <p:nvPr/>
        </p:nvSpPr>
        <p:spPr>
          <a:xfrm>
            <a:off x="344803" y="4742850"/>
            <a:ext cx="1689965" cy="369332"/>
          </a:xfrm>
          <a:prstGeom prst="rect">
            <a:avLst/>
          </a:prstGeom>
          <a:noFill/>
        </p:spPr>
        <p:txBody>
          <a:bodyPr wrap="square" rtlCol="0">
            <a:spAutoFit/>
          </a:bodyPr>
          <a:lstStyle/>
          <a:p>
            <a:r>
              <a:rPr lang="en-US" dirty="0"/>
              <a:t>Inventory</a:t>
            </a:r>
          </a:p>
        </p:txBody>
      </p:sp>
      <p:cxnSp>
        <p:nvCxnSpPr>
          <p:cNvPr id="97" name="Connector: Elbow 96">
            <a:extLst>
              <a:ext uri="{FF2B5EF4-FFF2-40B4-BE49-F238E27FC236}">
                <a16:creationId xmlns:a16="http://schemas.microsoft.com/office/drawing/2014/main" xmlns="" id="{FC3C2A5B-7BBF-4C6A-826A-6A8B436074AA}"/>
              </a:ext>
            </a:extLst>
          </p:cNvPr>
          <p:cNvCxnSpPr>
            <a:cxnSpLocks/>
          </p:cNvCxnSpPr>
          <p:nvPr/>
        </p:nvCxnSpPr>
        <p:spPr>
          <a:xfrm flipV="1">
            <a:off x="3573710" y="3069505"/>
            <a:ext cx="1009098" cy="634973"/>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xmlns="" id="{AEFA99B0-8A51-4908-A023-7810326D465B}"/>
              </a:ext>
            </a:extLst>
          </p:cNvPr>
          <p:cNvCxnSpPr>
            <a:cxnSpLocks/>
            <a:endCxn id="24" idx="1"/>
          </p:cNvCxnSpPr>
          <p:nvPr/>
        </p:nvCxnSpPr>
        <p:spPr>
          <a:xfrm>
            <a:off x="1905231" y="5679987"/>
            <a:ext cx="674027" cy="0"/>
          </a:xfrm>
          <a:prstGeom prst="line">
            <a:avLst/>
          </a:prstGeom>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xmlns="" id="{BD569633-A5B7-4172-919F-ED6B69EF4A86}"/>
              </a:ext>
            </a:extLst>
          </p:cNvPr>
          <p:cNvSpPr txBox="1"/>
          <p:nvPr/>
        </p:nvSpPr>
        <p:spPr>
          <a:xfrm>
            <a:off x="2579258" y="5495321"/>
            <a:ext cx="1642810" cy="369332"/>
          </a:xfrm>
          <a:prstGeom prst="rect">
            <a:avLst/>
          </a:prstGeom>
          <a:noFill/>
        </p:spPr>
        <p:txBody>
          <a:bodyPr wrap="square" rtlCol="0">
            <a:spAutoFit/>
          </a:bodyPr>
          <a:lstStyle/>
          <a:p>
            <a:r>
              <a:rPr lang="en-US" dirty="0"/>
              <a:t>Views Info</a:t>
            </a:r>
          </a:p>
        </p:txBody>
      </p:sp>
      <p:sp>
        <p:nvSpPr>
          <p:cNvPr id="25" name="TextBox 24">
            <a:extLst>
              <a:ext uri="{FF2B5EF4-FFF2-40B4-BE49-F238E27FC236}">
                <a16:creationId xmlns:a16="http://schemas.microsoft.com/office/drawing/2014/main" xmlns="" id="{C0B0083C-DF24-4B64-B12F-7A5233D17149}"/>
              </a:ext>
            </a:extLst>
          </p:cNvPr>
          <p:cNvSpPr txBox="1"/>
          <p:nvPr/>
        </p:nvSpPr>
        <p:spPr>
          <a:xfrm>
            <a:off x="325668" y="5469388"/>
            <a:ext cx="1689965" cy="369332"/>
          </a:xfrm>
          <a:prstGeom prst="rect">
            <a:avLst/>
          </a:prstGeom>
          <a:noFill/>
        </p:spPr>
        <p:txBody>
          <a:bodyPr wrap="square" rtlCol="0">
            <a:spAutoFit/>
          </a:bodyPr>
          <a:lstStyle/>
          <a:p>
            <a:r>
              <a:rPr lang="en-US" dirty="0"/>
              <a:t>Employee(HR)</a:t>
            </a:r>
          </a:p>
        </p:txBody>
      </p:sp>
    </p:spTree>
    <p:extLst>
      <p:ext uri="{BB962C8B-B14F-4D97-AF65-F5344CB8AC3E}">
        <p14:creationId xmlns:p14="http://schemas.microsoft.com/office/powerpoint/2010/main" val="31245898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47A52B63-6049-4B7D-954F-A937E7133864}"/>
              </a:ext>
            </a:extLst>
          </p:cNvPr>
          <p:cNvSpPr/>
          <p:nvPr/>
        </p:nvSpPr>
        <p:spPr>
          <a:xfrm>
            <a:off x="908276" y="1161936"/>
            <a:ext cx="8379273" cy="523220"/>
          </a:xfrm>
          <a:prstGeom prst="rect">
            <a:avLst/>
          </a:prstGeom>
        </p:spPr>
        <p:txBody>
          <a:bodyPr wrap="square">
            <a:spAutoFit/>
          </a:bodyPr>
          <a:lstStyle/>
          <a:p>
            <a:r>
              <a:rPr lang="en-US" sz="2800" dirty="0"/>
              <a:t>Goals of the ERP Project</a:t>
            </a:r>
          </a:p>
        </p:txBody>
      </p:sp>
      <p:sp>
        <p:nvSpPr>
          <p:cNvPr id="3" name="Content Placeholder 2">
            <a:extLst>
              <a:ext uri="{FF2B5EF4-FFF2-40B4-BE49-F238E27FC236}">
                <a16:creationId xmlns:a16="http://schemas.microsoft.com/office/drawing/2014/main" xmlns="" id="{0C824DB1-4DC5-4D33-A6E2-027AEB33E0D7}"/>
              </a:ext>
            </a:extLst>
          </p:cNvPr>
          <p:cNvSpPr>
            <a:spLocks noGrp="1"/>
          </p:cNvSpPr>
          <p:nvPr>
            <p:ph idx="1"/>
          </p:nvPr>
        </p:nvSpPr>
        <p:spPr>
          <a:xfrm>
            <a:off x="677334" y="2160589"/>
            <a:ext cx="8596668" cy="4137180"/>
          </a:xfrm>
        </p:spPr>
        <p:txBody>
          <a:bodyPr>
            <a:noAutofit/>
          </a:bodyPr>
          <a:lstStyle/>
          <a:p>
            <a:pPr>
              <a:buAutoNum type="arabicPeriod"/>
            </a:pPr>
            <a:r>
              <a:rPr lang="en-US" sz="2000" b="1" dirty="0" smtClean="0">
                <a:latin typeface="Times New Roman" panose="02020603050405020304" pitchFamily="18" charset="0"/>
                <a:cs typeface="Times New Roman" panose="02020603050405020304" pitchFamily="18" charset="0"/>
              </a:rPr>
              <a:t>Improve </a:t>
            </a:r>
            <a:r>
              <a:rPr lang="en-US" sz="2000" b="1" dirty="0">
                <a:latin typeface="Times New Roman" panose="02020603050405020304" pitchFamily="18" charset="0"/>
                <a:cs typeface="Times New Roman" panose="02020603050405020304" pitchFamily="18" charset="0"/>
              </a:rPr>
              <a:t>effectiveness and efficiency of Business and administrative processes </a:t>
            </a:r>
          </a:p>
          <a:p>
            <a:pPr>
              <a:buAutoNum type="arabicPeriod"/>
            </a:pPr>
            <a:r>
              <a:rPr lang="en-US" sz="2000" b="1" dirty="0">
                <a:latin typeface="Times New Roman" panose="02020603050405020304" pitchFamily="18" charset="0"/>
                <a:cs typeface="Times New Roman" panose="02020603050405020304" pitchFamily="18" charset="0"/>
              </a:rPr>
              <a:t>Improve support for decision making </a:t>
            </a:r>
          </a:p>
          <a:p>
            <a:pPr>
              <a:buAutoNum type="arabicPeriod"/>
            </a:pPr>
            <a:r>
              <a:rPr lang="en-US" sz="2000" b="1" dirty="0">
                <a:latin typeface="Times New Roman" panose="02020603050405020304" pitchFamily="18" charset="0"/>
                <a:cs typeface="Times New Roman" panose="02020603050405020304" pitchFamily="18" charset="0"/>
              </a:rPr>
              <a:t>Enhance availability and access to timely and reliable information </a:t>
            </a:r>
          </a:p>
          <a:p>
            <a:pPr>
              <a:buAutoNum type="arabicPeriod"/>
            </a:pPr>
            <a:r>
              <a:rPr lang="en-US" sz="2000" b="1" dirty="0">
                <a:latin typeface="Times New Roman" panose="02020603050405020304" pitchFamily="18" charset="0"/>
                <a:cs typeface="Times New Roman" panose="02020603050405020304" pitchFamily="18" charset="0"/>
              </a:rPr>
              <a:t>Enhance professional capabilities of human resources , inventory, sales </a:t>
            </a:r>
            <a:r>
              <a:rPr lang="en-US" sz="2000" b="1" dirty="0" err="1">
                <a:latin typeface="Times New Roman" panose="02020603050405020304" pitchFamily="18" charset="0"/>
                <a:cs typeface="Times New Roman" panose="02020603050405020304" pitchFamily="18" charset="0"/>
              </a:rPr>
              <a:t>etc</a:t>
            </a:r>
            <a:endParaRPr lang="en-US" sz="2000" b="1" dirty="0">
              <a:latin typeface="Times New Roman" panose="02020603050405020304" pitchFamily="18" charset="0"/>
              <a:cs typeface="Times New Roman" panose="02020603050405020304" pitchFamily="18" charset="0"/>
            </a:endParaRPr>
          </a:p>
          <a:p>
            <a:pPr>
              <a:buAutoNum type="arabicPeriod"/>
            </a:pPr>
            <a:r>
              <a:rPr lang="en-US" sz="2000" b="1" dirty="0">
                <a:latin typeface="Times New Roman" panose="02020603050405020304" pitchFamily="18" charset="0"/>
                <a:cs typeface="Times New Roman" panose="02020603050405020304" pitchFamily="18" charset="0"/>
              </a:rPr>
              <a:t>Improve quality of services for all stakeholders </a:t>
            </a:r>
          </a:p>
          <a:p>
            <a:pPr>
              <a:buAutoNum type="arabicPeriod"/>
            </a:pPr>
            <a:r>
              <a:rPr lang="en-US" sz="2000" b="1" dirty="0">
                <a:latin typeface="Times New Roman" panose="02020603050405020304" pitchFamily="18" charset="0"/>
                <a:cs typeface="Times New Roman" panose="02020603050405020304" pitchFamily="18" charset="0"/>
              </a:rPr>
              <a:t>Enhance accountability of personnel, and integrity of processes and information.</a:t>
            </a:r>
          </a:p>
          <a:p>
            <a:pPr>
              <a:buAutoNum type="arabicPeriod"/>
            </a:pPr>
            <a:r>
              <a:rPr lang="en-US" sz="2000" b="1" dirty="0">
                <a:latin typeface="Times New Roman" panose="02020603050405020304" pitchFamily="18" charset="0"/>
                <a:cs typeface="Times New Roman" panose="02020603050405020304" pitchFamily="18" charset="0"/>
              </a:rPr>
              <a:t>Automate Business Solutions.</a:t>
            </a:r>
          </a:p>
          <a:p>
            <a:pPr>
              <a:buAutoNum type="arabicPeriod"/>
            </a:pPr>
            <a:r>
              <a:rPr lang="en-US" sz="2000" b="1" dirty="0">
                <a:latin typeface="Times New Roman" panose="02020603050405020304" pitchFamily="18" charset="0"/>
                <a:cs typeface="Times New Roman" panose="02020603050405020304" pitchFamily="18" charset="0"/>
              </a:rPr>
              <a:t>Increase Operating Efficiency.</a:t>
            </a:r>
          </a:p>
        </p:txBody>
      </p:sp>
    </p:spTree>
    <p:extLst>
      <p:ext uri="{BB962C8B-B14F-4D97-AF65-F5344CB8AC3E}">
        <p14:creationId xmlns:p14="http://schemas.microsoft.com/office/powerpoint/2010/main" val="3935234882"/>
      </p:ext>
    </p:extLst>
  </p:cSld>
  <p:clrMapOvr>
    <a:masterClrMapping/>
  </p:clrMapOvr>
</p:sld>
</file>

<file path=ppt/theme/theme1.xml><?xml version="1.0" encoding="utf-8"?>
<a:theme xmlns:a="http://schemas.openxmlformats.org/drawingml/2006/main" name="Facet">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457</TotalTime>
  <Words>627</Words>
  <Application>Microsoft Office PowerPoint</Application>
  <PresentationFormat>Custom</PresentationFormat>
  <Paragraphs>156</Paragraphs>
  <Slides>36</Slides>
  <Notes>0</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Facet</vt:lpstr>
      <vt:lpstr>            Bangladesh University of Business and Technology                                                 </vt:lpstr>
      <vt:lpstr>OUTLINE</vt:lpstr>
      <vt:lpstr>OUTLINE</vt:lpstr>
      <vt:lpstr>OUTLINE</vt:lpstr>
      <vt:lpstr>Introduction</vt:lpstr>
      <vt:lpstr>To know importance of enterprise resource planning   Today, ERP is a widely applied software system in all types of industrial fields including small and medium sized companies. Inventory control, better human capital management, customer relationship management and order tracking are some among the key benefits of implementing enterprise resource planning.  </vt:lpstr>
      <vt:lpstr>Problem Statement</vt:lpstr>
      <vt:lpstr>Context Diagram:</vt:lpstr>
      <vt:lpstr>PowerPoint Presentation</vt:lpstr>
      <vt:lpstr>PowerPoint Presentation</vt:lpstr>
      <vt:lpstr>PowerPoint Presentation</vt:lpstr>
      <vt:lpstr>PowerPoint Presentation</vt:lpstr>
      <vt:lpstr>Login: Name password </vt:lpstr>
      <vt:lpstr>Forget Password:  Email username new password Re-type Password Department  </vt:lpstr>
      <vt:lpstr>Admin Dashboard: HR INVERTORY SALES </vt:lpstr>
      <vt:lpstr>HR Dashboard</vt:lpstr>
      <vt:lpstr>Add Employees</vt:lpstr>
      <vt:lpstr>Employees List</vt:lpstr>
      <vt:lpstr>Employees Update</vt:lpstr>
      <vt:lpstr>Inventory Dashboard</vt:lpstr>
      <vt:lpstr>Add Product</vt:lpstr>
      <vt:lpstr>Update Product</vt:lpstr>
      <vt:lpstr>Product List</vt:lpstr>
      <vt:lpstr>Sales Dashboard</vt:lpstr>
      <vt:lpstr>Add Sales Product</vt:lpstr>
      <vt:lpstr>Update Sales</vt:lpstr>
      <vt:lpstr>Sales List</vt:lpstr>
      <vt:lpstr>Email</vt:lpstr>
      <vt:lpstr>Profit Calculation</vt:lpstr>
      <vt:lpstr>PowerPoint Presentation</vt:lpstr>
      <vt:lpstr>HR Features(privileges )    </vt:lpstr>
      <vt:lpstr>Sales Manager Features(privileges )   </vt:lpstr>
      <vt:lpstr>Manufacture Manager Features(Privileges ) </vt:lpstr>
      <vt:lpstr>Future SCOPE: </vt:lpstr>
      <vt:lpstr>Conclusion</vt:lpstr>
      <vt:lpstr>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Result Management System</dc:title>
  <dc:creator>Aishwarja Chakma</dc:creator>
  <cp:lastModifiedBy>R-417-PC-62</cp:lastModifiedBy>
  <cp:revision>57</cp:revision>
  <dcterms:created xsi:type="dcterms:W3CDTF">2019-01-09T10:26:18Z</dcterms:created>
  <dcterms:modified xsi:type="dcterms:W3CDTF">2019-01-13T13:28:29Z</dcterms:modified>
</cp:coreProperties>
</file>