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3034" autoAdjust="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77F4-2160-4CDA-8508-5CCDBB04D2A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D5FB8-FF2B-4398-89F7-CB000D58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18 attributes are used including 14 parameters and 4 parameters of family history.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Heart Disease prognosis Using Machine Learning Classification -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Ezaz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Ahmed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2021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compared the accuracies by applying rule to the individual results of different architectures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Prediction of Cardiovascular Disease Using Machine learning Algorithms - Santhosh Kumar D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2019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Used HRFLM approach by combining the characteristics of linear method and random forest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Effective Heart Disease Prediction Using Hybrid Machine Learning -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Santhilkumar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Mohan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2018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Prediction system for heart disease using Naive Bayes-Uma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Dulhare</a:t>
            </a:r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Used particle swarm optimization technique to select the most optimum features which yield remarkable results</a:t>
            </a:r>
          </a:p>
          <a:p>
            <a:pPr algn="l"/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Conclusion and Future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The prediction exhibition of each technique and apply the proposed system for the area it required, The accuracy achieved for Naive Bayes is 85.25%, Random Forest showed 90.16% and AdaBoost displayed 90.16 %.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We desire to apply AI to exhibit a connection between cardiovascular illness and air quality.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Attributes that are taken: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Age.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Sex.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Chest Pain type (CP).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Trestbps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(on admission to the hospital, resting blood pressure in mm Hg.).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Cholesterol.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Restecg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(resting electrocardiographic results: assesses the heart’s activity.).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Thalach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(attained maximum heart rate).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Exang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(Angina caused by exercise is a common complaint of cardiac patients,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particularly when exercising in the cold).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Oldpeak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(Exercise-induced ST depression compared to rest).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Slope (the curve of the ST segment of the peak activity).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Ca 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flourosopy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coloration of a lot of major vessels (0-3)).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Thal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(normal, fixed defect, reversable defect).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Num (the predicted attribute).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Dataset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Screenshot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9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Attributes that are taken: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Age.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Sex.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Chest Pain type (CP).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Trestbps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(on admission to the hospital, resting blood pressure in mm Hg.).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Cholesterol.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Restecg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(resting electrocardiographic results: assesses the heart’s activity.).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Thalach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(attained maximum heart rate).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Exang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(Angina caused by exercise is a common complaint of cardiac patients,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particularly when exercising in the cold).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Oldpeak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(Exercise-induced ST depression compared to rest).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Slope (the curve of the ST segment of the peak activity).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Ca 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flourosopy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coloration of a lot of major vessels (0-3)).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Thal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(normal, fixed defect, reversable defect).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• Num (the predicted attribute).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APPROACH METHODOLOGY</a:t>
            </a:r>
          </a:p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MACHINE LEARNING ALGORITHMS: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Naive bayes(NB)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Random Forest(RF)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Adaptive boosting(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Medium"/>
              </a:rPr>
              <a:t>Adaboost</a:t>
            </a: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RANDOM FOREST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The missing values will be handled by the random forest classifier, which will maintain the detection rate of a large portion of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The Random Forest is made in two stages: the first is to join N choice trees to make the arbitrary timberland, and second is to make any expectations for each tree created in principal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9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NAVIES BAYES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The Bayes Theorem states that when determining a conditional probability, the final output is determined by each conditional probability.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The classifier make the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Medium"/>
              </a:rPr>
              <a:t>susoicion</a:t>
            </a: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 of strong, or guileless, liberation between information point credits.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Naive Bayes classifiers have exceptionally good performance on the grounds that they require a bunch of boundaries that is relative to the quantity of characteristics in a learning issue.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59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ADAPTIVE BOOSTING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Adaptive Boosting is a technique in machine learning used as an Ensemble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The most common algorithm used with AdaBoost is decision trees with one level that means with Decision trees with only 1 split.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The weights are re-assigned to each instance, with higher weights assigned to incorrectly classified instances.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INITIAL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5262"/>
                </a:solidFill>
                <a:effectLst/>
                <a:latin typeface="RalewayMedium"/>
              </a:rPr>
              <a:t>By far we have checked the correlation between the features and correlation of the target variable</a:t>
            </a:r>
          </a:p>
          <a:p>
            <a:r>
              <a:rPr lang="en-US" dirty="0"/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D5FB8-FF2B-4398-89F7-CB000D585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6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D4B7C9E-619B-43E1-8168-3838D9895A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9F61F14-A9BD-4AC4-A54E-EE8F8563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5685">
              <a:srgbClr val="54BFDE"/>
            </a:gs>
            <a:gs pos="69706">
              <a:srgbClr val="2682AE"/>
            </a:gs>
            <a:gs pos="49510">
              <a:srgbClr val="3B9EC4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mium Vector | Cardiology, cardiovascular heart diagnostics. cardiologist  doctor diagnosis heart disease, medical check up. transplantation research,  heart attack, hypertension, diabetes">
            <a:extLst>
              <a:ext uri="{FF2B5EF4-FFF2-40B4-BE49-F238E27FC236}">
                <a16:creationId xmlns:a16="http://schemas.microsoft.com/office/drawing/2014/main" id="{8B9EEE3F-9406-6346-0247-958923E2E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2D7962-F823-1902-6589-69091E180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709" y="389468"/>
            <a:ext cx="3814233" cy="1515532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Biological &amp; visual data mining for</a:t>
            </a:r>
            <a:r>
              <a:rPr lang="en-US" sz="1600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Cardiovascular Disease</a:t>
            </a:r>
            <a:r>
              <a:rPr lang="en-US" sz="1600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machine learning algorithms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112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CA29-861F-8ADA-7C7E-B7B8250A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ADAPTIVE BOOSTING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153A-5602-4A69-6D96-CC1437C7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RalewayMedium"/>
              </a:rPr>
              <a:t>Adaptive Boosting is a technique in machine learning used as an Ensemble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RalewayMedium"/>
              </a:rPr>
              <a:t>The most common algorithm used with AdaBoost is decision trees with one level that means with Decision trees with only 1 split.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RalewayMedium"/>
              </a:rPr>
              <a:t>The weights are re-assigned to each instance, with higher weights assigned to incorrectly classified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9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BAE3-39AF-4AB6-47BF-2F8AC7ED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INITIAL RESULTS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E9C748-808B-8DF9-123E-B96B606277E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3B512-6A35-49CD-EFBE-49F7FC2B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RalewayMedium"/>
              </a:rPr>
              <a:t>By far we have checked the correlation between the features and correlation of the target variable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45BD8A-EAA5-0B52-76E2-5A439AED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1469"/>
              </p:ext>
            </p:extLst>
          </p:nvPr>
        </p:nvGraphicFramePr>
        <p:xfrm>
          <a:off x="1280160" y="2211494"/>
          <a:ext cx="6126480" cy="39319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63240">
                  <a:extLst>
                    <a:ext uri="{9D8B030D-6E8A-4147-A177-3AD203B41FA5}">
                      <a16:colId xmlns:a16="http://schemas.microsoft.com/office/drawing/2014/main" val="3639103298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3648918198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195236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 Vector Machine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24472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Ada-Boost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84.2%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1930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 classifier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85588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 classifier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889867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 classifier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78.9%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10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7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EA53A3-9E1E-7DC6-40BF-10A0C5B0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Conclusion and Future work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ACAA5-DEBF-5761-DD7F-B7377FCB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RalewayMedium"/>
              </a:rPr>
              <a:t>The prediction exhibition of each technique and apply the proposed system for the area it required, The accuracy achieved for Naive Bayes is 85.25%, Random Forest showed 90.16% and AdaBoost displayed 90.16 %.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RalewayMedium"/>
              </a:rPr>
              <a:t>We desire to apply AI to exhibit a connection between cardiovascular illness and air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2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C10B3-F0D3-7522-3C29-E48E44EC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4A98E-2497-B7A5-4ACA-35AA1E436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929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e You Suffering from These Serious Symptoms of Heart Disease?: Prime  Heart and Vascular: Cardiovascular Physicians">
            <a:extLst>
              <a:ext uri="{FF2B5EF4-FFF2-40B4-BE49-F238E27FC236}">
                <a16:creationId xmlns:a16="http://schemas.microsoft.com/office/drawing/2014/main" id="{140CF6B8-EADB-F303-6E3F-79038580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BDBBB-36BD-0091-858D-8852EF500DC9}"/>
              </a:ext>
            </a:extLst>
          </p:cNvPr>
          <p:cNvSpPr txBox="1"/>
          <p:nvPr/>
        </p:nvSpPr>
        <p:spPr>
          <a:xfrm>
            <a:off x="269631" y="586154"/>
            <a:ext cx="505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Table of </a:t>
            </a:r>
            <a:r>
              <a:rPr lang="en-US" sz="5400" b="1" dirty="0"/>
              <a:t>contents</a:t>
            </a:r>
            <a:endParaRPr 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6B0E9-9F38-A5D8-3E02-2715DDDE922A}"/>
              </a:ext>
            </a:extLst>
          </p:cNvPr>
          <p:cNvSpPr txBox="1"/>
          <p:nvPr/>
        </p:nvSpPr>
        <p:spPr>
          <a:xfrm>
            <a:off x="480646" y="1910862"/>
            <a:ext cx="56153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Problem statement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Literature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Motivation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Methodologies &amp; algorithms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Experiment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Conclusion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Future dimensions </a:t>
            </a:r>
          </a:p>
        </p:txBody>
      </p:sp>
    </p:spTree>
    <p:extLst>
      <p:ext uri="{BB962C8B-B14F-4D97-AF65-F5344CB8AC3E}">
        <p14:creationId xmlns:p14="http://schemas.microsoft.com/office/powerpoint/2010/main" val="82870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70D39-AEF4-5AC6-7E2B-0294EA8C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PROBLEM STATEMENT &amp; motivation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3BE760-9077-980B-4CB0-1184ADEDC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RalewayRegular"/>
              </a:rPr>
              <a:t>PROBLEM STATEMENT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AC015-706C-82B5-A639-4981F35C5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the clinical parameters about the patients, can we predict whether or not they have heart disease?</a:t>
            </a:r>
          </a:p>
          <a:p>
            <a:pPr algn="l"/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BA5178-B3B8-9534-18CA-E7E5DFD34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RalewayRegular"/>
              </a:rPr>
              <a:t>MOTIVATION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28180B-A111-8CB7-B99B-64236A0C72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or cardiovascular disease is one of the biggest reason of death across the globe. As it is a cause of 35% of total death worldwide.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if somehow we manage to find the risk of someone having a heart disease beforehand then it would be helpful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1138-8CDD-5738-89F1-96220A47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Literature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6080-4B03-CAC4-1E35-1F7A1450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475262"/>
                </a:solidFill>
                <a:effectLst/>
                <a:latin typeface="RalewayRegular"/>
              </a:rPr>
              <a:t>These papers investigate the state of the art of various clinical decision support systems for heart disease prediction, proposed by various researchers using machine learning techniques.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3F860BC-921B-76BA-CC9C-DA99C3BE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39838"/>
              </p:ext>
            </p:extLst>
          </p:nvPr>
        </p:nvGraphicFramePr>
        <p:xfrm>
          <a:off x="1001365" y="3066694"/>
          <a:ext cx="10187188" cy="3507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7950">
                  <a:extLst>
                    <a:ext uri="{9D8B030D-6E8A-4147-A177-3AD203B41FA5}">
                      <a16:colId xmlns:a16="http://schemas.microsoft.com/office/drawing/2014/main" val="2776956430"/>
                    </a:ext>
                  </a:extLst>
                </a:gridCol>
                <a:gridCol w="4644948">
                  <a:extLst>
                    <a:ext uri="{9D8B030D-6E8A-4147-A177-3AD203B41FA5}">
                      <a16:colId xmlns:a16="http://schemas.microsoft.com/office/drawing/2014/main" val="3106435180"/>
                    </a:ext>
                  </a:extLst>
                </a:gridCol>
                <a:gridCol w="4864290">
                  <a:extLst>
                    <a:ext uri="{9D8B030D-6E8A-4147-A177-3AD203B41FA5}">
                      <a16:colId xmlns:a16="http://schemas.microsoft.com/office/drawing/2014/main" val="1004191077"/>
                    </a:ext>
                  </a:extLst>
                </a:gridCol>
              </a:tblGrid>
              <a:tr h="322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RalewayRegular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RalewayRegular"/>
                        </a:rPr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RalewayRegular"/>
                        </a:rPr>
                        <a:t>TITLE &amp;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89714"/>
                  </a:ext>
                </a:extLst>
              </a:tr>
              <a:tr h="561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Machine learning-based identification of patients with a cardiovascular defect -</a:t>
                      </a:r>
                      <a:r>
                        <a:rPr lang="en-US" sz="1200" dirty="0" err="1"/>
                        <a:t>naboula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louridi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Used MICE model to deal with the missing value during the pre-processing stage.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77015"/>
                  </a:ext>
                </a:extLst>
              </a:tr>
              <a:tr h="4336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Heart Disease prognosis Using Machine Learning Classification -</a:t>
                      </a:r>
                      <a:r>
                        <a:rPr lang="en-US" sz="1200" dirty="0" err="1"/>
                        <a:t>Ezaz</a:t>
                      </a:r>
                      <a:r>
                        <a:rPr lang="en-US" sz="1200" dirty="0"/>
                        <a:t>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18 attributes are used including 14 parameters and 4 parameters of family history.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74252"/>
                  </a:ext>
                </a:extLst>
              </a:tr>
              <a:tr h="598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Prediction of Cardiovascular Disease Using Machine learning Algorithms - Santhosh Kumar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compared the accuracies by applying rule to the individual results of different architectures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30034"/>
                  </a:ext>
                </a:extLst>
              </a:tr>
              <a:tr h="4372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Effective Heart Disease Prediction Using Hybrid Machine Learning -</a:t>
                      </a:r>
                      <a:r>
                        <a:rPr lang="en-US" sz="1200" dirty="0" err="1"/>
                        <a:t>Santhilkumar</a:t>
                      </a:r>
                      <a:r>
                        <a:rPr lang="en-US" sz="1200" dirty="0"/>
                        <a:t> 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HRFLM approach by combining the characteristics of linear method and 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77579"/>
                  </a:ext>
                </a:extLst>
              </a:tr>
              <a:tr h="8069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Prediction system for heart disease using Naive Bayes-Uma </a:t>
                      </a:r>
                      <a:r>
                        <a:rPr lang="en-US" sz="1200" dirty="0" err="1"/>
                        <a:t>Dulhare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particle swarm optimization technique to select the most optimum features which yield remarkable results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1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7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086-BCDD-22EA-DC13-055D16B6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4D9F5-2617-322D-4B6A-AF9BA47C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946" y="1792936"/>
            <a:ext cx="8718997" cy="4942715"/>
          </a:xfrm>
        </p:spPr>
      </p:pic>
    </p:spTree>
    <p:extLst>
      <p:ext uri="{BB962C8B-B14F-4D97-AF65-F5344CB8AC3E}">
        <p14:creationId xmlns:p14="http://schemas.microsoft.com/office/powerpoint/2010/main" val="344855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87A3-5FA0-D892-75CB-E56CEABB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Attributes that are taken: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A22A-466D-69FB-651A-BF640B42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400" b="0" i="0" dirty="0">
                <a:effectLst/>
                <a:latin typeface="RalewayRegular"/>
              </a:rPr>
              <a:t>Age.</a:t>
            </a:r>
          </a:p>
          <a:p>
            <a:pPr algn="l"/>
            <a:r>
              <a:rPr lang="en-US" sz="1400" b="0" i="0" dirty="0">
                <a:effectLst/>
                <a:latin typeface="RalewayRegular"/>
              </a:rPr>
              <a:t>Sex.</a:t>
            </a:r>
          </a:p>
          <a:p>
            <a:pPr algn="l"/>
            <a:r>
              <a:rPr lang="en-US" sz="1400" b="0" i="0" dirty="0">
                <a:effectLst/>
                <a:latin typeface="RalewayRegular"/>
              </a:rPr>
              <a:t>Chest Pain type (CP).</a:t>
            </a:r>
          </a:p>
          <a:p>
            <a:pPr algn="l"/>
            <a:r>
              <a:rPr lang="en-US" sz="1400" b="0" i="0" dirty="0" err="1">
                <a:effectLst/>
                <a:latin typeface="RalewayRegular"/>
              </a:rPr>
              <a:t>Trestbps</a:t>
            </a:r>
            <a:r>
              <a:rPr lang="en-US" sz="1400" b="0" i="0" dirty="0">
                <a:effectLst/>
                <a:latin typeface="RalewayRegular"/>
              </a:rPr>
              <a:t> (on admission to the hospital, resting blood pressure in mm Hg.).</a:t>
            </a:r>
          </a:p>
          <a:p>
            <a:pPr algn="l"/>
            <a:r>
              <a:rPr lang="en-US" sz="1400" b="0" i="0" dirty="0">
                <a:effectLst/>
                <a:latin typeface="RalewayRegular"/>
              </a:rPr>
              <a:t>Cholesterol.</a:t>
            </a:r>
          </a:p>
          <a:p>
            <a:pPr algn="l"/>
            <a:r>
              <a:rPr lang="en-US" sz="1400" b="0" i="0" dirty="0" err="1">
                <a:effectLst/>
                <a:latin typeface="RalewayRegular"/>
              </a:rPr>
              <a:t>Restecg</a:t>
            </a:r>
            <a:r>
              <a:rPr lang="en-US" sz="1400" b="0" i="0" dirty="0">
                <a:effectLst/>
                <a:latin typeface="RalewayRegular"/>
              </a:rPr>
              <a:t> (resting electrocardiographic results: assesses the heart’s activity.).</a:t>
            </a:r>
          </a:p>
          <a:p>
            <a:pPr algn="l"/>
            <a:r>
              <a:rPr lang="en-US" sz="1400" b="0" i="0" dirty="0" err="1">
                <a:effectLst/>
                <a:latin typeface="RalewayRegular"/>
              </a:rPr>
              <a:t>Thalach</a:t>
            </a:r>
            <a:r>
              <a:rPr lang="en-US" sz="1400" b="0" i="0" dirty="0">
                <a:effectLst/>
                <a:latin typeface="RalewayRegular"/>
              </a:rPr>
              <a:t> (attained maximum heart rate).</a:t>
            </a:r>
          </a:p>
          <a:p>
            <a:pPr algn="l"/>
            <a:r>
              <a:rPr lang="en-US" sz="1400" b="0" i="0" dirty="0" err="1">
                <a:effectLst/>
                <a:latin typeface="RalewayRegular"/>
              </a:rPr>
              <a:t>Exang</a:t>
            </a:r>
            <a:r>
              <a:rPr lang="en-US" sz="1400" b="0" i="0" dirty="0">
                <a:effectLst/>
                <a:latin typeface="RalewayRegular"/>
              </a:rPr>
              <a:t> (Angina caused by exercise is a common complaint of cardiac patients,</a:t>
            </a:r>
          </a:p>
          <a:p>
            <a:pPr algn="l"/>
            <a:r>
              <a:rPr lang="en-US" sz="1400" b="0" i="0" dirty="0">
                <a:effectLst/>
                <a:latin typeface="RalewayRegular"/>
              </a:rPr>
              <a:t>particularly when exercising in the cold).</a:t>
            </a:r>
          </a:p>
          <a:p>
            <a:pPr algn="l"/>
            <a:r>
              <a:rPr lang="en-US" sz="1400" b="0" i="0" dirty="0" err="1">
                <a:effectLst/>
                <a:latin typeface="RalewayRegular"/>
              </a:rPr>
              <a:t>Oldpeak</a:t>
            </a:r>
            <a:r>
              <a:rPr lang="en-US" sz="1400" b="0" i="0" dirty="0">
                <a:effectLst/>
                <a:latin typeface="RalewayRegular"/>
              </a:rPr>
              <a:t> (Exercise-induced ST depression compared to rest).</a:t>
            </a:r>
          </a:p>
          <a:p>
            <a:pPr algn="l"/>
            <a:r>
              <a:rPr lang="en-US" sz="1400" b="0" i="0" dirty="0">
                <a:effectLst/>
                <a:latin typeface="RalewayRegular"/>
              </a:rPr>
              <a:t>Slope (the curve of the ST segment of the peak activity).</a:t>
            </a:r>
          </a:p>
          <a:p>
            <a:pPr algn="l"/>
            <a:r>
              <a:rPr lang="en-US" sz="1400" b="0" i="0" dirty="0">
                <a:effectLst/>
                <a:latin typeface="RalewayRegular"/>
              </a:rPr>
              <a:t>Ca (</a:t>
            </a:r>
            <a:r>
              <a:rPr lang="en-US" sz="1400" b="0" i="0" dirty="0" err="1">
                <a:effectLst/>
                <a:latin typeface="RalewayRegular"/>
              </a:rPr>
              <a:t>flourosopy</a:t>
            </a:r>
            <a:r>
              <a:rPr lang="en-US" sz="1400" b="0" i="0" dirty="0">
                <a:effectLst/>
                <a:latin typeface="RalewayRegular"/>
              </a:rPr>
              <a:t> coloration of a lot of major vessels (0-3)).</a:t>
            </a:r>
          </a:p>
          <a:p>
            <a:pPr algn="l"/>
            <a:r>
              <a:rPr lang="en-US" sz="1400" b="0" i="0" dirty="0" err="1">
                <a:effectLst/>
                <a:latin typeface="RalewayRegular"/>
              </a:rPr>
              <a:t>Thal</a:t>
            </a:r>
            <a:r>
              <a:rPr lang="en-US" sz="1400" b="0" i="0" dirty="0">
                <a:effectLst/>
                <a:latin typeface="RalewayRegular"/>
              </a:rPr>
              <a:t> (normal, fixed defect, reversable defect).</a:t>
            </a:r>
          </a:p>
          <a:p>
            <a:pPr algn="l"/>
            <a:r>
              <a:rPr lang="en-US" sz="1400" b="0" i="0" dirty="0">
                <a:effectLst/>
                <a:latin typeface="RalewayRegular"/>
              </a:rPr>
              <a:t>Num (the predicted attribute).</a:t>
            </a:r>
          </a:p>
        </p:txBody>
      </p:sp>
    </p:spTree>
    <p:extLst>
      <p:ext uri="{BB962C8B-B14F-4D97-AF65-F5344CB8AC3E}">
        <p14:creationId xmlns:p14="http://schemas.microsoft.com/office/powerpoint/2010/main" val="150515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AF87-4F4E-D19C-DE4D-73FBBFD7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APPROACH METHODOLOGY</a:t>
            </a:r>
            <a:b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</a:b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MACHINE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6275-E19F-272E-F5F4-1D8C0C41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RalewayMedium"/>
              </a:rPr>
              <a:t>Naive bayes(NB)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RalewayMedium"/>
              </a:rPr>
              <a:t>Random Forest(RF)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RalewayMedium"/>
              </a:rPr>
              <a:t>Adaptive boosting(</a:t>
            </a:r>
            <a:r>
              <a:rPr lang="en-US" sz="2800" b="0" i="0" dirty="0" err="1">
                <a:effectLst/>
                <a:latin typeface="RalewayMedium"/>
              </a:rPr>
              <a:t>Adaboost</a:t>
            </a:r>
            <a:r>
              <a:rPr lang="en-US" sz="2800" b="0" i="0" dirty="0">
                <a:effectLst/>
                <a:latin typeface="RalewayMedium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8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D93404-A0B1-F3E4-5B49-765D621C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RANDOM FOREST ALGORITHM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940222-084E-A7AB-27C6-0520927E9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RalewayMedium"/>
              </a:rPr>
              <a:t>The missing values will be handled by the random forest classifier, which will maintain the detection rate of a large portion of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RalewayMedium"/>
              </a:rPr>
              <a:t>The Random Forest is made in two stages: the first is to join N choice trees to make the arbitrary timberland, and second is to make any expectations for each tree created in principal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9C09-DB85-9FE9-72D2-7CF6F702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NAVIES BAYES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D078-D1F8-318E-EF3E-2BAFBB2D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RalewayMedium"/>
              </a:rPr>
              <a:t>The Bayes Theorem states that when determining a conditional probability, the final output is determined by each conditional probability.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RalewayMedium"/>
              </a:rPr>
              <a:t>The classifier make the </a:t>
            </a:r>
            <a:r>
              <a:rPr lang="en-US" sz="2800" b="0" i="0" dirty="0" err="1">
                <a:effectLst/>
                <a:latin typeface="RalewayMedium"/>
              </a:rPr>
              <a:t>susoicion</a:t>
            </a:r>
            <a:r>
              <a:rPr lang="en-US" sz="2800" b="0" i="0" dirty="0">
                <a:effectLst/>
                <a:latin typeface="RalewayMedium"/>
              </a:rPr>
              <a:t> of strong, or guileless, liberation between information point credits.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RalewayMedium"/>
              </a:rPr>
              <a:t>Naive Bayes classifiers have exceptionally good performance on the grounds that they require a bunch of boundaries that is relative to the quantity of characteristics in a learning issue.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8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107</TotalTime>
  <Words>1390</Words>
  <Application>Microsoft Office PowerPoint</Application>
  <PresentationFormat>Widescreen</PresentationFormat>
  <Paragraphs>162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RalewayMedium</vt:lpstr>
      <vt:lpstr>RalewayRegular</vt:lpstr>
      <vt:lpstr>Times New Roman</vt:lpstr>
      <vt:lpstr>Wingdings</vt:lpstr>
      <vt:lpstr>Banded</vt:lpstr>
      <vt:lpstr>Biological &amp; visual data mining for Predicting Cardiovascular Disease by machine learning algorithms  </vt:lpstr>
      <vt:lpstr>PowerPoint Presentation</vt:lpstr>
      <vt:lpstr>PROBLEM STATEMENT &amp; motivation </vt:lpstr>
      <vt:lpstr>Literature Survey</vt:lpstr>
      <vt:lpstr>DATASET</vt:lpstr>
      <vt:lpstr>Attributes that are taken:</vt:lpstr>
      <vt:lpstr>APPROACH METHODOLOGY MACHINE LEARNING ALGORITHMS</vt:lpstr>
      <vt:lpstr>RANDOM FOREST ALGORITHM</vt:lpstr>
      <vt:lpstr>NAVIES BAYES ALGORITHM</vt:lpstr>
      <vt:lpstr>ADAPTIVE BOOSTING ALGORITHM</vt:lpstr>
      <vt:lpstr>INITIAL RESULTS</vt:lpstr>
      <vt:lpstr>Conclusion and Future work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&amp; visual data mining for Predicting Cardiovascular Disease by machine learning algorithms  </dc:title>
  <dc:creator>azka ikramullah</dc:creator>
  <cp:lastModifiedBy>azka ikramullah</cp:lastModifiedBy>
  <cp:revision>2</cp:revision>
  <dcterms:created xsi:type="dcterms:W3CDTF">2023-04-18T05:46:27Z</dcterms:created>
  <dcterms:modified xsi:type="dcterms:W3CDTF">2023-04-18T07:35:59Z</dcterms:modified>
</cp:coreProperties>
</file>