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6" r:id="rId4"/>
    <p:sldId id="260" r:id="rId5"/>
    <p:sldId id="261" r:id="rId6"/>
    <p:sldId id="262" r:id="rId7"/>
    <p:sldId id="267" r:id="rId8"/>
    <p:sldId id="265" r:id="rId9"/>
    <p:sldId id="268" r:id="rId10"/>
    <p:sldId id="273" r:id="rId11"/>
    <p:sldId id="274" r:id="rId12"/>
    <p:sldId id="276" r:id="rId13"/>
    <p:sldId id="277" r:id="rId14"/>
    <p:sldId id="27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3164"/>
    <a:srgbClr val="502A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johnjdavisiv/urinary-biomarkers-for-pancreatic-canc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FD8D-83F0-45DA-BB47-6729C1BBB5F6}"/>
              </a:ext>
            </a:extLst>
          </p:cNvPr>
          <p:cNvSpPr>
            <a:spLocks noGrp="1"/>
          </p:cNvSpPr>
          <p:nvPr>
            <p:ph type="ctrTitle"/>
          </p:nvPr>
        </p:nvSpPr>
        <p:spPr>
          <a:xfrm>
            <a:off x="1683171" y="2434389"/>
            <a:ext cx="8825658" cy="1989222"/>
          </a:xfrm>
        </p:spPr>
        <p:txBody>
          <a:bodyPr/>
          <a:lstStyle/>
          <a:p>
            <a:pPr algn="ctr"/>
            <a:r>
              <a:rPr lang="en-US" sz="4000" dirty="0">
                <a:solidFill>
                  <a:schemeClr val="bg1"/>
                </a:solidFill>
                <a:latin typeface="Times New Roman" panose="02020603050405020304" pitchFamily="18" charset="0"/>
                <a:cs typeface="Times New Roman" panose="02020603050405020304" pitchFamily="18" charset="0"/>
              </a:rPr>
              <a:t>URINE BIOMARKERS ANALYSIS </a:t>
            </a:r>
            <a:r>
              <a:rPr lang="en-US" sz="4000" b="0" i="0" dirty="0">
                <a:solidFill>
                  <a:schemeClr val="bg1"/>
                </a:solidFill>
                <a:effectLst/>
                <a:latin typeface="Times New Roman" panose="02020603050405020304" pitchFamily="18" charset="0"/>
                <a:cs typeface="Times New Roman" panose="02020603050405020304" pitchFamily="18" charset="0"/>
              </a:rPr>
              <a:t>FOR PANCREATIC CANCER DIAGNOSIS</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149703-7788-C23A-5D5E-A004A94515A1}"/>
              </a:ext>
            </a:extLst>
          </p:cNvPr>
          <p:cNvPicPr>
            <a:picLocks noChangeAspect="1"/>
          </p:cNvPicPr>
          <p:nvPr/>
        </p:nvPicPr>
        <p:blipFill>
          <a:blip r:embed="rId2"/>
          <a:stretch>
            <a:fillRect/>
          </a:stretch>
        </p:blipFill>
        <p:spPr>
          <a:xfrm>
            <a:off x="983123" y="2651692"/>
            <a:ext cx="1097375" cy="1554615"/>
          </a:xfrm>
          <a:prstGeom prst="rect">
            <a:avLst/>
          </a:prstGeom>
        </p:spPr>
      </p:pic>
      <p:sp>
        <p:nvSpPr>
          <p:cNvPr id="3" name="TextBox 2">
            <a:extLst>
              <a:ext uri="{FF2B5EF4-FFF2-40B4-BE49-F238E27FC236}">
                <a16:creationId xmlns:a16="http://schemas.microsoft.com/office/drawing/2014/main" id="{AD4478B4-E179-6ED6-6768-60292E1FEC62}"/>
              </a:ext>
            </a:extLst>
          </p:cNvPr>
          <p:cNvSpPr txBox="1"/>
          <p:nvPr/>
        </p:nvSpPr>
        <p:spPr>
          <a:xfrm>
            <a:off x="2312437" y="4461834"/>
            <a:ext cx="7567126" cy="461665"/>
          </a:xfrm>
          <a:prstGeom prst="rect">
            <a:avLst/>
          </a:prstGeom>
          <a:noFill/>
        </p:spPr>
        <p:txBody>
          <a:bodyPr wrap="square" rtlCol="0" anchor="ctr">
            <a:spAutoFit/>
          </a:bodyPr>
          <a:lstStyle/>
          <a:p>
            <a:pPr algn="ctr"/>
            <a:r>
              <a:rPr lang="en-US" sz="2400" dirty="0">
                <a:solidFill>
                  <a:schemeClr val="bg1">
                    <a:lumMod val="95000"/>
                  </a:schemeClr>
                </a:solidFill>
                <a:latin typeface="Times New Roman" panose="02020603050405020304" pitchFamily="18" charset="0"/>
                <a:cs typeface="Times New Roman" panose="02020603050405020304" pitchFamily="18" charset="0"/>
              </a:rPr>
              <a:t>By Azlamiya T A</a:t>
            </a:r>
          </a:p>
        </p:txBody>
      </p:sp>
    </p:spTree>
    <p:extLst>
      <p:ext uri="{BB962C8B-B14F-4D97-AF65-F5344CB8AC3E}">
        <p14:creationId xmlns:p14="http://schemas.microsoft.com/office/powerpoint/2010/main" val="388626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5AC42-9FAA-9740-8E90-810E07F45CF0}"/>
              </a:ext>
            </a:extLst>
          </p:cNvPr>
          <p:cNvSpPr txBox="1"/>
          <p:nvPr/>
        </p:nvSpPr>
        <p:spPr>
          <a:xfrm>
            <a:off x="3047223" y="168934"/>
            <a:ext cx="6097554" cy="461665"/>
          </a:xfrm>
          <a:prstGeom prst="rect">
            <a:avLst/>
          </a:prstGeom>
          <a:noFill/>
        </p:spPr>
        <p:txBody>
          <a:bodyPr wrap="square">
            <a:spAutoFit/>
          </a:bodyPr>
          <a:lstStyle/>
          <a:p>
            <a:pPr algn="ctr"/>
            <a:r>
              <a:rPr lang="en-US" sz="2400" b="1" u="sng" dirty="0">
                <a:solidFill>
                  <a:srgbClr val="0D0D0D"/>
                </a:solidFill>
                <a:latin typeface="Times New Roman" panose="02020603050405020304" pitchFamily="18" charset="0"/>
                <a:cs typeface="Times New Roman" panose="02020603050405020304" pitchFamily="18" charset="0"/>
              </a:rPr>
              <a:t>C</a:t>
            </a:r>
            <a:r>
              <a:rPr lang="en-US" sz="2400" b="1" i="0" u="sng" dirty="0">
                <a:solidFill>
                  <a:srgbClr val="0D0D0D"/>
                </a:solidFill>
                <a:effectLst/>
                <a:latin typeface="Times New Roman" panose="02020603050405020304" pitchFamily="18" charset="0"/>
                <a:cs typeface="Times New Roman" panose="02020603050405020304" pitchFamily="18" charset="0"/>
              </a:rPr>
              <a:t>lassification of models</a:t>
            </a:r>
            <a:endParaRPr lang="en-US"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C1D5F2-C60A-CD8A-7EB7-7791B6ECD1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7489" y="2449059"/>
            <a:ext cx="2919845" cy="2286000"/>
          </a:xfrm>
          <a:prstGeom prst="rect">
            <a:avLst/>
          </a:prstGeom>
          <a:noFill/>
          <a:ln>
            <a:noFill/>
          </a:ln>
        </p:spPr>
      </p:pic>
      <p:sp>
        <p:nvSpPr>
          <p:cNvPr id="6" name="TextBox 5">
            <a:extLst>
              <a:ext uri="{FF2B5EF4-FFF2-40B4-BE49-F238E27FC236}">
                <a16:creationId xmlns:a16="http://schemas.microsoft.com/office/drawing/2014/main" id="{25C8AC62-6B16-4328-BA5B-1DF60D380C58}"/>
              </a:ext>
            </a:extLst>
          </p:cNvPr>
          <p:cNvSpPr txBox="1"/>
          <p:nvPr/>
        </p:nvSpPr>
        <p:spPr>
          <a:xfrm>
            <a:off x="3739193" y="4944065"/>
            <a:ext cx="4713613" cy="1600200"/>
          </a:xfrm>
          <a:prstGeom prst="rect">
            <a:avLst/>
          </a:prstGeom>
          <a:noFill/>
        </p:spPr>
        <p:txBody>
          <a:bodyPr wrap="square">
            <a:spAutoFit/>
          </a:bodyPr>
          <a:lstStyle/>
          <a:p>
            <a:pPr marL="0" marR="0">
              <a:lnSpc>
                <a:spcPct val="150000"/>
              </a:lnSpc>
              <a:spcBef>
                <a:spcPts val="0"/>
              </a:spcBef>
              <a:spcAft>
                <a:spcPts val="0"/>
              </a:spcAft>
            </a:pPr>
            <a:r>
              <a:rPr lang="en-US" sz="1600" b="1"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Support Vector Machine (SVM) Metrics: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Accuracy: 0.864406779661017</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Precision: 0.8698016227008197</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Recall: 0.864406779661017</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F1 Score: 0.866058235549761</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19D6A22-B295-A7C4-0B16-9E17DAB86C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84667" y="2449059"/>
            <a:ext cx="2919845" cy="2286000"/>
          </a:xfrm>
          <a:prstGeom prst="rect">
            <a:avLst/>
          </a:prstGeom>
          <a:noFill/>
          <a:ln>
            <a:noFill/>
          </a:ln>
        </p:spPr>
      </p:pic>
      <p:sp>
        <p:nvSpPr>
          <p:cNvPr id="10" name="TextBox 9">
            <a:extLst>
              <a:ext uri="{FF2B5EF4-FFF2-40B4-BE49-F238E27FC236}">
                <a16:creationId xmlns:a16="http://schemas.microsoft.com/office/drawing/2014/main" id="{06C50115-4FDB-9C9E-3716-EC3C7295F1D3}"/>
              </a:ext>
            </a:extLst>
          </p:cNvPr>
          <p:cNvSpPr txBox="1"/>
          <p:nvPr/>
        </p:nvSpPr>
        <p:spPr>
          <a:xfrm>
            <a:off x="3063592" y="773606"/>
            <a:ext cx="6097554" cy="400110"/>
          </a:xfrm>
          <a:prstGeom prst="rect">
            <a:avLst/>
          </a:prstGeom>
          <a:noFill/>
        </p:spPr>
        <p:txBody>
          <a:bodyPr wrap="square">
            <a:spAutoFit/>
          </a:bodyPr>
          <a:lstStyle/>
          <a:p>
            <a:pPr algn="ctr"/>
            <a:r>
              <a:rPr lang="en-US" sz="2000" u="sng" dirty="0">
                <a:latin typeface="Times New Roman" panose="02020603050405020304" pitchFamily="18" charset="0"/>
                <a:cs typeface="Times New Roman" panose="02020603050405020304" pitchFamily="18" charset="0"/>
              </a:rPr>
              <a:t>Support Vector Machine (SVM)</a:t>
            </a:r>
            <a:endParaRPr lang="en-US" sz="2000" u="sng" dirty="0">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2628B7B-8CF3-A827-EE6C-FADEEF89DDC2}"/>
              </a:ext>
            </a:extLst>
          </p:cNvPr>
          <p:cNvSpPr txBox="1"/>
          <p:nvPr/>
        </p:nvSpPr>
        <p:spPr>
          <a:xfrm>
            <a:off x="544284" y="1382722"/>
            <a:ext cx="11103429"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Support vector machine (SVM) is a supervised machine learning technique which creates a decision boundary called hyperplane that separates two classes in 2 dimensional space.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maximum distance between the boundary and the closest data point in each class is the maximum-margin hyperplane or the optimal hyperplane.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31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A2E5E2-8299-FD64-766B-58BAEDF3055A}"/>
              </a:ext>
            </a:extLst>
          </p:cNvPr>
          <p:cNvSpPr txBox="1"/>
          <p:nvPr/>
        </p:nvSpPr>
        <p:spPr>
          <a:xfrm>
            <a:off x="3047223" y="344227"/>
            <a:ext cx="6097554" cy="461665"/>
          </a:xfrm>
          <a:prstGeom prst="rect">
            <a:avLst/>
          </a:prstGeom>
          <a:noFill/>
        </p:spPr>
        <p:txBody>
          <a:bodyPr wrap="square">
            <a:spAutoFit/>
          </a:bodyPr>
          <a:lstStyle/>
          <a:p>
            <a:pPr algn="ctr"/>
            <a:r>
              <a:rPr lang="en-US" sz="2400" u="sng" dirty="0">
                <a:latin typeface="Times New Roman" panose="02020603050405020304" pitchFamily="18" charset="0"/>
                <a:cs typeface="Times New Roman" panose="02020603050405020304" pitchFamily="18" charset="0"/>
              </a:rPr>
              <a:t>Random Forest</a:t>
            </a:r>
            <a:endParaRPr lang="en-US" sz="2400" u="sng"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9496B4-0F8C-553B-F15D-16F0FA0C75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9276" y="2489902"/>
            <a:ext cx="2919846" cy="2286000"/>
          </a:xfrm>
          <a:prstGeom prst="rect">
            <a:avLst/>
          </a:prstGeom>
          <a:noFill/>
          <a:ln>
            <a:noFill/>
          </a:ln>
        </p:spPr>
      </p:pic>
      <p:pic>
        <p:nvPicPr>
          <p:cNvPr id="5" name="Picture 4">
            <a:extLst>
              <a:ext uri="{FF2B5EF4-FFF2-40B4-BE49-F238E27FC236}">
                <a16:creationId xmlns:a16="http://schemas.microsoft.com/office/drawing/2014/main" id="{BB7328FF-0984-156C-3683-11361F16A15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2879" y="2489902"/>
            <a:ext cx="2933700" cy="2286000"/>
          </a:xfrm>
          <a:prstGeom prst="rect">
            <a:avLst/>
          </a:prstGeom>
          <a:noFill/>
          <a:ln>
            <a:noFill/>
          </a:ln>
        </p:spPr>
      </p:pic>
      <p:sp>
        <p:nvSpPr>
          <p:cNvPr id="7" name="TextBox 6">
            <a:extLst>
              <a:ext uri="{FF2B5EF4-FFF2-40B4-BE49-F238E27FC236}">
                <a16:creationId xmlns:a16="http://schemas.microsoft.com/office/drawing/2014/main" id="{26A9E103-9AF8-9FE1-5761-C2244E31F09F}"/>
              </a:ext>
            </a:extLst>
          </p:cNvPr>
          <p:cNvSpPr txBox="1"/>
          <p:nvPr/>
        </p:nvSpPr>
        <p:spPr>
          <a:xfrm>
            <a:off x="4209293" y="4928724"/>
            <a:ext cx="3773414" cy="1585049"/>
          </a:xfrm>
          <a:prstGeom prst="rect">
            <a:avLst/>
          </a:prstGeom>
          <a:noFill/>
        </p:spPr>
        <p:txBody>
          <a:bodyPr wrap="square">
            <a:spAutoFit/>
          </a:bodyPr>
          <a:lstStyle/>
          <a:p>
            <a:pPr marL="0" marR="0">
              <a:lnSpc>
                <a:spcPct val="150000"/>
              </a:lnSpc>
              <a:spcBef>
                <a:spcPts val="0"/>
              </a:spcBef>
              <a:spcAft>
                <a:spcPts val="0"/>
              </a:spcAft>
            </a:pPr>
            <a:r>
              <a:rPr lang="en-US" sz="1600" b="1"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Random Forest Metrics: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Accuracy: 0.8983050847457628</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Precision: 0.9001847023033464</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Recall: 0.8983050847457628</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F1 Score: 0.8989652270064199</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2CC846F-BB62-18D0-2FB1-6F1CB850BA20}"/>
              </a:ext>
            </a:extLst>
          </p:cNvPr>
          <p:cNvSpPr txBox="1"/>
          <p:nvPr/>
        </p:nvSpPr>
        <p:spPr>
          <a:xfrm>
            <a:off x="505326" y="1232398"/>
            <a:ext cx="11181348" cy="830997"/>
          </a:xfrm>
          <a:prstGeom prst="rect">
            <a:avLst/>
          </a:prstGeom>
          <a:noFill/>
        </p:spPr>
        <p:txBody>
          <a:bodyPr wrap="square" rtlCol="0">
            <a:sp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particular kind of ensemble learning methodology and is employed in classification and regression problems. Random Forest works by building a large number of decision trees by lowering variance, during the training period and it outputs the class that represents the mean of all class of all individual trees.</a:t>
            </a:r>
          </a:p>
        </p:txBody>
      </p:sp>
    </p:spTree>
    <p:extLst>
      <p:ext uri="{BB962C8B-B14F-4D97-AF65-F5344CB8AC3E}">
        <p14:creationId xmlns:p14="http://schemas.microsoft.com/office/powerpoint/2010/main" val="204114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C7A07C-AAFD-DBB0-23BF-ED442F93C0E4}"/>
              </a:ext>
            </a:extLst>
          </p:cNvPr>
          <p:cNvSpPr txBox="1"/>
          <p:nvPr/>
        </p:nvSpPr>
        <p:spPr>
          <a:xfrm>
            <a:off x="4209205" y="4895552"/>
            <a:ext cx="3773589" cy="1585049"/>
          </a:xfrm>
          <a:prstGeom prst="rect">
            <a:avLst/>
          </a:prstGeom>
          <a:noFill/>
        </p:spPr>
        <p:txBody>
          <a:bodyPr wrap="square">
            <a:spAutoFit/>
          </a:bodyPr>
          <a:lstStyle/>
          <a:p>
            <a:pPr marL="0" marR="0" algn="just">
              <a:lnSpc>
                <a:spcPct val="150000"/>
              </a:lnSpc>
              <a:spcBef>
                <a:spcPts val="0"/>
              </a:spcBef>
              <a:spcAft>
                <a:spcPts val="0"/>
              </a:spcAft>
            </a:pPr>
            <a:r>
              <a:rPr lang="en-US" sz="1600" b="1"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Logistic Regression Metrics: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Accuracy: 0.8389830508474576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Precision: 0.8431626248906116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Recall: 0.8389830508474576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F1 Score: 0.840501956197038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E9FE04E-E1A8-8F11-B67F-269704226A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7531" y="2478748"/>
            <a:ext cx="2919846" cy="2286000"/>
          </a:xfrm>
          <a:prstGeom prst="rect">
            <a:avLst/>
          </a:prstGeom>
          <a:noFill/>
          <a:ln>
            <a:noFill/>
          </a:ln>
        </p:spPr>
      </p:pic>
      <p:pic>
        <p:nvPicPr>
          <p:cNvPr id="5" name="Picture 4">
            <a:extLst>
              <a:ext uri="{FF2B5EF4-FFF2-40B4-BE49-F238E27FC236}">
                <a16:creationId xmlns:a16="http://schemas.microsoft.com/office/drawing/2014/main" id="{A1183BEE-77AC-98EA-E681-72C8A922E18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4625" y="2478748"/>
            <a:ext cx="2933699" cy="2286000"/>
          </a:xfrm>
          <a:prstGeom prst="rect">
            <a:avLst/>
          </a:prstGeom>
          <a:noFill/>
          <a:ln>
            <a:noFill/>
          </a:ln>
        </p:spPr>
      </p:pic>
      <p:sp>
        <p:nvSpPr>
          <p:cNvPr id="7" name="TextBox 6">
            <a:extLst>
              <a:ext uri="{FF2B5EF4-FFF2-40B4-BE49-F238E27FC236}">
                <a16:creationId xmlns:a16="http://schemas.microsoft.com/office/drawing/2014/main" id="{43EF1280-44EA-DE1F-F414-0DD0664240CF}"/>
              </a:ext>
            </a:extLst>
          </p:cNvPr>
          <p:cNvSpPr txBox="1"/>
          <p:nvPr/>
        </p:nvSpPr>
        <p:spPr>
          <a:xfrm>
            <a:off x="3047223" y="407852"/>
            <a:ext cx="6097554" cy="461665"/>
          </a:xfrm>
          <a:prstGeom prst="rect">
            <a:avLst/>
          </a:prstGeom>
          <a:noFill/>
        </p:spPr>
        <p:txBody>
          <a:bodyPr wrap="square">
            <a:spAutoFit/>
          </a:bodyPr>
          <a:lstStyle/>
          <a:p>
            <a:pPr algn="ctr"/>
            <a:r>
              <a:rPr lang="en-US" sz="2400" u="sng" dirty="0">
                <a:latin typeface="Times New Roman" panose="02020603050405020304" pitchFamily="18" charset="0"/>
                <a:cs typeface="Times New Roman" panose="02020603050405020304" pitchFamily="18" charset="0"/>
              </a:rPr>
              <a:t>Logistic Regression</a:t>
            </a:r>
            <a:endParaRPr lang="en-US" sz="2400" u="sng" dirty="0">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E3EB88F-69C9-F8A4-FA2E-9D3A7BFA345D}"/>
              </a:ext>
            </a:extLst>
          </p:cNvPr>
          <p:cNvSpPr txBox="1"/>
          <p:nvPr/>
        </p:nvSpPr>
        <p:spPr>
          <a:xfrm>
            <a:off x="569494" y="1258634"/>
            <a:ext cx="11053010" cy="830997"/>
          </a:xfrm>
          <a:prstGeom prst="rect">
            <a:avLst/>
          </a:prstGeom>
          <a:noFill/>
        </p:spPr>
        <p:txBody>
          <a:bodyPr wrap="square" rtlCol="0">
            <a:spAutoFit/>
          </a:bodyPr>
          <a:lstStyle/>
          <a:p>
            <a:pPr marL="0" indent="0" algn="just">
              <a:buNone/>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of the most often used Machine Learning algorithms within the Supervised Learning category is logistic regression. It is employed to address classification issues. Instead of fitting a regression line, logistic regression uses an "S"-shaped logistic function (sigmoid function), which forecasts two maximum values (0 or 1).</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93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34854F-222E-C6BD-5198-E794B4CB9C42}"/>
              </a:ext>
            </a:extLst>
          </p:cNvPr>
          <p:cNvSpPr txBox="1"/>
          <p:nvPr/>
        </p:nvSpPr>
        <p:spPr>
          <a:xfrm>
            <a:off x="3047221" y="477134"/>
            <a:ext cx="6097554" cy="461665"/>
          </a:xfrm>
          <a:prstGeom prst="rect">
            <a:avLst/>
          </a:prstGeom>
          <a:noFill/>
        </p:spPr>
        <p:txBody>
          <a:bodyPr wrap="square">
            <a:spAutoFit/>
          </a:bodyPr>
          <a:lstStyle/>
          <a:p>
            <a:pPr algn="ctr"/>
            <a:r>
              <a:rPr lang="en-US" sz="2400" u="sng" dirty="0">
                <a:latin typeface="Times New Roman" panose="02020603050405020304" pitchFamily="18" charset="0"/>
                <a:cs typeface="Times New Roman" panose="02020603050405020304" pitchFamily="18" charset="0"/>
              </a:rPr>
              <a:t>K Nearest Neighbor (KNN)</a:t>
            </a:r>
            <a:endParaRPr lang="en-US" sz="2400" u="sng"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EBD118-0249-8C3F-3710-D0C30DDD4C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0223" y="2433910"/>
            <a:ext cx="2933700" cy="2286000"/>
          </a:xfrm>
          <a:prstGeom prst="rect">
            <a:avLst/>
          </a:prstGeom>
          <a:noFill/>
          <a:ln>
            <a:noFill/>
          </a:ln>
        </p:spPr>
      </p:pic>
      <p:pic>
        <p:nvPicPr>
          <p:cNvPr id="5" name="Picture 4">
            <a:extLst>
              <a:ext uri="{FF2B5EF4-FFF2-40B4-BE49-F238E27FC236}">
                <a16:creationId xmlns:a16="http://schemas.microsoft.com/office/drawing/2014/main" id="{4F2C6A21-CE52-BE45-8513-A3D0106BD85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1932" y="2433910"/>
            <a:ext cx="2919846" cy="2286000"/>
          </a:xfrm>
          <a:prstGeom prst="rect">
            <a:avLst/>
          </a:prstGeom>
          <a:noFill/>
          <a:ln>
            <a:noFill/>
          </a:ln>
        </p:spPr>
      </p:pic>
      <p:sp>
        <p:nvSpPr>
          <p:cNvPr id="7" name="TextBox 6">
            <a:extLst>
              <a:ext uri="{FF2B5EF4-FFF2-40B4-BE49-F238E27FC236}">
                <a16:creationId xmlns:a16="http://schemas.microsoft.com/office/drawing/2014/main" id="{5D883DB1-A340-5B91-6E34-C0A58BAF40FF}"/>
              </a:ext>
            </a:extLst>
          </p:cNvPr>
          <p:cNvSpPr txBox="1"/>
          <p:nvPr/>
        </p:nvSpPr>
        <p:spPr>
          <a:xfrm>
            <a:off x="3982317" y="4890195"/>
            <a:ext cx="4227361" cy="1585049"/>
          </a:xfrm>
          <a:prstGeom prst="rect">
            <a:avLst/>
          </a:prstGeom>
          <a:noFill/>
        </p:spPr>
        <p:txBody>
          <a:bodyPr wrap="square">
            <a:spAutoFit/>
          </a:bodyPr>
          <a:lstStyle/>
          <a:p>
            <a:pPr marL="0" marR="0" algn="just">
              <a:lnSpc>
                <a:spcPct val="150000"/>
              </a:lnSpc>
              <a:spcBef>
                <a:spcPts val="0"/>
              </a:spcBef>
              <a:spcAft>
                <a:spcPts val="0"/>
              </a:spcAft>
            </a:pPr>
            <a:r>
              <a:rPr lang="en-US" sz="1600" b="1"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K Nearest Neighbor (KNN) Metrics: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Accuracy: 0.8135593220338984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Precision: 0.8135593220338984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Recall: 0.8135593220338984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6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F1 Score: 0.8135593220338984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A514FB8-60A1-EDC2-D669-AEC6F8AD08E9}"/>
              </a:ext>
            </a:extLst>
          </p:cNvPr>
          <p:cNvSpPr txBox="1"/>
          <p:nvPr/>
        </p:nvSpPr>
        <p:spPr>
          <a:xfrm>
            <a:off x="681786" y="1270856"/>
            <a:ext cx="10828421" cy="830997"/>
          </a:xfrm>
          <a:prstGeom prst="rect">
            <a:avLst/>
          </a:prstGeom>
          <a:noFill/>
        </p:spPr>
        <p:txBody>
          <a:bodyPr wrap="square" rtlCol="0">
            <a:sp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KNN is a lazy prediction technique. KNN assumes that similar things are near to each other. Many data points which are similar are very near to each other. KNN helps to group new work based on similarity measures. KNN algorithm records all the records and classifies them according to their similarity measure.</a:t>
            </a:r>
          </a:p>
        </p:txBody>
      </p:sp>
    </p:spTree>
    <p:extLst>
      <p:ext uri="{BB962C8B-B14F-4D97-AF65-F5344CB8AC3E}">
        <p14:creationId xmlns:p14="http://schemas.microsoft.com/office/powerpoint/2010/main" val="133314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52DC4F-849D-0667-BB07-1E42F9E95702}"/>
              </a:ext>
            </a:extLst>
          </p:cNvPr>
          <p:cNvSpPr txBox="1"/>
          <p:nvPr/>
        </p:nvSpPr>
        <p:spPr>
          <a:xfrm>
            <a:off x="3047223" y="637080"/>
            <a:ext cx="6097554" cy="523220"/>
          </a:xfrm>
          <a:prstGeom prst="rect">
            <a:avLst/>
          </a:prstGeom>
          <a:noFill/>
        </p:spPr>
        <p:txBody>
          <a:bodyPr wrap="square">
            <a:spAutoFit/>
          </a:bodyPr>
          <a:lstStyle/>
          <a:p>
            <a:pPr algn="ctr"/>
            <a:r>
              <a:rPr lang="en-US" sz="2800" b="1" u="sng" dirty="0">
                <a:solidFill>
                  <a:srgbClr val="0D0D0D"/>
                </a:solidFill>
                <a:latin typeface="Times New Roman" panose="02020603050405020304" pitchFamily="18" charset="0"/>
                <a:cs typeface="Times New Roman" panose="02020603050405020304" pitchFamily="18" charset="0"/>
              </a:rPr>
              <a:t>C</a:t>
            </a:r>
            <a:r>
              <a:rPr lang="en-US" sz="2800" b="1" i="0" u="sng" dirty="0">
                <a:solidFill>
                  <a:srgbClr val="0D0D0D"/>
                </a:solidFill>
                <a:effectLst/>
                <a:latin typeface="Times New Roman" panose="02020603050405020304" pitchFamily="18" charset="0"/>
                <a:cs typeface="Times New Roman" panose="02020603050405020304" pitchFamily="18" charset="0"/>
              </a:rPr>
              <a:t>omparison of models</a:t>
            </a:r>
            <a:endParaRPr lang="en-US" sz="2800" b="1" u="sng"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56D2074-466E-B60C-7440-A9E9D9091872}"/>
              </a:ext>
            </a:extLst>
          </p:cNvPr>
          <p:cNvGraphicFramePr>
            <a:graphicFrameLocks noGrp="1"/>
          </p:cNvGraphicFramePr>
          <p:nvPr>
            <p:extLst>
              <p:ext uri="{D42A27DB-BD31-4B8C-83A1-F6EECF244321}">
                <p14:modId xmlns:p14="http://schemas.microsoft.com/office/powerpoint/2010/main" val="1147990336"/>
              </p:ext>
            </p:extLst>
          </p:nvPr>
        </p:nvGraphicFramePr>
        <p:xfrm>
          <a:off x="2916754" y="1654971"/>
          <a:ext cx="6228023" cy="2743199"/>
        </p:xfrm>
        <a:graphic>
          <a:graphicData uri="http://schemas.openxmlformats.org/drawingml/2006/table">
            <a:tbl>
              <a:tblPr firstRow="1" firstCol="1" bandRow="1">
                <a:tableStyleId>{B301B821-A1FF-4177-AEE7-76D212191A09}</a:tableStyleId>
              </a:tblPr>
              <a:tblGrid>
                <a:gridCol w="2970943">
                  <a:extLst>
                    <a:ext uri="{9D8B030D-6E8A-4147-A177-3AD203B41FA5}">
                      <a16:colId xmlns:a16="http://schemas.microsoft.com/office/drawing/2014/main" val="3477405427"/>
                    </a:ext>
                  </a:extLst>
                </a:gridCol>
                <a:gridCol w="1520889">
                  <a:extLst>
                    <a:ext uri="{9D8B030D-6E8A-4147-A177-3AD203B41FA5}">
                      <a16:colId xmlns:a16="http://schemas.microsoft.com/office/drawing/2014/main" val="3792613407"/>
                    </a:ext>
                  </a:extLst>
                </a:gridCol>
                <a:gridCol w="1736191">
                  <a:extLst>
                    <a:ext uri="{9D8B030D-6E8A-4147-A177-3AD203B41FA5}">
                      <a16:colId xmlns:a16="http://schemas.microsoft.com/office/drawing/2014/main" val="269408973"/>
                    </a:ext>
                  </a:extLst>
                </a:gridCol>
              </a:tblGrid>
              <a:tr h="535108">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Models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F1 Score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AUC Value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extLst>
                  <a:ext uri="{0D108BD9-81ED-4DB2-BD59-A6C34878D82A}">
                    <a16:rowId xmlns:a16="http://schemas.microsoft.com/office/drawing/2014/main" val="4263515461"/>
                  </a:ext>
                </a:extLst>
              </a:tr>
              <a:tr h="601936">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Support Vector Machine (SVM)</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87%</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0.94</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extLst>
                  <a:ext uri="{0D108BD9-81ED-4DB2-BD59-A6C34878D82A}">
                    <a16:rowId xmlns:a16="http://schemas.microsoft.com/office/drawing/2014/main" val="1733709085"/>
                  </a:ext>
                </a:extLst>
              </a:tr>
              <a:tr h="535385">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Random Forest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tc>
                  <a:txBody>
                    <a:bodyPr/>
                    <a:lstStyle/>
                    <a:p>
                      <a:pPr marL="0" marR="0" algn="ctr">
                        <a:lnSpc>
                          <a:spcPct val="150000"/>
                        </a:lnSpc>
                        <a:spcBef>
                          <a:spcPts val="0"/>
                        </a:spcBef>
                        <a:spcAft>
                          <a:spcPts val="0"/>
                        </a:spcAft>
                      </a:pPr>
                      <a:r>
                        <a:rPr lang="en-US" sz="1600" kern="100">
                          <a:effectLst/>
                          <a:latin typeface="Times New Roman" panose="02020603050405020304" pitchFamily="18" charset="0"/>
                          <a:cs typeface="Times New Roman" panose="02020603050405020304" pitchFamily="18" charset="0"/>
                        </a:rPr>
                        <a:t>90%</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0.96</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extLst>
                  <a:ext uri="{0D108BD9-81ED-4DB2-BD59-A6C34878D82A}">
                    <a16:rowId xmlns:a16="http://schemas.microsoft.com/office/drawing/2014/main" val="1204029170"/>
                  </a:ext>
                </a:extLst>
              </a:tr>
              <a:tr h="535385">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Logistic Regression</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84%</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0.92</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extLst>
                  <a:ext uri="{0D108BD9-81ED-4DB2-BD59-A6C34878D82A}">
                    <a16:rowId xmlns:a16="http://schemas.microsoft.com/office/drawing/2014/main" val="584926314"/>
                  </a:ext>
                </a:extLst>
              </a:tr>
              <a:tr h="535385">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K Nearest Neighbor (KNN)</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81%</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432" marR="74432" marT="0" marB="0" anchor="ctr"/>
                </a:tc>
                <a:tc>
                  <a:txBody>
                    <a:bodyPr/>
                    <a:lstStyle/>
                    <a:p>
                      <a:pPr marL="0" marR="0" algn="ctr">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0.89</a:t>
                      </a:r>
                    </a:p>
                  </a:txBody>
                  <a:tcPr marL="74432" marR="74432" marT="0" marB="0" anchor="ctr"/>
                </a:tc>
                <a:extLst>
                  <a:ext uri="{0D108BD9-81ED-4DB2-BD59-A6C34878D82A}">
                    <a16:rowId xmlns:a16="http://schemas.microsoft.com/office/drawing/2014/main" val="3718382366"/>
                  </a:ext>
                </a:extLst>
              </a:tr>
            </a:tbl>
          </a:graphicData>
        </a:graphic>
      </p:graphicFrame>
      <p:sp>
        <p:nvSpPr>
          <p:cNvPr id="4" name="TextBox 3">
            <a:extLst>
              <a:ext uri="{FF2B5EF4-FFF2-40B4-BE49-F238E27FC236}">
                <a16:creationId xmlns:a16="http://schemas.microsoft.com/office/drawing/2014/main" id="{2C658307-8855-C91E-5C45-3D2250B4E059}"/>
              </a:ext>
            </a:extLst>
          </p:cNvPr>
          <p:cNvSpPr txBox="1"/>
          <p:nvPr/>
        </p:nvSpPr>
        <p:spPr>
          <a:xfrm>
            <a:off x="1251284" y="4892841"/>
            <a:ext cx="968943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Comparing the models, the random forest model has the highest F1 score and AUC value. Hence Random Forest is the best model for diagnosing whether the patient is cancerous or non-cancerous.</a:t>
            </a:r>
          </a:p>
        </p:txBody>
      </p:sp>
    </p:spTree>
    <p:extLst>
      <p:ext uri="{BB962C8B-B14F-4D97-AF65-F5344CB8AC3E}">
        <p14:creationId xmlns:p14="http://schemas.microsoft.com/office/powerpoint/2010/main" val="52611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68945A-5222-15C8-3216-EA36B3F5023A}"/>
              </a:ext>
            </a:extLst>
          </p:cNvPr>
          <p:cNvSpPr txBox="1"/>
          <p:nvPr/>
        </p:nvSpPr>
        <p:spPr>
          <a:xfrm>
            <a:off x="1897691" y="404741"/>
            <a:ext cx="8396618" cy="461665"/>
          </a:xfrm>
          <a:prstGeom prst="rect">
            <a:avLst/>
          </a:prstGeom>
          <a:noFill/>
        </p:spPr>
        <p:txBody>
          <a:bodyPr wrap="square" rtlCol="0">
            <a:spAutoFit/>
          </a:bodyPr>
          <a:lstStyle/>
          <a:p>
            <a:pPr algn="ctr"/>
            <a:r>
              <a:rPr lang="en-US" sz="2400" b="1" u="sng" dirty="0">
                <a:solidFill>
                  <a:srgbClr val="212121"/>
                </a:solidFill>
                <a:latin typeface="Times New Roman" panose="02020603050405020304" pitchFamily="18" charset="0"/>
                <a:cs typeface="Times New Roman" panose="02020603050405020304" pitchFamily="18" charset="0"/>
              </a:rPr>
              <a:t>M</a:t>
            </a:r>
            <a:r>
              <a:rPr lang="en-US" sz="2400" b="1" i="0" u="sng" dirty="0">
                <a:solidFill>
                  <a:srgbClr val="212121"/>
                </a:solidFill>
                <a:effectLst/>
                <a:latin typeface="Times New Roman" panose="02020603050405020304" pitchFamily="18" charset="0"/>
                <a:cs typeface="Times New Roman" panose="02020603050405020304" pitchFamily="18" charset="0"/>
              </a:rPr>
              <a:t>ost important urinary biomarkers and </a:t>
            </a:r>
            <a:r>
              <a:rPr lang="en-US" sz="2400" b="1" u="sng" dirty="0">
                <a:latin typeface="Times New Roman" panose="02020603050405020304" pitchFamily="18" charset="0"/>
                <a:cs typeface="Times New Roman" panose="02020603050405020304" pitchFamily="18" charset="0"/>
              </a:rPr>
              <a:t>plasma levels</a:t>
            </a:r>
            <a:endParaRPr lang="en-US" sz="2400" b="1" i="0" u="sng" dirty="0">
              <a:solidFill>
                <a:srgbClr val="21212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99F9727-3CFD-ECCC-4206-8C1083761EE0}"/>
              </a:ext>
            </a:extLst>
          </p:cNvPr>
          <p:cNvSpPr txBox="1"/>
          <p:nvPr/>
        </p:nvSpPr>
        <p:spPr>
          <a:xfrm>
            <a:off x="845975" y="1293290"/>
            <a:ext cx="3678520" cy="3941183"/>
          </a:xfrm>
          <a:prstGeom prst="rect">
            <a:avLst/>
          </a:prstGeom>
          <a:noFill/>
        </p:spPr>
        <p:txBody>
          <a:bodyPr wrap="square">
            <a:spAutoFit/>
          </a:bodyPr>
          <a:lstStyle/>
          <a:p>
            <a:pPr marL="0" marR="0">
              <a:lnSpc>
                <a:spcPct val="150000"/>
              </a:lnSpc>
              <a:spcBef>
                <a:spcPts val="0"/>
              </a:spcBef>
              <a:spcAft>
                <a:spcPts val="0"/>
              </a:spcAft>
            </a:pPr>
            <a:r>
              <a:rPr lang="en-US" sz="1800" b="1"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Feature Ranking: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b="1"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1. LYVE1</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2. Plasma</a:t>
            </a:r>
            <a:r>
              <a:rPr lang="en-US" kern="0" dirty="0">
                <a:solidFill>
                  <a:srgbClr val="212121"/>
                </a:solidFill>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8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CA19-9</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3. TFF1</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4. REG1B</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5. age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6. creatinine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7. REG1A</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8. sex</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b="1" kern="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BAB3EB1-0CA6-1375-70A4-BB0A86ABB0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2987" y="1293290"/>
            <a:ext cx="6713038" cy="3941183"/>
          </a:xfrm>
          <a:prstGeom prst="rect">
            <a:avLst/>
          </a:prstGeom>
          <a:noFill/>
          <a:ln>
            <a:noFill/>
          </a:ln>
        </p:spPr>
      </p:pic>
      <p:sp>
        <p:nvSpPr>
          <p:cNvPr id="2" name="TextBox 1">
            <a:extLst>
              <a:ext uri="{FF2B5EF4-FFF2-40B4-BE49-F238E27FC236}">
                <a16:creationId xmlns:a16="http://schemas.microsoft.com/office/drawing/2014/main" id="{9DFE88DC-5C54-7740-431C-A6A9EB5323DF}"/>
              </a:ext>
            </a:extLst>
          </p:cNvPr>
          <p:cNvSpPr txBox="1"/>
          <p:nvPr/>
        </p:nvSpPr>
        <p:spPr>
          <a:xfrm>
            <a:off x="845975" y="5383184"/>
            <a:ext cx="10500050" cy="830997"/>
          </a:xfrm>
          <a:prstGeom prst="rect">
            <a:avLst/>
          </a:prstGeom>
          <a:noFill/>
        </p:spPr>
        <p:txBody>
          <a:bodyPr wrap="square" rtlCol="0">
            <a:spAutoFit/>
          </a:bodyPr>
          <a:lstStyle/>
          <a:p>
            <a:pPr algn="just"/>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urine biomarker LYVE1 has the highest rank and thereafter comes the Plasma CA19-9, TFF1, and REG1B levels. Where LYVE1 level plays a major role in the development of malignant tumors and lymphatic vessel maintenance</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Plasma CA19-9 is the level of CA19-9 monoclonal antibodies in the blood plasma of patients.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653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646354-2977-C6AC-79B0-D7ECB401289C}"/>
              </a:ext>
            </a:extLst>
          </p:cNvPr>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CONCLUSION</a:t>
            </a:r>
          </a:p>
        </p:txBody>
      </p:sp>
      <p:sp>
        <p:nvSpPr>
          <p:cNvPr id="7" name="Text Placeholder 6">
            <a:extLst>
              <a:ext uri="{FF2B5EF4-FFF2-40B4-BE49-F238E27FC236}">
                <a16:creationId xmlns:a16="http://schemas.microsoft.com/office/drawing/2014/main" id="{691B4BF9-4E90-027A-1DF5-E91F5E8FB92E}"/>
              </a:ext>
            </a:extLst>
          </p:cNvPr>
          <p:cNvSpPr>
            <a:spLocks noGrp="1"/>
          </p:cNvSpPr>
          <p:nvPr>
            <p:ph idx="1"/>
          </p:nvPr>
        </p:nvSpPr>
        <p:spPr>
          <a:xfrm>
            <a:off x="869716" y="2594169"/>
            <a:ext cx="10452567" cy="3416300"/>
          </a:xfrm>
        </p:spPr>
        <p:txBody>
          <a:bodyPr>
            <a:normAutofit fontScale="92500" lnSpcReduction="20000"/>
          </a:bodyPr>
          <a:lstStyle/>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The study aimed to determine the optimal classification model and to identify the most influential features in distinguishing between Patients without cancer and Patients with Pancreatic Ductal Adenocarcinoma. A dataset consisting of urinary biomarkers and plasma levels from 590 individuals were analyzed, including 391 Non-Cancerous and 199 Cancerous.</a:t>
            </a: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	Classification was conducted using Support Vector Machine (SVM), Random Forest, Logistic Regression, and K Nearest Neighbor (KNN) models, and their performances were compared. The results indicated that the Random Forest model provided superior classification F1 Score for distinguishing between the two groups. Performance metrics such as Accuracy, Precision, Recall, and F1 Score</a:t>
            </a:r>
            <a:r>
              <a:rPr lang="en-US" dirty="0">
                <a:solidFill>
                  <a:srgbClr val="0D0D0D"/>
                </a:solidFill>
                <a:latin typeface="Times New Roman" panose="02020603050405020304" pitchFamily="18" charset="0"/>
                <a:cs typeface="Times New Roman" panose="02020603050405020304" pitchFamily="18" charset="0"/>
              </a:rPr>
              <a:t> and </a:t>
            </a:r>
            <a:r>
              <a:rPr lang="en-US" b="0" i="0" dirty="0">
                <a:solidFill>
                  <a:srgbClr val="0D0D0D"/>
                </a:solidFill>
                <a:effectLst/>
                <a:latin typeface="Times New Roman" panose="02020603050405020304" pitchFamily="18" charset="0"/>
                <a:cs typeface="Times New Roman" panose="02020603050405020304" pitchFamily="18" charset="0"/>
              </a:rPr>
              <a:t>ROC-AUC Curve were utilized to evaluate and compare the models</a:t>
            </a:r>
            <a:r>
              <a:rPr lang="en-US" dirty="0">
                <a:solidFill>
                  <a:srgbClr val="0D0D0D"/>
                </a:solidFill>
                <a:latin typeface="Times New Roman" panose="02020603050405020304" pitchFamily="18" charset="0"/>
                <a:cs typeface="Times New Roman" panose="02020603050405020304" pitchFamily="18" charset="0"/>
              </a:rPr>
              <a:t>.</a:t>
            </a:r>
            <a:r>
              <a:rPr lang="en-US" b="0" i="0" dirty="0">
                <a:solidFill>
                  <a:srgbClr val="0D0D0D"/>
                </a:solidFill>
                <a:effectLst/>
                <a:latin typeface="Times New Roman" panose="02020603050405020304" pitchFamily="18" charset="0"/>
                <a:cs typeface="Times New Roman" panose="02020603050405020304" pitchFamily="18" charset="0"/>
              </a:rPr>
              <a:t> There the</a:t>
            </a:r>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Random Forest model exhibits 90% of F1 Score and 0.96 of AUC </a:t>
            </a:r>
            <a:r>
              <a:rPr lang="en-US" dirty="0">
                <a:solidFill>
                  <a:srgbClr val="0D0D0D"/>
                </a:solidFill>
                <a:latin typeface="Times New Roman" panose="02020603050405020304" pitchFamily="18" charset="0"/>
                <a:cs typeface="Times New Roman" panose="02020603050405020304" pitchFamily="18" charset="0"/>
              </a:rPr>
              <a:t>Value </a:t>
            </a:r>
            <a:r>
              <a:rPr lang="en-US" b="0" i="0" dirty="0">
                <a:solidFill>
                  <a:srgbClr val="0D0D0D"/>
                </a:solidFill>
                <a:effectLst/>
                <a:latin typeface="Times New Roman" panose="02020603050405020304" pitchFamily="18" charset="0"/>
                <a:cs typeface="Times New Roman" panose="02020603050405020304" pitchFamily="18" charset="0"/>
              </a:rPr>
              <a:t>thus, it shows the highest overall performance. Therefore, it was selected as the preferred model for classification.</a:t>
            </a:r>
          </a:p>
          <a:p>
            <a:pPr marL="0" indent="0" algn="just">
              <a:buNone/>
            </a:pPr>
            <a:r>
              <a:rPr lang="en-US" dirty="0">
                <a:solidFill>
                  <a:srgbClr val="0D0D0D"/>
                </a:solidFill>
                <a:latin typeface="Times New Roman" panose="02020603050405020304" pitchFamily="18" charset="0"/>
                <a:cs typeface="Times New Roman" panose="02020603050405020304" pitchFamily="18" charset="0"/>
              </a:rPr>
              <a:t>	Then, the best model for classification Random Forest </a:t>
            </a:r>
            <a:r>
              <a:rPr lang="en-US" b="0" i="0" dirty="0">
                <a:solidFill>
                  <a:srgbClr val="0D0D0D"/>
                </a:solidFill>
                <a:effectLst/>
                <a:latin typeface="Times New Roman" panose="02020603050405020304" pitchFamily="18" charset="0"/>
                <a:cs typeface="Times New Roman" panose="02020603050405020304" pitchFamily="18" charset="0"/>
              </a:rPr>
              <a:t>is employed to determine the most influential feature in the early diagnosis of pancreatic cancer. A feature importance plot was generated based on the coefficients derived from Random Forest,  LYVE1 is identified as the key variable that significantly contribute to the predictive accuracy of the model.</a:t>
            </a:r>
          </a:p>
        </p:txBody>
      </p:sp>
    </p:spTree>
    <p:extLst>
      <p:ext uri="{BB962C8B-B14F-4D97-AF65-F5344CB8AC3E}">
        <p14:creationId xmlns:p14="http://schemas.microsoft.com/office/powerpoint/2010/main" val="405976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8144A4-5998-0306-AE15-F4E87BE3C0CA}"/>
              </a:ext>
            </a:extLst>
          </p:cNvPr>
          <p:cNvSpPr>
            <a:spLocks noGrp="1"/>
          </p:cNvSpPr>
          <p:nvPr>
            <p:ph type="ctrTitle"/>
          </p:nvPr>
        </p:nvSpPr>
        <p:spPr>
          <a:xfrm>
            <a:off x="3867573" y="2983955"/>
            <a:ext cx="4456855" cy="890090"/>
          </a:xfrm>
        </p:spPr>
        <p:txBody>
          <a:bodyPr/>
          <a:lstStyle/>
          <a:p>
            <a:pPr algn="ctr"/>
            <a:r>
              <a:rPr lang="en-US" sz="6000" dirty="0"/>
              <a:t>THANK YOU</a:t>
            </a:r>
          </a:p>
        </p:txBody>
      </p:sp>
    </p:spTree>
    <p:extLst>
      <p:ext uri="{BB962C8B-B14F-4D97-AF65-F5344CB8AC3E}">
        <p14:creationId xmlns:p14="http://schemas.microsoft.com/office/powerpoint/2010/main" val="404728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2904-BFC1-F859-D117-409ADC210BB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PANCREATIC</a:t>
            </a:r>
            <a:r>
              <a:rPr lang="en-US" dirty="0"/>
              <a:t> </a:t>
            </a:r>
            <a:r>
              <a:rPr lang="en-US" dirty="0">
                <a:latin typeface="Times New Roman" panose="02020603050405020304" pitchFamily="18" charset="0"/>
                <a:cs typeface="Times New Roman" panose="02020603050405020304" pitchFamily="18" charset="0"/>
              </a:rPr>
              <a:t>CANCER</a:t>
            </a:r>
            <a:endParaRPr lang="en-US" dirty="0"/>
          </a:p>
        </p:txBody>
      </p:sp>
      <p:sp>
        <p:nvSpPr>
          <p:cNvPr id="3" name="Content Placeholder 2">
            <a:extLst>
              <a:ext uri="{FF2B5EF4-FFF2-40B4-BE49-F238E27FC236}">
                <a16:creationId xmlns:a16="http://schemas.microsoft.com/office/drawing/2014/main" id="{2FFEAF66-367D-F5BF-ED20-A6F7BF67DD0E}"/>
              </a:ext>
            </a:extLst>
          </p:cNvPr>
          <p:cNvSpPr>
            <a:spLocks noGrp="1"/>
          </p:cNvSpPr>
          <p:nvPr>
            <p:ph idx="1"/>
          </p:nvPr>
        </p:nvSpPr>
        <p:spPr>
          <a:xfrm>
            <a:off x="417096" y="2358189"/>
            <a:ext cx="8983578" cy="4122822"/>
          </a:xfrm>
        </p:spPr>
        <p:txBody>
          <a:bodyPr>
            <a:normAutofit fontScale="92500" lnSpcReduction="10000"/>
          </a:bodyPr>
          <a:lstStyle/>
          <a:p>
            <a:pPr marR="0" lvl="0" algn="just">
              <a:lnSpc>
                <a:spcPct val="115000"/>
              </a:lnSpc>
              <a:spcBef>
                <a:spcPts val="0"/>
              </a:spcBef>
              <a:spcAft>
                <a:spcPts val="800"/>
              </a:spcAft>
              <a:buFont typeface="Wingdings" panose="05000000000000000000" pitchFamily="2" charset="2"/>
              <a:buChar char="Ø"/>
              <a:tabLst>
                <a:tab pos="457200" algn="l"/>
              </a:tabLs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Pancreatic cancer is a malignant tumor that develops in the pancreas. </a:t>
            </a:r>
          </a:p>
          <a:p>
            <a:pPr marR="0" lvl="0" algn="just">
              <a:lnSpc>
                <a:spcPct val="115000"/>
              </a:lnSpc>
              <a:spcBef>
                <a:spcPts val="0"/>
              </a:spcBef>
              <a:spcAft>
                <a:spcPts val="800"/>
              </a:spcAft>
              <a:buFont typeface="Wingdings" panose="05000000000000000000" pitchFamily="2" charset="2"/>
              <a:buChar char="Ø"/>
              <a:tabLst>
                <a:tab pos="457200" algn="l"/>
              </a:tabLs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is one of the most aggressive and deadly types of cancer, with a high mortality rate. Pancreatic cancer often remains undetected until it reaches advanced stages, making it difficult to treat effectively. Certain factors that increase the risk of developing pancreatic cancer include age, smoking, obesity, family history of pancreatic cancer or other related syndromes, chronic pancreatitis, diabetes, and certain genetic mutations.</a:t>
            </a:r>
          </a:p>
          <a:p>
            <a:pPr marR="0" lvl="0" algn="just">
              <a:lnSpc>
                <a:spcPct val="115000"/>
              </a:lnSpc>
              <a:spcBef>
                <a:spcPts val="0"/>
              </a:spcBef>
              <a:spcAft>
                <a:spcPts val="800"/>
              </a:spcAft>
              <a:buFont typeface="Wingdings" panose="05000000000000000000" pitchFamily="2" charset="2"/>
              <a:buChar char="Ø"/>
              <a:tabLst>
                <a:tab pos="457200" algn="l"/>
              </a:tabLs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Changes in the DNA of pancreatic cells begin to grow abnormally. These cells divide more rapidly than healthy cells do and continue to accumulate, forming a lump or mass. Cells may spread to nearby abdominal tissues, lymph nodes, blood vessels, and other organs, like the liver. </a:t>
            </a:r>
          </a:p>
          <a:p>
            <a:pPr marR="0" lvl="0" algn="just">
              <a:lnSpc>
                <a:spcPct val="115000"/>
              </a:lnSpc>
              <a:spcBef>
                <a:spcPts val="0"/>
              </a:spcBef>
              <a:spcAft>
                <a:spcPts val="800"/>
              </a:spcAft>
              <a:buFont typeface="Wingdings" panose="05000000000000000000" pitchFamily="2" charset="2"/>
              <a:buChar char="Ø"/>
              <a:tabLst>
                <a:tab pos="457200" algn="l"/>
              </a:tabLs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Most pancreatic cancer begins in the cells that line the ducts of the pancreas. This type of cancer is called Pancreatic Ductal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denocarcinoma or pancreatic exocrine cancer and Cancer can form in the hormone-producing cells or the neuroendocrine cells of the pancreas. These types of cancer are called Pancreatic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euroendocrine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umors, islet cell tumors or pancreatic endocrine cancer.</a:t>
            </a:r>
          </a:p>
        </p:txBody>
      </p:sp>
      <p:pic>
        <p:nvPicPr>
          <p:cNvPr id="4" name="Picture 3">
            <a:extLst>
              <a:ext uri="{FF2B5EF4-FFF2-40B4-BE49-F238E27FC236}">
                <a16:creationId xmlns:a16="http://schemas.microsoft.com/office/drawing/2014/main" id="{318EAEE9-2CB4-8C68-E0EF-EBB22D665CEE}"/>
              </a:ext>
            </a:extLst>
          </p:cNvPr>
          <p:cNvPicPr>
            <a:picLocks noChangeAspect="1"/>
          </p:cNvPicPr>
          <p:nvPr/>
        </p:nvPicPr>
        <p:blipFill>
          <a:blip r:embed="rId2"/>
          <a:stretch>
            <a:fillRect/>
          </a:stretch>
        </p:blipFill>
        <p:spPr>
          <a:xfrm>
            <a:off x="9580154" y="2846257"/>
            <a:ext cx="2194750" cy="2152075"/>
          </a:xfrm>
          <a:prstGeom prst="rect">
            <a:avLst/>
          </a:prstGeom>
        </p:spPr>
      </p:pic>
    </p:spTree>
    <p:extLst>
      <p:ext uri="{BB962C8B-B14F-4D97-AF65-F5344CB8AC3E}">
        <p14:creationId xmlns:p14="http://schemas.microsoft.com/office/powerpoint/2010/main" val="150674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A49B-D461-C753-8D8A-0630B1B22AE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95F7C3D1-9651-A61B-1DBF-46807ACBE5DB}"/>
              </a:ext>
            </a:extLst>
          </p:cNvPr>
          <p:cNvSpPr>
            <a:spLocks noGrp="1"/>
          </p:cNvSpPr>
          <p:nvPr>
            <p:ph idx="1"/>
          </p:nvPr>
        </p:nvSpPr>
        <p:spPr>
          <a:xfrm>
            <a:off x="902825" y="2603500"/>
            <a:ext cx="9780607" cy="3693128"/>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To conduct Exploratory Data Analysis (EDA) on the dataset containing urinary biomarkers and plasma levels to gain insights into the data.</a:t>
            </a:r>
          </a:p>
          <a:p>
            <a:pPr algn="just"/>
            <a:r>
              <a:rPr lang="en-US" dirty="0">
                <a:solidFill>
                  <a:schemeClr val="tx1"/>
                </a:solidFill>
                <a:latin typeface="Times New Roman" panose="02020603050405020304" pitchFamily="18" charset="0"/>
                <a:cs typeface="Times New Roman" panose="02020603050405020304" pitchFamily="18" charset="0"/>
              </a:rPr>
              <a:t>To develop a classification model using a Support Vector Machine (SVM), Random Forest, Logistic Regression, and K Nearest Neighbors (KNN) to distinguish between Non-Cancerous and Cancerous cases based on the urinary biomarkers and plasma levels.</a:t>
            </a:r>
          </a:p>
          <a:p>
            <a:pPr algn="just"/>
            <a:r>
              <a:rPr lang="en-US" dirty="0">
                <a:solidFill>
                  <a:schemeClr val="tx1"/>
                </a:solidFill>
                <a:latin typeface="Times New Roman" panose="02020603050405020304" pitchFamily="18" charset="0"/>
                <a:cs typeface="Times New Roman" panose="02020603050405020304" pitchFamily="18" charset="0"/>
              </a:rPr>
              <a:t>To compare Support Vector Machine (SVM), Random Forest, Logistic Regression, and K Nearest Neighbors (KNN) models ability to classify Non-Cancerous and Cancerous cases based on the urinary biomarkers and plasma levels.</a:t>
            </a:r>
          </a:p>
          <a:p>
            <a:pPr algn="just"/>
            <a:r>
              <a:rPr lang="en-US" dirty="0">
                <a:solidFill>
                  <a:schemeClr val="tx1"/>
                </a:solidFill>
                <a:latin typeface="Times New Roman" panose="02020603050405020304" pitchFamily="18" charset="0"/>
                <a:cs typeface="Times New Roman" panose="02020603050405020304" pitchFamily="18" charset="0"/>
              </a:rPr>
              <a:t>To determine the most important urinary biomarkers </a:t>
            </a:r>
            <a:r>
              <a:rPr lang="en-US">
                <a:solidFill>
                  <a:schemeClr val="tx1"/>
                </a:solidFill>
                <a:latin typeface="Times New Roman" panose="02020603050405020304" pitchFamily="18" charset="0"/>
                <a:cs typeface="Times New Roman" panose="02020603050405020304" pitchFamily="18" charset="0"/>
              </a:rPr>
              <a:t>and plasma </a:t>
            </a:r>
            <a:r>
              <a:rPr lang="en-US" dirty="0">
                <a:solidFill>
                  <a:schemeClr val="tx1"/>
                </a:solidFill>
                <a:latin typeface="Times New Roman" panose="02020603050405020304" pitchFamily="18" charset="0"/>
                <a:cs typeface="Times New Roman" panose="02020603050405020304" pitchFamily="18" charset="0"/>
              </a:rPr>
              <a:t>levels in classifying Non-Cancerous and Cancerous cases, derived from the best model’s feature ranking analysis.</a:t>
            </a:r>
          </a:p>
        </p:txBody>
      </p:sp>
    </p:spTree>
    <p:extLst>
      <p:ext uri="{BB962C8B-B14F-4D97-AF65-F5344CB8AC3E}">
        <p14:creationId xmlns:p14="http://schemas.microsoft.com/office/powerpoint/2010/main" val="160569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F103-40A4-03A4-E65A-F5CE9D88085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MATERIALS AND METHODS</a:t>
            </a:r>
            <a:endParaRPr lang="en-US" dirty="0"/>
          </a:p>
        </p:txBody>
      </p:sp>
      <p:sp>
        <p:nvSpPr>
          <p:cNvPr id="3" name="Content Placeholder 2">
            <a:extLst>
              <a:ext uri="{FF2B5EF4-FFF2-40B4-BE49-F238E27FC236}">
                <a16:creationId xmlns:a16="http://schemas.microsoft.com/office/drawing/2014/main" id="{9B40F891-30D9-0567-8ABC-B8BC668FFA16}"/>
              </a:ext>
            </a:extLst>
          </p:cNvPr>
          <p:cNvSpPr>
            <a:spLocks noGrp="1"/>
          </p:cNvSpPr>
          <p:nvPr>
            <p:ph idx="1"/>
          </p:nvPr>
        </p:nvSpPr>
        <p:spPr>
          <a:xfrm>
            <a:off x="485192" y="2304660"/>
            <a:ext cx="11187403" cy="4441373"/>
          </a:xfrm>
        </p:spPr>
        <p:txBody>
          <a:bodyPr>
            <a:normAutofit fontScale="85000" lnSpcReduction="20000"/>
          </a:bodyPr>
          <a:lstStyle/>
          <a:p>
            <a:pPr marL="0" indent="0" algn="just">
              <a:buNone/>
            </a:pPr>
            <a:r>
              <a:rPr lang="en-US" sz="2000" b="1" u="sng" dirty="0">
                <a:solidFill>
                  <a:srgbClr val="202124"/>
                </a:solidFill>
                <a:latin typeface="Times New Roman" panose="02020603050405020304" pitchFamily="18" charset="0"/>
                <a:cs typeface="Times New Roman" panose="02020603050405020304" pitchFamily="18" charset="0"/>
              </a:rPr>
              <a:t>DATA COLLECTION</a:t>
            </a:r>
            <a:endParaRPr lang="en-US" b="0" i="0" u="sng" dirty="0">
              <a:solidFill>
                <a:srgbClr val="101518"/>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900" dirty="0">
                <a:solidFill>
                  <a:srgbClr val="202124"/>
                </a:solidFill>
                <a:latin typeface="Times New Roman" panose="02020603050405020304" pitchFamily="18" charset="0"/>
                <a:cs typeface="Times New Roman" panose="02020603050405020304" pitchFamily="18" charset="0"/>
              </a:rPr>
              <a:t>This study made use of the open-access website Kaggle for the Kaggle Urinary Biomarkers for Pancreatic Cancer (2020) dataset </a:t>
            </a:r>
            <a:r>
              <a:rPr lang="en-US" sz="1900" b="1" i="0" dirty="0">
                <a:solidFill>
                  <a:srgbClr val="202124"/>
                </a:solidFill>
                <a:effectLst/>
                <a:latin typeface="Times New Roman" panose="02020603050405020304" pitchFamily="18" charset="0"/>
                <a:cs typeface="Times New Roman" panose="02020603050405020304" pitchFamily="18" charset="0"/>
              </a:rPr>
              <a:t>(</a:t>
            </a:r>
            <a:r>
              <a:rPr lang="en-US" sz="1900" b="1" i="0" dirty="0">
                <a:solidFill>
                  <a:srgbClr val="202124"/>
                </a:solidFill>
                <a:effectLst/>
                <a:latin typeface="Times New Roman" panose="02020603050405020304" pitchFamily="18" charset="0"/>
                <a:cs typeface="Times New Roman" panose="02020603050405020304" pitchFamily="18" charset="0"/>
                <a:hlinkClick r:id="rId2"/>
              </a:rPr>
              <a:t>https://www.kaggle.com/datasets/johnjdavisiv/urinary-biomarkers-for-pancreatic-cancer</a:t>
            </a:r>
            <a:r>
              <a:rPr lang="en-US" sz="1900" b="1" i="0" dirty="0">
                <a:solidFill>
                  <a:srgbClr val="202124"/>
                </a:solidFill>
                <a:effectLst/>
                <a:latin typeface="Times New Roman" panose="02020603050405020304" pitchFamily="18" charset="0"/>
                <a:cs typeface="Times New Roman" panose="02020603050405020304" pitchFamily="18" charset="0"/>
              </a:rPr>
              <a:t>)</a:t>
            </a:r>
            <a:r>
              <a:rPr lang="en-US" sz="1900" i="0" dirty="0">
                <a:solidFill>
                  <a:srgbClr val="202124"/>
                </a:solidFill>
                <a:effectLst/>
                <a:latin typeface="Times New Roman" panose="02020603050405020304" pitchFamily="18" charset="0"/>
                <a:cs typeface="Times New Roman" panose="02020603050405020304" pitchFamily="18" charset="0"/>
              </a:rPr>
              <a:t>, which was collected by </a:t>
            </a:r>
            <a:r>
              <a:rPr lang="en-US" sz="1900" i="0" dirty="0" err="1">
                <a:solidFill>
                  <a:srgbClr val="202124"/>
                </a:solidFill>
                <a:effectLst/>
                <a:latin typeface="Times New Roman" panose="02020603050405020304" pitchFamily="18" charset="0"/>
                <a:cs typeface="Times New Roman" panose="02020603050405020304" pitchFamily="18" charset="0"/>
              </a:rPr>
              <a:t>Debernardi</a:t>
            </a:r>
            <a:r>
              <a:rPr lang="en-US" sz="1900" i="0" dirty="0">
                <a:solidFill>
                  <a:srgbClr val="202124"/>
                </a:solidFill>
                <a:effectLst/>
                <a:latin typeface="Times New Roman" panose="02020603050405020304" pitchFamily="18" charset="0"/>
                <a:cs typeface="Times New Roman" panose="02020603050405020304" pitchFamily="18" charset="0"/>
              </a:rPr>
              <a:t> et al.</a:t>
            </a:r>
            <a:endParaRPr lang="en-US" sz="1900" i="0" dirty="0">
              <a:solidFill>
                <a:srgbClr val="101518"/>
              </a:solidFill>
              <a:effectLst/>
              <a:latin typeface="Times New Roman" panose="02020603050405020304" pitchFamily="18" charset="0"/>
              <a:cs typeface="Times New Roman" panose="02020603050405020304" pitchFamily="18" charset="0"/>
            </a:endParaRPr>
          </a:p>
          <a:p>
            <a:pPr marL="0" indent="0" algn="just">
              <a:buNone/>
            </a:pPr>
            <a:r>
              <a:rPr lang="en-US" sz="2000" b="1" u="sng" dirty="0">
                <a:solidFill>
                  <a:srgbClr val="202124"/>
                </a:solidFill>
                <a:latin typeface="Times New Roman" panose="02020603050405020304" pitchFamily="18" charset="0"/>
                <a:cs typeface="Times New Roman" panose="02020603050405020304" pitchFamily="18" charset="0"/>
              </a:rPr>
              <a:t>DATASET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Urinary Biomarkers dataset used in this study, samples were collected from BPTB: Barts Pancreas Tissue Bank, London, UK; ESP: Spanish National Cancer Research Centre, Madrid, Spain; LIV: Liverpool University, UK and UCL: University College, London, UK. The dataset includes samples from 590 people. The dataset has three groups: Healthy controls, Patients with Chronic pancreatitis, and Patients with Pancreatic Ductal Adenocarcinoma</a:t>
            </a:r>
            <a:r>
              <a:rPr lang="en-US"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endPar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key features are four urinary biomarkers: LYVE1, REG1B, REG1A, TFF1, Urine Creatinine, and Plasma CA19-9.</a:t>
            </a:r>
          </a:p>
          <a:p>
            <a:pPr algn="just">
              <a:buFont typeface="Wingdings" panose="05000000000000000000" pitchFamily="2" charset="2"/>
              <a:buChar char="§"/>
            </a:pP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LYVE1 – Urinary levels of Lymphatic vessel endothelial hyaluronan receptor 1</a:t>
            </a:r>
          </a:p>
          <a:p>
            <a:pPr algn="just">
              <a:buFont typeface="Wingdings" panose="05000000000000000000" pitchFamily="2" charset="2"/>
              <a:buChar char="§"/>
            </a:pP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REG1B – Urinary l</a:t>
            </a:r>
            <a:r>
              <a:rPr lang="en-US" dirty="0">
                <a:solidFill>
                  <a:schemeClr val="tx1"/>
                </a:solidFill>
                <a:latin typeface="Times New Roman" panose="02020603050405020304" pitchFamily="18" charset="0"/>
                <a:cs typeface="Times New Roman" panose="02020603050405020304" pitchFamily="18" charset="0"/>
              </a:rPr>
              <a:t>evels  of Regenerating islet-derived 1 beta protein</a:t>
            </a:r>
          </a:p>
          <a:p>
            <a:pPr algn="just">
              <a:buFont typeface="Wingdings" panose="05000000000000000000" pitchFamily="2" charset="2"/>
              <a:buChar char="§"/>
            </a:pP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REG1A – Urinary l</a:t>
            </a:r>
            <a:r>
              <a:rPr lang="en-US" dirty="0">
                <a:solidFill>
                  <a:schemeClr val="tx1"/>
                </a:solidFill>
                <a:latin typeface="Times New Roman" panose="02020603050405020304" pitchFamily="18" charset="0"/>
                <a:cs typeface="Times New Roman" panose="02020603050405020304" pitchFamily="18" charset="0"/>
              </a:rPr>
              <a:t>evels of Regenerating islet-derived 1 alpha protein</a:t>
            </a:r>
          </a:p>
          <a:p>
            <a:pPr algn="just">
              <a:buFont typeface="Wingdings" panose="05000000000000000000" pitchFamily="2" charset="2"/>
              <a:buChar char="§"/>
            </a:pP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TFF1 – Urinary levels of Trefoil Factor 1 protein</a:t>
            </a:r>
          </a:p>
          <a:p>
            <a:pPr algn="just">
              <a:buFont typeface="Wingdings" panose="05000000000000000000" pitchFamily="2" charset="2"/>
              <a:buChar char="§"/>
            </a:pP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Plasma CA19-9 – Blood plasma levels of CA19-9 monoclonal antibodies</a:t>
            </a:r>
          </a:p>
          <a:p>
            <a:pPr algn="just">
              <a:buFont typeface="Wingdings" panose="05000000000000000000" pitchFamily="2" charset="2"/>
              <a:buChar char="§"/>
            </a:pP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Urine Creatinine – Blood levels of plasma creatinine</a:t>
            </a:r>
            <a:endPar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508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86EB80-A65E-C780-986D-2DCF921FA935}"/>
              </a:ext>
            </a:extLst>
          </p:cNvPr>
          <p:cNvSpPr txBox="1"/>
          <p:nvPr/>
        </p:nvSpPr>
        <p:spPr>
          <a:xfrm>
            <a:off x="1292506" y="471750"/>
            <a:ext cx="9606987" cy="400110"/>
          </a:xfrm>
          <a:prstGeom prst="rect">
            <a:avLst/>
          </a:prstGeom>
          <a:noFill/>
        </p:spPr>
        <p:txBody>
          <a:bodyPr wrap="square" rtlCol="0">
            <a:spAutoFit/>
          </a:bodyPr>
          <a:lstStyle/>
          <a:p>
            <a:pPr algn="ctr"/>
            <a:r>
              <a:rPr lang="en-US" sz="2000" b="1" u="sng" dirty="0">
                <a:latin typeface="Times New Roman" panose="02020603050405020304" pitchFamily="18" charset="0"/>
                <a:cs typeface="Times New Roman" panose="02020603050405020304" pitchFamily="18" charset="0"/>
              </a:rPr>
              <a:t>SAMPLE DATASET</a:t>
            </a:r>
          </a:p>
        </p:txBody>
      </p:sp>
      <p:pic>
        <p:nvPicPr>
          <p:cNvPr id="3" name="Picture 2">
            <a:extLst>
              <a:ext uri="{FF2B5EF4-FFF2-40B4-BE49-F238E27FC236}">
                <a16:creationId xmlns:a16="http://schemas.microsoft.com/office/drawing/2014/main" id="{06B2A744-201E-1B5B-ACD8-EB86C0AF1F3D}"/>
              </a:ext>
            </a:extLst>
          </p:cNvPr>
          <p:cNvPicPr>
            <a:picLocks noChangeAspect="1"/>
          </p:cNvPicPr>
          <p:nvPr/>
        </p:nvPicPr>
        <p:blipFill>
          <a:blip r:embed="rId2"/>
          <a:stretch>
            <a:fillRect/>
          </a:stretch>
        </p:blipFill>
        <p:spPr>
          <a:xfrm>
            <a:off x="419878" y="1240970"/>
            <a:ext cx="11429999" cy="5402425"/>
          </a:xfrm>
          <a:prstGeom prst="rect">
            <a:avLst/>
          </a:prstGeom>
        </p:spPr>
      </p:pic>
    </p:spTree>
    <p:extLst>
      <p:ext uri="{BB962C8B-B14F-4D97-AF65-F5344CB8AC3E}">
        <p14:creationId xmlns:p14="http://schemas.microsoft.com/office/powerpoint/2010/main" val="217996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357B5-312A-5AC0-3E7F-43DF6FF36C92}"/>
              </a:ext>
            </a:extLst>
          </p:cNvPr>
          <p:cNvSpPr>
            <a:spLocks noGrp="1"/>
          </p:cNvSpPr>
          <p:nvPr>
            <p:ph idx="1"/>
          </p:nvPr>
        </p:nvSpPr>
        <p:spPr>
          <a:xfrm>
            <a:off x="1166529" y="2604304"/>
            <a:ext cx="9169664" cy="3749843"/>
          </a:xfrm>
        </p:spPr>
        <p:txBody>
          <a:bodyPr>
            <a:normAutofit fontScale="92500" lnSpcReduction="20000"/>
          </a:bodyPr>
          <a:lstStyle/>
          <a:p>
            <a:pPr marL="0" indent="0">
              <a:buNone/>
            </a:pPr>
            <a:r>
              <a:rPr lang="en-US" sz="2000" b="1" u="sng" dirty="0">
                <a:solidFill>
                  <a:schemeClr val="tx1"/>
                </a:solidFill>
                <a:latin typeface="Times New Roman" panose="02020603050405020304" pitchFamily="18" charset="0"/>
                <a:cs typeface="Times New Roman" panose="02020603050405020304" pitchFamily="18" charset="0"/>
              </a:rPr>
              <a:t>TOOLS FOR ANALYSIS</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Support Vector Machine (SVM)</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Random Forest</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Logistic Regression</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K Nearest Neighbors (KNN)</a:t>
            </a:r>
          </a:p>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u="sng" dirty="0">
                <a:solidFill>
                  <a:schemeClr val="tx1"/>
                </a:solidFill>
                <a:latin typeface="Times New Roman" panose="02020603050405020304" pitchFamily="18" charset="0"/>
                <a:cs typeface="Times New Roman" panose="02020603050405020304" pitchFamily="18" charset="0"/>
              </a:rPr>
              <a:t>TOOLS FOR COMPARISON</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Confusion Matrix</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Accuracy, Precision, Recall, and F1 Score</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ROC-AUC Curve</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The process is done using Python programming.</a:t>
            </a:r>
          </a:p>
        </p:txBody>
      </p:sp>
    </p:spTree>
    <p:extLst>
      <p:ext uri="{BB962C8B-B14F-4D97-AF65-F5344CB8AC3E}">
        <p14:creationId xmlns:p14="http://schemas.microsoft.com/office/powerpoint/2010/main" val="31860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D007-7891-6CF0-44A1-6197B26E01C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RESULTS AND DISCUSSION</a:t>
            </a:r>
            <a:endParaRPr lang="en-US" dirty="0"/>
          </a:p>
        </p:txBody>
      </p:sp>
      <p:pic>
        <p:nvPicPr>
          <p:cNvPr id="9" name="Picture 8">
            <a:extLst>
              <a:ext uri="{FF2B5EF4-FFF2-40B4-BE49-F238E27FC236}">
                <a16:creationId xmlns:a16="http://schemas.microsoft.com/office/drawing/2014/main" id="{769D8BA7-0EFC-CE7D-D9E8-2FA4F5B07C80}"/>
              </a:ext>
            </a:extLst>
          </p:cNvPr>
          <p:cNvPicPr>
            <a:picLocks noChangeAspect="1"/>
          </p:cNvPicPr>
          <p:nvPr/>
        </p:nvPicPr>
        <p:blipFill>
          <a:blip r:embed="rId2"/>
          <a:stretch>
            <a:fillRect/>
          </a:stretch>
        </p:blipFill>
        <p:spPr>
          <a:xfrm>
            <a:off x="4418837" y="2269909"/>
            <a:ext cx="3188484" cy="536494"/>
          </a:xfrm>
          <a:prstGeom prst="rect">
            <a:avLst/>
          </a:prstGeom>
        </p:spPr>
      </p:pic>
      <p:sp>
        <p:nvSpPr>
          <p:cNvPr id="4" name="TextBox 3">
            <a:extLst>
              <a:ext uri="{FF2B5EF4-FFF2-40B4-BE49-F238E27FC236}">
                <a16:creationId xmlns:a16="http://schemas.microsoft.com/office/drawing/2014/main" id="{6E9ECC76-D667-207D-361D-3C9D702F56A9}"/>
              </a:ext>
            </a:extLst>
          </p:cNvPr>
          <p:cNvSpPr txBox="1"/>
          <p:nvPr/>
        </p:nvSpPr>
        <p:spPr>
          <a:xfrm>
            <a:off x="7232253" y="2798128"/>
            <a:ext cx="3666930" cy="338554"/>
          </a:xfrm>
          <a:prstGeom prst="rect">
            <a:avLst/>
          </a:prstGeom>
          <a:noFill/>
        </p:spPr>
        <p:txBody>
          <a:bodyPr wrap="square" rtlCol="0">
            <a:spAutoFit/>
          </a:bodyPr>
          <a:lstStyle/>
          <a:p>
            <a:r>
              <a:rPr lang="en-US" sz="1600" u="sng" dirty="0">
                <a:latin typeface="Times New Roman" panose="02020603050405020304" pitchFamily="18" charset="0"/>
                <a:cs typeface="Times New Roman" panose="02020603050405020304" pitchFamily="18" charset="0"/>
              </a:rPr>
              <a:t>Description of  numerical variables</a:t>
            </a:r>
            <a:endParaRPr lang="en-US"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E70361F-3A7B-0068-34DB-9522D2DB1789}"/>
              </a:ext>
            </a:extLst>
          </p:cNvPr>
          <p:cNvPicPr>
            <a:picLocks noChangeAspect="1"/>
          </p:cNvPicPr>
          <p:nvPr/>
        </p:nvPicPr>
        <p:blipFill rotWithShape="1">
          <a:blip r:embed="rId3">
            <a:extLst>
              <a:ext uri="{28A0092B-C50C-407E-A947-70E740481C1C}">
                <a14:useLocalDpi xmlns:a14="http://schemas.microsoft.com/office/drawing/2010/main" val="0"/>
              </a:ext>
            </a:extLst>
          </a:blip>
          <a:srcRect b="42871"/>
          <a:stretch/>
        </p:blipFill>
        <p:spPr bwMode="auto">
          <a:xfrm>
            <a:off x="358068" y="2879613"/>
            <a:ext cx="5655012" cy="2140255"/>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3BE0CE81-26A3-D95A-CAB1-33F6326C1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8922" y="4213890"/>
            <a:ext cx="5773592" cy="2364191"/>
          </a:xfrm>
          <a:prstGeom prst="rect">
            <a:avLst/>
          </a:prstGeom>
        </p:spPr>
      </p:pic>
      <p:sp>
        <p:nvSpPr>
          <p:cNvPr id="3" name="TextBox 2">
            <a:extLst>
              <a:ext uri="{FF2B5EF4-FFF2-40B4-BE49-F238E27FC236}">
                <a16:creationId xmlns:a16="http://schemas.microsoft.com/office/drawing/2014/main" id="{C1D0CF7B-57F5-B3EF-5A61-71FDA3E792B3}"/>
              </a:ext>
            </a:extLst>
          </p:cNvPr>
          <p:cNvSpPr txBox="1"/>
          <p:nvPr/>
        </p:nvSpPr>
        <p:spPr>
          <a:xfrm>
            <a:off x="358067" y="5238001"/>
            <a:ext cx="5655012" cy="738664"/>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sample dataset after removing the unwanted features, making two classes in diagnosis: </a:t>
            </a:r>
            <a:r>
              <a:rPr lang="en-US" sz="1400" b="0" i="0" dirty="0">
                <a:solidFill>
                  <a:srgbClr val="0D0D0D"/>
                </a:solidFill>
                <a:effectLst/>
                <a:latin typeface="Times New Roman" panose="02020603050405020304" pitchFamily="18" charset="0"/>
                <a:cs typeface="Times New Roman" panose="02020603050405020304" pitchFamily="18" charset="0"/>
              </a:rPr>
              <a:t>Non-Cancerous (391) and Cancerous (199) cases, </a:t>
            </a:r>
            <a:r>
              <a:rPr lang="en-US" sz="1400" dirty="0">
                <a:latin typeface="Times New Roman" panose="02020603050405020304" pitchFamily="18" charset="0"/>
                <a:cs typeface="Times New Roman" panose="02020603050405020304" pitchFamily="18" charset="0"/>
              </a:rPr>
              <a:t>and replacing missing values with the median value.</a:t>
            </a:r>
          </a:p>
        </p:txBody>
      </p:sp>
      <p:sp>
        <p:nvSpPr>
          <p:cNvPr id="5" name="TextBox 4">
            <a:extLst>
              <a:ext uri="{FF2B5EF4-FFF2-40B4-BE49-F238E27FC236}">
                <a16:creationId xmlns:a16="http://schemas.microsoft.com/office/drawing/2014/main" id="{99F7FD3C-DAA7-E2D0-FBC6-06EA900F0451}"/>
              </a:ext>
            </a:extLst>
          </p:cNvPr>
          <p:cNvSpPr txBox="1"/>
          <p:nvPr/>
        </p:nvSpPr>
        <p:spPr>
          <a:xfrm>
            <a:off x="6178922" y="3198232"/>
            <a:ext cx="5773592" cy="954107"/>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Patients with age ranges from 26 to 89 years are in the dataset and the creatinine levels having mean and median almost same shows normal distribution but, other variables shows high variability between mean and maximum value.</a:t>
            </a:r>
          </a:p>
        </p:txBody>
      </p:sp>
    </p:spTree>
    <p:extLst>
      <p:ext uri="{BB962C8B-B14F-4D97-AF65-F5344CB8AC3E}">
        <p14:creationId xmlns:p14="http://schemas.microsoft.com/office/powerpoint/2010/main" val="121519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7EB52CE-34F4-1A58-339E-AD391998243C}"/>
              </a:ext>
            </a:extLst>
          </p:cNvPr>
          <p:cNvPicPr>
            <a:picLocks noChangeAspect="1"/>
          </p:cNvPicPr>
          <p:nvPr/>
        </p:nvPicPr>
        <p:blipFill>
          <a:blip r:embed="rId2"/>
          <a:stretch>
            <a:fillRect/>
          </a:stretch>
        </p:blipFill>
        <p:spPr>
          <a:xfrm>
            <a:off x="6916140" y="1083226"/>
            <a:ext cx="3498514" cy="2286000"/>
          </a:xfrm>
          <a:prstGeom prst="rect">
            <a:avLst/>
          </a:prstGeom>
        </p:spPr>
      </p:pic>
      <p:pic>
        <p:nvPicPr>
          <p:cNvPr id="17" name="Picture 16">
            <a:extLst>
              <a:ext uri="{FF2B5EF4-FFF2-40B4-BE49-F238E27FC236}">
                <a16:creationId xmlns:a16="http://schemas.microsoft.com/office/drawing/2014/main" id="{9D3F7779-DDA0-E8B6-80DB-DFDA40D08A1E}"/>
              </a:ext>
            </a:extLst>
          </p:cNvPr>
          <p:cNvPicPr>
            <a:picLocks noChangeAspect="1"/>
          </p:cNvPicPr>
          <p:nvPr/>
        </p:nvPicPr>
        <p:blipFill>
          <a:blip r:embed="rId3"/>
          <a:stretch>
            <a:fillRect/>
          </a:stretch>
        </p:blipFill>
        <p:spPr>
          <a:xfrm>
            <a:off x="485028" y="4383121"/>
            <a:ext cx="11221944" cy="2286000"/>
          </a:xfrm>
          <a:prstGeom prst="rect">
            <a:avLst/>
          </a:prstGeom>
        </p:spPr>
      </p:pic>
      <p:pic>
        <p:nvPicPr>
          <p:cNvPr id="2" name="Picture 1">
            <a:extLst>
              <a:ext uri="{FF2B5EF4-FFF2-40B4-BE49-F238E27FC236}">
                <a16:creationId xmlns:a16="http://schemas.microsoft.com/office/drawing/2014/main" id="{31F03FD7-35DC-26F3-4F43-6C57FC577154}"/>
              </a:ext>
            </a:extLst>
          </p:cNvPr>
          <p:cNvPicPr>
            <a:picLocks noChangeAspect="1"/>
          </p:cNvPicPr>
          <p:nvPr/>
        </p:nvPicPr>
        <p:blipFill>
          <a:blip r:embed="rId4"/>
          <a:stretch>
            <a:fillRect/>
          </a:stretch>
        </p:blipFill>
        <p:spPr>
          <a:xfrm>
            <a:off x="1841508" y="1081077"/>
            <a:ext cx="3434352" cy="2286000"/>
          </a:xfrm>
          <a:prstGeom prst="rect">
            <a:avLst/>
          </a:prstGeom>
        </p:spPr>
      </p:pic>
      <p:sp>
        <p:nvSpPr>
          <p:cNvPr id="3" name="TextBox 2">
            <a:extLst>
              <a:ext uri="{FF2B5EF4-FFF2-40B4-BE49-F238E27FC236}">
                <a16:creationId xmlns:a16="http://schemas.microsoft.com/office/drawing/2014/main" id="{EC94C69E-3E54-A5CE-E934-2E253041DD21}"/>
              </a:ext>
            </a:extLst>
          </p:cNvPr>
          <p:cNvSpPr txBox="1"/>
          <p:nvPr/>
        </p:nvSpPr>
        <p:spPr>
          <a:xfrm>
            <a:off x="681135" y="311629"/>
            <a:ext cx="97335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count of females is slightly higher than the count of males and the dataset shows an imbalance in the count of cancer and non-cancer cases. </a:t>
            </a:r>
          </a:p>
        </p:txBody>
      </p:sp>
      <p:sp>
        <p:nvSpPr>
          <p:cNvPr id="4" name="TextBox 3">
            <a:extLst>
              <a:ext uri="{FF2B5EF4-FFF2-40B4-BE49-F238E27FC236}">
                <a16:creationId xmlns:a16="http://schemas.microsoft.com/office/drawing/2014/main" id="{05C39CC9-39C9-15C9-918A-98AB8BB0DD1D}"/>
              </a:ext>
            </a:extLst>
          </p:cNvPr>
          <p:cNvSpPr txBox="1"/>
          <p:nvPr/>
        </p:nvSpPr>
        <p:spPr>
          <a:xfrm>
            <a:off x="681135" y="3613673"/>
            <a:ext cx="11025837"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the count plot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for diagnosis </a:t>
            </a:r>
            <a:r>
              <a:rPr lang="en-US" sz="1600" dirty="0">
                <a:latin typeface="Times New Roman" panose="02020603050405020304" pitchFamily="18" charset="0"/>
                <a:ea typeface="Calibri" panose="020F0502020204030204" pitchFamily="34" charset="0"/>
                <a:cs typeface="Times New Roman" panose="02020603050405020304" pitchFamily="18" charset="0"/>
              </a:rPr>
              <a:t>by sex</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count of the males with cancer is higher than the females with cancer. Cancer cases are seen among individuals aged 40 to 84 years, which is high between the age of 58 to 78 years.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182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405B80-0E53-D469-8327-8C08B9F844E9}"/>
              </a:ext>
            </a:extLst>
          </p:cNvPr>
          <p:cNvSpPr txBox="1"/>
          <p:nvPr/>
        </p:nvSpPr>
        <p:spPr>
          <a:xfrm>
            <a:off x="4163061" y="332135"/>
            <a:ext cx="3865878" cy="400110"/>
          </a:xfrm>
          <a:prstGeom prst="rect">
            <a:avLst/>
          </a:prstGeom>
          <a:noFill/>
        </p:spPr>
        <p:txBody>
          <a:bodyPr wrap="square" rtlCol="0">
            <a:spAutoFit/>
          </a:bodyPr>
          <a:lstStyle/>
          <a:p>
            <a:pPr algn="ctr"/>
            <a:r>
              <a:rPr lang="en-US" sz="2000" u="sng" dirty="0">
                <a:latin typeface="Times New Roman" panose="02020603050405020304" pitchFamily="18" charset="0"/>
                <a:cs typeface="Times New Roman" panose="02020603050405020304" pitchFamily="18" charset="0"/>
              </a:rPr>
              <a:t>D</a:t>
            </a:r>
            <a:r>
              <a:rPr lang="en-US" sz="2000" u="sng" dirty="0">
                <a:effectLst/>
                <a:latin typeface="Times New Roman" panose="02020603050405020304" pitchFamily="18" charset="0"/>
                <a:cs typeface="Times New Roman" panose="02020603050405020304" pitchFamily="18" charset="0"/>
              </a:rPr>
              <a:t>istributions of numerical variables</a:t>
            </a:r>
          </a:p>
        </p:txBody>
      </p:sp>
      <p:pic>
        <p:nvPicPr>
          <p:cNvPr id="6" name="Picture 5">
            <a:extLst>
              <a:ext uri="{FF2B5EF4-FFF2-40B4-BE49-F238E27FC236}">
                <a16:creationId xmlns:a16="http://schemas.microsoft.com/office/drawing/2014/main" id="{02C04AE5-2493-225D-6C44-75625C69E15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2443" y="1143000"/>
            <a:ext cx="4511387" cy="4572000"/>
          </a:xfrm>
          <a:prstGeom prst="rect">
            <a:avLst/>
          </a:prstGeom>
          <a:noFill/>
          <a:ln>
            <a:noFill/>
          </a:ln>
        </p:spPr>
      </p:pic>
      <p:sp>
        <p:nvSpPr>
          <p:cNvPr id="2" name="TextBox 1">
            <a:extLst>
              <a:ext uri="{FF2B5EF4-FFF2-40B4-BE49-F238E27FC236}">
                <a16:creationId xmlns:a16="http://schemas.microsoft.com/office/drawing/2014/main" id="{49AB25C0-18FA-5898-BAC6-C30398D60FB7}"/>
              </a:ext>
            </a:extLst>
          </p:cNvPr>
          <p:cNvSpPr txBox="1"/>
          <p:nvPr/>
        </p:nvSpPr>
        <p:spPr>
          <a:xfrm>
            <a:off x="6518172" y="2274838"/>
            <a:ext cx="4603918" cy="1569660"/>
          </a:xfrm>
          <a:prstGeom prst="rect">
            <a:avLst/>
          </a:prstGeom>
          <a:noFill/>
        </p:spPr>
        <p:txBody>
          <a:bodyPr wrap="square" rtlCol="0">
            <a:spAutoFit/>
          </a:bodyPr>
          <a:lstStyle/>
          <a:p>
            <a:pPr algn="just"/>
            <a:r>
              <a:rPr lang="en-US" sz="1600" dirty="0">
                <a:latin typeface="Times New Roman" panose="02020603050405020304" pitchFamily="18" charset="0"/>
                <a:ea typeface="Calibri" panose="020F0502020204030204" pitchFamily="34" charset="0"/>
              </a:rPr>
              <a:t>A</a:t>
            </a:r>
            <a:r>
              <a:rPr lang="en-US" sz="1600" dirty="0">
                <a:effectLst/>
                <a:latin typeface="Times New Roman" panose="02020603050405020304" pitchFamily="18" charset="0"/>
                <a:ea typeface="Calibri" panose="020F0502020204030204" pitchFamily="34" charset="0"/>
              </a:rPr>
              <a:t>ge relatively symmetric and normally distributed with closer mean and median values. But, the other urine biomarkers LYVE1, REG1B, TFF1, REG1A, Creatinine and plasma CA19-9 exhibits a right-skewed distribution with a mean much lower than the maximum value.</a:t>
            </a:r>
            <a:endParaRPr lang="en-US" sz="1600" dirty="0"/>
          </a:p>
        </p:txBody>
      </p:sp>
    </p:spTree>
    <p:extLst>
      <p:ext uri="{BB962C8B-B14F-4D97-AF65-F5344CB8AC3E}">
        <p14:creationId xmlns:p14="http://schemas.microsoft.com/office/powerpoint/2010/main" val="4032020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2784</TotalTime>
  <Words>1512</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Courier New</vt:lpstr>
      <vt:lpstr>Times New Roman</vt:lpstr>
      <vt:lpstr>Wingdings</vt:lpstr>
      <vt:lpstr>Wingdings 3</vt:lpstr>
      <vt:lpstr>Ion Boardroom</vt:lpstr>
      <vt:lpstr>URINE BIOMARKERS ANALYSIS FOR PANCREATIC CANCER DIAGNOSIS</vt:lpstr>
      <vt:lpstr>PANCREATIC CANCER</vt:lpstr>
      <vt:lpstr>OBJECTIVES</vt:lpstr>
      <vt:lpstr>MATERIALS AND METHODS</vt:lpstr>
      <vt:lpstr>PowerPoint Presentation</vt:lpstr>
      <vt:lpstr>PowerPoint Presentation</vt:lpstr>
      <vt:lpstr>RESULTS AND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URINE BIOMARKERS ANALYSIS FOR EARLY PANCREATIC CANCER DETECTION</dc:title>
  <dc:creator>Azlamiya T A</dc:creator>
  <cp:lastModifiedBy>Azlamiya T A</cp:lastModifiedBy>
  <cp:revision>34</cp:revision>
  <dcterms:created xsi:type="dcterms:W3CDTF">2024-02-28T12:15:47Z</dcterms:created>
  <dcterms:modified xsi:type="dcterms:W3CDTF">2024-06-19T14:07:39Z</dcterms:modified>
</cp:coreProperties>
</file>