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9393"/>
    <a:srgbClr val="D0EB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336989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308499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793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2121673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999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3852150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3915181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353397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358366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28C080-A80E-4C0F-85B0-3A50A7D442B4}" type="datetimeFigureOut">
              <a:rPr lang="es-CO" smtClean="0"/>
              <a:t>02/09/2023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8116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128C080-A80E-4C0F-85B0-3A50A7D442B4}" type="datetimeFigureOut">
              <a:rPr lang="es-CO" smtClean="0"/>
              <a:t>02/09/2023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412234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128C080-A80E-4C0F-85B0-3A50A7D442B4}" type="datetimeFigureOut">
              <a:rPr lang="es-CO" smtClean="0"/>
              <a:t>02/09/2023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150311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128C080-A80E-4C0F-85B0-3A50A7D442B4}" type="datetimeFigureOut">
              <a:rPr lang="es-CO" smtClean="0"/>
              <a:t>02/09/2023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392898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8C080-A80E-4C0F-85B0-3A50A7D442B4}" type="datetimeFigureOut">
              <a:rPr lang="es-CO" smtClean="0"/>
              <a:t>02/09/2023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221515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28C080-A80E-4C0F-85B0-3A50A7D442B4}" type="datetimeFigureOut">
              <a:rPr lang="es-CO" smtClean="0"/>
              <a:t>02/09/2023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170030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28C080-A80E-4C0F-85B0-3A50A7D442B4}" type="datetimeFigureOut">
              <a:rPr lang="es-CO" smtClean="0"/>
              <a:t>02/09/2023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4F2A6AA-C1D9-46FE-B103-1606D7A3BB51}" type="slidenum">
              <a:rPr lang="es-CO" smtClean="0"/>
              <a:t>‹Nº›</a:t>
            </a:fld>
            <a:endParaRPr lang="es-CO"/>
          </a:p>
        </p:txBody>
      </p:sp>
    </p:spTree>
    <p:extLst>
      <p:ext uri="{BB962C8B-B14F-4D97-AF65-F5344CB8AC3E}">
        <p14:creationId xmlns:p14="http://schemas.microsoft.com/office/powerpoint/2010/main" val="137530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28C080-A80E-4C0F-85B0-3A50A7D442B4}" type="datetimeFigureOut">
              <a:rPr lang="es-CO" smtClean="0"/>
              <a:t>02/09/2023</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4F2A6AA-C1D9-46FE-B103-1606D7A3BB51}" type="slidenum">
              <a:rPr lang="es-CO" smtClean="0"/>
              <a:t>‹Nº›</a:t>
            </a:fld>
            <a:endParaRPr lang="es-CO"/>
          </a:p>
        </p:txBody>
      </p:sp>
    </p:spTree>
    <p:extLst>
      <p:ext uri="{BB962C8B-B14F-4D97-AF65-F5344CB8AC3E}">
        <p14:creationId xmlns:p14="http://schemas.microsoft.com/office/powerpoint/2010/main" val="300342650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3911" y="3847279"/>
            <a:ext cx="9551322" cy="819264"/>
          </a:xfrm>
        </p:spPr>
        <p:txBody>
          <a:bodyPr/>
          <a:lstStyle/>
          <a:p>
            <a:pPr algn="ctr"/>
            <a:r>
              <a:rPr lang="es-CO" dirty="0" smtClean="0">
                <a:latin typeface="Broadway" panose="04040905080B02020502" pitchFamily="82" charset="0"/>
              </a:rPr>
              <a:t>BULLYING EN LA ESCUELA</a:t>
            </a:r>
            <a:endParaRPr lang="es-CO" dirty="0">
              <a:latin typeface="Broadway" panose="04040905080B02020502" pitchFamily="82" charset="0"/>
            </a:endParaRPr>
          </a:p>
        </p:txBody>
      </p:sp>
      <p:sp>
        <p:nvSpPr>
          <p:cNvPr id="3" name="Subtítulo 2"/>
          <p:cNvSpPr>
            <a:spLocks noGrp="1"/>
          </p:cNvSpPr>
          <p:nvPr>
            <p:ph type="subTitle" idx="1"/>
          </p:nvPr>
        </p:nvSpPr>
        <p:spPr>
          <a:xfrm>
            <a:off x="7152329" y="5410783"/>
            <a:ext cx="2135448" cy="1096899"/>
          </a:xfrm>
        </p:spPr>
        <p:txBody>
          <a:bodyPr/>
          <a:lstStyle/>
          <a:p>
            <a:r>
              <a:rPr lang="es-CO" dirty="0" smtClean="0">
                <a:latin typeface="Century Gothic" panose="020B0502020202020204" pitchFamily="34" charset="0"/>
              </a:rPr>
              <a:t>Alejandra López</a:t>
            </a:r>
          </a:p>
          <a:p>
            <a:r>
              <a:rPr lang="es-CO" dirty="0" smtClean="0">
                <a:latin typeface="Century Gothic" panose="020B0502020202020204" pitchFamily="34" charset="0"/>
              </a:rPr>
              <a:t>Jardín Infantil</a:t>
            </a:r>
            <a:endParaRPr lang="es-CO" dirty="0">
              <a:latin typeface="Century Gothic" panose="020B0502020202020204" pitchFamily="34" charset="0"/>
            </a:endParaRPr>
          </a:p>
        </p:txBody>
      </p:sp>
      <p:sp>
        <p:nvSpPr>
          <p:cNvPr id="6" name="Nube 5"/>
          <p:cNvSpPr/>
          <p:nvPr/>
        </p:nvSpPr>
        <p:spPr>
          <a:xfrm>
            <a:off x="3628520" y="328071"/>
            <a:ext cx="3605645" cy="1880755"/>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Nube 6"/>
          <p:cNvSpPr/>
          <p:nvPr/>
        </p:nvSpPr>
        <p:spPr>
          <a:xfrm rot="929660">
            <a:off x="6926860" y="451739"/>
            <a:ext cx="3645707" cy="1938397"/>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53" y="4099499"/>
            <a:ext cx="2386715" cy="2386715"/>
          </a:xfrm>
          <a:prstGeom prst="rect">
            <a:avLst/>
          </a:prstGeom>
        </p:spPr>
      </p:pic>
      <p:sp>
        <p:nvSpPr>
          <p:cNvPr id="9" name="Nube 8"/>
          <p:cNvSpPr/>
          <p:nvPr/>
        </p:nvSpPr>
        <p:spPr>
          <a:xfrm rot="2078196">
            <a:off x="6709214" y="1478038"/>
            <a:ext cx="760405" cy="6057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Nube 9"/>
          <p:cNvSpPr/>
          <p:nvPr/>
        </p:nvSpPr>
        <p:spPr>
          <a:xfrm>
            <a:off x="3418607" y="1680950"/>
            <a:ext cx="810490" cy="64104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Nube 10"/>
          <p:cNvSpPr/>
          <p:nvPr/>
        </p:nvSpPr>
        <p:spPr>
          <a:xfrm rot="20966208">
            <a:off x="769478" y="532646"/>
            <a:ext cx="3645707" cy="1938397"/>
          </a:xfrm>
          <a:prstGeom prst="cloud">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77351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accent6">
                <a:lumMod val="60000"/>
                <a:lumOff val="40000"/>
              </a:schemeClr>
            </a:gs>
            <a:gs pos="17000">
              <a:srgbClr val="119393"/>
            </a:gs>
            <a:gs pos="100000">
              <a:schemeClr val="accent6">
                <a:lumMod val="40000"/>
                <a:lumOff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88814" y="1324937"/>
            <a:ext cx="2614506" cy="335206"/>
          </a:xfrm>
        </p:spPr>
        <p:txBody>
          <a:bodyPr>
            <a:normAutofit fontScale="90000"/>
          </a:bodyPr>
          <a:lstStyle/>
          <a:p>
            <a:r>
              <a:rPr lang="es-CO" dirty="0" smtClean="0">
                <a:solidFill>
                  <a:schemeClr val="tx1"/>
                </a:solidFill>
                <a:latin typeface="Broadway" panose="04040905080B02020502" pitchFamily="82" charset="0"/>
              </a:rPr>
              <a:t>¿Qué es el </a:t>
            </a:r>
            <a:r>
              <a:rPr lang="es-CO" dirty="0" err="1" smtClean="0">
                <a:solidFill>
                  <a:schemeClr val="tx1"/>
                </a:solidFill>
                <a:latin typeface="Broadway" panose="04040905080B02020502" pitchFamily="82" charset="0"/>
              </a:rPr>
              <a:t>bullying</a:t>
            </a:r>
            <a:r>
              <a:rPr lang="es-CO" dirty="0" smtClean="0">
                <a:solidFill>
                  <a:schemeClr val="tx1"/>
                </a:solidFill>
                <a:latin typeface="Broadway" panose="04040905080B02020502" pitchFamily="82" charset="0"/>
              </a:rPr>
              <a:t>?</a:t>
            </a:r>
            <a:endParaRPr lang="es-CO" dirty="0">
              <a:solidFill>
                <a:schemeClr val="tx1"/>
              </a:solidFill>
              <a:latin typeface="Broadway" panose="04040905080B02020502" pitchFamily="82" charset="0"/>
            </a:endParaRPr>
          </a:p>
        </p:txBody>
      </p:sp>
      <p:pic>
        <p:nvPicPr>
          <p:cNvPr id="5" name="Marcador de conteni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14350" y="1324937"/>
            <a:ext cx="4795699" cy="2816054"/>
          </a:xfrm>
          <a:prstGeom prst="roundRect">
            <a:avLst>
              <a:gd name="adj" fmla="val 8594"/>
            </a:avLst>
          </a:prstGeom>
          <a:gradFill>
            <a:gsLst>
              <a:gs pos="0">
                <a:srgbClr val="92D050"/>
              </a:gs>
              <a:gs pos="70000">
                <a:schemeClr val="accent6">
                  <a:lumMod val="40000"/>
                  <a:lumOff val="60000"/>
                </a:schemeClr>
              </a:gs>
              <a:gs pos="37000">
                <a:schemeClr val="accent1">
                  <a:lumMod val="60000"/>
                </a:schemeClr>
              </a:gs>
            </a:gsLst>
            <a:path path="circle">
              <a:fillToRect l="50000" t="130000" r="50000" b="-30000"/>
            </a:path>
          </a:gradFill>
          <a:ln>
            <a:noFill/>
          </a:ln>
          <a:effectLst>
            <a:reflection blurRad="12700" stA="38000" endPos="28000" dist="5000" dir="5400000" sy="-100000" algn="bl" rotWithShape="0"/>
          </a:effectLst>
        </p:spPr>
      </p:pic>
      <p:sp>
        <p:nvSpPr>
          <p:cNvPr id="4" name="Marcador de texto 3"/>
          <p:cNvSpPr>
            <a:spLocks noGrp="1"/>
          </p:cNvSpPr>
          <p:nvPr>
            <p:ph type="body" sz="half" idx="2"/>
          </p:nvPr>
        </p:nvSpPr>
        <p:spPr>
          <a:xfrm>
            <a:off x="619145" y="2078799"/>
            <a:ext cx="3747115" cy="3339021"/>
          </a:xfrm>
        </p:spPr>
        <p:txBody>
          <a:bodyPr>
            <a:normAutofit lnSpcReduction="10000"/>
          </a:bodyPr>
          <a:lstStyle/>
          <a:p>
            <a:r>
              <a:rPr lang="es-CO" dirty="0" smtClean="0">
                <a:solidFill>
                  <a:schemeClr val="tx1"/>
                </a:solidFill>
              </a:rPr>
              <a:t>Para empezar, debemos aclarar a qué nos estamos enfrentando. </a:t>
            </a:r>
          </a:p>
          <a:p>
            <a:r>
              <a:rPr lang="es-CO" dirty="0" smtClean="0">
                <a:solidFill>
                  <a:schemeClr val="tx1"/>
                </a:solidFill>
              </a:rPr>
              <a:t>Se conoce como </a:t>
            </a:r>
            <a:r>
              <a:rPr lang="es-CO" dirty="0" err="1" smtClean="0">
                <a:solidFill>
                  <a:schemeClr val="tx1"/>
                </a:solidFill>
              </a:rPr>
              <a:t>Bullying</a:t>
            </a:r>
            <a:r>
              <a:rPr lang="es-CO" dirty="0" smtClean="0">
                <a:solidFill>
                  <a:schemeClr val="tx1"/>
                </a:solidFill>
              </a:rPr>
              <a:t> a las acciones, palabras, gestos que se dan a una persona y que afectan su emocionalidad, se puede presentar en diferentes tipos de violencia en su mayoría se da en entornos escolares con niñas y niños. </a:t>
            </a:r>
          </a:p>
          <a:p>
            <a:r>
              <a:rPr lang="es-CO" dirty="0" smtClean="0">
                <a:solidFill>
                  <a:schemeClr val="tx1"/>
                </a:solidFill>
              </a:rPr>
              <a:t>Hoy en día el </a:t>
            </a:r>
            <a:r>
              <a:rPr lang="es-CO" dirty="0" err="1" smtClean="0">
                <a:solidFill>
                  <a:schemeClr val="tx1"/>
                </a:solidFill>
              </a:rPr>
              <a:t>bullying</a:t>
            </a:r>
            <a:r>
              <a:rPr lang="es-CO" dirty="0" smtClean="0">
                <a:solidFill>
                  <a:schemeClr val="tx1"/>
                </a:solidFill>
              </a:rPr>
              <a:t> no solo se presenta en espacios físicos porque ha escalado a la era digital y se conoce como el </a:t>
            </a:r>
            <a:r>
              <a:rPr lang="es-CO" dirty="0" err="1" smtClean="0">
                <a:solidFill>
                  <a:schemeClr val="tx1"/>
                </a:solidFill>
              </a:rPr>
              <a:t>cyberbullying</a:t>
            </a:r>
            <a:r>
              <a:rPr lang="es-CO" dirty="0" smtClean="0">
                <a:solidFill>
                  <a:schemeClr val="tx1"/>
                </a:solidFill>
              </a:rPr>
              <a:t>. En este caso incluso se crean imágenes que circulan sin ninguna restricción afectando a la víctima y teniendo consecuencias terribles en su círculo cercano.</a:t>
            </a:r>
            <a:endParaRPr lang="es-CO" dirty="0">
              <a:solidFill>
                <a:schemeClr val="tx1"/>
              </a:solidFill>
            </a:endParaRPr>
          </a:p>
        </p:txBody>
      </p:sp>
    </p:spTree>
    <p:extLst>
      <p:ext uri="{BB962C8B-B14F-4D97-AF65-F5344CB8AC3E}">
        <p14:creationId xmlns:p14="http://schemas.microsoft.com/office/powerpoint/2010/main" val="8128466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0000">
              <a:schemeClr val="accent6">
                <a:lumMod val="60000"/>
                <a:lumOff val="40000"/>
              </a:schemeClr>
            </a:gs>
            <a:gs pos="17000">
              <a:srgbClr val="119393"/>
            </a:gs>
            <a:gs pos="100000">
              <a:schemeClr val="accent6">
                <a:lumMod val="40000"/>
                <a:lumOff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695644" y="890154"/>
            <a:ext cx="6596302" cy="699655"/>
          </a:xfrm>
        </p:spPr>
        <p:txBody>
          <a:bodyPr/>
          <a:lstStyle/>
          <a:p>
            <a:r>
              <a:rPr lang="es-CO" dirty="0" smtClean="0"/>
              <a:t>¿Cómo afecta a los implicados?</a:t>
            </a:r>
            <a:endParaRPr lang="es-CO" dirty="0"/>
          </a:p>
        </p:txBody>
      </p:sp>
      <p:sp>
        <p:nvSpPr>
          <p:cNvPr id="4" name="Marcador de contenido 3"/>
          <p:cNvSpPr>
            <a:spLocks noGrp="1"/>
          </p:cNvSpPr>
          <p:nvPr>
            <p:ph sz="half" idx="2"/>
          </p:nvPr>
        </p:nvSpPr>
        <p:spPr/>
        <p:txBody>
          <a:bodyPr/>
          <a:lstStyle/>
          <a:p>
            <a:r>
              <a:rPr lang="es-CO" dirty="0" smtClean="0"/>
              <a:t>La víctima:</a:t>
            </a:r>
          </a:p>
          <a:p>
            <a:pPr marL="0" indent="0">
              <a:buNone/>
            </a:pPr>
            <a:r>
              <a:rPr lang="es-CO" dirty="0" smtClean="0"/>
              <a:t>Poco a poco su autoestima se ve afectada, la imagen que tiene de sí mismo se desdibuja y empieza a perder seguridad, capacidad de decisión y se recluye. </a:t>
            </a:r>
          </a:p>
          <a:p>
            <a:pPr marL="0" indent="0">
              <a:buNone/>
            </a:pPr>
            <a:r>
              <a:rPr lang="es-CO" dirty="0" smtClean="0"/>
              <a:t>En el mejor de los casos, puede verbalizar la violencia de la que está siento víctima y de buscar ayuda, sin embargo, dentro de las formas en que se violenta, se inculca el miedo de hablar.</a:t>
            </a:r>
            <a:endParaRPr lang="es-CO" dirty="0"/>
          </a:p>
        </p:txBody>
      </p:sp>
      <p:pic>
        <p:nvPicPr>
          <p:cNvPr id="7" name="Marcador de contenido 6"/>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7992" t="1788" r="7644" b="2667"/>
          <a:stretch/>
        </p:blipFill>
        <p:spPr bwMode="auto">
          <a:xfrm>
            <a:off x="1028699" y="2057400"/>
            <a:ext cx="3418609" cy="384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772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0000">
              <a:schemeClr val="accent6">
                <a:lumMod val="60000"/>
                <a:lumOff val="40000"/>
              </a:schemeClr>
            </a:gs>
            <a:gs pos="17000">
              <a:srgbClr val="119393"/>
            </a:gs>
            <a:gs pos="100000">
              <a:schemeClr val="accent6">
                <a:lumMod val="40000"/>
                <a:lumOff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945025" y="792198"/>
            <a:ext cx="6731384" cy="720436"/>
          </a:xfrm>
        </p:spPr>
        <p:txBody>
          <a:bodyPr>
            <a:normAutofit/>
          </a:bodyPr>
          <a:lstStyle/>
          <a:p>
            <a:pPr algn="ctr"/>
            <a:r>
              <a:rPr lang="es-CO" dirty="0"/>
              <a:t>¿Cómo afecta a los implicados?</a:t>
            </a:r>
          </a:p>
        </p:txBody>
      </p:sp>
      <p:sp>
        <p:nvSpPr>
          <p:cNvPr id="4" name="Marcador de contenido 3"/>
          <p:cNvSpPr>
            <a:spLocks noGrp="1"/>
          </p:cNvSpPr>
          <p:nvPr>
            <p:ph sz="half" idx="2"/>
          </p:nvPr>
        </p:nvSpPr>
        <p:spPr>
          <a:xfrm>
            <a:off x="686136" y="1988773"/>
            <a:ext cx="4185623" cy="4276945"/>
          </a:xfrm>
        </p:spPr>
        <p:txBody>
          <a:bodyPr>
            <a:normAutofit fontScale="85000" lnSpcReduction="10000"/>
          </a:bodyPr>
          <a:lstStyle/>
          <a:p>
            <a:r>
              <a:rPr lang="es-CO" dirty="0" smtClean="0"/>
              <a:t>Familia:</a:t>
            </a:r>
          </a:p>
          <a:p>
            <a:pPr marL="0" indent="0">
              <a:buNone/>
            </a:pPr>
            <a:r>
              <a:rPr lang="es-CO" dirty="0" smtClean="0"/>
              <a:t>Generalmente se empiezan a percatar de que algo ocurre porque los comportamientos del niño o niña cambian. </a:t>
            </a:r>
            <a:br>
              <a:rPr lang="es-CO" dirty="0" smtClean="0"/>
            </a:br>
            <a:r>
              <a:rPr lang="es-CO" dirty="0" smtClean="0"/>
              <a:t>Muchas veces por falta de comunicación y de conocimiento se ignoren señales que podrían alertar mucho antes de que el nivel de violencia escale, sin embargo, en la mayoría de los casos se descubre cuando ya es avanzado. </a:t>
            </a:r>
            <a:br>
              <a:rPr lang="es-CO" dirty="0" smtClean="0"/>
            </a:br>
            <a:r>
              <a:rPr lang="es-CO" dirty="0" smtClean="0"/>
              <a:t>La familia debe alertar a la institución e cualquier cambio que se note en el niño, y de ser necesario buscar ayuda profesional para todo el núcleo porque puede pasar que por querer mitigar la </a:t>
            </a:r>
            <a:r>
              <a:rPr lang="es-CO" dirty="0" err="1" smtClean="0"/>
              <a:t>situaciónn</a:t>
            </a:r>
            <a:r>
              <a:rPr lang="es-CO" dirty="0" smtClean="0"/>
              <a:t> se apoye a replicar más conductas de violencia dentro de los implicados, por ejemplo cuando le aconsejan al niño cosas como: si le pegan, pegue más duro, etc.</a:t>
            </a:r>
            <a:endParaRPr lang="es-CO" dirty="0"/>
          </a:p>
        </p:txBody>
      </p:sp>
      <p:pic>
        <p:nvPicPr>
          <p:cNvPr id="9" name="Marcador de contenido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27132" y="1895256"/>
            <a:ext cx="4053252" cy="4053252"/>
          </a:xfrm>
        </p:spPr>
      </p:pic>
    </p:spTree>
    <p:extLst>
      <p:ext uri="{BB962C8B-B14F-4D97-AF65-F5344CB8AC3E}">
        <p14:creationId xmlns:p14="http://schemas.microsoft.com/office/powerpoint/2010/main" val="6834185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0000">
              <a:schemeClr val="accent6">
                <a:lumMod val="60000"/>
                <a:lumOff val="40000"/>
              </a:schemeClr>
            </a:gs>
            <a:gs pos="17000">
              <a:srgbClr val="119393"/>
            </a:gs>
            <a:gs pos="100000">
              <a:schemeClr val="accent6">
                <a:lumMod val="40000"/>
                <a:lumOff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lnSpcReduction="10000"/>
          </a:bodyPr>
          <a:lstStyle/>
          <a:p>
            <a:r>
              <a:rPr lang="es-CO" dirty="0" smtClean="0"/>
              <a:t>Institución</a:t>
            </a:r>
          </a:p>
          <a:p>
            <a:pPr marL="0" indent="0">
              <a:buNone/>
            </a:pPr>
            <a:r>
              <a:rPr lang="es-CO" dirty="0" smtClean="0"/>
              <a:t>Generalmente los casos de </a:t>
            </a:r>
            <a:r>
              <a:rPr lang="es-CO" dirty="0" err="1" smtClean="0"/>
              <a:t>bullying</a:t>
            </a:r>
            <a:r>
              <a:rPr lang="es-CO" dirty="0" smtClean="0"/>
              <a:t> en su mayoría se presentan dentro de las instituciones educativas, y es la </a:t>
            </a:r>
            <a:r>
              <a:rPr lang="es-CO" dirty="0" err="1" smtClean="0"/>
              <a:t>bor</a:t>
            </a:r>
            <a:r>
              <a:rPr lang="es-CO" dirty="0" smtClean="0"/>
              <a:t> de los funcionarios hacer veeduría del bienestar de los estudiantes. Los profesores serán los primeros respondientes si se enteran o presencian alguno de los casos de violencia, son los encargados de activar las rutas de cuidado. Se deberá iniciar el debido proceso disciplinar donde la atención psicológica es la más importante.</a:t>
            </a:r>
          </a:p>
          <a:p>
            <a:pPr marL="0" indent="0">
              <a:buNone/>
            </a:pPr>
            <a:endParaRPr lang="es-CO" dirty="0"/>
          </a:p>
        </p:txBody>
      </p:sp>
      <p:sp>
        <p:nvSpPr>
          <p:cNvPr id="5" name="Título 1"/>
          <p:cNvSpPr>
            <a:spLocks noGrp="1"/>
          </p:cNvSpPr>
          <p:nvPr>
            <p:ph type="title"/>
          </p:nvPr>
        </p:nvSpPr>
        <p:spPr>
          <a:xfrm>
            <a:off x="677334" y="609600"/>
            <a:ext cx="8596668" cy="658091"/>
          </a:xfrm>
        </p:spPr>
        <p:txBody>
          <a:bodyPr>
            <a:normAutofit/>
          </a:bodyPr>
          <a:lstStyle/>
          <a:p>
            <a:pPr algn="ctr"/>
            <a:r>
              <a:rPr lang="es-CO" dirty="0"/>
              <a:t>¿Cómo afecta a los implicados?</a:t>
            </a:r>
          </a:p>
        </p:txBody>
      </p:sp>
      <p:pic>
        <p:nvPicPr>
          <p:cNvPr id="8" name="Marcador de contenido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69" y="2504209"/>
            <a:ext cx="4837364" cy="2708924"/>
          </a:xfrm>
          <a:prstGeom prst="rect">
            <a:avLst/>
          </a:prstGeom>
          <a:ln>
            <a:noFill/>
          </a:ln>
          <a:effectLst>
            <a:softEdge rad="112500"/>
          </a:effectLst>
        </p:spPr>
      </p:pic>
    </p:spTree>
    <p:extLst>
      <p:ext uri="{BB962C8B-B14F-4D97-AF65-F5344CB8AC3E}">
        <p14:creationId xmlns:p14="http://schemas.microsoft.com/office/powerpoint/2010/main" val="386776002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0000">
              <a:schemeClr val="accent6">
                <a:lumMod val="60000"/>
                <a:lumOff val="40000"/>
              </a:schemeClr>
            </a:gs>
            <a:gs pos="17000">
              <a:srgbClr val="119393"/>
            </a:gs>
            <a:gs pos="100000">
              <a:schemeClr val="accent6">
                <a:lumMod val="40000"/>
                <a:lumOff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lnSpcReduction="10000"/>
          </a:bodyPr>
          <a:lstStyle/>
          <a:p>
            <a:r>
              <a:rPr lang="es-CO" dirty="0" err="1" smtClean="0"/>
              <a:t>Violentador</a:t>
            </a:r>
            <a:endParaRPr lang="es-CO" dirty="0" smtClean="0"/>
          </a:p>
          <a:p>
            <a:pPr marL="0" indent="0">
              <a:buNone/>
            </a:pPr>
            <a:r>
              <a:rPr lang="es-CO" dirty="0" smtClean="0"/>
              <a:t>Poco se habla de este papel implicado, sin embargo es el más importante. </a:t>
            </a:r>
          </a:p>
          <a:p>
            <a:pPr marL="0" indent="0">
              <a:buNone/>
            </a:pPr>
            <a:r>
              <a:rPr lang="es-CO" dirty="0" smtClean="0"/>
              <a:t>Cuando se vive en un espacio violento lo único que se tiene para ofrecer es violencia, Cuando se ha hablado de los contextos de donde proviene estos niños se ha encontrado que son víctimas de alguien más, o son personas que tienen emociones no transitadas correctamente y su reacción hacía los demás consiste en violencia.</a:t>
            </a:r>
          </a:p>
          <a:p>
            <a:pPr marL="0" indent="0">
              <a:buNone/>
            </a:pPr>
            <a:endParaRPr lang="es-CO" dirty="0"/>
          </a:p>
        </p:txBody>
      </p:sp>
      <p:sp>
        <p:nvSpPr>
          <p:cNvPr id="4" name="Marcador de contenido 3"/>
          <p:cNvSpPr>
            <a:spLocks noGrp="1"/>
          </p:cNvSpPr>
          <p:nvPr>
            <p:ph sz="half" idx="2"/>
          </p:nvPr>
        </p:nvSpPr>
        <p:spPr/>
        <p:txBody>
          <a:bodyPr>
            <a:normAutofit lnSpcReduction="10000"/>
          </a:bodyPr>
          <a:lstStyle/>
          <a:p>
            <a:endParaRPr lang="es-CO" dirty="0"/>
          </a:p>
        </p:txBody>
      </p:sp>
      <p:sp>
        <p:nvSpPr>
          <p:cNvPr id="5" name="Título 1"/>
          <p:cNvSpPr>
            <a:spLocks noGrp="1"/>
          </p:cNvSpPr>
          <p:nvPr>
            <p:ph type="title"/>
          </p:nvPr>
        </p:nvSpPr>
        <p:spPr>
          <a:xfrm>
            <a:off x="1517072" y="723900"/>
            <a:ext cx="7299729" cy="689264"/>
          </a:xfrm>
        </p:spPr>
        <p:txBody>
          <a:bodyPr>
            <a:normAutofit/>
          </a:bodyPr>
          <a:lstStyle/>
          <a:p>
            <a:pPr algn="ctr"/>
            <a:r>
              <a:rPr lang="es-CO" dirty="0"/>
              <a:t>¿Cómo afecta a los implicados?</a:t>
            </a:r>
          </a:p>
        </p:txBody>
      </p:sp>
    </p:spTree>
    <p:extLst>
      <p:ext uri="{BB962C8B-B14F-4D97-AF65-F5344CB8AC3E}">
        <p14:creationId xmlns:p14="http://schemas.microsoft.com/office/powerpoint/2010/main" val="32270037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0000">
              <a:schemeClr val="accent6">
                <a:lumMod val="60000"/>
                <a:lumOff val="40000"/>
              </a:schemeClr>
            </a:gs>
            <a:gs pos="17000">
              <a:srgbClr val="119393"/>
            </a:gs>
            <a:gs pos="100000">
              <a:schemeClr val="accent6">
                <a:lumMod val="40000"/>
                <a:lumOff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472489" y="1344507"/>
            <a:ext cx="2512675" cy="720436"/>
          </a:xfrm>
        </p:spPr>
        <p:txBody>
          <a:bodyPr/>
          <a:lstStyle/>
          <a:p>
            <a:r>
              <a:rPr lang="es-CO" dirty="0" smtClean="0"/>
              <a:t>Prevención</a:t>
            </a:r>
            <a:endParaRPr lang="es-CO" dirty="0"/>
          </a:p>
        </p:txBody>
      </p:sp>
      <p:sp>
        <p:nvSpPr>
          <p:cNvPr id="3" name="Marcador de contenido 2"/>
          <p:cNvSpPr>
            <a:spLocks noGrp="1"/>
          </p:cNvSpPr>
          <p:nvPr>
            <p:ph idx="1"/>
          </p:nvPr>
        </p:nvSpPr>
        <p:spPr>
          <a:xfrm>
            <a:off x="1633298" y="2711309"/>
            <a:ext cx="6617084" cy="2328284"/>
          </a:xfrm>
        </p:spPr>
        <p:txBody>
          <a:bodyPr>
            <a:normAutofit lnSpcReduction="10000"/>
          </a:bodyPr>
          <a:lstStyle/>
          <a:p>
            <a:r>
              <a:rPr lang="es-CO" dirty="0" smtClean="0"/>
              <a:t>Se debe hablar abiertamente de las emociones y de cómo es su correcto transito en el ser humano, al tiempo hablar de resolución de conflictos y de dejar en claro en todos las activaciones de ruta en casos de violencia para que no escale.</a:t>
            </a:r>
          </a:p>
          <a:p>
            <a:r>
              <a:rPr lang="es-CO" dirty="0" smtClean="0"/>
              <a:t>En la casa, se debe tener espacios de diálogo sano donde los niños y </a:t>
            </a:r>
            <a:r>
              <a:rPr lang="es-CO" dirty="0" err="1" smtClean="0"/>
              <a:t>nañas</a:t>
            </a:r>
            <a:r>
              <a:rPr lang="es-CO" dirty="0" smtClean="0"/>
              <a:t> puedan contar lo que les sucede con plena libertad y sin temor de ser juzgados.</a:t>
            </a:r>
          </a:p>
        </p:txBody>
      </p:sp>
      <p:sp>
        <p:nvSpPr>
          <p:cNvPr id="4" name="Corazón 3"/>
          <p:cNvSpPr/>
          <p:nvPr/>
        </p:nvSpPr>
        <p:spPr>
          <a:xfrm>
            <a:off x="5985164" y="330995"/>
            <a:ext cx="2161309" cy="17145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orazón 4"/>
          <p:cNvSpPr/>
          <p:nvPr/>
        </p:nvSpPr>
        <p:spPr>
          <a:xfrm>
            <a:off x="1311180" y="330995"/>
            <a:ext cx="2161309" cy="17145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568736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128</TotalTime>
  <Words>472</Words>
  <Application>Microsoft Office PowerPoint</Application>
  <PresentationFormat>Panorámica</PresentationFormat>
  <Paragraphs>24</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Broadway</vt:lpstr>
      <vt:lpstr>Century Gothic</vt:lpstr>
      <vt:lpstr>Trebuchet MS</vt:lpstr>
      <vt:lpstr>Wingdings 3</vt:lpstr>
      <vt:lpstr>Faceta</vt:lpstr>
      <vt:lpstr>BULLYING EN LA ESCUELA</vt:lpstr>
      <vt:lpstr>¿Qué es el bullying?</vt:lpstr>
      <vt:lpstr>¿Cómo afecta a los implicados?</vt:lpstr>
      <vt:lpstr>¿Cómo afecta a los implicados?</vt:lpstr>
      <vt:lpstr>¿Cómo afecta a los implicados?</vt:lpstr>
      <vt:lpstr>¿Cómo afecta a los implicados?</vt:lpstr>
      <vt:lpstr>Prevención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BULLYING EN LA ESCUELA</dc:title>
  <dc:creator>ANDAP</dc:creator>
  <cp:lastModifiedBy>ANDAP</cp:lastModifiedBy>
  <cp:revision>9</cp:revision>
  <dcterms:created xsi:type="dcterms:W3CDTF">2023-09-02T13:42:16Z</dcterms:created>
  <dcterms:modified xsi:type="dcterms:W3CDTF">2023-09-02T15:50:59Z</dcterms:modified>
</cp:coreProperties>
</file>