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6e2df141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6e2df141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7040b11b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7040b11b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7040b11b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7040b11b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7040b11b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7040b11b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7040b11b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7040b11b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Dart </a:t>
            </a:r>
            <a:r>
              <a:rPr lang="en"/>
              <a:t>Language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GDSC-CU-FCI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03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130"/>
              <a:buFont typeface="Arial"/>
              <a:buChar char="●"/>
            </a:pPr>
            <a:r>
              <a:rPr lang="en" sz="1130">
                <a:solidFill>
                  <a:srgbClr val="C9D1D9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Recap</a:t>
            </a:r>
            <a:endParaRPr sz="113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03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130"/>
              <a:buFont typeface="Arial"/>
              <a:buChar char="●"/>
            </a:pPr>
            <a:r>
              <a:rPr lang="en" sz="1130">
                <a:solidFill>
                  <a:srgbClr val="C9D1D9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Programming Types</a:t>
            </a:r>
            <a:endParaRPr sz="113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03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130"/>
              <a:buFont typeface="Arial"/>
              <a:buChar char="●"/>
            </a:pPr>
            <a:r>
              <a:rPr lang="en" sz="1130">
                <a:solidFill>
                  <a:srgbClr val="C9D1D9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Why we need to learn OOP ?</a:t>
            </a:r>
            <a:endParaRPr sz="113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03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130"/>
              <a:buFont typeface="Arial"/>
              <a:buChar char="●"/>
            </a:pPr>
            <a:r>
              <a:rPr lang="en" sz="1130">
                <a:solidFill>
                  <a:srgbClr val="C9D1D9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Classes</a:t>
            </a:r>
            <a:endParaRPr sz="113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03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130"/>
              <a:buFont typeface="Arial"/>
              <a:buChar char="●"/>
            </a:pPr>
            <a:r>
              <a:rPr lang="en" sz="1130">
                <a:solidFill>
                  <a:srgbClr val="C9D1D9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Constructors</a:t>
            </a:r>
            <a:endParaRPr sz="113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03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130"/>
              <a:buFont typeface="Arial"/>
              <a:buChar char="●"/>
            </a:pPr>
            <a:r>
              <a:rPr lang="en" sz="1130">
                <a:solidFill>
                  <a:srgbClr val="C9D1D9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Override Methods</a:t>
            </a:r>
            <a:endParaRPr sz="113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03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130"/>
              <a:buFont typeface="Arial"/>
              <a:buChar char="●"/>
            </a:pPr>
            <a:r>
              <a:rPr lang="en" sz="1130">
                <a:solidFill>
                  <a:srgbClr val="C9D1D9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Encapsulation</a:t>
            </a:r>
            <a:endParaRPr sz="113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03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130"/>
              <a:buFont typeface="Arial"/>
              <a:buChar char="●"/>
            </a:pPr>
            <a:r>
              <a:rPr lang="en" sz="1130">
                <a:solidFill>
                  <a:srgbClr val="C9D1D9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Inheritance</a:t>
            </a:r>
            <a:endParaRPr sz="113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03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130"/>
              <a:buFont typeface="Arial"/>
              <a:buChar char="●"/>
            </a:pPr>
            <a:r>
              <a:rPr lang="en" sz="1130">
                <a:solidFill>
                  <a:srgbClr val="C9D1D9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Super Keyword</a:t>
            </a:r>
            <a:endParaRPr sz="113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03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130"/>
              <a:buFont typeface="Arial"/>
              <a:buChar char="●"/>
            </a:pPr>
            <a:r>
              <a:rPr lang="en" sz="1130">
                <a:solidFill>
                  <a:srgbClr val="C9D1D9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PolyMorphism</a:t>
            </a:r>
            <a:endParaRPr sz="113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03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130"/>
              <a:buFont typeface="Arial"/>
              <a:buChar char="●"/>
            </a:pPr>
            <a:r>
              <a:rPr lang="en" sz="1130">
                <a:solidFill>
                  <a:srgbClr val="C9D1D9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Abstract Classes</a:t>
            </a:r>
            <a:endParaRPr sz="113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03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130"/>
              <a:buFont typeface="Arial"/>
              <a:buChar char="●"/>
            </a:pPr>
            <a:r>
              <a:rPr lang="en" sz="1130">
                <a:solidFill>
                  <a:srgbClr val="C9D1D9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Interfaces</a:t>
            </a:r>
            <a:endParaRPr sz="113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03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130"/>
              <a:buFont typeface="Arial"/>
              <a:buChar char="●"/>
            </a:pPr>
            <a:r>
              <a:rPr lang="en" sz="1130">
                <a:solidFill>
                  <a:srgbClr val="C9D1D9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Mixins</a:t>
            </a:r>
            <a:endParaRPr sz="113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03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130"/>
              <a:buFont typeface="Arial"/>
              <a:buChar char="●"/>
            </a:pPr>
            <a:r>
              <a:rPr lang="en" sz="1130">
                <a:solidFill>
                  <a:srgbClr val="C9D1D9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Extension Method</a:t>
            </a:r>
            <a:endParaRPr sz="113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03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130"/>
              <a:buFont typeface="Arial"/>
              <a:buChar char="●"/>
            </a:pPr>
            <a:r>
              <a:rPr lang="en" sz="1130">
                <a:solidFill>
                  <a:srgbClr val="C9D1D9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Complete Example</a:t>
            </a:r>
            <a:endParaRPr sz="113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20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</a:t>
            </a:r>
            <a:r>
              <a:rPr lang="en"/>
              <a:t> in Dart is Class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Defined</a:t>
            </a:r>
            <a:r>
              <a:rPr lang="en"/>
              <a:t> User Data”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Dart has Two Main </a:t>
            </a:r>
            <a:r>
              <a:rPr lang="en"/>
              <a:t>Classes</a:t>
            </a:r>
            <a:r>
              <a:rPr lang="en"/>
              <a:t> 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Object Class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Null Class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Entity Have Some of </a:t>
            </a:r>
            <a:r>
              <a:rPr lang="en"/>
              <a:t>properties</a:t>
            </a:r>
            <a:r>
              <a:rPr lang="en"/>
              <a:t>  and </a:t>
            </a:r>
            <a:r>
              <a:rPr lang="en"/>
              <a:t>behaviors</a:t>
            </a:r>
            <a:r>
              <a:rPr lang="en"/>
              <a:t> / 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Any Class has: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Members</a:t>
            </a:r>
            <a:r>
              <a:rPr lang="en"/>
              <a:t> “Fields”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Methods “Functions”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See how to do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Constructors Types: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 used to </a:t>
            </a:r>
            <a:r>
              <a:rPr lang="en"/>
              <a:t>initiate</a:t>
            </a:r>
            <a:r>
              <a:rPr lang="en"/>
              <a:t> Objects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Default Contractor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Parameters</a:t>
            </a:r>
            <a:r>
              <a:rPr lang="en"/>
              <a:t> </a:t>
            </a:r>
            <a:r>
              <a:rPr lang="en"/>
              <a:t>Constructor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Named </a:t>
            </a:r>
            <a:r>
              <a:rPr lang="en"/>
              <a:t>Constructor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Constant “Immutable ” constructor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Redirect Construtor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Single level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Hierarchical</a:t>
            </a:r>
            <a:r>
              <a:rPr lang="en"/>
              <a:t> level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Multi levels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Super Constructors 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Implacity Super Class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Explacity Super Class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