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DE32-A837-41A0-8640-C46B91610F07}"/>
              </a:ext>
            </a:extLst>
          </p:cNvPr>
          <p:cNvSpPr>
            <a:spLocks noGrp="1"/>
          </p:cNvSpPr>
          <p:nvPr>
            <p:ph type="ctrTitle"/>
          </p:nvPr>
        </p:nvSpPr>
        <p:spPr/>
        <p:txBody>
          <a:bodyPr>
            <a:normAutofit/>
          </a:bodyPr>
          <a:lstStyle/>
          <a:p>
            <a:r>
              <a:rPr lang="en-US" dirty="0"/>
              <a:t>INSTALL AND CONFIGURE COMMON NETWORK UTILITIES SUCH AS DNS AND NFS</a:t>
            </a:r>
          </a:p>
        </p:txBody>
      </p:sp>
      <p:sp>
        <p:nvSpPr>
          <p:cNvPr id="3" name="Subtitle 2">
            <a:extLst>
              <a:ext uri="{FF2B5EF4-FFF2-40B4-BE49-F238E27FC236}">
                <a16:creationId xmlns:a16="http://schemas.microsoft.com/office/drawing/2014/main" id="{900D1C7C-7294-4DBD-B00C-7E480686E2AC}"/>
              </a:ext>
            </a:extLst>
          </p:cNvPr>
          <p:cNvSpPr>
            <a:spLocks noGrp="1"/>
          </p:cNvSpPr>
          <p:nvPr>
            <p:ph type="subTitle" idx="1"/>
          </p:nvPr>
        </p:nvSpPr>
        <p:spPr>
          <a:xfrm rot="5400000">
            <a:off x="2756451" y="4505739"/>
            <a:ext cx="5484675" cy="154387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4849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DC3D-5918-46AB-9C96-DD55FDCCC726}"/>
              </a:ext>
            </a:extLst>
          </p:cNvPr>
          <p:cNvSpPr>
            <a:spLocks noGrp="1"/>
          </p:cNvSpPr>
          <p:nvPr>
            <p:ph type="title"/>
          </p:nvPr>
        </p:nvSpPr>
        <p:spPr>
          <a:xfrm>
            <a:off x="913775" y="618518"/>
            <a:ext cx="10364451" cy="933836"/>
          </a:xfrm>
        </p:spPr>
        <p:txBody>
          <a:bodyPr/>
          <a:lstStyle/>
          <a:p>
            <a:r>
              <a:rPr lang="en-US" dirty="0"/>
              <a:t>NETWORK UTILITIES</a:t>
            </a:r>
          </a:p>
        </p:txBody>
      </p:sp>
      <p:sp>
        <p:nvSpPr>
          <p:cNvPr id="3" name="Content Placeholder 2">
            <a:extLst>
              <a:ext uri="{FF2B5EF4-FFF2-40B4-BE49-F238E27FC236}">
                <a16:creationId xmlns:a16="http://schemas.microsoft.com/office/drawing/2014/main" id="{D4E9F519-BD8F-42AB-8C6B-35B07BC8051E}"/>
              </a:ext>
            </a:extLst>
          </p:cNvPr>
          <p:cNvSpPr>
            <a:spLocks noGrp="1"/>
          </p:cNvSpPr>
          <p:nvPr>
            <p:ph sz="quarter" idx="13"/>
          </p:nvPr>
        </p:nvSpPr>
        <p:spPr>
          <a:xfrm>
            <a:off x="807757" y="1297172"/>
            <a:ext cx="10363826" cy="4942311"/>
          </a:xfrm>
        </p:spPr>
        <p:txBody>
          <a:bodyPr>
            <a:normAutofit/>
          </a:bodyPr>
          <a:lstStyle/>
          <a:p>
            <a:r>
              <a:rPr lang="en-US" b="1" dirty="0"/>
              <a:t>Network UTILITIES</a:t>
            </a:r>
            <a:r>
              <a:rPr lang="en-US" dirty="0"/>
              <a:t>-refer to a set of software tools or applications designed to analyze, monitor, troubleshoot, or manage computer networks. These utilities are commonly used by network administrators, system administrators, and IT professionals to maintain the performance, security, and functionality of networks. Some common tools of  network utilities include</a:t>
            </a:r>
          </a:p>
          <a:p>
            <a:pPr marL="457200" indent="-457200">
              <a:buFont typeface="+mj-lt"/>
              <a:buAutoNum type="arabicPeriod"/>
            </a:pPr>
            <a:r>
              <a:rPr lang="en-US" b="1" dirty="0"/>
              <a:t>ping</a:t>
            </a:r>
            <a:r>
              <a:rPr lang="en-US" dirty="0"/>
              <a:t>-is a basic Internet program that allows a user to test and verify if a particular destination IP address exists and can accept requests in computer network administration</a:t>
            </a:r>
          </a:p>
          <a:p>
            <a:pPr marL="457200" indent="-457200">
              <a:buFont typeface="+mj-lt"/>
              <a:buAutoNum type="arabicPeriod"/>
            </a:pPr>
            <a:r>
              <a:rPr lang="en-US" b="1" dirty="0"/>
              <a:t>traceroute-</a:t>
            </a:r>
            <a:r>
              <a:rPr lang="en-US" dirty="0"/>
              <a:t>provides a map of how data on the internet travels from its source to its destination. When you connect with a website, the data you get must travel across multiple devices and networks along the way, particularly routers</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spTree>
    <p:extLst>
      <p:ext uri="{BB962C8B-B14F-4D97-AF65-F5344CB8AC3E}">
        <p14:creationId xmlns:p14="http://schemas.microsoft.com/office/powerpoint/2010/main" val="202509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F37D-26BF-4A18-B4F3-D6DE66CEA664}"/>
              </a:ext>
            </a:extLst>
          </p:cNvPr>
          <p:cNvSpPr>
            <a:spLocks noGrp="1"/>
          </p:cNvSpPr>
          <p:nvPr>
            <p:ph type="title"/>
          </p:nvPr>
        </p:nvSpPr>
        <p:spPr/>
        <p:txBody>
          <a:bodyPr/>
          <a:lstStyle/>
          <a:p>
            <a:r>
              <a:rPr lang="en-US" dirty="0"/>
              <a:t>tools of  network utilities </a:t>
            </a:r>
            <a:r>
              <a:rPr lang="en-US" dirty="0" err="1"/>
              <a:t>conti</a:t>
            </a:r>
            <a:r>
              <a:rPr lang="en-US" dirty="0"/>
              <a:t>……</a:t>
            </a:r>
          </a:p>
        </p:txBody>
      </p:sp>
      <p:sp>
        <p:nvSpPr>
          <p:cNvPr id="3" name="Content Placeholder 2">
            <a:extLst>
              <a:ext uri="{FF2B5EF4-FFF2-40B4-BE49-F238E27FC236}">
                <a16:creationId xmlns:a16="http://schemas.microsoft.com/office/drawing/2014/main" id="{C4D8F0DD-491D-413F-BD35-B7B59847F63A}"/>
              </a:ext>
            </a:extLst>
          </p:cNvPr>
          <p:cNvSpPr>
            <a:spLocks noGrp="1"/>
          </p:cNvSpPr>
          <p:nvPr>
            <p:ph sz="quarter" idx="13"/>
          </p:nvPr>
        </p:nvSpPr>
        <p:spPr>
          <a:xfrm>
            <a:off x="914399" y="1867362"/>
            <a:ext cx="10363826" cy="3424107"/>
          </a:xfrm>
        </p:spPr>
        <p:txBody>
          <a:bodyPr>
            <a:normAutofit fontScale="92500" lnSpcReduction="20000"/>
          </a:bodyPr>
          <a:lstStyle/>
          <a:p>
            <a:pPr marL="0" indent="0">
              <a:buNone/>
            </a:pPr>
            <a:r>
              <a:rPr lang="en-US" dirty="0"/>
              <a:t>3. netstat(network statistics )- is a networking tool used for troubleshooting and configuration, that can also serve as a monitoring tool for connections over the network. Both incoming and outgoing connections, routing tables, port listening, and usage statistics are common uses for this command.</a:t>
            </a:r>
          </a:p>
          <a:p>
            <a:pPr marL="0" indent="0">
              <a:buNone/>
            </a:pPr>
            <a:r>
              <a:rPr lang="en-US" dirty="0"/>
              <a:t>4. </a:t>
            </a:r>
            <a:r>
              <a:rPr lang="en-US" b="1" dirty="0"/>
              <a:t>Nmap</a:t>
            </a:r>
            <a:r>
              <a:rPr lang="en-US" dirty="0"/>
              <a:t>(Network Mapper) </a:t>
            </a:r>
            <a:r>
              <a:rPr lang="en-US" b="1" dirty="0"/>
              <a:t>-</a:t>
            </a:r>
            <a:r>
              <a:rPr lang="en-US" dirty="0"/>
              <a:t>  is used to discover hosts and services on a computer network by sending packets and analyzing the responses</a:t>
            </a:r>
          </a:p>
          <a:p>
            <a:pPr marL="0" indent="0">
              <a:buNone/>
            </a:pPr>
            <a:r>
              <a:rPr lang="en-US" dirty="0"/>
              <a:t>5.</a:t>
            </a:r>
            <a:r>
              <a:rPr lang="en-US" b="1" dirty="0"/>
              <a:t> Wireshark-</a:t>
            </a:r>
            <a:r>
              <a:rPr lang="en-US" dirty="0"/>
              <a:t>  is a network protocol analyzer, or an application that captures packets from a network connection, such as from your computer to your home office or the internet. Packet is the name given to a discrete unit of data in a typical Ethernet network</a:t>
            </a:r>
          </a:p>
        </p:txBody>
      </p:sp>
    </p:spTree>
    <p:extLst>
      <p:ext uri="{BB962C8B-B14F-4D97-AF65-F5344CB8AC3E}">
        <p14:creationId xmlns:p14="http://schemas.microsoft.com/office/powerpoint/2010/main" val="272642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E250-E37A-4F6F-91AD-606BB2F2C571}"/>
              </a:ext>
            </a:extLst>
          </p:cNvPr>
          <p:cNvSpPr>
            <a:spLocks noGrp="1"/>
          </p:cNvSpPr>
          <p:nvPr>
            <p:ph type="title"/>
          </p:nvPr>
        </p:nvSpPr>
        <p:spPr>
          <a:xfrm>
            <a:off x="913775" y="618517"/>
            <a:ext cx="10364451" cy="944469"/>
          </a:xfrm>
        </p:spPr>
        <p:txBody>
          <a:bodyPr/>
          <a:lstStyle/>
          <a:p>
            <a:r>
              <a:rPr lang="en-US" dirty="0" err="1"/>
              <a:t>Dns</a:t>
            </a:r>
            <a:r>
              <a:rPr lang="en-US" dirty="0"/>
              <a:t>(domain name system)</a:t>
            </a:r>
          </a:p>
        </p:txBody>
      </p:sp>
      <p:sp>
        <p:nvSpPr>
          <p:cNvPr id="3" name="Content Placeholder 2">
            <a:extLst>
              <a:ext uri="{FF2B5EF4-FFF2-40B4-BE49-F238E27FC236}">
                <a16:creationId xmlns:a16="http://schemas.microsoft.com/office/drawing/2014/main" id="{B0E5497F-D839-40FD-8037-0598EF6C6934}"/>
              </a:ext>
            </a:extLst>
          </p:cNvPr>
          <p:cNvSpPr>
            <a:spLocks noGrp="1"/>
          </p:cNvSpPr>
          <p:nvPr>
            <p:ph sz="quarter" idx="13"/>
          </p:nvPr>
        </p:nvSpPr>
        <p:spPr>
          <a:xfrm>
            <a:off x="913774" y="1562985"/>
            <a:ext cx="10363826" cy="4228213"/>
          </a:xfrm>
        </p:spPr>
        <p:txBody>
          <a:bodyPr/>
          <a:lstStyle/>
          <a:p>
            <a:r>
              <a:rPr lang="en-US" dirty="0"/>
              <a:t>Domain name system(</a:t>
            </a:r>
            <a:r>
              <a:rPr lang="en-US" dirty="0" err="1"/>
              <a:t>dns</a:t>
            </a:r>
            <a:r>
              <a:rPr lang="en-US" dirty="0"/>
              <a:t>)-is the system that used to translates human readable domain names (for example, www.amazon.com) to machine readable IP addresses (for example, 192.0.2.44) which browsers use to load internet pages</a:t>
            </a:r>
          </a:p>
          <a:p>
            <a:r>
              <a:rPr lang="en-US" b="1" dirty="0"/>
              <a:t>a DNS Server-</a:t>
            </a:r>
            <a:r>
              <a:rPr lang="en-US" dirty="0"/>
              <a:t> is a specialized computer server that stores and manages domain name-to-IP address mappings and helps facilitate the Domain Name System (DNS). When a device needs to find the IP address associated with a domain name (like "example.com"), it sends a request to a DNS server. The DNS server then looks up the domain name in its database and returns the corresponding IP address to the requesting device, allowing it to establish a connection with the desired server or service on the internet</a:t>
            </a:r>
            <a:endParaRPr lang="en-US" b="1" dirty="0"/>
          </a:p>
          <a:p>
            <a:endParaRPr lang="en-US" dirty="0"/>
          </a:p>
        </p:txBody>
      </p:sp>
    </p:spTree>
    <p:extLst>
      <p:ext uri="{BB962C8B-B14F-4D97-AF65-F5344CB8AC3E}">
        <p14:creationId xmlns:p14="http://schemas.microsoft.com/office/powerpoint/2010/main" val="107207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3425-47BE-41BD-97A1-46BBB073B2AB}"/>
              </a:ext>
            </a:extLst>
          </p:cNvPr>
          <p:cNvSpPr>
            <a:spLocks noGrp="1"/>
          </p:cNvSpPr>
          <p:nvPr>
            <p:ph type="title"/>
          </p:nvPr>
        </p:nvSpPr>
        <p:spPr/>
        <p:txBody>
          <a:bodyPr/>
          <a:lstStyle/>
          <a:p>
            <a:r>
              <a:rPr lang="en-US" dirty="0"/>
              <a:t>How domain name system works</a:t>
            </a:r>
          </a:p>
        </p:txBody>
      </p:sp>
      <p:sp>
        <p:nvSpPr>
          <p:cNvPr id="3" name="Content Placeholder 2">
            <a:extLst>
              <a:ext uri="{FF2B5EF4-FFF2-40B4-BE49-F238E27FC236}">
                <a16:creationId xmlns:a16="http://schemas.microsoft.com/office/drawing/2014/main" id="{54C0AA7E-5688-40B3-BB1C-08FBCEDA6723}"/>
              </a:ext>
            </a:extLst>
          </p:cNvPr>
          <p:cNvSpPr>
            <a:spLocks noGrp="1"/>
          </p:cNvSpPr>
          <p:nvPr>
            <p:ph sz="quarter" idx="13"/>
          </p:nvPr>
        </p:nvSpPr>
        <p:spPr/>
        <p:txBody>
          <a:bodyPr>
            <a:normAutofit lnSpcReduction="10000"/>
          </a:bodyPr>
          <a:lstStyle/>
          <a:p>
            <a:pPr marL="457200" indent="-457200">
              <a:buFont typeface="+mj-lt"/>
              <a:buAutoNum type="arabicPeriod"/>
            </a:pPr>
            <a:r>
              <a:rPr lang="en-US" b="1" dirty="0"/>
              <a:t>DNS Query Initiation</a:t>
            </a:r>
            <a:r>
              <a:rPr lang="en-US" dirty="0"/>
              <a:t>: When you enter a domain name into a web browser or any other network application, your device needs to translate that domain name into an IP address to establish a connection with the corresponding server.</a:t>
            </a:r>
          </a:p>
          <a:p>
            <a:pPr marL="457200" indent="-457200">
              <a:buFont typeface="+mj-lt"/>
              <a:buAutoNum type="arabicPeriod"/>
            </a:pPr>
            <a:r>
              <a:rPr lang="en-US" b="1" dirty="0"/>
              <a:t>Local DNS Resolver</a:t>
            </a:r>
            <a:r>
              <a:rPr lang="en-US" dirty="0"/>
              <a:t>: Your device (e.g., computer, smartphone) first checks its local DNS resolver cache to see if it already has the IP address associated with the domain name. If the IP address is found in the cache and is still valid, the resolution process ends here, and your device can use the cached IP address to connect to the server.</a:t>
            </a:r>
          </a:p>
          <a:p>
            <a:pPr marL="0" indent="0">
              <a:buNone/>
            </a:pPr>
            <a:endParaRPr lang="en-US" dirty="0"/>
          </a:p>
        </p:txBody>
      </p:sp>
    </p:spTree>
    <p:extLst>
      <p:ext uri="{BB962C8B-B14F-4D97-AF65-F5344CB8AC3E}">
        <p14:creationId xmlns:p14="http://schemas.microsoft.com/office/powerpoint/2010/main" val="194566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20B4-2588-4007-8FF8-AFCA3DF08E73}"/>
              </a:ext>
            </a:extLst>
          </p:cNvPr>
          <p:cNvSpPr>
            <a:spLocks noGrp="1"/>
          </p:cNvSpPr>
          <p:nvPr>
            <p:ph type="title"/>
          </p:nvPr>
        </p:nvSpPr>
        <p:spPr/>
        <p:txBody>
          <a:bodyPr/>
          <a:lstStyle/>
          <a:p>
            <a:r>
              <a:rPr lang="en-US" dirty="0"/>
              <a:t>How domain name system works CONTI…</a:t>
            </a:r>
          </a:p>
        </p:txBody>
      </p:sp>
      <p:sp>
        <p:nvSpPr>
          <p:cNvPr id="3" name="Content Placeholder 2">
            <a:extLst>
              <a:ext uri="{FF2B5EF4-FFF2-40B4-BE49-F238E27FC236}">
                <a16:creationId xmlns:a16="http://schemas.microsoft.com/office/drawing/2014/main" id="{5588296C-5114-4ECA-8325-30F6FDFFB4B2}"/>
              </a:ext>
            </a:extLst>
          </p:cNvPr>
          <p:cNvSpPr>
            <a:spLocks noGrp="1"/>
          </p:cNvSpPr>
          <p:nvPr>
            <p:ph sz="quarter" idx="13"/>
          </p:nvPr>
        </p:nvSpPr>
        <p:spPr/>
        <p:txBody>
          <a:bodyPr/>
          <a:lstStyle/>
          <a:p>
            <a:pPr marL="0" indent="0">
              <a:buNone/>
            </a:pPr>
            <a:r>
              <a:rPr lang="en-US" dirty="0"/>
              <a:t>3. </a:t>
            </a:r>
            <a:r>
              <a:rPr lang="en-US" b="1" dirty="0"/>
              <a:t>DNS Query </a:t>
            </a:r>
            <a:r>
              <a:rPr lang="en-US" b="1" dirty="0" err="1"/>
              <a:t>Process</a:t>
            </a:r>
            <a:r>
              <a:rPr lang="en-US" dirty="0" err="1"/>
              <a:t>:The</a:t>
            </a:r>
            <a:r>
              <a:rPr lang="en-US" dirty="0"/>
              <a:t> local DNS resolver receives the DNS query from your device and begins the process of resolving the domain name. If the resolver has the IP address for the domain name cached from previous queries, it immediately returns the IP address to your device, completing the resolution process.</a:t>
            </a:r>
          </a:p>
          <a:p>
            <a:pPr marL="0" indent="0">
              <a:buNone/>
            </a:pPr>
            <a:r>
              <a:rPr lang="en-US" dirty="0"/>
              <a:t>4.</a:t>
            </a:r>
            <a:r>
              <a:rPr lang="en-US" b="1" dirty="0"/>
              <a:t> DNS Security (DNSSEC)</a:t>
            </a:r>
            <a:r>
              <a:rPr lang="en-US" dirty="0"/>
              <a:t>:DNS Security Extensions (DNSSEC) is a set of security protocols that add cryptographic authentication and integrity checks to DNS responses. DNSSEC helps prevent DNS spoofing, cache poisoning, and other DNS-based attacks by ensuring the authenticity and integrity of DNS data.</a:t>
            </a:r>
          </a:p>
          <a:p>
            <a:pPr marL="0" indent="0">
              <a:buNone/>
            </a:pPr>
            <a:endParaRPr lang="en-US" dirty="0"/>
          </a:p>
        </p:txBody>
      </p:sp>
    </p:spTree>
    <p:extLst>
      <p:ext uri="{BB962C8B-B14F-4D97-AF65-F5344CB8AC3E}">
        <p14:creationId xmlns:p14="http://schemas.microsoft.com/office/powerpoint/2010/main" val="399534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8332-BD01-4D17-B96E-0733FD49EE0F}"/>
              </a:ext>
            </a:extLst>
          </p:cNvPr>
          <p:cNvSpPr>
            <a:spLocks noGrp="1"/>
          </p:cNvSpPr>
          <p:nvPr>
            <p:ph type="title"/>
          </p:nvPr>
        </p:nvSpPr>
        <p:spPr/>
        <p:txBody>
          <a:bodyPr/>
          <a:lstStyle/>
          <a:p>
            <a:r>
              <a:rPr lang="en-US" dirty="0" err="1"/>
              <a:t>Nfs</a:t>
            </a:r>
            <a:r>
              <a:rPr lang="en-US" dirty="0"/>
              <a:t>(</a:t>
            </a:r>
            <a:r>
              <a:rPr lang="en-US" b="1" dirty="0"/>
              <a:t>Network File System)</a:t>
            </a:r>
            <a:endParaRPr lang="en-US" dirty="0"/>
          </a:p>
        </p:txBody>
      </p:sp>
      <p:sp>
        <p:nvSpPr>
          <p:cNvPr id="3" name="Content Placeholder 2">
            <a:extLst>
              <a:ext uri="{FF2B5EF4-FFF2-40B4-BE49-F238E27FC236}">
                <a16:creationId xmlns:a16="http://schemas.microsoft.com/office/drawing/2014/main" id="{D2759561-D44C-4857-A673-B38DA884343E}"/>
              </a:ext>
            </a:extLst>
          </p:cNvPr>
          <p:cNvSpPr>
            <a:spLocks noGrp="1"/>
          </p:cNvSpPr>
          <p:nvPr>
            <p:ph sz="quarter" idx="13"/>
          </p:nvPr>
        </p:nvSpPr>
        <p:spPr/>
        <p:txBody>
          <a:bodyPr>
            <a:normAutofit fontScale="92500"/>
          </a:bodyPr>
          <a:lstStyle/>
          <a:p>
            <a:r>
              <a:rPr lang="en-US" dirty="0"/>
              <a:t>Network file system-is a protocol for sharing files and directories over a network, enabling centralized file storage and access across multiple computers. It enables sharing files and directories among multiple computers in a networked environment</a:t>
            </a:r>
          </a:p>
          <a:p>
            <a:r>
              <a:rPr lang="en-US" b="1" dirty="0"/>
              <a:t>NFS </a:t>
            </a:r>
            <a:r>
              <a:rPr lang="en-US" b="1" dirty="0" err="1"/>
              <a:t>Server</a:t>
            </a:r>
            <a:r>
              <a:rPr lang="en-US" dirty="0" err="1"/>
              <a:t>:This</a:t>
            </a:r>
            <a:r>
              <a:rPr lang="en-US" dirty="0"/>
              <a:t> is the server that hosts the shared files and directories that clients want to access. The NFS server manages these shared resources and responds to client requests for file operations such as reading, writing, and listing directory contents. The NFS server software is typically installed on Unix-based operating systems like Linux or FreeBSD, and it exports directories to be shared with NFS clients</a:t>
            </a:r>
          </a:p>
        </p:txBody>
      </p:sp>
    </p:spTree>
    <p:extLst>
      <p:ext uri="{BB962C8B-B14F-4D97-AF65-F5344CB8AC3E}">
        <p14:creationId xmlns:p14="http://schemas.microsoft.com/office/powerpoint/2010/main" val="231014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CAC0-CCF4-49A9-A3E2-FACAF0696E8E}"/>
              </a:ext>
            </a:extLst>
          </p:cNvPr>
          <p:cNvSpPr>
            <a:spLocks noGrp="1"/>
          </p:cNvSpPr>
          <p:nvPr>
            <p:ph type="title"/>
          </p:nvPr>
        </p:nvSpPr>
        <p:spPr/>
        <p:txBody>
          <a:bodyPr/>
          <a:lstStyle/>
          <a:p>
            <a:r>
              <a:rPr lang="en-US" dirty="0"/>
              <a:t>HOW NETWORK FILE SYSTEM WORK</a:t>
            </a:r>
          </a:p>
        </p:txBody>
      </p:sp>
      <p:sp>
        <p:nvSpPr>
          <p:cNvPr id="3" name="Content Placeholder 2">
            <a:extLst>
              <a:ext uri="{FF2B5EF4-FFF2-40B4-BE49-F238E27FC236}">
                <a16:creationId xmlns:a16="http://schemas.microsoft.com/office/drawing/2014/main" id="{A6180EAE-3690-41C1-ACB2-61AF18804DFC}"/>
              </a:ext>
            </a:extLst>
          </p:cNvPr>
          <p:cNvSpPr>
            <a:spLocks noGrp="1"/>
          </p:cNvSpPr>
          <p:nvPr>
            <p:ph sz="quarter" idx="13"/>
          </p:nvPr>
        </p:nvSpPr>
        <p:spPr>
          <a:xfrm>
            <a:off x="913774" y="1679944"/>
            <a:ext cx="10363826" cy="4111255"/>
          </a:xfrm>
        </p:spPr>
        <p:txBody>
          <a:bodyPr>
            <a:normAutofit fontScale="92500" lnSpcReduction="20000"/>
          </a:bodyPr>
          <a:lstStyle/>
          <a:p>
            <a:pPr marL="457200" indent="-457200">
              <a:buFont typeface="+mj-lt"/>
              <a:buAutoNum type="arabicPeriod"/>
            </a:pPr>
            <a:r>
              <a:rPr lang="en-US" b="1" dirty="0"/>
              <a:t>Server </a:t>
            </a:r>
            <a:r>
              <a:rPr lang="en-US" b="1" dirty="0" err="1"/>
              <a:t>Configuration</a:t>
            </a:r>
            <a:r>
              <a:rPr lang="en-US" dirty="0" err="1"/>
              <a:t>:The</a:t>
            </a:r>
            <a:r>
              <a:rPr lang="en-US" dirty="0"/>
              <a:t> NFS server is set up with directories that are designated for sharing with NFS clients. These directories are typically configured in the NFS server's exports file or through a graphical interface provided by the operating system.</a:t>
            </a:r>
          </a:p>
          <a:p>
            <a:pPr marL="457200" indent="-457200">
              <a:buFont typeface="+mj-lt"/>
              <a:buAutoNum type="arabicPeriod"/>
            </a:pPr>
            <a:r>
              <a:rPr lang="en-US" b="1" dirty="0"/>
              <a:t>Exporting Shared </a:t>
            </a:r>
            <a:r>
              <a:rPr lang="en-US" b="1" dirty="0" err="1"/>
              <a:t>Directories</a:t>
            </a:r>
            <a:r>
              <a:rPr lang="en-US" dirty="0" err="1"/>
              <a:t>:The</a:t>
            </a:r>
            <a:r>
              <a:rPr lang="en-US" dirty="0"/>
              <a:t> NFS server exports (shares) directories to NFS clients by specifying them in the server's exports file. Each exported directory is associated with one or more client IP addresses or network ranges, defining which clients are allowed to access the shared resources.</a:t>
            </a:r>
          </a:p>
          <a:p>
            <a:pPr marL="457200" indent="-457200">
              <a:buFont typeface="+mj-lt"/>
              <a:buAutoNum type="arabicPeriod"/>
            </a:pPr>
            <a:r>
              <a:rPr lang="en-US" b="1" dirty="0"/>
              <a:t>Network </a:t>
            </a:r>
            <a:r>
              <a:rPr lang="en-US" b="1" dirty="0" err="1"/>
              <a:t>Communication:</a:t>
            </a:r>
            <a:r>
              <a:rPr lang="en-US" dirty="0" err="1"/>
              <a:t>NFS</a:t>
            </a:r>
            <a:r>
              <a:rPr lang="en-US" dirty="0"/>
              <a:t> communication occurs over the network using standard networking protocols (e.g., TCP/IP). Clients and servers exchange NFS requests and responses using RPC mechanisms, typically on predefined port numbers.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60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438-B627-4381-B1AB-F9B945455D37}"/>
              </a:ext>
            </a:extLst>
          </p:cNvPr>
          <p:cNvSpPr>
            <a:spLocks noGrp="1"/>
          </p:cNvSpPr>
          <p:nvPr>
            <p:ph type="title"/>
          </p:nvPr>
        </p:nvSpPr>
        <p:spPr/>
        <p:txBody>
          <a:bodyPr/>
          <a:lstStyle/>
          <a:p>
            <a:r>
              <a:rPr lang="en-US" dirty="0"/>
              <a:t>HOW NETWORK FILE SYSTEM WORK </a:t>
            </a:r>
            <a:r>
              <a:rPr lang="en-US" dirty="0" err="1"/>
              <a:t>conti</a:t>
            </a:r>
            <a:r>
              <a:rPr lang="en-US" dirty="0"/>
              <a:t>….</a:t>
            </a:r>
          </a:p>
        </p:txBody>
      </p:sp>
      <p:sp>
        <p:nvSpPr>
          <p:cNvPr id="3" name="Content Placeholder 2">
            <a:extLst>
              <a:ext uri="{FF2B5EF4-FFF2-40B4-BE49-F238E27FC236}">
                <a16:creationId xmlns:a16="http://schemas.microsoft.com/office/drawing/2014/main" id="{335D66E3-627C-4351-BECF-4BF690216329}"/>
              </a:ext>
            </a:extLst>
          </p:cNvPr>
          <p:cNvSpPr>
            <a:spLocks noGrp="1"/>
          </p:cNvSpPr>
          <p:nvPr>
            <p:ph sz="quarter" idx="13"/>
          </p:nvPr>
        </p:nvSpPr>
        <p:spPr/>
        <p:txBody>
          <a:bodyPr/>
          <a:lstStyle/>
          <a:p>
            <a:pPr marL="457200" indent="-457200">
              <a:buAutoNum type="arabicPeriod" startAt="4"/>
            </a:pPr>
            <a:r>
              <a:rPr lang="en-US" b="1" dirty="0"/>
              <a:t>File </a:t>
            </a:r>
            <a:r>
              <a:rPr lang="en-US" b="1" dirty="0" err="1"/>
              <a:t>Locking</a:t>
            </a:r>
            <a:r>
              <a:rPr lang="en-US" dirty="0" err="1"/>
              <a:t>:NFS</a:t>
            </a:r>
            <a:r>
              <a:rPr lang="en-US" dirty="0"/>
              <a:t> supports file locking mechanisms to prevent concurrent access to the same file by multiple clients. Clients can request locks on files to ensure exclusive access for specific operations.</a:t>
            </a:r>
          </a:p>
          <a:p>
            <a:pPr marL="457200" indent="-457200">
              <a:buFont typeface="Arial" panose="020B0604020202020204" pitchFamily="34" charset="0"/>
              <a:buAutoNum type="arabicPeriod" startAt="4"/>
            </a:pPr>
            <a:r>
              <a:rPr lang="en-US" b="1" dirty="0" err="1"/>
              <a:t>Caching</a:t>
            </a:r>
            <a:r>
              <a:rPr lang="en-US" dirty="0" err="1"/>
              <a:t>:NFS</a:t>
            </a:r>
            <a:r>
              <a:rPr lang="en-US" dirty="0"/>
              <a:t> clients use caching mechanisms to store recently accessed file data and metadata locally. </a:t>
            </a:r>
            <a:r>
              <a:rPr lang="en-US"/>
              <a:t>This helps improve performance by reducing the need for frequent requests to the NFS server for the same data.</a:t>
            </a:r>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2300841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119</TotalTime>
  <Words>991</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Droplet</vt:lpstr>
      <vt:lpstr>INSTALL AND CONFIGURE COMMON NETWORK UTILITIES SUCH AS DNS AND NFS</vt:lpstr>
      <vt:lpstr>NETWORK UTILITIES</vt:lpstr>
      <vt:lpstr>tools of  network utilities conti……</vt:lpstr>
      <vt:lpstr>Dns(domain name system)</vt:lpstr>
      <vt:lpstr>How domain name system works</vt:lpstr>
      <vt:lpstr>How domain name system works CONTI…</vt:lpstr>
      <vt:lpstr>Nfs(Network File System)</vt:lpstr>
      <vt:lpstr>HOW NETWORK FILE SYSTEM WORK</vt:lpstr>
      <vt:lpstr>HOW NETWORK FILE SYSTEM WORK conti….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AND CONFIGURE COMMON NETWORK UTILITIES SUCH AS DNS AND NFS</dc:title>
  <dc:creator>YOUNG SOSTENES</dc:creator>
  <cp:lastModifiedBy>YOUNG SOSTENES</cp:lastModifiedBy>
  <cp:revision>12</cp:revision>
  <dcterms:created xsi:type="dcterms:W3CDTF">2024-04-29T19:00:50Z</dcterms:created>
  <dcterms:modified xsi:type="dcterms:W3CDTF">2024-04-29T21:00:23Z</dcterms:modified>
</cp:coreProperties>
</file>